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jpg" ContentType="image/jpeg"/>
  <Default Extension="mov" ContentType="video/quicktime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ink/ink1.xml" ContentType="application/inkml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34"/>
  </p:notesMasterIdLst>
  <p:sldIdLst>
    <p:sldId id="257" r:id="rId2"/>
    <p:sldId id="259" r:id="rId3"/>
    <p:sldId id="292" r:id="rId4"/>
    <p:sldId id="261" r:id="rId5"/>
    <p:sldId id="278" r:id="rId6"/>
    <p:sldId id="299" r:id="rId7"/>
    <p:sldId id="572" r:id="rId8"/>
    <p:sldId id="573" r:id="rId9"/>
    <p:sldId id="574" r:id="rId10"/>
    <p:sldId id="576" r:id="rId11"/>
    <p:sldId id="575" r:id="rId12"/>
    <p:sldId id="262" r:id="rId13"/>
    <p:sldId id="263" r:id="rId14"/>
    <p:sldId id="266" r:id="rId15"/>
    <p:sldId id="569" r:id="rId16"/>
    <p:sldId id="577" r:id="rId17"/>
    <p:sldId id="264" r:id="rId18"/>
    <p:sldId id="315" r:id="rId19"/>
    <p:sldId id="564" r:id="rId20"/>
    <p:sldId id="300" r:id="rId21"/>
    <p:sldId id="301" r:id="rId22"/>
    <p:sldId id="306" r:id="rId23"/>
    <p:sldId id="316" r:id="rId24"/>
    <p:sldId id="304" r:id="rId25"/>
    <p:sldId id="305" r:id="rId26"/>
    <p:sldId id="307" r:id="rId27"/>
    <p:sldId id="317" r:id="rId28"/>
    <p:sldId id="571" r:id="rId29"/>
    <p:sldId id="570" r:id="rId30"/>
    <p:sldId id="565" r:id="rId31"/>
    <p:sldId id="1128" r:id="rId32"/>
    <p:sldId id="947" r:id="rId3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41100"/>
    <a:srgbClr val="000000"/>
    <a:srgbClr val="006A6B"/>
    <a:srgbClr val="012C2C"/>
    <a:srgbClr val="3C0804"/>
    <a:srgbClr val="009193"/>
    <a:srgbClr val="D0FF67"/>
    <a:srgbClr val="FFFC00"/>
    <a:srgbClr val="FF7E79"/>
    <a:srgbClr val="94165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9826"/>
    <p:restoredTop sz="96296"/>
  </p:normalViewPr>
  <p:slideViewPr>
    <p:cSldViewPr snapToGrid="0">
      <p:cViewPr varScale="1">
        <p:scale>
          <a:sx n="127" d="100"/>
          <a:sy n="127" d="100"/>
        </p:scale>
        <p:origin x="328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5-06-02T03:49:00.974"/>
    </inkml:context>
    <inkml:brush xml:id="br0">
      <inkml:brushProperty name="width" value="0.2" units="cm"/>
      <inkml:brushProperty name="height" value="0.2" units="cm"/>
    </inkml:brush>
  </inkml:definitions>
  <inkml:trace contextRef="#ctx0" brushRef="#br0">0 1222 24575,'27'-3'0,"5"2"0,-8 12 0,6 1 0,-5 12 0,0-5 0,-10-2 0,12 6 0,-8 0 0,9 2 0,-3 3 0,-1-4 0,-1 0 0,-6-3 0,-3 1 0,2-4 0,-7 4 0,7-9 0,-6 3 0,2-3 0,-4 0 0,0-2 0,-4-3 0,3 0 0,-6-1 0,17-38 0,6 0 0,2-17 0,10-16-547,2 7 1,10-12 0,7-8 0,3-3 0,0 1 0,-6 5 327,1-1 1,-3 2-1,0 1 1,1-1-1,1-2 1,0 2-1,3-5 1,0 0-1,0 1 1,-4 5 0,-5 8-1,2-2 1,0-1-1,0 0 1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61A061-8F59-604A-9D67-4205094B4E06}" type="datetimeFigureOut">
              <a:rPr lang="en-US" smtClean="0"/>
              <a:t>6/10/25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A22138D-AE90-FE4B-B6B1-3F8BB61233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129962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22F7786-4393-0145-A1FC-36F9B09B76DB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834506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22F7786-4393-0145-A1FC-36F9B09B76DB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23444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0FA09-F0A4-F9BA-94D8-17FA645A9B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C735A98-7901-40EE-B4AE-D6646807281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A74CA9C-9C8D-DF92-6F34-0C27A80B27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3B6E39-FCC6-731B-DBE6-79BC7A7DE2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DA2ABC4-6451-ABAB-477D-7C21425B52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78269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F3AF35-E639-A1BE-B28B-690D57CA2B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FCC4324-43FC-E4F5-B956-1D358D70C5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7DD94A-7920-220F-72B0-C09AD70013F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96BD9EE-A497-486C-4BAD-32F24624DF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2A0A6C-4B54-DECC-F2AD-50F11EF639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80163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CA528D-9583-B93F-F71F-9761BA55DE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1BAD7B8-F4B7-790D-FBAF-169719061F1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0C7B01-37D6-A8C2-5EB3-676F4149D7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C6BF7A-788C-1764-F9DC-293C10CF93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BB5A8CF-FCD1-35EB-A4C0-1168C083AD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50617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EE1F6D-5097-8AF7-B1A6-165F9995EF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EE7FE94-31EA-D29D-36C6-EC3CC6F17C4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D343102-D88A-2DA5-F4AE-40D34FD5C5A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22952A-B3B0-3CAC-8181-B49E14500B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C42E51-3858-639B-18C0-A6B6ED68B6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0E46A5D-4F2F-E8BB-930B-DEB9B444D3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76340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768AD2-430E-FEA7-0876-64104FD238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ACD724C-0C1F-AA34-9A6E-970CB2AB3AA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01EAE47-3992-31FA-BDD1-9E8470BEFE6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B880050-AA29-1240-2ED2-A086F227BCE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8CD4958-2EEC-AA5D-6771-DDEA754EAFC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8C8A74C-BA3A-DAF5-486D-218B3B1268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60F288C-1B2F-3AB8-4B27-C3844411FA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D0F42E3-EBED-94E3-C992-E87ED36FFD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56747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DF747D-B881-415C-CE2A-CB9F0BF9AC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17F1A3C-3FF7-CD22-6606-BBEEC5D206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9AAC709-1758-427C-7085-764E630837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139C178-C455-7A6B-16D8-0B3E82A100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54937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B0982F9-7A60-5926-ABF5-6423BA60FC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EC04100-AF22-375E-DF5B-3D97D9BF2F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343232A-C21E-C2B4-2D51-76E48E1537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76051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793B19-8AE3-C825-B61E-2E1075C7D6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5ED2F48-49D5-766B-A5AE-F806CB91DC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6A35A4D-B572-598E-9E81-BDC0094D63E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0250C16-33F9-A74E-80CC-D83E113C75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CE3BC22-4B3C-F0E0-8FCD-3F42C2E693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00D40B6-88CA-3FFD-6B06-AB2A18D37C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79721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729B89-CEAA-68BB-E64A-ADFB67D7C4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237D324-B07D-C88F-7EF0-310932AE083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2DE1B71-D8A2-7F47-E206-F22570BE696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6FE879-C86C-AD21-98B8-55948D49E6B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31260DD-9156-E22C-72BA-530E25A4BA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BBDB121-20B4-9825-04CD-B064C10566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98095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3DC09A-6ECF-6A7D-0199-936DB801F7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C3F36FF-E0B6-93F2-6923-33347A626A2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D7EB7CB-C2FE-BA5C-D187-85C8BC8655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E842235-779A-4307-2086-364236F847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A936E8-1471-5B7B-0F48-0189B6A20C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232444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868D9A1-C928-3017-6FCC-68646EF32D6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0849B69-5377-0140-8C47-D91F70F104C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4DCC53F-B2D3-26E0-FAA3-3F433A56A7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9BB72ED-4B05-E92F-AB23-3AC8B39630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81CB6A7-4E3A-38F4-8A23-0750A1787D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65573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96022B25-E053-5A37-D384-D5CCC4EFA5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86195F2-C3CE-3BFF-0BBA-87C4B4A5A24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3D6D534-1856-989F-4535-565FA484B78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7BFF732-5C96-CF48-A350-CEAD12FDF5E8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DC13252-F66E-374C-84B4-812C987BC18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78C3CEB-869A-521A-DCCF-D3E081D16D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2937AA6-EECB-FB4C-BC82-7067FED6D6D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45743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Relationship Id="rId5" Type="http://schemas.microsoft.com/office/2007/relationships/hdphoto" Target="../media/hdphoto1.wdp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12" Type="http://schemas.openxmlformats.org/officeDocument/2006/relationships/image" Target="../media/image14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11" Type="http://schemas.openxmlformats.org/officeDocument/2006/relationships/image" Target="../media/image13.png"/><Relationship Id="rId5" Type="http://schemas.openxmlformats.org/officeDocument/2006/relationships/image" Target="../media/image7.png"/><Relationship Id="rId10" Type="http://schemas.openxmlformats.org/officeDocument/2006/relationships/image" Target="../media/image12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gif"/><Relationship Id="rId2" Type="http://schemas.openxmlformats.org/officeDocument/2006/relationships/image" Target="../media/image14.em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g"/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g"/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0.png"/><Relationship Id="rId5" Type="http://schemas.openxmlformats.org/officeDocument/2006/relationships/image" Target="../media/image280.png"/><Relationship Id="rId4" Type="http://schemas.openxmlformats.org/officeDocument/2006/relationships/image" Target="../media/image31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gi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7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tiff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370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8.png"/><Relationship Id="rId3" Type="http://schemas.openxmlformats.org/officeDocument/2006/relationships/image" Target="../media/image46.jpeg"/><Relationship Id="rId7" Type="http://schemas.openxmlformats.org/officeDocument/2006/relationships/image" Target="../media/image47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40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png"/><Relationship Id="rId3" Type="http://schemas.openxmlformats.org/officeDocument/2006/relationships/image" Target="../media/image51.jpeg"/><Relationship Id="rId7" Type="http://schemas.openxmlformats.org/officeDocument/2006/relationships/image" Target="../media/image55.jpe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4.jpeg"/><Relationship Id="rId5" Type="http://schemas.openxmlformats.org/officeDocument/2006/relationships/image" Target="../media/image53.png"/><Relationship Id="rId10" Type="http://schemas.openxmlformats.org/officeDocument/2006/relationships/image" Target="../media/image58.png"/><Relationship Id="rId4" Type="http://schemas.openxmlformats.org/officeDocument/2006/relationships/image" Target="../media/image52.jpeg"/><Relationship Id="rId9" Type="http://schemas.openxmlformats.org/officeDocument/2006/relationships/image" Target="../media/image57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7" Type="http://schemas.openxmlformats.org/officeDocument/2006/relationships/image" Target="../media/image64.gif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3.png"/><Relationship Id="rId5" Type="http://schemas.openxmlformats.org/officeDocument/2006/relationships/image" Target="../media/image62.png"/><Relationship Id="rId4" Type="http://schemas.openxmlformats.org/officeDocument/2006/relationships/image" Target="../media/image61.png"/></Relationships>
</file>

<file path=ppt/slides/_rels/slide22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2.png"/><Relationship Id="rId5" Type="http://schemas.openxmlformats.org/officeDocument/2006/relationships/image" Target="../media/image67.png"/><Relationship Id="rId4" Type="http://schemas.openxmlformats.org/officeDocument/2006/relationships/image" Target="../media/image66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ov"/><Relationship Id="rId1" Type="http://schemas.microsoft.com/office/2007/relationships/media" Target="../media/media1.mov"/><Relationship Id="rId5" Type="http://schemas.openxmlformats.org/officeDocument/2006/relationships/image" Target="../media/image69.png"/><Relationship Id="rId4" Type="http://schemas.openxmlformats.org/officeDocument/2006/relationships/image" Target="../media/image68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7" Type="http://schemas.openxmlformats.org/officeDocument/2006/relationships/image" Target="../media/image73.jpeg"/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30.png"/><Relationship Id="rId5" Type="http://schemas.openxmlformats.org/officeDocument/2006/relationships/customXml" Target="../ink/ink1.xml"/><Relationship Id="rId4" Type="http://schemas.openxmlformats.org/officeDocument/2006/relationships/image" Target="../media/image72.png"/></Relationships>
</file>

<file path=ppt/slides/_rels/slide25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6.png"/><Relationship Id="rId5" Type="http://schemas.openxmlformats.org/officeDocument/2006/relationships/image" Target="../media/image75.png"/><Relationship Id="rId4" Type="http://schemas.openxmlformats.org/officeDocument/2006/relationships/image" Target="../media/image660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gif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png"/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9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7" Type="http://schemas.openxmlformats.org/officeDocument/2006/relationships/image" Target="../media/image85.png"/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4.png"/><Relationship Id="rId5" Type="http://schemas.openxmlformats.org/officeDocument/2006/relationships/image" Target="../media/image83.png"/><Relationship Id="rId4" Type="http://schemas.openxmlformats.org/officeDocument/2006/relationships/image" Target="../media/image82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7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tif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38000"/>
            <a:lum/>
          </a:blip>
          <a:srcRect/>
          <a:stretch>
            <a:fillRect t="-15000" b="-1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>
            <a:extLst>
              <a:ext uri="{FF2B5EF4-FFF2-40B4-BE49-F238E27FC236}">
                <a16:creationId xmlns:a16="http://schemas.microsoft.com/office/drawing/2014/main" id="{9795C0B8-82E9-928F-A342-849CA820D888}"/>
              </a:ext>
            </a:extLst>
          </p:cNvPr>
          <p:cNvGrpSpPr/>
          <p:nvPr/>
        </p:nvGrpSpPr>
        <p:grpSpPr>
          <a:xfrm>
            <a:off x="333153" y="1585683"/>
            <a:ext cx="11525693" cy="989321"/>
            <a:chOff x="180753" y="3076011"/>
            <a:chExt cx="11525693" cy="989321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4972627B-AE90-8D07-8F96-5BC21E939E3A}"/>
                </a:ext>
              </a:extLst>
            </p:cNvPr>
            <p:cNvSpPr txBox="1"/>
            <p:nvPr/>
          </p:nvSpPr>
          <p:spPr>
            <a:xfrm>
              <a:off x="180753" y="3201498"/>
              <a:ext cx="11525693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4800" b="1" dirty="0">
                  <a:solidFill>
                    <a:srgbClr val="941100"/>
                  </a:solidFill>
                </a:rPr>
                <a:t>Status of         </a:t>
              </a:r>
              <a:r>
                <a:rPr lang="en-US" sz="4800" b="1" dirty="0"/>
                <a:t>NEXT</a:t>
              </a:r>
              <a:r>
                <a:rPr lang="en-US" sz="4800" b="1" dirty="0">
                  <a:solidFill>
                    <a:srgbClr val="941100"/>
                  </a:solidFill>
                </a:rPr>
                <a:t> and Future Prospects </a:t>
              </a:r>
            </a:p>
          </p:txBody>
        </p:sp>
        <p:pic>
          <p:nvPicPr>
            <p:cNvPr id="9" name="Picture 8" descr="A red and black logo&#10;&#10;AI-generated content may be incorrect.">
              <a:extLst>
                <a:ext uri="{FF2B5EF4-FFF2-40B4-BE49-F238E27FC236}">
                  <a16:creationId xmlns:a16="http://schemas.microsoft.com/office/drawing/2014/main" id="{890292A8-0AA1-0040-97B6-B4F488BAC36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2877387" y="3076011"/>
              <a:ext cx="989321" cy="989321"/>
            </a:xfrm>
            <a:prstGeom prst="rect">
              <a:avLst/>
            </a:prstGeom>
          </p:spPr>
        </p:pic>
      </p:grpSp>
      <p:sp>
        <p:nvSpPr>
          <p:cNvPr id="10" name="TextBox 9">
            <a:extLst>
              <a:ext uri="{FF2B5EF4-FFF2-40B4-BE49-F238E27FC236}">
                <a16:creationId xmlns:a16="http://schemas.microsoft.com/office/drawing/2014/main" id="{77B27699-DA9F-3E23-E857-38CD14A5A29D}"/>
              </a:ext>
            </a:extLst>
          </p:cNvPr>
          <p:cNvSpPr txBox="1"/>
          <p:nvPr/>
        </p:nvSpPr>
        <p:spPr>
          <a:xfrm>
            <a:off x="333153" y="3577171"/>
            <a:ext cx="57947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Enakshi Dey</a:t>
            </a:r>
            <a:r>
              <a:rPr lang="en-US" dirty="0"/>
              <a:t>, on behalf of the NEXT collaboration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CBD70D1-DB78-92BC-979D-35529D7F4D47}"/>
              </a:ext>
            </a:extLst>
          </p:cNvPr>
          <p:cNvSpPr/>
          <p:nvPr/>
        </p:nvSpPr>
        <p:spPr>
          <a:xfrm>
            <a:off x="0" y="5773478"/>
            <a:ext cx="12192000" cy="1084521"/>
          </a:xfrm>
          <a:prstGeom prst="rect">
            <a:avLst/>
          </a:prstGeom>
          <a:solidFill>
            <a:srgbClr val="941100">
              <a:alpha val="51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55775979-513E-6F6C-8676-48F5AEEB10B7}"/>
              </a:ext>
            </a:extLst>
          </p:cNvPr>
          <p:cNvCxnSpPr>
            <a:cxnSpLocks/>
          </p:cNvCxnSpPr>
          <p:nvPr/>
        </p:nvCxnSpPr>
        <p:spPr>
          <a:xfrm flipV="1">
            <a:off x="425303" y="3406317"/>
            <a:ext cx="6709144" cy="22683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pic>
        <p:nvPicPr>
          <p:cNvPr id="17" name="Picture 16">
            <a:extLst>
              <a:ext uri="{FF2B5EF4-FFF2-40B4-BE49-F238E27FC236}">
                <a16:creationId xmlns:a16="http://schemas.microsoft.com/office/drawing/2014/main" id="{FDCF17C5-A427-DC3F-8702-CA86B3F1FF30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94000"/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12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90572" y="5846626"/>
            <a:ext cx="2567567" cy="938224"/>
          </a:xfrm>
          <a:prstGeom prst="rect">
            <a:avLst/>
          </a:prstGeom>
          <a:solidFill>
            <a:srgbClr val="EF0C50"/>
          </a:solidFill>
          <a:effectLst/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6EB4A772-F5B4-E8B8-E630-36A2DEE25288}"/>
              </a:ext>
            </a:extLst>
          </p:cNvPr>
          <p:cNvSpPr txBox="1"/>
          <p:nvPr/>
        </p:nvSpPr>
        <p:spPr>
          <a:xfrm>
            <a:off x="8704521" y="5846626"/>
            <a:ext cx="348747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CIPANP 2025</a:t>
            </a:r>
          </a:p>
          <a:p>
            <a:r>
              <a:rPr lang="en-US" dirty="0">
                <a:solidFill>
                  <a:schemeClr val="bg1"/>
                </a:solidFill>
              </a:rPr>
              <a:t>8</a:t>
            </a:r>
            <a:r>
              <a:rPr lang="en-US" baseline="30000" dirty="0">
                <a:solidFill>
                  <a:schemeClr val="bg1"/>
                </a:solidFill>
              </a:rPr>
              <a:t>th</a:t>
            </a:r>
            <a:r>
              <a:rPr lang="en-US" dirty="0">
                <a:solidFill>
                  <a:schemeClr val="bg1"/>
                </a:solidFill>
              </a:rPr>
              <a:t>-13</a:t>
            </a:r>
            <a:r>
              <a:rPr lang="en-US" baseline="30000" dirty="0">
                <a:solidFill>
                  <a:schemeClr val="bg1"/>
                </a:solidFill>
              </a:rPr>
              <a:t>th</a:t>
            </a:r>
            <a:r>
              <a:rPr lang="en-US" dirty="0">
                <a:solidFill>
                  <a:schemeClr val="bg1"/>
                </a:solidFill>
              </a:rPr>
              <a:t> June, Madison, Wisconsin</a:t>
            </a:r>
          </a:p>
        </p:txBody>
      </p:sp>
    </p:spTree>
    <p:extLst>
      <p:ext uri="{BB962C8B-B14F-4D97-AF65-F5344CB8AC3E}">
        <p14:creationId xmlns:p14="http://schemas.microsoft.com/office/powerpoint/2010/main" val="131669331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35DB18B5-1489-14D0-8CB6-801AB98F0BFC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DBF67A98-80D7-338E-FBD2-210F42FDF881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55C42D21-086A-63E7-C957-B0E1CB3A330A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Neutrinoless Double Beta Decay</a:t>
              </a:r>
            </a:p>
          </p:txBody>
        </p:sp>
      </p:grpSp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8D6160FE-7911-CB1A-A28E-6EBA2486ADB9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13" name="Group 12">
            <a:extLst>
              <a:ext uri="{FF2B5EF4-FFF2-40B4-BE49-F238E27FC236}">
                <a16:creationId xmlns:a16="http://schemas.microsoft.com/office/drawing/2014/main" id="{A30D2440-8188-2462-317A-72DA253DE551}"/>
              </a:ext>
            </a:extLst>
          </p:cNvPr>
          <p:cNvGrpSpPr/>
          <p:nvPr/>
        </p:nvGrpSpPr>
        <p:grpSpPr>
          <a:xfrm>
            <a:off x="677186" y="2849603"/>
            <a:ext cx="2725737" cy="2481714"/>
            <a:chOff x="209350" y="2849603"/>
            <a:chExt cx="2725737" cy="2481714"/>
          </a:xfrm>
        </p:grpSpPr>
        <p:grpSp>
          <p:nvGrpSpPr>
            <p:cNvPr id="25" name="Group 24">
              <a:extLst>
                <a:ext uri="{FF2B5EF4-FFF2-40B4-BE49-F238E27FC236}">
                  <a16:creationId xmlns:a16="http://schemas.microsoft.com/office/drawing/2014/main" id="{F7E640E5-3EBE-81AA-8D34-B9E9A14EAF84}"/>
                </a:ext>
              </a:extLst>
            </p:cNvPr>
            <p:cNvGrpSpPr/>
            <p:nvPr/>
          </p:nvGrpSpPr>
          <p:grpSpPr>
            <a:xfrm>
              <a:off x="209603" y="2849603"/>
              <a:ext cx="2725484" cy="2481714"/>
              <a:chOff x="687567" y="2660642"/>
              <a:chExt cx="2810249" cy="2540000"/>
            </a:xfrm>
          </p:grpSpPr>
          <p:pic>
            <p:nvPicPr>
              <p:cNvPr id="17" name="Picture 16">
                <a:extLst>
                  <a:ext uri="{FF2B5EF4-FFF2-40B4-BE49-F238E27FC236}">
                    <a16:creationId xmlns:a16="http://schemas.microsoft.com/office/drawing/2014/main" id="{D1A7A42D-F05B-E9EA-755F-8E07E759F8D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932416" y="2660642"/>
                <a:ext cx="2565400" cy="2540000"/>
              </a:xfrm>
              <a:prstGeom prst="rect">
                <a:avLst/>
              </a:prstGeom>
            </p:spPr>
          </p:pic>
          <p:sp>
            <p:nvSpPr>
              <p:cNvPr id="22" name="Rectangle 21">
                <a:extLst>
                  <a:ext uri="{FF2B5EF4-FFF2-40B4-BE49-F238E27FC236}">
                    <a16:creationId xmlns:a16="http://schemas.microsoft.com/office/drawing/2014/main" id="{E5DA3DA7-2369-18FA-6CA1-A25A2C74E1F0}"/>
                  </a:ext>
                </a:extLst>
              </p:cNvPr>
              <p:cNvSpPr/>
              <p:nvPr/>
            </p:nvSpPr>
            <p:spPr>
              <a:xfrm>
                <a:off x="687567" y="3817087"/>
                <a:ext cx="556442" cy="29771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7" name="TextBox 26">
                  <a:extLst>
                    <a:ext uri="{FF2B5EF4-FFF2-40B4-BE49-F238E27FC236}">
                      <a16:creationId xmlns:a16="http://schemas.microsoft.com/office/drawing/2014/main" id="{915C2D5A-3D57-6329-3337-6D11394F16F5}"/>
                    </a:ext>
                  </a:extLst>
                </p:cNvPr>
                <p:cNvSpPr txBox="1"/>
                <p:nvPr/>
              </p:nvSpPr>
              <p:spPr>
                <a:xfrm>
                  <a:off x="209350" y="3943174"/>
                  <a:ext cx="956434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800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  <m:r>
                          <a:rPr lang="en-US" sz="1800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𝜈𝛽𝛽</m:t>
                        </m:r>
                      </m:oMath>
                    </m:oMathPara>
                  </a14:m>
                  <a:endParaRPr lang="en-US" dirty="0">
                    <a:solidFill>
                      <a:srgbClr val="941100"/>
                    </a:solidFill>
                    <a:latin typeface="+mj-lt"/>
                  </a:endParaRPr>
                </a:p>
              </p:txBody>
            </p:sp>
          </mc:Choice>
          <mc:Fallback xmlns="">
            <p:sp>
              <p:nvSpPr>
                <p:cNvPr id="27" name="TextBox 26">
                  <a:extLst>
                    <a:ext uri="{FF2B5EF4-FFF2-40B4-BE49-F238E27FC236}">
                      <a16:creationId xmlns:a16="http://schemas.microsoft.com/office/drawing/2014/main" id="{915C2D5A-3D57-6329-3337-6D11394F16F5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09350" y="3943174"/>
                  <a:ext cx="956434" cy="369332"/>
                </a:xfrm>
                <a:prstGeom prst="rect">
                  <a:avLst/>
                </a:prstGeom>
                <a:blipFill>
                  <a:blip r:embed="rId3"/>
                  <a:stretch>
                    <a:fillRect b="-1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018807BE-CDE5-9354-09D1-195D271AD329}"/>
              </a:ext>
            </a:extLst>
          </p:cNvPr>
          <p:cNvGrpSpPr/>
          <p:nvPr/>
        </p:nvGrpSpPr>
        <p:grpSpPr>
          <a:xfrm>
            <a:off x="3684416" y="2844676"/>
            <a:ext cx="2640654" cy="2540000"/>
            <a:chOff x="4228297" y="2892523"/>
            <a:chExt cx="2640654" cy="2540000"/>
          </a:xfrm>
        </p:grpSpPr>
        <p:grpSp>
          <p:nvGrpSpPr>
            <p:cNvPr id="26" name="Group 25">
              <a:extLst>
                <a:ext uri="{FF2B5EF4-FFF2-40B4-BE49-F238E27FC236}">
                  <a16:creationId xmlns:a16="http://schemas.microsoft.com/office/drawing/2014/main" id="{74F35B1F-06B3-EB39-0B16-0F2F7F85DF76}"/>
                </a:ext>
              </a:extLst>
            </p:cNvPr>
            <p:cNvGrpSpPr/>
            <p:nvPr/>
          </p:nvGrpSpPr>
          <p:grpSpPr>
            <a:xfrm>
              <a:off x="4228297" y="2892523"/>
              <a:ext cx="2640654" cy="2540000"/>
              <a:chOff x="4274282" y="2660642"/>
              <a:chExt cx="2715088" cy="2547228"/>
            </a:xfrm>
          </p:grpSpPr>
          <p:pic>
            <p:nvPicPr>
              <p:cNvPr id="19" name="Picture 18">
                <a:extLst>
                  <a:ext uri="{FF2B5EF4-FFF2-40B4-BE49-F238E27FC236}">
                    <a16:creationId xmlns:a16="http://schemas.microsoft.com/office/drawing/2014/main" id="{0D9B77E4-8C30-E668-D4FD-0777F2DF5775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4579384" y="2667870"/>
                <a:ext cx="2374900" cy="2540000"/>
              </a:xfrm>
              <a:prstGeom prst="rect">
                <a:avLst/>
              </a:prstGeom>
            </p:spPr>
          </p:pic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2A713000-3D3B-41FD-DCCE-490C6440B54A}"/>
                  </a:ext>
                </a:extLst>
              </p:cNvPr>
              <p:cNvSpPr/>
              <p:nvPr/>
            </p:nvSpPr>
            <p:spPr>
              <a:xfrm>
                <a:off x="4274282" y="3827719"/>
                <a:ext cx="556442" cy="29771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Rectangle 23">
                <a:extLst>
                  <a:ext uri="{FF2B5EF4-FFF2-40B4-BE49-F238E27FC236}">
                    <a16:creationId xmlns:a16="http://schemas.microsoft.com/office/drawing/2014/main" id="{4AC9FF64-8564-D8F4-87CC-401CCC4CBD43}"/>
                  </a:ext>
                </a:extLst>
              </p:cNvPr>
              <p:cNvSpPr/>
              <p:nvPr/>
            </p:nvSpPr>
            <p:spPr>
              <a:xfrm>
                <a:off x="6943651" y="2660642"/>
                <a:ext cx="45719" cy="2540000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TextBox 27">
                  <a:extLst>
                    <a:ext uri="{FF2B5EF4-FFF2-40B4-BE49-F238E27FC236}">
                      <a16:creationId xmlns:a16="http://schemas.microsoft.com/office/drawing/2014/main" id="{1195A6F8-4771-5992-C035-55254C1C34A3}"/>
                    </a:ext>
                  </a:extLst>
                </p:cNvPr>
                <p:cNvSpPr txBox="1"/>
                <p:nvPr/>
              </p:nvSpPr>
              <p:spPr>
                <a:xfrm>
                  <a:off x="4615656" y="3979511"/>
                  <a:ext cx="685783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800" b="0" i="0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0</m:t>
                        </m:r>
                        <m:r>
                          <a:rPr lang="en-US" sz="1800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𝜈𝛽𝛽</m:t>
                        </m:r>
                      </m:oMath>
                    </m:oMathPara>
                  </a14:m>
                  <a:endParaRPr lang="en-US" dirty="0">
                    <a:solidFill>
                      <a:srgbClr val="941100"/>
                    </a:solidFill>
                    <a:latin typeface="+mj-lt"/>
                  </a:endParaRPr>
                </a:p>
              </p:txBody>
            </p:sp>
          </mc:Choice>
          <mc:Fallback xmlns="">
            <p:sp>
              <p:nvSpPr>
                <p:cNvPr id="28" name="TextBox 27">
                  <a:extLst>
                    <a:ext uri="{FF2B5EF4-FFF2-40B4-BE49-F238E27FC236}">
                      <a16:creationId xmlns:a16="http://schemas.microsoft.com/office/drawing/2014/main" id="{1195A6F8-4771-5992-C035-55254C1C34A3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615656" y="3979511"/>
                  <a:ext cx="685783" cy="369332"/>
                </a:xfrm>
                <a:prstGeom prst="rect">
                  <a:avLst/>
                </a:prstGeom>
                <a:blipFill>
                  <a:blip r:embed="rId5"/>
                  <a:stretch>
                    <a:fillRect r="-5455" b="-1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0" name="Group 39">
            <a:extLst>
              <a:ext uri="{FF2B5EF4-FFF2-40B4-BE49-F238E27FC236}">
                <a16:creationId xmlns:a16="http://schemas.microsoft.com/office/drawing/2014/main" id="{8831BCC3-5652-0516-89B5-76202C9D9B2C}"/>
              </a:ext>
            </a:extLst>
          </p:cNvPr>
          <p:cNvGrpSpPr/>
          <p:nvPr/>
        </p:nvGrpSpPr>
        <p:grpSpPr>
          <a:xfrm>
            <a:off x="4087761" y="5437150"/>
            <a:ext cx="2431401" cy="1057932"/>
            <a:chOff x="4635795" y="5358809"/>
            <a:chExt cx="2431401" cy="1057932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0" name="TextBox 29">
                  <a:extLst>
                    <a:ext uri="{FF2B5EF4-FFF2-40B4-BE49-F238E27FC236}">
                      <a16:creationId xmlns:a16="http://schemas.microsoft.com/office/drawing/2014/main" id="{5CB4F244-9884-343C-8873-7B6A62C2B936}"/>
                    </a:ext>
                  </a:extLst>
                </p:cNvPr>
                <p:cNvSpPr txBox="1"/>
                <p:nvPr/>
              </p:nvSpPr>
              <p:spPr>
                <a:xfrm>
                  <a:off x="4728033" y="5438524"/>
                  <a:ext cx="2339163" cy="97821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dirty="0">
                      <a:solidFill>
                        <a:srgbClr val="941100"/>
                      </a:solidFill>
                    </a:rPr>
                    <a:t>Unobserved,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i="1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a:rPr lang="en-US" b="0" i="1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𝐿</m:t>
                      </m:r>
                      <m:r>
                        <a:rPr lang="en-US" b="0" i="1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=2</m:t>
                      </m:r>
                    </m:oMath>
                  </a14:m>
                  <a:r>
                    <a:rPr lang="en-US" dirty="0">
                      <a:solidFill>
                        <a:srgbClr val="941100"/>
                      </a:solidFill>
                    </a:rPr>
                    <a:t> </a:t>
                  </a:r>
                  <a14:m>
                    <m:oMath xmlns:m="http://schemas.openxmlformats.org/officeDocument/2006/math">
                      <m:sSub>
                        <m:sSubPr>
                          <m:ctrlPr>
                            <a:rPr lang="en-US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</a:rPr>
                            <m:t>1/2</m:t>
                          </m:r>
                        </m:sub>
                      </m:sSub>
                      <m:r>
                        <a:rPr lang="en-US" b="0" i="1" dirty="0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</a:rPr>
                        <m:t>&gt;</m:t>
                      </m:r>
                      <m:sSup>
                        <m:sSupPr>
                          <m:ctrlPr>
                            <a:rPr lang="en-US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10</m:t>
                          </m:r>
                        </m:e>
                        <m:sup>
                          <m:r>
                            <a:rPr lang="en-US" b="0" i="1" dirty="0" smtClean="0">
                              <a:solidFill>
                                <a:srgbClr val="9411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26</m:t>
                          </m:r>
                        </m:sup>
                      </m:sSup>
                      <m:r>
                        <a:rPr lang="en-US" b="0" i="1" dirty="0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𝑦𝑒𝑎𝑟𝑠</m:t>
                      </m:r>
                    </m:oMath>
                  </a14:m>
                  <a:endParaRPr lang="en-US" dirty="0">
                    <a:solidFill>
                      <a:srgbClr val="941100"/>
                    </a:solidFill>
                  </a:endParaRPr>
                </a:p>
                <a:p>
                  <a:endParaRPr lang="en-US" dirty="0">
                    <a:solidFill>
                      <a:srgbClr val="941100"/>
                    </a:solidFill>
                  </a:endParaRPr>
                </a:p>
              </p:txBody>
            </p:sp>
          </mc:Choice>
          <mc:Fallback xmlns="">
            <p:sp>
              <p:nvSpPr>
                <p:cNvPr id="30" name="TextBox 29">
                  <a:extLst>
                    <a:ext uri="{FF2B5EF4-FFF2-40B4-BE49-F238E27FC236}">
                      <a16:creationId xmlns:a16="http://schemas.microsoft.com/office/drawing/2014/main" id="{5CB4F244-9884-343C-8873-7B6A62C2B936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28033" y="5438524"/>
                  <a:ext cx="2339163" cy="978217"/>
                </a:xfrm>
                <a:prstGeom prst="rect">
                  <a:avLst/>
                </a:prstGeom>
                <a:blipFill>
                  <a:blip r:embed="rId6"/>
                  <a:stretch>
                    <a:fillRect l="-2703" t="-256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31" name="Rectangle 30">
              <a:extLst>
                <a:ext uri="{FF2B5EF4-FFF2-40B4-BE49-F238E27FC236}">
                  <a16:creationId xmlns:a16="http://schemas.microsoft.com/office/drawing/2014/main" id="{4A244B10-F98A-7DF6-7BCB-4244789BFFAE}"/>
                </a:ext>
              </a:extLst>
            </p:cNvPr>
            <p:cNvSpPr/>
            <p:nvPr/>
          </p:nvSpPr>
          <p:spPr>
            <a:xfrm>
              <a:off x="4635795" y="5358809"/>
              <a:ext cx="2317898" cy="761785"/>
            </a:xfrm>
            <a:prstGeom prst="rect">
              <a:avLst/>
            </a:prstGeom>
            <a:noFill/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9" name="Group 38">
            <a:extLst>
              <a:ext uri="{FF2B5EF4-FFF2-40B4-BE49-F238E27FC236}">
                <a16:creationId xmlns:a16="http://schemas.microsoft.com/office/drawing/2014/main" id="{9BC0538E-9147-9DC8-C48E-C436353BE51B}"/>
              </a:ext>
            </a:extLst>
          </p:cNvPr>
          <p:cNvGrpSpPr/>
          <p:nvPr/>
        </p:nvGrpSpPr>
        <p:grpSpPr>
          <a:xfrm>
            <a:off x="864785" y="5438524"/>
            <a:ext cx="2562948" cy="770890"/>
            <a:chOff x="396949" y="5438524"/>
            <a:chExt cx="2562948" cy="770890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9" name="TextBox 28">
                  <a:extLst>
                    <a:ext uri="{FF2B5EF4-FFF2-40B4-BE49-F238E27FC236}">
                      <a16:creationId xmlns:a16="http://schemas.microsoft.com/office/drawing/2014/main" id="{5948B4BC-CDA6-E2F4-0694-6B489E71F07A}"/>
                    </a:ext>
                  </a:extLst>
                </p:cNvPr>
                <p:cNvSpPr txBox="1"/>
                <p:nvPr/>
              </p:nvSpPr>
              <p:spPr>
                <a:xfrm>
                  <a:off x="396949" y="5443870"/>
                  <a:ext cx="2562948" cy="67672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dirty="0">
                      <a:solidFill>
                        <a:schemeClr val="tx1"/>
                      </a:solidFill>
                    </a:rPr>
                    <a:t>Observed,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𝐿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=0</m:t>
                      </m:r>
                    </m:oMath>
                  </a14:m>
                  <a:r>
                    <a:rPr lang="en-US" dirty="0">
                      <a:solidFill>
                        <a:schemeClr val="tx1"/>
                      </a:solidFill>
                    </a:rPr>
                    <a:t> </a:t>
                  </a:r>
                  <a14:m>
                    <m:oMath xmlns:m="http://schemas.openxmlformats.org/officeDocument/2006/math">
                      <m:sSub>
                        <m:sSubPr>
                          <m:ctrlPr>
                            <a:rPr lang="en-US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1/2</m:t>
                          </m:r>
                        </m:sub>
                      </m:sSub>
                      <m:r>
                        <a:rPr lang="en-US" i="1" dirty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~</m:t>
                      </m:r>
                      <m:sSup>
                        <m:sSupPr>
                          <m:ctrlPr>
                            <a:rPr lang="en-US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10</m:t>
                          </m:r>
                        </m:e>
                        <m:sup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19</m:t>
                          </m:r>
                        </m:sup>
                      </m:sSup>
                      <m:r>
                        <a:rPr lang="en-US" b="0" i="1" dirty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−</m:t>
                      </m:r>
                      <m:sSup>
                        <m:sSupPr>
                          <m:ctrlP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10</m:t>
                          </m:r>
                        </m:e>
                        <m:sup>
                          <m:r>
                            <a:rPr lang="en-US" b="0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21</m:t>
                          </m:r>
                        </m:sup>
                      </m:sSup>
                      <m:r>
                        <m:rPr>
                          <m:sty m:val="p"/>
                        </m:rPr>
                        <a:rPr lang="en-US" b="0" i="0" dirty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years</m:t>
                      </m:r>
                    </m:oMath>
                  </a14:m>
                  <a:endParaRPr lang="en-US" dirty="0">
                    <a:solidFill>
                      <a:schemeClr val="tx1"/>
                    </a:solidFill>
                  </a:endParaRPr>
                </a:p>
              </p:txBody>
            </p:sp>
          </mc:Choice>
          <mc:Fallback xmlns="">
            <p:sp>
              <p:nvSpPr>
                <p:cNvPr id="29" name="TextBox 28">
                  <a:extLst>
                    <a:ext uri="{FF2B5EF4-FFF2-40B4-BE49-F238E27FC236}">
                      <a16:creationId xmlns:a16="http://schemas.microsoft.com/office/drawing/2014/main" id="{5948B4BC-CDA6-E2F4-0694-6B489E71F07A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96949" y="5443870"/>
                  <a:ext cx="2562948" cy="676724"/>
                </a:xfrm>
                <a:prstGeom prst="rect">
                  <a:avLst/>
                </a:prstGeom>
                <a:blipFill>
                  <a:blip r:embed="rId7"/>
                  <a:stretch>
                    <a:fillRect l="-2475" t="-3704" b="-555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32" name="Rectangle 31">
              <a:extLst>
                <a:ext uri="{FF2B5EF4-FFF2-40B4-BE49-F238E27FC236}">
                  <a16:creationId xmlns:a16="http://schemas.microsoft.com/office/drawing/2014/main" id="{A601A863-1FC1-6063-EFDB-F60E85CCFF12}"/>
                </a:ext>
              </a:extLst>
            </p:cNvPr>
            <p:cNvSpPr/>
            <p:nvPr/>
          </p:nvSpPr>
          <p:spPr>
            <a:xfrm>
              <a:off x="396949" y="5438524"/>
              <a:ext cx="2431311" cy="77089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  <p:sp>
        <p:nvSpPr>
          <p:cNvPr id="33" name="Slide Number Placeholder 32">
            <a:extLst>
              <a:ext uri="{FF2B5EF4-FFF2-40B4-BE49-F238E27FC236}">
                <a16:creationId xmlns:a16="http://schemas.microsoft.com/office/drawing/2014/main" id="{24464927-447F-6D67-94F2-0F9248CF1A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</a:t>
            </a:fld>
            <a:endParaRPr lang="en-US" dirty="0">
              <a:solidFill>
                <a:srgbClr val="941100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BA90A123-C1A8-3BD9-BDB4-58509089E774}"/>
              </a:ext>
            </a:extLst>
          </p:cNvPr>
          <p:cNvGrpSpPr/>
          <p:nvPr/>
        </p:nvGrpSpPr>
        <p:grpSpPr>
          <a:xfrm>
            <a:off x="329698" y="1421765"/>
            <a:ext cx="7304563" cy="584791"/>
            <a:chOff x="343786" y="1379129"/>
            <a:chExt cx="7304563" cy="584791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TextBox 11">
                  <a:extLst>
                    <a:ext uri="{FF2B5EF4-FFF2-40B4-BE49-F238E27FC236}">
                      <a16:creationId xmlns:a16="http://schemas.microsoft.com/office/drawing/2014/main" id="{16DEA674-19F5-9631-7C85-A39F8A716236}"/>
                    </a:ext>
                  </a:extLst>
                </p:cNvPr>
                <p:cNvSpPr txBox="1"/>
                <p:nvPr/>
              </p:nvSpPr>
              <p:spPr>
                <a:xfrm>
                  <a:off x="687567" y="1389542"/>
                  <a:ext cx="6960782" cy="46820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342900" indent="-342900">
                    <a:lnSpc>
                      <a:spcPct val="130000"/>
                    </a:lnSpc>
                    <a:buClr>
                      <a:srgbClr val="941100"/>
                    </a:buClr>
                    <a:buFont typeface="Wingdings" pitchFamily="2" charset="2"/>
                    <a:buChar char="§"/>
                  </a:pPr>
                  <a:r>
                    <a:rPr lang="en-US" sz="2000" dirty="0">
                      <a:latin typeface="+mj-lt"/>
                    </a:rPr>
                    <a:t>Standard double beta decay </a:t>
                  </a:r>
                  <a14:m>
                    <m:oMath xmlns:m="http://schemas.openxmlformats.org/officeDocument/2006/math">
                      <m:r>
                        <a:rPr lang="en-US" sz="20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2</m:t>
                      </m:r>
                      <m:r>
                        <a:rPr lang="en-US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𝜈𝛽𝛽</m:t>
                      </m:r>
                    </m:oMath>
                  </a14:m>
                  <a:r>
                    <a:rPr lang="en-US" sz="2000" dirty="0">
                      <a:latin typeface="+mj-lt"/>
                    </a:rPr>
                    <a:t> : </a:t>
                  </a:r>
                  <a14:m>
                    <m:oMath xmlns:m="http://schemas.openxmlformats.org/officeDocument/2006/math">
                      <m:sPre>
                        <m:sPrePr>
                          <m:ctrlPr>
                            <a:rPr lang="en-US" sz="2000" i="1" smtClean="0">
                              <a:latin typeface="Cambria Math" panose="02040503050406030204" pitchFamily="18" charset="0"/>
                            </a:rPr>
                          </m:ctrlPr>
                        </m:sPrePr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𝑍</m:t>
                          </m:r>
                        </m:sub>
                        <m:sup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𝐴</m:t>
                          </m:r>
                        </m:sup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</m:sPre>
                    </m:oMath>
                  </a14:m>
                  <a:r>
                    <a:rPr lang="en-US" sz="2000" dirty="0">
                      <a:latin typeface="+mj-lt"/>
                    </a:rPr>
                    <a:t> → </a:t>
                  </a:r>
                  <a14:m>
                    <m:oMath xmlns:m="http://schemas.openxmlformats.org/officeDocument/2006/math">
                      <m:sPre>
                        <m:sPrePr>
                          <m:ctrlPr>
                            <a:rPr lang="en-US" sz="2000" i="1" smtClean="0">
                              <a:latin typeface="Cambria Math" panose="02040503050406030204" pitchFamily="18" charset="0"/>
                            </a:rPr>
                          </m:ctrlPr>
                        </m:sPrePr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𝑍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+2</m:t>
                          </m:r>
                        </m:sub>
                        <m:sup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𝐴</m:t>
                          </m:r>
                        </m:sup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</m:sPre>
                    </m:oMath>
                  </a14:m>
                  <a:r>
                    <a:rPr lang="en-US" sz="2000" dirty="0">
                      <a:latin typeface="+mj-lt"/>
                    </a:rPr>
                    <a:t> + </a:t>
                  </a:r>
                  <a14:m>
                    <m:oMath xmlns:m="http://schemas.openxmlformats.org/officeDocument/2006/math">
                      <m:r>
                        <a:rPr lang="en-US" sz="2000" b="0" i="0" dirty="0" smtClean="0">
                          <a:latin typeface="Cambria Math" panose="02040503050406030204" pitchFamily="18" charset="0"/>
                        </a:rPr>
                        <m:t>2</m:t>
                      </m:r>
                      <m:sSup>
                        <m:sSup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𝑒</m:t>
                          </m:r>
                        </m:e>
                        <m:sup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a14:m>
                  <a:r>
                    <a:rPr lang="en-US" sz="2000" dirty="0">
                      <a:latin typeface="+mj-lt"/>
                    </a:rPr>
                    <a:t>+ </a:t>
                  </a:r>
                  <a14:m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2</m:t>
                      </m:r>
                      <m:acc>
                        <m:accPr>
                          <m:chr m:val="̅"/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sSub>
                            <m:sSubPr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𝜈</m:t>
                              </m:r>
                            </m:e>
                            <m:sub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𝑒</m:t>
                              </m:r>
                            </m:sub>
                          </m:sSub>
                        </m:e>
                      </m:acc>
                    </m:oMath>
                  </a14:m>
                  <a:endParaRPr lang="en-US" sz="2000" dirty="0">
                    <a:latin typeface="+mj-lt"/>
                  </a:endParaRPr>
                </a:p>
              </p:txBody>
            </p:sp>
          </mc:Choice>
          <mc:Fallback xmlns="">
            <p:sp>
              <p:nvSpPr>
                <p:cNvPr id="12" name="TextBox 11">
                  <a:extLst>
                    <a:ext uri="{FF2B5EF4-FFF2-40B4-BE49-F238E27FC236}">
                      <a16:creationId xmlns:a16="http://schemas.microsoft.com/office/drawing/2014/main" id="{16DEA674-19F5-9631-7C85-A39F8A716236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87567" y="1389542"/>
                  <a:ext cx="6960782" cy="468205"/>
                </a:xfrm>
                <a:prstGeom prst="rect">
                  <a:avLst/>
                </a:prstGeom>
                <a:blipFill>
                  <a:blip r:embed="rId8"/>
                  <a:stretch>
                    <a:fillRect l="-729" b="-2368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" name="Rounded Rectangle 1">
              <a:extLst>
                <a:ext uri="{FF2B5EF4-FFF2-40B4-BE49-F238E27FC236}">
                  <a16:creationId xmlns:a16="http://schemas.microsoft.com/office/drawing/2014/main" id="{8455F31D-0D97-9F90-9AB5-32791016D222}"/>
                </a:ext>
              </a:extLst>
            </p:cNvPr>
            <p:cNvSpPr/>
            <p:nvPr/>
          </p:nvSpPr>
          <p:spPr>
            <a:xfrm>
              <a:off x="343786" y="1379129"/>
              <a:ext cx="7003311" cy="584791"/>
            </a:xfrm>
            <a:prstGeom prst="roundRect">
              <a:avLst/>
            </a:prstGeom>
            <a:solidFill>
              <a:srgbClr val="941100">
                <a:alpha val="32796"/>
              </a:srgb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285750" indent="-285750" algn="ctr">
                <a:buFont typeface="Wingdings" pitchFamily="2" charset="2"/>
                <a:buChar char="§"/>
              </a:pPr>
              <a:endParaRPr lang="en-US" dirty="0"/>
            </a:p>
          </p:txBody>
        </p:sp>
      </p:grpSp>
      <p:grpSp>
        <p:nvGrpSpPr>
          <p:cNvPr id="6" name="Group 5">
            <a:extLst>
              <a:ext uri="{FF2B5EF4-FFF2-40B4-BE49-F238E27FC236}">
                <a16:creationId xmlns:a16="http://schemas.microsoft.com/office/drawing/2014/main" id="{D9232FF1-3947-B2DD-6951-BBD0B1F4FFAB}"/>
              </a:ext>
            </a:extLst>
          </p:cNvPr>
          <p:cNvGrpSpPr/>
          <p:nvPr/>
        </p:nvGrpSpPr>
        <p:grpSpPr>
          <a:xfrm>
            <a:off x="365051" y="2149553"/>
            <a:ext cx="7003311" cy="748482"/>
            <a:chOff x="396949" y="1999260"/>
            <a:chExt cx="7003311" cy="748482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" name="TextBox 3">
                  <a:extLst>
                    <a:ext uri="{FF2B5EF4-FFF2-40B4-BE49-F238E27FC236}">
                      <a16:creationId xmlns:a16="http://schemas.microsoft.com/office/drawing/2014/main" id="{9EA07B26-D0D8-8F52-E396-8F621A3181BD}"/>
                    </a:ext>
                  </a:extLst>
                </p:cNvPr>
                <p:cNvSpPr txBox="1"/>
                <p:nvPr/>
              </p:nvSpPr>
              <p:spPr>
                <a:xfrm>
                  <a:off x="774071" y="2094614"/>
                  <a:ext cx="6604924" cy="65312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285750" indent="-285750">
                    <a:buClr>
                      <a:srgbClr val="941100"/>
                    </a:buClr>
                    <a:buFont typeface="Wingdings" pitchFamily="2" charset="2"/>
                    <a:buChar char="§"/>
                  </a:pPr>
                  <a:r>
                    <a:rPr lang="en-US" dirty="0"/>
                    <a:t>Neutrinoless double beta decay </a:t>
                  </a:r>
                  <a14:m>
                    <m:oMath xmlns:m="http://schemas.openxmlformats.org/officeDocument/2006/math">
                      <m:r>
                        <a:rPr lang="en-US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0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𝜈𝛽𝛽</m:t>
                      </m:r>
                    </m:oMath>
                  </a14:m>
                  <a:r>
                    <a:rPr lang="en-US" dirty="0"/>
                    <a:t> : </a:t>
                  </a:r>
                  <a14:m>
                    <m:oMath xmlns:m="http://schemas.openxmlformats.org/officeDocument/2006/math">
                      <m:sPre>
                        <m:sPre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sPrePr>
                        <m:sub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𝑍</m:t>
                          </m:r>
                        </m:sub>
                        <m:sup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𝐴</m:t>
                          </m:r>
                        </m:sup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</m:sPre>
                    </m:oMath>
                  </a14:m>
                  <a:r>
                    <a:rPr lang="en-US" dirty="0"/>
                    <a:t> → </a:t>
                  </a:r>
                  <a14:m>
                    <m:oMath xmlns:m="http://schemas.openxmlformats.org/officeDocument/2006/math">
                      <m:sPre>
                        <m:sPre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sPrePr>
                        <m:sub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𝑍</m:t>
                          </m:r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+2</m:t>
                          </m:r>
                        </m:sub>
                        <m:sup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𝐴</m:t>
                          </m:r>
                        </m:sup>
                        <m:e>
                          <m:r>
                            <a:rPr lang="en-US" i="1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</m:sPre>
                    </m:oMath>
                  </a14:m>
                  <a:r>
                    <a:rPr lang="en-US" dirty="0"/>
                    <a:t> + </a:t>
                  </a:r>
                  <a14:m>
                    <m:oMath xmlns:m="http://schemas.openxmlformats.org/officeDocument/2006/math">
                      <m:r>
                        <a:rPr lang="en-US" dirty="0">
                          <a:latin typeface="Cambria Math" panose="02040503050406030204" pitchFamily="18" charset="0"/>
                        </a:rPr>
                        <m:t>2</m:t>
                      </m:r>
                      <m:sSup>
                        <m:sSupPr>
                          <m:ctrlPr>
                            <a:rPr lang="en-US" i="1" dirty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𝑒</m:t>
                          </m:r>
                        </m:e>
                        <m:sup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  <m:r>
                        <a:rPr lang="en-US" i="1" dirty="0">
                          <a:latin typeface="Cambria Math" panose="02040503050406030204" pitchFamily="18" charset="0"/>
                        </a:rPr>
                        <m:t> </m:t>
                      </m:r>
                    </m:oMath>
                  </a14:m>
                  <a:endParaRPr lang="en-US" dirty="0"/>
                </a:p>
                <a:p>
                  <a:pPr marL="285750" indent="-285750">
                    <a:buClr>
                      <a:srgbClr val="941100"/>
                    </a:buClr>
                    <a:buFont typeface="Wingdings" pitchFamily="2" charset="2"/>
                    <a:buChar char="§"/>
                  </a:pPr>
                  <a:endParaRPr lang="en-US" dirty="0"/>
                </a:p>
              </p:txBody>
            </p:sp>
          </mc:Choice>
          <mc:Fallback xmlns="">
            <p:sp>
              <p:nvSpPr>
                <p:cNvPr id="4" name="TextBox 3">
                  <a:extLst>
                    <a:ext uri="{FF2B5EF4-FFF2-40B4-BE49-F238E27FC236}">
                      <a16:creationId xmlns:a16="http://schemas.microsoft.com/office/drawing/2014/main" id="{9EA07B26-D0D8-8F52-E396-8F621A3181BD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74071" y="2094614"/>
                  <a:ext cx="6604924" cy="653128"/>
                </a:xfrm>
                <a:prstGeom prst="rect">
                  <a:avLst/>
                </a:prstGeom>
                <a:blipFill>
                  <a:blip r:embed="rId9"/>
                  <a:stretch>
                    <a:fillRect l="-576" t="-377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5" name="Rounded Rectangle 4">
              <a:extLst>
                <a:ext uri="{FF2B5EF4-FFF2-40B4-BE49-F238E27FC236}">
                  <a16:creationId xmlns:a16="http://schemas.microsoft.com/office/drawing/2014/main" id="{F584CB53-812E-100F-DC15-1D0F1AD6B146}"/>
                </a:ext>
              </a:extLst>
            </p:cNvPr>
            <p:cNvSpPr/>
            <p:nvPr/>
          </p:nvSpPr>
          <p:spPr>
            <a:xfrm>
              <a:off x="396949" y="1999260"/>
              <a:ext cx="7003311" cy="584791"/>
            </a:xfrm>
            <a:prstGeom prst="roundRect">
              <a:avLst/>
            </a:prstGeom>
            <a:solidFill>
              <a:srgbClr val="941100">
                <a:alpha val="33000"/>
              </a:srgb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285750" indent="-285750" algn="ctr">
                <a:buClr>
                  <a:srgbClr val="941100"/>
                </a:buClr>
                <a:buFont typeface="Wingdings" pitchFamily="2" charset="2"/>
                <a:buChar char="§"/>
              </a:pPr>
              <a:endParaRPr lang="en-US" dirty="0"/>
            </a:p>
          </p:txBody>
        </p:sp>
      </p:grpSp>
      <p:pic>
        <p:nvPicPr>
          <p:cNvPr id="42" name="Picture 41" descr="A graph of a graph of a molecule&#10;&#10;AI-generated content may be incorrect.">
            <a:extLst>
              <a:ext uri="{FF2B5EF4-FFF2-40B4-BE49-F238E27FC236}">
                <a16:creationId xmlns:a16="http://schemas.microsoft.com/office/drawing/2014/main" id="{680A2019-0504-198F-A334-5354C0369CF7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262048" y="2780136"/>
            <a:ext cx="4483100" cy="3098800"/>
          </a:xfrm>
          <a:prstGeom prst="rect">
            <a:avLst/>
          </a:prstGeom>
        </p:spPr>
      </p:pic>
      <p:pic>
        <p:nvPicPr>
          <p:cNvPr id="44" name="Picture 43" descr="A diagram of a graph&#10;&#10;AI-generated content may be incorrect.">
            <a:extLst>
              <a:ext uri="{FF2B5EF4-FFF2-40B4-BE49-F238E27FC236}">
                <a16:creationId xmlns:a16="http://schemas.microsoft.com/office/drawing/2014/main" id="{BE3C9AB5-F41E-FC93-7D19-383EA27CCE33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57948" y="2798626"/>
            <a:ext cx="4610100" cy="30734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45" name="TextBox 44">
                <a:extLst>
                  <a:ext uri="{FF2B5EF4-FFF2-40B4-BE49-F238E27FC236}">
                    <a16:creationId xmlns:a16="http://schemas.microsoft.com/office/drawing/2014/main" id="{81262851-B0AE-F7EB-C474-5947DB7B4DAF}"/>
                  </a:ext>
                </a:extLst>
              </p:cNvPr>
              <p:cNvSpPr txBox="1"/>
              <p:nvPr/>
            </p:nvSpPr>
            <p:spPr>
              <a:xfrm>
                <a:off x="8116097" y="1618851"/>
                <a:ext cx="3232297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i="1" dirty="0">
                    <a:solidFill>
                      <a:srgbClr val="941100"/>
                    </a:solidFill>
                  </a:rPr>
                  <a:t>Occurs in even-even nuclei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</a:rPr>
                          <m:t>𝑧</m:t>
                        </m:r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  <m:r>
                      <a:rPr lang="en-US" b="0" i="1" smtClean="0">
                        <a:solidFill>
                          <a:srgbClr val="9411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</m:t>
                    </m:r>
                    <m:sSub>
                      <m:sSubPr>
                        <m:ctrlP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</m:sub>
                    </m:sSub>
                    <m:r>
                      <a:rPr lang="en-US" b="0" i="1" smtClean="0">
                        <a:solidFill>
                          <a:srgbClr val="9411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</m:t>
                    </m:r>
                    <m:sSub>
                      <m:sSubPr>
                        <m:ctrlP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𝑧</m:t>
                        </m:r>
                        <m:r>
                          <a:rPr lang="en-US" b="0" i="1" smtClean="0">
                            <a:solidFill>
                              <a:srgbClr val="9411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+2</m:t>
                        </m:r>
                      </m:sub>
                    </m:sSub>
                  </m:oMath>
                </a14:m>
                <a:endParaRPr lang="en-US" i="1" dirty="0"/>
              </a:p>
            </p:txBody>
          </p:sp>
        </mc:Choice>
        <mc:Fallback xmlns="">
          <p:sp>
            <p:nvSpPr>
              <p:cNvPr id="45" name="TextBox 44">
                <a:extLst>
                  <a:ext uri="{FF2B5EF4-FFF2-40B4-BE49-F238E27FC236}">
                    <a16:creationId xmlns:a16="http://schemas.microsoft.com/office/drawing/2014/main" id="{81262851-B0AE-F7EB-C474-5947DB7B4DA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116097" y="1618851"/>
                <a:ext cx="3232297" cy="646331"/>
              </a:xfrm>
              <a:prstGeom prst="rect">
                <a:avLst/>
              </a:prstGeom>
              <a:blipFill>
                <a:blip r:embed="rId12"/>
                <a:stretch>
                  <a:fillRect l="-1172" t="-384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8" name="Rounded Rectangle 47">
            <a:extLst>
              <a:ext uri="{FF2B5EF4-FFF2-40B4-BE49-F238E27FC236}">
                <a16:creationId xmlns:a16="http://schemas.microsoft.com/office/drawing/2014/main" id="{53C554FC-C433-BD65-4ECA-568700AFF59E}"/>
              </a:ext>
            </a:extLst>
          </p:cNvPr>
          <p:cNvSpPr/>
          <p:nvPr/>
        </p:nvSpPr>
        <p:spPr>
          <a:xfrm>
            <a:off x="8038214" y="1474710"/>
            <a:ext cx="3136605" cy="928250"/>
          </a:xfrm>
          <a:prstGeom prst="roundRect">
            <a:avLst/>
          </a:prstGeom>
          <a:noFill/>
          <a:ln w="25400"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Bent Arrow 54">
            <a:extLst>
              <a:ext uri="{FF2B5EF4-FFF2-40B4-BE49-F238E27FC236}">
                <a16:creationId xmlns:a16="http://schemas.microsoft.com/office/drawing/2014/main" id="{92508E41-DAA6-DA4E-1111-88359DEBFB66}"/>
              </a:ext>
            </a:extLst>
          </p:cNvPr>
          <p:cNvSpPr/>
          <p:nvPr/>
        </p:nvSpPr>
        <p:spPr>
          <a:xfrm flipV="1">
            <a:off x="5884038" y="6198226"/>
            <a:ext cx="995228" cy="526447"/>
          </a:xfrm>
          <a:prstGeom prst="bentArrow">
            <a:avLst/>
          </a:prstGeom>
          <a:solidFill>
            <a:srgbClr val="94110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E8192313-AFB4-E693-3E9C-164BC60B7414}"/>
              </a:ext>
            </a:extLst>
          </p:cNvPr>
          <p:cNvSpPr txBox="1"/>
          <p:nvPr/>
        </p:nvSpPr>
        <p:spPr>
          <a:xfrm>
            <a:off x="6879266" y="6155694"/>
            <a:ext cx="293519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Observation would prove Majorana nature of neutrino</a:t>
            </a:r>
          </a:p>
        </p:txBody>
      </p:sp>
      <p:sp>
        <p:nvSpPr>
          <p:cNvPr id="57" name="Rounded Rectangle 56">
            <a:extLst>
              <a:ext uri="{FF2B5EF4-FFF2-40B4-BE49-F238E27FC236}">
                <a16:creationId xmlns:a16="http://schemas.microsoft.com/office/drawing/2014/main" id="{9734157E-DC4B-C69E-1682-2C10A79ECACF}"/>
              </a:ext>
            </a:extLst>
          </p:cNvPr>
          <p:cNvSpPr/>
          <p:nvPr/>
        </p:nvSpPr>
        <p:spPr>
          <a:xfrm>
            <a:off x="6872177" y="6151431"/>
            <a:ext cx="3207488" cy="646331"/>
          </a:xfrm>
          <a:prstGeom prst="roundRect">
            <a:avLst/>
          </a:prstGeom>
          <a:noFill/>
          <a:ln w="25400"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42235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" grpId="0" animBg="1"/>
      <p:bldP spid="56" grpId="0"/>
      <p:bldP spid="57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461E22E3-E421-FE53-C641-E1F01F54BA88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0C2A732F-C3AC-AE6E-FDC6-312DB0AFB770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FC0F0EA8-5128-ACDF-928F-2BC5919BDFC4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 Technology</a:t>
              </a:r>
            </a:p>
          </p:txBody>
        </p:sp>
      </p:grp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5F126360-CE70-FCC7-139A-39C7244C0EA3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6" name="Group 5">
            <a:extLst>
              <a:ext uri="{FF2B5EF4-FFF2-40B4-BE49-F238E27FC236}">
                <a16:creationId xmlns:a16="http://schemas.microsoft.com/office/drawing/2014/main" id="{35808B55-AAA4-9201-81E8-F2AB192CB81C}"/>
              </a:ext>
            </a:extLst>
          </p:cNvPr>
          <p:cNvGrpSpPr/>
          <p:nvPr/>
        </p:nvGrpSpPr>
        <p:grpSpPr>
          <a:xfrm>
            <a:off x="7714694" y="2168243"/>
            <a:ext cx="4212668" cy="2984665"/>
            <a:chOff x="7860998" y="1945693"/>
            <a:chExt cx="3700630" cy="2586056"/>
          </a:xfrm>
        </p:grpSpPr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4E6FB29B-1112-2748-94E0-0183B1ADF060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l="-4144" t="11381" r="8964"/>
            <a:stretch>
              <a:fillRect/>
            </a:stretch>
          </p:blipFill>
          <p:spPr>
            <a:xfrm>
              <a:off x="7860998" y="1945693"/>
              <a:ext cx="3700630" cy="2586056"/>
            </a:xfrm>
            <a:prstGeom prst="rect">
              <a:avLst/>
            </a:prstGeom>
          </p:spPr>
        </p:pic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DF561EC1-2115-C0A5-C5E4-D26A10D1AC0F}"/>
                </a:ext>
              </a:extLst>
            </p:cNvPr>
            <p:cNvSpPr txBox="1"/>
            <p:nvPr/>
          </p:nvSpPr>
          <p:spPr>
            <a:xfrm>
              <a:off x="9122485" y="3428999"/>
              <a:ext cx="49485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s1</a:t>
              </a:r>
            </a:p>
          </p:txBody>
        </p:sp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626C65C2-3D94-C54C-DE39-5DEC2FE2599A}"/>
                </a:ext>
              </a:extLst>
            </p:cNvPr>
            <p:cNvSpPr txBox="1"/>
            <p:nvPr/>
          </p:nvSpPr>
          <p:spPr>
            <a:xfrm>
              <a:off x="10307618" y="1945693"/>
              <a:ext cx="49485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s2</a:t>
              </a:r>
            </a:p>
          </p:txBody>
        </p:sp>
      </p:grpSp>
      <p:pic>
        <p:nvPicPr>
          <p:cNvPr id="7" name="Picture 6" descr="A screenshot of a computer screen&#10;&#10;AI-generated content may be incorrect.">
            <a:extLst>
              <a:ext uri="{FF2B5EF4-FFF2-40B4-BE49-F238E27FC236}">
                <a16:creationId xmlns:a16="http://schemas.microsoft.com/office/drawing/2014/main" id="{37887213-45E8-3600-7B18-DFC0B62B83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8598" y="1496451"/>
            <a:ext cx="7772400" cy="420499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8FFE4C2-2220-2505-7111-5914F3A41558}"/>
              </a:ext>
            </a:extLst>
          </p:cNvPr>
          <p:cNvSpPr txBox="1"/>
          <p:nvPr/>
        </p:nvSpPr>
        <p:spPr>
          <a:xfrm>
            <a:off x="9296060" y="5091278"/>
            <a:ext cx="226986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941100"/>
                </a:solidFill>
              </a:rPr>
              <a:t>Xenon alpha event in NEXT-100</a:t>
            </a:r>
          </a:p>
        </p:txBody>
      </p:sp>
      <p:sp>
        <p:nvSpPr>
          <p:cNvPr id="8" name="Slide Number Placeholder 32">
            <a:extLst>
              <a:ext uri="{FF2B5EF4-FFF2-40B4-BE49-F238E27FC236}">
                <a16:creationId xmlns:a16="http://schemas.microsoft.com/office/drawing/2014/main" id="{A1CC8798-6789-47C2-66AF-0292534E52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3</a:t>
            </a:fld>
            <a:endParaRPr lang="en-US" dirty="0">
              <a:solidFill>
                <a:srgbClr val="9411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379714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A9B9710A-1D78-C0A2-E6B1-B6B994D1D9D5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2" name="Group 1">
            <a:extLst>
              <a:ext uri="{FF2B5EF4-FFF2-40B4-BE49-F238E27FC236}">
                <a16:creationId xmlns:a16="http://schemas.microsoft.com/office/drawing/2014/main" id="{60643DC2-67CE-EF64-1563-2D44C40141E9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6EEB1AE7-5C7D-40CC-F588-B46A363BFCFB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79FF9C27-D3FE-86B2-5022-6A80AF3805E7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The NEXT Experiment</a:t>
              </a:r>
            </a:p>
          </p:txBody>
        </p:sp>
      </p:grp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C183CEBB-C1E5-2ED8-EB25-4F9EB4DEDF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4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10" name="Picture 9" descr="A graph of a graph showing the density of a number of objects&#10;&#10;AI-generated content may be incorrect.">
            <a:extLst>
              <a:ext uri="{FF2B5EF4-FFF2-40B4-BE49-F238E27FC236}">
                <a16:creationId xmlns:a16="http://schemas.microsoft.com/office/drawing/2014/main" id="{0F85879D-6BAC-7699-6D2A-900B90AF04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83401" y="3430982"/>
            <a:ext cx="4067467" cy="3227626"/>
          </a:xfrm>
          <a:prstGeom prst="rect">
            <a:avLst/>
          </a:prstGeom>
        </p:spPr>
      </p:pic>
      <p:sp>
        <p:nvSpPr>
          <p:cNvPr id="19" name="Oval 18">
            <a:extLst>
              <a:ext uri="{FF2B5EF4-FFF2-40B4-BE49-F238E27FC236}">
                <a16:creationId xmlns:a16="http://schemas.microsoft.com/office/drawing/2014/main" id="{2E0A8012-F241-BEB6-D23E-E1E708E5FB5D}"/>
              </a:ext>
            </a:extLst>
          </p:cNvPr>
          <p:cNvSpPr/>
          <p:nvPr/>
        </p:nvSpPr>
        <p:spPr>
          <a:xfrm>
            <a:off x="7860998" y="5773479"/>
            <a:ext cx="623783" cy="408053"/>
          </a:xfrm>
          <a:prstGeom prst="ellipse">
            <a:avLst/>
          </a:prstGeom>
          <a:noFill/>
          <a:ln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7693C159-5793-6FEA-42FA-0C8FAB2033CC}"/>
              </a:ext>
            </a:extLst>
          </p:cNvPr>
          <p:cNvGrpSpPr/>
          <p:nvPr/>
        </p:nvGrpSpPr>
        <p:grpSpPr>
          <a:xfrm>
            <a:off x="7166659" y="541607"/>
            <a:ext cx="4513008" cy="2966073"/>
            <a:chOff x="4261045" y="3194473"/>
            <a:chExt cx="4957828" cy="3293658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F1C99023-DD1A-12D2-23B9-5F1A45357E0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261045" y="3194473"/>
              <a:ext cx="4882955" cy="3293658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84DD7F37-B654-8929-4E33-91015F31B144}"/>
                </a:ext>
              </a:extLst>
            </p:cNvPr>
            <p:cNvSpPr txBox="1"/>
            <p:nvPr/>
          </p:nvSpPr>
          <p:spPr>
            <a:xfrm>
              <a:off x="5135934" y="4839426"/>
              <a:ext cx="138288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CUORE</a:t>
              </a: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2B9FF661-9DE4-56FF-8CE2-E3FDFDFF42B1}"/>
                </a:ext>
              </a:extLst>
            </p:cNvPr>
            <p:cNvSpPr txBox="1"/>
            <p:nvPr/>
          </p:nvSpPr>
          <p:spPr>
            <a:xfrm>
              <a:off x="5799156" y="3542322"/>
              <a:ext cx="138288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SNO+</a:t>
              </a: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E99B6F38-2107-E033-CD59-E309A9364A1B}"/>
                </a:ext>
              </a:extLst>
            </p:cNvPr>
            <p:cNvSpPr txBox="1"/>
            <p:nvPr/>
          </p:nvSpPr>
          <p:spPr>
            <a:xfrm>
              <a:off x="6304335" y="4913182"/>
              <a:ext cx="138288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GERDA</a:t>
              </a:r>
            </a:p>
          </p:txBody>
        </p: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2710B30F-DBDE-6177-BCCD-829F64871DA8}"/>
                </a:ext>
              </a:extLst>
            </p:cNvPr>
            <p:cNvSpPr txBox="1"/>
            <p:nvPr/>
          </p:nvSpPr>
          <p:spPr>
            <a:xfrm>
              <a:off x="7066334" y="3737265"/>
              <a:ext cx="138288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KZ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9AAEC9EB-18D1-91BE-1CC2-16FAB1D32D5D}"/>
                </a:ext>
              </a:extLst>
            </p:cNvPr>
            <p:cNvSpPr txBox="1"/>
            <p:nvPr/>
          </p:nvSpPr>
          <p:spPr>
            <a:xfrm>
              <a:off x="7482816" y="3914523"/>
              <a:ext cx="138288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EXO-200</a:t>
              </a:r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30E1C67D-CF77-8E7E-70FE-CA4158BF3024}"/>
                </a:ext>
              </a:extLst>
            </p:cNvPr>
            <p:cNvSpPr txBox="1"/>
            <p:nvPr/>
          </p:nvSpPr>
          <p:spPr>
            <a:xfrm>
              <a:off x="7835984" y="4540253"/>
              <a:ext cx="1382889" cy="30759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000090"/>
                  </a:solidFill>
                </a:rPr>
                <a:t>NEXT-WHITE</a:t>
              </a:r>
            </a:p>
          </p:txBody>
        </p:sp>
      </p:grpSp>
      <p:sp>
        <p:nvSpPr>
          <p:cNvPr id="22" name="Down Arrow 21">
            <a:extLst>
              <a:ext uri="{FF2B5EF4-FFF2-40B4-BE49-F238E27FC236}">
                <a16:creationId xmlns:a16="http://schemas.microsoft.com/office/drawing/2014/main" id="{FFFD2EBC-2414-404B-6DB3-E2AF7B4DD7DC}"/>
              </a:ext>
            </a:extLst>
          </p:cNvPr>
          <p:cNvSpPr/>
          <p:nvPr/>
        </p:nvSpPr>
        <p:spPr>
          <a:xfrm rot="17709814">
            <a:off x="1652898" y="1796755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8BAC9E11-E68D-CFB1-AD88-63C83EB89D22}"/>
              </a:ext>
            </a:extLst>
          </p:cNvPr>
          <p:cNvSpPr txBox="1"/>
          <p:nvPr/>
        </p:nvSpPr>
        <p:spPr>
          <a:xfrm>
            <a:off x="396949" y="1594884"/>
            <a:ext cx="94169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</a:rPr>
              <a:t>Xenon gas TPC</a:t>
            </a:r>
            <a:r>
              <a:rPr lang="en-US" dirty="0"/>
              <a:t> with electroluminescence (EL) amplification 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5E9F14F-4069-4DC1-5490-F9354404181E}"/>
              </a:ext>
            </a:extLst>
          </p:cNvPr>
          <p:cNvSpPr txBox="1"/>
          <p:nvPr/>
        </p:nvSpPr>
        <p:spPr>
          <a:xfrm>
            <a:off x="2243470" y="2456121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7E833A11-78A3-3271-C365-470C7CC43AAD}"/>
              </a:ext>
            </a:extLst>
          </p:cNvPr>
          <p:cNvSpPr/>
          <p:nvPr/>
        </p:nvSpPr>
        <p:spPr>
          <a:xfrm>
            <a:off x="449593" y="1454849"/>
            <a:ext cx="1119617" cy="692646"/>
          </a:xfrm>
          <a:prstGeom prst="ellipse">
            <a:avLst/>
          </a:prstGeom>
          <a:solidFill>
            <a:srgbClr val="941100">
              <a:alpha val="31832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1019DA53-2155-34C9-68DF-42131AD83BD7}"/>
              </a:ext>
            </a:extLst>
          </p:cNvPr>
          <p:cNvGrpSpPr/>
          <p:nvPr/>
        </p:nvGrpSpPr>
        <p:grpSpPr>
          <a:xfrm>
            <a:off x="2243470" y="2275386"/>
            <a:ext cx="2794018" cy="795603"/>
            <a:chOff x="2243470" y="2275386"/>
            <a:chExt cx="2794018" cy="795603"/>
          </a:xfrm>
        </p:grpSpPr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177D54FD-562E-3A3A-EB3B-118A8AB8B712}"/>
                </a:ext>
              </a:extLst>
            </p:cNvPr>
            <p:cNvSpPr txBox="1"/>
            <p:nvPr/>
          </p:nvSpPr>
          <p:spPr>
            <a:xfrm>
              <a:off x="2283136" y="2331432"/>
              <a:ext cx="275435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>
                  <a:solidFill>
                    <a:srgbClr val="941100"/>
                  </a:solidFill>
                </a:rPr>
                <a:t>Can act as both source and detection medium</a:t>
              </a:r>
            </a:p>
          </p:txBody>
        </p:sp>
        <p:sp>
          <p:nvSpPr>
            <p:cNvPr id="27" name="Rounded Rectangle 26">
              <a:extLst>
                <a:ext uri="{FF2B5EF4-FFF2-40B4-BE49-F238E27FC236}">
                  <a16:creationId xmlns:a16="http://schemas.microsoft.com/office/drawing/2014/main" id="{68332E9F-0ED9-2CC6-B5A5-4F30C50DD315}"/>
                </a:ext>
              </a:extLst>
            </p:cNvPr>
            <p:cNvSpPr/>
            <p:nvPr/>
          </p:nvSpPr>
          <p:spPr>
            <a:xfrm>
              <a:off x="2243470" y="2275386"/>
              <a:ext cx="2573857" cy="795603"/>
            </a:xfrm>
            <a:prstGeom prst="roundRect">
              <a:avLst/>
            </a:prstGeom>
            <a:noFill/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" name="Down Arrow 27">
            <a:extLst>
              <a:ext uri="{FF2B5EF4-FFF2-40B4-BE49-F238E27FC236}">
                <a16:creationId xmlns:a16="http://schemas.microsoft.com/office/drawing/2014/main" id="{637BEA18-3414-22B4-B1D8-799D932F8BC3}"/>
              </a:ext>
            </a:extLst>
          </p:cNvPr>
          <p:cNvSpPr/>
          <p:nvPr/>
        </p:nvSpPr>
        <p:spPr>
          <a:xfrm>
            <a:off x="803071" y="2169741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E3F85281-1E9A-DF9D-7236-25ABAA71A063}"/>
              </a:ext>
            </a:extLst>
          </p:cNvPr>
          <p:cNvGrpSpPr/>
          <p:nvPr/>
        </p:nvGrpSpPr>
        <p:grpSpPr>
          <a:xfrm>
            <a:off x="351764" y="3182359"/>
            <a:ext cx="6753153" cy="1291439"/>
            <a:chOff x="365047" y="2894601"/>
            <a:chExt cx="6753153" cy="1291439"/>
          </a:xfrm>
        </p:grpSpPr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99178A97-5096-A0A5-B546-2891389F93AC}"/>
                </a:ext>
              </a:extLst>
            </p:cNvPr>
            <p:cNvSpPr txBox="1"/>
            <p:nvPr/>
          </p:nvSpPr>
          <p:spPr>
            <a:xfrm>
              <a:off x="365047" y="2894601"/>
              <a:ext cx="6753153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buFont typeface="Wingdings" pitchFamily="2" charset="2"/>
                <a:buChar char="§"/>
              </a:pPr>
              <a:r>
                <a:rPr lang="en-US" b="1" dirty="0">
                  <a:solidFill>
                    <a:srgbClr val="941100"/>
                  </a:solidFill>
                </a:rPr>
                <a:t>Energy resolution       </a:t>
              </a:r>
            </a:p>
            <a:p>
              <a:endParaRPr lang="en-US" dirty="0">
                <a:solidFill>
                  <a:srgbClr val="941100"/>
                </a:solidFill>
              </a:endParaRP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E154750A-D81A-EE01-E30F-57BCE7BB48B4}"/>
                </a:ext>
              </a:extLst>
            </p:cNvPr>
            <p:cNvSpPr txBox="1"/>
            <p:nvPr/>
          </p:nvSpPr>
          <p:spPr>
            <a:xfrm>
              <a:off x="980778" y="3262710"/>
              <a:ext cx="6038521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/>
                <a:t>Linear, low noise EL amplification delivers sub-percent energy resolution at MeV scale</a:t>
              </a:r>
            </a:p>
            <a:p>
              <a:r>
                <a:rPr lang="en-US" i="1" dirty="0"/>
                <a:t> </a:t>
              </a:r>
            </a:p>
          </p:txBody>
        </p:sp>
      </p:grpSp>
      <p:sp>
        <p:nvSpPr>
          <p:cNvPr id="33" name="TextBox 32">
            <a:extLst>
              <a:ext uri="{FF2B5EF4-FFF2-40B4-BE49-F238E27FC236}">
                <a16:creationId xmlns:a16="http://schemas.microsoft.com/office/drawing/2014/main" id="{8F2CB3FA-3410-D857-AB0D-EECEC01F560C}"/>
              </a:ext>
            </a:extLst>
          </p:cNvPr>
          <p:cNvSpPr txBox="1"/>
          <p:nvPr/>
        </p:nvSpPr>
        <p:spPr>
          <a:xfrm>
            <a:off x="9139518" y="3269622"/>
            <a:ext cx="6104964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800" i="1" dirty="0">
                <a:effectLst/>
              </a:rPr>
              <a:t>A. Bolotnikov, B. Ramsey /NIM. A 396 (1997) 360-370 </a:t>
            </a:r>
            <a:endParaRPr lang="en-US" sz="80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15465590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666EFC1-EBDF-54AB-65A4-24132E6E7E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8FEF4B9C-0865-C655-EAB2-4670CD01514D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2" name="Group 1">
            <a:extLst>
              <a:ext uri="{FF2B5EF4-FFF2-40B4-BE49-F238E27FC236}">
                <a16:creationId xmlns:a16="http://schemas.microsoft.com/office/drawing/2014/main" id="{98D60F52-2804-9C2F-9071-91B2DD6273C7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322CA517-9BD9-B528-BB08-80212F2004C6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FBF74C8A-5765-E49B-FF39-49547EBE87CA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The NEXT Experiment</a:t>
              </a:r>
            </a:p>
          </p:txBody>
        </p:sp>
      </p:grp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6D7794FD-0B90-D452-276E-0C8D26F040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5</a:t>
            </a:fld>
            <a:endParaRPr lang="en-US" dirty="0">
              <a:solidFill>
                <a:srgbClr val="941100"/>
              </a:solidFill>
            </a:endParaRPr>
          </a:p>
        </p:txBody>
      </p:sp>
      <p:grpSp>
        <p:nvGrpSpPr>
          <p:cNvPr id="44" name="Group 43">
            <a:extLst>
              <a:ext uri="{FF2B5EF4-FFF2-40B4-BE49-F238E27FC236}">
                <a16:creationId xmlns:a16="http://schemas.microsoft.com/office/drawing/2014/main" id="{9859D410-819D-9348-C10C-BA748B7B8C2E}"/>
              </a:ext>
            </a:extLst>
          </p:cNvPr>
          <p:cNvGrpSpPr/>
          <p:nvPr/>
        </p:nvGrpSpPr>
        <p:grpSpPr>
          <a:xfrm>
            <a:off x="351764" y="3182359"/>
            <a:ext cx="6753153" cy="2707880"/>
            <a:chOff x="365047" y="2894601"/>
            <a:chExt cx="6753153" cy="2707880"/>
          </a:xfrm>
        </p:grpSpPr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AA4C64DE-CDCD-99D5-A980-AEF56A6AEB9F}"/>
                </a:ext>
              </a:extLst>
            </p:cNvPr>
            <p:cNvSpPr txBox="1"/>
            <p:nvPr/>
          </p:nvSpPr>
          <p:spPr>
            <a:xfrm>
              <a:off x="365047" y="2894601"/>
              <a:ext cx="6753153" cy="203132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buFont typeface="Wingdings" pitchFamily="2" charset="2"/>
                <a:buChar char="§"/>
              </a:pPr>
              <a:r>
                <a:rPr lang="en-US" dirty="0">
                  <a:solidFill>
                    <a:srgbClr val="941100"/>
                  </a:solidFill>
                </a:rPr>
                <a:t>Energy resolution</a:t>
              </a:r>
            </a:p>
            <a:p>
              <a:pPr marL="285750" indent="-285750"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buFont typeface="Wingdings" pitchFamily="2" charset="2"/>
                <a:buChar char="§"/>
              </a:pPr>
              <a:r>
                <a:rPr lang="en-US" b="1" dirty="0">
                  <a:solidFill>
                    <a:srgbClr val="941100"/>
                  </a:solidFill>
                </a:rPr>
                <a:t>Topology</a:t>
              </a:r>
            </a:p>
            <a:p>
              <a:r>
                <a:rPr lang="en-US" dirty="0">
                  <a:solidFill>
                    <a:srgbClr val="941100"/>
                  </a:solidFill>
                </a:rPr>
                <a:t>       </a:t>
              </a:r>
            </a:p>
            <a:p>
              <a:endParaRPr lang="en-US" dirty="0">
                <a:solidFill>
                  <a:srgbClr val="941100"/>
                </a:solidFill>
              </a:endParaRP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9D855576-6960-EDAD-B1CD-3BB07991B3C2}"/>
                </a:ext>
              </a:extLst>
            </p:cNvPr>
            <p:cNvSpPr txBox="1"/>
            <p:nvPr/>
          </p:nvSpPr>
          <p:spPr>
            <a:xfrm>
              <a:off x="980778" y="3262710"/>
              <a:ext cx="6038521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>
                  <a:solidFill>
                    <a:schemeClr val="bg1">
                      <a:lumMod val="50000"/>
                    </a:schemeClr>
                  </a:solidFill>
                </a:rPr>
                <a:t>Linear, low noise EL amplification delivers sub-percent energy resolution at MeV scale</a:t>
              </a:r>
            </a:p>
            <a:p>
              <a:r>
                <a:rPr lang="en-US" i="1" dirty="0"/>
                <a:t> 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7BEC0F1E-0B4A-AEAF-C858-1FDB1BE46764}"/>
                </a:ext>
              </a:extLst>
            </p:cNvPr>
            <p:cNvSpPr txBox="1"/>
            <p:nvPr/>
          </p:nvSpPr>
          <p:spPr>
            <a:xfrm>
              <a:off x="914222" y="4402152"/>
              <a:ext cx="5805169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/>
                <a:t>Low density gas allows topological event reconstruction to distinguish signal from background by identifying the characteristic two-blob vs one blob electron tracks</a:t>
              </a:r>
            </a:p>
            <a:p>
              <a:endParaRPr lang="en-US" i="1" dirty="0"/>
            </a:p>
          </p:txBody>
        </p:sp>
      </p:grpSp>
      <p:grpSp>
        <p:nvGrpSpPr>
          <p:cNvPr id="16" name="Group 15">
            <a:extLst>
              <a:ext uri="{FF2B5EF4-FFF2-40B4-BE49-F238E27FC236}">
                <a16:creationId xmlns:a16="http://schemas.microsoft.com/office/drawing/2014/main" id="{7FAE5152-374D-8DDF-D01C-65F3D9F9BA62}"/>
              </a:ext>
            </a:extLst>
          </p:cNvPr>
          <p:cNvGrpSpPr/>
          <p:nvPr/>
        </p:nvGrpSpPr>
        <p:grpSpPr>
          <a:xfrm>
            <a:off x="6498591" y="1964216"/>
            <a:ext cx="5805169" cy="3527053"/>
            <a:chOff x="6498264" y="1784356"/>
            <a:chExt cx="5672470" cy="3238508"/>
          </a:xfrm>
        </p:grpSpPr>
        <p:grpSp>
          <p:nvGrpSpPr>
            <p:cNvPr id="43" name="Group 42">
              <a:extLst>
                <a:ext uri="{FF2B5EF4-FFF2-40B4-BE49-F238E27FC236}">
                  <a16:creationId xmlns:a16="http://schemas.microsoft.com/office/drawing/2014/main" id="{528F1D0A-AFFE-EDA7-0DA1-521CB01D067E}"/>
                </a:ext>
              </a:extLst>
            </p:cNvPr>
            <p:cNvGrpSpPr/>
            <p:nvPr/>
          </p:nvGrpSpPr>
          <p:grpSpPr>
            <a:xfrm>
              <a:off x="9268187" y="2275197"/>
              <a:ext cx="2902547" cy="2747667"/>
              <a:chOff x="9289453" y="2275197"/>
              <a:chExt cx="2902547" cy="2747667"/>
            </a:xfrm>
          </p:grpSpPr>
          <p:pic>
            <p:nvPicPr>
              <p:cNvPr id="23" name="Picture 22">
                <a:extLst>
                  <a:ext uri="{FF2B5EF4-FFF2-40B4-BE49-F238E27FC236}">
                    <a16:creationId xmlns:a16="http://schemas.microsoft.com/office/drawing/2014/main" id="{E942F1AE-C215-3EF6-9990-95546913F61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9289453" y="2275197"/>
                <a:ext cx="2902547" cy="2747667"/>
              </a:xfrm>
              <a:prstGeom prst="rect">
                <a:avLst/>
              </a:prstGeom>
            </p:spPr>
          </p:pic>
          <p:sp>
            <p:nvSpPr>
              <p:cNvPr id="36" name="Oval 35">
                <a:extLst>
                  <a:ext uri="{FF2B5EF4-FFF2-40B4-BE49-F238E27FC236}">
                    <a16:creationId xmlns:a16="http://schemas.microsoft.com/office/drawing/2014/main" id="{7094C2C2-DB6E-00D4-DFE5-C9851995D650}"/>
                  </a:ext>
                </a:extLst>
              </p:cNvPr>
              <p:cNvSpPr/>
              <p:nvPr/>
            </p:nvSpPr>
            <p:spPr>
              <a:xfrm>
                <a:off x="11487518" y="2421092"/>
                <a:ext cx="534647" cy="591015"/>
              </a:xfrm>
              <a:prstGeom prst="ellipse">
                <a:avLst/>
              </a:prstGeom>
              <a:noFill/>
              <a:ln w="38100">
                <a:solidFill>
                  <a:srgbClr val="EB310B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0C2CE524-99DE-D35C-CF48-12BBB1D0F8E9}"/>
                </a:ext>
              </a:extLst>
            </p:cNvPr>
            <p:cNvSpPr txBox="1"/>
            <p:nvPr/>
          </p:nvSpPr>
          <p:spPr>
            <a:xfrm>
              <a:off x="10098685" y="2347267"/>
              <a:ext cx="1395441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solidFill>
                    <a:schemeClr val="bg1"/>
                  </a:solidFill>
                </a:rPr>
                <a:t>One-blob</a:t>
              </a:r>
            </a:p>
          </p:txBody>
        </p:sp>
        <p:sp>
          <p:nvSpPr>
            <p:cNvPr id="39" name="TextBox 38">
              <a:extLst>
                <a:ext uri="{FF2B5EF4-FFF2-40B4-BE49-F238E27FC236}">
                  <a16:creationId xmlns:a16="http://schemas.microsoft.com/office/drawing/2014/main" id="{7EA6CC89-03C6-7AC5-B1B6-51F968153DFE}"/>
                </a:ext>
              </a:extLst>
            </p:cNvPr>
            <p:cNvSpPr txBox="1"/>
            <p:nvPr/>
          </p:nvSpPr>
          <p:spPr>
            <a:xfrm>
              <a:off x="7261092" y="1788992"/>
              <a:ext cx="20523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941100"/>
                  </a:solidFill>
                </a:rPr>
                <a:t>Signal-Like</a:t>
              </a:r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D4C06CED-B9C1-BF9D-8B4F-624E4E1785D5}"/>
                </a:ext>
              </a:extLst>
            </p:cNvPr>
            <p:cNvSpPr txBox="1"/>
            <p:nvPr/>
          </p:nvSpPr>
          <p:spPr>
            <a:xfrm>
              <a:off x="9813851" y="1784356"/>
              <a:ext cx="20523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941100"/>
                  </a:solidFill>
                </a:rPr>
                <a:t>Background-Like</a:t>
              </a:r>
            </a:p>
          </p:txBody>
        </p:sp>
        <p:grpSp>
          <p:nvGrpSpPr>
            <p:cNvPr id="42" name="Group 41">
              <a:extLst>
                <a:ext uri="{FF2B5EF4-FFF2-40B4-BE49-F238E27FC236}">
                  <a16:creationId xmlns:a16="http://schemas.microsoft.com/office/drawing/2014/main" id="{F9304C8F-87E7-B015-970E-0A169A0657C4}"/>
                </a:ext>
              </a:extLst>
            </p:cNvPr>
            <p:cNvGrpSpPr/>
            <p:nvPr/>
          </p:nvGrpSpPr>
          <p:grpSpPr>
            <a:xfrm>
              <a:off x="6498264" y="2236047"/>
              <a:ext cx="2902547" cy="2770090"/>
              <a:chOff x="6498264" y="2236047"/>
              <a:chExt cx="2902547" cy="2770090"/>
            </a:xfrm>
          </p:grpSpPr>
          <p:pic>
            <p:nvPicPr>
              <p:cNvPr id="22" name="Picture 21">
                <a:extLst>
                  <a:ext uri="{FF2B5EF4-FFF2-40B4-BE49-F238E27FC236}">
                    <a16:creationId xmlns:a16="http://schemas.microsoft.com/office/drawing/2014/main" id="{7C892F75-9D99-70B4-A8C9-F4387554AEF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6498264" y="2236047"/>
                <a:ext cx="2902547" cy="2770090"/>
              </a:xfrm>
              <a:prstGeom prst="rect">
                <a:avLst/>
              </a:prstGeom>
            </p:spPr>
          </p:pic>
          <p:sp>
            <p:nvSpPr>
              <p:cNvPr id="34" name="Oval 33">
                <a:extLst>
                  <a:ext uri="{FF2B5EF4-FFF2-40B4-BE49-F238E27FC236}">
                    <a16:creationId xmlns:a16="http://schemas.microsoft.com/office/drawing/2014/main" id="{189CD73B-DFA2-8808-D765-FEB3385DD716}"/>
                  </a:ext>
                </a:extLst>
              </p:cNvPr>
              <p:cNvSpPr/>
              <p:nvPr/>
            </p:nvSpPr>
            <p:spPr>
              <a:xfrm>
                <a:off x="7326351" y="3100039"/>
                <a:ext cx="534647" cy="591015"/>
              </a:xfrm>
              <a:prstGeom prst="ellipse">
                <a:avLst/>
              </a:prstGeom>
              <a:noFill/>
              <a:ln w="38100">
                <a:solidFill>
                  <a:srgbClr val="EB310B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5" name="Oval 34">
                <a:extLst>
                  <a:ext uri="{FF2B5EF4-FFF2-40B4-BE49-F238E27FC236}">
                    <a16:creationId xmlns:a16="http://schemas.microsoft.com/office/drawing/2014/main" id="{52F0D680-2A84-C89B-4E28-2DEAA9A95172}"/>
                  </a:ext>
                </a:extLst>
              </p:cNvPr>
              <p:cNvSpPr/>
              <p:nvPr/>
            </p:nvSpPr>
            <p:spPr>
              <a:xfrm>
                <a:off x="8421761" y="3620325"/>
                <a:ext cx="534647" cy="591015"/>
              </a:xfrm>
              <a:prstGeom prst="ellipse">
                <a:avLst/>
              </a:prstGeom>
              <a:noFill/>
              <a:ln w="38100">
                <a:solidFill>
                  <a:srgbClr val="EB310B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F2098269-EC8C-8C65-5B6F-262C0DF7095E}"/>
                  </a:ext>
                </a:extLst>
              </p:cNvPr>
              <p:cNvSpPr txBox="1"/>
              <p:nvPr/>
            </p:nvSpPr>
            <p:spPr>
              <a:xfrm>
                <a:off x="7392567" y="2465032"/>
                <a:ext cx="1395441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1"/>
                    </a:solidFill>
                  </a:rPr>
                  <a:t>Two-blob</a:t>
                </a:r>
              </a:p>
            </p:txBody>
          </p:sp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52FDF0C5-20EC-0835-F9BD-E39DF16AB74A}"/>
                  </a:ext>
                </a:extLst>
              </p:cNvPr>
              <p:cNvSpPr txBox="1"/>
              <p:nvPr/>
            </p:nvSpPr>
            <p:spPr>
              <a:xfrm>
                <a:off x="7202746" y="4293220"/>
                <a:ext cx="199843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1"/>
                    </a:solidFill>
                  </a:rPr>
                  <a:t>NEXT-White Data</a:t>
                </a:r>
              </a:p>
            </p:txBody>
          </p:sp>
        </p:grpSp>
      </p:grpSp>
      <p:sp>
        <p:nvSpPr>
          <p:cNvPr id="8" name="Down Arrow 7">
            <a:extLst>
              <a:ext uri="{FF2B5EF4-FFF2-40B4-BE49-F238E27FC236}">
                <a16:creationId xmlns:a16="http://schemas.microsoft.com/office/drawing/2014/main" id="{BC4E0962-3311-97F0-5DA5-0EF5FD390753}"/>
              </a:ext>
            </a:extLst>
          </p:cNvPr>
          <p:cNvSpPr/>
          <p:nvPr/>
        </p:nvSpPr>
        <p:spPr>
          <a:xfrm rot="17709814">
            <a:off x="1652898" y="1796755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603AE07-70D2-795C-4F30-9F49976209A0}"/>
              </a:ext>
            </a:extLst>
          </p:cNvPr>
          <p:cNvSpPr txBox="1"/>
          <p:nvPr/>
        </p:nvSpPr>
        <p:spPr>
          <a:xfrm>
            <a:off x="396949" y="1594884"/>
            <a:ext cx="94169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</a:rPr>
              <a:t>Xenon gas TPC</a:t>
            </a:r>
            <a:r>
              <a:rPr lang="en-US" dirty="0"/>
              <a:t> with electroluminescence (EL) amplification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EADB99A-5260-73D9-F2EB-34C97D4F9D82}"/>
              </a:ext>
            </a:extLst>
          </p:cNvPr>
          <p:cNvSpPr txBox="1"/>
          <p:nvPr/>
        </p:nvSpPr>
        <p:spPr>
          <a:xfrm>
            <a:off x="2243470" y="2456121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11" name="Oval 10">
            <a:extLst>
              <a:ext uri="{FF2B5EF4-FFF2-40B4-BE49-F238E27FC236}">
                <a16:creationId xmlns:a16="http://schemas.microsoft.com/office/drawing/2014/main" id="{52B0B0B4-D098-6419-C15D-864AE63D99A3}"/>
              </a:ext>
            </a:extLst>
          </p:cNvPr>
          <p:cNvSpPr/>
          <p:nvPr/>
        </p:nvSpPr>
        <p:spPr>
          <a:xfrm>
            <a:off x="449593" y="1454849"/>
            <a:ext cx="1119617" cy="692646"/>
          </a:xfrm>
          <a:prstGeom prst="ellipse">
            <a:avLst/>
          </a:prstGeom>
          <a:solidFill>
            <a:srgbClr val="941100">
              <a:alpha val="31832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FE64E6C0-997D-2965-9E72-B46547B7D231}"/>
              </a:ext>
            </a:extLst>
          </p:cNvPr>
          <p:cNvGrpSpPr/>
          <p:nvPr/>
        </p:nvGrpSpPr>
        <p:grpSpPr>
          <a:xfrm>
            <a:off x="2243470" y="2275386"/>
            <a:ext cx="2794018" cy="795603"/>
            <a:chOff x="2243470" y="2275386"/>
            <a:chExt cx="2794018" cy="795603"/>
          </a:xfrm>
        </p:grpSpPr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6D2854E-ACA6-8A9B-3CF1-E0740A4BECD1}"/>
                </a:ext>
              </a:extLst>
            </p:cNvPr>
            <p:cNvSpPr txBox="1"/>
            <p:nvPr/>
          </p:nvSpPr>
          <p:spPr>
            <a:xfrm>
              <a:off x="2283136" y="2331432"/>
              <a:ext cx="275435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>
                  <a:solidFill>
                    <a:srgbClr val="941100"/>
                  </a:solidFill>
                </a:rPr>
                <a:t>Can act as both source and detection medium</a:t>
              </a:r>
            </a:p>
          </p:txBody>
        </p:sp>
        <p:sp>
          <p:nvSpPr>
            <p:cNvPr id="14" name="Rounded Rectangle 13">
              <a:extLst>
                <a:ext uri="{FF2B5EF4-FFF2-40B4-BE49-F238E27FC236}">
                  <a16:creationId xmlns:a16="http://schemas.microsoft.com/office/drawing/2014/main" id="{ADB162F3-7B32-7783-6C29-3951A2B44C9E}"/>
                </a:ext>
              </a:extLst>
            </p:cNvPr>
            <p:cNvSpPr/>
            <p:nvPr/>
          </p:nvSpPr>
          <p:spPr>
            <a:xfrm>
              <a:off x="2243470" y="2275386"/>
              <a:ext cx="2573857" cy="795603"/>
            </a:xfrm>
            <a:prstGeom prst="roundRect">
              <a:avLst/>
            </a:prstGeom>
            <a:noFill/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Down Arrow 14">
            <a:extLst>
              <a:ext uri="{FF2B5EF4-FFF2-40B4-BE49-F238E27FC236}">
                <a16:creationId xmlns:a16="http://schemas.microsoft.com/office/drawing/2014/main" id="{8037732E-DDA8-10D7-BA62-11B2DF348FE8}"/>
              </a:ext>
            </a:extLst>
          </p:cNvPr>
          <p:cNvSpPr/>
          <p:nvPr/>
        </p:nvSpPr>
        <p:spPr>
          <a:xfrm>
            <a:off x="803071" y="2169741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106118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7947917-7A56-DD9A-59C6-DD327398047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FAACF70F-E4AA-B735-ED82-42D3B5199C42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2" name="Group 1">
            <a:extLst>
              <a:ext uri="{FF2B5EF4-FFF2-40B4-BE49-F238E27FC236}">
                <a16:creationId xmlns:a16="http://schemas.microsoft.com/office/drawing/2014/main" id="{EF0DF0A0-E423-562E-D85C-01D0C71EDD9B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E39D74A5-F88E-0000-0E90-F8C8651CBC25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003A8277-D39A-AE2B-E9B9-6E83E1F73A66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The NEXT Experiment</a:t>
              </a:r>
            </a:p>
          </p:txBody>
        </p:sp>
      </p:grp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EC60051B-79E1-12B6-31D1-A524603595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6</a:t>
            </a:fld>
            <a:endParaRPr lang="en-US" dirty="0">
              <a:solidFill>
                <a:srgbClr val="941100"/>
              </a:solidFill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5A331A97-BE49-0ABE-390C-E6683F093B35}"/>
              </a:ext>
            </a:extLst>
          </p:cNvPr>
          <p:cNvSpPr txBox="1"/>
          <p:nvPr/>
        </p:nvSpPr>
        <p:spPr>
          <a:xfrm>
            <a:off x="2243470" y="2456121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A2C7EF9E-4894-3869-D69E-1AFB46E8A957}"/>
              </a:ext>
            </a:extLst>
          </p:cNvPr>
          <p:cNvSpPr txBox="1"/>
          <p:nvPr/>
        </p:nvSpPr>
        <p:spPr>
          <a:xfrm>
            <a:off x="7392567" y="2465032"/>
            <a:ext cx="139544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Two-blob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F53335B7-3880-9880-DBE6-B99F98665FCF}"/>
              </a:ext>
            </a:extLst>
          </p:cNvPr>
          <p:cNvSpPr txBox="1"/>
          <p:nvPr/>
        </p:nvSpPr>
        <p:spPr>
          <a:xfrm>
            <a:off x="10098685" y="2347267"/>
            <a:ext cx="139544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One-blob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31E9D375-69A9-A34E-6F1A-16F41E949CF0}"/>
              </a:ext>
            </a:extLst>
          </p:cNvPr>
          <p:cNvSpPr txBox="1"/>
          <p:nvPr/>
        </p:nvSpPr>
        <p:spPr>
          <a:xfrm>
            <a:off x="7202746" y="4293220"/>
            <a:ext cx="199843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NEXT-White Data</a:t>
            </a:r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98E9126E-D8A9-1570-6F0D-50739145DEE5}"/>
              </a:ext>
            </a:extLst>
          </p:cNvPr>
          <p:cNvGrpSpPr/>
          <p:nvPr/>
        </p:nvGrpSpPr>
        <p:grpSpPr>
          <a:xfrm>
            <a:off x="176348" y="3431549"/>
            <a:ext cx="11874168" cy="2914708"/>
            <a:chOff x="226426" y="4905112"/>
            <a:chExt cx="17369560" cy="2914708"/>
          </a:xfrm>
        </p:grpSpPr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E3FA386B-8204-70AF-A11B-DE97855CF230}"/>
                </a:ext>
              </a:extLst>
            </p:cNvPr>
            <p:cNvSpPr txBox="1"/>
            <p:nvPr/>
          </p:nvSpPr>
          <p:spPr>
            <a:xfrm>
              <a:off x="226426" y="4905112"/>
              <a:ext cx="11607211" cy="286854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r>
                <a:rPr lang="en-US" dirty="0">
                  <a:solidFill>
                    <a:srgbClr val="941100"/>
                  </a:solidFill>
                </a:rPr>
                <a:t>Energy resolution</a:t>
              </a: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r>
                <a:rPr lang="en-US" dirty="0">
                  <a:solidFill>
                    <a:srgbClr val="941100"/>
                  </a:solidFill>
                </a:rPr>
                <a:t>Topology</a:t>
              </a: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r>
                <a:rPr lang="en-US" b="1" dirty="0">
                  <a:solidFill>
                    <a:srgbClr val="941100"/>
                  </a:solidFill>
                </a:rPr>
                <a:t>Scalability</a:t>
              </a:r>
              <a:r>
                <a:rPr lang="en-US" dirty="0">
                  <a:solidFill>
                    <a:srgbClr val="941100"/>
                  </a:solidFill>
                </a:rPr>
                <a:t>       </a:t>
              </a:r>
            </a:p>
            <a:p>
              <a:pPr marL="285750" indent="-285750">
                <a:lnSpc>
                  <a:spcPts val="1760"/>
                </a:lnSpc>
                <a:buFont typeface="Wingdings" pitchFamily="2" charset="2"/>
                <a:buChar char="§"/>
              </a:pPr>
              <a:endParaRPr lang="en-US" dirty="0">
                <a:solidFill>
                  <a:srgbClr val="941100"/>
                </a:solidFill>
              </a:endParaRP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596BFCA5-C5A7-17AB-9C16-A4A2645C3463}"/>
                </a:ext>
              </a:extLst>
            </p:cNvPr>
            <p:cNvSpPr txBox="1"/>
            <p:nvPr/>
          </p:nvSpPr>
          <p:spPr>
            <a:xfrm>
              <a:off x="761262" y="5188596"/>
              <a:ext cx="3493400" cy="124649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>
                <a:lnSpc>
                  <a:spcPts val="1760"/>
                </a:lnSpc>
              </a:pPr>
              <a:r>
                <a:rPr lang="en-US" sz="1600" i="1" dirty="0">
                  <a:solidFill>
                    <a:schemeClr val="bg1">
                      <a:lumMod val="50000"/>
                    </a:schemeClr>
                  </a:solidFill>
                </a:rPr>
                <a:t>Linear, low noise EL amplification delivers sub-percent energy resolution at MeV scale</a:t>
              </a:r>
            </a:p>
            <a:p>
              <a:pPr>
                <a:lnSpc>
                  <a:spcPts val="1760"/>
                </a:lnSpc>
              </a:pPr>
              <a:r>
                <a:rPr lang="en-US" sz="1600" i="1" dirty="0">
                  <a:solidFill>
                    <a:schemeClr val="bg1">
                      <a:lumMod val="50000"/>
                    </a:schemeClr>
                  </a:solidFill>
                </a:rPr>
                <a:t> 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0AE786A7-FF2C-8915-F5B0-946C7ECE36B5}"/>
                </a:ext>
              </a:extLst>
            </p:cNvPr>
            <p:cNvSpPr txBox="1"/>
            <p:nvPr/>
          </p:nvSpPr>
          <p:spPr>
            <a:xfrm>
              <a:off x="761262" y="6554854"/>
              <a:ext cx="16834724" cy="7848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just">
                <a:lnSpc>
                  <a:spcPts val="1760"/>
                </a:lnSpc>
              </a:pPr>
              <a:r>
                <a:rPr lang="en-US" sz="1600" i="1" dirty="0">
                  <a:solidFill>
                    <a:schemeClr val="bg1">
                      <a:lumMod val="50000"/>
                    </a:schemeClr>
                  </a:solidFill>
                </a:rPr>
                <a:t>Low density gas allows topological event reconstruction to distinguish signal from background by identifying the characteristic two-blob vs one blob electron tracks</a:t>
              </a:r>
            </a:p>
            <a:p>
              <a:pPr algn="just">
                <a:lnSpc>
                  <a:spcPts val="1760"/>
                </a:lnSpc>
              </a:pPr>
              <a:endParaRPr lang="en-US" sz="1600" i="1" dirty="0">
                <a:solidFill>
                  <a:schemeClr val="bg1">
                    <a:lumMod val="50000"/>
                  </a:schemeClr>
                </a:solidFill>
              </a:endParaRP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C3FD4117-1406-DBEF-3D34-C58D5321000F}"/>
                </a:ext>
              </a:extLst>
            </p:cNvPr>
            <p:cNvSpPr txBox="1"/>
            <p:nvPr/>
          </p:nvSpPr>
          <p:spPr>
            <a:xfrm>
              <a:off x="625148" y="7496655"/>
              <a:ext cx="15575386" cy="3231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just">
                <a:lnSpc>
                  <a:spcPts val="1760"/>
                </a:lnSpc>
              </a:pPr>
              <a:r>
                <a:rPr lang="en-US" sz="1600" i="1" dirty="0"/>
                <a:t>Operating in gas allows topological discrimination, enabling efficient isotope use and scalability</a:t>
              </a:r>
            </a:p>
          </p:txBody>
        </p:sp>
      </p:grpSp>
      <p:pic>
        <p:nvPicPr>
          <p:cNvPr id="19" name="Picture 18">
            <a:extLst>
              <a:ext uri="{FF2B5EF4-FFF2-40B4-BE49-F238E27FC236}">
                <a16:creationId xmlns:a16="http://schemas.microsoft.com/office/drawing/2014/main" id="{ED5757A3-4CBE-99C8-F14D-70EEF039A14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074" t="10179" r="1805" b="5453"/>
          <a:stretch>
            <a:fillRect/>
          </a:stretch>
        </p:blipFill>
        <p:spPr>
          <a:xfrm>
            <a:off x="2734618" y="1932286"/>
            <a:ext cx="9315898" cy="2947197"/>
          </a:xfrm>
          <a:prstGeom prst="rect">
            <a:avLst/>
          </a:prstGeom>
        </p:spPr>
      </p:pic>
      <p:sp>
        <p:nvSpPr>
          <p:cNvPr id="36" name="Down Arrow 35">
            <a:extLst>
              <a:ext uri="{FF2B5EF4-FFF2-40B4-BE49-F238E27FC236}">
                <a16:creationId xmlns:a16="http://schemas.microsoft.com/office/drawing/2014/main" id="{58605609-B3A9-6EE8-F171-11C783895AA5}"/>
              </a:ext>
            </a:extLst>
          </p:cNvPr>
          <p:cNvSpPr/>
          <p:nvPr/>
        </p:nvSpPr>
        <p:spPr>
          <a:xfrm>
            <a:off x="8375349" y="1102462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FC6F19BC-9FAB-2E4E-C6F6-F779582FC91C}"/>
              </a:ext>
            </a:extLst>
          </p:cNvPr>
          <p:cNvSpPr txBox="1"/>
          <p:nvPr/>
        </p:nvSpPr>
        <p:spPr>
          <a:xfrm>
            <a:off x="7595727" y="438073"/>
            <a:ext cx="227404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We are here, currently taking data</a:t>
            </a:r>
          </a:p>
        </p:txBody>
      </p:sp>
      <p:sp>
        <p:nvSpPr>
          <p:cNvPr id="40" name="Rounded Rectangle 39">
            <a:extLst>
              <a:ext uri="{FF2B5EF4-FFF2-40B4-BE49-F238E27FC236}">
                <a16:creationId xmlns:a16="http://schemas.microsoft.com/office/drawing/2014/main" id="{567E8A83-B005-7DB2-F168-6DFB12B38454}"/>
              </a:ext>
            </a:extLst>
          </p:cNvPr>
          <p:cNvSpPr/>
          <p:nvPr/>
        </p:nvSpPr>
        <p:spPr>
          <a:xfrm>
            <a:off x="7595727" y="407104"/>
            <a:ext cx="2112342" cy="584775"/>
          </a:xfrm>
          <a:prstGeom prst="roundRect">
            <a:avLst/>
          </a:prstGeom>
          <a:noFill/>
          <a:ln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9D65867-19D8-9E77-5753-60634EC1D9D2}"/>
              </a:ext>
            </a:extLst>
          </p:cNvPr>
          <p:cNvSpPr txBox="1"/>
          <p:nvPr/>
        </p:nvSpPr>
        <p:spPr>
          <a:xfrm>
            <a:off x="396949" y="1594884"/>
            <a:ext cx="94169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</a:rPr>
              <a:t>Xenon gas TPC</a:t>
            </a:r>
            <a:r>
              <a:rPr lang="en-US" dirty="0"/>
              <a:t> with electroluminescence (EL) amplification 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E05C920-1CB3-B7B2-C69F-03C4681D73A8}"/>
              </a:ext>
            </a:extLst>
          </p:cNvPr>
          <p:cNvSpPr txBox="1"/>
          <p:nvPr/>
        </p:nvSpPr>
        <p:spPr>
          <a:xfrm>
            <a:off x="2243470" y="2456121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5C72E6F5-9674-1CF5-2E06-1C563CE4133B}"/>
              </a:ext>
            </a:extLst>
          </p:cNvPr>
          <p:cNvSpPr/>
          <p:nvPr/>
        </p:nvSpPr>
        <p:spPr>
          <a:xfrm>
            <a:off x="449593" y="1454849"/>
            <a:ext cx="1119617" cy="692646"/>
          </a:xfrm>
          <a:prstGeom prst="ellipse">
            <a:avLst/>
          </a:prstGeom>
          <a:solidFill>
            <a:srgbClr val="941100">
              <a:alpha val="31832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5" name="Down Arrow 24">
            <a:extLst>
              <a:ext uri="{FF2B5EF4-FFF2-40B4-BE49-F238E27FC236}">
                <a16:creationId xmlns:a16="http://schemas.microsoft.com/office/drawing/2014/main" id="{8E1D2629-4CF4-597B-5493-8D7F1033E4C2}"/>
              </a:ext>
            </a:extLst>
          </p:cNvPr>
          <p:cNvSpPr/>
          <p:nvPr/>
        </p:nvSpPr>
        <p:spPr>
          <a:xfrm>
            <a:off x="803071" y="2169741"/>
            <a:ext cx="412659" cy="796788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8835877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D6A42E7D-5A7F-D578-911F-BCBF9963A5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7800" y="1685344"/>
            <a:ext cx="6385560" cy="5060896"/>
          </a:xfrm>
          <a:prstGeom prst="rect">
            <a:avLst/>
          </a:prstGeom>
        </p:spPr>
      </p:pic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C9AB80FD-AD30-AF2D-7483-63936B4D47F1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8089BA2-9DA1-0314-A02D-063AD92B319F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9C7110EA-5512-A101-A72F-9E2FAF9953B3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38C1D4EA-9EF1-CB75-CC77-8B055A10F011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NEXT-100 Detector </a:t>
              </a:r>
            </a:p>
          </p:txBody>
        </p:sp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8EF99D07-F73B-6DD5-ECA6-BD6D055D509E}"/>
              </a:ext>
            </a:extLst>
          </p:cNvPr>
          <p:cNvSpPr txBox="1"/>
          <p:nvPr/>
        </p:nvSpPr>
        <p:spPr>
          <a:xfrm>
            <a:off x="7421880" y="3383892"/>
            <a:ext cx="418592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Operating at LSC since 2024. It can hold 100 kg of xenon enriched at 90% in </a:t>
            </a:r>
            <a:r>
              <a:rPr lang="en-US" baseline="30000" dirty="0"/>
              <a:t>136</a:t>
            </a:r>
            <a:r>
              <a:rPr lang="en-US" dirty="0"/>
              <a:t>Xe (at 15 bar)</a:t>
            </a:r>
          </a:p>
        </p:txBody>
      </p:sp>
      <p:sp>
        <p:nvSpPr>
          <p:cNvPr id="8" name="Rounded Rectangle 7">
            <a:extLst>
              <a:ext uri="{FF2B5EF4-FFF2-40B4-BE49-F238E27FC236}">
                <a16:creationId xmlns:a16="http://schemas.microsoft.com/office/drawing/2014/main" id="{F54D1F03-9CD0-AEF4-D0E7-8F50686406A6}"/>
              </a:ext>
            </a:extLst>
          </p:cNvPr>
          <p:cNvSpPr/>
          <p:nvPr/>
        </p:nvSpPr>
        <p:spPr>
          <a:xfrm>
            <a:off x="7355840" y="3190238"/>
            <a:ext cx="4185920" cy="1310637"/>
          </a:xfrm>
          <a:prstGeom prst="roundRect">
            <a:avLst/>
          </a:prstGeom>
          <a:noFill/>
          <a:ln w="25400"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830739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0B3D893-71BE-B7AC-F45F-6F489F4C22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>
            <a:extLst>
              <a:ext uri="{FF2B5EF4-FFF2-40B4-BE49-F238E27FC236}">
                <a16:creationId xmlns:a16="http://schemas.microsoft.com/office/drawing/2014/main" id="{34E96EE9-9C05-0F65-8D3C-EEF69B098FA7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B54541ED-6EA2-7F56-6880-0EB540387780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219891ED-49F8-FA78-E306-91DDDF3471EB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Pressure Vessel &amp; Inner Copper Shield</a:t>
              </a:r>
            </a:p>
          </p:txBody>
        </p:sp>
      </p:grp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FCA30656-21CA-6926-10A7-F6FAF5A2F5C8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25E69EFA-B6A6-1F2A-BD4F-DDE8EFB5CE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8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8" name="Picture 7" descr="A large metal container in a factory&#10;&#10;AI-generated content may be incorrect.">
            <a:extLst>
              <a:ext uri="{FF2B5EF4-FFF2-40B4-BE49-F238E27FC236}">
                <a16:creationId xmlns:a16="http://schemas.microsoft.com/office/drawing/2014/main" id="{439ABB64-CE89-1CF0-0C33-F7143FBC7361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21475" r="12643"/>
          <a:stretch>
            <a:fillRect/>
          </a:stretch>
        </p:blipFill>
        <p:spPr>
          <a:xfrm>
            <a:off x="396948" y="1865619"/>
            <a:ext cx="6366039" cy="4321810"/>
          </a:xfrm>
          <a:prstGeom prst="rect">
            <a:avLst/>
          </a:prstGeom>
        </p:spPr>
      </p:pic>
      <p:pic>
        <p:nvPicPr>
          <p:cNvPr id="18" name="Picture 17" descr="A large round metal object with holes&#10;&#10;AI-generated content may be incorrect.">
            <a:extLst>
              <a:ext uri="{FF2B5EF4-FFF2-40B4-BE49-F238E27FC236}">
                <a16:creationId xmlns:a16="http://schemas.microsoft.com/office/drawing/2014/main" id="{AF596718-0AAE-BF5A-A4F9-A8C22E11DAD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77612" y="2182484"/>
            <a:ext cx="4917440" cy="3688080"/>
          </a:xfrm>
          <a:prstGeom prst="rect">
            <a:avLst/>
          </a:prstGeom>
        </p:spPr>
      </p:pic>
      <p:sp>
        <p:nvSpPr>
          <p:cNvPr id="22" name="TextBox 21">
            <a:extLst>
              <a:ext uri="{FF2B5EF4-FFF2-40B4-BE49-F238E27FC236}">
                <a16:creationId xmlns:a16="http://schemas.microsoft.com/office/drawing/2014/main" id="{6F131F12-097C-29AF-A02B-D2AA8403BC9B}"/>
              </a:ext>
            </a:extLst>
          </p:cNvPr>
          <p:cNvSpPr txBox="1"/>
          <p:nvPr/>
        </p:nvSpPr>
        <p:spPr>
          <a:xfrm>
            <a:off x="9128059" y="6386041"/>
            <a:ext cx="273812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i="1" dirty="0" err="1">
                <a:solidFill>
                  <a:srgbClr val="941100"/>
                </a:solidFill>
                <a:latin typeface="Helvetica" pitchFamily="2" charset="0"/>
              </a:rPr>
              <a:t>arXiv</a:t>
            </a:r>
            <a:r>
              <a:rPr lang="en-US" sz="1800" i="1" dirty="0">
                <a:solidFill>
                  <a:srgbClr val="941100"/>
                </a:solidFill>
                <a:latin typeface="Helvetica" pitchFamily="2" charset="0"/>
              </a:rPr>
              <a:t> 2505.17848</a:t>
            </a:r>
          </a:p>
        </p:txBody>
      </p:sp>
    </p:spTree>
    <p:extLst>
      <p:ext uri="{BB962C8B-B14F-4D97-AF65-F5344CB8AC3E}">
        <p14:creationId xmlns:p14="http://schemas.microsoft.com/office/powerpoint/2010/main" val="272316029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CD791C0-20E3-D7A4-1553-FA2C3280DFE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>
            <a:extLst>
              <a:ext uri="{FF2B5EF4-FFF2-40B4-BE49-F238E27FC236}">
                <a16:creationId xmlns:a16="http://schemas.microsoft.com/office/drawing/2014/main" id="{A17D17FC-4758-345A-E9A8-E0FF83609571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0B46565A-C5A6-094B-5CAC-15888DA6715D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B8CCADA3-7CEB-E6E0-1A18-9FB6A45FE5A1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Energy &amp; Tracking Plane</a:t>
              </a:r>
            </a:p>
          </p:txBody>
        </p:sp>
      </p:grp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DADAFC31-9723-BDCE-8C61-8533053B7AF5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C52FE69A-F320-FC6C-F57F-D8AAACF6D8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437932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9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3" name="Picture 2" descr="A large circular copper object with holes&#10;&#10;AI-generated content may be incorrect.">
            <a:extLst>
              <a:ext uri="{FF2B5EF4-FFF2-40B4-BE49-F238E27FC236}">
                <a16:creationId xmlns:a16="http://schemas.microsoft.com/office/drawing/2014/main" id="{3ADB916A-13BD-08A5-9DF9-0D45FE09472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6166" y="1496451"/>
            <a:ext cx="3132873" cy="4177164"/>
          </a:xfrm>
          <a:prstGeom prst="rect">
            <a:avLst/>
          </a:prstGeom>
        </p:spPr>
      </p:pic>
      <p:pic>
        <p:nvPicPr>
          <p:cNvPr id="5" name="Picture 4" descr="A person in a white suit and blue gloves working on a large round metal object&#10;&#10;AI-generated content may be incorrect.">
            <a:extLst>
              <a:ext uri="{FF2B5EF4-FFF2-40B4-BE49-F238E27FC236}">
                <a16:creationId xmlns:a16="http://schemas.microsoft.com/office/drawing/2014/main" id="{7AE4CE84-D008-97C3-1B70-03054DC775CD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60" r="3271"/>
          <a:stretch>
            <a:fillRect/>
          </a:stretch>
        </p:blipFill>
        <p:spPr>
          <a:xfrm>
            <a:off x="5811520" y="1496451"/>
            <a:ext cx="5099046" cy="3956063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BC90026A-4C27-0715-18F8-720640A6A2C4}"/>
              </a:ext>
            </a:extLst>
          </p:cNvPr>
          <p:cNvGrpSpPr/>
          <p:nvPr/>
        </p:nvGrpSpPr>
        <p:grpSpPr>
          <a:xfrm rot="5400000">
            <a:off x="2424420" y="3424513"/>
            <a:ext cx="674730" cy="5481040"/>
            <a:chOff x="5746345" y="2056382"/>
            <a:chExt cx="1133316" cy="2991442"/>
          </a:xfrm>
        </p:grpSpPr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492F1F4C-0AA9-251F-FE98-67D281284C97}"/>
                </a:ext>
              </a:extLst>
            </p:cNvPr>
            <p:cNvSpPr txBox="1"/>
            <p:nvPr/>
          </p:nvSpPr>
          <p:spPr>
            <a:xfrm rot="5400000" flipV="1">
              <a:off x="4859532" y="3113168"/>
              <a:ext cx="2889011" cy="77544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Energy Plane</a:t>
              </a:r>
            </a:p>
            <a:p>
              <a:r>
                <a:rPr lang="en-US" sz="1200" dirty="0"/>
                <a:t>Photomultiplier tubes, large photocathode area, calorimetric readout </a:t>
              </a:r>
            </a:p>
          </p:txBody>
        </p:sp>
        <p:sp>
          <p:nvSpPr>
            <p:cNvPr id="10" name="Rounded Rectangle 9">
              <a:extLst>
                <a:ext uri="{FF2B5EF4-FFF2-40B4-BE49-F238E27FC236}">
                  <a16:creationId xmlns:a16="http://schemas.microsoft.com/office/drawing/2014/main" id="{136EA2A5-173B-80D7-F7AD-81D9C72FC156}"/>
                </a:ext>
              </a:extLst>
            </p:cNvPr>
            <p:cNvSpPr/>
            <p:nvPr/>
          </p:nvSpPr>
          <p:spPr>
            <a:xfrm>
              <a:off x="5746345" y="2281323"/>
              <a:ext cx="1133316" cy="2766501"/>
            </a:xfrm>
            <a:prstGeom prst="roundRect">
              <a:avLst/>
            </a:prstGeom>
            <a:noFill/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1" name="Group 10">
            <a:extLst>
              <a:ext uri="{FF2B5EF4-FFF2-40B4-BE49-F238E27FC236}">
                <a16:creationId xmlns:a16="http://schemas.microsoft.com/office/drawing/2014/main" id="{3DBF5ECD-B490-4BC6-18CD-FAFBC5E930D3}"/>
              </a:ext>
            </a:extLst>
          </p:cNvPr>
          <p:cNvGrpSpPr/>
          <p:nvPr/>
        </p:nvGrpSpPr>
        <p:grpSpPr>
          <a:xfrm rot="16200000">
            <a:off x="8712042" y="3973622"/>
            <a:ext cx="1061829" cy="4879986"/>
            <a:chOff x="10595215" y="1407506"/>
            <a:chExt cx="822294" cy="2027134"/>
          </a:xfrm>
        </p:grpSpPr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B8D67FE0-428E-3EE7-AF25-B65523615CE2}"/>
                </a:ext>
              </a:extLst>
            </p:cNvPr>
            <p:cNvSpPr txBox="1"/>
            <p:nvPr/>
          </p:nvSpPr>
          <p:spPr>
            <a:xfrm rot="16200000" flipV="1">
              <a:off x="10002352" y="2055235"/>
              <a:ext cx="1972268" cy="78654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Tracking Plane</a:t>
              </a:r>
            </a:p>
            <a:p>
              <a:r>
                <a:rPr lang="en-US" sz="1200" dirty="0"/>
                <a:t>Silicon photomultipliers record event topology</a:t>
              </a:r>
            </a:p>
          </p:txBody>
        </p:sp>
        <p:sp>
          <p:nvSpPr>
            <p:cNvPr id="17" name="Rounded Rectangle 16">
              <a:extLst>
                <a:ext uri="{FF2B5EF4-FFF2-40B4-BE49-F238E27FC236}">
                  <a16:creationId xmlns:a16="http://schemas.microsoft.com/office/drawing/2014/main" id="{674FB3A1-F207-0B8A-3287-BFEF57361AE8}"/>
                </a:ext>
              </a:extLst>
            </p:cNvPr>
            <p:cNvSpPr/>
            <p:nvPr/>
          </p:nvSpPr>
          <p:spPr>
            <a:xfrm>
              <a:off x="10988062" y="1407506"/>
              <a:ext cx="429447" cy="1431978"/>
            </a:xfrm>
            <a:prstGeom prst="roundRect">
              <a:avLst/>
            </a:prstGeom>
            <a:noFill/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1638324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E2C9AD0-0FE8-1C78-9767-E7FEAE8C8EB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>
            <a:extLst>
              <a:ext uri="{FF2B5EF4-FFF2-40B4-BE49-F238E27FC236}">
                <a16:creationId xmlns:a16="http://schemas.microsoft.com/office/drawing/2014/main" id="{C4A12C4B-9012-C8B5-761A-7C6351FCD314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3C187120-E937-CE5F-FD52-87B0447208A7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D7D10934-870C-1BF4-D175-7E25F08E420E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EL &amp; Cathode</a:t>
              </a:r>
            </a:p>
          </p:txBody>
        </p:sp>
      </p:grp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9AC57B5C-3C21-40C6-51EE-0FBF6BCBC9D7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3CDB875F-50BC-C754-B366-772A97BBE1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437932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10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DCFB6826-1CD7-E2B0-B18E-9562250269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3320" y="1382139"/>
            <a:ext cx="9382760" cy="4647535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2647522-CD44-62DE-9FAD-952B439DAF24}"/>
              </a:ext>
            </a:extLst>
          </p:cNvPr>
          <p:cNvSpPr txBox="1"/>
          <p:nvPr/>
        </p:nvSpPr>
        <p:spPr>
          <a:xfrm>
            <a:off x="8727440" y="6355341"/>
            <a:ext cx="239776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  <a:effectLst/>
              </a:rPr>
              <a:t>JINST 19 P02007 </a:t>
            </a:r>
          </a:p>
        </p:txBody>
      </p:sp>
    </p:spTree>
    <p:extLst>
      <p:ext uri="{BB962C8B-B14F-4D97-AF65-F5344CB8AC3E}">
        <p14:creationId xmlns:p14="http://schemas.microsoft.com/office/powerpoint/2010/main" val="189468409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7D02C2-1A28-DA15-1092-8ED8791C7C3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>
            <a:extLst>
              <a:ext uri="{FF2B5EF4-FFF2-40B4-BE49-F238E27FC236}">
                <a16:creationId xmlns:a16="http://schemas.microsoft.com/office/drawing/2014/main" id="{D7A7291E-2C62-A84C-49C6-E54EE56CE3DA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0FFDFDC7-AF12-0BF3-7D8C-DEA0018CE468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E26D3BD2-BF6D-D011-1C5F-55EF7DA52E93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Field Cage &amp; Light Tube</a:t>
              </a:r>
            </a:p>
          </p:txBody>
        </p:sp>
      </p:grp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110FEDFD-FD58-407A-4869-E61F0FA29230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2E1CAE15-FB0C-8100-B256-02CB6E8A7F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437932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11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4" name="Picture 3" descr="A person in a white protective suit working on a large machine&#10;&#10;AI-generated content may be incorrect.">
            <a:extLst>
              <a:ext uri="{FF2B5EF4-FFF2-40B4-BE49-F238E27FC236}">
                <a16:creationId xmlns:a16="http://schemas.microsoft.com/office/drawing/2014/main" id="{08BE42B5-5898-42EE-5B59-BBD57F4A039F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539" b="4400"/>
          <a:stretch>
            <a:fillRect/>
          </a:stretch>
        </p:blipFill>
        <p:spPr>
          <a:xfrm>
            <a:off x="88599" y="1960879"/>
            <a:ext cx="6186612" cy="4103629"/>
          </a:xfrm>
          <a:prstGeom prst="rect">
            <a:avLst/>
          </a:prstGeom>
        </p:spPr>
      </p:pic>
      <p:pic>
        <p:nvPicPr>
          <p:cNvPr id="8" name="Picture 7" descr="A person in a white suit&#10;&#10;AI-generated content may be incorrect.">
            <a:extLst>
              <a:ext uri="{FF2B5EF4-FFF2-40B4-BE49-F238E27FC236}">
                <a16:creationId xmlns:a16="http://schemas.microsoft.com/office/drawing/2014/main" id="{56D89694-F172-CFB1-4B92-C69D63B785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31913" y="1989956"/>
            <a:ext cx="5471488" cy="4103616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6AAD85E3-6709-5980-9F92-BE7CA73853B7}"/>
              </a:ext>
            </a:extLst>
          </p:cNvPr>
          <p:cNvSpPr txBox="1"/>
          <p:nvPr/>
        </p:nvSpPr>
        <p:spPr>
          <a:xfrm>
            <a:off x="9046428" y="6386041"/>
            <a:ext cx="250444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i="1" dirty="0" err="1">
                <a:solidFill>
                  <a:srgbClr val="941100"/>
                </a:solidFill>
                <a:effectLst/>
                <a:latin typeface="Helvetica" pitchFamily="2" charset="0"/>
              </a:rPr>
              <a:t>arXiv</a:t>
            </a:r>
            <a:r>
              <a:rPr lang="en-US" sz="1800" i="1" dirty="0">
                <a:solidFill>
                  <a:srgbClr val="941100"/>
                </a:solidFill>
                <a:effectLst/>
                <a:latin typeface="Helvetica" pitchFamily="2" charset="0"/>
              </a:rPr>
              <a:t> 2505.01002</a:t>
            </a:r>
          </a:p>
        </p:txBody>
      </p:sp>
    </p:spTree>
    <p:extLst>
      <p:ext uri="{BB962C8B-B14F-4D97-AF65-F5344CB8AC3E}">
        <p14:creationId xmlns:p14="http://schemas.microsoft.com/office/powerpoint/2010/main" val="270238968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418A3A16-6767-776B-3765-5A5FEFAEF892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50251"/>
          <a:stretch>
            <a:fillRect/>
          </a:stretch>
        </p:blipFill>
        <p:spPr>
          <a:xfrm>
            <a:off x="3470427" y="3105201"/>
            <a:ext cx="4185681" cy="3604143"/>
          </a:xfrm>
          <a:prstGeom prst="rect">
            <a:avLst/>
          </a:prstGeom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92D70A84-F433-D2EA-8674-A85188BF5AC0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48F961C2-CA49-EFD4-FEFC-F159544518B8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321E2A6F-8723-3B06-48A8-30FE7A506AEB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NEXT-100 </a:t>
              </a:r>
              <a:r>
                <a:rPr lang="en-US" sz="3200" baseline="300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83m</a:t>
              </a:r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Kr Calibrations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AB10305A-28A8-D449-DC2B-70A6627A8003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95A2FEAD-DDBC-F625-6F50-480F0A0B10B6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5235" t="-161" b="1177"/>
          <a:stretch>
            <a:fillRect/>
          </a:stretch>
        </p:blipFill>
        <p:spPr>
          <a:xfrm>
            <a:off x="7860996" y="27441"/>
            <a:ext cx="3847525" cy="321639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B6951294-2B10-58BA-D974-8183C3D3B2A6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4537" t="5902" r="3169" b="2003"/>
          <a:stretch>
            <a:fillRect/>
          </a:stretch>
        </p:blipFill>
        <p:spPr>
          <a:xfrm>
            <a:off x="7666741" y="3243839"/>
            <a:ext cx="4525259" cy="3326868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2ADD832B-89B9-9279-BB16-DB73AB3E4E62}"/>
              </a:ext>
            </a:extLst>
          </p:cNvPr>
          <p:cNvSpPr txBox="1"/>
          <p:nvPr/>
        </p:nvSpPr>
        <p:spPr>
          <a:xfrm>
            <a:off x="159488" y="1467292"/>
            <a:ext cx="742152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S2 signal decreases with drift time due to electron attachment, allowing extraction of the electron lifetime (</a:t>
            </a:r>
            <a:r>
              <a:rPr lang="el-GR" dirty="0"/>
              <a:t>τ</a:t>
            </a:r>
            <a:r>
              <a:rPr lang="en-US" dirty="0"/>
              <a:t>ₑ ≈ 24.2 </a:t>
            </a:r>
            <a:r>
              <a:rPr lang="en-US" dirty="0" err="1"/>
              <a:t>ms</a:t>
            </a:r>
            <a:r>
              <a:rPr lang="en-US" dirty="0"/>
              <a:t>), indicating high xenon purity.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The average S2 response across the (x, y) plane shows uniform energy map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C721555-14A4-EE03-96AA-2796D3CBE188}"/>
              </a:ext>
            </a:extLst>
          </p:cNvPr>
          <p:cNvSpPr txBox="1"/>
          <p:nvPr/>
        </p:nvSpPr>
        <p:spPr>
          <a:xfrm>
            <a:off x="159488" y="3427667"/>
            <a:ext cx="331093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Reconstruction of the 41.5 keV Kr peak yields a 4.7% FWHM energy resolution in full detector volume.</a:t>
            </a:r>
          </a:p>
        </p:txBody>
      </p:sp>
      <p:sp>
        <p:nvSpPr>
          <p:cNvPr id="12" name="Down Arrow 11">
            <a:extLst>
              <a:ext uri="{FF2B5EF4-FFF2-40B4-BE49-F238E27FC236}">
                <a16:creationId xmlns:a16="http://schemas.microsoft.com/office/drawing/2014/main" id="{9D7E5E3C-0FC2-2CE3-FD12-CE964EFB5594}"/>
              </a:ext>
            </a:extLst>
          </p:cNvPr>
          <p:cNvSpPr/>
          <p:nvPr/>
        </p:nvSpPr>
        <p:spPr>
          <a:xfrm>
            <a:off x="1619860" y="4601761"/>
            <a:ext cx="390194" cy="880222"/>
          </a:xfrm>
          <a:prstGeom prst="downArrow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D8181332-FC99-E73D-7C35-E54E944E617C}"/>
              </a:ext>
            </a:extLst>
          </p:cNvPr>
          <p:cNvGrpSpPr/>
          <p:nvPr/>
        </p:nvGrpSpPr>
        <p:grpSpPr>
          <a:xfrm>
            <a:off x="244549" y="5596758"/>
            <a:ext cx="3338623" cy="950301"/>
            <a:chOff x="244549" y="5596758"/>
            <a:chExt cx="3338623" cy="950301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" name="TextBox 12">
                  <a:extLst>
                    <a:ext uri="{FF2B5EF4-FFF2-40B4-BE49-F238E27FC236}">
                      <a16:creationId xmlns:a16="http://schemas.microsoft.com/office/drawing/2014/main" id="{3CF9251C-D48B-D510-F93A-14EF29CDA3DC}"/>
                    </a:ext>
                  </a:extLst>
                </p:cNvPr>
                <p:cNvSpPr txBox="1"/>
                <p:nvPr/>
              </p:nvSpPr>
              <p:spPr>
                <a:xfrm>
                  <a:off x="244549" y="5596758"/>
                  <a:ext cx="3338623" cy="92333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i="1" dirty="0"/>
                    <a:t>Which indicates a naive extrapolated energy resolutions of ~0.61% FWHM at Q</a:t>
                  </a:r>
                  <a14:m>
                    <m:oMath xmlns:m="http://schemas.openxmlformats.org/officeDocument/2006/math">
                      <m:r>
                        <a:rPr lang="en-US" i="1" baseline="-2500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𝛽𝛽</m:t>
                      </m:r>
                    </m:oMath>
                  </a14:m>
                  <a:endParaRPr lang="en-US" baseline="-25000" dirty="0"/>
                </a:p>
              </p:txBody>
            </p:sp>
          </mc:Choice>
          <mc:Fallback xmlns="">
            <p:sp>
              <p:nvSpPr>
                <p:cNvPr id="13" name="TextBox 12">
                  <a:extLst>
                    <a:ext uri="{FF2B5EF4-FFF2-40B4-BE49-F238E27FC236}">
                      <a16:creationId xmlns:a16="http://schemas.microsoft.com/office/drawing/2014/main" id="{3CF9251C-D48B-D510-F93A-14EF29CDA3DC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4549" y="5596758"/>
                  <a:ext cx="3338623" cy="923330"/>
                </a:xfrm>
                <a:prstGeom prst="rect">
                  <a:avLst/>
                </a:prstGeom>
                <a:blipFill>
                  <a:blip r:embed="rId5"/>
                  <a:stretch>
                    <a:fillRect l="-1515" t="-2703" r="-758" b="-945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4" name="Rounded Rectangle 13">
              <a:extLst>
                <a:ext uri="{FF2B5EF4-FFF2-40B4-BE49-F238E27FC236}">
                  <a16:creationId xmlns:a16="http://schemas.microsoft.com/office/drawing/2014/main" id="{31623E1E-9D5A-FB2D-A03D-7EF16166CF89}"/>
                </a:ext>
              </a:extLst>
            </p:cNvPr>
            <p:cNvSpPr/>
            <p:nvPr/>
          </p:nvSpPr>
          <p:spPr>
            <a:xfrm>
              <a:off x="244549" y="5632659"/>
              <a:ext cx="3300306" cy="914400"/>
            </a:xfrm>
            <a:prstGeom prst="roundRect">
              <a:avLst/>
            </a:prstGeom>
            <a:solidFill>
              <a:srgbClr val="941100">
                <a:alpha val="35017"/>
              </a:srgbClr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48EE83C-E948-2F08-5916-7A4E470387CA}"/>
                  </a:ext>
                </a:extLst>
              </p:cNvPr>
              <p:cNvSpPr txBox="1"/>
              <p:nvPr/>
            </p:nvSpPr>
            <p:spPr>
              <a:xfrm>
                <a:off x="2307761" y="4666253"/>
                <a:ext cx="554960" cy="57227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~</m:t>
                      </m:r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ad>
                            <m:radPr>
                              <m:degHide m:val="on"/>
                              <m:ctrlPr>
                                <a:rPr lang="en-US" i="1" smtClean="0">
                                  <a:latin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𝐸</m:t>
                              </m:r>
                            </m:e>
                          </m:rad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48EE83C-E948-2F08-5916-7A4E470387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07761" y="4666253"/>
                <a:ext cx="554960" cy="572273"/>
              </a:xfrm>
              <a:prstGeom prst="rect">
                <a:avLst/>
              </a:prstGeom>
              <a:blipFill>
                <a:blip r:embed="rId6"/>
                <a:stretch>
                  <a:fillRect l="-2222" t="-4348" r="-6667" b="-86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93F85E49-DFDE-D504-235D-9BE8D694B8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15311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12</a:t>
            </a:fld>
            <a:endParaRPr lang="en-US" dirty="0">
              <a:solidFill>
                <a:srgbClr val="9411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9040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AD88CA6A-82EA-8585-B768-B5C49C622EF9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AA4BFB69-D54A-40E7-29B2-5E092ACF2FEF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C4FF65F6-3446-22CA-D5CE-526500824A62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Alpha Waveforms and Signals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ABBB55FF-875D-E311-29A4-19FBFB4A266D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20CB490D-400F-D7D9-BF6D-BC6A260E44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823890" y="6550068"/>
            <a:ext cx="357597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13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DF073F0-BC5F-7837-CA5A-E08AD755E3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609" y="1323111"/>
            <a:ext cx="7790389" cy="293892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90DE2BD9-7CEC-9A1B-B9C2-980D67E06E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4887" y="-11289"/>
            <a:ext cx="3465689" cy="3298485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6FA59AD-AE31-A99F-0377-CDA91160BFAC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t="7405"/>
          <a:stretch>
            <a:fillRect/>
          </a:stretch>
        </p:blipFill>
        <p:spPr>
          <a:xfrm>
            <a:off x="8432799" y="3242198"/>
            <a:ext cx="3759201" cy="3330448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622C4E75-D232-5C0A-0671-692A39438A85}"/>
              </a:ext>
            </a:extLst>
          </p:cNvPr>
          <p:cNvSpPr txBox="1"/>
          <p:nvPr/>
        </p:nvSpPr>
        <p:spPr>
          <a:xfrm>
            <a:off x="396949" y="5073224"/>
            <a:ext cx="829582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Alpha events showing prompt S1 and delayed S2 signals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S1 vs S2 signal reveals clear signatures of ²²²Rn, ²¹⁸Po, and ²¹⁴Po alpha decays.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CE3DF0D-86A8-9BF1-391F-6E6135A20C27}"/>
              </a:ext>
            </a:extLst>
          </p:cNvPr>
          <p:cNvSpPr txBox="1"/>
          <p:nvPr/>
        </p:nvSpPr>
        <p:spPr>
          <a:xfrm>
            <a:off x="6096000" y="6093575"/>
            <a:ext cx="25967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</a:rPr>
              <a:t>Events recorded during commissioning phase</a:t>
            </a:r>
          </a:p>
        </p:txBody>
      </p:sp>
    </p:spTree>
    <p:extLst>
      <p:ext uri="{BB962C8B-B14F-4D97-AF65-F5344CB8AC3E}">
        <p14:creationId xmlns:p14="http://schemas.microsoft.com/office/powerpoint/2010/main" val="139601003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B155869C-C4B0-900B-C5B6-3E9B618A6F0D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2CB67006-F11E-771B-E60A-0A4AD1B809A6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37AF35E6-1309-F794-7E88-9810980BC31F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NEXT-100 High Energy Calibration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F514F221-72CE-3933-1268-51DC5B259489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1C7B3B9F-48A8-8982-C0F6-29810DA994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27374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14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C3A5DC7-9365-3BF7-4D18-06B5E695F21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0640" t="18538" r="18422" b="10881"/>
          <a:stretch/>
        </p:blipFill>
        <p:spPr>
          <a:xfrm>
            <a:off x="6968389" y="803326"/>
            <a:ext cx="3942901" cy="365348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7AA2A6B-1157-EAC6-815D-A5F4EE18BC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099974"/>
            <a:ext cx="4660900" cy="3327400"/>
          </a:xfrm>
          <a:prstGeom prst="rect">
            <a:avLst/>
          </a:prstGeom>
        </p:spPr>
      </p:pic>
      <p:sp>
        <p:nvSpPr>
          <p:cNvPr id="9" name="Content Placeholder 1">
            <a:extLst>
              <a:ext uri="{FF2B5EF4-FFF2-40B4-BE49-F238E27FC236}">
                <a16:creationId xmlns:a16="http://schemas.microsoft.com/office/drawing/2014/main" id="{5E6B1084-094C-9DF4-7330-D82963C2EA24}"/>
              </a:ext>
            </a:extLst>
          </p:cNvPr>
          <p:cNvSpPr txBox="1">
            <a:spLocks/>
          </p:cNvSpPr>
          <p:nvPr/>
        </p:nvSpPr>
        <p:spPr>
          <a:xfrm>
            <a:off x="329494" y="1537851"/>
            <a:ext cx="7889576" cy="402588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GB" sz="1800" dirty="0"/>
              <a:t>High energy tracks from </a:t>
            </a:r>
            <a:r>
              <a:rPr lang="en-GB" sz="1800" baseline="30000" dirty="0"/>
              <a:t>208</a:t>
            </a:r>
            <a:r>
              <a:rPr lang="en-GB" sz="1800" dirty="0"/>
              <a:t>Tl calibration source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66867F1-636B-8A32-6FFB-0CC5766C2FA3}"/>
              </a:ext>
            </a:extLst>
          </p:cNvPr>
          <p:cNvSpPr txBox="1"/>
          <p:nvPr/>
        </p:nvSpPr>
        <p:spPr>
          <a:xfrm>
            <a:off x="672478" y="2293029"/>
            <a:ext cx="319428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>
                <a:solidFill>
                  <a:srgbClr val="941100"/>
                </a:solidFill>
              </a:rPr>
              <a:t>Double electron candidate</a:t>
            </a:r>
          </a:p>
          <a:p>
            <a:pPr algn="l"/>
            <a:r>
              <a:rPr lang="en-GB" dirty="0">
                <a:solidFill>
                  <a:srgbClr val="941100"/>
                </a:solidFill>
              </a:rPr>
              <a:t>1.55 MeV 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FF2915E-E199-751B-B246-14D18C319C8C}"/>
              </a:ext>
            </a:extLst>
          </p:cNvPr>
          <p:cNvSpPr txBox="1"/>
          <p:nvPr/>
        </p:nvSpPr>
        <p:spPr>
          <a:xfrm>
            <a:off x="7499846" y="232833"/>
            <a:ext cx="271132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GB" dirty="0">
                <a:solidFill>
                  <a:srgbClr val="941100"/>
                </a:solidFill>
              </a:rPr>
              <a:t>Single electron candidate</a:t>
            </a:r>
          </a:p>
          <a:p>
            <a:pPr algn="l"/>
            <a:r>
              <a:rPr lang="en-GB" dirty="0">
                <a:solidFill>
                  <a:srgbClr val="941100"/>
                </a:solidFill>
              </a:rPr>
              <a:t>2.4 MeV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A4B7C94A-2D4B-8193-1799-096503C62F01}"/>
                  </a:ext>
                </a:extLst>
              </p:cNvPr>
              <p:cNvSpPr txBox="1"/>
              <p:nvPr/>
            </p:nvSpPr>
            <p:spPr>
              <a:xfrm>
                <a:off x="4660900" y="4385416"/>
                <a:ext cx="7162505" cy="230832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Currently operating at low pressure (5 bar) will continue until fall 2025 with the goal of measuring detector performance (energy resolution, topological signature, calibration)</a:t>
                </a:r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High pressure run (13-15 bar) starts in fall 2025 with the goal of measuring backgrounds, perform a high statistical measurement of </a:t>
                </a:r>
                <a14:m>
                  <m:oMath xmlns:m="http://schemas.openxmlformats.org/officeDocument/2006/math">
                    <m:r>
                      <a:rPr lang="en-US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2</m:t>
                    </m:r>
                    <m:r>
                      <a:rPr lang="en-US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𝜈𝛽𝛽</m:t>
                    </m:r>
                  </m:oMath>
                </a14:m>
                <a:r>
                  <a:rPr lang="en-US" dirty="0">
                    <a:solidFill>
                      <a:srgbClr val="000000"/>
                    </a:solidFill>
                  </a:rPr>
                  <a:t> signal and perform a search for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0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𝜈𝛽𝛽</m:t>
                    </m:r>
                  </m:oMath>
                </a14:m>
                <a:r>
                  <a:rPr lang="en-US" dirty="0">
                    <a:solidFill>
                      <a:srgbClr val="941100"/>
                    </a:solidFill>
                  </a:rPr>
                  <a:t> </a:t>
                </a:r>
                <a:r>
                  <a:rPr lang="en-US" dirty="0">
                    <a:solidFill>
                      <a:srgbClr val="000000"/>
                    </a:solidFill>
                  </a:rPr>
                  <a:t>events</a:t>
                </a:r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A4B7C94A-2D4B-8193-1799-096503C62F0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60900" y="4385416"/>
                <a:ext cx="7162505" cy="2308324"/>
              </a:xfrm>
              <a:prstGeom prst="rect">
                <a:avLst/>
              </a:prstGeom>
              <a:blipFill>
                <a:blip r:embed="rId4"/>
                <a:stretch>
                  <a:fillRect l="-708" t="-109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94061097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944CEFA-944B-E5AD-BAB6-1759126923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2324115D-D65E-F31E-9B9D-12DC337749B6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8C89E09B-67BF-BA53-40CA-780E0C432FBF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401759C8-1FA0-0B12-7709-38A8A04A142D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NEXT-100 Background</a:t>
              </a:r>
            </a:p>
          </p:txBody>
        </p:sp>
      </p:grp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F90847E1-C5B0-B5D7-F161-677071F8AE95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A2D5BD34-97CD-018F-4720-A8BB3F3CEDF9}"/>
              </a:ext>
            </a:extLst>
          </p:cNvPr>
          <p:cNvSpPr txBox="1"/>
          <p:nvPr/>
        </p:nvSpPr>
        <p:spPr>
          <a:xfrm>
            <a:off x="7455981" y="3217104"/>
            <a:ext cx="458005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The expected background from NEXT-100 is 10 counts . ton / year in the ROI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9A1D3681-FA70-8EEB-3BA5-5359498E13B0}"/>
              </a:ext>
            </a:extLst>
          </p:cNvPr>
          <p:cNvGrpSpPr/>
          <p:nvPr/>
        </p:nvGrpSpPr>
        <p:grpSpPr>
          <a:xfrm>
            <a:off x="186440" y="1686571"/>
            <a:ext cx="7707261" cy="4506613"/>
            <a:chOff x="78958" y="1910091"/>
            <a:chExt cx="7707261" cy="4506613"/>
          </a:xfrm>
        </p:grpSpPr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D3AA893E-90DA-DC1D-F3C2-4A979D296DCC}"/>
                </a:ext>
              </a:extLst>
            </p:cNvPr>
            <p:cNvGrpSpPr/>
            <p:nvPr/>
          </p:nvGrpSpPr>
          <p:grpSpPr>
            <a:xfrm>
              <a:off x="78958" y="1910091"/>
              <a:ext cx="7165122" cy="4506613"/>
              <a:chOff x="5640441" y="1496451"/>
              <a:chExt cx="6328213" cy="3644082"/>
            </a:xfrm>
          </p:grpSpPr>
          <p:pic>
            <p:nvPicPr>
              <p:cNvPr id="2" name="Picture 1">
                <a:extLst>
                  <a:ext uri="{FF2B5EF4-FFF2-40B4-BE49-F238E27FC236}">
                    <a16:creationId xmlns:a16="http://schemas.microsoft.com/office/drawing/2014/main" id="{A32334D1-D2EC-08B3-C0BC-A904AD086CA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5692992" y="1496451"/>
                <a:ext cx="6275662" cy="3623062"/>
              </a:xfrm>
              <a:prstGeom prst="rect">
                <a:avLst/>
              </a:prstGeom>
            </p:spPr>
          </p:pic>
          <p:sp>
            <p:nvSpPr>
              <p:cNvPr id="7" name="Rectangle 6">
                <a:extLst>
                  <a:ext uri="{FF2B5EF4-FFF2-40B4-BE49-F238E27FC236}">
                    <a16:creationId xmlns:a16="http://schemas.microsoft.com/office/drawing/2014/main" id="{ECAB3D72-7660-B1C8-AAEF-FE065624E1B5}"/>
                  </a:ext>
                </a:extLst>
              </p:cNvPr>
              <p:cNvSpPr/>
              <p:nvPr/>
            </p:nvSpPr>
            <p:spPr>
              <a:xfrm>
                <a:off x="5640441" y="4703386"/>
                <a:ext cx="634236" cy="437147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02DB55F-33A9-F255-AE71-B14A4F3D37D2}"/>
                </a:ext>
              </a:extLst>
            </p:cNvPr>
            <p:cNvSpPr txBox="1"/>
            <p:nvPr/>
          </p:nvSpPr>
          <p:spPr>
            <a:xfrm>
              <a:off x="2905760" y="2361062"/>
              <a:ext cx="366776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Suppress by thicker shielding</a:t>
              </a: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56714BEC-6A99-DD97-FB5F-03D39042B83D}"/>
                </a:ext>
              </a:extLst>
            </p:cNvPr>
            <p:cNvSpPr txBox="1"/>
            <p:nvPr/>
          </p:nvSpPr>
          <p:spPr>
            <a:xfrm>
              <a:off x="2579884" y="3450784"/>
              <a:ext cx="366776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Suppress by eliminating PMTs</a:t>
              </a:r>
            </a:p>
          </p:txBody>
        </p: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3B2C9822-BC2B-A663-52A9-8630D347DDF2}"/>
                </a:ext>
              </a:extLst>
            </p:cNvPr>
            <p:cNvSpPr txBox="1"/>
            <p:nvPr/>
          </p:nvSpPr>
          <p:spPr>
            <a:xfrm>
              <a:off x="4118459" y="5269639"/>
              <a:ext cx="366776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Suppress by deeper location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9FB80FAE-5469-0946-A49B-71D6650C64BE}"/>
                </a:ext>
              </a:extLst>
            </p:cNvPr>
            <p:cNvSpPr txBox="1"/>
            <p:nvPr/>
          </p:nvSpPr>
          <p:spPr>
            <a:xfrm>
              <a:off x="2579884" y="4841365"/>
              <a:ext cx="366776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Suppress by eliminating improved resistors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68715669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E2EAEAC3-F93C-F01F-4544-0AC78EB9E066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D6C05A41-C2C7-F75E-6098-66A709AE0440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4FBB94EA-DC5F-E45F-C9DE-0B486BC12CE9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NEXT-Ton Scale Program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D9CBCD0A-825D-9948-64D2-C2CB57C1916E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3BB5B2FD-0751-7D37-EA3E-ED09B0BB524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8019" y="2824505"/>
            <a:ext cx="2771147" cy="307845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5D8B067-A48A-E926-CA3D-523F633660F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2731" r="24564"/>
          <a:stretch/>
        </p:blipFill>
        <p:spPr>
          <a:xfrm>
            <a:off x="8809299" y="3017524"/>
            <a:ext cx="1119548" cy="323727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535AB9E-2557-16F8-50F4-98476DBD298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98099" y="2360740"/>
            <a:ext cx="1945439" cy="554267"/>
          </a:xfrm>
          <a:prstGeom prst="rect">
            <a:avLst/>
          </a:prstGeom>
        </p:spPr>
      </p:pic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ED86F5E8-5AF1-5D35-1817-5FBB2EFE8BE1}"/>
              </a:ext>
            </a:extLst>
          </p:cNvPr>
          <p:cNvSpPr/>
          <p:nvPr/>
        </p:nvSpPr>
        <p:spPr>
          <a:xfrm>
            <a:off x="1148080" y="1981203"/>
            <a:ext cx="3667760" cy="4511037"/>
          </a:xfrm>
          <a:prstGeom prst="roundRect">
            <a:avLst/>
          </a:prstGeom>
          <a:noFill/>
          <a:ln w="25400"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01D26C78-4B7D-C831-4D11-02D12465EC9B}"/>
              </a:ext>
            </a:extLst>
          </p:cNvPr>
          <p:cNvSpPr/>
          <p:nvPr/>
        </p:nvSpPr>
        <p:spPr>
          <a:xfrm>
            <a:off x="7376160" y="1981203"/>
            <a:ext cx="3667760" cy="4435538"/>
          </a:xfrm>
          <a:prstGeom prst="roundRect">
            <a:avLst/>
          </a:prstGeom>
          <a:noFill/>
          <a:ln w="25400">
            <a:solidFill>
              <a:srgbClr val="9411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B41C921-57FE-D8E4-3B22-AFE048885778}"/>
              </a:ext>
            </a:extLst>
          </p:cNvPr>
          <p:cNvSpPr txBox="1"/>
          <p:nvPr/>
        </p:nvSpPr>
        <p:spPr>
          <a:xfrm>
            <a:off x="2225040" y="2174240"/>
            <a:ext cx="17475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941100"/>
                </a:solidFill>
              </a:rPr>
              <a:t>NEXT-HD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43496EF-57C3-31D9-0BBB-C96144C71263}"/>
              </a:ext>
            </a:extLst>
          </p:cNvPr>
          <p:cNvSpPr txBox="1"/>
          <p:nvPr/>
        </p:nvSpPr>
        <p:spPr>
          <a:xfrm>
            <a:off x="8495313" y="2014136"/>
            <a:ext cx="17475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941100"/>
                </a:solidFill>
              </a:rPr>
              <a:t>NEXT-BOLD</a:t>
            </a: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923E4A95-27ED-48AD-2254-022ED19B88EC}"/>
              </a:ext>
            </a:extLst>
          </p:cNvPr>
          <p:cNvSpPr/>
          <p:nvPr/>
        </p:nvSpPr>
        <p:spPr>
          <a:xfrm>
            <a:off x="4058376" y="2637872"/>
            <a:ext cx="594904" cy="532047"/>
          </a:xfrm>
          <a:prstGeom prst="ellipse">
            <a:avLst/>
          </a:prstGeom>
          <a:solidFill>
            <a:srgbClr val="941100">
              <a:alpha val="93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1T</a:t>
            </a:r>
          </a:p>
        </p:txBody>
      </p:sp>
      <p:sp>
        <p:nvSpPr>
          <p:cNvPr id="15" name="Rounded Rectangle 14">
            <a:extLst>
              <a:ext uri="{FF2B5EF4-FFF2-40B4-BE49-F238E27FC236}">
                <a16:creationId xmlns:a16="http://schemas.microsoft.com/office/drawing/2014/main" id="{82274340-CD8A-72F8-2F82-2145E1CE1ECD}"/>
              </a:ext>
            </a:extLst>
          </p:cNvPr>
          <p:cNvSpPr/>
          <p:nvPr/>
        </p:nvSpPr>
        <p:spPr>
          <a:xfrm>
            <a:off x="7541537" y="3017524"/>
            <a:ext cx="1267762" cy="340423"/>
          </a:xfrm>
          <a:prstGeom prst="roundRect">
            <a:avLst/>
          </a:prstGeom>
          <a:solidFill>
            <a:srgbClr val="941100">
              <a:alpha val="92901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Ba Tagging</a:t>
            </a:r>
          </a:p>
        </p:txBody>
      </p:sp>
    </p:spTree>
    <p:extLst>
      <p:ext uri="{BB962C8B-B14F-4D97-AF65-F5344CB8AC3E}">
        <p14:creationId xmlns:p14="http://schemas.microsoft.com/office/powerpoint/2010/main" val="182534280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0AC9AE97-EF3C-8E38-F863-0EE0D770EA73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8FC1CEBC-6936-394A-7742-DE77B07319FE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72E96E44-D588-DF0F-DA23-1AC3735BF1FD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Barium Tagging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51459F9D-B08C-2601-AFAE-BC28FBC08945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E042834E-B633-B847-8191-F6FDD00A9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17</a:t>
            </a:fld>
            <a:endParaRPr lang="en-US" dirty="0">
              <a:solidFill>
                <a:srgbClr val="941100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A05B9BF-08C3-ABB5-DC12-96D2CDB051EB}"/>
                  </a:ext>
                </a:extLst>
              </p:cNvPr>
              <p:cNvSpPr txBox="1"/>
              <p:nvPr/>
            </p:nvSpPr>
            <p:spPr>
              <a:xfrm>
                <a:off x="294167" y="3105324"/>
                <a:ext cx="5813320" cy="203132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Barium ion is produced in true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𝛽𝛽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 </m:t>
                    </m:r>
                  </m:oMath>
                </a14:m>
                <a:r>
                  <a:rPr lang="en-US" dirty="0"/>
                  <a:t>decay</a:t>
                </a:r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Identifying Ba ion with ~1% FWHM energy resolution would give a practically background free measurement</a:t>
                </a:r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A05B9BF-08C3-ABB5-DC12-96D2CDB051E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4167" y="3105324"/>
                <a:ext cx="5813320" cy="2031325"/>
              </a:xfrm>
              <a:prstGeom prst="rect">
                <a:avLst/>
              </a:prstGeom>
              <a:blipFill>
                <a:blip r:embed="rId2"/>
                <a:stretch>
                  <a:fillRect l="-655" t="-124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9" name="Group 18">
            <a:extLst>
              <a:ext uri="{FF2B5EF4-FFF2-40B4-BE49-F238E27FC236}">
                <a16:creationId xmlns:a16="http://schemas.microsoft.com/office/drawing/2014/main" id="{05C8BFC5-51AD-A3F1-E71D-D27524B121FC}"/>
              </a:ext>
            </a:extLst>
          </p:cNvPr>
          <p:cNvGrpSpPr/>
          <p:nvPr/>
        </p:nvGrpSpPr>
        <p:grpSpPr>
          <a:xfrm>
            <a:off x="6230679" y="1426165"/>
            <a:ext cx="5667154" cy="4347308"/>
            <a:chOff x="7746485" y="1704132"/>
            <a:chExt cx="4151348" cy="3132667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B61807DD-77E2-D444-9FB2-076A800FFCBC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6804" t="7097" r="18061" b="19034"/>
            <a:stretch/>
          </p:blipFill>
          <p:spPr>
            <a:xfrm>
              <a:off x="7746485" y="1704132"/>
              <a:ext cx="4151348" cy="3132667"/>
            </a:xfrm>
            <a:prstGeom prst="rect">
              <a:avLst/>
            </a:prstGeom>
            <a:ln>
              <a:solidFill>
                <a:srgbClr val="292934"/>
              </a:solidFill>
            </a:ln>
          </p:spPr>
        </p:pic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0A4511BE-416C-7AD0-F524-5BC1BF1509EF}"/>
                </a:ext>
              </a:extLst>
            </p:cNvPr>
            <p:cNvCxnSpPr>
              <a:cxnSpLocks/>
            </p:cNvCxnSpPr>
            <p:nvPr/>
          </p:nvCxnSpPr>
          <p:spPr>
            <a:xfrm>
              <a:off x="8804564" y="3484416"/>
              <a:ext cx="422564" cy="0"/>
            </a:xfrm>
            <a:prstGeom prst="line">
              <a:avLst/>
            </a:prstGeom>
            <a:ln w="28575">
              <a:solidFill>
                <a:srgbClr val="9411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F248A508-AEA3-DACA-7041-B7AC3C6CE6CD}"/>
                </a:ext>
              </a:extLst>
            </p:cNvPr>
            <p:cNvCxnSpPr>
              <a:cxnSpLocks/>
            </p:cNvCxnSpPr>
            <p:nvPr/>
          </p:nvCxnSpPr>
          <p:spPr>
            <a:xfrm>
              <a:off x="9809019" y="4461161"/>
              <a:ext cx="422564" cy="0"/>
            </a:xfrm>
            <a:prstGeom prst="line">
              <a:avLst/>
            </a:prstGeom>
            <a:ln w="28575">
              <a:solidFill>
                <a:srgbClr val="9411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8" name="Parallelogram 17">
              <a:extLst>
                <a:ext uri="{FF2B5EF4-FFF2-40B4-BE49-F238E27FC236}">
                  <a16:creationId xmlns:a16="http://schemas.microsoft.com/office/drawing/2014/main" id="{A3DAC257-A52F-3FB4-30FB-3FF737F87B1E}"/>
                </a:ext>
              </a:extLst>
            </p:cNvPr>
            <p:cNvSpPr/>
            <p:nvPr/>
          </p:nvSpPr>
          <p:spPr>
            <a:xfrm rot="19146863" flipH="1">
              <a:off x="9356058" y="3437483"/>
              <a:ext cx="75056" cy="775089"/>
            </a:xfrm>
            <a:prstGeom prst="parallelogram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5" name="Straight Arrow Connector 14">
              <a:extLst>
                <a:ext uri="{FF2B5EF4-FFF2-40B4-BE49-F238E27FC236}">
                  <a16:creationId xmlns:a16="http://schemas.microsoft.com/office/drawing/2014/main" id="{DE4493A7-3F2A-0AAB-76D0-1072AB921950}"/>
                </a:ext>
              </a:extLst>
            </p:cNvPr>
            <p:cNvCxnSpPr>
              <a:cxnSpLocks/>
            </p:cNvCxnSpPr>
            <p:nvPr/>
          </p:nvCxnSpPr>
          <p:spPr>
            <a:xfrm>
              <a:off x="9074851" y="3484416"/>
              <a:ext cx="873984" cy="976745"/>
            </a:xfrm>
            <a:prstGeom prst="straightConnector1">
              <a:avLst/>
            </a:prstGeom>
            <a:ln>
              <a:solidFill>
                <a:srgbClr val="941100"/>
              </a:solidFill>
              <a:prstDash val="sysDot"/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0" name="TextBox 19">
            <a:extLst>
              <a:ext uri="{FF2B5EF4-FFF2-40B4-BE49-F238E27FC236}">
                <a16:creationId xmlns:a16="http://schemas.microsoft.com/office/drawing/2014/main" id="{7759B5ED-87F8-35F7-08A5-56659996760D}"/>
              </a:ext>
            </a:extLst>
          </p:cNvPr>
          <p:cNvSpPr txBox="1"/>
          <p:nvPr/>
        </p:nvSpPr>
        <p:spPr>
          <a:xfrm>
            <a:off x="460744" y="5938396"/>
            <a:ext cx="895392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Is it plausible to detect a single barium ion in ton scale of xenon?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10E64A8F-99FA-82AD-A35C-30A585CFE5A0}"/>
              </a:ext>
            </a:extLst>
          </p:cNvPr>
          <p:cNvSpPr/>
          <p:nvPr/>
        </p:nvSpPr>
        <p:spPr>
          <a:xfrm>
            <a:off x="396949" y="5899778"/>
            <a:ext cx="6561602" cy="446568"/>
          </a:xfrm>
          <a:prstGeom prst="rect">
            <a:avLst/>
          </a:prstGeom>
          <a:solidFill>
            <a:srgbClr val="941100">
              <a:alpha val="39876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9DC16496-39AF-DDA0-9EB7-CBA84EF285A4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29000"/>
          </a:blip>
          <a:stretch>
            <a:fillRect/>
          </a:stretch>
        </p:blipFill>
        <p:spPr>
          <a:xfrm>
            <a:off x="683497" y="1561661"/>
            <a:ext cx="1050010" cy="1015650"/>
          </a:xfrm>
          <a:prstGeom prst="rect">
            <a:avLst/>
          </a:prstGeom>
          <a:noFill/>
          <a:effectLst/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4FCD416A-A5E3-3DFB-9DE4-18571CF490B6}"/>
              </a:ext>
            </a:extLst>
          </p:cNvPr>
          <p:cNvPicPr>
            <a:picLocks noChangeAspect="1"/>
          </p:cNvPicPr>
          <p:nvPr/>
        </p:nvPicPr>
        <p:blipFill>
          <a:blip r:embed="rId5">
            <a:alphaModFix amt="29000"/>
          </a:blip>
          <a:stretch>
            <a:fillRect/>
          </a:stretch>
        </p:blipFill>
        <p:spPr>
          <a:xfrm>
            <a:off x="2675171" y="1588468"/>
            <a:ext cx="969136" cy="969136"/>
          </a:xfrm>
          <a:prstGeom prst="rect">
            <a:avLst/>
          </a:prstGeom>
        </p:spPr>
      </p:pic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FAADF9A3-E6F8-4578-D260-C453C994F581}"/>
              </a:ext>
            </a:extLst>
          </p:cNvPr>
          <p:cNvCxnSpPr>
            <a:cxnSpLocks/>
          </p:cNvCxnSpPr>
          <p:nvPr/>
        </p:nvCxnSpPr>
        <p:spPr>
          <a:xfrm flipV="1">
            <a:off x="1727301" y="2062898"/>
            <a:ext cx="907540" cy="183"/>
          </a:xfrm>
          <a:prstGeom prst="straightConnector1">
            <a:avLst/>
          </a:prstGeom>
          <a:ln w="25400">
            <a:solidFill>
              <a:srgbClr val="00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TextBox 28">
            <a:extLst>
              <a:ext uri="{FF2B5EF4-FFF2-40B4-BE49-F238E27FC236}">
                <a16:creationId xmlns:a16="http://schemas.microsoft.com/office/drawing/2014/main" id="{4C7E15DA-C349-A883-B28D-2F870520184E}"/>
              </a:ext>
            </a:extLst>
          </p:cNvPr>
          <p:cNvSpPr txBox="1"/>
          <p:nvPr/>
        </p:nvSpPr>
        <p:spPr>
          <a:xfrm>
            <a:off x="3644307" y="1770510"/>
            <a:ext cx="46894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+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BDDD3702-38C0-B949-5D36-679CB29484F9}"/>
              </a:ext>
            </a:extLst>
          </p:cNvPr>
          <p:cNvSpPr txBox="1"/>
          <p:nvPr/>
        </p:nvSpPr>
        <p:spPr>
          <a:xfrm>
            <a:off x="4282579" y="1742905"/>
            <a:ext cx="79981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2e</a:t>
            </a:r>
            <a:r>
              <a:rPr lang="en-US" sz="3200" baseline="30000" dirty="0"/>
              <a:t>-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888C62D-6A6A-6D21-26F3-E68EFA86124B}"/>
              </a:ext>
            </a:extLst>
          </p:cNvPr>
          <p:cNvSpPr txBox="1"/>
          <p:nvPr/>
        </p:nvSpPr>
        <p:spPr>
          <a:xfrm>
            <a:off x="817565" y="1869431"/>
            <a:ext cx="79981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baseline="30000" dirty="0">
                <a:solidFill>
                  <a:srgbClr val="002060"/>
                </a:solidFill>
              </a:rPr>
              <a:t>136</a:t>
            </a:r>
            <a:r>
              <a:rPr lang="en-US" sz="2000" b="1" dirty="0">
                <a:solidFill>
                  <a:srgbClr val="002060"/>
                </a:solidFill>
              </a:rPr>
              <a:t>Xe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93395225-5907-A040-F109-D57E703E69F9}"/>
              </a:ext>
            </a:extLst>
          </p:cNvPr>
          <p:cNvSpPr txBox="1"/>
          <p:nvPr/>
        </p:nvSpPr>
        <p:spPr>
          <a:xfrm>
            <a:off x="2800921" y="1869431"/>
            <a:ext cx="79981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002060"/>
                </a:solidFill>
              </a:rPr>
              <a:t>Ba</a:t>
            </a:r>
            <a:r>
              <a:rPr lang="en-US" sz="2000" b="1" baseline="30000" dirty="0">
                <a:solidFill>
                  <a:srgbClr val="002060"/>
                </a:solidFill>
              </a:rPr>
              <a:t>2+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CAA821C-4485-926B-1863-E9E53985AFED}"/>
              </a:ext>
            </a:extLst>
          </p:cNvPr>
          <p:cNvSpPr txBox="1"/>
          <p:nvPr/>
        </p:nvSpPr>
        <p:spPr>
          <a:xfrm>
            <a:off x="7345468" y="5784506"/>
            <a:ext cx="455541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i="1" dirty="0">
                <a:solidFill>
                  <a:schemeClr val="bg1">
                    <a:lumMod val="65000"/>
                  </a:schemeClr>
                </a:solidFill>
                <a:effectLst/>
              </a:rPr>
              <a:t>First proposed by Moe in </a:t>
            </a:r>
            <a:r>
              <a:rPr lang="en-US" sz="1400" b="1" i="1" dirty="0" err="1">
                <a:solidFill>
                  <a:schemeClr val="bg1">
                    <a:lumMod val="65000"/>
                  </a:schemeClr>
                </a:solidFill>
                <a:effectLst/>
              </a:rPr>
              <a:t>Phys.Rev.C</a:t>
            </a:r>
            <a:r>
              <a:rPr lang="en-US" sz="1400" b="1" i="0" dirty="0">
                <a:solidFill>
                  <a:schemeClr val="bg1">
                    <a:lumMod val="65000"/>
                  </a:schemeClr>
                </a:solidFill>
                <a:effectLst/>
              </a:rPr>
              <a:t> 44 (1991) 931-934</a:t>
            </a:r>
            <a:endParaRPr lang="en-US" sz="1400" b="1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3553713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34ADCC-8878-3F76-E84D-97202203019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443C270A-F4F6-B34A-2FB8-49FF0535B880}"/>
              </a:ext>
            </a:extLst>
          </p:cNvPr>
          <p:cNvGrpSpPr/>
          <p:nvPr/>
        </p:nvGrpSpPr>
        <p:grpSpPr>
          <a:xfrm>
            <a:off x="374589" y="403546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1EBA69A3-E811-133A-6993-E78C7674AF2C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12FB331F-97A7-3631-6CE5-CF9BF4F4FF9B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 Barium Tagging Scheme</a:t>
              </a:r>
            </a:p>
          </p:txBody>
        </p:sp>
      </p:grp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16D58AC7-26C4-4D3E-1B90-415A412BB9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18</a:t>
            </a:fld>
            <a:endParaRPr lang="en-US" dirty="0">
              <a:solidFill>
                <a:srgbClr val="941100"/>
              </a:solidFill>
            </a:endParaRPr>
          </a:p>
        </p:txBody>
      </p: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0E4EBB46-1468-DABE-BE81-2B022C7C282E}"/>
              </a:ext>
            </a:extLst>
          </p:cNvPr>
          <p:cNvCxnSpPr>
            <a:cxnSpLocks/>
          </p:cNvCxnSpPr>
          <p:nvPr/>
        </p:nvCxnSpPr>
        <p:spPr>
          <a:xfrm>
            <a:off x="8609" y="1370883"/>
            <a:ext cx="12183391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11" name="Picture 10" descr="A screenshot of a computer&#10;&#10;AI-generated content may be incorrect.">
            <a:extLst>
              <a:ext uri="{FF2B5EF4-FFF2-40B4-BE49-F238E27FC236}">
                <a16:creationId xmlns:a16="http://schemas.microsoft.com/office/drawing/2014/main" id="{6B54FBA1-9B0D-2898-0E02-36120A2182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95509" y="1667216"/>
            <a:ext cx="5804508" cy="3519081"/>
          </a:xfrm>
          <a:prstGeom prst="rect">
            <a:avLst/>
          </a:pr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8C83995C-D130-9656-71BC-CF9D424A553A}"/>
              </a:ext>
            </a:extLst>
          </p:cNvPr>
          <p:cNvGrpSpPr/>
          <p:nvPr/>
        </p:nvGrpSpPr>
        <p:grpSpPr>
          <a:xfrm>
            <a:off x="-45973" y="1485007"/>
            <a:ext cx="1892383" cy="5234183"/>
            <a:chOff x="-45973" y="1485007"/>
            <a:chExt cx="1892383" cy="5234183"/>
          </a:xfrm>
        </p:grpSpPr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9D7E502C-1A67-A7E3-4C21-87D5C5F82F3D}"/>
                </a:ext>
              </a:extLst>
            </p:cNvPr>
            <p:cNvSpPr/>
            <p:nvPr/>
          </p:nvSpPr>
          <p:spPr>
            <a:xfrm rot="10800000">
              <a:off x="-45973" y="2971553"/>
              <a:ext cx="760179" cy="457901"/>
            </a:xfrm>
            <a:prstGeom prst="rect">
              <a:avLst/>
            </a:prstGeom>
            <a:gradFill flip="none" rotWithShape="1">
              <a:gsLst>
                <a:gs pos="0">
                  <a:schemeClr val="accent6">
                    <a:lumMod val="5000"/>
                    <a:lumOff val="95000"/>
                    <a:alpha val="0"/>
                  </a:schemeClr>
                </a:gs>
                <a:gs pos="33000">
                  <a:schemeClr val="accent6">
                    <a:lumMod val="45000"/>
                    <a:lumOff val="55000"/>
                    <a:alpha val="33952"/>
                  </a:schemeClr>
                </a:gs>
                <a:gs pos="83000">
                  <a:schemeClr val="accent6">
                    <a:lumMod val="45000"/>
                    <a:lumOff val="55000"/>
                  </a:schemeClr>
                </a:gs>
                <a:gs pos="100000">
                  <a:schemeClr val="accent6">
                    <a:lumMod val="30000"/>
                    <a:lumOff val="70000"/>
                  </a:schemeClr>
                </a:gs>
              </a:gsLst>
              <a:lin ang="10800000" scaled="1"/>
              <a:tileRect/>
            </a:gradFill>
            <a:ln>
              <a:noFill/>
            </a:ln>
            <a:effectLst>
              <a:outerShdw blurRad="50800" dir="5400000" sx="91000" sy="91000" algn="ctr" rotWithShape="0">
                <a:schemeClr val="accent6">
                  <a:lumMod val="75000"/>
                  <a:alpha val="34000"/>
                </a:schemeClr>
              </a:outerShdw>
              <a:softEdge rad="61353"/>
            </a:effectLst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0" name="Picture 6">
              <a:extLst>
                <a:ext uri="{FF2B5EF4-FFF2-40B4-BE49-F238E27FC236}">
                  <a16:creationId xmlns:a16="http://schemas.microsoft.com/office/drawing/2014/main" id="{6BBDB385-848B-0D02-ECEA-DF7533A4D30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6200000">
              <a:off x="799603" y="2588618"/>
              <a:ext cx="784781" cy="119873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AE9CF102-BB87-E695-C2BB-2C9FA7C2B0D0}"/>
                </a:ext>
              </a:extLst>
            </p:cNvPr>
            <p:cNvSpPr txBox="1"/>
            <p:nvPr/>
          </p:nvSpPr>
          <p:spPr>
            <a:xfrm rot="16200000">
              <a:off x="-548559" y="2864817"/>
              <a:ext cx="165150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/>
                <a:t>Optically detect the fluorescence using SMFI </a:t>
              </a: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FA6FD8F9-CCA8-DB8A-FFA7-695B6FD8E1C0}"/>
                </a:ext>
              </a:extLst>
            </p:cNvPr>
            <p:cNvSpPr txBox="1"/>
            <p:nvPr/>
          </p:nvSpPr>
          <p:spPr>
            <a:xfrm>
              <a:off x="165808" y="5645053"/>
              <a:ext cx="1629994" cy="95410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just"/>
              <a:r>
                <a:rPr lang="en-US" sz="1400" dirty="0"/>
                <a:t>Optically detect the fluorescence by the Ba attached molecule</a:t>
              </a:r>
            </a:p>
          </p:txBody>
        </p:sp>
        <p:sp>
          <p:nvSpPr>
            <p:cNvPr id="35" name="Rounded Rectangle 34">
              <a:extLst>
                <a:ext uri="{FF2B5EF4-FFF2-40B4-BE49-F238E27FC236}">
                  <a16:creationId xmlns:a16="http://schemas.microsoft.com/office/drawing/2014/main" id="{E8B1F4DF-9A65-8006-5F4D-E8939E898E1D}"/>
                </a:ext>
              </a:extLst>
            </p:cNvPr>
            <p:cNvSpPr/>
            <p:nvPr/>
          </p:nvSpPr>
          <p:spPr>
            <a:xfrm>
              <a:off x="-38327" y="1485007"/>
              <a:ext cx="1884737" cy="5234183"/>
            </a:xfrm>
            <a:prstGeom prst="roundRect">
              <a:avLst/>
            </a:prstGeom>
            <a:solidFill>
              <a:schemeClr val="accent5">
                <a:lumMod val="20000"/>
                <a:lumOff val="80000"/>
                <a:alpha val="16813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98F16AC-ADD6-1FD6-7922-A740923D52B7}"/>
                  </a:ext>
                </a:extLst>
              </p:cNvPr>
              <p:cNvSpPr txBox="1"/>
              <p:nvPr/>
            </p:nvSpPr>
            <p:spPr>
              <a:xfrm>
                <a:off x="5341769" y="5241862"/>
                <a:ext cx="6910468" cy="14773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𝛽𝛽</m:t>
                    </m:r>
                  </m:oMath>
                </a14:m>
                <a:r>
                  <a:rPr lang="en-US" dirty="0"/>
                  <a:t> decay in xenon gas will create a barium ion in high charge state</a:t>
                </a:r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It recombines with electrons from xenon and ends up in +2 charge state in gas</a:t>
                </a: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98F16AC-ADD6-1FD6-7922-A740923D52B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41769" y="5241862"/>
                <a:ext cx="6910468" cy="1477328"/>
              </a:xfrm>
              <a:prstGeom prst="rect">
                <a:avLst/>
              </a:prstGeom>
              <a:blipFill>
                <a:blip r:embed="rId6"/>
                <a:stretch>
                  <a:fillRect l="-550" t="-1709" r="-734" b="-59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5" name="Group 14">
            <a:extLst>
              <a:ext uri="{FF2B5EF4-FFF2-40B4-BE49-F238E27FC236}">
                <a16:creationId xmlns:a16="http://schemas.microsoft.com/office/drawing/2014/main" id="{9AB79127-C46E-D0D2-3940-560BEA30F3F3}"/>
              </a:ext>
            </a:extLst>
          </p:cNvPr>
          <p:cNvGrpSpPr/>
          <p:nvPr/>
        </p:nvGrpSpPr>
        <p:grpSpPr>
          <a:xfrm>
            <a:off x="1172969" y="1426463"/>
            <a:ext cx="5661874" cy="5172698"/>
            <a:chOff x="1172969" y="1426463"/>
            <a:chExt cx="5661874" cy="5172698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F0C08974-53F9-2353-5C1D-7771476B0918}"/>
                </a:ext>
              </a:extLst>
            </p:cNvPr>
            <p:cNvGrpSpPr/>
            <p:nvPr/>
          </p:nvGrpSpPr>
          <p:grpSpPr>
            <a:xfrm>
              <a:off x="2035782" y="1426463"/>
              <a:ext cx="4799061" cy="5172698"/>
              <a:chOff x="2035782" y="1426463"/>
              <a:chExt cx="4799061" cy="5172698"/>
            </a:xfrm>
          </p:grpSpPr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F939AFD6-41C1-E9A1-DFF3-607D98C6BEE1}"/>
                  </a:ext>
                </a:extLst>
              </p:cNvPr>
              <p:cNvSpPr txBox="1"/>
              <p:nvPr/>
            </p:nvSpPr>
            <p:spPr>
              <a:xfrm rot="861484">
                <a:off x="2764628" y="5513131"/>
                <a:ext cx="2671497" cy="28214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200" dirty="0"/>
                  <a:t>SMFI Sensor</a:t>
                </a:r>
              </a:p>
            </p:txBody>
          </p:sp>
          <p:pic>
            <p:nvPicPr>
              <p:cNvPr id="23" name="Picture 22" descr="A group of molecules on a white background&#10;&#10;AI-generated content may be incorrect.">
                <a:extLst>
                  <a:ext uri="{FF2B5EF4-FFF2-40B4-BE49-F238E27FC236}">
                    <a16:creationId xmlns:a16="http://schemas.microsoft.com/office/drawing/2014/main" id="{84353352-DE81-6DF3-934F-5BA8B6F9890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/>
              <a:stretch>
                <a:fillRect/>
              </a:stretch>
            </p:blipFill>
            <p:spPr>
              <a:xfrm flipH="1">
                <a:off x="2035782" y="1426463"/>
                <a:ext cx="3149401" cy="4323866"/>
              </a:xfrm>
              <a:prstGeom prst="rect">
                <a:avLst/>
              </a:prstGeom>
            </p:spPr>
          </p:pic>
          <p:grpSp>
            <p:nvGrpSpPr>
              <p:cNvPr id="8" name="Group 7">
                <a:extLst>
                  <a:ext uri="{FF2B5EF4-FFF2-40B4-BE49-F238E27FC236}">
                    <a16:creationId xmlns:a16="http://schemas.microsoft.com/office/drawing/2014/main" id="{9A0D0F91-1669-3D6C-5D2E-8E0378409D3B}"/>
                  </a:ext>
                </a:extLst>
              </p:cNvPr>
              <p:cNvGrpSpPr/>
              <p:nvPr/>
            </p:nvGrpSpPr>
            <p:grpSpPr>
              <a:xfrm>
                <a:off x="5185074" y="2252126"/>
                <a:ext cx="1649769" cy="3474974"/>
                <a:chOff x="4015917" y="1790891"/>
                <a:chExt cx="1678044" cy="3411621"/>
              </a:xfrm>
            </p:grpSpPr>
            <p:cxnSp>
              <p:nvCxnSpPr>
                <p:cNvPr id="13" name="Straight Arrow Connector 12">
                  <a:extLst>
                    <a:ext uri="{FF2B5EF4-FFF2-40B4-BE49-F238E27FC236}">
                      <a16:creationId xmlns:a16="http://schemas.microsoft.com/office/drawing/2014/main" id="{37C5F472-54CC-5686-AB59-A9E05561FDCD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 flipV="1">
                  <a:off x="4015917" y="1790891"/>
                  <a:ext cx="1485538" cy="890409"/>
                </a:xfrm>
                <a:prstGeom prst="straightConnector1">
                  <a:avLst/>
                </a:prstGeom>
                <a:ln>
                  <a:solidFill>
                    <a:schemeClr val="bg1">
                      <a:lumMod val="75000"/>
                    </a:schemeClr>
                  </a:solidFill>
                  <a:prstDash val="sysDash"/>
                  <a:tailEnd type="none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4" name="Straight Arrow Connector 13">
                  <a:extLst>
                    <a:ext uri="{FF2B5EF4-FFF2-40B4-BE49-F238E27FC236}">
                      <a16:creationId xmlns:a16="http://schemas.microsoft.com/office/drawing/2014/main" id="{E289AB88-0F63-F040-6B95-E2E15B37B836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>
                  <a:off x="4015917" y="2884374"/>
                  <a:ext cx="1485538" cy="2318138"/>
                </a:xfrm>
                <a:prstGeom prst="straightConnector1">
                  <a:avLst/>
                </a:prstGeom>
                <a:ln>
                  <a:solidFill>
                    <a:schemeClr val="bg1">
                      <a:lumMod val="75000"/>
                    </a:schemeClr>
                  </a:solidFill>
                  <a:prstDash val="sysDash"/>
                  <a:tailEnd type="none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17" name="Rectangle 16">
                  <a:extLst>
                    <a:ext uri="{FF2B5EF4-FFF2-40B4-BE49-F238E27FC236}">
                      <a16:creationId xmlns:a16="http://schemas.microsoft.com/office/drawing/2014/main" id="{748DB892-2D07-5E7B-50BF-9451A9AA3B52}"/>
                    </a:ext>
                  </a:extLst>
                </p:cNvPr>
                <p:cNvSpPr/>
                <p:nvPr/>
              </p:nvSpPr>
              <p:spPr>
                <a:xfrm flipH="1">
                  <a:off x="5501455" y="2681300"/>
                  <a:ext cx="192506" cy="181798"/>
                </a:xfrm>
                <a:prstGeom prst="rect">
                  <a:avLst/>
                </a:prstGeom>
                <a:noFill/>
                <a:ln w="25400">
                  <a:solidFill>
                    <a:schemeClr val="accent3">
                      <a:lumMod val="50000"/>
                    </a:schemeClr>
                  </a:solidFill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2" name="Freeform: Shape 122">
                <a:extLst>
                  <a:ext uri="{FF2B5EF4-FFF2-40B4-BE49-F238E27FC236}">
                    <a16:creationId xmlns:a16="http://schemas.microsoft.com/office/drawing/2014/main" id="{2542A8BD-D9EC-D2A3-535F-115DA4399978}"/>
                  </a:ext>
                </a:extLst>
              </p:cNvPr>
              <p:cNvSpPr/>
              <p:nvPr/>
            </p:nvSpPr>
            <p:spPr>
              <a:xfrm>
                <a:off x="3104446" y="2379614"/>
                <a:ext cx="2400287" cy="865442"/>
              </a:xfrm>
              <a:custGeom>
                <a:avLst/>
                <a:gdLst>
                  <a:gd name="connsiteX0" fmla="*/ 0 w 3546764"/>
                  <a:gd name="connsiteY0" fmla="*/ 394945 h 847527"/>
                  <a:gd name="connsiteX1" fmla="*/ 711200 w 3546764"/>
                  <a:gd name="connsiteY1" fmla="*/ 7018 h 847527"/>
                  <a:gd name="connsiteX2" fmla="*/ 1579419 w 3546764"/>
                  <a:gd name="connsiteY2" fmla="*/ 690509 h 847527"/>
                  <a:gd name="connsiteX3" fmla="*/ 2429164 w 3546764"/>
                  <a:gd name="connsiteY3" fmla="*/ 431890 h 847527"/>
                  <a:gd name="connsiteX4" fmla="*/ 3546764 w 3546764"/>
                  <a:gd name="connsiteY4" fmla="*/ 847527 h 847527"/>
                  <a:gd name="connsiteX5" fmla="*/ 3546764 w 3546764"/>
                  <a:gd name="connsiteY5" fmla="*/ 847527 h 84752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</a:cxnLst>
                <a:rect l="l" t="t" r="r" b="b"/>
                <a:pathLst>
                  <a:path w="3546764" h="847527">
                    <a:moveTo>
                      <a:pt x="0" y="394945"/>
                    </a:moveTo>
                    <a:cubicBezTo>
                      <a:pt x="223982" y="176351"/>
                      <a:pt x="447964" y="-42243"/>
                      <a:pt x="711200" y="7018"/>
                    </a:cubicBezTo>
                    <a:cubicBezTo>
                      <a:pt x="974436" y="56279"/>
                      <a:pt x="1293092" y="619697"/>
                      <a:pt x="1579419" y="690509"/>
                    </a:cubicBezTo>
                    <a:cubicBezTo>
                      <a:pt x="1865746" y="761321"/>
                      <a:pt x="2101273" y="405720"/>
                      <a:pt x="2429164" y="431890"/>
                    </a:cubicBezTo>
                    <a:cubicBezTo>
                      <a:pt x="2757055" y="458060"/>
                      <a:pt x="3546764" y="847527"/>
                      <a:pt x="3546764" y="847527"/>
                    </a:cubicBezTo>
                    <a:lnTo>
                      <a:pt x="3546764" y="847527"/>
                    </a:lnTo>
                  </a:path>
                </a:pathLst>
              </a:custGeom>
              <a:noFill/>
              <a:ln>
                <a:solidFill>
                  <a:schemeClr val="tx1"/>
                </a:solidFill>
                <a:prstDash val="dash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  <p:pic>
            <p:nvPicPr>
              <p:cNvPr id="20" name="Picture 19">
                <a:extLst>
                  <a:ext uri="{FF2B5EF4-FFF2-40B4-BE49-F238E27FC236}">
                    <a16:creationId xmlns:a16="http://schemas.microsoft.com/office/drawing/2014/main" id="{4D2BAC89-8A3E-7E34-DAFB-782B916810A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8"/>
              <a:stretch>
                <a:fillRect/>
              </a:stretch>
            </p:blipFill>
            <p:spPr>
              <a:xfrm flipV="1">
                <a:off x="2971939" y="2794871"/>
                <a:ext cx="104025" cy="104278"/>
              </a:xfrm>
              <a:prstGeom prst="rect">
                <a:avLst/>
              </a:prstGeom>
            </p:spPr>
          </p:pic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EA719DE0-1CA7-28FB-3FD5-8D0ED6968A03}"/>
                  </a:ext>
                </a:extLst>
              </p:cNvPr>
              <p:cNvSpPr txBox="1"/>
              <p:nvPr/>
            </p:nvSpPr>
            <p:spPr>
              <a:xfrm>
                <a:off x="2536832" y="2846416"/>
                <a:ext cx="1165631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b="1" baseline="30000" dirty="0"/>
                  <a:t>136</a:t>
                </a:r>
                <a:r>
                  <a:rPr lang="en-US" sz="800" b="1" dirty="0"/>
                  <a:t>Ba</a:t>
                </a:r>
                <a:r>
                  <a:rPr lang="en-US" sz="800" b="1" baseline="30000" dirty="0"/>
                  <a:t>2+</a:t>
                </a:r>
              </a:p>
            </p:txBody>
          </p:sp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16580083-A08B-7043-FA6F-60F9ADAE921A}"/>
                  </a:ext>
                </a:extLst>
              </p:cNvPr>
              <p:cNvSpPr txBox="1"/>
              <p:nvPr/>
            </p:nvSpPr>
            <p:spPr>
              <a:xfrm>
                <a:off x="2604161" y="5645054"/>
                <a:ext cx="140041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just">
                  <a:buClr>
                    <a:srgbClr val="941100"/>
                  </a:buClr>
                </a:pPr>
                <a:r>
                  <a:rPr lang="en-GB" sz="1400" dirty="0"/>
                  <a:t>Barium capture by molecule in a high pressure Xe atmosphere</a:t>
                </a:r>
              </a:p>
            </p:txBody>
          </p:sp>
          <p:cxnSp>
            <p:nvCxnSpPr>
              <p:cNvPr id="9" name="Straight Arrow Connector 8">
                <a:extLst>
                  <a:ext uri="{FF2B5EF4-FFF2-40B4-BE49-F238E27FC236}">
                    <a16:creationId xmlns:a16="http://schemas.microsoft.com/office/drawing/2014/main" id="{1C670286-2C2F-B051-84EC-7AC1F9F38096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3053589" y="2806655"/>
                <a:ext cx="28482" cy="29428"/>
              </a:xfrm>
              <a:prstGeom prst="straightConnector1">
                <a:avLst/>
              </a:prstGeom>
              <a:ln>
                <a:tailEnd type="triangle"/>
              </a:ln>
            </p:spPr>
            <p:style>
              <a:lnRef idx="2">
                <a:schemeClr val="dk1"/>
              </a:lnRef>
              <a:fillRef idx="0">
                <a:schemeClr val="dk1"/>
              </a:fillRef>
              <a:effectRef idx="1">
                <a:schemeClr val="dk1"/>
              </a:effectRef>
              <a:fontRef idx="minor">
                <a:schemeClr val="tx1"/>
              </a:fontRef>
            </p:style>
          </p:cxnSp>
        </p:grpSp>
        <p:sp>
          <p:nvSpPr>
            <p:cNvPr id="32" name="Parallelogram 31">
              <a:extLst>
                <a:ext uri="{FF2B5EF4-FFF2-40B4-BE49-F238E27FC236}">
                  <a16:creationId xmlns:a16="http://schemas.microsoft.com/office/drawing/2014/main" id="{C5817FBD-082D-203B-357F-5B35C98F17B5}"/>
                </a:ext>
              </a:extLst>
            </p:cNvPr>
            <p:cNvSpPr/>
            <p:nvPr/>
          </p:nvSpPr>
          <p:spPr>
            <a:xfrm rot="818780" flipV="1">
              <a:off x="1172969" y="1535912"/>
              <a:ext cx="5144484" cy="4199337"/>
            </a:xfrm>
            <a:prstGeom prst="parallelogram">
              <a:avLst/>
            </a:prstGeom>
            <a:gradFill>
              <a:gsLst>
                <a:gs pos="0">
                  <a:schemeClr val="accent6">
                    <a:lumMod val="5000"/>
                    <a:lumOff val="95000"/>
                    <a:alpha val="0"/>
                  </a:schemeClr>
                </a:gs>
                <a:gs pos="70000">
                  <a:schemeClr val="accent6">
                    <a:lumMod val="45000"/>
                    <a:lumOff val="55000"/>
                    <a:alpha val="33952"/>
                  </a:schemeClr>
                </a:gs>
                <a:gs pos="83000">
                  <a:schemeClr val="accent6">
                    <a:lumMod val="45000"/>
                    <a:lumOff val="55000"/>
                  </a:schemeClr>
                </a:gs>
                <a:gs pos="100000">
                  <a:schemeClr val="accent6">
                    <a:lumMod val="30000"/>
                    <a:lumOff val="70000"/>
                  </a:schemeClr>
                </a:gs>
              </a:gsLst>
              <a:lin ang="2700000" scaled="1"/>
            </a:gradFill>
            <a:ln>
              <a:noFill/>
            </a:ln>
            <a:effectLst>
              <a:glow>
                <a:schemeClr val="accent1">
                  <a:alpha val="40000"/>
                </a:schemeClr>
              </a:glow>
              <a:softEdge rad="636164"/>
            </a:effectLst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39709758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1810413" y="1515774"/>
            <a:ext cx="8571174" cy="525780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000" dirty="0"/>
              <a:t>A non-fluorescent molecule becomes fluorescent (or vice versa) upon chelation with an incident ion.</a:t>
            </a:r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</p:txBody>
      </p:sp>
      <p:pic>
        <p:nvPicPr>
          <p:cNvPr id="5" name="Picture 4" descr="http://www.dojindo.com/Images/Product%20Photo/F019_fig1.jpg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151762" y="2749303"/>
            <a:ext cx="7888476" cy="2487706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2628787" y="2234023"/>
            <a:ext cx="26603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800000"/>
                </a:solidFill>
              </a:rPr>
              <a:t>Not fluorescent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7379924" y="2234023"/>
            <a:ext cx="26603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800000"/>
                </a:solidFill>
              </a:rPr>
              <a:t>Fluorescent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892186" y="5026213"/>
            <a:ext cx="1473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000090"/>
                </a:solidFill>
              </a:rPr>
              <a:t>Dye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5495566" y="2379971"/>
            <a:ext cx="1473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rgbClr val="000090"/>
                </a:solidFill>
              </a:rPr>
              <a:t>Receptor</a:t>
            </a:r>
          </a:p>
        </p:txBody>
      </p:sp>
      <p:cxnSp>
        <p:nvCxnSpPr>
          <p:cNvPr id="11" name="Straight Arrow Connector 10"/>
          <p:cNvCxnSpPr/>
          <p:nvPr/>
        </p:nvCxnSpPr>
        <p:spPr>
          <a:xfrm flipH="1">
            <a:off x="5402430" y="2698505"/>
            <a:ext cx="160869" cy="176929"/>
          </a:xfrm>
          <a:prstGeom prst="straightConnector1">
            <a:avLst/>
          </a:prstGeom>
          <a:ln>
            <a:solidFill>
              <a:srgbClr val="00009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flipV="1">
            <a:off x="2358480" y="4924612"/>
            <a:ext cx="177798" cy="220816"/>
          </a:xfrm>
          <a:prstGeom prst="straightConnector1">
            <a:avLst/>
          </a:prstGeom>
          <a:ln>
            <a:solidFill>
              <a:srgbClr val="00009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Rectangle 12"/>
          <p:cNvSpPr/>
          <p:nvPr/>
        </p:nvSpPr>
        <p:spPr>
          <a:xfrm>
            <a:off x="5430212" y="6465798"/>
            <a:ext cx="5208385" cy="30777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>
            <a:spAutoFit/>
          </a:bodyPr>
          <a:lstStyle/>
          <a:p>
            <a:pPr algn="r"/>
            <a:endParaRPr lang="en-US" sz="1400" b="1" i="1" dirty="0">
              <a:solidFill>
                <a:srgbClr val="7030A0"/>
              </a:solidFill>
              <a:latin typeface="arial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1892186" y="5716148"/>
            <a:ext cx="8682751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i="1" dirty="0"/>
              <a:t>Calcium and barium are congeners – many dyes developed for calcium are also expected to respond to barium. </a:t>
            </a:r>
            <a:r>
              <a:rPr lang="en-US" sz="1400" i="1" dirty="0">
                <a:solidFill>
                  <a:srgbClr val="941100"/>
                </a:solidFill>
                <a:latin typeface="arial" charset="0"/>
              </a:rPr>
              <a:t>(recognized by Nygren, </a:t>
            </a:r>
            <a:r>
              <a:rPr lang="is-IS" sz="1400" dirty="0">
                <a:solidFill>
                  <a:srgbClr val="941100"/>
                </a:solidFill>
              </a:rPr>
              <a:t>J.Phys.Conf.Ser. 650 (2015) no.1, 012002)</a:t>
            </a:r>
            <a:endParaRPr lang="en-US" sz="1400" i="1" dirty="0">
              <a:solidFill>
                <a:srgbClr val="941100"/>
              </a:solidFill>
              <a:latin typeface="arial" charset="0"/>
            </a:endParaRPr>
          </a:p>
          <a:p>
            <a:endParaRPr lang="en-US" i="1" dirty="0"/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AD4E3F4-A5EF-2F95-D51C-4226E9DE2D42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8325A076-85FA-B597-A807-109DD7BA6789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68437268-7876-1E07-35B4-E314FE48F90D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" pitchFamily="2" charset="0"/>
                </a:rPr>
                <a:t>Single Molecule Fluorescence Imaging</a:t>
              </a:r>
              <a:endParaRPr lang="en-US" sz="3200" dirty="0">
                <a:solidFill>
                  <a:srgbClr val="941100"/>
                </a:solidFill>
                <a:latin typeface="Apple Braille" pitchFamily="2" charset="0"/>
                <a:cs typeface="Arial" panose="020B0604020202020204" pitchFamily="34" charset="0"/>
              </a:endParaRPr>
            </a:p>
          </p:txBody>
        </p:sp>
      </p:grp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9A3FDDDC-62DB-007A-FB97-CCDEF1C73C92}"/>
              </a:ext>
            </a:extLst>
          </p:cNvPr>
          <p:cNvCxnSpPr>
            <a:cxnSpLocks/>
          </p:cNvCxnSpPr>
          <p:nvPr/>
        </p:nvCxnSpPr>
        <p:spPr>
          <a:xfrm>
            <a:off x="8609" y="1370883"/>
            <a:ext cx="12183391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18" name="Slide Number Placeholder 32">
            <a:extLst>
              <a:ext uri="{FF2B5EF4-FFF2-40B4-BE49-F238E27FC236}">
                <a16:creationId xmlns:a16="http://schemas.microsoft.com/office/drawing/2014/main" id="{72DC5466-4AE2-1EC1-5202-61E8E5E5F7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19</a:t>
            </a:fld>
            <a:endParaRPr lang="en-US" dirty="0">
              <a:solidFill>
                <a:srgbClr val="9411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4203849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B071F46-8B2B-A9F8-DBD7-F8A14483F54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2A43AE54-CBEC-0FED-CA09-A1738AB4E9A2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E03A2D2D-3A68-732C-72DB-364785F43F14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66B8B09A-75DD-B965-2A3C-72F6BB304BE5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Ba Ion Detection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D9DB7EE6-E2C8-7041-E4B2-56C0D6472F69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A1F21619-D7C0-CE6B-3A6E-0EEC2A5235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20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D0F4F941-FC64-70A0-B7DC-4795D9356E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96978" y="1273589"/>
            <a:ext cx="4964327" cy="4789526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A5764F00-7293-A962-049F-733E2A6B6363}"/>
              </a:ext>
            </a:extLst>
          </p:cNvPr>
          <p:cNvGrpSpPr/>
          <p:nvPr/>
        </p:nvGrpSpPr>
        <p:grpSpPr>
          <a:xfrm>
            <a:off x="1308253" y="3248860"/>
            <a:ext cx="4716632" cy="3132174"/>
            <a:chOff x="284220" y="3880507"/>
            <a:chExt cx="4328052" cy="2684282"/>
          </a:xfrm>
        </p:grpSpPr>
        <p:pic>
          <p:nvPicPr>
            <p:cNvPr id="11" name="Picture 2">
              <a:extLst>
                <a:ext uri="{FF2B5EF4-FFF2-40B4-BE49-F238E27FC236}">
                  <a16:creationId xmlns:a16="http://schemas.microsoft.com/office/drawing/2014/main" id="{1C214BE5-60BA-8E48-86F7-334E590ADE1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22180" y="5617465"/>
              <a:ext cx="1783017" cy="82247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2" name="Picture 12" descr="NEXT Experiment (@NEXT100Exp) / X">
              <a:extLst>
                <a:ext uri="{FF2B5EF4-FFF2-40B4-BE49-F238E27FC236}">
                  <a16:creationId xmlns:a16="http://schemas.microsoft.com/office/drawing/2014/main" id="{132C8A7E-2B2B-23D1-1D3C-C0159856724F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6570" b="32768"/>
            <a:stretch/>
          </p:blipFill>
          <p:spPr bwMode="auto">
            <a:xfrm>
              <a:off x="3301981" y="4977823"/>
              <a:ext cx="1310291" cy="53279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3" name="Picture 4">
              <a:extLst>
                <a:ext uri="{FF2B5EF4-FFF2-40B4-BE49-F238E27FC236}">
                  <a16:creationId xmlns:a16="http://schemas.microsoft.com/office/drawing/2014/main" id="{BAA3AABA-1B49-3A0E-FCC8-152C22D4D30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8367" y="4109120"/>
              <a:ext cx="977319" cy="55958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4" name="Picture 6" descr="Materials Physics Center - Centro de Física de Materiales (MPC-CFM)">
              <a:extLst>
                <a:ext uri="{FF2B5EF4-FFF2-40B4-BE49-F238E27FC236}">
                  <a16:creationId xmlns:a16="http://schemas.microsoft.com/office/drawing/2014/main" id="{91D0548D-7FA8-6F2E-60A9-6BC755558E1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89268" y="3957503"/>
              <a:ext cx="752389" cy="75238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5" name="Picture 8" descr="UTA Brand Guidelines – UTA Faculty &amp; Staff Resources">
              <a:extLst>
                <a:ext uri="{FF2B5EF4-FFF2-40B4-BE49-F238E27FC236}">
                  <a16:creationId xmlns:a16="http://schemas.microsoft.com/office/drawing/2014/main" id="{8D12A979-628A-6BAE-CD7A-1F40D39C833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27808" y="5048766"/>
              <a:ext cx="1138527" cy="4482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" name="Picture 10" descr="Ben Gurion University of the Negev Logo PNG Vector (EPS) Free Download">
              <a:extLst>
                <a:ext uri="{FF2B5EF4-FFF2-40B4-BE49-F238E27FC236}">
                  <a16:creationId xmlns:a16="http://schemas.microsoft.com/office/drawing/2014/main" id="{D26DD327-F8C5-A2E4-C907-04671553C78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4220" y="4760109"/>
              <a:ext cx="1025611" cy="102561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7" name="Right Brace 16">
              <a:extLst>
                <a:ext uri="{FF2B5EF4-FFF2-40B4-BE49-F238E27FC236}">
                  <a16:creationId xmlns:a16="http://schemas.microsoft.com/office/drawing/2014/main" id="{AA5D0CB4-74C6-2497-3E2B-DA85B618D55E}"/>
                </a:ext>
              </a:extLst>
            </p:cNvPr>
            <p:cNvSpPr/>
            <p:nvPr/>
          </p:nvSpPr>
          <p:spPr>
            <a:xfrm>
              <a:off x="2645239" y="3880507"/>
              <a:ext cx="577838" cy="2684282"/>
            </a:xfrm>
            <a:prstGeom prst="rightBrace">
              <a:avLst/>
            </a:prstGeom>
            <a:ln w="28575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8" name="TextBox 17">
            <a:extLst>
              <a:ext uri="{FF2B5EF4-FFF2-40B4-BE49-F238E27FC236}">
                <a16:creationId xmlns:a16="http://schemas.microsoft.com/office/drawing/2014/main" id="{D859BF7F-E014-0242-C225-4473B79E63D3}"/>
              </a:ext>
            </a:extLst>
          </p:cNvPr>
          <p:cNvSpPr txBox="1"/>
          <p:nvPr/>
        </p:nvSpPr>
        <p:spPr>
          <a:xfrm>
            <a:off x="748432" y="1776227"/>
            <a:ext cx="534756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/>
              <a:t>Several groups within NEXT are exploring different kinds of molecules with different properties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4AC94A16-B5AA-76BD-B119-CFF3DE8EB113}"/>
              </a:ext>
            </a:extLst>
          </p:cNvPr>
          <p:cNvSpPr txBox="1"/>
          <p:nvPr/>
        </p:nvSpPr>
        <p:spPr>
          <a:xfrm>
            <a:off x="6849370" y="6090220"/>
            <a:ext cx="4389738" cy="6001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25" dirty="0"/>
              <a:t>[1]. JINST 11 P12011 (2016)</a:t>
            </a:r>
          </a:p>
          <a:p>
            <a:r>
              <a:rPr lang="en-US" sz="825" dirty="0"/>
              <a:t>[2]. Phys. Rev. Lett. 120, 132504 (2018)</a:t>
            </a:r>
          </a:p>
          <a:p>
            <a:r>
              <a:rPr lang="en-US" sz="825" dirty="0"/>
              <a:t>[3]. Sci Rep 9: 15097 (2019)</a:t>
            </a:r>
          </a:p>
          <a:p>
            <a:r>
              <a:rPr lang="en-US" sz="825" dirty="0"/>
              <a:t>[4]. Nature 583, 48 (2020)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C72AE105-97FD-70F4-0B5A-DC25A10CC5B8}"/>
              </a:ext>
            </a:extLst>
          </p:cNvPr>
          <p:cNvSpPr txBox="1"/>
          <p:nvPr/>
        </p:nvSpPr>
        <p:spPr>
          <a:xfrm>
            <a:off x="8702052" y="6144431"/>
            <a:ext cx="4573544" cy="4732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825" dirty="0"/>
              <a:t>[5]. ACS Sensors 6, 1, 192-20 (2021)</a:t>
            </a:r>
          </a:p>
          <a:p>
            <a:r>
              <a:rPr lang="en-US" sz="825" dirty="0"/>
              <a:t>[6]. 10.26434/chemrxiv-2023-wxpbh (2023)</a:t>
            </a:r>
          </a:p>
          <a:p>
            <a:r>
              <a:rPr lang="en-US" sz="825" dirty="0"/>
              <a:t>[7]. 10.26434/chemrxiv-2024-t81cl (2024)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2B37AA79-8420-F441-64B4-CEE95277DF07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811958" y="3165695"/>
            <a:ext cx="2010028" cy="1223945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07E9F0E9-9E46-9BFB-3946-14D6481AE110}"/>
              </a:ext>
            </a:extLst>
          </p:cNvPr>
          <p:cNvPicPr>
            <a:picLocks noChangeAspect="1"/>
          </p:cNvPicPr>
          <p:nvPr/>
        </p:nvPicPr>
        <p:blipFill>
          <a:blip r:embed="rId10"/>
          <a:srcRect l="71375"/>
          <a:stretch/>
        </p:blipFill>
        <p:spPr>
          <a:xfrm>
            <a:off x="11014361" y="623422"/>
            <a:ext cx="1073013" cy="1740583"/>
          </a:xfrm>
          <a:prstGeom prst="rect">
            <a:avLst/>
          </a:prstGeom>
        </p:spPr>
      </p:pic>
      <p:cxnSp>
        <p:nvCxnSpPr>
          <p:cNvPr id="24" name="Curved Connector 23">
            <a:extLst>
              <a:ext uri="{FF2B5EF4-FFF2-40B4-BE49-F238E27FC236}">
                <a16:creationId xmlns:a16="http://schemas.microsoft.com/office/drawing/2014/main" id="{17BA6427-D77F-FBF2-B21E-9993D9CE5272}"/>
              </a:ext>
            </a:extLst>
          </p:cNvPr>
          <p:cNvCxnSpPr>
            <a:cxnSpLocks/>
          </p:cNvCxnSpPr>
          <p:nvPr/>
        </p:nvCxnSpPr>
        <p:spPr>
          <a:xfrm flipV="1">
            <a:off x="10373710" y="1493713"/>
            <a:ext cx="615114" cy="578499"/>
          </a:xfrm>
          <a:prstGeom prst="curvedConnector3">
            <a:avLst/>
          </a:prstGeom>
          <a:ln w="31750">
            <a:solidFill>
              <a:srgbClr val="00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Curved Connector 25">
            <a:extLst>
              <a:ext uri="{FF2B5EF4-FFF2-40B4-BE49-F238E27FC236}">
                <a16:creationId xmlns:a16="http://schemas.microsoft.com/office/drawing/2014/main" id="{2C65A789-26A9-C500-F99B-38F8302A655A}"/>
              </a:ext>
            </a:extLst>
          </p:cNvPr>
          <p:cNvCxnSpPr>
            <a:cxnSpLocks/>
          </p:cNvCxnSpPr>
          <p:nvPr/>
        </p:nvCxnSpPr>
        <p:spPr>
          <a:xfrm rot="10800000">
            <a:off x="6670911" y="3777665"/>
            <a:ext cx="749392" cy="639080"/>
          </a:xfrm>
          <a:prstGeom prst="curvedConnector3">
            <a:avLst/>
          </a:prstGeom>
          <a:ln w="31750">
            <a:solidFill>
              <a:srgbClr val="00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1943419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2EAD21C-174E-8867-0001-CEE2FEE4D19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DA636DE0-BECD-FA9F-62CF-8F6381401D01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D9888C7A-1B35-6AAF-4E9B-EE7667F3EC06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C24C30D8-AA24-539B-2266-3DC393BBE73D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Ba</a:t>
              </a:r>
              <a:r>
                <a:rPr lang="en-US" sz="3200" baseline="300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2+ </a:t>
              </a:r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Ion Imaging in Xenon Gas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FE5B4C4F-5C61-935A-CE8D-68AA4549157F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9058D56C-872C-34ED-A4A7-ACE67C5B8C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21</a:t>
            </a:fld>
            <a:endParaRPr lang="en-US" dirty="0">
              <a:solidFill>
                <a:srgbClr val="941100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A4B2B057-40DA-D947-F521-F76FE211DC07}"/>
              </a:ext>
            </a:extLst>
          </p:cNvPr>
          <p:cNvGrpSpPr/>
          <p:nvPr/>
        </p:nvGrpSpPr>
        <p:grpSpPr>
          <a:xfrm>
            <a:off x="-42197" y="2366939"/>
            <a:ext cx="9032582" cy="4491061"/>
            <a:chOff x="91675" y="2214539"/>
            <a:chExt cx="5940488" cy="2953651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83BE4663-743E-7E77-8FD6-4F2E02F083F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1675" y="2214539"/>
              <a:ext cx="5940488" cy="295365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9" name="Right Arrow 8">
              <a:extLst>
                <a:ext uri="{FF2B5EF4-FFF2-40B4-BE49-F238E27FC236}">
                  <a16:creationId xmlns:a16="http://schemas.microsoft.com/office/drawing/2014/main" id="{3098BB28-4A92-B88C-0C49-7018311FA715}"/>
                </a:ext>
              </a:extLst>
            </p:cNvPr>
            <p:cNvSpPr/>
            <p:nvPr/>
          </p:nvSpPr>
          <p:spPr>
            <a:xfrm>
              <a:off x="2729308" y="3543562"/>
              <a:ext cx="680858" cy="486017"/>
            </a:xfrm>
            <a:prstGeom prst="rightArrow">
              <a:avLst/>
            </a:prstGeom>
            <a:solidFill>
              <a:schemeClr val="accent2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50" dirty="0"/>
                <a:t>Ba</a:t>
              </a:r>
              <a:r>
                <a:rPr lang="en-US" sz="1050" baseline="30000" dirty="0"/>
                <a:t>2+</a:t>
              </a:r>
              <a:endParaRPr lang="en-US" sz="1050" dirty="0"/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2791951A-C862-717C-A2AE-88C955C2B90C}"/>
              </a:ext>
            </a:extLst>
          </p:cNvPr>
          <p:cNvGrpSpPr/>
          <p:nvPr/>
        </p:nvGrpSpPr>
        <p:grpSpPr>
          <a:xfrm>
            <a:off x="9090837" y="4372333"/>
            <a:ext cx="3137820" cy="2402929"/>
            <a:chOff x="6192792" y="3937096"/>
            <a:chExt cx="2694784" cy="2063654"/>
          </a:xfrm>
        </p:grpSpPr>
        <p:pic>
          <p:nvPicPr>
            <p:cNvPr id="11" name="Picture 8">
              <a:extLst>
                <a:ext uri="{FF2B5EF4-FFF2-40B4-BE49-F238E27FC236}">
                  <a16:creationId xmlns:a16="http://schemas.microsoft.com/office/drawing/2014/main" id="{ADE387BB-A2BB-4208-B4B3-6811FCE1402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92792" y="4108354"/>
              <a:ext cx="2129485" cy="189239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2" name="Picture 8">
              <a:extLst>
                <a:ext uri="{FF2B5EF4-FFF2-40B4-BE49-F238E27FC236}">
                  <a16:creationId xmlns:a16="http://schemas.microsoft.com/office/drawing/2014/main" id="{CDCAACE4-AB00-42E0-83B3-EC4E8044045C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29803"/>
            <a:stretch/>
          </p:blipFill>
          <p:spPr bwMode="auto">
            <a:xfrm>
              <a:off x="7515875" y="3937096"/>
              <a:ext cx="1371701" cy="155287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13" name="Rectangle 12">
            <a:extLst>
              <a:ext uri="{FF2B5EF4-FFF2-40B4-BE49-F238E27FC236}">
                <a16:creationId xmlns:a16="http://schemas.microsoft.com/office/drawing/2014/main" id="{895EECCA-26B8-2B47-8B40-5287768CF61D}"/>
              </a:ext>
            </a:extLst>
          </p:cNvPr>
          <p:cNvSpPr/>
          <p:nvPr/>
        </p:nvSpPr>
        <p:spPr>
          <a:xfrm>
            <a:off x="7942520" y="3429000"/>
            <a:ext cx="127591" cy="143387"/>
          </a:xfrm>
          <a:prstGeom prst="rect">
            <a:avLst/>
          </a:prstGeom>
          <a:noFill/>
          <a:ln w="41275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9" name="Picture 2" descr="A close-up of a machine&#10;&#10;Description automatically generated">
            <a:extLst>
              <a:ext uri="{FF2B5EF4-FFF2-40B4-BE49-F238E27FC236}">
                <a16:creationId xmlns:a16="http://schemas.microsoft.com/office/drawing/2014/main" id="{6CA6EE84-7F36-4C73-CECC-D5E26F84804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29645" y="1342866"/>
            <a:ext cx="3210952" cy="32549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8310099A-A8CE-6917-88E0-B43D98129790}"/>
              </a:ext>
            </a:extLst>
          </p:cNvPr>
          <p:cNvCxnSpPr>
            <a:cxnSpLocks/>
          </p:cNvCxnSpPr>
          <p:nvPr/>
        </p:nvCxnSpPr>
        <p:spPr>
          <a:xfrm>
            <a:off x="8070111" y="3479427"/>
            <a:ext cx="1230439" cy="1440712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" name="TextBox 19">
            <a:extLst>
              <a:ext uri="{FF2B5EF4-FFF2-40B4-BE49-F238E27FC236}">
                <a16:creationId xmlns:a16="http://schemas.microsoft.com/office/drawing/2014/main" id="{CCC3D79B-453F-434C-972B-4981B75BAC24}"/>
              </a:ext>
            </a:extLst>
          </p:cNvPr>
          <p:cNvSpPr txBox="1"/>
          <p:nvPr/>
        </p:nvSpPr>
        <p:spPr>
          <a:xfrm>
            <a:off x="396949" y="1522337"/>
            <a:ext cx="725849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Single Ba2+ ion imaged in 10bar of xenon gas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F78DC2A5-225D-424F-4EC5-6FC1F588005F}"/>
              </a:ext>
            </a:extLst>
          </p:cNvPr>
          <p:cNvSpPr/>
          <p:nvPr/>
        </p:nvSpPr>
        <p:spPr>
          <a:xfrm>
            <a:off x="326146" y="1419604"/>
            <a:ext cx="6280298" cy="635277"/>
          </a:xfrm>
          <a:prstGeom prst="rect">
            <a:avLst/>
          </a:prstGeom>
          <a:solidFill>
            <a:srgbClr val="941100">
              <a:alpha val="37643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39BA4134-9065-7662-D504-3CE61B4B3EE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981653" y="281667"/>
            <a:ext cx="3649788" cy="1049202"/>
          </a:xfrm>
          <a:prstGeom prst="rect">
            <a:avLst/>
          </a:prstGeom>
          <a:ln>
            <a:solidFill>
              <a:srgbClr val="C00000"/>
            </a:solidFill>
          </a:ln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5DE8B1A9-1B44-A8D0-CA27-1CB78E20FDE5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-167" r="2140"/>
          <a:stretch>
            <a:fillRect/>
          </a:stretch>
        </p:blipFill>
        <p:spPr>
          <a:xfrm>
            <a:off x="10931330" y="64448"/>
            <a:ext cx="1146205" cy="1146205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406120820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FA79D0-CFBD-527A-D207-EC618706019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F49B724F-6643-FB7D-01C4-C9205D1663D8}"/>
              </a:ext>
            </a:extLst>
          </p:cNvPr>
          <p:cNvGrpSpPr/>
          <p:nvPr/>
        </p:nvGrpSpPr>
        <p:grpSpPr>
          <a:xfrm>
            <a:off x="427429" y="300296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74523E1B-87DB-51FD-A4E0-5AFD9A5724CD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A186F000-D788-59F3-7350-B34C310A5F3E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 Generation Microscope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D713A77F-9719-CD1D-8068-495169F0AB90}"/>
              </a:ext>
            </a:extLst>
          </p:cNvPr>
          <p:cNvCxnSpPr/>
          <p:nvPr/>
        </p:nvCxnSpPr>
        <p:spPr>
          <a:xfrm>
            <a:off x="-10633" y="1132376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47A964D0-DD6F-DF35-C994-3ED7D5697A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22</a:t>
            </a:fld>
            <a:endParaRPr lang="en-US" dirty="0">
              <a:solidFill>
                <a:srgbClr val="941100"/>
              </a:solidFill>
            </a:endParaRP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8E920434-A993-C061-20C6-F11CAD176E5F}"/>
              </a:ext>
            </a:extLst>
          </p:cNvPr>
          <p:cNvGrpSpPr/>
          <p:nvPr/>
        </p:nvGrpSpPr>
        <p:grpSpPr>
          <a:xfrm>
            <a:off x="342360" y="1403194"/>
            <a:ext cx="11546158" cy="4192630"/>
            <a:chOff x="342360" y="1403194"/>
            <a:chExt cx="11546158" cy="4192630"/>
          </a:xfrm>
        </p:grpSpPr>
        <p:grpSp>
          <p:nvGrpSpPr>
            <p:cNvPr id="46" name="Group 45">
              <a:extLst>
                <a:ext uri="{FF2B5EF4-FFF2-40B4-BE49-F238E27FC236}">
                  <a16:creationId xmlns:a16="http://schemas.microsoft.com/office/drawing/2014/main" id="{F34ABB28-6F20-89D7-6816-03F1DE967CBB}"/>
                </a:ext>
              </a:extLst>
            </p:cNvPr>
            <p:cNvGrpSpPr/>
            <p:nvPr/>
          </p:nvGrpSpPr>
          <p:grpSpPr>
            <a:xfrm>
              <a:off x="5852622" y="1403194"/>
              <a:ext cx="4434486" cy="4192630"/>
              <a:chOff x="7671744" y="1404128"/>
              <a:chExt cx="4434486" cy="4192630"/>
            </a:xfrm>
          </p:grpSpPr>
          <p:sp>
            <p:nvSpPr>
              <p:cNvPr id="47" name="Rounded Rectangle 46">
                <a:extLst>
                  <a:ext uri="{FF2B5EF4-FFF2-40B4-BE49-F238E27FC236}">
                    <a16:creationId xmlns:a16="http://schemas.microsoft.com/office/drawing/2014/main" id="{0A5CD602-3D00-CD97-046E-2327F0E05524}"/>
                  </a:ext>
                </a:extLst>
              </p:cNvPr>
              <p:cNvSpPr/>
              <p:nvPr/>
            </p:nvSpPr>
            <p:spPr>
              <a:xfrm>
                <a:off x="7671744" y="1404128"/>
                <a:ext cx="4434486" cy="4192630"/>
              </a:xfrm>
              <a:prstGeom prst="roundRect">
                <a:avLst/>
              </a:prstGeom>
              <a:solidFill>
                <a:srgbClr val="941100">
                  <a:alpha val="10619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48" name="Picture 47" descr="A machine with green lights&#10;&#10;AI-generated content may be incorrect.">
                <a:extLst>
                  <a:ext uri="{FF2B5EF4-FFF2-40B4-BE49-F238E27FC236}">
                    <a16:creationId xmlns:a16="http://schemas.microsoft.com/office/drawing/2014/main" id="{34944383-2BED-63D4-4F9E-1AA167FF228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>
                <a:extLst>
                  <a:ext uri="{BEBA8EAE-BF5A-486C-A8C5-ECC9F3942E4B}">
                    <a14:imgProps xmlns:a14="http://schemas.microsoft.com/office/drawing/2010/main">
                      <a14:imgLayer r:embed="rId3">
                        <a14:imgEffect>
                          <a14:brightnessContrast bright="10000"/>
                        </a14:imgEffect>
                      </a14:imgLayer>
                    </a14:imgProps>
                  </a:ext>
                </a:extLst>
              </a:blip>
              <a:srcRect l="23012" t="6658" r="15157" b="9415"/>
              <a:stretch>
                <a:fillRect/>
              </a:stretch>
            </p:blipFill>
            <p:spPr>
              <a:xfrm>
                <a:off x="8257517" y="1753095"/>
                <a:ext cx="3410829" cy="3472348"/>
              </a:xfrm>
              <a:prstGeom prst="rect">
                <a:avLst/>
              </a:prstGeom>
              <a:effectLst>
                <a:glow>
                  <a:schemeClr val="accent1">
                    <a:alpha val="40000"/>
                  </a:schemeClr>
                </a:glow>
              </a:effectLst>
            </p:spPr>
          </p:pic>
        </p:grpSp>
        <p:pic>
          <p:nvPicPr>
            <p:cNvPr id="7" name="Picture 6" descr="Diagram of a machine with text and words&#10;&#10;Description automatically generated">
              <a:extLst>
                <a:ext uri="{FF2B5EF4-FFF2-40B4-BE49-F238E27FC236}">
                  <a16:creationId xmlns:a16="http://schemas.microsoft.com/office/drawing/2014/main" id="{3C8A1F5D-74F1-8202-EB09-E2C081C2E5B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l="4310" t="3951" r="2941" b="3635"/>
            <a:stretch/>
          </p:blipFill>
          <p:spPr>
            <a:xfrm>
              <a:off x="342360" y="2816243"/>
              <a:ext cx="5101719" cy="1542555"/>
            </a:xfrm>
            <a:prstGeom prst="rect">
              <a:avLst/>
            </a:prstGeom>
          </p:spPr>
        </p:pic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C138F330-50B0-F82B-B2E4-B6CCD0F1D8C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 flipH="1">
              <a:off x="10570361" y="1829341"/>
              <a:ext cx="1074051" cy="1325094"/>
            </a:xfrm>
            <a:prstGeom prst="rect">
              <a:avLst/>
            </a:prstGeom>
          </p:spPr>
        </p:pic>
        <p:pic>
          <p:nvPicPr>
            <p:cNvPr id="9" name="Picture 2" descr="A close-up of a machine&#10;&#10;Description automatically generated">
              <a:extLst>
                <a:ext uri="{FF2B5EF4-FFF2-40B4-BE49-F238E27FC236}">
                  <a16:creationId xmlns:a16="http://schemas.microsoft.com/office/drawing/2014/main" id="{7EE42BC5-4CC8-334B-7539-FD1BB756B44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24" t="31810" r="-1"/>
            <a:stretch>
              <a:fillRect/>
            </a:stretch>
          </p:blipFill>
          <p:spPr bwMode="auto">
            <a:xfrm>
              <a:off x="10031278" y="3904011"/>
              <a:ext cx="1693072" cy="120930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cxnSp>
          <p:nvCxnSpPr>
            <p:cNvPr id="15" name="Straight Arrow Connector 14">
              <a:extLst>
                <a:ext uri="{FF2B5EF4-FFF2-40B4-BE49-F238E27FC236}">
                  <a16:creationId xmlns:a16="http://schemas.microsoft.com/office/drawing/2014/main" id="{8D407BD5-5EB5-9663-0EA4-1CA9F950CAE8}"/>
                </a:ext>
              </a:extLst>
            </p:cNvPr>
            <p:cNvCxnSpPr>
              <a:cxnSpLocks/>
            </p:cNvCxnSpPr>
            <p:nvPr/>
          </p:nvCxnSpPr>
          <p:spPr>
            <a:xfrm>
              <a:off x="5444079" y="3461549"/>
              <a:ext cx="994316" cy="0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sysDash"/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Arrow Connector 26">
              <a:extLst>
                <a:ext uri="{FF2B5EF4-FFF2-40B4-BE49-F238E27FC236}">
                  <a16:creationId xmlns:a16="http://schemas.microsoft.com/office/drawing/2014/main" id="{C5A358DB-3460-AE1D-32B4-8F052A2869A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8069865" y="2539990"/>
              <a:ext cx="2365132" cy="781648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sysDash"/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Straight Arrow Connector 31">
              <a:extLst>
                <a:ext uri="{FF2B5EF4-FFF2-40B4-BE49-F238E27FC236}">
                  <a16:creationId xmlns:a16="http://schemas.microsoft.com/office/drawing/2014/main" id="{BD367B6A-640B-7476-E8AA-2689AF21B333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8427027" y="3771682"/>
              <a:ext cx="1604251" cy="781648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sysDash"/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TextBox 35">
              <a:extLst>
                <a:ext uri="{FF2B5EF4-FFF2-40B4-BE49-F238E27FC236}">
                  <a16:creationId xmlns:a16="http://schemas.microsoft.com/office/drawing/2014/main" id="{164AA5B9-07A7-8B8B-731B-96D2272E5649}"/>
                </a:ext>
              </a:extLst>
            </p:cNvPr>
            <p:cNvSpPr txBox="1"/>
            <p:nvPr/>
          </p:nvSpPr>
          <p:spPr>
            <a:xfrm>
              <a:off x="2574147" y="4298326"/>
              <a:ext cx="1233377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solidFill>
                    <a:srgbClr val="941100"/>
                  </a:solidFill>
                </a:rPr>
                <a:t>Ba</a:t>
              </a:r>
              <a:r>
                <a:rPr lang="en-US" sz="1400" baseline="30000" dirty="0">
                  <a:solidFill>
                    <a:srgbClr val="941100"/>
                  </a:solidFill>
                </a:rPr>
                <a:t>2+ </a:t>
              </a:r>
              <a:r>
                <a:rPr lang="en-US" sz="1400" dirty="0">
                  <a:solidFill>
                    <a:srgbClr val="941100"/>
                  </a:solidFill>
                </a:rPr>
                <a:t>Beam</a:t>
              </a:r>
            </a:p>
          </p:txBody>
        </p:sp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AB03550C-CFE6-AE96-8716-3AEF59623FB5}"/>
                </a:ext>
              </a:extLst>
            </p:cNvPr>
            <p:cNvSpPr txBox="1"/>
            <p:nvPr/>
          </p:nvSpPr>
          <p:spPr>
            <a:xfrm>
              <a:off x="10461062" y="3230717"/>
              <a:ext cx="1427456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941100"/>
                  </a:solidFill>
                </a:rPr>
                <a:t>RF Carpet with molecular sensor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622BD819-5D31-C6A6-7614-6E833E8A916C}"/>
                </a:ext>
              </a:extLst>
            </p:cNvPr>
            <p:cNvSpPr txBox="1"/>
            <p:nvPr/>
          </p:nvSpPr>
          <p:spPr>
            <a:xfrm>
              <a:off x="10427999" y="5164281"/>
              <a:ext cx="1116419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>
                  <a:solidFill>
                    <a:srgbClr val="941100"/>
                  </a:solidFill>
                </a:rPr>
                <a:t>Microscope</a:t>
              </a:r>
            </a:p>
          </p:txBody>
        </p:sp>
        <p:sp>
          <p:nvSpPr>
            <p:cNvPr id="39" name="Rectangle 38">
              <a:extLst>
                <a:ext uri="{FF2B5EF4-FFF2-40B4-BE49-F238E27FC236}">
                  <a16:creationId xmlns:a16="http://schemas.microsoft.com/office/drawing/2014/main" id="{672B24AE-D09D-7558-EA00-3EBF94DCC1FA}"/>
                </a:ext>
              </a:extLst>
            </p:cNvPr>
            <p:cNvSpPr/>
            <p:nvPr/>
          </p:nvSpPr>
          <p:spPr>
            <a:xfrm rot="5400000">
              <a:off x="2950813" y="3959739"/>
              <a:ext cx="281481" cy="988828"/>
            </a:xfrm>
            <a:prstGeom prst="rect">
              <a:avLst/>
            </a:prstGeom>
            <a:noFill/>
            <a:ln>
              <a:solidFill>
                <a:srgbClr val="941100"/>
              </a:solidFill>
              <a:prstDash val="sysDot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Rectangle 39">
              <a:extLst>
                <a:ext uri="{FF2B5EF4-FFF2-40B4-BE49-F238E27FC236}">
                  <a16:creationId xmlns:a16="http://schemas.microsoft.com/office/drawing/2014/main" id="{D03DABED-131A-CF78-F2B5-C111E5038C4C}"/>
                </a:ext>
              </a:extLst>
            </p:cNvPr>
            <p:cNvSpPr/>
            <p:nvPr/>
          </p:nvSpPr>
          <p:spPr>
            <a:xfrm rot="5400000">
              <a:off x="10924447" y="2831708"/>
              <a:ext cx="461666" cy="1302006"/>
            </a:xfrm>
            <a:prstGeom prst="rect">
              <a:avLst/>
            </a:prstGeom>
            <a:noFill/>
            <a:ln>
              <a:solidFill>
                <a:srgbClr val="941100"/>
              </a:solidFill>
              <a:prstDash val="sysDot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Rectangle 40">
              <a:extLst>
                <a:ext uri="{FF2B5EF4-FFF2-40B4-BE49-F238E27FC236}">
                  <a16:creationId xmlns:a16="http://schemas.microsoft.com/office/drawing/2014/main" id="{8E7E390E-716A-17B4-02F6-BCBBDA6E7A38}"/>
                </a:ext>
              </a:extLst>
            </p:cNvPr>
            <p:cNvSpPr/>
            <p:nvPr/>
          </p:nvSpPr>
          <p:spPr>
            <a:xfrm rot="5400000">
              <a:off x="10802202" y="4753769"/>
              <a:ext cx="277001" cy="1116420"/>
            </a:xfrm>
            <a:prstGeom prst="rect">
              <a:avLst/>
            </a:prstGeom>
            <a:noFill/>
            <a:ln>
              <a:solidFill>
                <a:srgbClr val="941100"/>
              </a:solidFill>
              <a:prstDash val="sysDot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3" name="Group 42">
            <a:extLst>
              <a:ext uri="{FF2B5EF4-FFF2-40B4-BE49-F238E27FC236}">
                <a16:creationId xmlns:a16="http://schemas.microsoft.com/office/drawing/2014/main" id="{0CBF7C22-B24D-C11C-636F-142FB5B230F7}"/>
              </a:ext>
            </a:extLst>
          </p:cNvPr>
          <p:cNvGrpSpPr/>
          <p:nvPr/>
        </p:nvGrpSpPr>
        <p:grpSpPr>
          <a:xfrm>
            <a:off x="6773744" y="5856787"/>
            <a:ext cx="2733040" cy="712141"/>
            <a:chOff x="8178800" y="5392965"/>
            <a:chExt cx="2733040" cy="712141"/>
          </a:xfrm>
        </p:grpSpPr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id="{023C2A52-1D13-81A4-7E75-0C5089ED4254}"/>
                </a:ext>
              </a:extLst>
            </p:cNvPr>
            <p:cNvSpPr txBox="1"/>
            <p:nvPr/>
          </p:nvSpPr>
          <p:spPr>
            <a:xfrm>
              <a:off x="8178800" y="5392965"/>
              <a:ext cx="273304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Demonstrating full recipe of Ba tagging</a:t>
              </a:r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F535308A-1D6F-91E1-FBAE-C99BEDEA7D46}"/>
                </a:ext>
              </a:extLst>
            </p:cNvPr>
            <p:cNvSpPr/>
            <p:nvPr/>
          </p:nvSpPr>
          <p:spPr>
            <a:xfrm>
              <a:off x="8178800" y="5392965"/>
              <a:ext cx="2733040" cy="712141"/>
            </a:xfrm>
            <a:prstGeom prst="rect">
              <a:avLst/>
            </a:prstGeom>
            <a:solidFill>
              <a:srgbClr val="941100">
                <a:alpha val="25937"/>
              </a:srgb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4" name="TextBox 13">
            <a:extLst>
              <a:ext uri="{FF2B5EF4-FFF2-40B4-BE49-F238E27FC236}">
                <a16:creationId xmlns:a16="http://schemas.microsoft.com/office/drawing/2014/main" id="{ADA64253-742E-1D0C-D781-A952E5F2F38C}"/>
              </a:ext>
            </a:extLst>
          </p:cNvPr>
          <p:cNvSpPr txBox="1"/>
          <p:nvPr/>
        </p:nvSpPr>
        <p:spPr>
          <a:xfrm>
            <a:off x="150388" y="4943633"/>
            <a:ext cx="541898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Incorporating “stationary sensor” with dynamic excitation and emission optics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Dry phase ion detection using Ba beam source</a:t>
            </a:r>
          </a:p>
        </p:txBody>
      </p:sp>
    </p:spTree>
    <p:extLst>
      <p:ext uri="{BB962C8B-B14F-4D97-AF65-F5344CB8AC3E}">
        <p14:creationId xmlns:p14="http://schemas.microsoft.com/office/powerpoint/2010/main" val="730091250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6B94C9D-3F1A-2C01-55BA-FC171AD5ED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2497279B-4A6B-9EAB-AFC3-D2E48CE2FFE3}"/>
              </a:ext>
            </a:extLst>
          </p:cNvPr>
          <p:cNvGrpSpPr/>
          <p:nvPr/>
        </p:nvGrpSpPr>
        <p:grpSpPr>
          <a:xfrm>
            <a:off x="396949" y="524387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FAAA207D-8F47-3180-D6FE-D94648D9505E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2A3A8BAE-8328-F2D3-AE1F-17E59FF8129B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RF Carpet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40080ADC-F769-0535-DEFC-E487FA0670C0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A95DE659-21C0-3692-0C5E-343EEC0BAD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23</a:t>
            </a:fld>
            <a:endParaRPr lang="en-US" dirty="0">
              <a:solidFill>
                <a:srgbClr val="941100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DA9027A-481B-A1ED-A3F6-B89524C2A28F}"/>
              </a:ext>
            </a:extLst>
          </p:cNvPr>
          <p:cNvSpPr txBox="1"/>
          <p:nvPr/>
        </p:nvSpPr>
        <p:spPr>
          <a:xfrm>
            <a:off x="239562" y="4291066"/>
            <a:ext cx="11941925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For a “stationary sensor” approach, need to transport Ba</a:t>
            </a:r>
            <a:r>
              <a:rPr lang="en-US" baseline="30000" dirty="0"/>
              <a:t>2+</a:t>
            </a:r>
            <a:r>
              <a:rPr lang="en-US" dirty="0"/>
              <a:t> ion from large volume to small (~mm</a:t>
            </a:r>
            <a:r>
              <a:rPr lang="en-US" baseline="30000" dirty="0"/>
              <a:t>2</a:t>
            </a:r>
            <a:r>
              <a:rPr lang="en-US" dirty="0"/>
              <a:t>) scan region.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RF carpets can be used to transport ions laterally to focus them down to sensor resolution (So far realized in 10s of </a:t>
            </a:r>
            <a:r>
              <a:rPr lang="en-US" dirty="0" err="1"/>
              <a:t>mTorrs</a:t>
            </a:r>
            <a:r>
              <a:rPr lang="en-US" dirty="0"/>
              <a:t> and low mass buffer gas like He)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To make RFC work in dense xenon gas traditional methods won’t work because of instability in high pressure/ large transverse voltages</a:t>
            </a:r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 marL="285750" indent="-285750"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An N-phased RF-array can be a suitable choice to overcome some of these problems</a:t>
            </a:r>
          </a:p>
        </p:txBody>
      </p:sp>
      <p:pic>
        <p:nvPicPr>
          <p:cNvPr id="8" name="fieldgif1">
            <a:hlinkClick r:id="" action="ppaction://media"/>
            <a:extLst>
              <a:ext uri="{FF2B5EF4-FFF2-40B4-BE49-F238E27FC236}">
                <a16:creationId xmlns:a16="http://schemas.microsoft.com/office/drawing/2014/main" id="{9D590429-0462-E7F5-3BD2-90C77280E8D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676031" y="72811"/>
            <a:ext cx="6453945" cy="4302629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77278FDC-F11A-7EDB-6E98-922BCC068DBE}"/>
              </a:ext>
            </a:extLst>
          </p:cNvPr>
          <p:cNvGrpSpPr/>
          <p:nvPr/>
        </p:nvGrpSpPr>
        <p:grpSpPr>
          <a:xfrm>
            <a:off x="1100001" y="1339285"/>
            <a:ext cx="2715591" cy="3059992"/>
            <a:chOff x="7081284" y="1357324"/>
            <a:chExt cx="4064508" cy="4645152"/>
          </a:xfrm>
        </p:grpSpPr>
        <p:pic>
          <p:nvPicPr>
            <p:cNvPr id="10" name="Picture 9" descr="A picture containing text, screenshot, diagram, number&#10;&#10;Description automatically generated">
              <a:extLst>
                <a:ext uri="{FF2B5EF4-FFF2-40B4-BE49-F238E27FC236}">
                  <a16:creationId xmlns:a16="http://schemas.microsoft.com/office/drawing/2014/main" id="{EA83325B-1FBB-6163-36B9-CE985D2B7A6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7081284" y="1357324"/>
              <a:ext cx="4064508" cy="4645152"/>
            </a:xfrm>
            <a:prstGeom prst="rect">
              <a:avLst/>
            </a:prstGeom>
          </p:spPr>
        </p:pic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4D597618-8992-5A46-C48B-F06D9C0AF808}"/>
                </a:ext>
              </a:extLst>
            </p:cNvPr>
            <p:cNvSpPr/>
            <p:nvPr/>
          </p:nvSpPr>
          <p:spPr>
            <a:xfrm>
              <a:off x="8851946" y="1457625"/>
              <a:ext cx="2293846" cy="264567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8" name="TextBox 17">
            <a:extLst>
              <a:ext uri="{FF2B5EF4-FFF2-40B4-BE49-F238E27FC236}">
                <a16:creationId xmlns:a16="http://schemas.microsoft.com/office/drawing/2014/main" id="{EE211EFF-AA4D-A5A5-1C58-72E54E811B9B}"/>
              </a:ext>
            </a:extLst>
          </p:cNvPr>
          <p:cNvSpPr txBox="1"/>
          <p:nvPr/>
        </p:nvSpPr>
        <p:spPr>
          <a:xfrm>
            <a:off x="9014077" y="5982751"/>
            <a:ext cx="3056792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941100"/>
                </a:solidFill>
              </a:rPr>
              <a:t>https://</a:t>
            </a:r>
            <a:r>
              <a:rPr lang="en-US" dirty="0" err="1">
                <a:solidFill>
                  <a:srgbClr val="941100"/>
                </a:solidFill>
              </a:rPr>
              <a:t>doi.org</a:t>
            </a:r>
            <a:r>
              <a:rPr lang="en-US" dirty="0">
                <a:solidFill>
                  <a:srgbClr val="941100"/>
                </a:solidFill>
              </a:rPr>
              <a:t>/10.1016/j.nima.2022.167000</a:t>
            </a:r>
          </a:p>
        </p:txBody>
      </p:sp>
    </p:spTree>
    <p:extLst>
      <p:ext uri="{BB962C8B-B14F-4D97-AF65-F5344CB8AC3E}">
        <p14:creationId xmlns:p14="http://schemas.microsoft.com/office/powerpoint/2010/main" val="5460212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9980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" dur="19980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9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" fill="hold">
                      <p:stCondLst>
                        <p:cond delay="0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3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video>
              <p:cMediaNode vol="80000">
                <p:cTn id="14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6E18DC9-5335-B08E-6644-ACCE76196C6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A2A774D3-5A8E-F3BD-774A-3F0156F1EBD8}"/>
              </a:ext>
            </a:extLst>
          </p:cNvPr>
          <p:cNvGrpSpPr/>
          <p:nvPr/>
        </p:nvGrpSpPr>
        <p:grpSpPr>
          <a:xfrm>
            <a:off x="396949" y="524387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A3BA6DF6-8359-9867-B04C-659D4FD33B6C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C4789FDD-BBAF-24B2-E383-9129E62B618D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4-Phase RF Carpet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1046A41F-1DD0-A55D-F9BE-78CF0081B0CE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B4C4CB72-AEC2-ABAB-8F71-C17446FF36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24</a:t>
            </a:fld>
            <a:endParaRPr lang="en-US" dirty="0">
              <a:solidFill>
                <a:srgbClr val="941100"/>
              </a:solidFill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10C2BF1-38B1-67DD-2E4A-3639763C3C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13323"/>
            <a:ext cx="5269777" cy="350893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11FABD1-4967-75DE-B1BE-EB09CA5F8A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15660" y="1561549"/>
            <a:ext cx="3741267" cy="351609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83C9788-A74F-CE5B-2E4B-625E7105B9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77074" y="2944346"/>
            <a:ext cx="916766" cy="894646"/>
          </a:xfrm>
          <a:prstGeom prst="rect">
            <a:avLst/>
          </a:prstGeom>
        </p:spPr>
      </p:pic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D2AEA018-2536-816A-983E-3C48A594A476}"/>
              </a:ext>
            </a:extLst>
          </p:cNvPr>
          <p:cNvCxnSpPr>
            <a:cxnSpLocks/>
          </p:cNvCxnSpPr>
          <p:nvPr/>
        </p:nvCxnSpPr>
        <p:spPr>
          <a:xfrm flipV="1">
            <a:off x="4816268" y="3759200"/>
            <a:ext cx="944452" cy="1411824"/>
          </a:xfrm>
          <a:prstGeom prst="straightConnector1">
            <a:avLst/>
          </a:prstGeom>
          <a:ln w="34925">
            <a:solidFill>
              <a:srgbClr val="9411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8" name="Group 27">
            <a:extLst>
              <a:ext uri="{FF2B5EF4-FFF2-40B4-BE49-F238E27FC236}">
                <a16:creationId xmlns:a16="http://schemas.microsoft.com/office/drawing/2014/main" id="{CEB7ED76-074C-D7FF-99C6-413AF38396F5}"/>
              </a:ext>
            </a:extLst>
          </p:cNvPr>
          <p:cNvGrpSpPr/>
          <p:nvPr/>
        </p:nvGrpSpPr>
        <p:grpSpPr>
          <a:xfrm>
            <a:off x="254470" y="5161918"/>
            <a:ext cx="6065520" cy="651509"/>
            <a:chOff x="213360" y="4962334"/>
            <a:chExt cx="6065520" cy="651509"/>
          </a:xfrm>
        </p:grpSpPr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C37688E3-45E7-7620-E466-A1A0FED8EA8C}"/>
                </a:ext>
              </a:extLst>
            </p:cNvPr>
            <p:cNvSpPr txBox="1"/>
            <p:nvPr/>
          </p:nvSpPr>
          <p:spPr>
            <a:xfrm>
              <a:off x="213360" y="4962334"/>
              <a:ext cx="606552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Demonstrated highest ever pressure RF Carpet operation and in xenon gas using Cs</a:t>
              </a:r>
              <a:r>
                <a:rPr lang="en-US" baseline="30000" dirty="0"/>
                <a:t>+</a:t>
              </a:r>
              <a:r>
                <a:rPr lang="en-US" dirty="0"/>
                <a:t> ion          </a:t>
              </a:r>
              <a:r>
                <a:rPr lang="en-US" dirty="0" err="1"/>
                <a:t>m</a:t>
              </a:r>
              <a:r>
                <a:rPr lang="en-US" baseline="-25000" dirty="0" err="1"/>
                <a:t>atom</a:t>
              </a:r>
              <a:r>
                <a:rPr lang="en-US" dirty="0"/>
                <a:t> = </a:t>
              </a:r>
              <a:r>
                <a:rPr lang="en-US" dirty="0" err="1"/>
                <a:t>m</a:t>
              </a:r>
              <a:r>
                <a:rPr lang="en-US" baseline="-25000" dirty="0" err="1"/>
                <a:t>gas</a:t>
              </a:r>
              <a:endParaRPr lang="en-US" baseline="-25000" dirty="0"/>
            </a:p>
          </p:txBody>
        </p:sp>
        <p:sp>
          <p:nvSpPr>
            <p:cNvPr id="22" name="Rectangle 21">
              <a:extLst>
                <a:ext uri="{FF2B5EF4-FFF2-40B4-BE49-F238E27FC236}">
                  <a16:creationId xmlns:a16="http://schemas.microsoft.com/office/drawing/2014/main" id="{6938A2C7-28F3-8080-C831-1F75B91D849B}"/>
                </a:ext>
              </a:extLst>
            </p:cNvPr>
            <p:cNvSpPr/>
            <p:nvPr/>
          </p:nvSpPr>
          <p:spPr>
            <a:xfrm>
              <a:off x="213360" y="4967512"/>
              <a:ext cx="5781040" cy="646331"/>
            </a:xfrm>
            <a:prstGeom prst="rect">
              <a:avLst/>
            </a:prstGeom>
            <a:solidFill>
              <a:srgbClr val="941100">
                <a:alpha val="24207"/>
              </a:srgb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26" name="Straight Arrow Connector 25">
              <a:extLst>
                <a:ext uri="{FF2B5EF4-FFF2-40B4-BE49-F238E27FC236}">
                  <a16:creationId xmlns:a16="http://schemas.microsoft.com/office/drawing/2014/main" id="{646EA575-BE40-5BFA-61F0-8750FC232BF1}"/>
                </a:ext>
              </a:extLst>
            </p:cNvPr>
            <p:cNvCxnSpPr>
              <a:cxnSpLocks/>
            </p:cNvCxnSpPr>
            <p:nvPr/>
          </p:nvCxnSpPr>
          <p:spPr>
            <a:xfrm>
              <a:off x="3339562" y="5435600"/>
              <a:ext cx="338358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0" name="Group 59">
            <a:extLst>
              <a:ext uri="{FF2B5EF4-FFF2-40B4-BE49-F238E27FC236}">
                <a16:creationId xmlns:a16="http://schemas.microsoft.com/office/drawing/2014/main" id="{F37AC7F0-EE93-7159-E01A-0B3F6407F320}"/>
              </a:ext>
            </a:extLst>
          </p:cNvPr>
          <p:cNvGrpSpPr/>
          <p:nvPr/>
        </p:nvGrpSpPr>
        <p:grpSpPr>
          <a:xfrm>
            <a:off x="8773351" y="1666986"/>
            <a:ext cx="3313627" cy="2105086"/>
            <a:chOff x="8879645" y="1450888"/>
            <a:chExt cx="3313627" cy="2105086"/>
          </a:xfrm>
        </p:grpSpPr>
        <mc:AlternateContent xmlns:mc="http://schemas.openxmlformats.org/markup-compatibility/2006" xmlns:p14="http://schemas.microsoft.com/office/powerpoint/2010/main">
          <mc:Choice Requires="p14">
            <p:contentPart p14:bwMode="auto" r:id="rId5">
              <p14:nvContentPartPr>
                <p14:cNvPr id="53" name="Ink 52">
                  <a:extLst>
                    <a:ext uri="{FF2B5EF4-FFF2-40B4-BE49-F238E27FC236}">
                      <a16:creationId xmlns:a16="http://schemas.microsoft.com/office/drawing/2014/main" id="{E538C408-E38F-6F19-A8FB-CC143214A1E2}"/>
                    </a:ext>
                  </a:extLst>
                </p14:cNvPr>
                <p14:cNvContentPartPr/>
                <p14:nvPr/>
              </p14:nvContentPartPr>
              <p14:xfrm>
                <a:off x="11626632" y="2685586"/>
                <a:ext cx="566640" cy="583560"/>
              </p14:xfrm>
            </p:contentPart>
          </mc:Choice>
          <mc:Fallback xmlns="">
            <p:pic>
              <p:nvPicPr>
                <p:cNvPr id="53" name="Ink 52">
                  <a:extLst>
                    <a:ext uri="{FF2B5EF4-FFF2-40B4-BE49-F238E27FC236}">
                      <a16:creationId xmlns:a16="http://schemas.microsoft.com/office/drawing/2014/main" id="{E538C408-E38F-6F19-A8FB-CC143214A1E2}"/>
                    </a:ext>
                  </a:extLst>
                </p:cNvPr>
                <p:cNvPicPr/>
                <p:nvPr/>
              </p:nvPicPr>
              <p:blipFill>
                <a:blip r:embed="rId6"/>
                <a:stretch>
                  <a:fillRect/>
                </a:stretch>
              </p:blipFill>
              <p:spPr>
                <a:xfrm>
                  <a:off x="11590632" y="2649586"/>
                  <a:ext cx="638280" cy="655200"/>
                </a:xfrm>
                <a:prstGeom prst="rect">
                  <a:avLst/>
                </a:prstGeom>
              </p:spPr>
            </p:pic>
          </mc:Fallback>
        </mc:AlternateContent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0BB51127-2BCD-41D6-6577-D6F6070A8453}"/>
                </a:ext>
              </a:extLst>
            </p:cNvPr>
            <p:cNvSpPr txBox="1"/>
            <p:nvPr/>
          </p:nvSpPr>
          <p:spPr>
            <a:xfrm>
              <a:off x="9484121" y="1450888"/>
              <a:ext cx="2300777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solidFill>
                    <a:srgbClr val="941100"/>
                  </a:solidFill>
                </a:rPr>
                <a:t>But still far from reaching the barium tagging pressure</a:t>
              </a:r>
            </a:p>
          </p:txBody>
        </p:sp>
        <p:cxnSp>
          <p:nvCxnSpPr>
            <p:cNvPr id="31" name="Straight Arrow Connector 30">
              <a:extLst>
                <a:ext uri="{FF2B5EF4-FFF2-40B4-BE49-F238E27FC236}">
                  <a16:creationId xmlns:a16="http://schemas.microsoft.com/office/drawing/2014/main" id="{1600F661-F35A-E9B5-F101-13ACB6F39CF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974110" y="2310048"/>
              <a:ext cx="580587" cy="614422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Arrow Connector 41">
              <a:extLst>
                <a:ext uri="{FF2B5EF4-FFF2-40B4-BE49-F238E27FC236}">
                  <a16:creationId xmlns:a16="http://schemas.microsoft.com/office/drawing/2014/main" id="{28E7CD39-600D-1365-F3A3-9A2D9BCC49D6}"/>
                </a:ext>
              </a:extLst>
            </p:cNvPr>
            <p:cNvCxnSpPr>
              <a:cxnSpLocks/>
            </p:cNvCxnSpPr>
            <p:nvPr/>
          </p:nvCxnSpPr>
          <p:spPr>
            <a:xfrm>
              <a:off x="10554697" y="2310048"/>
              <a:ext cx="558062" cy="614422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46" name="TextBox 45">
              <a:extLst>
                <a:ext uri="{FF2B5EF4-FFF2-40B4-BE49-F238E27FC236}">
                  <a16:creationId xmlns:a16="http://schemas.microsoft.com/office/drawing/2014/main" id="{FFE59C60-19CF-36E4-079E-77F3D1A7DDC3}"/>
                </a:ext>
              </a:extLst>
            </p:cNvPr>
            <p:cNvSpPr txBox="1"/>
            <p:nvPr/>
          </p:nvSpPr>
          <p:spPr>
            <a:xfrm>
              <a:off x="9372099" y="2924470"/>
              <a:ext cx="978102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Go high voltage</a:t>
              </a:r>
            </a:p>
          </p:txBody>
        </p:sp>
        <p:sp>
          <p:nvSpPr>
            <p:cNvPr id="47" name="TextBox 46">
              <a:extLst>
                <a:ext uri="{FF2B5EF4-FFF2-40B4-BE49-F238E27FC236}">
                  <a16:creationId xmlns:a16="http://schemas.microsoft.com/office/drawing/2014/main" id="{F11D4756-3FBE-8452-3012-00533B06870E}"/>
                </a:ext>
              </a:extLst>
            </p:cNvPr>
            <p:cNvSpPr txBox="1"/>
            <p:nvPr/>
          </p:nvSpPr>
          <p:spPr>
            <a:xfrm>
              <a:off x="10755222" y="2924469"/>
              <a:ext cx="1029676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Lower pitch size</a:t>
              </a:r>
            </a:p>
          </p:txBody>
        </p:sp>
        <p:sp>
          <p:nvSpPr>
            <p:cNvPr id="54" name="Multiply 53">
              <a:extLst>
                <a:ext uri="{FF2B5EF4-FFF2-40B4-BE49-F238E27FC236}">
                  <a16:creationId xmlns:a16="http://schemas.microsoft.com/office/drawing/2014/main" id="{F59DD893-31B1-476E-4DF3-BB5D28D4B027}"/>
                </a:ext>
              </a:extLst>
            </p:cNvPr>
            <p:cNvSpPr/>
            <p:nvPr/>
          </p:nvSpPr>
          <p:spPr>
            <a:xfrm>
              <a:off x="8879645" y="2971198"/>
              <a:ext cx="624107" cy="584776"/>
            </a:xfrm>
            <a:prstGeom prst="mathMultiply">
              <a:avLst/>
            </a:prstGeom>
            <a:solidFill>
              <a:srgbClr val="9411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55" name="Picture 54" descr="A close up of a piece of paper&#10;&#10;Description automatically generated">
            <a:extLst>
              <a:ext uri="{FF2B5EF4-FFF2-40B4-BE49-F238E27FC236}">
                <a16:creationId xmlns:a16="http://schemas.microsoft.com/office/drawing/2014/main" id="{7DD5A16D-7BD8-3664-E120-C75E98CDFF62}"/>
              </a:ext>
            </a:extLst>
          </p:cNvPr>
          <p:cNvPicPr>
            <a:picLocks noChangeAspect="1"/>
          </p:cNvPicPr>
          <p:nvPr/>
        </p:nvPicPr>
        <p:blipFill>
          <a:blip r:embed="rId7"/>
          <a:srcRect l="19652" t="27269" r="30387" b="34594"/>
          <a:stretch/>
        </p:blipFill>
        <p:spPr>
          <a:xfrm>
            <a:off x="8730063" y="4416629"/>
            <a:ext cx="2099590" cy="2136907"/>
          </a:xfrm>
          <a:prstGeom prst="rect">
            <a:avLst/>
          </a:prstGeom>
        </p:spPr>
      </p:pic>
      <p:sp>
        <p:nvSpPr>
          <p:cNvPr id="56" name="TextBox 55">
            <a:extLst>
              <a:ext uri="{FF2B5EF4-FFF2-40B4-BE49-F238E27FC236}">
                <a16:creationId xmlns:a16="http://schemas.microsoft.com/office/drawing/2014/main" id="{78B255F1-7723-E2F6-D942-BD7CDD76A79B}"/>
              </a:ext>
            </a:extLst>
          </p:cNvPr>
          <p:cNvSpPr txBox="1"/>
          <p:nvPr/>
        </p:nvSpPr>
        <p:spPr>
          <a:xfrm>
            <a:off x="10823215" y="4829611"/>
            <a:ext cx="142243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dirty="0"/>
              <a:t>Next gen:</a:t>
            </a:r>
          </a:p>
          <a:p>
            <a:r>
              <a:rPr lang="en-US" sz="1200" dirty="0"/>
              <a:t>Pitch=20um</a:t>
            </a:r>
          </a:p>
          <a:p>
            <a:r>
              <a:rPr lang="en-US" sz="1200" dirty="0" err="1"/>
              <a:t>Cr+Cu</a:t>
            </a:r>
            <a:r>
              <a:rPr lang="en-US" sz="1200" dirty="0"/>
              <a:t> </a:t>
            </a:r>
            <a:r>
              <a:rPr lang="en-US" sz="1200" dirty="0" err="1"/>
              <a:t>microfab</a:t>
            </a:r>
            <a:r>
              <a:rPr lang="en-US" sz="1200" dirty="0"/>
              <a:t> on Fused Silica</a:t>
            </a:r>
          </a:p>
          <a:p>
            <a:r>
              <a:rPr lang="en-US" sz="1200" dirty="0"/>
              <a:t>(1-5 bar)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EF816ED5-C1FC-E075-4EBB-F8D66239D047}"/>
              </a:ext>
            </a:extLst>
          </p:cNvPr>
          <p:cNvSpPr txBox="1"/>
          <p:nvPr/>
        </p:nvSpPr>
        <p:spPr>
          <a:xfrm>
            <a:off x="5636461" y="3792003"/>
            <a:ext cx="136705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" b="1" dirty="0"/>
              <a:t>Current gen:</a:t>
            </a:r>
          </a:p>
          <a:p>
            <a:r>
              <a:rPr lang="en-US" sz="800" dirty="0"/>
              <a:t>Pitch=160um</a:t>
            </a:r>
          </a:p>
          <a:p>
            <a:r>
              <a:rPr lang="en-US" sz="800" dirty="0"/>
              <a:t>PCB on polyimide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1DCD8BD9-457E-C64E-2C30-722C0F524C75}"/>
              </a:ext>
            </a:extLst>
          </p:cNvPr>
          <p:cNvSpPr txBox="1"/>
          <p:nvPr/>
        </p:nvSpPr>
        <p:spPr>
          <a:xfrm>
            <a:off x="254470" y="6399647"/>
            <a:ext cx="200105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i="1" dirty="0">
                <a:solidFill>
                  <a:srgbClr val="941100"/>
                </a:solidFill>
              </a:rPr>
              <a:t>arxiv:2501.18690</a:t>
            </a:r>
          </a:p>
        </p:txBody>
      </p:sp>
    </p:spTree>
    <p:extLst>
      <p:ext uri="{BB962C8B-B14F-4D97-AF65-F5344CB8AC3E}">
        <p14:creationId xmlns:p14="http://schemas.microsoft.com/office/powerpoint/2010/main" val="228936657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6F4C9CB-4427-7450-B51C-EA236EF564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606A52A0-88FC-BF15-716F-23E273E9C47C}"/>
              </a:ext>
            </a:extLst>
          </p:cNvPr>
          <p:cNvGrpSpPr/>
          <p:nvPr/>
        </p:nvGrpSpPr>
        <p:grpSpPr>
          <a:xfrm>
            <a:off x="687567" y="2646828"/>
            <a:ext cx="4756834" cy="3923879"/>
            <a:chOff x="191502" y="3579316"/>
            <a:chExt cx="4380499" cy="3613443"/>
          </a:xfrm>
        </p:grpSpPr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86BBBC81-3CE8-CE00-4466-63CEF6DAF0E6}"/>
                </a:ext>
              </a:extLst>
            </p:cNvPr>
            <p:cNvSpPr/>
            <p:nvPr/>
          </p:nvSpPr>
          <p:spPr>
            <a:xfrm>
              <a:off x="1103345" y="3735930"/>
              <a:ext cx="3370999" cy="4768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9BE8B8C8-5502-6954-8E08-42BB1EE9449E}"/>
                </a:ext>
              </a:extLst>
            </p:cNvPr>
            <p:cNvGrpSpPr/>
            <p:nvPr/>
          </p:nvGrpSpPr>
          <p:grpSpPr>
            <a:xfrm>
              <a:off x="191502" y="3579316"/>
              <a:ext cx="4380499" cy="3588195"/>
              <a:chOff x="5958812" y="4172998"/>
              <a:chExt cx="3259682" cy="2670100"/>
            </a:xfrm>
          </p:grpSpPr>
          <p:pic>
            <p:nvPicPr>
              <p:cNvPr id="12" name="Picture 2">
                <a:extLst>
                  <a:ext uri="{FF2B5EF4-FFF2-40B4-BE49-F238E27FC236}">
                    <a16:creationId xmlns:a16="http://schemas.microsoft.com/office/drawing/2014/main" id="{A6C3461A-0A85-F755-CA10-CECBD040B73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 rotWithShape="1">
              <a:blip r:embed="rId2">
                <a:extLst>
                  <a:ext uri="{BEBA8EAE-BF5A-486C-A8C5-ECC9F3942E4B}">
                    <a14:imgProps xmlns:a14="http://schemas.microsoft.com/office/drawing/2010/main">
                      <a14:imgLayer r:embed="rId3">
                        <a14:imgEffect>
                          <a14:brightnessContrast brigh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2275" t="18704" r="11920" b="8651"/>
              <a:stretch/>
            </p:blipFill>
            <p:spPr bwMode="auto">
              <a:xfrm rot="5620939">
                <a:off x="6425907" y="4157761"/>
                <a:ext cx="2259566" cy="293532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436C996B-E87B-62EE-6B67-1E60B1F31D76}"/>
                  </a:ext>
                </a:extLst>
              </p:cNvPr>
              <p:cNvSpPr txBox="1"/>
              <p:nvPr/>
            </p:nvSpPr>
            <p:spPr>
              <a:xfrm>
                <a:off x="7813258" y="4819761"/>
                <a:ext cx="783479" cy="25308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dirty="0">
                    <a:solidFill>
                      <a:srgbClr val="FFC000"/>
                    </a:solidFill>
                  </a:rPr>
                  <a:t>Electrode</a:t>
                </a:r>
              </a:p>
            </p:txBody>
          </p:sp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BB9D82E0-9987-A2F6-B8BC-ED8044075BD8}"/>
                  </a:ext>
                </a:extLst>
              </p:cNvPr>
              <p:cNvSpPr txBox="1"/>
              <p:nvPr/>
            </p:nvSpPr>
            <p:spPr>
              <a:xfrm>
                <a:off x="7802923" y="6190016"/>
                <a:ext cx="783479" cy="25308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dirty="0">
                    <a:solidFill>
                      <a:srgbClr val="FFC000"/>
                    </a:solidFill>
                  </a:rPr>
                  <a:t>Electrode</a:t>
                </a:r>
              </a:p>
            </p:txBody>
          </p:sp>
          <p:cxnSp>
            <p:nvCxnSpPr>
              <p:cNvPr id="15" name="Straight Connector 14">
                <a:extLst>
                  <a:ext uri="{FF2B5EF4-FFF2-40B4-BE49-F238E27FC236}">
                    <a16:creationId xmlns:a16="http://schemas.microsoft.com/office/drawing/2014/main" id="{1436E0B5-7000-0A8F-9235-2C92ACC7B71D}"/>
                  </a:ext>
                </a:extLst>
              </p:cNvPr>
              <p:cNvCxnSpPr/>
              <p:nvPr/>
            </p:nvCxnSpPr>
            <p:spPr>
              <a:xfrm>
                <a:off x="6134100" y="5142441"/>
                <a:ext cx="2863850" cy="0"/>
              </a:xfrm>
              <a:prstGeom prst="line">
                <a:avLst/>
              </a:prstGeom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" name="Straight Connector 15">
                <a:extLst>
                  <a:ext uri="{FF2B5EF4-FFF2-40B4-BE49-F238E27FC236}">
                    <a16:creationId xmlns:a16="http://schemas.microsoft.com/office/drawing/2014/main" id="{F4AABBB6-3058-69AC-DF37-169B668E712E}"/>
                  </a:ext>
                </a:extLst>
              </p:cNvPr>
              <p:cNvCxnSpPr/>
              <p:nvPr/>
            </p:nvCxnSpPr>
            <p:spPr>
              <a:xfrm>
                <a:off x="6123765" y="6182712"/>
                <a:ext cx="2863850" cy="0"/>
              </a:xfrm>
              <a:prstGeom prst="line">
                <a:avLst/>
              </a:prstGeom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ED5207F4-99C1-1E6F-0A83-507E2480E0FC}"/>
                  </a:ext>
                </a:extLst>
              </p:cNvPr>
              <p:cNvSpPr/>
              <p:nvPr/>
            </p:nvSpPr>
            <p:spPr>
              <a:xfrm>
                <a:off x="5958811" y="4172998"/>
                <a:ext cx="3009900" cy="425806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D4032928-D5C7-13F0-37B1-577EA04B482B}"/>
                  </a:ext>
                </a:extLst>
              </p:cNvPr>
              <p:cNvSpPr/>
              <p:nvPr/>
            </p:nvSpPr>
            <p:spPr>
              <a:xfrm>
                <a:off x="5978247" y="4519142"/>
                <a:ext cx="204963" cy="2323956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" name="Rectangle 18">
                <a:extLst>
                  <a:ext uri="{FF2B5EF4-FFF2-40B4-BE49-F238E27FC236}">
                    <a16:creationId xmlns:a16="http://schemas.microsoft.com/office/drawing/2014/main" id="{50758C10-5803-E3D4-6791-0F124F7DC998}"/>
                  </a:ext>
                </a:extLst>
              </p:cNvPr>
              <p:cNvSpPr/>
              <p:nvPr/>
            </p:nvSpPr>
            <p:spPr>
              <a:xfrm>
                <a:off x="8916764" y="4464832"/>
                <a:ext cx="301730" cy="2323956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20" name="Straight Arrow Connector 19">
                <a:extLst>
                  <a:ext uri="{FF2B5EF4-FFF2-40B4-BE49-F238E27FC236}">
                    <a16:creationId xmlns:a16="http://schemas.microsoft.com/office/drawing/2014/main" id="{CFB4637E-D8AF-E7EB-7C66-E31333193D0E}"/>
                  </a:ext>
                </a:extLst>
              </p:cNvPr>
              <p:cNvCxnSpPr/>
              <p:nvPr/>
            </p:nvCxnSpPr>
            <p:spPr>
              <a:xfrm flipV="1">
                <a:off x="6740611" y="4849633"/>
                <a:ext cx="0" cy="291916"/>
              </a:xfrm>
              <a:prstGeom prst="straightConnector1">
                <a:avLst/>
              </a:prstGeom>
              <a:ln>
                <a:solidFill>
                  <a:srgbClr val="FFC000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Arrow Connector 20">
                <a:extLst>
                  <a:ext uri="{FF2B5EF4-FFF2-40B4-BE49-F238E27FC236}">
                    <a16:creationId xmlns:a16="http://schemas.microsoft.com/office/drawing/2014/main" id="{990C4CFD-CADE-9E01-852D-0B6FC94452F1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6737522" y="6193160"/>
                <a:ext cx="0" cy="247480"/>
              </a:xfrm>
              <a:prstGeom prst="straightConnector1">
                <a:avLst/>
              </a:prstGeom>
              <a:ln>
                <a:solidFill>
                  <a:srgbClr val="FFC000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77AD993E-8389-A9AF-7AF8-225770E6F260}"/>
                </a:ext>
              </a:extLst>
            </p:cNvPr>
            <p:cNvSpPr txBox="1"/>
            <p:nvPr/>
          </p:nvSpPr>
          <p:spPr>
            <a:xfrm>
              <a:off x="225795" y="6852647"/>
              <a:ext cx="4044831" cy="340112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i="1" dirty="0">
                  <a:solidFill>
                    <a:srgbClr val="7030A0"/>
                  </a:solidFill>
                </a:rPr>
                <a:t>SMFI pad on integrated chip</a:t>
              </a:r>
            </a:p>
          </p:txBody>
        </p:sp>
      </p:grpSp>
      <p:grpSp>
        <p:nvGrpSpPr>
          <p:cNvPr id="2" name="Group 1">
            <a:extLst>
              <a:ext uri="{FF2B5EF4-FFF2-40B4-BE49-F238E27FC236}">
                <a16:creationId xmlns:a16="http://schemas.microsoft.com/office/drawing/2014/main" id="{6E5A8001-AE07-7C93-5713-79F9335784D6}"/>
              </a:ext>
            </a:extLst>
          </p:cNvPr>
          <p:cNvGrpSpPr/>
          <p:nvPr/>
        </p:nvGrpSpPr>
        <p:grpSpPr>
          <a:xfrm>
            <a:off x="396949" y="386484"/>
            <a:ext cx="7464048" cy="753861"/>
            <a:chOff x="542260" y="201111"/>
            <a:chExt cx="7464048" cy="753861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88DA185C-05C3-1194-87C3-BB8C8A20393A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" name="TextBox 3">
                  <a:extLst>
                    <a:ext uri="{FF2B5EF4-FFF2-40B4-BE49-F238E27FC236}">
                      <a16:creationId xmlns:a16="http://schemas.microsoft.com/office/drawing/2014/main" id="{20019D32-1AFA-50CC-EAD3-559A8EF2A51A}"/>
                    </a:ext>
                  </a:extLst>
                </p:cNvPr>
                <p:cNvSpPr txBox="1"/>
                <p:nvPr/>
              </p:nvSpPr>
              <p:spPr>
                <a:xfrm>
                  <a:off x="832877" y="201111"/>
                  <a:ext cx="7173431" cy="75386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a:rPr lang="en-US" sz="4400" i="1" smtClean="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Arial" panose="020B0604020202020204" pitchFamily="34" charset="0"/>
                        </a:rPr>
                        <m:t>𝜈</m:t>
                      </m:r>
                    </m:oMath>
                  </a14:m>
                  <a:r>
                    <a:rPr lang="en-US" sz="3200" dirty="0">
                      <a:solidFill>
                        <a:srgbClr val="941100"/>
                      </a:solidFill>
                      <a:latin typeface="Apple Braille Pinpoint 8 Dot" pitchFamily="2" charset="0"/>
                      <a:cs typeface="Arial" panose="020B0604020202020204" pitchFamily="34" charset="0"/>
                    </a:rPr>
                    <a:t>BIT</a:t>
                  </a:r>
                </a:p>
              </p:txBody>
            </p:sp>
          </mc:Choice>
          <mc:Fallback xmlns="">
            <p:sp>
              <p:nvSpPr>
                <p:cNvPr id="4" name="TextBox 3">
                  <a:extLst>
                    <a:ext uri="{FF2B5EF4-FFF2-40B4-BE49-F238E27FC236}">
                      <a16:creationId xmlns:a16="http://schemas.microsoft.com/office/drawing/2014/main" id="{20019D32-1AFA-50CC-EAD3-559A8EF2A51A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832877" y="201111"/>
                  <a:ext cx="7173431" cy="753861"/>
                </a:xfrm>
                <a:prstGeom prst="rect">
                  <a:avLst/>
                </a:prstGeom>
                <a:blipFill>
                  <a:blip r:embed="rId4"/>
                  <a:stretch>
                    <a:fillRect l="-707" b="-21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E6880F0B-4704-BDE3-784A-581203EE4ECF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622A7A06-141F-4001-B7F3-21B43F20A1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25</a:t>
            </a:fld>
            <a:endParaRPr lang="en-US" dirty="0">
              <a:solidFill>
                <a:srgbClr val="941100"/>
              </a:solidFill>
            </a:endParaRP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0DBBEB64-2844-5CB6-D38E-ACBA56D59EFB}"/>
              </a:ext>
            </a:extLst>
          </p:cNvPr>
          <p:cNvSpPr txBox="1">
            <a:spLocks/>
          </p:cNvSpPr>
          <p:nvPr/>
        </p:nvSpPr>
        <p:spPr>
          <a:xfrm>
            <a:off x="396949" y="1416403"/>
            <a:ext cx="6149160" cy="2113006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sz="1800" dirty="0"/>
              <a:t>For full-detector coverage, we are developing photonic chip-based implementation with the UTA </a:t>
            </a:r>
            <a:r>
              <a:rPr lang="en-US" sz="1800" dirty="0" err="1"/>
              <a:t>Nanofab</a:t>
            </a:r>
            <a:r>
              <a:rPr lang="en-US" sz="1800" dirty="0"/>
              <a:t> center.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sz="1800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sz="1800" dirty="0" err="1"/>
              <a:t>NuBit</a:t>
            </a:r>
            <a:r>
              <a:rPr lang="en-US" sz="1800" dirty="0"/>
              <a:t> incorporates integrated optical microscopy, buried waveguide excitation, and microfabricated RF carpets.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F05C6DDD-FAE4-6A7B-91A5-1FD5FCDC94CC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35574"/>
          <a:stretch/>
        </p:blipFill>
        <p:spPr>
          <a:xfrm>
            <a:off x="6747601" y="365642"/>
            <a:ext cx="4484422" cy="3268596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72C73ADE-9CAC-CC28-CF5B-445C0197A5D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857516" y="4002398"/>
            <a:ext cx="4093817" cy="2661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600924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7D07290-EA9C-B3A3-2728-0C62AFCE0D4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5DFDD549-AA9C-56BB-7C5C-15073CA5D08D}"/>
              </a:ext>
            </a:extLst>
          </p:cNvPr>
          <p:cNvGrpSpPr/>
          <p:nvPr/>
        </p:nvGrpSpPr>
        <p:grpSpPr>
          <a:xfrm>
            <a:off x="396949" y="524387"/>
            <a:ext cx="7464049" cy="584775"/>
            <a:chOff x="542260" y="349405"/>
            <a:chExt cx="7464049" cy="584775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AD7E134A-5861-8EBC-AD34-5C7138D792EE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F1751142-0815-9060-EE8B-D40277B3000C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Summary</a:t>
              </a:r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5B641F39-C939-B053-1ACE-DF8541DDCB4B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6" name="Slide Number Placeholder 32">
            <a:extLst>
              <a:ext uri="{FF2B5EF4-FFF2-40B4-BE49-F238E27FC236}">
                <a16:creationId xmlns:a16="http://schemas.microsoft.com/office/drawing/2014/main" id="{DEC7BE36-77EE-886E-CCF3-2477ED2CD5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50868" y="6416741"/>
            <a:ext cx="346965" cy="307932"/>
          </a:xfrm>
          <a:solidFill>
            <a:srgbClr val="941100">
              <a:alpha val="28627"/>
            </a:srgbClr>
          </a:solidFill>
        </p:spPr>
        <p:txBody>
          <a:bodyPr/>
          <a:lstStyle/>
          <a:p>
            <a:fld id="{145C6AFC-A66B-6946-99D1-66B9855616CE}" type="slidenum">
              <a:rPr lang="en-US" smtClean="0">
                <a:solidFill>
                  <a:srgbClr val="941100"/>
                </a:solidFill>
              </a:rPr>
              <a:t>26</a:t>
            </a:fld>
            <a:endParaRPr lang="en-US" dirty="0">
              <a:solidFill>
                <a:srgbClr val="941100"/>
              </a:solidFill>
            </a:endParaRP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6CBB6D2F-3DE9-9773-74B7-0BD5C17EAD6A}"/>
              </a:ext>
            </a:extLst>
          </p:cNvPr>
          <p:cNvSpPr txBox="1">
            <a:spLocks/>
          </p:cNvSpPr>
          <p:nvPr/>
        </p:nvSpPr>
        <p:spPr>
          <a:xfrm>
            <a:off x="203731" y="1456813"/>
            <a:ext cx="11784538" cy="4876800"/>
          </a:xfrm>
          <a:prstGeom prst="rect">
            <a:avLst/>
          </a:prstGeom>
        </p:spPr>
        <p:txBody>
          <a:bodyPr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NEXT100 is currently under operation and taking physics data.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It has achieved an electron lifetime of ~24 </a:t>
            </a:r>
            <a:r>
              <a:rPr lang="en-US" dirty="0" err="1"/>
              <a:t>ms</a:t>
            </a:r>
            <a:r>
              <a:rPr lang="en-US" dirty="0"/>
              <a:t>, high for a gas detector and demonstrates excellent energy resolution with krypton calibration.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Barium tagging may offer a major increase in sensitivity if it can be realized.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Single ion imaging with SMFI in high pressure Xe gas has already been realized.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r>
              <a:rPr lang="en-US" dirty="0"/>
              <a:t>Significant advancements has been achieved regarding ion manipulation</a:t>
            </a:r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  <a:p>
            <a:pPr>
              <a:buClr>
                <a:srgbClr val="941100"/>
              </a:buClr>
              <a:buFont typeface="Wingdings" pitchFamily="2" charset="2"/>
              <a:buChar char="§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368764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DC7EC3A9-E903-5B89-9C56-5E7A639E846F}"/>
              </a:ext>
            </a:extLst>
          </p:cNvPr>
          <p:cNvSpPr txBox="1"/>
          <p:nvPr/>
        </p:nvSpPr>
        <p:spPr>
          <a:xfrm>
            <a:off x="53764" y="5861283"/>
            <a:ext cx="3071446" cy="830997"/>
          </a:xfrm>
          <a:prstGeom prst="rect">
            <a:avLst/>
          </a:prstGeom>
          <a:solidFill>
            <a:srgbClr val="006A6B">
              <a:alpha val="15294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4800" b="1" dirty="0">
                <a:solidFill>
                  <a:srgbClr val="012C2C"/>
                </a:solidFill>
              </a:rPr>
              <a:t>Thank You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52F722A-6197-4CE1-BD3F-8A1BEE6E81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42443" y="239657"/>
            <a:ext cx="6507114" cy="6378686"/>
          </a:xfrm>
          <a:prstGeom prst="ellipse">
            <a:avLst/>
          </a:prstGeom>
          <a:effectLst>
            <a:softEdge rad="76200"/>
          </a:effectLst>
        </p:spPr>
      </p:pic>
    </p:spTree>
    <p:extLst>
      <p:ext uri="{BB962C8B-B14F-4D97-AF65-F5344CB8AC3E}">
        <p14:creationId xmlns:p14="http://schemas.microsoft.com/office/powerpoint/2010/main" val="87639959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6245778-AE0F-C8C1-D129-03769E15EB33}"/>
              </a:ext>
            </a:extLst>
          </p:cNvPr>
          <p:cNvSpPr txBox="1"/>
          <p:nvPr/>
        </p:nvSpPr>
        <p:spPr>
          <a:xfrm>
            <a:off x="2590800" y="2306320"/>
            <a:ext cx="639064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srgbClr val="941100"/>
                </a:solidFill>
              </a:rPr>
              <a:t>Backups</a:t>
            </a:r>
          </a:p>
        </p:txBody>
      </p:sp>
    </p:spTree>
    <p:extLst>
      <p:ext uri="{BB962C8B-B14F-4D97-AF65-F5344CB8AC3E}">
        <p14:creationId xmlns:p14="http://schemas.microsoft.com/office/powerpoint/2010/main" val="250555056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BB30975E-4239-F2A4-84A4-DBC5AC6394C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9890" y="1360170"/>
            <a:ext cx="5706110" cy="5482888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EC7EF76-BD95-4BFB-C7ED-7E4501950E9C}"/>
                  </a:ext>
                </a:extLst>
              </p:cNvPr>
              <p:cNvSpPr txBox="1"/>
              <p:nvPr/>
            </p:nvSpPr>
            <p:spPr>
              <a:xfrm>
                <a:off x="6299200" y="1737267"/>
                <a:ext cx="5502910" cy="372890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In order to probe the IH requires large exposure and tiny backgrounds</a:t>
                </a:r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A Xe detector with an efficiency of 30% requires ∼ 50 </a:t>
                </a:r>
                <a:r>
                  <a:rPr lang="en-US" dirty="0" err="1"/>
                  <a:t>kton</a:t>
                </a:r>
                <a:r>
                  <a:rPr lang="en-US" dirty="0"/>
                  <a:t>· year to reach (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𝑜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l-GR" dirty="0"/>
                  <a:t>)</a:t>
                </a:r>
                <a:r>
                  <a:rPr lang="en-US" baseline="30000" dirty="0"/>
                  <a:t>-1</a:t>
                </a:r>
                <a:r>
                  <a:rPr lang="el-GR" baseline="30000" dirty="0"/>
                  <a:t> </a:t>
                </a:r>
                <a:r>
                  <a:rPr lang="el-GR" dirty="0"/>
                  <a:t>∼ 3.5 × 10</a:t>
                </a:r>
                <a:r>
                  <a:rPr lang="el-GR" baseline="30000" dirty="0"/>
                  <a:t>27</a:t>
                </a:r>
                <a:r>
                  <a:rPr lang="el-GR" dirty="0"/>
                  <a:t>(10</a:t>
                </a:r>
                <a:r>
                  <a:rPr lang="el-GR" baseline="30000" dirty="0"/>
                  <a:t>28</a:t>
                </a:r>
                <a:r>
                  <a:rPr lang="el-GR" dirty="0"/>
                  <a:t>), </a:t>
                </a:r>
                <a:r>
                  <a:rPr lang="en-US" dirty="0"/>
                  <a:t>for a background 1/2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≲</m:t>
                    </m:r>
                  </m:oMath>
                </a14:m>
                <a:r>
                  <a:rPr lang="en-US" dirty="0"/>
                  <a:t> 1(0.1)/ton/year in the ROI (1 FWHM). </a:t>
                </a:r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endParaRPr lang="en-US" dirty="0"/>
              </a:p>
              <a:p>
                <a:pPr marL="285750" indent="-285750" algn="just">
                  <a:buClr>
                    <a:srgbClr val="941100"/>
                  </a:buClr>
                  <a:buFont typeface="Wingdings" pitchFamily="2" charset="2"/>
                  <a:buChar char="§"/>
                </a:pPr>
                <a:r>
                  <a:rPr lang="en-US" dirty="0"/>
                  <a:t>This necessitates fiducial masses at (multi)-ton scale, extended exposure times — which in turn demand long-term stability — and detectors that combine strong background rejection with exceptionally low intrinsic radioactivity</a:t>
                </a:r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EC7EF76-BD95-4BFB-C7ED-7E4501950E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99200" y="1737267"/>
                <a:ext cx="5502910" cy="3728906"/>
              </a:xfrm>
              <a:prstGeom prst="rect">
                <a:avLst/>
              </a:prstGeom>
              <a:blipFill>
                <a:blip r:embed="rId3"/>
                <a:stretch>
                  <a:fillRect l="-690" t="-678" r="-920" b="-169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5" name="Group 4">
            <a:extLst>
              <a:ext uri="{FF2B5EF4-FFF2-40B4-BE49-F238E27FC236}">
                <a16:creationId xmlns:a16="http://schemas.microsoft.com/office/drawing/2014/main" id="{722C8362-89AB-D3BF-8330-8B2820497C7C}"/>
              </a:ext>
            </a:extLst>
          </p:cNvPr>
          <p:cNvGrpSpPr/>
          <p:nvPr/>
        </p:nvGrpSpPr>
        <p:grpSpPr>
          <a:xfrm>
            <a:off x="396949" y="441259"/>
            <a:ext cx="7464049" cy="584775"/>
            <a:chOff x="542260" y="349405"/>
            <a:chExt cx="7464049" cy="584775"/>
          </a:xfrm>
        </p:grpSpPr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740ED3BA-F04E-9005-10EB-001603A1EF8E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25ECAF6A-3693-C643-1674-D8DDE01240DA}"/>
                    </a:ext>
                  </a:extLst>
                </p:cNvPr>
                <p:cNvSpPr txBox="1"/>
                <p:nvPr/>
              </p:nvSpPr>
              <p:spPr>
                <a:xfrm>
                  <a:off x="832878" y="349405"/>
                  <a:ext cx="7173431" cy="58477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3200" dirty="0">
                      <a:solidFill>
                        <a:srgbClr val="941100"/>
                      </a:solidFill>
                      <a:latin typeface="Apple Braille Pinpoint 8 Dot" pitchFamily="2" charset="0"/>
                      <a:cs typeface="Arial" panose="020B0604020202020204" pitchFamily="34" charset="0"/>
                    </a:rPr>
                    <a:t>Challenge of </a:t>
                  </a:r>
                  <a14:m>
                    <m:oMath xmlns:m="http://schemas.openxmlformats.org/officeDocument/2006/math">
                      <m:r>
                        <a:rPr lang="en-US" sz="3200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0</m:t>
                      </m:r>
                      <m:r>
                        <a:rPr lang="en-US" sz="3200" i="1">
                          <a:solidFill>
                            <a:srgbClr val="9411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𝜈𝛽𝛽</m:t>
                      </m:r>
                    </m:oMath>
                  </a14:m>
                  <a:r>
                    <a:rPr lang="en-US" sz="3200" dirty="0">
                      <a:solidFill>
                        <a:srgbClr val="941100"/>
                      </a:solidFill>
                    </a:rPr>
                    <a:t> Experiment</a:t>
                  </a:r>
                  <a:r>
                    <a:rPr lang="en-US" sz="3200" dirty="0">
                      <a:solidFill>
                        <a:srgbClr val="941100"/>
                      </a:solidFill>
                      <a:latin typeface="Apple Braille Pinpoint 8 Dot" pitchFamily="2" charset="0"/>
                      <a:cs typeface="Arial" panose="020B0604020202020204" pitchFamily="34" charset="0"/>
                    </a:rPr>
                    <a:t> </a:t>
                  </a:r>
                </a:p>
              </p:txBody>
            </p:sp>
          </mc:Choice>
          <mc:Fallback xmlns=""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25ECAF6A-3693-C643-1674-D8DDE01240DA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832878" y="349405"/>
                  <a:ext cx="7173431" cy="584775"/>
                </a:xfrm>
                <a:prstGeom prst="rect">
                  <a:avLst/>
                </a:prstGeom>
                <a:blipFill>
                  <a:blip r:embed="rId4"/>
                  <a:stretch>
                    <a:fillRect l="-2120" t="-14894" b="-3404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AACD7682-B67F-F61C-1B10-DF8C3A260954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9406968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13787587-7139-A6A0-3838-282A21FB74E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3550" y="2115066"/>
            <a:ext cx="4269423" cy="401828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ED41E43-0D6C-FE75-CBFC-2546D841D960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5934" t="5717" r="3715" b="1948"/>
          <a:stretch>
            <a:fillRect/>
          </a:stretch>
        </p:blipFill>
        <p:spPr>
          <a:xfrm>
            <a:off x="5872480" y="2241048"/>
            <a:ext cx="4269423" cy="376631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0CD59796-23EC-A112-0003-BFF55BAEBB82}"/>
                  </a:ext>
                </a:extLst>
              </p:cNvPr>
              <p:cNvSpPr txBox="1"/>
              <p:nvPr/>
            </p:nvSpPr>
            <p:spPr>
              <a:xfrm>
                <a:off x="802640" y="1593334"/>
                <a:ext cx="382016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𝜈𝛽𝛽</m:t>
                    </m:r>
                  </m:oMath>
                </a14:m>
                <a:r>
                  <a:rPr lang="en-US" dirty="0"/>
                  <a:t> Background Model Dependent</a:t>
                </a:r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0CD59796-23EC-A112-0003-BFF55BAEBB8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2640" y="1593334"/>
                <a:ext cx="3820160" cy="369332"/>
              </a:xfrm>
              <a:prstGeom prst="rect">
                <a:avLst/>
              </a:prstGeom>
              <a:blipFill>
                <a:blip r:embed="rId4"/>
                <a:stretch>
                  <a:fillRect t="-6667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181F0F31-E0D1-4465-9D3F-D65EC72202C6}"/>
                  </a:ext>
                </a:extLst>
              </p:cNvPr>
              <p:cNvSpPr txBox="1"/>
              <p:nvPr/>
            </p:nvSpPr>
            <p:spPr>
              <a:xfrm>
                <a:off x="6096000" y="1593334"/>
                <a:ext cx="491632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0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𝜈𝛽𝛽</m:t>
                    </m:r>
                  </m:oMath>
                </a14:m>
                <a:r>
                  <a:rPr lang="en-US" dirty="0"/>
                  <a:t> Background Model Independent</a:t>
                </a: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181F0F31-E0D1-4465-9D3F-D65EC72202C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6000" y="1593334"/>
                <a:ext cx="4916329" cy="369332"/>
              </a:xfrm>
              <a:prstGeom prst="rect">
                <a:avLst/>
              </a:prstGeom>
              <a:blipFill>
                <a:blip r:embed="rId5"/>
                <a:stretch>
                  <a:fillRect t="-6667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09AD0876-7096-29F9-7B47-C90EF18DC657}"/>
                  </a:ext>
                </a:extLst>
              </p:cNvPr>
              <p:cNvSpPr txBox="1"/>
              <p:nvPr/>
            </p:nvSpPr>
            <p:spPr>
              <a:xfrm>
                <a:off x="711200" y="6217920"/>
                <a:ext cx="4429760" cy="4209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dirty="0"/>
                  <a:t>=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2.34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−0.46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+0.80</m:t>
                        </m:r>
                      </m:sup>
                    </m:sSubSup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𝑠𝑡𝑎𝑡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  <m:sPre>
                      <m:sPre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PrePr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−0.17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+0.30</m:t>
                        </m:r>
                      </m:sup>
                      <m:e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𝑠𝑦𝑠𝑡</m:t>
                            </m:r>
                          </m:e>
                        </m:d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sSup>
                          <m:sSupPr>
                            <m:ctrlPr>
                              <a:rPr lang="en-US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10</m:t>
                            </m:r>
                          </m:e>
                          <m:sup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21</m:t>
                            </m:r>
                          </m:sup>
                        </m:sSup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𝑦𝑟</m:t>
                        </m:r>
                      </m:e>
                    </m:sPre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09AD0876-7096-29F9-7B47-C90EF18DC6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1200" y="6217920"/>
                <a:ext cx="4429760" cy="420949"/>
              </a:xfrm>
              <a:prstGeom prst="rect">
                <a:avLst/>
              </a:prstGeom>
              <a:blipFill>
                <a:blip r:embed="rId6"/>
                <a:stretch>
                  <a:fillRect t="-2941" b="-1470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21583FBE-3408-4A65-78B3-5B7CC0AD7D9C}"/>
                  </a:ext>
                </a:extLst>
              </p:cNvPr>
              <p:cNvSpPr txBox="1"/>
              <p:nvPr/>
            </p:nvSpPr>
            <p:spPr>
              <a:xfrm>
                <a:off x="5953760" y="6285746"/>
                <a:ext cx="4429760" cy="43614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dirty="0"/>
                  <a:t>=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1.3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24 </m:t>
                        </m:r>
                      </m:sup>
                    </m:sSup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𝑦𝑟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(90%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𝐶𝐿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21583FBE-3408-4A65-78B3-5B7CC0AD7D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53760" y="6285746"/>
                <a:ext cx="4429760" cy="436145"/>
              </a:xfrm>
              <a:prstGeom prst="rect">
                <a:avLst/>
              </a:prstGeom>
              <a:blipFill>
                <a:blip r:embed="rId7"/>
                <a:stretch>
                  <a:fillRect t="-2778" b="-8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0" name="Group 9">
            <a:extLst>
              <a:ext uri="{FF2B5EF4-FFF2-40B4-BE49-F238E27FC236}">
                <a16:creationId xmlns:a16="http://schemas.microsoft.com/office/drawing/2014/main" id="{9A05AF89-EDAD-95E8-6B77-55866739B17A}"/>
              </a:ext>
            </a:extLst>
          </p:cNvPr>
          <p:cNvGrpSpPr/>
          <p:nvPr/>
        </p:nvGrpSpPr>
        <p:grpSpPr>
          <a:xfrm>
            <a:off x="396949" y="524387"/>
            <a:ext cx="7464049" cy="584775"/>
            <a:chOff x="542260" y="349405"/>
            <a:chExt cx="7464049" cy="584775"/>
          </a:xfrm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7E4FCDD7-B4FE-0994-B58D-4F72BF3B89D4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41757A08-EF05-4871-F825-469CD0827F26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NEXT White Data</a:t>
              </a:r>
            </a:p>
          </p:txBody>
        </p:sp>
      </p:grp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3CD775BE-7C22-CA72-9BDB-82098B76B4E3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4389453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E61DA6A-F2B3-4F06-83CB-DB1B60E536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A0331B-6B5D-C44E-A3BC-A26C6F1395F8}" type="slidenum">
              <a:rPr lang="en-US" smtClean="0"/>
              <a:t>31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2FEDE5A-5B60-0F97-B1A7-39355F0F2A1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97937" y="1950034"/>
            <a:ext cx="4217914" cy="4631318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F36515F-9698-6C12-9FD8-C0E2DDEEF9C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75339" t="12096" b="41899"/>
          <a:stretch/>
        </p:blipFill>
        <p:spPr>
          <a:xfrm>
            <a:off x="687567" y="1511871"/>
            <a:ext cx="3623175" cy="5069481"/>
          </a:xfrm>
          <a:prstGeom prst="rect">
            <a:avLst/>
          </a:prstGeom>
        </p:spPr>
      </p:pic>
      <p:sp>
        <p:nvSpPr>
          <p:cNvPr id="8" name="Right Arrow 7">
            <a:extLst>
              <a:ext uri="{FF2B5EF4-FFF2-40B4-BE49-F238E27FC236}">
                <a16:creationId xmlns:a16="http://schemas.microsoft.com/office/drawing/2014/main" id="{C333EACB-20F8-2905-1F6A-621C1C0CB715}"/>
              </a:ext>
            </a:extLst>
          </p:cNvPr>
          <p:cNvSpPr/>
          <p:nvPr/>
        </p:nvSpPr>
        <p:spPr>
          <a:xfrm>
            <a:off x="5083264" y="3858566"/>
            <a:ext cx="1247197" cy="352229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74D6E95-6B28-13AC-13B7-A93C4A8BA2CF}"/>
              </a:ext>
            </a:extLst>
          </p:cNvPr>
          <p:cNvSpPr txBox="1"/>
          <p:nvPr/>
        </p:nvSpPr>
        <p:spPr>
          <a:xfrm>
            <a:off x="6608759" y="1455065"/>
            <a:ext cx="44063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i="1" dirty="0">
                <a:solidFill>
                  <a:srgbClr val="C00000"/>
                </a:solidFill>
              </a:rPr>
              <a:t>Backgrounds from KZ, current world leader</a:t>
            </a:r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92085596-CC9B-6853-FAAB-4903CC11FCF7}"/>
              </a:ext>
            </a:extLst>
          </p:cNvPr>
          <p:cNvGrpSpPr/>
          <p:nvPr/>
        </p:nvGrpSpPr>
        <p:grpSpPr>
          <a:xfrm>
            <a:off x="396949" y="524387"/>
            <a:ext cx="7464049" cy="584775"/>
            <a:chOff x="542260" y="349405"/>
            <a:chExt cx="7464049" cy="584775"/>
          </a:xfrm>
        </p:grpSpPr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4F9EB4BF-13BC-7A96-60C8-D0C3D0326D56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33F8781B-0A9A-863A-3BDF-2C12CD6B30CB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Backgrounds</a:t>
              </a:r>
            </a:p>
          </p:txBody>
        </p:sp>
      </p:grp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718A4D0F-20E3-C9EE-4F8C-8AFB5AA172EB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28554147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A0331B-6B5D-C44E-A3BC-A26C6F1395F8}" type="slidenum">
              <a:rPr lang="en-US" smtClean="0"/>
              <a:t>32</a:t>
            </a:fld>
            <a:endParaRPr lang="en-US"/>
          </a:p>
        </p:txBody>
      </p:sp>
      <p:sp>
        <p:nvSpPr>
          <p:cNvPr id="7" name="TextBox 6"/>
          <p:cNvSpPr txBox="1"/>
          <p:nvPr/>
        </p:nvSpPr>
        <p:spPr>
          <a:xfrm flipH="1">
            <a:off x="1122733" y="1306354"/>
            <a:ext cx="37241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C00000"/>
                </a:solidFill>
              </a:rPr>
              <a:t>Out with the old</a:t>
            </a:r>
            <a:r>
              <a:rPr lang="mr-IN" sz="2400" b="1" i="1" dirty="0">
                <a:solidFill>
                  <a:srgbClr val="C00000"/>
                </a:solidFill>
              </a:rPr>
              <a:t>…</a:t>
            </a:r>
            <a:endParaRPr lang="en-US" sz="2400" b="1" i="1" dirty="0">
              <a:solidFill>
                <a:srgbClr val="C0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 flipH="1">
            <a:off x="6748512" y="1206257"/>
            <a:ext cx="37241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C00000"/>
                </a:solidFill>
              </a:rPr>
              <a:t>And in with the new!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298F15FF-0CEE-504E-9FF3-2C59BAC1EBC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5352" r="69674"/>
          <a:stretch/>
        </p:blipFill>
        <p:spPr>
          <a:xfrm>
            <a:off x="1000831" y="1346137"/>
            <a:ext cx="2991678" cy="5946664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FA7B6BA-DF29-934D-959A-66742DA8C88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0079" r="24564"/>
          <a:stretch/>
        </p:blipFill>
        <p:spPr>
          <a:xfrm>
            <a:off x="6748512" y="1677855"/>
            <a:ext cx="2999811" cy="4709813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6FFC8C2F-5DAB-2C46-94BE-D60A02E7BF2C}"/>
              </a:ext>
            </a:extLst>
          </p:cNvPr>
          <p:cNvSpPr txBox="1"/>
          <p:nvPr/>
        </p:nvSpPr>
        <p:spPr>
          <a:xfrm>
            <a:off x="6286108" y="6498021"/>
            <a:ext cx="6779942" cy="2616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100" b="1" dirty="0">
                <a:solidFill>
                  <a:srgbClr val="941100"/>
                </a:solidFill>
              </a:rPr>
              <a:t>Sci. Rep. 9, 15097 (2019)</a:t>
            </a:r>
            <a:r>
              <a:rPr lang="en-US" sz="1100" b="1" dirty="0">
                <a:solidFill>
                  <a:srgbClr val="941100"/>
                </a:solidFill>
                <a:latin typeface="Droid Sans"/>
              </a:rPr>
              <a:t>	       ACS Sens 2021, 6, 1, 192–202</a:t>
            </a:r>
            <a:endParaRPr lang="en-US" sz="1100" b="1" dirty="0">
              <a:solidFill>
                <a:srgbClr val="941100"/>
              </a:solidFill>
            </a:endParaRPr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99242968-3527-96BE-E34E-846D59BB589B}"/>
              </a:ext>
            </a:extLst>
          </p:cNvPr>
          <p:cNvGrpSpPr/>
          <p:nvPr/>
        </p:nvGrpSpPr>
        <p:grpSpPr>
          <a:xfrm>
            <a:off x="396949" y="355428"/>
            <a:ext cx="7464049" cy="584775"/>
            <a:chOff x="542260" y="349405"/>
            <a:chExt cx="7464049" cy="584775"/>
          </a:xfrm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E6AECBDE-87F3-D48B-157E-AB58230C9759}"/>
                </a:ext>
              </a:extLst>
            </p:cNvPr>
            <p:cNvSpPr/>
            <p:nvPr/>
          </p:nvSpPr>
          <p:spPr>
            <a:xfrm>
              <a:off x="542260" y="349405"/>
              <a:ext cx="127591" cy="584775"/>
            </a:xfrm>
            <a:prstGeom prst="rect">
              <a:avLst/>
            </a:prstGeom>
            <a:solidFill>
              <a:srgbClr val="941100"/>
            </a:solidFill>
            <a:ln>
              <a:solidFill>
                <a:srgbClr val="9411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3088EDD3-28F9-381A-E6E9-F2D2548DF1DE}"/>
                </a:ext>
              </a:extLst>
            </p:cNvPr>
            <p:cNvSpPr txBox="1"/>
            <p:nvPr/>
          </p:nvSpPr>
          <p:spPr>
            <a:xfrm>
              <a:off x="832878" y="349405"/>
              <a:ext cx="7173431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>
                  <a:solidFill>
                    <a:srgbClr val="941100"/>
                  </a:solidFill>
                  <a:latin typeface="Apple Braille Pinpoint 8 Dot" pitchFamily="2" charset="0"/>
                  <a:cs typeface="Arial" panose="020B0604020202020204" pitchFamily="34" charset="0"/>
                </a:rPr>
                <a:t>Ba Tagging Molecules</a:t>
              </a:r>
            </a:p>
          </p:txBody>
        </p:sp>
      </p:grp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3441C337-93BA-E426-980A-E6732F958506}"/>
              </a:ext>
            </a:extLst>
          </p:cNvPr>
          <p:cNvCxnSpPr/>
          <p:nvPr/>
        </p:nvCxnSpPr>
        <p:spPr>
          <a:xfrm>
            <a:off x="-10513" y="1261242"/>
            <a:ext cx="12192000" cy="0"/>
          </a:xfrm>
          <a:prstGeom prst="line">
            <a:avLst/>
          </a:prstGeom>
          <a:ln>
            <a:solidFill>
              <a:srgbClr val="941100"/>
            </a:solidFill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532631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8601</TotalTime>
  <Words>1455</Words>
  <Application>Microsoft Macintosh PowerPoint</Application>
  <PresentationFormat>Widescreen</PresentationFormat>
  <Paragraphs>252</Paragraphs>
  <Slides>32</Slides>
  <Notes>2</Notes>
  <HiddenSlides>0</HiddenSlides>
  <MMClips>1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43" baseType="lpstr">
      <vt:lpstr>Apple Braille</vt:lpstr>
      <vt:lpstr>Apple Braille Pinpoint 8 Dot</vt:lpstr>
      <vt:lpstr>Aptos</vt:lpstr>
      <vt:lpstr>Aptos Display</vt:lpstr>
      <vt:lpstr>Arial</vt:lpstr>
      <vt:lpstr>Arial</vt:lpstr>
      <vt:lpstr>Cambria Math</vt:lpstr>
      <vt:lpstr>Droid Sans</vt:lpstr>
      <vt:lpstr>Helvetica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Dey, Enakshi</dc:creator>
  <cp:lastModifiedBy>Dey, Enakshi</cp:lastModifiedBy>
  <cp:revision>16</cp:revision>
  <dcterms:created xsi:type="dcterms:W3CDTF">2025-05-26T05:37:58Z</dcterms:created>
  <dcterms:modified xsi:type="dcterms:W3CDTF">2025-06-11T04:24:26Z</dcterms:modified>
</cp:coreProperties>
</file>