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embeddedFontLst>
    <p:embeddedFont>
      <p:font typeface="Raleway"/>
      <p:regular r:id="rId22"/>
      <p:bold r:id="rId23"/>
      <p:italic r:id="rId24"/>
      <p:boldItalic r:id="rId25"/>
    </p:embeddedFont>
    <p:embeddedFont>
      <p:font typeface="Lato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Raleway-regular.fntdata"/><Relationship Id="rId21" Type="http://schemas.openxmlformats.org/officeDocument/2006/relationships/slide" Target="slides/slide16.xml"/><Relationship Id="rId24" Type="http://schemas.openxmlformats.org/officeDocument/2006/relationships/font" Target="fonts/Raleway-italic.fntdata"/><Relationship Id="rId23" Type="http://schemas.openxmlformats.org/officeDocument/2006/relationships/font" Target="fonts/Raleway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ato-regular.fntdata"/><Relationship Id="rId25" Type="http://schemas.openxmlformats.org/officeDocument/2006/relationships/font" Target="fonts/Raleway-boldItalic.fntdata"/><Relationship Id="rId28" Type="http://schemas.openxmlformats.org/officeDocument/2006/relationships/font" Target="fonts/Lato-italic.fntdata"/><Relationship Id="rId27" Type="http://schemas.openxmlformats.org/officeDocument/2006/relationships/font" Target="fonts/Lat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ato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ba2ef535fc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ba2ef535fc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5fef4c65e3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5fef4c65e3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5fef4c65e3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5fef4c65e3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1a8b12d20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1a8b12d20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61a8b12d20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61a8b12d20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5fef4c65e3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5fef4c65e3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5fef4c65e3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5fef4c65e3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3bc176181c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3bc176181c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5fef4c65e3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5fef4c65e3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ba2ef535fc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ba2ef535fc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ba2ef535fc_0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ba2ef535fc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bef7814c71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bef7814c7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16a354ee8d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16a354ee8d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ba2ef535fc_0_8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ba2ef535fc_0_8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5fef4c65e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5fef4c65e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5fef4c65e3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5fef4c65e3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7" name="Google Shape;67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11.png"/><Relationship Id="rId5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14.png"/><Relationship Id="rId6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80"/>
              <a:t>Prospects for detecting gamma rays from r-process producing supernovae</a:t>
            </a:r>
            <a:endParaRPr sz="238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3780"/>
          </a:p>
        </p:txBody>
      </p:sp>
      <p:sp>
        <p:nvSpPr>
          <p:cNvPr id="87" name="Google Shape;87;p13"/>
          <p:cNvSpPr txBox="1"/>
          <p:nvPr>
            <p:ph idx="1" type="subTitle"/>
          </p:nvPr>
        </p:nvSpPr>
        <p:spPr>
          <a:xfrm>
            <a:off x="727950" y="2873750"/>
            <a:ext cx="7688100" cy="185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Zhenghai Liu</a:t>
            </a:r>
            <a:r>
              <a:rPr lang="en"/>
              <a:t> </a:t>
            </a:r>
            <a:r>
              <a:rPr lang="en"/>
              <a:t>(North Carolina State University)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83">
                <a:latin typeface="Raleway"/>
                <a:ea typeface="Raleway"/>
                <a:cs typeface="Raleway"/>
                <a:sym typeface="Raleway"/>
              </a:rPr>
              <a:t>With</a:t>
            </a:r>
            <a:endParaRPr sz="1083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Evan Grohs</a:t>
            </a:r>
            <a:r>
              <a:rPr lang="en"/>
              <a:t> (North Carolina State University)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Kelsey A Lund</a:t>
            </a:r>
            <a:r>
              <a:rPr lang="en"/>
              <a:t> (North Carolina State University)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Gail C McLaughlin </a:t>
            </a:r>
            <a:r>
              <a:rPr lang="en"/>
              <a:t>(North Carolina State University)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Moritz Reichert</a:t>
            </a:r>
            <a:r>
              <a:rPr lang="en"/>
              <a:t> (Universitat de València)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Ian Roederer</a:t>
            </a:r>
            <a:r>
              <a:rPr lang="en"/>
              <a:t> </a:t>
            </a:r>
            <a:r>
              <a:rPr lang="en"/>
              <a:t>(North Carolina State University)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Rebecca A Surman</a:t>
            </a:r>
            <a:r>
              <a:rPr lang="en"/>
              <a:t> (University of Notre Dame)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Xilu Wang</a:t>
            </a:r>
            <a:r>
              <a:rPr lang="en"/>
              <a:t> (Institute of High Energy Physics,Chinese Academy of Sciences)</a:t>
            </a:r>
            <a:endParaRPr/>
          </a:p>
        </p:txBody>
      </p:sp>
      <p:pic>
        <p:nvPicPr>
          <p:cNvPr id="88" name="Google Shape;8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1076" y="3876223"/>
            <a:ext cx="2642924" cy="1267276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2"/>
          <p:cNvSpPr txBox="1"/>
          <p:nvPr>
            <p:ph type="title"/>
          </p:nvPr>
        </p:nvSpPr>
        <p:spPr>
          <a:xfrm>
            <a:off x="727650" y="132857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Spectrum at 10 days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2"/>
          <p:cNvSpPr txBox="1"/>
          <p:nvPr>
            <p:ph idx="1" type="body"/>
          </p:nvPr>
        </p:nvSpPr>
        <p:spPr>
          <a:xfrm>
            <a:off x="6414900" y="514003"/>
            <a:ext cx="2729100" cy="430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 </a:t>
            </a:r>
            <a:r>
              <a:rPr b="1" lang="en">
                <a:solidFill>
                  <a:srgbClr val="674EA7"/>
                </a:solidFill>
              </a:rPr>
              <a:t>overall spectrum</a:t>
            </a:r>
            <a:r>
              <a:rPr lang="en"/>
              <a:t> from nuclear decays for an MR-SNe at 10 kpc.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6AA84F"/>
                </a:solidFill>
              </a:rPr>
              <a:t>Electron-positron annihilation radiation:</a:t>
            </a:r>
            <a:r>
              <a:rPr lang="en"/>
              <a:t> Positrons are from: </a:t>
            </a:r>
            <a:r>
              <a:rPr baseline="30000" lang="en"/>
              <a:t>56</a:t>
            </a:r>
            <a:r>
              <a:rPr lang="en"/>
              <a:t>Co→</a:t>
            </a:r>
            <a:r>
              <a:rPr baseline="30000" lang="en"/>
              <a:t>56</a:t>
            </a:r>
            <a:r>
              <a:rPr lang="en"/>
              <a:t>Fe + e</a:t>
            </a:r>
            <a:r>
              <a:rPr baseline="30000" lang="en"/>
              <a:t>+</a:t>
            </a:r>
            <a:r>
              <a:rPr lang="en"/>
              <a:t> + 𝞶.               e</a:t>
            </a:r>
            <a:r>
              <a:rPr baseline="30000" lang="en"/>
              <a:t>+</a:t>
            </a:r>
            <a:r>
              <a:rPr lang="en"/>
              <a:t>e</a:t>
            </a:r>
            <a:r>
              <a:rPr baseline="30000" lang="en"/>
              <a:t>-</a:t>
            </a:r>
            <a:r>
              <a:rPr lang="en"/>
              <a:t>  pairs form positronium: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Para- positronium (singlet state, 2𝜸)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Ortho- positronium (triplet state, 3𝜸) </a:t>
            </a:r>
            <a:endParaRPr sz="1202"/>
          </a:p>
          <a:p>
            <a:pPr indent="-304958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203"/>
              <a:buChar char="●"/>
            </a:pPr>
            <a:r>
              <a:rPr b="1" lang="en" sz="1202" u="sng">
                <a:solidFill>
                  <a:srgbClr val="000000"/>
                </a:solidFill>
              </a:rPr>
              <a:t>Detector </a:t>
            </a:r>
            <a:r>
              <a:rPr b="1" lang="en" sz="1202" u="sng">
                <a:solidFill>
                  <a:srgbClr val="000000"/>
                </a:solidFill>
              </a:rPr>
              <a:t>sensitivities</a:t>
            </a:r>
            <a:r>
              <a:rPr lang="en" sz="1202"/>
              <a:t>:</a:t>
            </a:r>
            <a:endParaRPr sz="1202"/>
          </a:p>
          <a:p>
            <a:pPr indent="-293211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8"/>
              <a:buChar char="○"/>
            </a:pPr>
            <a:r>
              <a:rPr lang="en" sz="1017">
                <a:solidFill>
                  <a:srgbClr val="000000"/>
                </a:solidFill>
              </a:rPr>
              <a:t>SPI (current, out of service 2025)</a:t>
            </a:r>
            <a:endParaRPr sz="1017">
              <a:solidFill>
                <a:srgbClr val="000000"/>
              </a:solidFill>
            </a:endParaRPr>
          </a:p>
          <a:p>
            <a:pPr indent="-293211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8"/>
              <a:buChar char="○"/>
            </a:pPr>
            <a:r>
              <a:rPr lang="en" sz="1017">
                <a:solidFill>
                  <a:srgbClr val="000000"/>
                </a:solidFill>
              </a:rPr>
              <a:t>COSI (planned in 2027)</a:t>
            </a:r>
            <a:endParaRPr sz="1017">
              <a:solidFill>
                <a:srgbClr val="000000"/>
              </a:solidFill>
            </a:endParaRPr>
          </a:p>
          <a:p>
            <a:pPr indent="-293211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8"/>
              <a:buChar char="○"/>
            </a:pPr>
            <a:r>
              <a:rPr lang="en" sz="1017">
                <a:solidFill>
                  <a:srgbClr val="000000"/>
                </a:solidFill>
              </a:rPr>
              <a:t>GRAMS/AMEGO etc (Next-Generation detectors)</a:t>
            </a:r>
            <a:endParaRPr sz="1017">
              <a:solidFill>
                <a:srgbClr val="000000"/>
              </a:solidFill>
            </a:endParaRPr>
          </a:p>
        </p:txBody>
      </p:sp>
      <p:sp>
        <p:nvSpPr>
          <p:cNvPr id="170" name="Google Shape;170;p2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1" name="Google Shape;17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006250"/>
            <a:ext cx="6118129" cy="2156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006250"/>
            <a:ext cx="6118144" cy="215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388" y="2006250"/>
            <a:ext cx="6118164" cy="2156876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2"/>
          <p:cNvSpPr txBox="1"/>
          <p:nvPr/>
        </p:nvSpPr>
        <p:spPr>
          <a:xfrm>
            <a:off x="308350" y="3964775"/>
            <a:ext cx="2229600" cy="1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Liu et.al 2025 (in prep)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Spectrum at 10 days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3"/>
          <p:cNvSpPr txBox="1"/>
          <p:nvPr>
            <p:ph idx="1" type="body"/>
          </p:nvPr>
        </p:nvSpPr>
        <p:spPr>
          <a:xfrm>
            <a:off x="6722075" y="503100"/>
            <a:ext cx="2267700" cy="43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FF00FF"/>
                </a:solidFill>
              </a:rPr>
              <a:t>Pink Region</a:t>
            </a:r>
            <a:r>
              <a:rPr lang="en"/>
              <a:t>: Signals that are </a:t>
            </a:r>
            <a:r>
              <a:rPr lang="en"/>
              <a:t>contributed</a:t>
            </a:r>
            <a:r>
              <a:rPr lang="en"/>
              <a:t> by </a:t>
            </a:r>
            <a:r>
              <a:rPr b="1" lang="en"/>
              <a:t>beta plus decay or electron capture</a:t>
            </a:r>
            <a:r>
              <a:rPr lang="en"/>
              <a:t>. </a:t>
            </a:r>
            <a:r>
              <a:rPr b="1" lang="en"/>
              <a:t>These </a:t>
            </a:r>
            <a:r>
              <a:rPr b="1" lang="en"/>
              <a:t>isotopes come from explosive burning and are also </a:t>
            </a:r>
            <a:r>
              <a:rPr b="1" lang="en"/>
              <a:t>expected from regular core-collapse event (such as </a:t>
            </a:r>
            <a:r>
              <a:rPr b="1" baseline="30000" lang="en"/>
              <a:t>56</a:t>
            </a:r>
            <a:r>
              <a:rPr b="1" lang="en"/>
              <a:t>Ni or </a:t>
            </a:r>
            <a:r>
              <a:rPr b="1" baseline="30000" lang="en"/>
              <a:t>56</a:t>
            </a:r>
            <a:r>
              <a:rPr b="1" lang="en"/>
              <a:t>Co)</a:t>
            </a:r>
            <a:r>
              <a:rPr lang="en"/>
              <a:t>.</a:t>
            </a:r>
            <a:endParaRPr/>
          </a:p>
        </p:txBody>
      </p:sp>
      <p:sp>
        <p:nvSpPr>
          <p:cNvPr id="181" name="Google Shape;181;p2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2" name="Google Shape;18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650" y="1970825"/>
            <a:ext cx="6572426" cy="2317024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3"/>
          <p:cNvSpPr txBox="1"/>
          <p:nvPr/>
        </p:nvSpPr>
        <p:spPr>
          <a:xfrm>
            <a:off x="308350" y="3964775"/>
            <a:ext cx="2229600" cy="1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Liu et.al 2025 (in prep)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4" name="Google Shape;18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650" y="1938412"/>
            <a:ext cx="6756311" cy="2381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Spectrum at 10 days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4"/>
          <p:cNvSpPr txBox="1"/>
          <p:nvPr>
            <p:ph idx="1" type="body"/>
          </p:nvPr>
        </p:nvSpPr>
        <p:spPr>
          <a:xfrm>
            <a:off x="6722075" y="503100"/>
            <a:ext cx="2267700" cy="43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3D85C6"/>
                </a:solidFill>
              </a:rPr>
              <a:t>Blue Region</a:t>
            </a:r>
            <a:r>
              <a:rPr lang="en"/>
              <a:t>: </a:t>
            </a:r>
            <a:r>
              <a:rPr b="1" lang="en"/>
              <a:t>Signals that are contributed by beta minus decay</a:t>
            </a:r>
            <a:r>
              <a:rPr lang="en"/>
              <a:t>. This is the region we are interested in.</a:t>
            </a:r>
            <a:endParaRPr/>
          </a:p>
        </p:txBody>
      </p:sp>
      <p:sp>
        <p:nvSpPr>
          <p:cNvPr id="191" name="Google Shape;191;p2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2" name="Google Shape;192;p24"/>
          <p:cNvSpPr txBox="1"/>
          <p:nvPr/>
        </p:nvSpPr>
        <p:spPr>
          <a:xfrm>
            <a:off x="338050" y="4308025"/>
            <a:ext cx="2229600" cy="1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Liu et.al 2025 (in prep)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93" name="Google Shape;19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775" y="1943025"/>
            <a:ext cx="6708516" cy="2364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Spectrum at 10 days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5"/>
          <p:cNvSpPr txBox="1"/>
          <p:nvPr>
            <p:ph idx="1" type="body"/>
          </p:nvPr>
        </p:nvSpPr>
        <p:spPr>
          <a:xfrm>
            <a:off x="6722075" y="503100"/>
            <a:ext cx="2267700" cy="43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FF00FF"/>
                </a:solidFill>
              </a:rPr>
              <a:t>Pink Region</a:t>
            </a:r>
            <a:r>
              <a:rPr lang="en"/>
              <a:t>: Signals that are contributed by </a:t>
            </a:r>
            <a:r>
              <a:rPr b="1" lang="en"/>
              <a:t>beta plus decay or electron capture</a:t>
            </a:r>
            <a:r>
              <a:rPr lang="en"/>
              <a:t>. </a:t>
            </a:r>
            <a:r>
              <a:rPr b="1" lang="en"/>
              <a:t>These isotopes come from explosive burning and are also expected from regular core-collapse event (such as </a:t>
            </a:r>
            <a:r>
              <a:rPr b="1" baseline="30000" lang="en"/>
              <a:t>56</a:t>
            </a:r>
            <a:r>
              <a:rPr b="1" lang="en"/>
              <a:t>Ni or </a:t>
            </a:r>
            <a:r>
              <a:rPr b="1" baseline="30000" lang="en"/>
              <a:t>56</a:t>
            </a:r>
            <a:r>
              <a:rPr b="1" lang="en"/>
              <a:t>Co)</a:t>
            </a:r>
            <a:r>
              <a:rPr lang="en"/>
              <a:t>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3D85C6"/>
                </a:solidFill>
              </a:rPr>
              <a:t>Blue Region</a:t>
            </a:r>
            <a:r>
              <a:rPr lang="en"/>
              <a:t>: </a:t>
            </a:r>
            <a:r>
              <a:rPr b="1" lang="en"/>
              <a:t>Signals that are contributed by beta minus decay</a:t>
            </a:r>
            <a:r>
              <a:rPr lang="en"/>
              <a:t>. This is the region we are interested in.</a:t>
            </a:r>
            <a:endParaRPr/>
          </a:p>
        </p:txBody>
      </p:sp>
      <p:sp>
        <p:nvSpPr>
          <p:cNvPr id="200" name="Google Shape;200;p2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1" name="Google Shape;20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650" y="1970825"/>
            <a:ext cx="6572426" cy="2317024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5"/>
          <p:cNvSpPr txBox="1"/>
          <p:nvPr/>
        </p:nvSpPr>
        <p:spPr>
          <a:xfrm>
            <a:off x="308350" y="3964775"/>
            <a:ext cx="2229600" cy="1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Liu et.al 2025 (in prep)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Spectrum at 10 days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6"/>
          <p:cNvSpPr txBox="1"/>
          <p:nvPr>
            <p:ph idx="1" type="body"/>
          </p:nvPr>
        </p:nvSpPr>
        <p:spPr>
          <a:xfrm>
            <a:off x="6722075" y="516250"/>
            <a:ext cx="2267700" cy="465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0B5394"/>
                </a:solidFill>
              </a:rPr>
              <a:t>Blue Region</a:t>
            </a:r>
            <a:r>
              <a:rPr lang="en">
                <a:solidFill>
                  <a:srgbClr val="0B5394"/>
                </a:solidFill>
              </a:rPr>
              <a:t>:</a:t>
            </a:r>
            <a:r>
              <a:rPr lang="en"/>
              <a:t> </a:t>
            </a:r>
            <a:r>
              <a:rPr b="1" lang="en"/>
              <a:t>Signals that are contributed by beta minus decay</a:t>
            </a:r>
            <a:r>
              <a:rPr lang="en"/>
              <a:t>.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For each feature in the gamma ray spectrum (binned by energy), we can use ENDF VIII nuclear data base to find the corresponding highest contributing isotope.</a:t>
            </a:r>
            <a:endParaRPr b="1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Important </a:t>
            </a:r>
            <a:r>
              <a:rPr lang="en"/>
              <a:t>isotopes at 10 days after explosion are: </a:t>
            </a:r>
            <a:r>
              <a:rPr lang="en">
                <a:solidFill>
                  <a:srgbClr val="FF9900"/>
                </a:solidFill>
              </a:rPr>
              <a:t> </a:t>
            </a:r>
            <a:r>
              <a:rPr b="1" baseline="30000" lang="en">
                <a:solidFill>
                  <a:srgbClr val="9900FF"/>
                </a:solidFill>
              </a:rPr>
              <a:t>132</a:t>
            </a:r>
            <a:r>
              <a:rPr b="1" lang="en">
                <a:solidFill>
                  <a:srgbClr val="9900FF"/>
                </a:solidFill>
              </a:rPr>
              <a:t>Te , </a:t>
            </a:r>
            <a:r>
              <a:rPr b="1" baseline="30000" lang="en">
                <a:solidFill>
                  <a:srgbClr val="9900FF"/>
                </a:solidFill>
              </a:rPr>
              <a:t>131</a:t>
            </a:r>
            <a:r>
              <a:rPr b="1" lang="en">
                <a:solidFill>
                  <a:srgbClr val="9900FF"/>
                </a:solidFill>
              </a:rPr>
              <a:t>I,  </a:t>
            </a:r>
            <a:r>
              <a:rPr b="1" baseline="30000" lang="en">
                <a:solidFill>
                  <a:srgbClr val="9900FF"/>
                </a:solidFill>
              </a:rPr>
              <a:t>132</a:t>
            </a:r>
            <a:r>
              <a:rPr b="1" lang="en">
                <a:solidFill>
                  <a:srgbClr val="9900FF"/>
                </a:solidFill>
              </a:rPr>
              <a:t>I (all are near-second peak isotopes).</a:t>
            </a:r>
            <a:endParaRPr b="1">
              <a:solidFill>
                <a:srgbClr val="9900F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0" name="Google Shape;21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650" y="1970825"/>
            <a:ext cx="6572426" cy="2317024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6"/>
          <p:cNvSpPr/>
          <p:nvPr/>
        </p:nvSpPr>
        <p:spPr>
          <a:xfrm>
            <a:off x="1447900" y="2895900"/>
            <a:ext cx="237900" cy="257700"/>
          </a:xfrm>
          <a:prstGeom prst="ellipse">
            <a:avLst/>
          </a:pr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2" name="Google Shape;212;p26"/>
          <p:cNvSpPr/>
          <p:nvPr/>
        </p:nvSpPr>
        <p:spPr>
          <a:xfrm>
            <a:off x="1814600" y="2707600"/>
            <a:ext cx="297300" cy="307200"/>
          </a:xfrm>
          <a:prstGeom prst="ellipse">
            <a:avLst/>
          </a:pr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3" name="Google Shape;213;p26"/>
          <p:cNvSpPr/>
          <p:nvPr/>
        </p:nvSpPr>
        <p:spPr>
          <a:xfrm>
            <a:off x="2716425" y="2568875"/>
            <a:ext cx="297300" cy="307200"/>
          </a:xfrm>
          <a:prstGeom prst="ellipse">
            <a:avLst/>
          </a:pr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4" name="Google Shape;214;p26"/>
          <p:cNvSpPr/>
          <p:nvPr/>
        </p:nvSpPr>
        <p:spPr>
          <a:xfrm>
            <a:off x="6115700" y="2687800"/>
            <a:ext cx="297300" cy="307200"/>
          </a:xfrm>
          <a:prstGeom prst="ellipse">
            <a:avLst/>
          </a:pr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5" name="Google Shape;215;p26"/>
          <p:cNvSpPr txBox="1"/>
          <p:nvPr/>
        </p:nvSpPr>
        <p:spPr>
          <a:xfrm>
            <a:off x="1180150" y="2628275"/>
            <a:ext cx="548700" cy="3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132</a:t>
            </a: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Te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6" name="Google Shape;216;p26"/>
          <p:cNvSpPr txBox="1"/>
          <p:nvPr/>
        </p:nvSpPr>
        <p:spPr>
          <a:xfrm>
            <a:off x="1688900" y="2418150"/>
            <a:ext cx="548700" cy="3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131</a:t>
            </a: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I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7" name="Google Shape;217;p26"/>
          <p:cNvSpPr txBox="1"/>
          <p:nvPr/>
        </p:nvSpPr>
        <p:spPr>
          <a:xfrm>
            <a:off x="2416525" y="2321075"/>
            <a:ext cx="548700" cy="3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132</a:t>
            </a: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I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8" name="Google Shape;218;p26"/>
          <p:cNvSpPr txBox="1"/>
          <p:nvPr/>
        </p:nvSpPr>
        <p:spPr>
          <a:xfrm>
            <a:off x="6115700" y="2321075"/>
            <a:ext cx="548700" cy="3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7</a:t>
            </a:r>
            <a:r>
              <a:rPr baseline="30000"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Ga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9" name="Google Shape;219;p26"/>
          <p:cNvSpPr txBox="1"/>
          <p:nvPr/>
        </p:nvSpPr>
        <p:spPr>
          <a:xfrm>
            <a:off x="308350" y="3964775"/>
            <a:ext cx="2229600" cy="1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Liu et.al 2025 (in prep)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 evolution</a:t>
            </a:r>
            <a:endParaRPr/>
          </a:p>
        </p:txBody>
      </p:sp>
      <p:sp>
        <p:nvSpPr>
          <p:cNvPr id="225" name="Google Shape;225;p27"/>
          <p:cNvSpPr txBox="1"/>
          <p:nvPr>
            <p:ph idx="1" type="body"/>
          </p:nvPr>
        </p:nvSpPr>
        <p:spPr>
          <a:xfrm>
            <a:off x="6217600" y="2078875"/>
            <a:ext cx="28674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same can be generalized for other times as well.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We identify </a:t>
            </a:r>
            <a:r>
              <a:rPr b="1" lang="en">
                <a:solidFill>
                  <a:srgbClr val="9900FF"/>
                </a:solidFill>
              </a:rPr>
              <a:t>near second peak/weak r-process isotopes such as </a:t>
            </a:r>
            <a:r>
              <a:rPr b="1" baseline="30000" lang="en">
                <a:solidFill>
                  <a:srgbClr val="9900FF"/>
                </a:solidFill>
              </a:rPr>
              <a:t>103</a:t>
            </a:r>
            <a:r>
              <a:rPr b="1" lang="en">
                <a:solidFill>
                  <a:srgbClr val="9900FF"/>
                </a:solidFill>
              </a:rPr>
              <a:t>Ru, </a:t>
            </a:r>
            <a:r>
              <a:rPr b="1" baseline="30000" lang="en">
                <a:solidFill>
                  <a:srgbClr val="9900FF"/>
                </a:solidFill>
              </a:rPr>
              <a:t>106</a:t>
            </a:r>
            <a:r>
              <a:rPr b="1" lang="en">
                <a:solidFill>
                  <a:srgbClr val="9900FF"/>
                </a:solidFill>
              </a:rPr>
              <a:t>Rh, </a:t>
            </a:r>
            <a:r>
              <a:rPr b="1" baseline="30000" lang="en">
                <a:solidFill>
                  <a:srgbClr val="9900FF"/>
                </a:solidFill>
              </a:rPr>
              <a:t>125</a:t>
            </a:r>
            <a:r>
              <a:rPr b="1" lang="en">
                <a:solidFill>
                  <a:srgbClr val="9900FF"/>
                </a:solidFill>
              </a:rPr>
              <a:t>Sb to be particularly interesting and could have a high possibility of being detected by instruments.</a:t>
            </a:r>
            <a:endParaRPr b="1">
              <a:solidFill>
                <a:srgbClr val="9900FF"/>
              </a:solidFill>
            </a:endParaRPr>
          </a:p>
        </p:txBody>
      </p:sp>
      <p:sp>
        <p:nvSpPr>
          <p:cNvPr id="226" name="Google Shape;226;p2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7" name="Google Shape;22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450" y="1853850"/>
            <a:ext cx="5098849" cy="1617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450" y="3526400"/>
            <a:ext cx="5207875" cy="1617051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7"/>
          <p:cNvSpPr txBox="1"/>
          <p:nvPr/>
        </p:nvSpPr>
        <p:spPr>
          <a:xfrm>
            <a:off x="3086750" y="1639650"/>
            <a:ext cx="2229600" cy="1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Liu et.al 2025 (in prep)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0" name="Google Shape;230;p27"/>
          <p:cNvSpPr/>
          <p:nvPr/>
        </p:nvSpPr>
        <p:spPr>
          <a:xfrm>
            <a:off x="2538050" y="2519300"/>
            <a:ext cx="247800" cy="257700"/>
          </a:xfrm>
          <a:prstGeom prst="ellipse">
            <a:avLst/>
          </a:pr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1" name="Google Shape;231;p27"/>
          <p:cNvSpPr/>
          <p:nvPr/>
        </p:nvSpPr>
        <p:spPr>
          <a:xfrm>
            <a:off x="2260550" y="3995900"/>
            <a:ext cx="683700" cy="535200"/>
          </a:xfrm>
          <a:prstGeom prst="ellipse">
            <a:avLst/>
          </a:pr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2" name="Google Shape;232;p27"/>
          <p:cNvSpPr/>
          <p:nvPr/>
        </p:nvSpPr>
        <p:spPr>
          <a:xfrm>
            <a:off x="4728250" y="4412050"/>
            <a:ext cx="198300" cy="198300"/>
          </a:xfrm>
          <a:prstGeom prst="ellipse">
            <a:avLst/>
          </a:pr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3" name="Google Shape;233;p27"/>
          <p:cNvSpPr txBox="1"/>
          <p:nvPr/>
        </p:nvSpPr>
        <p:spPr>
          <a:xfrm>
            <a:off x="2339850" y="2152575"/>
            <a:ext cx="971100" cy="2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103</a:t>
            </a:r>
            <a:r>
              <a:rPr lang="en"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Ru, </a:t>
            </a:r>
            <a:r>
              <a:rPr baseline="30000" lang="en"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106</a:t>
            </a:r>
            <a:r>
              <a:rPr lang="en"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Rh</a:t>
            </a:r>
            <a:endParaRPr sz="11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4" name="Google Shape;234;p27"/>
          <p:cNvSpPr txBox="1"/>
          <p:nvPr/>
        </p:nvSpPr>
        <p:spPr>
          <a:xfrm>
            <a:off x="2686700" y="3781625"/>
            <a:ext cx="683700" cy="4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125</a:t>
            </a: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Sb</a:t>
            </a:r>
            <a:endParaRPr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5" name="Google Shape;235;p27"/>
          <p:cNvSpPr txBox="1"/>
          <p:nvPr/>
        </p:nvSpPr>
        <p:spPr>
          <a:xfrm>
            <a:off x="4572000" y="4103925"/>
            <a:ext cx="683700" cy="4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106</a:t>
            </a:r>
            <a:r>
              <a:rPr lang="en"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Rh</a:t>
            </a:r>
            <a:endParaRPr sz="11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6" name="Google Shape;236;p27"/>
          <p:cNvSpPr/>
          <p:nvPr/>
        </p:nvSpPr>
        <p:spPr>
          <a:xfrm>
            <a:off x="4738200" y="2737325"/>
            <a:ext cx="198300" cy="198300"/>
          </a:xfrm>
          <a:prstGeom prst="ellipse">
            <a:avLst/>
          </a:pr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7" name="Google Shape;237;p27"/>
          <p:cNvSpPr txBox="1"/>
          <p:nvPr/>
        </p:nvSpPr>
        <p:spPr>
          <a:xfrm>
            <a:off x="4827400" y="2605475"/>
            <a:ext cx="683700" cy="4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140</a:t>
            </a:r>
            <a:r>
              <a:rPr lang="en"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La</a:t>
            </a:r>
            <a:endParaRPr sz="11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243" name="Google Shape;243;p28"/>
          <p:cNvSpPr txBox="1"/>
          <p:nvPr>
            <p:ph idx="1" type="body"/>
          </p:nvPr>
        </p:nvSpPr>
        <p:spPr>
          <a:xfrm>
            <a:off x="729450" y="1746275"/>
            <a:ext cx="7854000" cy="430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84"/>
              <a:t>-MR-SNe as a subtype of CCSNe may contribute to the </a:t>
            </a:r>
            <a:r>
              <a:rPr lang="en" sz="1484"/>
              <a:t>Galactic</a:t>
            </a:r>
            <a:r>
              <a:rPr lang="en" sz="1484"/>
              <a:t> inventory of heavy elements.</a:t>
            </a:r>
            <a:endParaRPr sz="1484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84"/>
              <a:t>-The observation of gamma radiation from beta decays of newly synthesized unstable r-process isotopes would be a direct discovery of r-process formation in a supernova. Alternatively, the absence of such radiation could place a limit on the amount of element production from the r-process.</a:t>
            </a:r>
            <a:endParaRPr sz="1484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84"/>
              <a:t>-Our findings suggest that if an r-process producing supernova event were to occur in our Galaxy, gamma-ray lines (</a:t>
            </a:r>
            <a:r>
              <a:rPr baseline="30000" lang="en" sz="1484"/>
              <a:t>131</a:t>
            </a:r>
            <a:r>
              <a:rPr lang="en" sz="1484"/>
              <a:t>I,</a:t>
            </a:r>
            <a:r>
              <a:rPr baseline="30000" lang="en" sz="1484"/>
              <a:t>132</a:t>
            </a:r>
            <a:r>
              <a:rPr lang="en" sz="1484"/>
              <a:t>I,</a:t>
            </a:r>
            <a:r>
              <a:rPr baseline="30000" lang="en" sz="1484"/>
              <a:t>132</a:t>
            </a:r>
            <a:r>
              <a:rPr lang="en" sz="1484"/>
              <a:t>Te</a:t>
            </a:r>
            <a:r>
              <a:rPr baseline="30000" lang="en" sz="1484"/>
              <a:t>125</a:t>
            </a:r>
            <a:r>
              <a:rPr lang="en" sz="1484"/>
              <a:t>Sb, </a:t>
            </a:r>
            <a:r>
              <a:rPr baseline="30000" lang="en" sz="1484"/>
              <a:t>106</a:t>
            </a:r>
            <a:r>
              <a:rPr lang="en" sz="1484"/>
              <a:t>Rh, </a:t>
            </a:r>
            <a:r>
              <a:rPr baseline="30000" lang="en" sz="1484"/>
              <a:t>103</a:t>
            </a:r>
            <a:r>
              <a:rPr lang="en" sz="1484"/>
              <a:t>Ru, ) are above sensitivity levels of  gamma-ray telescopes (SPI, COSI, next-generation detectors).</a:t>
            </a:r>
            <a:endParaRPr sz="1484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84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84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84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2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/>
          <p:nvPr>
            <p:ph type="title"/>
          </p:nvPr>
        </p:nvSpPr>
        <p:spPr>
          <a:xfrm>
            <a:off x="727650" y="1307007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r-process</a:t>
            </a:r>
            <a:endParaRPr/>
          </a:p>
        </p:txBody>
      </p:sp>
      <p:sp>
        <p:nvSpPr>
          <p:cNvPr id="95" name="Google Shape;95;p14"/>
          <p:cNvSpPr txBox="1"/>
          <p:nvPr>
            <p:ph idx="1" type="body"/>
          </p:nvPr>
        </p:nvSpPr>
        <p:spPr>
          <a:xfrm>
            <a:off x="727650" y="2094400"/>
            <a:ext cx="49758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Elements heavier than iron generally are synthesized in </a:t>
            </a:r>
            <a:r>
              <a:rPr b="1" lang="en"/>
              <a:t>astrophysical</a:t>
            </a:r>
            <a:r>
              <a:rPr lang="en"/>
              <a:t> sites via different processes.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R-process</a:t>
            </a:r>
            <a:r>
              <a:rPr lang="en"/>
              <a:t> (rapid neutron capture) is considered a major nucleosynthesis process responsible for forging heavy isotopes.</a:t>
            </a:r>
            <a:endParaRPr/>
          </a:p>
        </p:txBody>
      </p:sp>
      <p:pic>
        <p:nvPicPr>
          <p:cNvPr id="96" name="Google Shape;9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7648" y="784425"/>
            <a:ext cx="3432699" cy="3235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Sites for r-process</a:t>
            </a:r>
            <a:endParaRPr/>
          </a:p>
        </p:txBody>
      </p:sp>
      <p:sp>
        <p:nvSpPr>
          <p:cNvPr id="102" name="Google Shape;102;p15"/>
          <p:cNvSpPr txBox="1"/>
          <p:nvPr>
            <p:ph idx="1" type="body"/>
          </p:nvPr>
        </p:nvSpPr>
        <p:spPr>
          <a:xfrm>
            <a:off x="727650" y="2063350"/>
            <a:ext cx="7688700" cy="288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en" sz="1600"/>
              <a:t>GW170817</a:t>
            </a:r>
            <a:r>
              <a:rPr lang="en" sz="1600"/>
              <a:t> confirms </a:t>
            </a:r>
            <a:r>
              <a:rPr b="1" lang="en" sz="1600"/>
              <a:t>Neutron Star Mergers (NSM)</a:t>
            </a:r>
            <a:r>
              <a:rPr lang="en" sz="1600"/>
              <a:t> as r-process sites.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en" sz="1600"/>
              <a:t>NSM might not be the only r-process site since it requires delay. </a:t>
            </a:r>
            <a:r>
              <a:rPr lang="en" sz="1600"/>
              <a:t>It might be unable to </a:t>
            </a:r>
            <a:r>
              <a:rPr lang="en" sz="1600"/>
              <a:t>explain</a:t>
            </a:r>
            <a:r>
              <a:rPr lang="en" sz="1600"/>
              <a:t> the </a:t>
            </a:r>
            <a:r>
              <a:rPr lang="en" sz="1600"/>
              <a:t>observed</a:t>
            </a:r>
            <a:r>
              <a:rPr lang="en" sz="1600"/>
              <a:t> </a:t>
            </a:r>
            <a:r>
              <a:rPr lang="en" sz="1600"/>
              <a:t>decrease</a:t>
            </a:r>
            <a:r>
              <a:rPr lang="en" sz="1600"/>
              <a:t> in the Eu/Fe ratio (Côte et. al 2019)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Other candidates include: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b="1" lang="en" sz="1600"/>
              <a:t>Neutron Star-Black Hole Mergers</a:t>
            </a:r>
            <a:r>
              <a:rPr lang="en" sz="1600"/>
              <a:t> (e.g. Surman et al. 2008)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b="1" lang="en" sz="1600"/>
              <a:t>Collapsar </a:t>
            </a:r>
            <a:r>
              <a:rPr lang="en" sz="1600"/>
              <a:t>(e.g. Popham et al. 1999)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b="1" lang="en" sz="1600"/>
              <a:t>Magnetar </a:t>
            </a:r>
            <a:r>
              <a:rPr lang="en" sz="1600"/>
              <a:t>(e.g. Patel et al. 2025)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b="1" lang="en" sz="1600">
                <a:solidFill>
                  <a:srgbClr val="9900FF"/>
                </a:solidFill>
              </a:rPr>
              <a:t>Magneto-Rotational Supernovae</a:t>
            </a:r>
            <a:r>
              <a:rPr b="1" lang="en" sz="1600"/>
              <a:t> </a:t>
            </a:r>
            <a:r>
              <a:rPr lang="en" sz="1600"/>
              <a:t>(Nishimura et al. 2015)</a:t>
            </a:r>
            <a:endParaRPr sz="1600"/>
          </a:p>
        </p:txBody>
      </p:sp>
      <p:sp>
        <p:nvSpPr>
          <p:cNvPr id="103" name="Google Shape;103;p1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4" name="Google Shape;10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7825" y="-5075"/>
            <a:ext cx="1583175" cy="9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1000" y="-5075"/>
            <a:ext cx="1375982" cy="9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76975" y="-5075"/>
            <a:ext cx="1486085" cy="9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63041" y="-5084"/>
            <a:ext cx="928800" cy="9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/>
          <p:nvPr>
            <p:ph type="title"/>
          </p:nvPr>
        </p:nvSpPr>
        <p:spPr>
          <a:xfrm>
            <a:off x="727650" y="1279838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are Magneto-Rotational SNe?</a:t>
            </a:r>
            <a:endParaRPr/>
          </a:p>
        </p:txBody>
      </p:sp>
      <p:sp>
        <p:nvSpPr>
          <p:cNvPr id="113" name="Google Shape;113;p16"/>
          <p:cNvSpPr txBox="1"/>
          <p:nvPr>
            <p:ph idx="1" type="body"/>
          </p:nvPr>
        </p:nvSpPr>
        <p:spPr>
          <a:xfrm>
            <a:off x="3528456" y="1725300"/>
            <a:ext cx="4887900" cy="341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en" sz="1500"/>
              <a:t>Magneto-Rotational SuperNovae </a:t>
            </a:r>
            <a:r>
              <a:rPr lang="en" sz="1500"/>
              <a:t>(MR-SNe) </a:t>
            </a:r>
            <a:r>
              <a:rPr lang="en" sz="1500"/>
              <a:t>are </a:t>
            </a:r>
            <a:r>
              <a:rPr b="1" lang="en" sz="1500"/>
              <a:t>energetic supernovae that have high (10</a:t>
            </a:r>
            <a:r>
              <a:rPr b="1" baseline="30000" lang="en" sz="1500"/>
              <a:t>12</a:t>
            </a:r>
            <a:r>
              <a:rPr b="1" lang="en" sz="1500"/>
              <a:t>G) magnetic fields</a:t>
            </a:r>
            <a:r>
              <a:rPr lang="en" sz="1500"/>
              <a:t>.</a:t>
            </a:r>
            <a:endParaRPr sz="1500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These explosions have </a:t>
            </a:r>
            <a:r>
              <a:rPr b="1" lang="en" sz="1500"/>
              <a:t>jets </a:t>
            </a:r>
            <a:r>
              <a:rPr lang="en" sz="1500"/>
              <a:t>where the</a:t>
            </a:r>
            <a:r>
              <a:rPr lang="en" sz="1500"/>
              <a:t> </a:t>
            </a:r>
            <a:r>
              <a:rPr b="1" lang="en" sz="1500"/>
              <a:t>r-process could take place</a:t>
            </a:r>
            <a:r>
              <a:rPr lang="en" sz="1500"/>
              <a:t>.</a:t>
            </a:r>
            <a:endParaRPr sz="1500"/>
          </a:p>
        </p:txBody>
      </p:sp>
      <p:sp>
        <p:nvSpPr>
          <p:cNvPr id="114" name="Google Shape;114;p16"/>
          <p:cNvSpPr txBox="1"/>
          <p:nvPr/>
        </p:nvSpPr>
        <p:spPr>
          <a:xfrm>
            <a:off x="1962050" y="4910175"/>
            <a:ext cx="24042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Liu et</a:t>
            </a:r>
            <a:r>
              <a:rPr lang="en" sz="7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.al 2025 (in prep)</a:t>
            </a:r>
            <a:endParaRPr sz="7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5" name="Google Shape;115;p1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6" name="Google Shape;11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25300"/>
            <a:ext cx="3276413" cy="326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6875" y="3688750"/>
            <a:ext cx="4439567" cy="145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/>
          <p:cNvSpPr txBox="1"/>
          <p:nvPr>
            <p:ph type="title"/>
          </p:nvPr>
        </p:nvSpPr>
        <p:spPr>
          <a:xfrm>
            <a:off x="729450" y="1318650"/>
            <a:ext cx="7688700" cy="90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Beta decay related gamma signal from the r-process as a direct probe</a:t>
            </a:r>
            <a:endParaRPr/>
          </a:p>
        </p:txBody>
      </p:sp>
      <p:sp>
        <p:nvSpPr>
          <p:cNvPr id="123" name="Google Shape;123;p1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4" name="Google Shape;12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50" y="2081900"/>
            <a:ext cx="3504299" cy="306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7" title="IMG_0508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7450" y="2040275"/>
            <a:ext cx="3086948" cy="155367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7"/>
          <p:cNvSpPr txBox="1"/>
          <p:nvPr>
            <p:ph idx="1" type="body"/>
          </p:nvPr>
        </p:nvSpPr>
        <p:spPr>
          <a:xfrm>
            <a:off x="5626097" y="2222250"/>
            <a:ext cx="3153000" cy="283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 beta decay daughters of the freshly synthesized r-process isotopes will </a:t>
            </a:r>
            <a:r>
              <a:rPr lang="en"/>
              <a:t>sometimes </a:t>
            </a:r>
            <a:r>
              <a:rPr b="1" lang="en"/>
              <a:t>gamma-decay </a:t>
            </a:r>
            <a:r>
              <a:rPr lang="en"/>
              <a:t>and release a </a:t>
            </a:r>
            <a:r>
              <a:rPr b="1" lang="en"/>
              <a:t>photon</a:t>
            </a:r>
            <a:r>
              <a:rPr lang="en"/>
              <a:t>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This gamma radiation is a </a:t>
            </a:r>
            <a:r>
              <a:rPr b="1" lang="en"/>
              <a:t>direct probe of nucleosynthesis</a:t>
            </a:r>
            <a:r>
              <a:rPr lang="en"/>
              <a:t>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With proper </a:t>
            </a:r>
            <a:r>
              <a:rPr b="1" lang="en"/>
              <a:t>instruments</a:t>
            </a:r>
            <a:r>
              <a:rPr b="1" lang="en"/>
              <a:t>, we might be able to observe these gamma signals</a:t>
            </a:r>
            <a:endParaRPr b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</a:t>
            </a:r>
            <a:endParaRPr/>
          </a:p>
        </p:txBody>
      </p:sp>
      <p:sp>
        <p:nvSpPr>
          <p:cNvPr id="132" name="Google Shape;132;p1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3" name="Google Shape;133;p18"/>
          <p:cNvSpPr txBox="1"/>
          <p:nvPr/>
        </p:nvSpPr>
        <p:spPr>
          <a:xfrm>
            <a:off x="729450" y="4749850"/>
            <a:ext cx="2229600" cy="1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Liu et.al 2025 (in prep)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4" name="Google Shape;13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109775"/>
            <a:ext cx="3866099" cy="255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39525" y="840250"/>
            <a:ext cx="5051802" cy="346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event signal</a:t>
            </a:r>
            <a:endParaRPr/>
          </a:p>
        </p:txBody>
      </p:sp>
      <p:sp>
        <p:nvSpPr>
          <p:cNvPr id="141" name="Google Shape;141;p19"/>
          <p:cNvSpPr txBox="1"/>
          <p:nvPr>
            <p:ph idx="1" type="body"/>
          </p:nvPr>
        </p:nvSpPr>
        <p:spPr>
          <a:xfrm>
            <a:off x="703200" y="2078875"/>
            <a:ext cx="7566600" cy="259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I want to </a:t>
            </a:r>
            <a:r>
              <a:rPr b="1" lang="en" sz="1700"/>
              <a:t>predict what will the gamma signal looks like</a:t>
            </a:r>
            <a:r>
              <a:rPr lang="en" sz="1700"/>
              <a:t> if a </a:t>
            </a:r>
            <a:r>
              <a:rPr b="1" lang="en" sz="1700"/>
              <a:t>MR supernova event</a:t>
            </a:r>
            <a:r>
              <a:rPr lang="en" sz="1700"/>
              <a:t> </a:t>
            </a:r>
            <a:r>
              <a:rPr lang="en" sz="1700"/>
              <a:t>occurred</a:t>
            </a:r>
            <a:r>
              <a:rPr lang="en" sz="1700"/>
              <a:t> in </a:t>
            </a:r>
            <a:r>
              <a:rPr b="1" lang="en" sz="1700"/>
              <a:t>our galaxy</a:t>
            </a:r>
            <a:r>
              <a:rPr lang="en" sz="1700"/>
              <a:t> (</a:t>
            </a:r>
            <a:r>
              <a:rPr b="1" lang="en" sz="1700"/>
              <a:t>progenitor distance = 10 kpc</a:t>
            </a:r>
            <a:r>
              <a:rPr lang="en" sz="1700"/>
              <a:t>).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Also, I am interested in finding </a:t>
            </a:r>
            <a:r>
              <a:rPr b="1" lang="en" sz="1700"/>
              <a:t>features </a:t>
            </a:r>
            <a:r>
              <a:rPr b="1" lang="en" sz="1700"/>
              <a:t>that could be observed by current and planned gamma ray telescopes</a:t>
            </a:r>
            <a:r>
              <a:rPr lang="en" sz="1700"/>
              <a:t>. 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These features will correspond to </a:t>
            </a:r>
            <a:r>
              <a:rPr lang="en" sz="1700"/>
              <a:t>specific isotopes.</a:t>
            </a:r>
            <a:endParaRPr sz="1700"/>
          </a:p>
        </p:txBody>
      </p:sp>
      <p:sp>
        <p:nvSpPr>
          <p:cNvPr id="142" name="Google Shape;142;p1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3" name="Google Shape;14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8445" y="0"/>
            <a:ext cx="3142930" cy="207887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9"/>
          <p:cNvSpPr/>
          <p:nvPr/>
        </p:nvSpPr>
        <p:spPr>
          <a:xfrm>
            <a:off x="4321925" y="507475"/>
            <a:ext cx="1060500" cy="1050600"/>
          </a:xfrm>
          <a:prstGeom prst="ellipse">
            <a:avLst/>
          </a:pr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Spectrum at 10 days</a:t>
            </a:r>
            <a:endParaRPr/>
          </a:p>
        </p:txBody>
      </p:sp>
      <p:sp>
        <p:nvSpPr>
          <p:cNvPr id="150" name="Google Shape;150;p20"/>
          <p:cNvSpPr txBox="1"/>
          <p:nvPr>
            <p:ph idx="1" type="body"/>
          </p:nvPr>
        </p:nvSpPr>
        <p:spPr>
          <a:xfrm>
            <a:off x="6518200" y="479350"/>
            <a:ext cx="2566800" cy="427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 </a:t>
            </a:r>
            <a:r>
              <a:rPr b="1" lang="en">
                <a:solidFill>
                  <a:srgbClr val="674EA7"/>
                </a:solidFill>
              </a:rPr>
              <a:t>overall spectrum</a:t>
            </a:r>
            <a:r>
              <a:rPr lang="en"/>
              <a:t> from nuclear decays for an MR-SNe at 10kpc.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2" name="Google Shape;15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006250"/>
            <a:ext cx="6118129" cy="2156879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0"/>
          <p:cNvSpPr txBox="1"/>
          <p:nvPr/>
        </p:nvSpPr>
        <p:spPr>
          <a:xfrm>
            <a:off x="308350" y="3964775"/>
            <a:ext cx="2229600" cy="1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Liu et.al 2025 (in prep)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1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Spectrum at 10 days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1"/>
          <p:cNvSpPr txBox="1"/>
          <p:nvPr>
            <p:ph idx="1" type="body"/>
          </p:nvPr>
        </p:nvSpPr>
        <p:spPr>
          <a:xfrm>
            <a:off x="6414900" y="513988"/>
            <a:ext cx="2729100" cy="349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 </a:t>
            </a:r>
            <a:r>
              <a:rPr b="1" lang="en">
                <a:solidFill>
                  <a:srgbClr val="674EA7"/>
                </a:solidFill>
              </a:rPr>
              <a:t>overall spectrum</a:t>
            </a:r>
            <a:r>
              <a:rPr lang="en"/>
              <a:t> from nuclear decays for an MR-SNe at 10 kpc.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00FF00"/>
                </a:solidFill>
              </a:rPr>
              <a:t>Electron-positron annihilation radiation</a:t>
            </a:r>
            <a:r>
              <a:rPr b="1" lang="en">
                <a:solidFill>
                  <a:srgbClr val="00FF00"/>
                </a:solidFill>
              </a:rPr>
              <a:t>:</a:t>
            </a:r>
            <a:r>
              <a:rPr lang="en"/>
              <a:t> Positrons are from: </a:t>
            </a:r>
            <a:r>
              <a:rPr baseline="30000" lang="en"/>
              <a:t>56</a:t>
            </a:r>
            <a:r>
              <a:rPr lang="en"/>
              <a:t>Co→</a:t>
            </a:r>
            <a:r>
              <a:rPr baseline="30000" lang="en"/>
              <a:t>56</a:t>
            </a:r>
            <a:r>
              <a:rPr lang="en"/>
              <a:t>Fe + e</a:t>
            </a:r>
            <a:r>
              <a:rPr baseline="30000" lang="en"/>
              <a:t>+</a:t>
            </a:r>
            <a:r>
              <a:rPr lang="en"/>
              <a:t> + 𝞶.               </a:t>
            </a:r>
            <a:r>
              <a:rPr b="1" lang="en"/>
              <a:t>e</a:t>
            </a:r>
            <a:r>
              <a:rPr b="1" baseline="30000" lang="en"/>
              <a:t>+</a:t>
            </a:r>
            <a:r>
              <a:rPr b="1" lang="en"/>
              <a:t>e</a:t>
            </a:r>
            <a:r>
              <a:rPr b="1" baseline="30000" lang="en"/>
              <a:t>-</a:t>
            </a:r>
            <a:r>
              <a:rPr b="1" lang="en"/>
              <a:t> </a:t>
            </a:r>
            <a:r>
              <a:rPr b="1" lang="en"/>
              <a:t> pairs form positronium: </a:t>
            </a:r>
            <a:endParaRPr b="1"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/>
              <a:t>Para- </a:t>
            </a:r>
            <a:r>
              <a:rPr b="1" lang="en"/>
              <a:t>positronium </a:t>
            </a:r>
            <a:r>
              <a:rPr b="1" lang="en"/>
              <a:t>(singlet state, 2𝜸) </a:t>
            </a:r>
            <a:endParaRPr b="1"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/>
              <a:t>Ortho- positronium (triplet state, 3</a:t>
            </a:r>
            <a:r>
              <a:rPr b="1" lang="en"/>
              <a:t>𝜸</a:t>
            </a:r>
            <a:r>
              <a:rPr b="1" lang="en"/>
              <a:t>) </a:t>
            </a:r>
            <a:endParaRPr/>
          </a:p>
        </p:txBody>
      </p:sp>
      <p:sp>
        <p:nvSpPr>
          <p:cNvPr id="160" name="Google Shape;160;p2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1" name="Google Shape;16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006250"/>
            <a:ext cx="6118129" cy="2156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006250"/>
            <a:ext cx="6118144" cy="2156876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1"/>
          <p:cNvSpPr txBox="1"/>
          <p:nvPr/>
        </p:nvSpPr>
        <p:spPr>
          <a:xfrm>
            <a:off x="308350" y="3964775"/>
            <a:ext cx="2229600" cy="1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Liu et.al 2025 (in prep)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