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6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7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9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0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1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2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3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4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4" r:id="rId3"/>
  </p:sldMasterIdLst>
  <p:notesMasterIdLst>
    <p:notesMasterId r:id="rId39"/>
  </p:notesMasterIdLst>
  <p:sldIdLst>
    <p:sldId id="532" r:id="rId4"/>
    <p:sldId id="566" r:id="rId5"/>
    <p:sldId id="595" r:id="rId6"/>
    <p:sldId id="600" r:id="rId7"/>
    <p:sldId id="602" r:id="rId8"/>
    <p:sldId id="454" r:id="rId9"/>
    <p:sldId id="545" r:id="rId10"/>
    <p:sldId id="435" r:id="rId11"/>
    <p:sldId id="596" r:id="rId12"/>
    <p:sldId id="605" r:id="rId13"/>
    <p:sldId id="590" r:id="rId14"/>
    <p:sldId id="583" r:id="rId15"/>
    <p:sldId id="421" r:id="rId16"/>
    <p:sldId id="373" r:id="rId17"/>
    <p:sldId id="413" r:id="rId18"/>
    <p:sldId id="604" r:id="rId19"/>
    <p:sldId id="587" r:id="rId20"/>
    <p:sldId id="263" r:id="rId21"/>
    <p:sldId id="296" r:id="rId22"/>
    <p:sldId id="550" r:id="rId23"/>
    <p:sldId id="557" r:id="rId24"/>
    <p:sldId id="558" r:id="rId25"/>
    <p:sldId id="274" r:id="rId26"/>
    <p:sldId id="597" r:id="rId27"/>
    <p:sldId id="544" r:id="rId28"/>
    <p:sldId id="563" r:id="rId29"/>
    <p:sldId id="581" r:id="rId30"/>
    <p:sldId id="575" r:id="rId31"/>
    <p:sldId id="330" r:id="rId32"/>
    <p:sldId id="576" r:id="rId33"/>
    <p:sldId id="588" r:id="rId34"/>
    <p:sldId id="592" r:id="rId35"/>
    <p:sldId id="500" r:id="rId36"/>
    <p:sldId id="417" r:id="rId37"/>
    <p:sldId id="6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91AE6-A232-4C0D-8864-4575249A0CB2}" v="9704" dt="2025-06-10T16:44:28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25F0B7-B150-470E-8AE8-E091764B465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FFC633-580D-40BF-9AA4-1AB1034413EA}">
      <dgm:prSet/>
      <dgm:spPr/>
      <dgm:t>
        <a:bodyPr/>
        <a:lstStyle/>
        <a:p>
          <a:r>
            <a:rPr lang="en-US" b="1"/>
            <a:t>C</a:t>
          </a:r>
          <a:r>
            <a:rPr lang="en-US"/>
            <a:t>onserved </a:t>
          </a:r>
          <a:r>
            <a:rPr lang="en-US" b="1"/>
            <a:t>C</a:t>
          </a:r>
          <a:r>
            <a:rPr lang="en-US"/>
            <a:t>h</a:t>
          </a:r>
          <a:r>
            <a:rPr lang="en-US" b="1"/>
            <a:t>a</a:t>
          </a:r>
          <a:r>
            <a:rPr lang="en-US"/>
            <a:t>rges Hydrodynami</a:t>
          </a:r>
          <a:r>
            <a:rPr lang="en-US" b="1"/>
            <a:t>K</a:t>
          </a:r>
          <a:r>
            <a:rPr lang="en-US"/>
            <a:t> </a:t>
          </a:r>
          <a:r>
            <a:rPr lang="en-US" b="1"/>
            <a:t>E</a:t>
          </a:r>
          <a:r>
            <a:rPr lang="en-US"/>
            <a:t>volution</a:t>
          </a:r>
        </a:p>
      </dgm:t>
    </dgm:pt>
    <dgm:pt modelId="{7CDAF29C-3440-4E83-8E54-CE76F5F87C45}" type="parTrans" cxnId="{71EA1526-41DA-4C6E-A527-3F1AAE3C4F20}">
      <dgm:prSet/>
      <dgm:spPr/>
      <dgm:t>
        <a:bodyPr/>
        <a:lstStyle/>
        <a:p>
          <a:endParaRPr lang="en-US"/>
        </a:p>
      </dgm:t>
    </dgm:pt>
    <dgm:pt modelId="{EBCD23AC-1B7C-4D00-9C51-B786B309D6F7}" type="sibTrans" cxnId="{71EA1526-41DA-4C6E-A527-3F1AAE3C4F20}">
      <dgm:prSet/>
      <dgm:spPr/>
      <dgm:t>
        <a:bodyPr/>
        <a:lstStyle/>
        <a:p>
          <a:endParaRPr lang="en-US"/>
        </a:p>
      </dgm:t>
    </dgm:pt>
    <dgm:pt modelId="{F3DBD4C9-24C5-40C2-BA6F-7020482B5F4B}">
      <dgm:prSet/>
      <dgm:spPr/>
      <dgm:t>
        <a:bodyPr/>
        <a:lstStyle/>
        <a:p>
          <a:r>
            <a:rPr lang="en-US" dirty="0"/>
            <a:t>(1+1)D, (2+1)D, (3+1)D simulations</a:t>
          </a:r>
        </a:p>
      </dgm:t>
    </dgm:pt>
    <dgm:pt modelId="{98B9FF17-1FCC-4ACD-BFF7-FA8288C5620E}" type="parTrans" cxnId="{7AC887EC-46E9-48DF-AA98-EE3787FB1F43}">
      <dgm:prSet/>
      <dgm:spPr/>
      <dgm:t>
        <a:bodyPr/>
        <a:lstStyle/>
        <a:p>
          <a:endParaRPr lang="en-US"/>
        </a:p>
      </dgm:t>
    </dgm:pt>
    <dgm:pt modelId="{971CA0C7-A158-4EE4-A566-64924D91597A}" type="sibTrans" cxnId="{7AC887EC-46E9-48DF-AA98-EE3787FB1F43}">
      <dgm:prSet/>
      <dgm:spPr/>
      <dgm:t>
        <a:bodyPr/>
        <a:lstStyle/>
        <a:p>
          <a:endParaRPr lang="en-US"/>
        </a:p>
      </dgm:t>
    </dgm:pt>
    <dgm:pt modelId="{673902F1-D234-455F-8F3F-DAC815E80E0B}">
      <dgm:prSet/>
      <dgm:spPr/>
      <dgm:t>
        <a:bodyPr/>
        <a:lstStyle/>
        <a:p>
          <a:r>
            <a:rPr lang="en-US" b="1" dirty="0"/>
            <a:t>Smoothed Particle Hydrodynamics</a:t>
          </a:r>
        </a:p>
      </dgm:t>
    </dgm:pt>
    <dgm:pt modelId="{C982ACC5-2BA9-4337-8E9F-F41F16BF5B54}" type="parTrans" cxnId="{1668E251-2FA0-4D83-9D2D-BB29C5835136}">
      <dgm:prSet/>
      <dgm:spPr/>
      <dgm:t>
        <a:bodyPr/>
        <a:lstStyle/>
        <a:p>
          <a:endParaRPr lang="en-US"/>
        </a:p>
      </dgm:t>
    </dgm:pt>
    <dgm:pt modelId="{E011DF7B-6728-491C-8A7D-93E91E218109}" type="sibTrans" cxnId="{1668E251-2FA0-4D83-9D2D-BB29C5835136}">
      <dgm:prSet/>
      <dgm:spPr/>
      <dgm:t>
        <a:bodyPr/>
        <a:lstStyle/>
        <a:p>
          <a:endParaRPr lang="en-US"/>
        </a:p>
      </dgm:t>
    </dgm:pt>
    <dgm:pt modelId="{CB232E44-9748-420A-9D64-D4CEB2D5C096}">
      <dgm:prSet/>
      <dgm:spPr/>
      <dgm:t>
        <a:bodyPr/>
        <a:lstStyle/>
        <a:p>
          <a:r>
            <a:rPr lang="en-US" dirty="0"/>
            <a:t>Finite BSQ</a:t>
          </a:r>
        </a:p>
      </dgm:t>
    </dgm:pt>
    <dgm:pt modelId="{011BDB64-34EA-41D8-A04F-72F4658E11D9}" type="parTrans" cxnId="{7AEE8791-5F04-4E4F-8642-8634A709F8A3}">
      <dgm:prSet/>
      <dgm:spPr/>
      <dgm:t>
        <a:bodyPr/>
        <a:lstStyle/>
        <a:p>
          <a:endParaRPr lang="en-US"/>
        </a:p>
      </dgm:t>
    </dgm:pt>
    <dgm:pt modelId="{5902E1F0-6B5D-4283-BAC0-1C1986E567E0}" type="sibTrans" cxnId="{7AEE8791-5F04-4E4F-8642-8634A709F8A3}">
      <dgm:prSet/>
      <dgm:spPr/>
      <dgm:t>
        <a:bodyPr/>
        <a:lstStyle/>
        <a:p>
          <a:endParaRPr lang="en-US"/>
        </a:p>
      </dgm:t>
    </dgm:pt>
    <dgm:pt modelId="{3A8E525E-4BA4-460D-8AD8-FF046082F9CA}">
      <dgm:prSet/>
      <dgm:spPr/>
      <dgm:t>
        <a:bodyPr/>
        <a:lstStyle/>
        <a:p>
          <a:r>
            <a:rPr lang="en-US" b="1" dirty="0"/>
            <a:t>Parallelized and performance portable</a:t>
          </a:r>
        </a:p>
      </dgm:t>
    </dgm:pt>
    <dgm:pt modelId="{ADB924F7-05CD-452D-8501-6CC90FB0CEB3}" type="parTrans" cxnId="{D08B3FB7-923C-48D9-B73F-42DFA31F0BAD}">
      <dgm:prSet/>
      <dgm:spPr/>
      <dgm:t>
        <a:bodyPr/>
        <a:lstStyle/>
        <a:p>
          <a:endParaRPr lang="en-US"/>
        </a:p>
      </dgm:t>
    </dgm:pt>
    <dgm:pt modelId="{BAAB716C-6953-48DF-89BE-1D531140E808}" type="sibTrans" cxnId="{D08B3FB7-923C-48D9-B73F-42DFA31F0BAD}">
      <dgm:prSet/>
      <dgm:spPr/>
      <dgm:t>
        <a:bodyPr/>
        <a:lstStyle/>
        <a:p>
          <a:endParaRPr lang="en-US"/>
        </a:p>
      </dgm:t>
    </dgm:pt>
    <dgm:pt modelId="{0E43B56D-B78E-4B4F-969B-7BB626F18BCB}">
      <dgm:prSet/>
      <dgm:spPr/>
      <dgm:t>
        <a:bodyPr/>
        <a:lstStyle/>
        <a:p>
          <a:r>
            <a:rPr lang="en-US" dirty="0"/>
            <a:t>Hyperbolic &amp; cartesian coordinate options</a:t>
          </a:r>
        </a:p>
      </dgm:t>
    </dgm:pt>
    <dgm:pt modelId="{01CB5973-C244-4A45-B3E8-D6486B89E605}" type="parTrans" cxnId="{744DC52E-A9BF-4C85-943D-2B9A5B6BA12F}">
      <dgm:prSet/>
      <dgm:spPr/>
      <dgm:t>
        <a:bodyPr/>
        <a:lstStyle/>
        <a:p>
          <a:endParaRPr lang="en-US"/>
        </a:p>
      </dgm:t>
    </dgm:pt>
    <dgm:pt modelId="{9E937447-52AD-469D-B672-76808B246CBB}" type="sibTrans" cxnId="{744DC52E-A9BF-4C85-943D-2B9A5B6BA12F}">
      <dgm:prSet/>
      <dgm:spPr/>
      <dgm:t>
        <a:bodyPr/>
        <a:lstStyle/>
        <a:p>
          <a:endParaRPr lang="en-US"/>
        </a:p>
      </dgm:t>
    </dgm:pt>
    <dgm:pt modelId="{7D8287C4-F7AF-4D3C-9DA7-4B3DB962A18B}">
      <dgm:prSet/>
      <dgm:spPr/>
      <dgm:t>
        <a:bodyPr/>
        <a:lstStyle/>
        <a:p>
          <a:r>
            <a:rPr lang="en-US" dirty="0"/>
            <a:t>Source Terms</a:t>
          </a:r>
        </a:p>
      </dgm:t>
    </dgm:pt>
    <dgm:pt modelId="{B4DF3301-A125-43D9-BCF1-2C2CF45608AF}" type="parTrans" cxnId="{4014C36A-91AA-4838-95A0-BDAA5677A95B}">
      <dgm:prSet/>
      <dgm:spPr/>
      <dgm:t>
        <a:bodyPr/>
        <a:lstStyle/>
        <a:p>
          <a:endParaRPr lang="en-US"/>
        </a:p>
      </dgm:t>
    </dgm:pt>
    <dgm:pt modelId="{4D1BA905-0553-48CB-9F8D-E940DCA034A4}" type="sibTrans" cxnId="{4014C36A-91AA-4838-95A0-BDAA5677A95B}">
      <dgm:prSet/>
      <dgm:spPr/>
      <dgm:t>
        <a:bodyPr/>
        <a:lstStyle/>
        <a:p>
          <a:endParaRPr lang="en-US"/>
        </a:p>
      </dgm:t>
    </dgm:pt>
    <dgm:pt modelId="{042FDFD3-B9F5-4F0A-99DD-39D6F7D83227}">
      <dgm:prSet/>
      <dgm:spPr/>
      <dgm:t>
        <a:bodyPr/>
        <a:lstStyle/>
        <a:p>
          <a:r>
            <a:rPr lang="en-US" dirty="0"/>
            <a:t>Streamlined </a:t>
          </a:r>
          <a:r>
            <a:rPr lang="en-US" dirty="0" err="1"/>
            <a:t>EoMs</a:t>
          </a:r>
          <a:endParaRPr lang="en-US" dirty="0"/>
        </a:p>
      </dgm:t>
    </dgm:pt>
    <dgm:pt modelId="{4B47AA4E-D0AE-4DC5-94F0-FAD2192BE911}" type="parTrans" cxnId="{8118BAF5-6424-47B5-801D-DA3C2A9DCC8A}">
      <dgm:prSet/>
      <dgm:spPr/>
      <dgm:t>
        <a:bodyPr/>
        <a:lstStyle/>
        <a:p>
          <a:endParaRPr lang="en-US"/>
        </a:p>
      </dgm:t>
    </dgm:pt>
    <dgm:pt modelId="{28A628CE-29B3-4931-BB69-721601310FD5}" type="sibTrans" cxnId="{8118BAF5-6424-47B5-801D-DA3C2A9DCC8A}">
      <dgm:prSet/>
      <dgm:spPr/>
      <dgm:t>
        <a:bodyPr/>
        <a:lstStyle/>
        <a:p>
          <a:endParaRPr lang="en-US"/>
        </a:p>
      </dgm:t>
    </dgm:pt>
    <dgm:pt modelId="{E72E1775-119D-E14C-BD7F-BAA5ED4C38C3}">
      <dgm:prSet/>
      <dgm:spPr/>
      <dgm:t>
        <a:bodyPr/>
        <a:lstStyle/>
        <a:p>
          <a:r>
            <a:rPr lang="en-US" b="1" dirty="0"/>
            <a:t>QCD </a:t>
          </a:r>
          <a:r>
            <a:rPr lang="en-US" b="1" dirty="0" err="1"/>
            <a:t>EoS</a:t>
          </a:r>
          <a:endParaRPr lang="en-US" b="1" dirty="0"/>
        </a:p>
      </dgm:t>
    </dgm:pt>
    <dgm:pt modelId="{6574C1CD-EE51-8944-ADA2-49EC6039E659}" type="parTrans" cxnId="{91735931-1753-2F4F-A002-289A53DBDD0E}">
      <dgm:prSet/>
      <dgm:spPr/>
      <dgm:t>
        <a:bodyPr/>
        <a:lstStyle/>
        <a:p>
          <a:endParaRPr lang="en-US"/>
        </a:p>
      </dgm:t>
    </dgm:pt>
    <dgm:pt modelId="{CAD6DF74-5EE2-104B-8B44-E4852D275D6E}" type="sibTrans" cxnId="{91735931-1753-2F4F-A002-289A53DBDD0E}">
      <dgm:prSet/>
      <dgm:spPr/>
      <dgm:t>
        <a:bodyPr/>
        <a:lstStyle/>
        <a:p>
          <a:endParaRPr lang="en-US"/>
        </a:p>
      </dgm:t>
    </dgm:pt>
    <dgm:pt modelId="{C4CB7442-6A07-4442-B78B-F0490B1A7891}">
      <dgm:prSet/>
      <dgm:spPr/>
      <dgm:t>
        <a:bodyPr/>
        <a:lstStyle/>
        <a:p>
          <a:r>
            <a:rPr lang="en-US" b="1" dirty="0" err="1"/>
            <a:t>EoS</a:t>
          </a:r>
          <a:r>
            <a:rPr lang="en-US" b="1" dirty="0"/>
            <a:t> Inverter</a:t>
          </a:r>
        </a:p>
      </dgm:t>
    </dgm:pt>
    <dgm:pt modelId="{98E858C7-B45D-D848-A57C-94372F566F1F}" type="parTrans" cxnId="{54FBA5D0-33EE-C745-8E52-B8304447A525}">
      <dgm:prSet/>
      <dgm:spPr/>
      <dgm:t>
        <a:bodyPr/>
        <a:lstStyle/>
        <a:p>
          <a:endParaRPr lang="en-US"/>
        </a:p>
      </dgm:t>
    </dgm:pt>
    <dgm:pt modelId="{242DE7DE-E662-434A-AA28-9AC3D0C229D5}" type="sibTrans" cxnId="{54FBA5D0-33EE-C745-8E52-B8304447A525}">
      <dgm:prSet/>
      <dgm:spPr/>
      <dgm:t>
        <a:bodyPr/>
        <a:lstStyle/>
        <a:p>
          <a:endParaRPr lang="en-US"/>
        </a:p>
      </dgm:t>
    </dgm:pt>
    <dgm:pt modelId="{EB9ACD39-78E8-7149-9DAE-32B82D167418}" type="pres">
      <dgm:prSet presAssocID="{CB25F0B7-B150-470E-8AE8-E091764B4656}" presName="vert0" presStyleCnt="0">
        <dgm:presLayoutVars>
          <dgm:dir/>
          <dgm:animOne val="branch"/>
          <dgm:animLvl val="lvl"/>
        </dgm:presLayoutVars>
      </dgm:prSet>
      <dgm:spPr/>
    </dgm:pt>
    <dgm:pt modelId="{C8C378B9-2655-9A43-B043-4528081D744A}" type="pres">
      <dgm:prSet presAssocID="{2FFFC633-580D-40BF-9AA4-1AB1034413EA}" presName="thickLine" presStyleLbl="alignNode1" presStyleIdx="0" presStyleCnt="10"/>
      <dgm:spPr/>
    </dgm:pt>
    <dgm:pt modelId="{F0F5F314-00D7-3F4F-8259-1978DCC9CC78}" type="pres">
      <dgm:prSet presAssocID="{2FFFC633-580D-40BF-9AA4-1AB1034413EA}" presName="horz1" presStyleCnt="0"/>
      <dgm:spPr/>
    </dgm:pt>
    <dgm:pt modelId="{34D19EFB-F983-634D-83B9-7505D3A4C34B}" type="pres">
      <dgm:prSet presAssocID="{2FFFC633-580D-40BF-9AA4-1AB1034413EA}" presName="tx1" presStyleLbl="revTx" presStyleIdx="0" presStyleCnt="10"/>
      <dgm:spPr/>
    </dgm:pt>
    <dgm:pt modelId="{A7E3BC5E-2BBE-F142-AEB9-60D704DA59C0}" type="pres">
      <dgm:prSet presAssocID="{2FFFC633-580D-40BF-9AA4-1AB1034413EA}" presName="vert1" presStyleCnt="0"/>
      <dgm:spPr/>
    </dgm:pt>
    <dgm:pt modelId="{9D59F45F-7DA7-B648-8765-87AABC80BC9B}" type="pres">
      <dgm:prSet presAssocID="{F3DBD4C9-24C5-40C2-BA6F-7020482B5F4B}" presName="thickLine" presStyleLbl="alignNode1" presStyleIdx="1" presStyleCnt="10"/>
      <dgm:spPr/>
    </dgm:pt>
    <dgm:pt modelId="{9888484F-E34D-6148-85D0-B1D1EA92E2D8}" type="pres">
      <dgm:prSet presAssocID="{F3DBD4C9-24C5-40C2-BA6F-7020482B5F4B}" presName="horz1" presStyleCnt="0"/>
      <dgm:spPr/>
    </dgm:pt>
    <dgm:pt modelId="{B5535224-47B6-A54A-B2EA-597BA937CA81}" type="pres">
      <dgm:prSet presAssocID="{F3DBD4C9-24C5-40C2-BA6F-7020482B5F4B}" presName="tx1" presStyleLbl="revTx" presStyleIdx="1" presStyleCnt="10"/>
      <dgm:spPr/>
    </dgm:pt>
    <dgm:pt modelId="{26765BAA-7987-1945-8FB9-5F9EFEBA5563}" type="pres">
      <dgm:prSet presAssocID="{F3DBD4C9-24C5-40C2-BA6F-7020482B5F4B}" presName="vert1" presStyleCnt="0"/>
      <dgm:spPr/>
    </dgm:pt>
    <dgm:pt modelId="{7BBAD7BA-1EA6-C44C-A2D4-90575ECD2386}" type="pres">
      <dgm:prSet presAssocID="{673902F1-D234-455F-8F3F-DAC815E80E0B}" presName="thickLine" presStyleLbl="alignNode1" presStyleIdx="2" presStyleCnt="10"/>
      <dgm:spPr/>
    </dgm:pt>
    <dgm:pt modelId="{6A373375-869E-BA44-BE12-CE7FFA47F938}" type="pres">
      <dgm:prSet presAssocID="{673902F1-D234-455F-8F3F-DAC815E80E0B}" presName="horz1" presStyleCnt="0"/>
      <dgm:spPr/>
    </dgm:pt>
    <dgm:pt modelId="{3811D58A-4CEF-F047-8045-3329B961BE59}" type="pres">
      <dgm:prSet presAssocID="{673902F1-D234-455F-8F3F-DAC815E80E0B}" presName="tx1" presStyleLbl="revTx" presStyleIdx="2" presStyleCnt="10"/>
      <dgm:spPr/>
    </dgm:pt>
    <dgm:pt modelId="{8507B0D6-1B90-784B-BDF9-AC5DBC34F8F4}" type="pres">
      <dgm:prSet presAssocID="{673902F1-D234-455F-8F3F-DAC815E80E0B}" presName="vert1" presStyleCnt="0"/>
      <dgm:spPr/>
    </dgm:pt>
    <dgm:pt modelId="{D48B49B9-B1D4-F047-8A9F-306C82F57822}" type="pres">
      <dgm:prSet presAssocID="{CB232E44-9748-420A-9D64-D4CEB2D5C096}" presName="thickLine" presStyleLbl="alignNode1" presStyleIdx="3" presStyleCnt="10"/>
      <dgm:spPr/>
    </dgm:pt>
    <dgm:pt modelId="{82A2319C-21B3-5F44-BFF3-5B9950C39B63}" type="pres">
      <dgm:prSet presAssocID="{CB232E44-9748-420A-9D64-D4CEB2D5C096}" presName="horz1" presStyleCnt="0"/>
      <dgm:spPr/>
    </dgm:pt>
    <dgm:pt modelId="{70FE13D2-3336-A948-83A5-8A02A2DBED9E}" type="pres">
      <dgm:prSet presAssocID="{CB232E44-9748-420A-9D64-D4CEB2D5C096}" presName="tx1" presStyleLbl="revTx" presStyleIdx="3" presStyleCnt="10"/>
      <dgm:spPr/>
    </dgm:pt>
    <dgm:pt modelId="{3A31D9FF-65EE-E34F-BEB6-B018A818D59F}" type="pres">
      <dgm:prSet presAssocID="{CB232E44-9748-420A-9D64-D4CEB2D5C096}" presName="vert1" presStyleCnt="0"/>
      <dgm:spPr/>
    </dgm:pt>
    <dgm:pt modelId="{B8E59985-E6E3-FC46-9F34-85A20F18C680}" type="pres">
      <dgm:prSet presAssocID="{E72E1775-119D-E14C-BD7F-BAA5ED4C38C3}" presName="thickLine" presStyleLbl="alignNode1" presStyleIdx="4" presStyleCnt="10"/>
      <dgm:spPr/>
    </dgm:pt>
    <dgm:pt modelId="{171401A3-325E-6048-875D-AD52DB30E0F4}" type="pres">
      <dgm:prSet presAssocID="{E72E1775-119D-E14C-BD7F-BAA5ED4C38C3}" presName="horz1" presStyleCnt="0"/>
      <dgm:spPr/>
    </dgm:pt>
    <dgm:pt modelId="{7C74BF86-058C-644C-A78B-7483BB83DD9E}" type="pres">
      <dgm:prSet presAssocID="{E72E1775-119D-E14C-BD7F-BAA5ED4C38C3}" presName="tx1" presStyleLbl="revTx" presStyleIdx="4" presStyleCnt="10"/>
      <dgm:spPr/>
    </dgm:pt>
    <dgm:pt modelId="{F6E4D758-BCA7-6C47-8F19-BDD05A5F3C9C}" type="pres">
      <dgm:prSet presAssocID="{E72E1775-119D-E14C-BD7F-BAA5ED4C38C3}" presName="vert1" presStyleCnt="0"/>
      <dgm:spPr/>
    </dgm:pt>
    <dgm:pt modelId="{3DF2D6B6-6D4E-AD4A-B2CE-F6119BAF8D30}" type="pres">
      <dgm:prSet presAssocID="{C4CB7442-6A07-4442-B78B-F0490B1A7891}" presName="thickLine" presStyleLbl="alignNode1" presStyleIdx="5" presStyleCnt="10"/>
      <dgm:spPr/>
    </dgm:pt>
    <dgm:pt modelId="{5E58A2A6-A6D0-F748-8005-9E669DE96E59}" type="pres">
      <dgm:prSet presAssocID="{C4CB7442-6A07-4442-B78B-F0490B1A7891}" presName="horz1" presStyleCnt="0"/>
      <dgm:spPr/>
    </dgm:pt>
    <dgm:pt modelId="{A3A6ACB5-7D9C-3148-9092-BD7DE3D14379}" type="pres">
      <dgm:prSet presAssocID="{C4CB7442-6A07-4442-B78B-F0490B1A7891}" presName="tx1" presStyleLbl="revTx" presStyleIdx="5" presStyleCnt="10"/>
      <dgm:spPr/>
    </dgm:pt>
    <dgm:pt modelId="{4F967B6C-1B53-E343-BA1A-30B4084D5A3E}" type="pres">
      <dgm:prSet presAssocID="{C4CB7442-6A07-4442-B78B-F0490B1A7891}" presName="vert1" presStyleCnt="0"/>
      <dgm:spPr/>
    </dgm:pt>
    <dgm:pt modelId="{1A60B9E0-B55C-E042-B276-E85A9966AB5C}" type="pres">
      <dgm:prSet presAssocID="{3A8E525E-4BA4-460D-8AD8-FF046082F9CA}" presName="thickLine" presStyleLbl="alignNode1" presStyleIdx="6" presStyleCnt="10"/>
      <dgm:spPr/>
    </dgm:pt>
    <dgm:pt modelId="{795F12F7-8726-0D4A-BC30-F185317C68A1}" type="pres">
      <dgm:prSet presAssocID="{3A8E525E-4BA4-460D-8AD8-FF046082F9CA}" presName="horz1" presStyleCnt="0"/>
      <dgm:spPr/>
    </dgm:pt>
    <dgm:pt modelId="{F33F7CB6-95D5-9145-94CE-FAED50EB941C}" type="pres">
      <dgm:prSet presAssocID="{3A8E525E-4BA4-460D-8AD8-FF046082F9CA}" presName="tx1" presStyleLbl="revTx" presStyleIdx="6" presStyleCnt="10"/>
      <dgm:spPr/>
    </dgm:pt>
    <dgm:pt modelId="{73A1F7C6-BE7B-5F47-82A9-D1029FAF8A59}" type="pres">
      <dgm:prSet presAssocID="{3A8E525E-4BA4-460D-8AD8-FF046082F9CA}" presName="vert1" presStyleCnt="0"/>
      <dgm:spPr/>
    </dgm:pt>
    <dgm:pt modelId="{2621920B-E2FF-5346-BB9A-DAB922F7A770}" type="pres">
      <dgm:prSet presAssocID="{0E43B56D-B78E-4B4F-969B-7BB626F18BCB}" presName="thickLine" presStyleLbl="alignNode1" presStyleIdx="7" presStyleCnt="10"/>
      <dgm:spPr/>
    </dgm:pt>
    <dgm:pt modelId="{56261B7B-A6B2-4648-A848-16A748D396FB}" type="pres">
      <dgm:prSet presAssocID="{0E43B56D-B78E-4B4F-969B-7BB626F18BCB}" presName="horz1" presStyleCnt="0"/>
      <dgm:spPr/>
    </dgm:pt>
    <dgm:pt modelId="{9EBFFC33-98B6-AE45-9B4D-0B2FA3729FA7}" type="pres">
      <dgm:prSet presAssocID="{0E43B56D-B78E-4B4F-969B-7BB626F18BCB}" presName="tx1" presStyleLbl="revTx" presStyleIdx="7" presStyleCnt="10"/>
      <dgm:spPr/>
    </dgm:pt>
    <dgm:pt modelId="{7C0ACCE5-5420-2247-BCD9-2692C37DF42D}" type="pres">
      <dgm:prSet presAssocID="{0E43B56D-B78E-4B4F-969B-7BB626F18BCB}" presName="vert1" presStyleCnt="0"/>
      <dgm:spPr/>
    </dgm:pt>
    <dgm:pt modelId="{F1CBB82D-3AAE-E743-A7DB-63618A5D1790}" type="pres">
      <dgm:prSet presAssocID="{7D8287C4-F7AF-4D3C-9DA7-4B3DB962A18B}" presName="thickLine" presStyleLbl="alignNode1" presStyleIdx="8" presStyleCnt="10"/>
      <dgm:spPr/>
    </dgm:pt>
    <dgm:pt modelId="{396C0A2D-3D5E-7A40-920B-E352B2D96044}" type="pres">
      <dgm:prSet presAssocID="{7D8287C4-F7AF-4D3C-9DA7-4B3DB962A18B}" presName="horz1" presStyleCnt="0"/>
      <dgm:spPr/>
    </dgm:pt>
    <dgm:pt modelId="{E90DE30B-D8E3-0547-8B0C-1220D1A92B25}" type="pres">
      <dgm:prSet presAssocID="{7D8287C4-F7AF-4D3C-9DA7-4B3DB962A18B}" presName="tx1" presStyleLbl="revTx" presStyleIdx="8" presStyleCnt="10"/>
      <dgm:spPr/>
    </dgm:pt>
    <dgm:pt modelId="{6E1DE0ED-7CE1-B441-B020-955A9B38EE9E}" type="pres">
      <dgm:prSet presAssocID="{7D8287C4-F7AF-4D3C-9DA7-4B3DB962A18B}" presName="vert1" presStyleCnt="0"/>
      <dgm:spPr/>
    </dgm:pt>
    <dgm:pt modelId="{5A673C00-D3FD-7544-8D20-7C6591378096}" type="pres">
      <dgm:prSet presAssocID="{042FDFD3-B9F5-4F0A-99DD-39D6F7D83227}" presName="thickLine" presStyleLbl="alignNode1" presStyleIdx="9" presStyleCnt="10"/>
      <dgm:spPr/>
    </dgm:pt>
    <dgm:pt modelId="{1D3E1E61-502C-AB40-9F2E-6F41FC009A48}" type="pres">
      <dgm:prSet presAssocID="{042FDFD3-B9F5-4F0A-99DD-39D6F7D83227}" presName="horz1" presStyleCnt="0"/>
      <dgm:spPr/>
    </dgm:pt>
    <dgm:pt modelId="{286D31AF-8914-0540-8D39-AD782787F5B1}" type="pres">
      <dgm:prSet presAssocID="{042FDFD3-B9F5-4F0A-99DD-39D6F7D83227}" presName="tx1" presStyleLbl="revTx" presStyleIdx="9" presStyleCnt="10"/>
      <dgm:spPr/>
    </dgm:pt>
    <dgm:pt modelId="{8B8D1B79-1C02-C64B-B7CF-6F265874D089}" type="pres">
      <dgm:prSet presAssocID="{042FDFD3-B9F5-4F0A-99DD-39D6F7D83227}" presName="vert1" presStyleCnt="0"/>
      <dgm:spPr/>
    </dgm:pt>
  </dgm:ptLst>
  <dgm:cxnLst>
    <dgm:cxn modelId="{27A95F20-DCDF-9043-8624-273EB8A31402}" type="presOf" srcId="{CB25F0B7-B150-470E-8AE8-E091764B4656}" destId="{EB9ACD39-78E8-7149-9DAE-32B82D167418}" srcOrd="0" destOrd="0" presId="urn:microsoft.com/office/officeart/2008/layout/LinedList"/>
    <dgm:cxn modelId="{71EA1526-41DA-4C6E-A527-3F1AAE3C4F20}" srcId="{CB25F0B7-B150-470E-8AE8-E091764B4656}" destId="{2FFFC633-580D-40BF-9AA4-1AB1034413EA}" srcOrd="0" destOrd="0" parTransId="{7CDAF29C-3440-4E83-8E54-CE76F5F87C45}" sibTransId="{EBCD23AC-1B7C-4D00-9C51-B786B309D6F7}"/>
    <dgm:cxn modelId="{744DC52E-A9BF-4C85-943D-2B9A5B6BA12F}" srcId="{CB25F0B7-B150-470E-8AE8-E091764B4656}" destId="{0E43B56D-B78E-4B4F-969B-7BB626F18BCB}" srcOrd="7" destOrd="0" parTransId="{01CB5973-C244-4A45-B3E8-D6486B89E605}" sibTransId="{9E937447-52AD-469D-B672-76808B246CBB}"/>
    <dgm:cxn modelId="{91735931-1753-2F4F-A002-289A53DBDD0E}" srcId="{CB25F0B7-B150-470E-8AE8-E091764B4656}" destId="{E72E1775-119D-E14C-BD7F-BAA5ED4C38C3}" srcOrd="4" destOrd="0" parTransId="{6574C1CD-EE51-8944-ADA2-49EC6039E659}" sibTransId="{CAD6DF74-5EE2-104B-8B44-E4852D275D6E}"/>
    <dgm:cxn modelId="{6A826C41-C776-0947-9437-A77E3E2477E6}" type="presOf" srcId="{7D8287C4-F7AF-4D3C-9DA7-4B3DB962A18B}" destId="{E90DE30B-D8E3-0547-8B0C-1220D1A92B25}" srcOrd="0" destOrd="0" presId="urn:microsoft.com/office/officeart/2008/layout/LinedList"/>
    <dgm:cxn modelId="{B102B543-E30C-C649-AE56-E0D8C3187B72}" type="presOf" srcId="{042FDFD3-B9F5-4F0A-99DD-39D6F7D83227}" destId="{286D31AF-8914-0540-8D39-AD782787F5B1}" srcOrd="0" destOrd="0" presId="urn:microsoft.com/office/officeart/2008/layout/LinedList"/>
    <dgm:cxn modelId="{7EBCB847-BBAD-1D49-A1DF-E30E2823007F}" type="presOf" srcId="{E72E1775-119D-E14C-BD7F-BAA5ED4C38C3}" destId="{7C74BF86-058C-644C-A78B-7483BB83DD9E}" srcOrd="0" destOrd="0" presId="urn:microsoft.com/office/officeart/2008/layout/LinedList"/>
    <dgm:cxn modelId="{D05FC16A-A953-BC4C-85FB-1DA0A0BDE814}" type="presOf" srcId="{673902F1-D234-455F-8F3F-DAC815E80E0B}" destId="{3811D58A-4CEF-F047-8045-3329B961BE59}" srcOrd="0" destOrd="0" presId="urn:microsoft.com/office/officeart/2008/layout/LinedList"/>
    <dgm:cxn modelId="{4014C36A-91AA-4838-95A0-BDAA5677A95B}" srcId="{CB25F0B7-B150-470E-8AE8-E091764B4656}" destId="{7D8287C4-F7AF-4D3C-9DA7-4B3DB962A18B}" srcOrd="8" destOrd="0" parTransId="{B4DF3301-A125-43D9-BCF1-2C2CF45608AF}" sibTransId="{4D1BA905-0553-48CB-9F8D-E940DCA034A4}"/>
    <dgm:cxn modelId="{76EDFD6B-97AD-A74D-A2AA-A44AC29A1DEC}" type="presOf" srcId="{F3DBD4C9-24C5-40C2-BA6F-7020482B5F4B}" destId="{B5535224-47B6-A54A-B2EA-597BA937CA81}" srcOrd="0" destOrd="0" presId="urn:microsoft.com/office/officeart/2008/layout/LinedList"/>
    <dgm:cxn modelId="{1668E251-2FA0-4D83-9D2D-BB29C5835136}" srcId="{CB25F0B7-B150-470E-8AE8-E091764B4656}" destId="{673902F1-D234-455F-8F3F-DAC815E80E0B}" srcOrd="2" destOrd="0" parTransId="{C982ACC5-2BA9-4337-8E9F-F41F16BF5B54}" sibTransId="{E011DF7B-6728-491C-8A7D-93E91E218109}"/>
    <dgm:cxn modelId="{90863A55-2221-A742-8527-DF683E2D2F2D}" type="presOf" srcId="{2FFFC633-580D-40BF-9AA4-1AB1034413EA}" destId="{34D19EFB-F983-634D-83B9-7505D3A4C34B}" srcOrd="0" destOrd="0" presId="urn:microsoft.com/office/officeart/2008/layout/LinedList"/>
    <dgm:cxn modelId="{7AEE8791-5F04-4E4F-8642-8634A709F8A3}" srcId="{CB25F0B7-B150-470E-8AE8-E091764B4656}" destId="{CB232E44-9748-420A-9D64-D4CEB2D5C096}" srcOrd="3" destOrd="0" parTransId="{011BDB64-34EA-41D8-A04F-72F4658E11D9}" sibTransId="{5902E1F0-6B5D-4283-BAC0-1C1986E567E0}"/>
    <dgm:cxn modelId="{5C78F8B0-4B62-B44A-8F3A-040B8C3BC71C}" type="presOf" srcId="{0E43B56D-B78E-4B4F-969B-7BB626F18BCB}" destId="{9EBFFC33-98B6-AE45-9B4D-0B2FA3729FA7}" srcOrd="0" destOrd="0" presId="urn:microsoft.com/office/officeart/2008/layout/LinedList"/>
    <dgm:cxn modelId="{1B5296B3-BED6-9A4C-96F6-1F71964ED6E3}" type="presOf" srcId="{3A8E525E-4BA4-460D-8AD8-FF046082F9CA}" destId="{F33F7CB6-95D5-9145-94CE-FAED50EB941C}" srcOrd="0" destOrd="0" presId="urn:microsoft.com/office/officeart/2008/layout/LinedList"/>
    <dgm:cxn modelId="{D08B3FB7-923C-48D9-B73F-42DFA31F0BAD}" srcId="{CB25F0B7-B150-470E-8AE8-E091764B4656}" destId="{3A8E525E-4BA4-460D-8AD8-FF046082F9CA}" srcOrd="6" destOrd="0" parTransId="{ADB924F7-05CD-452D-8501-6CC90FB0CEB3}" sibTransId="{BAAB716C-6953-48DF-89BE-1D531140E808}"/>
    <dgm:cxn modelId="{1AF87BC2-40E5-194C-BF40-B22D48B47018}" type="presOf" srcId="{C4CB7442-6A07-4442-B78B-F0490B1A7891}" destId="{A3A6ACB5-7D9C-3148-9092-BD7DE3D14379}" srcOrd="0" destOrd="0" presId="urn:microsoft.com/office/officeart/2008/layout/LinedList"/>
    <dgm:cxn modelId="{54FBA5D0-33EE-C745-8E52-B8304447A525}" srcId="{CB25F0B7-B150-470E-8AE8-E091764B4656}" destId="{C4CB7442-6A07-4442-B78B-F0490B1A7891}" srcOrd="5" destOrd="0" parTransId="{98E858C7-B45D-D848-A57C-94372F566F1F}" sibTransId="{242DE7DE-E662-434A-AA28-9AC3D0C229D5}"/>
    <dgm:cxn modelId="{A73F56D6-8C73-6047-B2EA-2A3249BE0C5A}" type="presOf" srcId="{CB232E44-9748-420A-9D64-D4CEB2D5C096}" destId="{70FE13D2-3336-A948-83A5-8A02A2DBED9E}" srcOrd="0" destOrd="0" presId="urn:microsoft.com/office/officeart/2008/layout/LinedList"/>
    <dgm:cxn modelId="{7AC887EC-46E9-48DF-AA98-EE3787FB1F43}" srcId="{CB25F0B7-B150-470E-8AE8-E091764B4656}" destId="{F3DBD4C9-24C5-40C2-BA6F-7020482B5F4B}" srcOrd="1" destOrd="0" parTransId="{98B9FF17-1FCC-4ACD-BFF7-FA8288C5620E}" sibTransId="{971CA0C7-A158-4EE4-A566-64924D91597A}"/>
    <dgm:cxn modelId="{8118BAF5-6424-47B5-801D-DA3C2A9DCC8A}" srcId="{CB25F0B7-B150-470E-8AE8-E091764B4656}" destId="{042FDFD3-B9F5-4F0A-99DD-39D6F7D83227}" srcOrd="9" destOrd="0" parTransId="{4B47AA4E-D0AE-4DC5-94F0-FAD2192BE911}" sibTransId="{28A628CE-29B3-4931-BB69-721601310FD5}"/>
    <dgm:cxn modelId="{70BC3CBE-86E6-BB4E-83AC-58CA0F9E4E4C}" type="presParOf" srcId="{EB9ACD39-78E8-7149-9DAE-32B82D167418}" destId="{C8C378B9-2655-9A43-B043-4528081D744A}" srcOrd="0" destOrd="0" presId="urn:microsoft.com/office/officeart/2008/layout/LinedList"/>
    <dgm:cxn modelId="{1D1E4968-0ED9-754A-BF3B-4A0076A29D08}" type="presParOf" srcId="{EB9ACD39-78E8-7149-9DAE-32B82D167418}" destId="{F0F5F314-00D7-3F4F-8259-1978DCC9CC78}" srcOrd="1" destOrd="0" presId="urn:microsoft.com/office/officeart/2008/layout/LinedList"/>
    <dgm:cxn modelId="{537B131D-8DC8-3543-82E1-C7756627AC89}" type="presParOf" srcId="{F0F5F314-00D7-3F4F-8259-1978DCC9CC78}" destId="{34D19EFB-F983-634D-83B9-7505D3A4C34B}" srcOrd="0" destOrd="0" presId="urn:microsoft.com/office/officeart/2008/layout/LinedList"/>
    <dgm:cxn modelId="{B917683A-5A19-5C45-8E9B-7EB9BC8980B5}" type="presParOf" srcId="{F0F5F314-00D7-3F4F-8259-1978DCC9CC78}" destId="{A7E3BC5E-2BBE-F142-AEB9-60D704DA59C0}" srcOrd="1" destOrd="0" presId="urn:microsoft.com/office/officeart/2008/layout/LinedList"/>
    <dgm:cxn modelId="{47AFF000-5A02-FE47-93A2-EFE818A8F715}" type="presParOf" srcId="{EB9ACD39-78E8-7149-9DAE-32B82D167418}" destId="{9D59F45F-7DA7-B648-8765-87AABC80BC9B}" srcOrd="2" destOrd="0" presId="urn:microsoft.com/office/officeart/2008/layout/LinedList"/>
    <dgm:cxn modelId="{F8A54F64-027E-E949-AB34-F8E453B945C5}" type="presParOf" srcId="{EB9ACD39-78E8-7149-9DAE-32B82D167418}" destId="{9888484F-E34D-6148-85D0-B1D1EA92E2D8}" srcOrd="3" destOrd="0" presId="urn:microsoft.com/office/officeart/2008/layout/LinedList"/>
    <dgm:cxn modelId="{1C4FB7A5-14E2-A647-96C9-2ACDFD0DDA63}" type="presParOf" srcId="{9888484F-E34D-6148-85D0-B1D1EA92E2D8}" destId="{B5535224-47B6-A54A-B2EA-597BA937CA81}" srcOrd="0" destOrd="0" presId="urn:microsoft.com/office/officeart/2008/layout/LinedList"/>
    <dgm:cxn modelId="{17A05210-D1C7-8F40-BED6-67625E425F56}" type="presParOf" srcId="{9888484F-E34D-6148-85D0-B1D1EA92E2D8}" destId="{26765BAA-7987-1945-8FB9-5F9EFEBA5563}" srcOrd="1" destOrd="0" presId="urn:microsoft.com/office/officeart/2008/layout/LinedList"/>
    <dgm:cxn modelId="{239B2668-74A5-5A4E-B017-B56B559DD48C}" type="presParOf" srcId="{EB9ACD39-78E8-7149-9DAE-32B82D167418}" destId="{7BBAD7BA-1EA6-C44C-A2D4-90575ECD2386}" srcOrd="4" destOrd="0" presId="urn:microsoft.com/office/officeart/2008/layout/LinedList"/>
    <dgm:cxn modelId="{E3315A66-C174-4B4E-BFC9-2F476EFD26C8}" type="presParOf" srcId="{EB9ACD39-78E8-7149-9DAE-32B82D167418}" destId="{6A373375-869E-BA44-BE12-CE7FFA47F938}" srcOrd="5" destOrd="0" presId="urn:microsoft.com/office/officeart/2008/layout/LinedList"/>
    <dgm:cxn modelId="{82DA21A8-B0D7-1E44-A41B-B09E6AE07FB3}" type="presParOf" srcId="{6A373375-869E-BA44-BE12-CE7FFA47F938}" destId="{3811D58A-4CEF-F047-8045-3329B961BE59}" srcOrd="0" destOrd="0" presId="urn:microsoft.com/office/officeart/2008/layout/LinedList"/>
    <dgm:cxn modelId="{3EA0203F-A810-4446-A61D-577331AF7A0C}" type="presParOf" srcId="{6A373375-869E-BA44-BE12-CE7FFA47F938}" destId="{8507B0D6-1B90-784B-BDF9-AC5DBC34F8F4}" srcOrd="1" destOrd="0" presId="urn:microsoft.com/office/officeart/2008/layout/LinedList"/>
    <dgm:cxn modelId="{5E9D646B-947A-4F4B-A23B-8DD203F5658C}" type="presParOf" srcId="{EB9ACD39-78E8-7149-9DAE-32B82D167418}" destId="{D48B49B9-B1D4-F047-8A9F-306C82F57822}" srcOrd="6" destOrd="0" presId="urn:microsoft.com/office/officeart/2008/layout/LinedList"/>
    <dgm:cxn modelId="{0F563642-8C22-8046-8E90-EC77906D5E7B}" type="presParOf" srcId="{EB9ACD39-78E8-7149-9DAE-32B82D167418}" destId="{82A2319C-21B3-5F44-BFF3-5B9950C39B63}" srcOrd="7" destOrd="0" presId="urn:microsoft.com/office/officeart/2008/layout/LinedList"/>
    <dgm:cxn modelId="{1177926B-C305-DC4F-AA5C-18290A53805D}" type="presParOf" srcId="{82A2319C-21B3-5F44-BFF3-5B9950C39B63}" destId="{70FE13D2-3336-A948-83A5-8A02A2DBED9E}" srcOrd="0" destOrd="0" presId="urn:microsoft.com/office/officeart/2008/layout/LinedList"/>
    <dgm:cxn modelId="{7256145D-F2B9-0D4C-8D27-5CE38F247992}" type="presParOf" srcId="{82A2319C-21B3-5F44-BFF3-5B9950C39B63}" destId="{3A31D9FF-65EE-E34F-BEB6-B018A818D59F}" srcOrd="1" destOrd="0" presId="urn:microsoft.com/office/officeart/2008/layout/LinedList"/>
    <dgm:cxn modelId="{F7528C65-5D05-C749-A446-6F27C5E58C4E}" type="presParOf" srcId="{EB9ACD39-78E8-7149-9DAE-32B82D167418}" destId="{B8E59985-E6E3-FC46-9F34-85A20F18C680}" srcOrd="8" destOrd="0" presId="urn:microsoft.com/office/officeart/2008/layout/LinedList"/>
    <dgm:cxn modelId="{E0E43870-6D35-1E47-AC4B-0DF1C58E3F04}" type="presParOf" srcId="{EB9ACD39-78E8-7149-9DAE-32B82D167418}" destId="{171401A3-325E-6048-875D-AD52DB30E0F4}" srcOrd="9" destOrd="0" presId="urn:microsoft.com/office/officeart/2008/layout/LinedList"/>
    <dgm:cxn modelId="{4460127E-6C6C-9F4A-B1B3-5AD06789789D}" type="presParOf" srcId="{171401A3-325E-6048-875D-AD52DB30E0F4}" destId="{7C74BF86-058C-644C-A78B-7483BB83DD9E}" srcOrd="0" destOrd="0" presId="urn:microsoft.com/office/officeart/2008/layout/LinedList"/>
    <dgm:cxn modelId="{EBB9E350-A621-0D4B-9976-662CB0A2B726}" type="presParOf" srcId="{171401A3-325E-6048-875D-AD52DB30E0F4}" destId="{F6E4D758-BCA7-6C47-8F19-BDD05A5F3C9C}" srcOrd="1" destOrd="0" presId="urn:microsoft.com/office/officeart/2008/layout/LinedList"/>
    <dgm:cxn modelId="{D1210081-88EC-D540-9BBF-96841E03B4F9}" type="presParOf" srcId="{EB9ACD39-78E8-7149-9DAE-32B82D167418}" destId="{3DF2D6B6-6D4E-AD4A-B2CE-F6119BAF8D30}" srcOrd="10" destOrd="0" presId="urn:microsoft.com/office/officeart/2008/layout/LinedList"/>
    <dgm:cxn modelId="{492850E2-D048-0948-863F-0DAA6F12110D}" type="presParOf" srcId="{EB9ACD39-78E8-7149-9DAE-32B82D167418}" destId="{5E58A2A6-A6D0-F748-8005-9E669DE96E59}" srcOrd="11" destOrd="0" presId="urn:microsoft.com/office/officeart/2008/layout/LinedList"/>
    <dgm:cxn modelId="{9CE7C99F-9052-964F-A8FC-9F5ACC9A6083}" type="presParOf" srcId="{5E58A2A6-A6D0-F748-8005-9E669DE96E59}" destId="{A3A6ACB5-7D9C-3148-9092-BD7DE3D14379}" srcOrd="0" destOrd="0" presId="urn:microsoft.com/office/officeart/2008/layout/LinedList"/>
    <dgm:cxn modelId="{EA435B67-D97D-DD42-AC3E-AE89F327D14A}" type="presParOf" srcId="{5E58A2A6-A6D0-F748-8005-9E669DE96E59}" destId="{4F967B6C-1B53-E343-BA1A-30B4084D5A3E}" srcOrd="1" destOrd="0" presId="urn:microsoft.com/office/officeart/2008/layout/LinedList"/>
    <dgm:cxn modelId="{7DD8064D-97EF-C842-A4D0-A7374FDA5FA7}" type="presParOf" srcId="{EB9ACD39-78E8-7149-9DAE-32B82D167418}" destId="{1A60B9E0-B55C-E042-B276-E85A9966AB5C}" srcOrd="12" destOrd="0" presId="urn:microsoft.com/office/officeart/2008/layout/LinedList"/>
    <dgm:cxn modelId="{EA1B79C8-F193-F24A-9F64-B1DD93E9EE6F}" type="presParOf" srcId="{EB9ACD39-78E8-7149-9DAE-32B82D167418}" destId="{795F12F7-8726-0D4A-BC30-F185317C68A1}" srcOrd="13" destOrd="0" presId="urn:microsoft.com/office/officeart/2008/layout/LinedList"/>
    <dgm:cxn modelId="{C3A2FF97-C335-D34B-B1CB-CDAE0A5B5838}" type="presParOf" srcId="{795F12F7-8726-0D4A-BC30-F185317C68A1}" destId="{F33F7CB6-95D5-9145-94CE-FAED50EB941C}" srcOrd="0" destOrd="0" presId="urn:microsoft.com/office/officeart/2008/layout/LinedList"/>
    <dgm:cxn modelId="{D97B5E8E-5A9D-944B-9A73-1C229EDF4632}" type="presParOf" srcId="{795F12F7-8726-0D4A-BC30-F185317C68A1}" destId="{73A1F7C6-BE7B-5F47-82A9-D1029FAF8A59}" srcOrd="1" destOrd="0" presId="urn:microsoft.com/office/officeart/2008/layout/LinedList"/>
    <dgm:cxn modelId="{30B4E554-0B61-6D4C-983C-C040E2B1F5C5}" type="presParOf" srcId="{EB9ACD39-78E8-7149-9DAE-32B82D167418}" destId="{2621920B-E2FF-5346-BB9A-DAB922F7A770}" srcOrd="14" destOrd="0" presId="urn:microsoft.com/office/officeart/2008/layout/LinedList"/>
    <dgm:cxn modelId="{EE8493D2-E0A7-BC4B-9818-C95486574C48}" type="presParOf" srcId="{EB9ACD39-78E8-7149-9DAE-32B82D167418}" destId="{56261B7B-A6B2-4648-A848-16A748D396FB}" srcOrd="15" destOrd="0" presId="urn:microsoft.com/office/officeart/2008/layout/LinedList"/>
    <dgm:cxn modelId="{20EB99EA-3C0A-CF45-BB9F-6DB199C26429}" type="presParOf" srcId="{56261B7B-A6B2-4648-A848-16A748D396FB}" destId="{9EBFFC33-98B6-AE45-9B4D-0B2FA3729FA7}" srcOrd="0" destOrd="0" presId="urn:microsoft.com/office/officeart/2008/layout/LinedList"/>
    <dgm:cxn modelId="{DE2EE3BC-0542-BC42-A94F-A60391890999}" type="presParOf" srcId="{56261B7B-A6B2-4648-A848-16A748D396FB}" destId="{7C0ACCE5-5420-2247-BCD9-2692C37DF42D}" srcOrd="1" destOrd="0" presId="urn:microsoft.com/office/officeart/2008/layout/LinedList"/>
    <dgm:cxn modelId="{E191B5BD-BB90-CC41-BB84-26326A86CF4E}" type="presParOf" srcId="{EB9ACD39-78E8-7149-9DAE-32B82D167418}" destId="{F1CBB82D-3AAE-E743-A7DB-63618A5D1790}" srcOrd="16" destOrd="0" presId="urn:microsoft.com/office/officeart/2008/layout/LinedList"/>
    <dgm:cxn modelId="{588BD18E-DB0E-9343-A1ED-8B2AE68DB017}" type="presParOf" srcId="{EB9ACD39-78E8-7149-9DAE-32B82D167418}" destId="{396C0A2D-3D5E-7A40-920B-E352B2D96044}" srcOrd="17" destOrd="0" presId="urn:microsoft.com/office/officeart/2008/layout/LinedList"/>
    <dgm:cxn modelId="{7D6E591D-D942-AD44-9C27-0DC2DE4D32C8}" type="presParOf" srcId="{396C0A2D-3D5E-7A40-920B-E352B2D96044}" destId="{E90DE30B-D8E3-0547-8B0C-1220D1A92B25}" srcOrd="0" destOrd="0" presId="urn:microsoft.com/office/officeart/2008/layout/LinedList"/>
    <dgm:cxn modelId="{22D61475-6A24-FF4C-82DE-929596CC65C1}" type="presParOf" srcId="{396C0A2D-3D5E-7A40-920B-E352B2D96044}" destId="{6E1DE0ED-7CE1-B441-B020-955A9B38EE9E}" srcOrd="1" destOrd="0" presId="urn:microsoft.com/office/officeart/2008/layout/LinedList"/>
    <dgm:cxn modelId="{4B3F43FC-8BDA-6F4B-ACB9-2C2D616AE61A}" type="presParOf" srcId="{EB9ACD39-78E8-7149-9DAE-32B82D167418}" destId="{5A673C00-D3FD-7544-8D20-7C6591378096}" srcOrd="18" destOrd="0" presId="urn:microsoft.com/office/officeart/2008/layout/LinedList"/>
    <dgm:cxn modelId="{481C29F9-BEB1-1049-B9E0-AFD13CBA598C}" type="presParOf" srcId="{EB9ACD39-78E8-7149-9DAE-32B82D167418}" destId="{1D3E1E61-502C-AB40-9F2E-6F41FC009A48}" srcOrd="19" destOrd="0" presId="urn:microsoft.com/office/officeart/2008/layout/LinedList"/>
    <dgm:cxn modelId="{289D873A-C1D6-1C4C-8283-619EDD0AD296}" type="presParOf" srcId="{1D3E1E61-502C-AB40-9F2E-6F41FC009A48}" destId="{286D31AF-8914-0540-8D39-AD782787F5B1}" srcOrd="0" destOrd="0" presId="urn:microsoft.com/office/officeart/2008/layout/LinedList"/>
    <dgm:cxn modelId="{DB85A514-D3A3-F641-B20E-F7EE19C02D0A}" type="presParOf" srcId="{1D3E1E61-502C-AB40-9F2E-6F41FC009A48}" destId="{8B8D1B79-1C02-C64B-B7CF-6F265874D0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378B9-2655-9A43-B043-4528081D744A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19EFB-F983-634D-83B9-7505D3A4C34B}">
      <dsp:nvSpPr>
        <dsp:cNvPr id="0" name=""/>
        <dsp:cNvSpPr/>
      </dsp:nvSpPr>
      <dsp:spPr>
        <a:xfrm>
          <a:off x="0" y="600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</a:t>
          </a:r>
          <a:r>
            <a:rPr lang="en-US" sz="2400" kern="1200"/>
            <a:t>onserved </a:t>
          </a:r>
          <a:r>
            <a:rPr lang="en-US" sz="2400" b="1" kern="1200"/>
            <a:t>C</a:t>
          </a:r>
          <a:r>
            <a:rPr lang="en-US" sz="2400" kern="1200"/>
            <a:t>h</a:t>
          </a:r>
          <a:r>
            <a:rPr lang="en-US" sz="2400" b="1" kern="1200"/>
            <a:t>a</a:t>
          </a:r>
          <a:r>
            <a:rPr lang="en-US" sz="2400" kern="1200"/>
            <a:t>rges Hydrodynami</a:t>
          </a:r>
          <a:r>
            <a:rPr lang="en-US" sz="2400" b="1" kern="1200"/>
            <a:t>K</a:t>
          </a:r>
          <a:r>
            <a:rPr lang="en-US" sz="2400" kern="1200"/>
            <a:t> </a:t>
          </a:r>
          <a:r>
            <a:rPr lang="en-US" sz="2400" b="1" kern="1200"/>
            <a:t>E</a:t>
          </a:r>
          <a:r>
            <a:rPr lang="en-US" sz="2400" kern="1200"/>
            <a:t>volution</a:t>
          </a:r>
        </a:p>
      </dsp:txBody>
      <dsp:txXfrm>
        <a:off x="0" y="600"/>
        <a:ext cx="5641974" cy="492004"/>
      </dsp:txXfrm>
    </dsp:sp>
    <dsp:sp modelId="{9D59F45F-7DA7-B648-8765-87AABC80BC9B}">
      <dsp:nvSpPr>
        <dsp:cNvPr id="0" name=""/>
        <dsp:cNvSpPr/>
      </dsp:nvSpPr>
      <dsp:spPr>
        <a:xfrm>
          <a:off x="0" y="492605"/>
          <a:ext cx="5641974" cy="0"/>
        </a:xfrm>
        <a:prstGeom prst="line">
          <a:avLst/>
        </a:prstGeom>
        <a:solidFill>
          <a:schemeClr val="accent2">
            <a:hueOff val="-147041"/>
            <a:satOff val="166"/>
            <a:lumOff val="392"/>
            <a:alphaOff val="0"/>
          </a:schemeClr>
        </a:solidFill>
        <a:ln w="15875" cap="flat" cmpd="sng" algn="ctr">
          <a:solidFill>
            <a:schemeClr val="accent2">
              <a:hueOff val="-147041"/>
              <a:satOff val="166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35224-47B6-A54A-B2EA-597BA937CA81}">
      <dsp:nvSpPr>
        <dsp:cNvPr id="0" name=""/>
        <dsp:cNvSpPr/>
      </dsp:nvSpPr>
      <dsp:spPr>
        <a:xfrm>
          <a:off x="0" y="492605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(1+1)D, (2+1)D, (3+1)D simulations</a:t>
          </a:r>
        </a:p>
      </dsp:txBody>
      <dsp:txXfrm>
        <a:off x="0" y="492605"/>
        <a:ext cx="5641974" cy="492004"/>
      </dsp:txXfrm>
    </dsp:sp>
    <dsp:sp modelId="{7BBAD7BA-1EA6-C44C-A2D4-90575ECD2386}">
      <dsp:nvSpPr>
        <dsp:cNvPr id="0" name=""/>
        <dsp:cNvSpPr/>
      </dsp:nvSpPr>
      <dsp:spPr>
        <a:xfrm>
          <a:off x="0" y="984610"/>
          <a:ext cx="5641974" cy="0"/>
        </a:xfrm>
        <a:prstGeom prst="line">
          <a:avLst/>
        </a:prstGeom>
        <a:solidFill>
          <a:schemeClr val="accent2">
            <a:hueOff val="-294083"/>
            <a:satOff val="332"/>
            <a:lumOff val="784"/>
            <a:alphaOff val="0"/>
          </a:schemeClr>
        </a:solidFill>
        <a:ln w="15875" cap="flat" cmpd="sng" algn="ctr">
          <a:solidFill>
            <a:schemeClr val="accent2">
              <a:hueOff val="-294083"/>
              <a:satOff val="332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1D58A-4CEF-F047-8045-3329B961BE59}">
      <dsp:nvSpPr>
        <dsp:cNvPr id="0" name=""/>
        <dsp:cNvSpPr/>
      </dsp:nvSpPr>
      <dsp:spPr>
        <a:xfrm>
          <a:off x="0" y="984610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Smoothed Particle Hydrodynamics</a:t>
          </a:r>
        </a:p>
      </dsp:txBody>
      <dsp:txXfrm>
        <a:off x="0" y="984610"/>
        <a:ext cx="5641974" cy="492004"/>
      </dsp:txXfrm>
    </dsp:sp>
    <dsp:sp modelId="{D48B49B9-B1D4-F047-8A9F-306C82F57822}">
      <dsp:nvSpPr>
        <dsp:cNvPr id="0" name=""/>
        <dsp:cNvSpPr/>
      </dsp:nvSpPr>
      <dsp:spPr>
        <a:xfrm>
          <a:off x="0" y="1476615"/>
          <a:ext cx="5641974" cy="0"/>
        </a:xfrm>
        <a:prstGeom prst="line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E13D2-3336-A948-83A5-8A02A2DBED9E}">
      <dsp:nvSpPr>
        <dsp:cNvPr id="0" name=""/>
        <dsp:cNvSpPr/>
      </dsp:nvSpPr>
      <dsp:spPr>
        <a:xfrm>
          <a:off x="0" y="1476615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Finite BSQ</a:t>
          </a:r>
        </a:p>
      </dsp:txBody>
      <dsp:txXfrm>
        <a:off x="0" y="1476615"/>
        <a:ext cx="5641974" cy="492004"/>
      </dsp:txXfrm>
    </dsp:sp>
    <dsp:sp modelId="{B8E59985-E6E3-FC46-9F34-85A20F18C680}">
      <dsp:nvSpPr>
        <dsp:cNvPr id="0" name=""/>
        <dsp:cNvSpPr/>
      </dsp:nvSpPr>
      <dsp:spPr>
        <a:xfrm>
          <a:off x="0" y="1968620"/>
          <a:ext cx="5641974" cy="0"/>
        </a:xfrm>
        <a:prstGeom prst="line">
          <a:avLst/>
        </a:prstGeom>
        <a:solidFill>
          <a:schemeClr val="accent2">
            <a:hueOff val="-588166"/>
            <a:satOff val="663"/>
            <a:lumOff val="1569"/>
            <a:alphaOff val="0"/>
          </a:schemeClr>
        </a:solidFill>
        <a:ln w="15875" cap="flat" cmpd="sng" algn="ctr">
          <a:solidFill>
            <a:schemeClr val="accent2">
              <a:hueOff val="-588166"/>
              <a:satOff val="663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4BF86-058C-644C-A78B-7483BB83DD9E}">
      <dsp:nvSpPr>
        <dsp:cNvPr id="0" name=""/>
        <dsp:cNvSpPr/>
      </dsp:nvSpPr>
      <dsp:spPr>
        <a:xfrm>
          <a:off x="0" y="1968620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QCD </a:t>
          </a:r>
          <a:r>
            <a:rPr lang="en-US" sz="2400" b="1" kern="1200" dirty="0" err="1"/>
            <a:t>EoS</a:t>
          </a:r>
          <a:endParaRPr lang="en-US" sz="2400" b="1" kern="1200" dirty="0"/>
        </a:p>
      </dsp:txBody>
      <dsp:txXfrm>
        <a:off x="0" y="1968620"/>
        <a:ext cx="5641974" cy="492004"/>
      </dsp:txXfrm>
    </dsp:sp>
    <dsp:sp modelId="{3DF2D6B6-6D4E-AD4A-B2CE-F6119BAF8D30}">
      <dsp:nvSpPr>
        <dsp:cNvPr id="0" name=""/>
        <dsp:cNvSpPr/>
      </dsp:nvSpPr>
      <dsp:spPr>
        <a:xfrm>
          <a:off x="0" y="2460625"/>
          <a:ext cx="5641974" cy="0"/>
        </a:xfrm>
        <a:prstGeom prst="line">
          <a:avLst/>
        </a:prstGeom>
        <a:solidFill>
          <a:schemeClr val="accent2">
            <a:hueOff val="-735207"/>
            <a:satOff val="829"/>
            <a:lumOff val="1961"/>
            <a:alphaOff val="0"/>
          </a:schemeClr>
        </a:solidFill>
        <a:ln w="15875" cap="flat" cmpd="sng" algn="ctr">
          <a:solidFill>
            <a:schemeClr val="accent2">
              <a:hueOff val="-735207"/>
              <a:satOff val="829"/>
              <a:lumOff val="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6ACB5-7D9C-3148-9092-BD7DE3D14379}">
      <dsp:nvSpPr>
        <dsp:cNvPr id="0" name=""/>
        <dsp:cNvSpPr/>
      </dsp:nvSpPr>
      <dsp:spPr>
        <a:xfrm>
          <a:off x="0" y="2460624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EoS</a:t>
          </a:r>
          <a:r>
            <a:rPr lang="en-US" sz="2400" b="1" kern="1200" dirty="0"/>
            <a:t> Inverter</a:t>
          </a:r>
        </a:p>
      </dsp:txBody>
      <dsp:txXfrm>
        <a:off x="0" y="2460624"/>
        <a:ext cx="5641974" cy="492004"/>
      </dsp:txXfrm>
    </dsp:sp>
    <dsp:sp modelId="{1A60B9E0-B55C-E042-B276-E85A9966AB5C}">
      <dsp:nvSpPr>
        <dsp:cNvPr id="0" name=""/>
        <dsp:cNvSpPr/>
      </dsp:nvSpPr>
      <dsp:spPr>
        <a:xfrm>
          <a:off x="0" y="2952629"/>
          <a:ext cx="5641974" cy="0"/>
        </a:xfrm>
        <a:prstGeom prst="line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F7CB6-95D5-9145-94CE-FAED50EB941C}">
      <dsp:nvSpPr>
        <dsp:cNvPr id="0" name=""/>
        <dsp:cNvSpPr/>
      </dsp:nvSpPr>
      <dsp:spPr>
        <a:xfrm>
          <a:off x="0" y="2952629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Parallelized and performance portable</a:t>
          </a:r>
        </a:p>
      </dsp:txBody>
      <dsp:txXfrm>
        <a:off x="0" y="2952629"/>
        <a:ext cx="5641974" cy="492004"/>
      </dsp:txXfrm>
    </dsp:sp>
    <dsp:sp modelId="{2621920B-E2FF-5346-BB9A-DAB922F7A770}">
      <dsp:nvSpPr>
        <dsp:cNvPr id="0" name=""/>
        <dsp:cNvSpPr/>
      </dsp:nvSpPr>
      <dsp:spPr>
        <a:xfrm>
          <a:off x="0" y="3444634"/>
          <a:ext cx="5641974" cy="0"/>
        </a:xfrm>
        <a:prstGeom prst="line">
          <a:avLst/>
        </a:prstGeom>
        <a:solidFill>
          <a:schemeClr val="accent2">
            <a:hueOff val="-1029290"/>
            <a:satOff val="1160"/>
            <a:lumOff val="2746"/>
            <a:alphaOff val="0"/>
          </a:schemeClr>
        </a:solidFill>
        <a:ln w="15875" cap="flat" cmpd="sng" algn="ctr">
          <a:solidFill>
            <a:schemeClr val="accent2">
              <a:hueOff val="-1029290"/>
              <a:satOff val="1160"/>
              <a:lumOff val="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FFC33-98B6-AE45-9B4D-0B2FA3729FA7}">
      <dsp:nvSpPr>
        <dsp:cNvPr id="0" name=""/>
        <dsp:cNvSpPr/>
      </dsp:nvSpPr>
      <dsp:spPr>
        <a:xfrm>
          <a:off x="0" y="3444634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Hyperbolic &amp; cartesian coordinate options</a:t>
          </a:r>
        </a:p>
      </dsp:txBody>
      <dsp:txXfrm>
        <a:off x="0" y="3444634"/>
        <a:ext cx="5641974" cy="492004"/>
      </dsp:txXfrm>
    </dsp:sp>
    <dsp:sp modelId="{F1CBB82D-3AAE-E743-A7DB-63618A5D1790}">
      <dsp:nvSpPr>
        <dsp:cNvPr id="0" name=""/>
        <dsp:cNvSpPr/>
      </dsp:nvSpPr>
      <dsp:spPr>
        <a:xfrm>
          <a:off x="0" y="3936639"/>
          <a:ext cx="5641974" cy="0"/>
        </a:xfrm>
        <a:prstGeom prst="line">
          <a:avLst/>
        </a:prstGeom>
        <a:solidFill>
          <a:schemeClr val="accent2">
            <a:hueOff val="-1176331"/>
            <a:satOff val="1326"/>
            <a:lumOff val="3138"/>
            <a:alphaOff val="0"/>
          </a:schemeClr>
        </a:solidFill>
        <a:ln w="15875" cap="flat" cmpd="sng" algn="ctr">
          <a:solidFill>
            <a:schemeClr val="accent2">
              <a:hueOff val="-1176331"/>
              <a:satOff val="1326"/>
              <a:lumOff val="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E30B-D8E3-0547-8B0C-1220D1A92B25}">
      <dsp:nvSpPr>
        <dsp:cNvPr id="0" name=""/>
        <dsp:cNvSpPr/>
      </dsp:nvSpPr>
      <dsp:spPr>
        <a:xfrm>
          <a:off x="0" y="3936639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Source Terms</a:t>
          </a:r>
        </a:p>
      </dsp:txBody>
      <dsp:txXfrm>
        <a:off x="0" y="3936639"/>
        <a:ext cx="5641974" cy="492004"/>
      </dsp:txXfrm>
    </dsp:sp>
    <dsp:sp modelId="{5A673C00-D3FD-7544-8D20-7C6591378096}">
      <dsp:nvSpPr>
        <dsp:cNvPr id="0" name=""/>
        <dsp:cNvSpPr/>
      </dsp:nvSpPr>
      <dsp:spPr>
        <a:xfrm>
          <a:off x="0" y="4428644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D31AF-8914-0540-8D39-AD782787F5B1}">
      <dsp:nvSpPr>
        <dsp:cNvPr id="0" name=""/>
        <dsp:cNvSpPr/>
      </dsp:nvSpPr>
      <dsp:spPr>
        <a:xfrm>
          <a:off x="0" y="4428644"/>
          <a:ext cx="5641974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Streamlined </a:t>
          </a:r>
          <a:r>
            <a:rPr lang="en-US" sz="2400" kern="1200" dirty="0" err="1"/>
            <a:t>EoMs</a:t>
          </a:r>
          <a:endParaRPr lang="en-US" sz="2400" kern="1200" dirty="0"/>
        </a:p>
      </dsp:txBody>
      <dsp:txXfrm>
        <a:off x="0" y="4428644"/>
        <a:ext cx="5641974" cy="49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6F196-33CE-4814-9D86-AADC9017E489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97418-95C8-45C1-A0F3-5F49BF340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E4F52"/>
                </a:solidFill>
                <a:effectLst/>
                <a:latin typeface="-apple-system"/>
              </a:rPr>
              <a:t>645521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C4522-67D9-4689-B017-EB12E72F37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7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</a:t>
            </a:r>
          </a:p>
          <a:p>
            <a:r>
              <a:rPr lang="en-US" dirty="0"/>
              <a:t>Conserved Charges in Nuclear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D672A-F193-45EC-92A3-47F07BE07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10BBAD-D84C-68FA-150A-636B95AC7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AFAC7-1D2A-2DB6-3158-083F529A8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</a:t>
            </a:r>
          </a:p>
          <a:p>
            <a:r>
              <a:rPr lang="en-US" dirty="0"/>
              <a:t>Conserved Charges in Nuclear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DF639-AD53-5F4D-28CD-846AAE353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9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Out-of-bound fluid cells that are beyond the each of the Taylor Series, 4D interpolation and root-finding, Accuracy and speed, Thermodynamic derivatives.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9CE1A-7DA2-4CCE-93F1-8EF429374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94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Out-of-bound fluid cells that are beyond the each of the Taylor Series, 4D interpolation and root-finding, Accuracy and speed, Thermodynamic derivatives.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9CE1A-7DA2-4CCE-93F1-8EF429374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29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9CE1A-7DA2-4CCE-93F1-8EF429374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7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Uncertainty in the transition, what is observed is used to direct the model 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One question central to our understanding of the QCD phase diagram is the existence and the location of the QCD critical point</a:t>
            </a: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  <a:latin typeface="Amasis MT Pro" panose="02040504050005020304" pitchFamily="18" charset="0"/>
            </a:endParaRP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multistage hydrodynamic approaches applicable for collisions at √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sNN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 ≳ 7 GeV (Section 2) and hadronic transport descriptions suitable for collisions at √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sNN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 ≲ 7 GeV (Section 3).</a:t>
            </a: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Amasis MT Pro" panose="02040504050005020304" pitchFamily="18" charset="0"/>
            </a:endParaRP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The predicted multiplicities as well as their fluctuations and correlations depend on the EOS. Establishing this dependence theoretically allows one to connect experimental observations to the QCD EOS</a:t>
            </a: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Amasis MT Pro" panose="02040504050005020304" pitchFamily="18" charset="0"/>
            </a:endParaRP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This is not a simple task due to the highly dynamic nature of the collisions, and this chapter will cover several key ingredients needed to complete it. We briefly outline these ingredients below.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9CE1A-7DA2-4CCE-93F1-8EF429374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flow observables we are interested in are mostly patterns in energy and momentum distributions.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6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the averaged QGP shear viscosity changes with the collision energies, which is slightly larger at the LHC than at RHIC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3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equations of motion must be hyperbolic and the propagation of information must be at most the speed of light [60]. Also, the Cauchy problem must be locally well-posed [61], i.e., given initial conditions one must show that the equations admit a unique solution. (causality, local existence, uniqueness) , This shows why linearized analyses [56, 57] necessarily miss the effects from the other coefficients, {</a:t>
            </a:r>
            <a:r>
              <a:rPr lang="en-US" dirty="0" err="1"/>
              <a:t>δΠΠ</a:t>
            </a:r>
            <a:r>
              <a:rPr lang="en-US" dirty="0"/>
              <a:t>, </a:t>
            </a:r>
            <a:r>
              <a:rPr lang="en-US" dirty="0" err="1"/>
              <a:t>λΠ</a:t>
            </a:r>
            <a:r>
              <a:rPr lang="en-US" dirty="0"/>
              <a:t>π, δππ, τππ, λπΠ}, which contribute to the nonlinear evolution. We note that {η, ζ, τπ, </a:t>
            </a:r>
            <a:r>
              <a:rPr lang="en-US" dirty="0" err="1"/>
              <a:t>τΠ</a:t>
            </a:r>
            <a:r>
              <a:rPr lang="en-US" dirty="0"/>
              <a:t>} are the only coefficients that remain after linearization around equilibrium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2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at zero chemical potential/full nonlinear regime/ without any simplifying symmetry or near-equilibrium assumptions.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 theory is unstable, it will be very difficult to extract any physically meaningful results from 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 conditions hold, the fluid dynamical evolution is guaranteed to be well defined and causal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be checked numerically, to role out IC which violate causality; particularly relevant to constrain the physical assumptions behind modeling IC in QGP simulations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Causality violations has nothing to do with the ability of numerical schemes to produce a solution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. Different mechanisms, 2</a:t>
            </a:r>
            <a:r>
              <a:rPr lang="en-US" baseline="30000" dirty="0"/>
              <a:t>nd</a:t>
            </a:r>
            <a:r>
              <a:rPr lang="en-US" dirty="0"/>
              <a:t> distinguish exotic features from superluminal propagation, 3</a:t>
            </a:r>
            <a:r>
              <a:rPr lang="en-US" baseline="30000" dirty="0"/>
              <a:t>rd</a:t>
            </a:r>
            <a:r>
              <a:rPr lang="en-US" dirty="0"/>
              <a:t>. Numerical simulations must be causal.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Previously: 1. breakdown of simulation, 2. manifestly spurious solution, 3. clear non-physical behavior. </a:t>
            </a:r>
          </a:p>
          <a:p>
            <a:pPr marL="171450" indent="-171450">
              <a:buFontTx/>
              <a:buChar char="-"/>
            </a:pPr>
            <a:r>
              <a:rPr lang="en-US" dirty="0"/>
              <a:t>Unique smooth solution at later times for both causal and acausal characteristics, linearizing gives an always causal scenario</a:t>
            </a:r>
          </a:p>
          <a:p>
            <a:pPr marL="171450" indent="-171450">
              <a:buFontTx/>
              <a:buChar char="-"/>
            </a:pPr>
            <a:r>
              <a:rPr lang="en-US" dirty="0"/>
              <a:t>Linear cannot depend on higher order terms. Nonlinear depend on bulk and shear stress themselves -&gt; must be nonlinear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81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D76D-8686-874F-EB98-277D8B28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8263B-E208-BADD-AD49-82D6A9350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C4407-48F2-5A0D-253A-AF90C5AD3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7AF52-6FFC-9AFE-0D30-56803255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7FD1E-0FA6-0044-8738-2796DB8FA7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22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transport coefficients η, ζ, and κ should be thought of as input parameters for hydrodynamics: like in any effective theory, they can not be evaluated in hydrodynamics itself, but rather need to be computed from the underlying short-distance physics, for example using the Boltzmann equation</a:t>
            </a:r>
          </a:p>
          <a:p>
            <a:endParaRPr lang="en-US" dirty="0"/>
          </a:p>
          <a:p>
            <a:r>
              <a:rPr lang="en-US" dirty="0" err="1"/>
              <a:t>Romatschke</a:t>
            </a:r>
            <a:r>
              <a:rPr lang="en-US" dirty="0"/>
              <a:t>: If the relaxation time </a:t>
            </a:r>
            <a:r>
              <a:rPr lang="en-US" dirty="0" err="1"/>
              <a:t>τΠ</a:t>
            </a:r>
            <a:r>
              <a:rPr lang="en-US" dirty="0"/>
              <a:t> is not too small, Eq. (2) are the most general shear viscous hydrodynamic equations that are causal and guarantee that entropy can never locally decrease [12]. Formally, Eq. (2) correspond to the relativistic Navier-Stokes equations in the limit </a:t>
            </a:r>
            <a:r>
              <a:rPr lang="en-US" dirty="0" err="1"/>
              <a:t>τΠ</a:t>
            </a:r>
            <a:r>
              <a:rPr lang="en-US" dirty="0"/>
              <a:t> → 0, but contain corrections of higher order in gradients for </a:t>
            </a:r>
            <a:r>
              <a:rPr lang="en-US" dirty="0" err="1"/>
              <a:t>τΠ</a:t>
            </a:r>
            <a:r>
              <a:rPr lang="en-US" dirty="0"/>
              <a:t> &gt; 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9CE1A-7DA2-4CCE-93F1-8EF429374D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0CB3-73C1-2AFF-FE07-FC37D659A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594EE-C84A-034A-926A-2807F1356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D8A1E-9D68-A224-BEA2-DB19A0C5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56CE-2230-48EC-98E2-80C924DCBC91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B2F2-AB29-341F-F742-A1DACD97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6A93D-2D4B-012D-35AF-AF78B61D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9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03CB-664E-60EF-8459-7ED9CDE2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B3187-5AAA-3A32-62FC-4838255B3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C7C99-2BAE-84CA-EB21-E996250C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4EEC-68AA-4B7E-B290-128F3322CC6D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FB7E9-5486-7AAA-5532-A006F587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305E-CE69-AC6A-D0C8-3398C102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4CF2C-FC99-2551-0212-34F84988E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820BE-24EB-27C3-428A-85051EF69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EAF19-F170-B2D9-62BA-0669C9A0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D368-665A-485D-BAB2-3D8A8A17063A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5F641-A191-29B9-135C-C9B889D2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0858-918E-C991-C2FC-051312BD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18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E8E8-4B86-4AFF-9506-1B2F1253343F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8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AFB5-7EA1-B81D-408F-8D5C54575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45736-C815-5913-7812-085246197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1C09-1F12-A03F-5D15-0A7C8882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44357-109F-4DB6-8602-5CA8CE7B24A5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AE341-CDCE-893D-5F2A-BA7E7EBD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763DC-BBD6-A96E-3ABD-6030D759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83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29D6-667D-EB13-C64D-F78B758C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B5DE-E7A4-00D9-D7E2-59A23B772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8046E-40F6-503D-53DD-A2FEBF1B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5-1555-425E-9912-37FA1EC212B1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29BAE-4D93-6248-DD6E-FC5F454B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262A-388A-A8B1-D23A-908BF9A4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07A1-5723-4CC2-6F78-5E544CF8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A4C20-7590-DA74-A9DC-865D68BA3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29F5-9955-5725-076A-01B8F14A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3517-B528-41D9-9FA2-A1D9BF67934F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4456C-7278-1900-05FE-AD9F70DF8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93800-A52A-DED6-91DF-B82CD6CB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0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EDF-536F-F9C5-022F-7A1E91ED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D6BAE-200B-75BB-14EE-0E846CCC3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5986D-CFCA-9030-46C2-E5BB121DB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6D78C-1B07-725C-68CB-D10DFD86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77D0-7BD1-41D8-8174-743C3EA5D4B4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5A48B-EB88-7301-12EF-5DFF341A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83FA2-72C2-C0A4-25D5-FD4852E7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18AE-F072-69B6-634E-E8F375CC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F3ABF-95EE-7E6B-5381-E302CDC1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BA067-F090-11F7-3BC8-09FA4198D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58C9B-CE68-2BCD-585A-CA3C42551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DFDFD-87A0-AD59-544E-AE612259D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E64C7-464B-C05F-23BB-66BFB8E2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AC37-145B-41D9-8B5F-3A8E6B414D4B}" type="datetime1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25E30-84B4-7C1D-AA1D-BB31851D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E39DCC-3855-9BC4-901B-AF49930C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17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BBA5-BFBA-8D96-EC77-BFE4F7DA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701C7-F288-1D15-805F-7C85390A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19D0-30F9-40C5-B9B6-762D093C5A2F}" type="datetime1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ED547-BA73-9C31-759C-E81C376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EEC3C-7BBC-3D7E-0F76-7160F87F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4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1F13C-DABB-D07A-89A4-CF0F5B96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9147-BD96-48E8-9EC8-1E0FD3CE5FD0}" type="datetime1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C3ECC-1755-7EC1-CF8B-2D43D28F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B543-AED2-BC10-03B4-28D29A29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FBF-0E29-6A9F-9553-7D2320BA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A7BAB-ED5D-6EAA-BC6E-380C3CA42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67F72-A927-DA06-F47C-590F512A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5316-36A0-429F-9C63-B70BB9FD7829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BD66E-ED88-73B1-3811-62A269DB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F5636-B15E-B7E1-F755-610F197B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75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AA54-082E-4D71-DA1F-22BE102D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1BAF-E200-5097-7A76-5B4370D7D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E730D-EA25-8224-B7A3-5071342A0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9FBB-DCE3-CBE0-A197-373C1704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E390-03B7-432A-BB65-90623264645C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8A741-978E-B1D4-8F33-AF6D558F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19C48-EEF9-FEA1-1FBE-8D8E7B5A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53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DA60F-F7F3-2D0B-8072-FA2C472C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B55A6-01AC-001A-D0ED-053E4E24C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1A349-5717-081E-0401-7580BB2B0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F851C-C8C8-2687-109D-43F994A4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64834-F727-4960-9B0D-1F893617D9ED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D735-92F6-CFF4-EB7E-9AA9FD4F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20BA1-685D-9335-017C-7E21AEF0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7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A3CC8-613E-8693-047D-8C5FB9CA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C34E9-5755-C59C-1076-877E9C92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7D6BC-E11E-AD5E-25FE-89D2C940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2161-3548-4109-A82C-4735B1A0CA8F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9C2E3-6191-43DB-766B-3194AD93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C3201-BFC2-0A34-A1A9-AE8EE9EA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9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300E0-219D-125E-22FE-E0255C420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D5A6A-D963-1C5D-875C-64C38B471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FD1D4-B7D7-8D5A-5417-593D5F6D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20CBE-6E98-40B3-987C-AEB8838794F4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F74C6-47DF-0FA3-7B59-3BDBEC3A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3878D-873F-9505-25E7-4059D06A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01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96F1-0AC6-4A12-902C-022528E96E83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80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A58BD38-D391-474D-B2D2-ED57A0720CF7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51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10" y="112976"/>
            <a:ext cx="13129146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10" y="1757548"/>
            <a:ext cx="11430990" cy="4551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DE2D-BA8E-3241-AA15-D815D61370D0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9435" y="6474106"/>
            <a:ext cx="643129" cy="274320"/>
          </a:xfrm>
        </p:spPr>
        <p:txBody>
          <a:bodyPr/>
          <a:lstStyle>
            <a:lvl1pPr>
              <a:defRPr sz="1500"/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71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4501-B948-C243-89B6-CECD6DDE1D4A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871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3" y="112976"/>
            <a:ext cx="11466617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383" y="1773936"/>
            <a:ext cx="5434624" cy="4535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773936"/>
            <a:ext cx="5821680" cy="4535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9521-F006-6A4E-8308-07B1B1D347AF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59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261" y="2179636"/>
            <a:ext cx="5422747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261" y="2967788"/>
            <a:ext cx="5422747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582010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7" y="2967788"/>
            <a:ext cx="5820099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6A48C-488C-A44D-B51F-AC6FE754EFF4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76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E4B5-88BD-FFE3-8431-6E243F7D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0751B-D7AB-51B9-B56B-243B68E2C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7BE4-22A6-4FAC-1D89-53B6EE2C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15E8-0DD8-422C-9B68-4325F6E6BCBB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F3C0B-A256-F37C-C265-F7CB6EAE9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19F6D-B28E-A7CB-2E43-E3665119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7FAB-94D0-BA4B-86BC-78AEBD2FC401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09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FBD6-5ED4-5F41-A4CE-0C10DC4BFCB0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86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0634" y="112977"/>
            <a:ext cx="5092614" cy="1693626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12976"/>
            <a:ext cx="6156366" cy="58946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634" y="1900052"/>
            <a:ext cx="5092614" cy="4119748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A376-C205-A44D-B20A-5232FFC0F0C6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31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F601-823B-2F4F-8643-C2EDC8CA3D02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381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E675-36DE-0B42-9308-E48D16CA6FF2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6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3031-28EF-DF44-9D95-693ECE3F9F9F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C5FD-70DB-BFBC-7EF2-152A0382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0F2D-E377-D634-EF03-3CB8CD864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62356-1DD6-BCAB-FE63-2323AAA8F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DE682-0236-EEDC-0E8B-BB259604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CD9F-51D9-4768-9882-0D6AE9279F0B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28AB-5452-6F7C-A881-1B3759D6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082D5-D624-188B-969C-ADEB51FE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8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F909-C546-0657-22D1-08881F9D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EA28-E599-D67E-5201-BB3C0B3C1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3E6A3-60A4-4FA3-4DD9-4E604BC9E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E8F55-86C3-E45B-C199-72C11D3CF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BF67E-0965-36CF-47A8-8A6BC2F6F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7A3DE8-0FDE-8E6D-CE0F-9B94E00A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4A23B-CC81-4824-B282-D3BBA0C74703}" type="datetime1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D64449-66DD-85CC-901C-05DAA13F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C8119-AEE4-4E32-9568-2D3F785F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1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F2B1-DE75-CC82-1ECF-8142FD71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9EAC6-8227-C30D-B8C2-74DD2F26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DEAE-358F-40CD-8A6D-6C9E5E07B213}" type="datetime1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4FECE-C50F-598C-8A30-B4EFDF0B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7E1A0-59C1-4071-B38F-5BE14A7C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4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F7967D-75D0-E162-429A-A5AB89BB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3A93-1842-490F-A04F-17BB5B2B1ACD}" type="datetime1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203B3-E522-2D39-447D-86628E23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1CFB5-F8D1-66A0-A298-11FF2085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3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74DA-3807-0B94-955A-50BB7B36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F3D9-7A6C-8635-A3C7-C813354A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FECFD-3232-E5E5-0AD0-4FDB9CA0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ABC7E-E6A6-0878-C0F9-924A1408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6BEF-38B7-4772-A841-F4139F1B1D7D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12163-4C60-8F8A-849D-30999631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167B5-77E4-F041-EBD3-CA5E1EE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3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4EF0-755D-F415-06A7-F5F5AC04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44BFF0-D7C4-0A81-244A-FE12CC722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C9E6C-1F99-2235-197B-07F699E86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E7E19-D06B-A3F6-C469-391A933E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4AC5-443C-47EE-930D-29CC0C879EED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28F18-C439-E082-706A-7B1F35D8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917D6-6D7F-728C-3618-CC41CE20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8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5D4C10-3B78-9DFE-58F8-ADA1DD7E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667FD-0E5E-20B6-6FC0-C2C36C689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E5BEB-8F78-CF9E-77E6-59EA30F6D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E0C73E-B2D7-44A2-971F-D5D4FC06AC70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EB3-A18F-4B98-ACBF-9B5D00AC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060A-E81B-C463-65CB-36EA2C5BF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CADD31-1D0E-41D3-9DF4-53D4291C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0BE80-7481-3F7A-44C3-B5632748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B9C1-2E9D-E976-6EF3-A33EDD921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CDE35-1F43-39B3-06A2-302E759D9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980D2-42CE-450F-80DE-EA91903614AE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A1B59-4B43-38E6-0D51-7827D558F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2B083-A8B2-F585-3CE1-59F4BE256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7303FF-A3B9-4E69-AC60-74A01759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8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261" y="177456"/>
            <a:ext cx="1145472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262" y="1479665"/>
            <a:ext cx="11454726" cy="482969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190D75-7840-0E41-8D59-DED0297469BE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6331" y="6470704"/>
            <a:ext cx="3893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6735" y="17745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7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7.png"/><Relationship Id="rId3" Type="http://schemas.openxmlformats.org/officeDocument/2006/relationships/tags" Target="../tags/tag68.xml"/><Relationship Id="rId7" Type="http://schemas.openxmlformats.org/officeDocument/2006/relationships/image" Target="../media/image80.png"/><Relationship Id="rId12" Type="http://schemas.openxmlformats.org/officeDocument/2006/relationships/image" Target="../media/image86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tags" Target="../tags/tag69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tags" Target="../tags/tag72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tags" Target="../tags/tag71.xml"/><Relationship Id="rId16" Type="http://schemas.openxmlformats.org/officeDocument/2006/relationships/image" Target="../media/image99.png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74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tags" Target="../tags/tag73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tags" Target="../tags/tag77.xml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4.png"/><Relationship Id="rId5" Type="http://schemas.openxmlformats.org/officeDocument/2006/relationships/tags" Target="../tags/tag79.xml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tags" Target="../tags/tag78.xml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82.xml"/><Relationship Id="rId7" Type="http://schemas.openxmlformats.org/officeDocument/2006/relationships/image" Target="../media/image110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tags" Target="../tags/tag84.xml"/><Relationship Id="rId16" Type="http://schemas.openxmlformats.org/officeDocument/2006/relationships/image" Target="../media/image119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109.png"/><Relationship Id="rId5" Type="http://schemas.openxmlformats.org/officeDocument/2006/relationships/tags" Target="../tags/tag87.xml"/><Relationship Id="rId15" Type="http://schemas.openxmlformats.org/officeDocument/2006/relationships/image" Target="../media/image118.png"/><Relationship Id="rId10" Type="http://schemas.openxmlformats.org/officeDocument/2006/relationships/image" Target="../media/image114.png"/><Relationship Id="rId19" Type="http://schemas.openxmlformats.org/officeDocument/2006/relationships/image" Target="../media/image122.png"/><Relationship Id="rId4" Type="http://schemas.openxmlformats.org/officeDocument/2006/relationships/tags" Target="../tags/tag86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96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30.png"/><Relationship Id="rId3" Type="http://schemas.microsoft.com/office/2007/relationships/media" Target="../media/media2.mp4"/><Relationship Id="rId21" Type="http://schemas.openxmlformats.org/officeDocument/2006/relationships/image" Target="../media/image125.png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tags" Target="../tags/tag100.xml"/><Relationship Id="rId25" Type="http://schemas.openxmlformats.org/officeDocument/2006/relationships/image" Target="../media/image129.png"/><Relationship Id="rId33" Type="http://schemas.openxmlformats.org/officeDocument/2006/relationships/image" Target="../media/image137.png"/><Relationship Id="rId2" Type="http://schemas.openxmlformats.org/officeDocument/2006/relationships/video" Target="../media/media1.mp4"/><Relationship Id="rId16" Type="http://schemas.openxmlformats.org/officeDocument/2006/relationships/tags" Target="../tags/tag99.xml"/><Relationship Id="rId20" Type="http://schemas.openxmlformats.org/officeDocument/2006/relationships/image" Target="../media/image124.png"/><Relationship Id="rId29" Type="http://schemas.openxmlformats.org/officeDocument/2006/relationships/image" Target="../media/image13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tags" Target="../tags/tag94.xml"/><Relationship Id="rId24" Type="http://schemas.openxmlformats.org/officeDocument/2006/relationships/image" Target="../media/image128.png"/><Relationship Id="rId32" Type="http://schemas.openxmlformats.org/officeDocument/2006/relationships/image" Target="../media/image136.png"/><Relationship Id="rId5" Type="http://schemas.microsoft.com/office/2007/relationships/media" Target="../media/media3.mp4"/><Relationship Id="rId15" Type="http://schemas.openxmlformats.org/officeDocument/2006/relationships/tags" Target="../tags/tag98.xml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10" Type="http://schemas.openxmlformats.org/officeDocument/2006/relationships/tags" Target="../tags/tag93.xml"/><Relationship Id="rId19" Type="http://schemas.openxmlformats.org/officeDocument/2006/relationships/image" Target="../media/image123.png"/><Relationship Id="rId31" Type="http://schemas.openxmlformats.org/officeDocument/2006/relationships/image" Target="../media/image135.png"/><Relationship Id="rId4" Type="http://schemas.openxmlformats.org/officeDocument/2006/relationships/video" Target="../media/media2.mp4"/><Relationship Id="rId9" Type="http://schemas.openxmlformats.org/officeDocument/2006/relationships/tags" Target="../tags/tag92.xml"/><Relationship Id="rId14" Type="http://schemas.openxmlformats.org/officeDocument/2006/relationships/tags" Target="../tags/tag97.xml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Relationship Id="rId8" Type="http://schemas.openxmlformats.org/officeDocument/2006/relationships/tags" Target="../tags/tag9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tags" Target="../tags/tag103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42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1.png"/><Relationship Id="rId5" Type="http://schemas.openxmlformats.org/officeDocument/2006/relationships/tags" Target="../tags/tag105.xml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tags" Target="../tags/tag104.xml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tags" Target="../tags/tag108.xml"/><Relationship Id="rId21" Type="http://schemas.openxmlformats.org/officeDocument/2006/relationships/image" Target="../media/image156.png"/><Relationship Id="rId7" Type="http://schemas.openxmlformats.org/officeDocument/2006/relationships/tags" Target="../tags/tag112.xml"/><Relationship Id="rId12" Type="http://schemas.openxmlformats.org/officeDocument/2006/relationships/image" Target="../media/image147.png"/><Relationship Id="rId17" Type="http://schemas.openxmlformats.org/officeDocument/2006/relationships/image" Target="../media/image152.gif"/><Relationship Id="rId2" Type="http://schemas.openxmlformats.org/officeDocument/2006/relationships/tags" Target="../tags/tag107.xml"/><Relationship Id="rId16" Type="http://schemas.openxmlformats.org/officeDocument/2006/relationships/image" Target="../media/image151.gif"/><Relationship Id="rId20" Type="http://schemas.openxmlformats.org/officeDocument/2006/relationships/image" Target="../media/image155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46.gif"/><Relationship Id="rId5" Type="http://schemas.openxmlformats.org/officeDocument/2006/relationships/tags" Target="../tags/tag110.xml"/><Relationship Id="rId15" Type="http://schemas.openxmlformats.org/officeDocument/2006/relationships/image" Target="../media/image15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54.pn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2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tags" Target="../tags/tag116.xml"/><Relationship Id="rId16" Type="http://schemas.openxmlformats.org/officeDocument/2006/relationships/image" Target="../media/image165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160.png"/><Relationship Id="rId5" Type="http://schemas.openxmlformats.org/officeDocument/2006/relationships/tags" Target="../tags/tag119.xml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tags" Target="../tags/tag118.xml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72.png"/><Relationship Id="rId3" Type="http://schemas.openxmlformats.org/officeDocument/2006/relationships/tags" Target="../tags/tag124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1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170.png"/><Relationship Id="rId5" Type="http://schemas.openxmlformats.org/officeDocument/2006/relationships/tags" Target="../tags/tag126.xml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tags" Target="../tags/tag125.xml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tags" Target="../tags/tag130.xml"/><Relationship Id="rId21" Type="http://schemas.openxmlformats.org/officeDocument/2006/relationships/image" Target="../media/image185.png"/><Relationship Id="rId7" Type="http://schemas.openxmlformats.org/officeDocument/2006/relationships/tags" Target="../tags/tag134.xml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tags" Target="../tags/tag129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175.png"/><Relationship Id="rId5" Type="http://schemas.openxmlformats.org/officeDocument/2006/relationships/tags" Target="../tags/tag132.xml"/><Relationship Id="rId15" Type="http://schemas.openxmlformats.org/officeDocument/2006/relationships/image" Target="../media/image179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83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91.png"/><Relationship Id="rId3" Type="http://schemas.openxmlformats.org/officeDocument/2006/relationships/tags" Target="../tags/tag13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0.png"/><Relationship Id="rId2" Type="http://schemas.openxmlformats.org/officeDocument/2006/relationships/tags" Target="../tags/tag138.xml"/><Relationship Id="rId16" Type="http://schemas.openxmlformats.org/officeDocument/2006/relationships/image" Target="../media/image194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189.png"/><Relationship Id="rId5" Type="http://schemas.openxmlformats.org/officeDocument/2006/relationships/tags" Target="../tags/tag141.xml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tags" Target="../tags/tag140.xml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98.png"/><Relationship Id="rId3" Type="http://schemas.openxmlformats.org/officeDocument/2006/relationships/tags" Target="../tags/tag145.xml"/><Relationship Id="rId7" Type="http://schemas.openxmlformats.org/officeDocument/2006/relationships/slideLayout" Target="../slideLayouts/slideLayout12.xml"/><Relationship Id="rId12" Type="http://schemas.openxmlformats.org/officeDocument/2006/relationships/hyperlink" Target="https://github.com/pcarzon/ICCING" TargetMode="External"/><Relationship Id="rId17" Type="http://schemas.openxmlformats.org/officeDocument/2006/relationships/image" Target="../media/image202.png"/><Relationship Id="rId2" Type="http://schemas.openxmlformats.org/officeDocument/2006/relationships/tags" Target="../tags/tag144.xml"/><Relationship Id="rId16" Type="http://schemas.openxmlformats.org/officeDocument/2006/relationships/image" Target="../media/image201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197.png"/><Relationship Id="rId5" Type="http://schemas.openxmlformats.org/officeDocument/2006/relationships/tags" Target="../tags/tag147.xml"/><Relationship Id="rId15" Type="http://schemas.openxmlformats.org/officeDocument/2006/relationships/image" Target="../media/image200.png"/><Relationship Id="rId10" Type="http://schemas.openxmlformats.org/officeDocument/2006/relationships/image" Target="../media/image196.png"/><Relationship Id="rId4" Type="http://schemas.openxmlformats.org/officeDocument/2006/relationships/tags" Target="../tags/tag146.xml"/><Relationship Id="rId9" Type="http://schemas.openxmlformats.org/officeDocument/2006/relationships/image" Target="../media/image195.png"/><Relationship Id="rId14" Type="http://schemas.openxmlformats.org/officeDocument/2006/relationships/image" Target="../media/image1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196.png"/><Relationship Id="rId18" Type="http://schemas.openxmlformats.org/officeDocument/2006/relationships/image" Target="../media/image200.png"/><Relationship Id="rId26" Type="http://schemas.openxmlformats.org/officeDocument/2006/relationships/image" Target="../media/image206.png"/><Relationship Id="rId3" Type="http://schemas.openxmlformats.org/officeDocument/2006/relationships/tags" Target="../tags/tag151.xml"/><Relationship Id="rId21" Type="http://schemas.openxmlformats.org/officeDocument/2006/relationships/image" Target="../media/image194.png"/><Relationship Id="rId7" Type="http://schemas.openxmlformats.org/officeDocument/2006/relationships/tags" Target="../tags/tag155.xml"/><Relationship Id="rId12" Type="http://schemas.openxmlformats.org/officeDocument/2006/relationships/image" Target="../media/image195.png"/><Relationship Id="rId17" Type="http://schemas.openxmlformats.org/officeDocument/2006/relationships/image" Target="../media/image199.png"/><Relationship Id="rId25" Type="http://schemas.openxmlformats.org/officeDocument/2006/relationships/image" Target="../media/image205.png"/><Relationship Id="rId2" Type="http://schemas.openxmlformats.org/officeDocument/2006/relationships/tags" Target="../tags/tag150.xml"/><Relationship Id="rId16" Type="http://schemas.openxmlformats.org/officeDocument/2006/relationships/image" Target="../media/image198.png"/><Relationship Id="rId20" Type="http://schemas.openxmlformats.org/officeDocument/2006/relationships/image" Target="../media/image203.gif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notesSlide" Target="../notesSlides/notesSlide11.xml"/><Relationship Id="rId24" Type="http://schemas.openxmlformats.org/officeDocument/2006/relationships/image" Target="../media/image204.png"/><Relationship Id="rId5" Type="http://schemas.openxmlformats.org/officeDocument/2006/relationships/tags" Target="../tags/tag153.xml"/><Relationship Id="rId15" Type="http://schemas.openxmlformats.org/officeDocument/2006/relationships/hyperlink" Target="https://github.com/pcarzon/ICCING" TargetMode="External"/><Relationship Id="rId23" Type="http://schemas.openxmlformats.org/officeDocument/2006/relationships/image" Target="../media/image187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02.png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image" Target="../media/image197.png"/><Relationship Id="rId22" Type="http://schemas.openxmlformats.org/officeDocument/2006/relationships/image" Target="../media/image1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3" Type="http://schemas.openxmlformats.org/officeDocument/2006/relationships/tags" Target="../tags/tag160.xml"/><Relationship Id="rId21" Type="http://schemas.openxmlformats.org/officeDocument/2006/relationships/image" Target="../media/image215.png"/><Relationship Id="rId7" Type="http://schemas.openxmlformats.org/officeDocument/2006/relationships/tags" Target="../tags/tag164.xml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211.png"/><Relationship Id="rId2" Type="http://schemas.openxmlformats.org/officeDocument/2006/relationships/tags" Target="../tags/tag159.xml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18.png"/><Relationship Id="rId5" Type="http://schemas.openxmlformats.org/officeDocument/2006/relationships/tags" Target="../tags/tag162.xml"/><Relationship Id="rId15" Type="http://schemas.openxmlformats.org/officeDocument/2006/relationships/image" Target="../media/image209.png"/><Relationship Id="rId23" Type="http://schemas.openxmlformats.org/officeDocument/2006/relationships/image" Target="../media/image217.png"/><Relationship Id="rId10" Type="http://schemas.openxmlformats.org/officeDocument/2006/relationships/tags" Target="../tags/tag167.xml"/><Relationship Id="rId19" Type="http://schemas.openxmlformats.org/officeDocument/2006/relationships/image" Target="../media/image213.png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208.png"/><Relationship Id="rId22" Type="http://schemas.openxmlformats.org/officeDocument/2006/relationships/image" Target="../media/image2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tags" Target="../tags/tag169.xml"/><Relationship Id="rId16" Type="http://schemas.openxmlformats.org/officeDocument/2006/relationships/image" Target="../media/image224.png"/><Relationship Id="rId20" Type="http://schemas.openxmlformats.org/officeDocument/2006/relationships/image" Target="../media/image22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219.png"/><Relationship Id="rId5" Type="http://schemas.openxmlformats.org/officeDocument/2006/relationships/tags" Target="../tags/tag172.xml"/><Relationship Id="rId15" Type="http://schemas.openxmlformats.org/officeDocument/2006/relationships/image" Target="../media/image223.png"/><Relationship Id="rId10" Type="http://schemas.openxmlformats.org/officeDocument/2006/relationships/notesSlide" Target="../notesSlides/notesSlide13.xml"/><Relationship Id="rId19" Type="http://schemas.openxmlformats.org/officeDocument/2006/relationships/image" Target="../media/image218.png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2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231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tags" Target="../tags/tag8.xml"/><Relationship Id="rId21" Type="http://schemas.openxmlformats.org/officeDocument/2006/relationships/image" Target="../media/image19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tags" Target="../tags/tag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22.png"/><Relationship Id="rId5" Type="http://schemas.openxmlformats.org/officeDocument/2006/relationships/tags" Target="../tags/tag10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tags" Target="../tags/tag15.xml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232.png"/><Relationship Id="rId18" Type="http://schemas.openxmlformats.org/officeDocument/2006/relationships/image" Target="../media/image237.png"/><Relationship Id="rId3" Type="http://schemas.openxmlformats.org/officeDocument/2006/relationships/tags" Target="../tags/tag182.xml"/><Relationship Id="rId21" Type="http://schemas.openxmlformats.org/officeDocument/2006/relationships/image" Target="../media/image240.png"/><Relationship Id="rId7" Type="http://schemas.openxmlformats.org/officeDocument/2006/relationships/tags" Target="../tags/tag186.xml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236.png"/><Relationship Id="rId2" Type="http://schemas.openxmlformats.org/officeDocument/2006/relationships/tags" Target="../tags/tag181.xml"/><Relationship Id="rId16" Type="http://schemas.openxmlformats.org/officeDocument/2006/relationships/image" Target="../media/image235.png"/><Relationship Id="rId20" Type="http://schemas.openxmlformats.org/officeDocument/2006/relationships/image" Target="../media/image239.pn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18.png"/><Relationship Id="rId5" Type="http://schemas.openxmlformats.org/officeDocument/2006/relationships/tags" Target="../tags/tag184.xml"/><Relationship Id="rId15" Type="http://schemas.openxmlformats.org/officeDocument/2006/relationships/image" Target="../media/image234.png"/><Relationship Id="rId23" Type="http://schemas.openxmlformats.org/officeDocument/2006/relationships/image" Target="../media/image242.png"/><Relationship Id="rId10" Type="http://schemas.openxmlformats.org/officeDocument/2006/relationships/tags" Target="../tags/tag189.xml"/><Relationship Id="rId19" Type="http://schemas.openxmlformats.org/officeDocument/2006/relationships/image" Target="../media/image238.png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233.png"/><Relationship Id="rId22" Type="http://schemas.openxmlformats.org/officeDocument/2006/relationships/image" Target="../media/image2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Relationship Id="rId4" Type="http://schemas.openxmlformats.org/officeDocument/2006/relationships/image" Target="../media/image2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7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246.png"/><Relationship Id="rId5" Type="http://schemas.openxmlformats.org/officeDocument/2006/relationships/image" Target="../media/image35.png"/><Relationship Id="rId10" Type="http://schemas.openxmlformats.org/officeDocument/2006/relationships/image" Target="../media/image250.png"/><Relationship Id="rId4" Type="http://schemas.openxmlformats.org/officeDocument/2006/relationships/image" Target="../media/image245.png"/><Relationship Id="rId9" Type="http://schemas.openxmlformats.org/officeDocument/2006/relationships/image" Target="../media/image2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195.xml"/><Relationship Id="rId7" Type="http://schemas.openxmlformats.org/officeDocument/2006/relationships/image" Target="../media/image251.png"/><Relationship Id="rId12" Type="http://schemas.openxmlformats.org/officeDocument/2006/relationships/image" Target="../media/image255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4.png"/><Relationship Id="rId5" Type="http://schemas.openxmlformats.org/officeDocument/2006/relationships/tags" Target="../tags/tag197.xml"/><Relationship Id="rId10" Type="http://schemas.openxmlformats.org/officeDocument/2006/relationships/image" Target="../media/image253.png"/><Relationship Id="rId4" Type="http://schemas.openxmlformats.org/officeDocument/2006/relationships/tags" Target="../tags/tag196.xml"/><Relationship Id="rId9" Type="http://schemas.openxmlformats.org/officeDocument/2006/relationships/image" Target="../media/image2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tags" Target="../tags/tag200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263.png"/><Relationship Id="rId3" Type="http://schemas.microsoft.com/office/2007/relationships/media" Target="../media/media4.mp4"/><Relationship Id="rId21" Type="http://schemas.openxmlformats.org/officeDocument/2006/relationships/image" Target="../media/image258.png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openxmlformats.org/officeDocument/2006/relationships/tags" Target="../tags/tag202.xml"/><Relationship Id="rId25" Type="http://schemas.openxmlformats.org/officeDocument/2006/relationships/image" Target="../media/image262.png"/><Relationship Id="rId2" Type="http://schemas.openxmlformats.org/officeDocument/2006/relationships/tags" Target="../tags/tag199.xml"/><Relationship Id="rId16" Type="http://schemas.openxmlformats.org/officeDocument/2006/relationships/tags" Target="../tags/tag201.xml"/><Relationship Id="rId20" Type="http://schemas.openxmlformats.org/officeDocument/2006/relationships/image" Target="../media/image257.png"/><Relationship Id="rId29" Type="http://schemas.openxmlformats.org/officeDocument/2006/relationships/image" Target="../media/image140.png"/><Relationship Id="rId1" Type="http://schemas.openxmlformats.org/officeDocument/2006/relationships/tags" Target="../tags/tag198.xml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24" Type="http://schemas.openxmlformats.org/officeDocument/2006/relationships/image" Target="../media/image261.png"/><Relationship Id="rId5" Type="http://schemas.microsoft.com/office/2007/relationships/media" Target="../media/media5.mp4"/><Relationship Id="rId15" Type="http://schemas.openxmlformats.org/officeDocument/2006/relationships/video" Target="../media/media9.mp4"/><Relationship Id="rId23" Type="http://schemas.openxmlformats.org/officeDocument/2006/relationships/image" Target="../media/image260.png"/><Relationship Id="rId28" Type="http://schemas.openxmlformats.org/officeDocument/2006/relationships/image" Target="../media/image265.png"/><Relationship Id="rId10" Type="http://schemas.openxmlformats.org/officeDocument/2006/relationships/video" Target="../media/media7.mp4"/><Relationship Id="rId19" Type="http://schemas.openxmlformats.org/officeDocument/2006/relationships/image" Target="../media/image256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microsoft.com/office/2007/relationships/media" Target="../media/media9.mp4"/><Relationship Id="rId22" Type="http://schemas.openxmlformats.org/officeDocument/2006/relationships/image" Target="../media/image259.png"/><Relationship Id="rId27" Type="http://schemas.openxmlformats.org/officeDocument/2006/relationships/image" Target="../media/image2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png"/><Relationship Id="rId3" Type="http://schemas.openxmlformats.org/officeDocument/2006/relationships/tags" Target="../tags/tag205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266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8.png"/><Relationship Id="rId10" Type="http://schemas.openxmlformats.org/officeDocument/2006/relationships/image" Target="../media/image63.png"/><Relationship Id="rId4" Type="http://schemas.openxmlformats.org/officeDocument/2006/relationships/tags" Target="../tags/tag206.xml"/><Relationship Id="rId9" Type="http://schemas.openxmlformats.org/officeDocument/2006/relationships/image" Target="../media/image62.png"/><Relationship Id="rId14" Type="http://schemas.openxmlformats.org/officeDocument/2006/relationships/image" Target="../media/image2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tags" Target="../tags/tag20.xml"/><Relationship Id="rId21" Type="http://schemas.openxmlformats.org/officeDocument/2006/relationships/image" Target="../media/image32.png"/><Relationship Id="rId7" Type="http://schemas.openxmlformats.org/officeDocument/2006/relationships/tags" Target="../tags/tag24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36.png"/><Relationship Id="rId2" Type="http://schemas.openxmlformats.org/officeDocument/2006/relationships/tags" Target="../tags/tag19.xml"/><Relationship Id="rId16" Type="http://schemas.openxmlformats.org/officeDocument/2006/relationships/image" Target="../media/image17.png"/><Relationship Id="rId20" Type="http://schemas.openxmlformats.org/officeDocument/2006/relationships/image" Target="../media/image3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12.png"/><Relationship Id="rId24" Type="http://schemas.openxmlformats.org/officeDocument/2006/relationships/image" Target="../media/image35.png"/><Relationship Id="rId5" Type="http://schemas.openxmlformats.org/officeDocument/2006/relationships/tags" Target="../tags/tag22.xml"/><Relationship Id="rId15" Type="http://schemas.openxmlformats.org/officeDocument/2006/relationships/image" Target="../media/image16.png"/><Relationship Id="rId23" Type="http://schemas.openxmlformats.org/officeDocument/2006/relationships/image" Target="../media/image3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0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5.jpe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6.png"/><Relationship Id="rId3" Type="http://schemas.openxmlformats.org/officeDocument/2006/relationships/tags" Target="../tags/tag29.xml"/><Relationship Id="rId21" Type="http://schemas.openxmlformats.org/officeDocument/2006/relationships/image" Target="../media/image31.png"/><Relationship Id="rId7" Type="http://schemas.openxmlformats.org/officeDocument/2006/relationships/tags" Target="../tags/tag33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35.png"/><Relationship Id="rId2" Type="http://schemas.openxmlformats.org/officeDocument/2006/relationships/tags" Target="../tags/tag28.xml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34.png"/><Relationship Id="rId5" Type="http://schemas.openxmlformats.org/officeDocument/2006/relationships/tags" Target="../tags/tag31.xml"/><Relationship Id="rId15" Type="http://schemas.openxmlformats.org/officeDocument/2006/relationships/image" Target="../media/image15.jpe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tags" Target="../tags/tag36.xml"/><Relationship Id="rId19" Type="http://schemas.openxmlformats.org/officeDocument/2006/relationships/image" Target="../media/image21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notesSlide" Target="../notesSlides/notesSlide3.xml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slideLayout" Target="../slideLayouts/slideLayout12.xml"/><Relationship Id="rId29" Type="http://schemas.openxmlformats.org/officeDocument/2006/relationships/image" Target="../media/image46.png"/><Relationship Id="rId41" Type="http://schemas.openxmlformats.org/officeDocument/2006/relationships/image" Target="../media/image58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48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tags" Target="../tags/tag58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tags" Target="../tags/tag61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4.png"/><Relationship Id="rId4" Type="http://schemas.openxmlformats.org/officeDocument/2006/relationships/tags" Target="../tags/tag62.xml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65.xml"/><Relationship Id="rId7" Type="http://schemas.openxmlformats.org/officeDocument/2006/relationships/image" Target="../media/image7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24B508-67A2-02A4-C946-9BD7811A0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1721" y="2225692"/>
            <a:ext cx="3071812" cy="5226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Dekrayat Almaalol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3DE8AF6-790D-0A10-6B3C-CC5FED18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0" y="5302820"/>
            <a:ext cx="4178864" cy="7936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7B4862-DE63-E7CC-50F6-BD82B0903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898" y="463423"/>
            <a:ext cx="11579014" cy="843295"/>
          </a:xfrm>
          <a:noFill/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  <a:latin typeface="Algerian" panose="04020705040A02060702" pitchFamily="82" charset="0"/>
              </a:rPr>
              <a:t>Recent developments in hydrodynamics simulations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BE23AB-BCB4-A450-30E9-B33754E57D88}"/>
              </a:ext>
            </a:extLst>
          </p:cNvPr>
          <p:cNvCxnSpPr>
            <a:cxnSpLocks/>
          </p:cNvCxnSpPr>
          <p:nvPr/>
        </p:nvCxnSpPr>
        <p:spPr>
          <a:xfrm>
            <a:off x="225898" y="1612619"/>
            <a:ext cx="11579014" cy="74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2FAAF11E-41C6-B176-DFE6-5DE0296CF335}"/>
              </a:ext>
            </a:extLst>
          </p:cNvPr>
          <p:cNvSpPr txBox="1">
            <a:spLocks/>
          </p:cNvSpPr>
          <p:nvPr/>
        </p:nvSpPr>
        <p:spPr>
          <a:xfrm>
            <a:off x="637442" y="3302979"/>
            <a:ext cx="10203473" cy="843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highlight>
                  <a:srgbClr val="FFFFFF"/>
                </a:highlight>
              </a:rPr>
              <a:t>The 15th Conference on the Intersections of Particle and Nuclear Physics (CIPANP)</a:t>
            </a:r>
            <a:r>
              <a:rPr lang="en-US" dirty="0">
                <a:highlight>
                  <a:srgbClr val="FFFFFF"/>
                </a:highlight>
              </a:rPr>
              <a:t> 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8-13, 2025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University of Wisconsin at Madison.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UNY Stony Brook University – Micefa">
            <a:extLst>
              <a:ext uri="{FF2B5EF4-FFF2-40B4-BE49-F238E27FC236}">
                <a16:creationId xmlns:a16="http://schemas.microsoft.com/office/drawing/2014/main" id="{416FD780-7C8B-8AA8-7EC0-EEEAF9C1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40" y="5302820"/>
            <a:ext cx="4556372" cy="7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0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A92F-52CF-11DD-C944-9488CF8C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5BEC-91C4-6A73-B3CF-5A4D9A47FC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54072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Constraints on Nuclear structure from high energy central collisions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55DE38-482D-5E4B-1ED3-3EDFB72FC4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57" y="2264107"/>
            <a:ext cx="274286" cy="534857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A90C179-97CD-A046-3906-0EEA6077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58" y="6356350"/>
            <a:ext cx="1674934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D732BEB-F284-99CA-4871-FCA35D09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10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F4FB89-0F82-CDD8-A7D2-57E76FB271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2" y="669342"/>
            <a:ext cx="8139428" cy="2043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CA2058-7288-6276-8C67-B467A951E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09" y="1033803"/>
            <a:ext cx="10695842" cy="670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54E37F-B0DD-899D-4AB9-B1A01809F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8705" y="1668992"/>
            <a:ext cx="4862664" cy="4351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E33995-915F-B2F3-C23F-90DF53F87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825" y="3540441"/>
            <a:ext cx="3807454" cy="9143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E88513-1DAF-27A1-DEB8-4B4E4D8AD4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" y="4782195"/>
            <a:ext cx="4062174" cy="89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B9AEC-676C-FEF5-D5C6-EFB163B3D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009" y="2022995"/>
            <a:ext cx="5467696" cy="137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314F45-5B11-8B53-955C-86685D9F82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2" y="6087172"/>
            <a:ext cx="7486631" cy="202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1194C0-979E-4F17-0DBD-281EAA17FD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8546" y="4782195"/>
            <a:ext cx="1758462" cy="745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3E37DE-13CD-0FE3-7F72-E3FE4A6031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83964" y="1770933"/>
            <a:ext cx="1322185" cy="6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1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7D783-71D2-5562-FC18-D1F88FF5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6286-0036-3B2E-0870-93C957E9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3" y="42339"/>
            <a:ext cx="12192000" cy="44423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in hydro simulations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3567B1-F63D-0C6F-F4A0-91A527E18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14" y="1758339"/>
            <a:ext cx="3526602" cy="41827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BAF03E-C844-EAFF-419C-E4D0BADBB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9454" y="1975321"/>
            <a:ext cx="3980817" cy="37487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64FB30-4E90-EC4D-3AE5-3971F8142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168" y="3468215"/>
            <a:ext cx="1459537" cy="11076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1D3436-47BA-89D2-8902-D7F2FD3C7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6723" y="4787626"/>
            <a:ext cx="1430841" cy="94917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D33200-4E7E-74D4-67EE-15A3FE3C879E}"/>
              </a:ext>
            </a:extLst>
          </p:cNvPr>
          <p:cNvCxnSpPr>
            <a:cxnSpLocks/>
          </p:cNvCxnSpPr>
          <p:nvPr/>
        </p:nvCxnSpPr>
        <p:spPr>
          <a:xfrm flipH="1">
            <a:off x="3734334" y="5376495"/>
            <a:ext cx="479834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758F3A-9059-CC44-DAB0-DAB9AC88CEEA}"/>
              </a:ext>
            </a:extLst>
          </p:cNvPr>
          <p:cNvCxnSpPr>
            <a:cxnSpLocks/>
          </p:cNvCxnSpPr>
          <p:nvPr/>
        </p:nvCxnSpPr>
        <p:spPr>
          <a:xfrm flipH="1">
            <a:off x="3663554" y="4524573"/>
            <a:ext cx="575354" cy="4688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68F993FE-B05B-6F86-7B13-4667FC5CCD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6239" y="2934910"/>
            <a:ext cx="2032147" cy="1589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B9F3A5-EDB9-FFA6-F55F-27E2781496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98" y="2261456"/>
            <a:ext cx="1726628" cy="488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62434-3C8E-5883-BF27-DECAE1D35A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31" y="2201045"/>
            <a:ext cx="1614171" cy="762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8E6279-7011-B247-C127-B9B82A86D8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26" y="723517"/>
            <a:ext cx="1811961" cy="6291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99CC16E-79FA-606D-9D7F-73DEFD0D94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66" y="480567"/>
            <a:ext cx="5906746" cy="1230172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106908-5464-D22E-2D87-637E1749CD0E}"/>
              </a:ext>
            </a:extLst>
          </p:cNvPr>
          <p:cNvSpPr/>
          <p:nvPr/>
        </p:nvSpPr>
        <p:spPr>
          <a:xfrm>
            <a:off x="1051165" y="580870"/>
            <a:ext cx="2431072" cy="914400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A7EFC573-8E21-6932-3F2B-1293603A86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62" y="5887949"/>
            <a:ext cx="7804800" cy="161829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BDE54DD3-0148-1322-5346-A02B1857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608992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60F836C-76E0-507E-DC9B-8693D2B0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3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084677-1014-F8C6-A621-1C03E8E52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374" y="170296"/>
            <a:ext cx="3320025" cy="2501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17ECA-4C9A-E464-2C7E-4ED6CC0B9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77" y="2015531"/>
            <a:ext cx="4460135" cy="3389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9E3DB1-1452-AE6E-8C2F-44CE853CA0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8" y="4681937"/>
            <a:ext cx="3352534" cy="17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F39A8-8259-F6AE-BC7F-909BC09959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65" y="6540383"/>
            <a:ext cx="2424687" cy="152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D31C9-D931-EDFC-5710-AF837861A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779" y="5404611"/>
            <a:ext cx="3676865" cy="9517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51E92F-C9D1-EAC8-A5A2-F1EF68B6C31E}"/>
              </a:ext>
            </a:extLst>
          </p:cNvPr>
          <p:cNvSpPr/>
          <p:nvPr/>
        </p:nvSpPr>
        <p:spPr>
          <a:xfrm>
            <a:off x="1329186" y="2184888"/>
            <a:ext cx="1308025" cy="280035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35AF00-0756-85A2-CBF5-3435A84643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8465" y="2963719"/>
            <a:ext cx="5022883" cy="3653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0065C5-9BE3-5567-4E85-307D925989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626511"/>
            <a:ext cx="2154667" cy="178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F852A-D784-0102-7FEC-1438A821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4842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Small systems: Pushing the limits of fluid dynamics?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F8EF1E5-8505-E05A-8DA3-D51A0E9BF2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81" y="2705665"/>
            <a:ext cx="2688000" cy="178133"/>
          </a:xfrm>
          <a:prstGeom prst="rect">
            <a:avLst/>
          </a:prstGeom>
        </p:spPr>
      </p:pic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00319C30-2BFD-8DF6-C4F7-19CB4BEA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62" y="6356350"/>
            <a:ext cx="1824403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89D6492-D24C-C8C0-66C5-8580F4A2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12</a:t>
            </a:fld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3ED2BDC-7732-4610-3884-0D646E47EF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2" y="688130"/>
            <a:ext cx="7493485" cy="11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2DFC-43EA-67C0-1CCF-9970479C94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857"/>
            <a:ext cx="12192000" cy="379712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masis MT Pro Light" panose="020403040500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guidance: fundamentals of fluid dynamics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5B273A-3699-3EAF-5686-D2DA5CDD1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377" y="1931968"/>
            <a:ext cx="3329480" cy="2329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F385EE-7261-1517-E85B-D9032E221C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29" y="1089682"/>
            <a:ext cx="7821256" cy="7529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C003A89-53B4-55AD-2423-2D051F3755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4" y="616607"/>
            <a:ext cx="4614856" cy="2098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64EFF5-6DE2-17DD-14F3-1EA3A08F80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29" y="4756525"/>
            <a:ext cx="7382394" cy="658287"/>
          </a:xfrm>
          <a:prstGeom prst="rect">
            <a:avLst/>
          </a:prstGeom>
        </p:spPr>
      </p:pic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F0EE8DD0-EE5A-4F98-997A-F7AE8101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859573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55E5FD0-82BE-EA2A-9796-9E93090F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group of arrows and symbols&#10;&#10;Description automatically generated with medium confidence">
            <a:extLst>
              <a:ext uri="{FF2B5EF4-FFF2-40B4-BE49-F238E27FC236}">
                <a16:creationId xmlns:a16="http://schemas.microsoft.com/office/drawing/2014/main" id="{087784D0-FE72-BC5D-5A27-C6532E47E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19" y="2367260"/>
            <a:ext cx="3377711" cy="16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2DFC-43EA-67C0-1CCF-9970479C94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6996"/>
            <a:ext cx="12192000" cy="376298"/>
          </a:xfrm>
          <a:noFill/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causality constraints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00E290-DBD4-FDBB-9ED5-502C432BA9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76" y="194213"/>
            <a:ext cx="4736000" cy="1781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B273A-3699-3EAF-5686-D2DA5CDD14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3050" y="955255"/>
            <a:ext cx="2953808" cy="20667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E4DF7C-8272-33E2-A115-AB2EA80190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1" y="687136"/>
            <a:ext cx="7497600" cy="4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6CDD2B-AFB7-0271-5D00-EF0E3D2473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07" y="5895104"/>
            <a:ext cx="3829028" cy="16182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22FAD-6B2D-2BA7-659E-C6409798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59" y="6353701"/>
            <a:ext cx="1951892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6D982-50CC-D6A6-6A82-C16E41EC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412A77-8F8F-22DA-D104-60472648FD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5" y="3612332"/>
            <a:ext cx="7479771" cy="207086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95107A6-5228-4E6F-A6CF-4C89409A3140}"/>
              </a:ext>
            </a:extLst>
          </p:cNvPr>
          <p:cNvSpPr/>
          <p:nvPr/>
        </p:nvSpPr>
        <p:spPr>
          <a:xfrm>
            <a:off x="3569246" y="3982435"/>
            <a:ext cx="7240228" cy="793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8C735CB-4B13-EFC9-BEE7-39D9221E97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69" y="1369233"/>
            <a:ext cx="5761371" cy="229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10316C-C34E-E105-263D-0E80928DB7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8" y="1743906"/>
            <a:ext cx="7494857" cy="763886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5F937E1-4330-111F-8F03-75539A447D8E}"/>
              </a:ext>
            </a:extLst>
          </p:cNvPr>
          <p:cNvSpPr/>
          <p:nvPr/>
        </p:nvSpPr>
        <p:spPr>
          <a:xfrm>
            <a:off x="4210413" y="4872832"/>
            <a:ext cx="7279227" cy="79350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7FB620-7ACE-0363-3449-E5005F246E3B}"/>
              </a:ext>
            </a:extLst>
          </p:cNvPr>
          <p:cNvSpPr txBox="1"/>
          <p:nvPr/>
        </p:nvSpPr>
        <p:spPr>
          <a:xfrm>
            <a:off x="1571866" y="4061500"/>
            <a:ext cx="199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masis MT Pro Light" panose="02040304050005020304" pitchFamily="18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Amasis MT Pro Light" panose="02040304050005020304" pitchFamily="18" charset="0"/>
              </a:rPr>
              <a:t>Necassary</a:t>
            </a:r>
            <a:endParaRPr lang="en-US" sz="2400" b="1" dirty="0">
              <a:solidFill>
                <a:srgbClr val="FF0000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57A078-848F-D7CB-CC3F-5174ED723224}"/>
              </a:ext>
            </a:extLst>
          </p:cNvPr>
          <p:cNvSpPr txBox="1"/>
          <p:nvPr/>
        </p:nvSpPr>
        <p:spPr>
          <a:xfrm>
            <a:off x="2366015" y="5018017"/>
            <a:ext cx="166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B5484"/>
                </a:solidFill>
                <a:latin typeface="Amasis MT Pro Light" panose="02040304050005020304" pitchFamily="18" charset="0"/>
              </a:rPr>
              <a:t>8 sufficient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8793003-078F-CF93-3F93-C06DFFAEDB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5" y="2618569"/>
            <a:ext cx="7536000" cy="76388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C13AB9A-3B1D-00B4-DA6A-506A3DF063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62144" y="4061500"/>
            <a:ext cx="6957990" cy="68337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AE568EB-BD06-A340-4A53-3A1F652CCB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14016" y="4962137"/>
            <a:ext cx="2366516" cy="6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vo 3">
            <a:hlinkClick r:id="" action="ppaction://media"/>
            <a:extLst>
              <a:ext uri="{FF2B5EF4-FFF2-40B4-BE49-F238E27FC236}">
                <a16:creationId xmlns:a16="http://schemas.microsoft.com/office/drawing/2014/main" id="{4C27ADF8-2538-56F0-8E8E-6B10B8745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66677" y="1572759"/>
            <a:ext cx="2348327" cy="22668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evo 2">
            <a:hlinkClick r:id="" action="ppaction://media"/>
            <a:extLst>
              <a:ext uri="{FF2B5EF4-FFF2-40B4-BE49-F238E27FC236}">
                <a16:creationId xmlns:a16="http://schemas.microsoft.com/office/drawing/2014/main" id="{1AF6C01A-4A9E-BA3E-B456-7E37896419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82428" y="1572759"/>
            <a:ext cx="2348327" cy="2266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evo 1">
            <a:hlinkClick r:id="" action="ppaction://media"/>
            <a:extLst>
              <a:ext uri="{FF2B5EF4-FFF2-40B4-BE49-F238E27FC236}">
                <a16:creationId xmlns:a16="http://schemas.microsoft.com/office/drawing/2014/main" id="{C52313A0-1201-C7EB-73B7-F1AA117EC5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98181" y="1572760"/>
            <a:ext cx="2348326" cy="2266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4143E1-86CD-4CC8-9C9E-BB365606A50A}"/>
              </a:ext>
            </a:extLst>
          </p:cNvPr>
          <p:cNvSpPr txBox="1"/>
          <p:nvPr/>
        </p:nvSpPr>
        <p:spPr>
          <a:xfrm>
            <a:off x="2" y="7468"/>
            <a:ext cx="867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explicit test of the state-of-the-art models of hydrodynamics against relativity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6C91EC-616B-A8D0-C18F-F7EB2426A6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31" y="3253699"/>
            <a:ext cx="1566171" cy="119771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4FB85A8-AB15-B8D7-17EB-92A98E27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62" y="6356349"/>
            <a:ext cx="2215661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03ED949-9114-8328-67E2-B9039BCC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962" y="6356350"/>
            <a:ext cx="11309838" cy="365125"/>
          </a:xfrm>
        </p:spPr>
        <p:txBody>
          <a:bodyPr/>
          <a:lstStyle/>
          <a:p>
            <a:fld id="{CFFA20ED-06C3-43B6-A49A-8AD2CE1A5AC0}" type="slidenum">
              <a:rPr lang="en-US" smtClean="0"/>
              <a:t>15</a:t>
            </a:fld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FA57D5-2580-D056-3E0B-7F743839AD2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36" y="3253699"/>
            <a:ext cx="1264457" cy="11977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674D825-DB3E-50ED-BBDA-D5B23CFEB4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" y="1243638"/>
            <a:ext cx="4906972" cy="21298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F23193-1955-D662-AA5A-9F4799FEA2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86553" y="188463"/>
            <a:ext cx="1557667" cy="1289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B2E46-B26C-84EC-56B6-26C8BB41CB8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7" y="511598"/>
            <a:ext cx="5070932" cy="178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E76F34-E9FD-D40B-C968-C592E80B3EB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78" y="1722905"/>
            <a:ext cx="691200" cy="339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43C05CC-07B2-5080-A347-0B2EDC4434D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961" y="3142792"/>
            <a:ext cx="1472000" cy="30171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6675795-9CB2-D8F6-7976-0ED63703BD5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8" y="4216015"/>
            <a:ext cx="4144454" cy="48000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9A5B5D0-011A-9A70-602E-CB7CCE15373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94" y="5500061"/>
            <a:ext cx="1750857" cy="13165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81623DF-7867-0D9C-2BC6-EE911E9F965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00" y="3962410"/>
            <a:ext cx="480000" cy="268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0B83212-DA76-53DA-E9B2-A6F1650B13FC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7" y="3969267"/>
            <a:ext cx="480000" cy="26194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53EFA44-3D3E-C13E-C677-B75CF764E48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87" y="3969267"/>
            <a:ext cx="691200" cy="339200"/>
          </a:xfrm>
          <a:prstGeom prst="rect">
            <a:avLst/>
          </a:prstGeom>
        </p:spPr>
      </p:pic>
      <p:pic>
        <p:nvPicPr>
          <p:cNvPr id="1026" name="Picture 2" descr="Confused Emoji - what it means and how to use it.">
            <a:extLst>
              <a:ext uri="{FF2B5EF4-FFF2-40B4-BE49-F238E27FC236}">
                <a16:creationId xmlns:a16="http://schemas.microsoft.com/office/drawing/2014/main" id="{99A5433E-FCBB-4E79-66CF-7FD5628C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58" y="4866542"/>
            <a:ext cx="2027780" cy="114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C83DFA-8525-4D8A-8BD1-87372D472777}"/>
              </a:ext>
            </a:extLst>
          </p:cNvPr>
          <p:cNvSpPr txBox="1"/>
          <p:nvPr/>
        </p:nvSpPr>
        <p:spPr>
          <a:xfrm>
            <a:off x="479826" y="5881151"/>
            <a:ext cx="1929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Default regulator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339C6F-4D06-4EF3-B751-BE0BCF6D92D8}"/>
              </a:ext>
            </a:extLst>
          </p:cNvPr>
          <p:cNvSpPr txBox="1"/>
          <p:nvPr/>
        </p:nvSpPr>
        <p:spPr>
          <a:xfrm>
            <a:off x="6569204" y="5881151"/>
            <a:ext cx="1929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Default regulator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995132-C591-BD95-3CEA-E477F6973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75" y="4627712"/>
            <a:ext cx="6751091" cy="16026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AEA820-409F-511A-0C2E-14EC8567CF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58" y="4334962"/>
            <a:ext cx="2412800" cy="17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AC4EF-2600-EBA0-525A-479994DBE5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92" y="2004828"/>
            <a:ext cx="5012266" cy="1781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5644C3-9178-8201-B981-73FDF68BD0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271" y="2055929"/>
            <a:ext cx="4580092" cy="33826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83D40D-5F6D-37A3-F225-C818BA580F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68" y="1741955"/>
            <a:ext cx="2279467" cy="178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CD9D6-770C-2DBD-F448-60A4B649E2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7" y="655789"/>
            <a:ext cx="6412800" cy="1139657"/>
          </a:xfrm>
          <a:prstGeom prst="rect">
            <a:avLst/>
          </a:prstGeom>
        </p:spPr>
      </p:pic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FA970A5-CCEA-7B5F-767E-1E3908C8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035419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9D92E1E-07F0-1615-3EA7-DE9C0DE8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E10D3-E2A2-836F-0E21-DF9C994C47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637" y="2261443"/>
            <a:ext cx="6612460" cy="1947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68C888-FE20-7FDE-43B9-96618BC6DC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85" y="1419390"/>
            <a:ext cx="3161140" cy="20982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327ECEC-56D9-0959-6ED7-AA218F8C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38"/>
            <a:ext cx="10515600" cy="4001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Causality violations: quantification and consequences on the dynamical evolution?</a:t>
            </a:r>
          </a:p>
        </p:txBody>
      </p:sp>
    </p:spTree>
    <p:extLst>
      <p:ext uri="{BB962C8B-B14F-4D97-AF65-F5344CB8AC3E}">
        <p14:creationId xmlns:p14="http://schemas.microsoft.com/office/powerpoint/2010/main" val="188627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1651663-3B59-3B34-002D-FA1857E19A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" y="1242081"/>
            <a:ext cx="6323135" cy="3793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1F9FD-550A-DB0D-D4D3-E6392036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3521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systems and Jets in QCD medium-What to expect?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E1379A5-D628-3FB4-2AD5-FAE33EEB19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94" y="5983314"/>
            <a:ext cx="2892800" cy="1781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45DDA37-473F-7C44-B5E6-654E769AA1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02" y="4270297"/>
            <a:ext cx="2804572" cy="5170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A18303-3639-5F12-5ED1-18861D785B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26" y="4859501"/>
            <a:ext cx="2601601" cy="5595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6560868-1EBE-C9BC-E9B4-C494440AF9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3" y="5552809"/>
            <a:ext cx="2731886" cy="278400"/>
          </a:xfrm>
          <a:prstGeom prst="rect">
            <a:avLst/>
          </a:prstGeom>
        </p:spPr>
      </p:pic>
      <p:pic>
        <p:nvPicPr>
          <p:cNvPr id="44" name="Picture 43" descr="A blue circle with a black dot&#10;&#10;AI-generated content may be incorrect.">
            <a:extLst>
              <a:ext uri="{FF2B5EF4-FFF2-40B4-BE49-F238E27FC236}">
                <a16:creationId xmlns:a16="http://schemas.microsoft.com/office/drawing/2014/main" id="{B92E91C3-5854-CDD2-F02F-4B40F7E2C3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40" y="1393550"/>
            <a:ext cx="2804572" cy="2804572"/>
          </a:xfrm>
          <a:prstGeom prst="rect">
            <a:avLst/>
          </a:prstGeom>
        </p:spPr>
      </p:pic>
      <p:pic>
        <p:nvPicPr>
          <p:cNvPr id="46" name="Picture 45" descr="A blue circle with a black dot&#10;&#10;AI-generated content may be incorrect.">
            <a:extLst>
              <a:ext uri="{FF2B5EF4-FFF2-40B4-BE49-F238E27FC236}">
                <a16:creationId xmlns:a16="http://schemas.microsoft.com/office/drawing/2014/main" id="{7FB3899E-6D0F-ED53-51D5-FE9EA616C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68" y="1370954"/>
            <a:ext cx="2804572" cy="28045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700F10E-DF87-A4C8-D7EE-F39330AF440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28" y="6267283"/>
            <a:ext cx="4330666" cy="178133"/>
          </a:xfrm>
          <a:prstGeom prst="rect">
            <a:avLst/>
          </a:prstGeom>
        </p:spPr>
      </p:pic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7F6CDF5D-6C75-7672-A6EE-DA93BADC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0" y="6356350"/>
            <a:ext cx="2110154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47FB489-B38E-F828-89B2-CBAD5FD6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17</a:t>
            </a:fld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4AAC334-CB97-FA60-0B30-36876B415C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41" y="1209712"/>
            <a:ext cx="3051733" cy="17813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0511387-5D33-2DC6-FC23-06CF514A52B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09711"/>
            <a:ext cx="1771733" cy="1781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ED08931-ADE6-E39F-88B3-E3BE2A0D64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02" y="806465"/>
            <a:ext cx="3148797" cy="20434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D97429-2393-60A4-89AE-DFCA24F2AD4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74" y="826358"/>
            <a:ext cx="2708569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2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QCD phase diagram in the µ-T plane. Figure is taken from Ref. [1 ...">
            <a:extLst>
              <a:ext uri="{FF2B5EF4-FFF2-40B4-BE49-F238E27FC236}">
                <a16:creationId xmlns:a16="http://schemas.microsoft.com/office/drawing/2014/main" id="{8A0C5B30-08D4-01E8-FF52-32F1ECB8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03" y="1611767"/>
            <a:ext cx="4651806" cy="36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F7D47-468C-298D-3177-28B0DC12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74"/>
            <a:ext cx="8576896" cy="396108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features of hydro simulations at finite densities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5DCE6-BF56-10FF-6DA1-5D0D6ED2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44990"/>
            <a:ext cx="2057400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44118-F5A5-5681-9949-03595F9C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4848" y="6504152"/>
            <a:ext cx="764215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AFEB9BD-A8C6-C21F-4BFE-B961F6F26C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4" y="773586"/>
            <a:ext cx="2430169" cy="2016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7AAA332-94EB-F7BB-189E-8113110451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9" y="1101232"/>
            <a:ext cx="3268110" cy="16827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398E60-61AC-7741-FAA4-34D6C0600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437" y="750339"/>
            <a:ext cx="5823683" cy="60434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C013C99-EB4D-81D8-36B8-7AFCA6C8B9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36" y="462015"/>
            <a:ext cx="4894631" cy="204343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08F9FA5-2135-EE39-C152-19A24B20AAE8}"/>
              </a:ext>
            </a:extLst>
          </p:cNvPr>
          <p:cNvSpPr/>
          <p:nvPr/>
        </p:nvSpPr>
        <p:spPr>
          <a:xfrm>
            <a:off x="140677" y="618859"/>
            <a:ext cx="3446585" cy="284091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1DF93-9577-F178-7B49-A19D630EED5A}"/>
              </a:ext>
            </a:extLst>
          </p:cNvPr>
          <p:cNvSpPr/>
          <p:nvPr/>
        </p:nvSpPr>
        <p:spPr>
          <a:xfrm>
            <a:off x="277831" y="4431323"/>
            <a:ext cx="3642926" cy="19453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23FFE97-9C94-91EA-3167-85770D1817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3" y="4696751"/>
            <a:ext cx="2390402" cy="43337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EB446805-70F6-9784-C069-147CFF95B3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51" y="2176604"/>
            <a:ext cx="2398630" cy="475885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C6E4EB7-576B-FB0B-36BE-B3E99087C69B}"/>
              </a:ext>
            </a:extLst>
          </p:cNvPr>
          <p:cNvSpPr/>
          <p:nvPr/>
        </p:nvSpPr>
        <p:spPr>
          <a:xfrm>
            <a:off x="8399150" y="2120054"/>
            <a:ext cx="3653668" cy="164205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1D8323E-4F01-8452-8D7C-4C7DB1DDDB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41" y="2909201"/>
            <a:ext cx="3327086" cy="4992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C8FEC53-1EFB-0647-75A3-C5692C5B729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0" y="5334243"/>
            <a:ext cx="3362744" cy="750171"/>
          </a:xfrm>
          <a:prstGeom prst="rect">
            <a:avLst/>
          </a:prstGeom>
        </p:spPr>
      </p:pic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F0D23FC8-5A44-B08C-AD66-FEB6F7282D60}"/>
              </a:ext>
            </a:extLst>
          </p:cNvPr>
          <p:cNvSpPr/>
          <p:nvPr/>
        </p:nvSpPr>
        <p:spPr>
          <a:xfrm>
            <a:off x="4560727" y="1463783"/>
            <a:ext cx="2220058" cy="394348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0559C4A-9D07-1FC4-79D7-2CDED6431524}"/>
              </a:ext>
            </a:extLst>
          </p:cNvPr>
          <p:cNvSpPr/>
          <p:nvPr/>
        </p:nvSpPr>
        <p:spPr>
          <a:xfrm>
            <a:off x="3667303" y="1523757"/>
            <a:ext cx="298028" cy="394348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60C9131-D207-4186-CB61-B87B156B5716}"/>
              </a:ext>
            </a:extLst>
          </p:cNvPr>
          <p:cNvSpPr/>
          <p:nvPr/>
        </p:nvSpPr>
        <p:spPr>
          <a:xfrm>
            <a:off x="6190494" y="261091"/>
            <a:ext cx="5908626" cy="115060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3D11A-409E-43D8-D263-B7FEAA699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F3C80E-5B42-129D-E58D-7F9CB9017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F60AD-7240-6BDE-7D06-5224448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495" y="766068"/>
            <a:ext cx="2209207" cy="14258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CCAKE 2.0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9B1A30B-53E4-2E73-6540-A390A4A5E9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CDA851D-23DF-FBFD-CA0D-D1CDE6904E39}"/>
              </a:ext>
            </a:extLst>
          </p:cNvPr>
          <p:cNvSpPr txBox="1"/>
          <p:nvPr/>
        </p:nvSpPr>
        <p:spPr>
          <a:xfrm>
            <a:off x="230142" y="5292227"/>
            <a:ext cx="418791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Plumberg et al., arXiv:2405.09648 (2024)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Accepted in PRC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(CCAKE v1)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Noronha-Hostler et al., Phys Rev C 90 (2014)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B791500-5ECA-7C17-C1F7-48B6C400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9435" y="6474106"/>
            <a:ext cx="643129" cy="27432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pic>
        <p:nvPicPr>
          <p:cNvPr id="4" name="Picture 3" descr="A white cylinder with letters and numbers on top&#10;&#10;AI-generated content may be incorrect.">
            <a:extLst>
              <a:ext uri="{FF2B5EF4-FFF2-40B4-BE49-F238E27FC236}">
                <a16:creationId xmlns:a16="http://schemas.microsoft.com/office/drawing/2014/main" id="{9412C999-D526-FF0E-D28B-312FD73D9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5" y="2228554"/>
            <a:ext cx="3312135" cy="186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2101-573A-E43F-5D13-E36D443050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345"/>
            <a:ext cx="12192000" cy="557931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 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Heavy-ion collisions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28EF9-B272-955F-95AB-F7B32545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423" y="6301437"/>
            <a:ext cx="1754065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D57BA-3EA1-16D2-67A5-B8D3CEE1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199" y="6301438"/>
            <a:ext cx="764215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A25CB-16CF-1DBE-F9AC-1D2A83173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852" y="1335300"/>
            <a:ext cx="7252831" cy="21705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5C05DC0-1071-E97B-E3F3-B72594BA19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9" y="670572"/>
            <a:ext cx="7455086" cy="490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8BB8E-2867-DBD7-26E1-F7E1E0EFB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423" y="1511325"/>
            <a:ext cx="3970365" cy="181848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2187D7-57B9-B5C3-4F5E-335EAEAC7D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5" y="5854465"/>
            <a:ext cx="7825372" cy="20571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E48A073-479C-B4DB-0510-BA57E1F9A2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9" y="5843314"/>
            <a:ext cx="510171" cy="2016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8C33E77-F066-698D-F435-8DF146E45D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67" y="4135504"/>
            <a:ext cx="8517044" cy="147770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61383C9-03AB-A7C5-F0CB-CACE2D1ED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0632" y="3538650"/>
            <a:ext cx="7447697" cy="47939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D8E70F6-0707-ED07-C60A-8384684D48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1" y="3610802"/>
            <a:ext cx="4251429" cy="4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4324-64C8-A8E2-5982-9CE069B1F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930999" cy="372014"/>
          </a:xfrm>
          <a:noFill/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Multi-component Hydrodynamics as an effective field theory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6283AD-8BC8-0AFD-B4A9-8825492FC1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9" y="572292"/>
            <a:ext cx="4503771" cy="202971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3718CD65-7AA3-589B-034B-F7FD6210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358926"/>
            <a:ext cx="2013438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64A2FDC-2A98-3EA9-5EC3-456DE4D3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20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C717AB-0E6B-A7E2-68EA-B9AA79C5E2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0" y="1555433"/>
            <a:ext cx="11655777" cy="702171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\begin{align}&#10;    \tau_\Pi \dot\Pi + \Pi&amp; = -(\zeta + \frac{\tau_\Pi}{2}\Pi)\theta - \underbrace{\frac{\tau_\Pi}{2\beta_\Pi}\dot\beta_\Pi\Pi}_{\dot{\beta}}&#10;     + \underbrace{\frac{\zeta \lambda_\Pi^q}{\beta}n_q^\mu\nabla_\mu\delta_{n\Pi}^{q} - \frac{\zeta\delta_{n\Pi}^{q} }{\beta}\partial_\mu n^\mu_q+  \frac{\zeta \delta_{\Pi \pi}}{2\beta} \pi^{\mu\nu} \sigma_{\mu\nu}}_{\textrm{dissipative couplings}}\,,&#10;    \nonumber&#10;\end{align}&#10;&#10;\begin{align}&#10;    \tau_\pi \dot\pi^{\mu\nu} + \pi^{\mu\nu}&amp; = 2\eta\sigma^{\mu\nu} + \frac{\tau_\pi}{2}\pi^{\mu\nu}\theta + \frac{\tau_\pi\dot\beta_\pi}{2\beta_\pi}\pi^{\mu\nu}&#10;    - \underbrace{\frac{2\eta\delta^{q}_{n\pi}}{\beta}  \nabla^{\langle\mu}n_q^{\nu\rangle}}_{\dot{\beta}} + \underbrace{\frac{2\eta \lambda_\pi^q}{\beta}n_q^{\langle\mu}\nabla^{\nu\rangle}\delta^{q}_{n\pi}-  \frac{\eta \delta_{\Pi \pi}}{\beta} \Pi \sigma_{\mu\nu}}_{\textrm{dissipative couplings}}\,,&#10;     \nonumber&#10;\end{align}&#10;&#10;\begin{align}&#10;    \tau_{qq'}\dot n^\mu_{q'} + n^\mu_q &amp; = -\kappa_{qq'}\nabla^\mu\alpha_{q'} + \frac{\tau_{qq'}n^\mu_{q'}}{2\beta}\theta - \underbrace{\frac{\tau_{qq'}}{2\beta}\dot\beta_{q'l}n^\mu_{l}}_{\dot{\beta}}&#10;    - \underbrace{\left[ \frac{\kappa_{qq'}\delta_{n\Pi}^{q'}}{\beta} \nabla^\mu\Pi+ \frac{\kappa_{qq'}\delta_{n\pi}^{q'}}{\beta} \nabla_\nu\pi^{\mu\nu}\frac{\kappa_{qq'}\Tilde{\lambda}_\Pi^{q'}}{\beta}\Pi\nabla^\mu\delta_{n\Pi}^{q'}+ \frac{\kappa_{qq'} \Tilde{\lambda}_\pi^{q'}}{\beta}\pi^{\mu\nu}\nabla_\nu\delta_{n\pi}^{q'}\right]}_{\textrm{dissipative couplings}}\,. &#10;    \nonumber&#10;\end{align}&#10;%&#10;&#10;&#10;&#10;\end{document}" title="IguanaTex Bitmap Display">
            <a:extLst>
              <a:ext uri="{FF2B5EF4-FFF2-40B4-BE49-F238E27FC236}">
                <a16:creationId xmlns:a16="http://schemas.microsoft.com/office/drawing/2014/main" id="{BA0141E3-D1D3-60BA-48F7-F4D7248A40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4" y="2719114"/>
            <a:ext cx="10001311" cy="321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60603-6852-0932-9672-8F1C28D5BD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634" y="2532349"/>
            <a:ext cx="2500928" cy="1793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4FC4B-C439-EF71-4B84-713F1BBAF2F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29" y="585823"/>
            <a:ext cx="2988800" cy="178133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xcolor}&#10;\pagestyle{empty}&#10;\begin{document}&#10;{\fontsize{11}{11}\selectfont{{\color{gray}\,DA, Dore, Noronha-Hostler arxiv.2209-11210&#10;}}}&#10;&#10;&#10;&#10;&#10;\end{document}" title="IguanaTex Bitmap Display">
            <a:extLst>
              <a:ext uri="{FF2B5EF4-FFF2-40B4-BE49-F238E27FC236}">
                <a16:creationId xmlns:a16="http://schemas.microsoft.com/office/drawing/2014/main" id="{A436781E-10B9-9E0F-A6AD-15676C3F1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00" y="1104688"/>
            <a:ext cx="3809067" cy="17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8B311B-5D62-BD06-CF7C-AE00706379C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0" y="1076345"/>
            <a:ext cx="7056000" cy="2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E74F-050C-1F5A-85C3-38D96C94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24"/>
            <a:ext cx="12192000" cy="58578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at finite densities: theoretical challenge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C2ECED-6784-2AF3-76A2-C02993BCA3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2" y="666410"/>
            <a:ext cx="7481139" cy="681600"/>
          </a:xfrm>
          <a:prstGeom prst="rect">
            <a:avLst/>
          </a:prstGeom>
        </p:spPr>
      </p:pic>
      <p:pic>
        <p:nvPicPr>
          <p:cNvPr id="45" name="Picture 44" descr="\documentclass{article}&#10;\usepackage{amsmath}&#10;\usepackage{xcolor}&#10;\pagestyle{empty}&#10;\begin{document}&#10;&#10;\fontsize{12}{11}\selectfont&#10;&#10;{{\color{gray}\,Shen, Schenke, and Zhao&#10;PRL132 (2024)&#10;}}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75A152DE-03CC-D0C7-9184-9D2F6CC2F4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72" y="4746791"/>
            <a:ext cx="3167086" cy="1819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EAC990-98C7-7D27-09F3-0A588512A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0026" y="1741679"/>
            <a:ext cx="3895869" cy="296182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2B2590B-6822-C4E1-D8C5-6A2E8D60B3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3692" y="2066666"/>
            <a:ext cx="3417789" cy="2688660"/>
          </a:xfrm>
          <a:prstGeom prst="rect">
            <a:avLst/>
          </a:prstGeom>
        </p:spPr>
      </p:pic>
      <p:pic>
        <p:nvPicPr>
          <p:cNvPr id="54" name="Picture 53" descr="\documentclass{article}&#10;\usepackage{amsmath}&#10;\usepackage{xcolor}&#10;\pagestyle{empty}&#10;\begin{document}&#10;&#10;\fontsize{12}{11}\selectfont&#10;&#10;{{\color{gray}\,Grefa et al, PRD 106 (2022)&#10;}}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4F823700-1F65-35DB-9268-A0FD4D9748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3" y="4752327"/>
            <a:ext cx="2192457" cy="181943"/>
          </a:xfrm>
          <a:prstGeom prst="rect">
            <a:avLst/>
          </a:prstGeom>
        </p:spPr>
      </p:pic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5611FEAE-2F2D-3D5C-FC83-D478DB89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73" y="6356349"/>
            <a:ext cx="198266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Dekrayat Almaalol                                            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CBE5A37A-82AE-B44D-1D51-1A0F7FE4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A20ED-06C3-43B6-A49A-8AD2CE1A5A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79782-9896-5894-B86E-FF0BCD912A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048" y="1993212"/>
            <a:ext cx="3712284" cy="2566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9AB69-DC62-227F-BAE7-A961B17F59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2" y="4630052"/>
            <a:ext cx="3025067" cy="1781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733F0D-FDF7-A7FD-9378-CA65B63B176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99" y="5518219"/>
            <a:ext cx="4250057" cy="6733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865498-3C2B-F525-A33D-F2AD9505C5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5" y="5490445"/>
            <a:ext cx="1738971" cy="2029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5AB8F3-86C1-51F0-0CA6-C5FB4D4E0E6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5" y="1786127"/>
            <a:ext cx="1278171" cy="207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71F8D1-4755-AE98-F81F-FC368955CB7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61" y="1852855"/>
            <a:ext cx="1135543" cy="20434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01D5B32-4CF0-459B-858B-096B3CE48EA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92" y="1491310"/>
            <a:ext cx="1718400" cy="2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3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E74F-050C-1F5A-85C3-38D96C94CF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9524"/>
            <a:ext cx="12192000" cy="58578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dynamics || Hydrodynamics with multiple conserved charges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32515-A14A-C68F-6B2E-05D66974F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416" y="661521"/>
            <a:ext cx="5825337" cy="6045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CEC2CB-E9C4-6313-5572-15D6C2BCE6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5" y="1351757"/>
            <a:ext cx="4886400" cy="551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3702BA-B6F3-0F41-989F-7052530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44" y="5821536"/>
            <a:ext cx="2877867" cy="178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DA21C2-8406-D8D4-EA7B-38CA84CDCC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4" y="5541183"/>
            <a:ext cx="2906667" cy="178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5D320B-E1AB-1AF3-7340-43B6A82E19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08" y="1903071"/>
            <a:ext cx="2178133" cy="178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9964BB-210A-5BD1-0F2B-179453713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885" y="2145201"/>
            <a:ext cx="6342187" cy="3331985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819FBB3-4062-C307-7BC3-0F5953E38A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0370" y="2157922"/>
            <a:ext cx="3565280" cy="31140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2171D-3FDE-E7AD-3B4C-40FA9E79EB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19" y="5433346"/>
            <a:ext cx="5452804" cy="47725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F04B57F-2290-9C0E-3A7A-E78CC3039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088173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84D84DF-211E-CC9C-2EAE-0B5FE871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22</a:t>
            </a:fld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B52978B-8C6A-6768-38B4-EFB456F9DC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9" y="828897"/>
            <a:ext cx="3930516" cy="2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A240-8595-B210-3913-BFE6D97DDD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404"/>
            <a:ext cx="12192000" cy="3254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An opportunity |  local charge fluctuations at LHC energy </a:t>
            </a:r>
          </a:p>
        </p:txBody>
      </p:sp>
      <p:pic>
        <p:nvPicPr>
          <p:cNvPr id="21" name="Picture 20" descr="\documentclass{article}&#10;\usepackage{amsmath}&#10;\pagestyle{empty}&#10;\begin{document}&#10;\itemize&#10;\item Charges are produced in early stages\\&#10;\noindent by gluon splittings into $q\overline{q}$ pairs.&#10;&#10;&#10;&#10;&#10;\end{document}" title="IguanaTex Bitmap Display">
            <a:extLst>
              <a:ext uri="{FF2B5EF4-FFF2-40B4-BE49-F238E27FC236}">
                <a16:creationId xmlns:a16="http://schemas.microsoft.com/office/drawing/2014/main" id="{F1EE8F7F-9E07-330C-EC68-43EF9B8DD1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7" y="1223130"/>
            <a:ext cx="4026309" cy="497777"/>
          </a:xfrm>
          <a:prstGeom prst="rect">
            <a:avLst/>
          </a:prstGeom>
        </p:spPr>
      </p:pic>
      <p:pic>
        <p:nvPicPr>
          <p:cNvPr id="15" name="Picture 14" descr="Chart, diagram&#10;&#10;Description automatically generated">
            <a:extLst>
              <a:ext uri="{FF2B5EF4-FFF2-40B4-BE49-F238E27FC236}">
                <a16:creationId xmlns:a16="http://schemas.microsoft.com/office/drawing/2014/main" id="{795E4CF6-B22B-EE39-9C73-B8138361C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65" y="477904"/>
            <a:ext cx="2809735" cy="2634525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xcolor}&#10;\pagestyle{empty}&#10;\begin{document}&#10;{\fontsize{10}{11}\selectfont{{\color{gray}\,Carzon et al, PRC 105 (2022)&#10;&#10;&#10;}}}&#10;&#10;&#10;&#10;&#10;\end{document}" title="IguanaTex Bitmap Display">
            <a:extLst>
              <a:ext uri="{FF2B5EF4-FFF2-40B4-BE49-F238E27FC236}">
                <a16:creationId xmlns:a16="http://schemas.microsoft.com/office/drawing/2014/main" id="{C7A13369-5119-2901-ACC2-5BBBA49D36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16" y="1522075"/>
            <a:ext cx="1957749" cy="152635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ICCING model&#10;&#10;&#10;\end{document}" title="IguanaTex Bitmap Display">
            <a:hlinkClick r:id="rId12"/>
            <a:extLst>
              <a:ext uri="{FF2B5EF4-FFF2-40B4-BE49-F238E27FC236}">
                <a16:creationId xmlns:a16="http://schemas.microsoft.com/office/drawing/2014/main" id="{FFE8F9B1-CF48-7661-4C4E-65B391F7B7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1" y="1195179"/>
            <a:ext cx="1789561" cy="19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04C4D-2660-B1DF-4EE2-132F8519A7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6" y="685069"/>
            <a:ext cx="7002514" cy="229029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FB0DFE9-B9BB-D6B5-AB62-816D022E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988" y="6336435"/>
            <a:ext cx="2161665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90A4A84-2058-3D82-BC09-D60320D4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836" y="6336435"/>
            <a:ext cx="379659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23</a:t>
            </a:fld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304A8D4-A32E-D512-2FA0-A40881E21CD5}"/>
              </a:ext>
            </a:extLst>
          </p:cNvPr>
          <p:cNvSpPr/>
          <p:nvPr/>
        </p:nvSpPr>
        <p:spPr>
          <a:xfrm>
            <a:off x="82503" y="553669"/>
            <a:ext cx="7267866" cy="497777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1B9502-661B-54F0-92E4-C96CF27EAB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2" y="1998782"/>
            <a:ext cx="7519542" cy="207086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69523FAF-0C06-6D89-34D7-1280275C850D}"/>
              </a:ext>
            </a:extLst>
          </p:cNvPr>
          <p:cNvSpPr/>
          <p:nvPr/>
        </p:nvSpPr>
        <p:spPr>
          <a:xfrm>
            <a:off x="151064" y="1847619"/>
            <a:ext cx="789713" cy="49777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9" name="Picture 38" descr="A close-up of a graph&#10;&#10;Description automatically generated">
            <a:extLst>
              <a:ext uri="{FF2B5EF4-FFF2-40B4-BE49-F238E27FC236}">
                <a16:creationId xmlns:a16="http://schemas.microsoft.com/office/drawing/2014/main" id="{87801A48-6551-B144-5040-21356FD642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" y="2433585"/>
            <a:ext cx="7921785" cy="2273552"/>
          </a:xfrm>
          <a:prstGeom prst="rect">
            <a:avLst/>
          </a:prstGeom>
        </p:spPr>
      </p:pic>
      <p:pic>
        <p:nvPicPr>
          <p:cNvPr id="60" name="Picture 59" descr="\documentclass{article}&#10;\usepackage{amsmath}&#10;\usepackage{xcolor}&#10;\pagestyle{empty}&#10;\begin{document}&#10;{\fontsize{10}{11}\selectfont{{\color{gray}\, JHEP 109 (2010)&#10;&#10;&#10;}}}&#10;&#10;&#10;&#10;&#10;\end{document}" title="IguanaTex Bitmap Display">
            <a:extLst>
              <a:ext uri="{FF2B5EF4-FFF2-40B4-BE49-F238E27FC236}">
                <a16:creationId xmlns:a16="http://schemas.microsoft.com/office/drawing/2014/main" id="{B57E1BC7-03C6-4901-2762-A9A6ED15A20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722" y="236265"/>
            <a:ext cx="1128768" cy="1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9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B489-C0C6-6621-8B36-77522A951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66A5-5810-BB73-1400-AD83D42D88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404"/>
            <a:ext cx="12192000" cy="3254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   An opportunity |  local charge fluctuations at LHC energy </a:t>
            </a:r>
          </a:p>
        </p:txBody>
      </p:sp>
      <p:pic>
        <p:nvPicPr>
          <p:cNvPr id="21" name="Picture 20" descr="\documentclass{article}&#10;\usepackage{amsmath}&#10;\pagestyle{empty}&#10;\begin{document}&#10;\itemize&#10;\item Charges are produced in early stages\\&#10;\noindent by gluon splittings into $q\overline{q}$ pairs.&#10;&#10;&#10;&#10;&#10;\end{document}" title="IguanaTex Bitmap Display">
            <a:extLst>
              <a:ext uri="{FF2B5EF4-FFF2-40B4-BE49-F238E27FC236}">
                <a16:creationId xmlns:a16="http://schemas.microsoft.com/office/drawing/2014/main" id="{CEEB0B18-8785-D11D-3138-476FC768FA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7" y="1223130"/>
            <a:ext cx="4026309" cy="497777"/>
          </a:xfrm>
          <a:prstGeom prst="rect">
            <a:avLst/>
          </a:prstGeom>
        </p:spPr>
      </p:pic>
      <p:pic>
        <p:nvPicPr>
          <p:cNvPr id="15" name="Picture 14" descr="Chart, diagram&#10;&#10;Description automatically generated">
            <a:extLst>
              <a:ext uri="{FF2B5EF4-FFF2-40B4-BE49-F238E27FC236}">
                <a16:creationId xmlns:a16="http://schemas.microsoft.com/office/drawing/2014/main" id="{9CFAF7B9-D45D-3F0C-6C39-F9866AE2A3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65" y="477904"/>
            <a:ext cx="2809735" cy="2634525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xcolor}&#10;\pagestyle{empty}&#10;\begin{document}&#10;{\fontsize{10}{11}\selectfont{{\color{gray}\,Carzon et al, PRC 105 (2022)&#10;&#10;&#10;}}}&#10;&#10;&#10;&#10;&#10;\end{document}" title="IguanaTex Bitmap Display">
            <a:extLst>
              <a:ext uri="{FF2B5EF4-FFF2-40B4-BE49-F238E27FC236}">
                <a16:creationId xmlns:a16="http://schemas.microsoft.com/office/drawing/2014/main" id="{00756BCB-759A-771E-773B-FB5E5B5516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16" y="1522075"/>
            <a:ext cx="1957749" cy="152635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ICCING model&#10;&#10;&#10;\end{document}" title="IguanaTex Bitmap Display">
            <a:hlinkClick r:id="rId15"/>
            <a:extLst>
              <a:ext uri="{FF2B5EF4-FFF2-40B4-BE49-F238E27FC236}">
                <a16:creationId xmlns:a16="http://schemas.microsoft.com/office/drawing/2014/main" id="{9961D9BA-BD8D-2012-40D8-C9E678EABF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1" y="1195179"/>
            <a:ext cx="1789561" cy="19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754BB-38AD-4C7A-2F10-915FC644F6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6" y="685069"/>
            <a:ext cx="7002514" cy="229029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492EC17-78D0-2381-2D4B-DE244956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988" y="6336435"/>
            <a:ext cx="2161665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0848754-6922-7C1A-1A75-AA6FF396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836" y="6336435"/>
            <a:ext cx="379659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24</a:t>
            </a:fld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1FDD8A-0C97-ABE0-B680-649C72471003}"/>
              </a:ext>
            </a:extLst>
          </p:cNvPr>
          <p:cNvSpPr/>
          <p:nvPr/>
        </p:nvSpPr>
        <p:spPr>
          <a:xfrm>
            <a:off x="82503" y="553669"/>
            <a:ext cx="7267866" cy="497777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A0F11-0066-66D7-ECC1-2089AC0937E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28" y="1983140"/>
            <a:ext cx="7519542" cy="207086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A8C4AEF2-EC23-D0CF-8630-FA8727554844}"/>
              </a:ext>
            </a:extLst>
          </p:cNvPr>
          <p:cNvSpPr/>
          <p:nvPr/>
        </p:nvSpPr>
        <p:spPr>
          <a:xfrm>
            <a:off x="151064" y="1847619"/>
            <a:ext cx="684205" cy="45983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0" name="Picture 59" descr="\documentclass{article}&#10;\usepackage{amsmath}&#10;\usepackage{xcolor}&#10;\pagestyle{empty}&#10;\begin{document}&#10;{\fontsize{10}{11}\selectfont{{\color{gray}\, JHEP 109 (2010)&#10;&#10;&#10;}}}&#10;&#10;&#10;&#10;&#10;\end{document}" title="IguanaTex Bitmap Display">
            <a:extLst>
              <a:ext uri="{FF2B5EF4-FFF2-40B4-BE49-F238E27FC236}">
                <a16:creationId xmlns:a16="http://schemas.microsoft.com/office/drawing/2014/main" id="{8C4F96E0-228E-73A9-7F1E-B1D0505BB0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722" y="236265"/>
            <a:ext cx="1128768" cy="152635"/>
          </a:xfrm>
          <a:prstGeom prst="rect">
            <a:avLst/>
          </a:prstGeom>
        </p:spPr>
      </p:pic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1D7E0CB6-8A75-E469-B0D6-A92DDBEB49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0" y="2822265"/>
            <a:ext cx="5967209" cy="3580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B672C-D313-583D-1AE8-38BEBA38E0A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6" y="2489196"/>
            <a:ext cx="3930516" cy="204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929A9-9B4D-86F1-6B49-1EC23C81E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47146" y="2345396"/>
            <a:ext cx="5345830" cy="554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9C864-F692-8513-0A55-9AAE551AE80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4793015"/>
            <a:ext cx="4886400" cy="551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98182B-DA8A-0220-ECBD-74269E8A05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79172" y="3744601"/>
            <a:ext cx="2508512" cy="654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E42E5-A44E-DE28-6F91-DD88C856A98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95255" y="3785103"/>
            <a:ext cx="2243069" cy="6138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B7531F-8F5D-D4C2-9CAA-1A97C9AA28A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8" y="5792355"/>
            <a:ext cx="7488007" cy="4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4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AB464B4-D329-A4EC-982A-4D269E420C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36" y="990647"/>
            <a:ext cx="3617828" cy="207086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485069E-8977-08DA-0534-B14FB28D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53" y="6336783"/>
            <a:ext cx="764215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4DF450D4-A314-63B0-27D1-6806232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6783"/>
            <a:ext cx="1960685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E41123E-B03B-15F2-BEE1-FEDDC259E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05" y="1279829"/>
            <a:ext cx="4868876" cy="13726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FA9D86A-AF37-AE05-9C53-70EEB83651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36" y="2860604"/>
            <a:ext cx="3280457" cy="203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AE308-274E-2B2C-24E3-119B5F4BE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2530" y="3159651"/>
            <a:ext cx="4441937" cy="275363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5B9947C-5836-220E-D80B-40855C6730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4" y="6113539"/>
            <a:ext cx="4009600" cy="178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7E2B86-EC0C-2984-3FD2-CDA413C667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21" y="434053"/>
            <a:ext cx="5335466" cy="178133"/>
          </a:xfrm>
          <a:prstGeom prst="rect">
            <a:avLst/>
          </a:prstGeom>
        </p:spPr>
      </p:pic>
      <p:pic>
        <p:nvPicPr>
          <p:cNvPr id="37" name="Picture 36" descr="A graph of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8E4EF28B-7489-CE19-244F-CE5BEFF48B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3" y="1345446"/>
            <a:ext cx="4123460" cy="3030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B32754-A618-4413-464D-CBAA2EB18C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0" y="5374176"/>
            <a:ext cx="4867201" cy="481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20762-A578-AA02-5810-807E46C4EF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3" y="4536468"/>
            <a:ext cx="4431088" cy="4772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AEE1E-6215-5EB3-221C-C3E99984372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" y="965763"/>
            <a:ext cx="4387201" cy="20845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CA6CF43-1320-5D0C-24CC-D3A216F11AF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78" y="699476"/>
            <a:ext cx="3124267" cy="178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82DE6-3BD8-F9A3-987A-28BD87A5D58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9" y="341943"/>
            <a:ext cx="4576460" cy="2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578B373-5DD3-38BB-C5BC-B42531E853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29" y="951678"/>
            <a:ext cx="3482667" cy="178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2EEAEA-3DE6-DDF2-9B18-1F3954D709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6" y="2183187"/>
            <a:ext cx="4215771" cy="1116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3F45C5-0752-5664-E173-98BA3F507D0B}"/>
              </a:ext>
            </a:extLst>
          </p:cNvPr>
          <p:cNvSpPr/>
          <p:nvPr/>
        </p:nvSpPr>
        <p:spPr>
          <a:xfrm>
            <a:off x="9417417" y="4981149"/>
            <a:ext cx="2328555" cy="49292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1" name="Picture 30" descr="\documentclass{article}&#10;\usepackage{amsmath}&#10;\pagestyle{empty}&#10;\begin{document}&#10;&#10;\noindent -\,less than $5-10\%$ at $\tau_0$\\&#10;\noindent -\,mostly at low T regions&#10;&#10;&#10;&#10;\end{document}" title="IguanaTex Bitmap Display">
            <a:extLst>
              <a:ext uri="{FF2B5EF4-FFF2-40B4-BE49-F238E27FC236}">
                <a16:creationId xmlns:a16="http://schemas.microsoft.com/office/drawing/2014/main" id="{9B2149D0-B7FB-3023-DC26-D7C0CDAB37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18" y="5036679"/>
            <a:ext cx="1923200" cy="381867"/>
          </a:xfrm>
          <a:prstGeom prst="rect">
            <a:avLst/>
          </a:prstGeom>
        </p:spPr>
      </p:pic>
      <p:pic>
        <p:nvPicPr>
          <p:cNvPr id="7" name="Picture 6" descr="A blue and yellow circular object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4FB0128D-C69B-42AF-EFBE-229A4112AA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32" y="2478504"/>
            <a:ext cx="6240870" cy="2371530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OPEN SOURCE/ easily adapted to new EoS options&#10;&#10;&#10;&#10;\end{document}" title="IguanaTex Bitmap Display">
            <a:extLst>
              <a:ext uri="{FF2B5EF4-FFF2-40B4-BE49-F238E27FC236}">
                <a16:creationId xmlns:a16="http://schemas.microsoft.com/office/drawing/2014/main" id="{6D7AC8F3-03E8-B5E4-600A-D0A279E0219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41" y="1284435"/>
            <a:ext cx="5494045" cy="237511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485069E-8977-08DA-0534-B14FB28D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54" y="6336783"/>
            <a:ext cx="472864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4DF450D4-A314-63B0-27D1-6806232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42" y="6336783"/>
            <a:ext cx="1736481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pic>
        <p:nvPicPr>
          <p:cNvPr id="23" name="Picture 22" descr="\documentclass{article}&#10;\usepackage{amsmath}&#10;\pagestyle{empty}&#10;\begin{document}&#10;%&#10; \begin{equation}\label{eq:dwdt}&#10;     \frac{dw}{d\tau}=\sum_{\varphi \in \Phi} \frac{\partial w}{\partial\varphi} \frac{d\varphi}{d\tau}\nonumber\\&#10; \end{equation}&#10; %&#10;&#10;&#10;&#10;\end{document}" title="IguanaTex Bitmap Display">
            <a:extLst>
              <a:ext uri="{FF2B5EF4-FFF2-40B4-BE49-F238E27FC236}">
                <a16:creationId xmlns:a16="http://schemas.microsoft.com/office/drawing/2014/main" id="{0CCA9C48-7443-7CBA-B9F1-3BF3B153130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1" y="3476237"/>
            <a:ext cx="1680000" cy="622628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xcolor}&#10;\pagestyle{empty}&#10;\begin{document}&#10;\itemize&#10;\item {\bf{4D interpolation and root-finding}}:\\&#10;&#10;\noindent Equation of State $\Rightarrow$ Hydrodynamics fields \\&#10;$P_0(\varepsilon,\rho_B,\rho_S,\rho_q) \rightarrow P_0(T,\mu_B,\mu_S, \mu_Q)$&#10;&#10;&#10;&#10;&#10;\end{document}" title="IguanaTex Bitmap Display">
            <a:extLst>
              <a:ext uri="{FF2B5EF4-FFF2-40B4-BE49-F238E27FC236}">
                <a16:creationId xmlns:a16="http://schemas.microsoft.com/office/drawing/2014/main" id="{CFF99F28-A796-5C44-4D56-5C633AD373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7" y="763302"/>
            <a:ext cx="4488685" cy="11355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7C5D588-7EE7-14DC-EBB5-477722E20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69" y="1625697"/>
            <a:ext cx="7095981" cy="665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A458A1-F3DD-F3D9-30B3-CC9D42A2962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2" y="275989"/>
            <a:ext cx="4576460" cy="2029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221FD-4255-CF27-EF9D-4EC5B9953A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" y="4180338"/>
            <a:ext cx="5696914" cy="20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D99BD-7587-E703-C80E-61D56BE8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36" y="849796"/>
            <a:ext cx="11905527" cy="515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D9DF6-7C51-9242-155D-298FA99482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2" y="275989"/>
            <a:ext cx="4576460" cy="20297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EEFACB-C33A-02E0-E235-F60B754D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54" y="6356350"/>
            <a:ext cx="1903534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CC6460-521D-7EDF-F3BD-FB0A856B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57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C51A-49BA-DB25-FECA-18A93D40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624" y="152033"/>
            <a:ext cx="3881805" cy="47478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  Conclusions and remarks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326D5C3-D312-2AB4-CAAA-A075213014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3590339"/>
            <a:ext cx="7501715" cy="294857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660A5A4-9E64-815A-61FB-0B6132CB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83192" y="6356349"/>
            <a:ext cx="1933575" cy="365125"/>
          </a:xfrm>
        </p:spPr>
        <p:txBody>
          <a:bodyPr/>
          <a:lstStyle/>
          <a:p>
            <a:r>
              <a:rPr lang="en-US" dirty="0"/>
              <a:t>Dekrayat Almaalol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3C925C-C209-F05B-7F56-C510D8E0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28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CED687-BDBE-86B1-FE5A-00E77764D5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2868229"/>
            <a:ext cx="7808916" cy="2043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28927A-B99B-4C1D-AD18-12397C468A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1" y="947098"/>
            <a:ext cx="6305834" cy="15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46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97BE28-C08E-AACE-E82A-A4C06B923C77}"/>
              </a:ext>
            </a:extLst>
          </p:cNvPr>
          <p:cNvSpPr txBox="1"/>
          <p:nvPr/>
        </p:nvSpPr>
        <p:spPr>
          <a:xfrm>
            <a:off x="2398362" y="2606869"/>
            <a:ext cx="73952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Edwardian Script ITC" panose="030303020407070D0804" pitchFamily="66" charset="0"/>
              </a:rPr>
              <a:t>Thank you for your attention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EBF35-A714-2217-BCD2-932E2954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A23AA-11DF-166F-66B8-DD406797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A8A1-22AC-F49F-4846-C17A29582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2BAEEEC-E520-9D45-A417-04267B8120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14"/>
          <a:stretch>
            <a:fillRect/>
          </a:stretch>
        </p:blipFill>
        <p:spPr>
          <a:xfrm>
            <a:off x="340766" y="3780473"/>
            <a:ext cx="2043266" cy="119734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B7E3BB-079D-8759-EF60-7ACD7E81F9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766" y="5060495"/>
            <a:ext cx="2043266" cy="1182943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CC8FC90-037B-3634-DE57-88B84A12B6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556932"/>
            <a:ext cx="1590857" cy="110629"/>
          </a:xfrm>
          <a:prstGeom prst="rect">
            <a:avLst/>
          </a:prstGeom>
        </p:spPr>
      </p:pic>
      <p:pic>
        <p:nvPicPr>
          <p:cNvPr id="1026" name="Picture 2 1">
            <a:extLst>
              <a:ext uri="{FF2B5EF4-FFF2-40B4-BE49-F238E27FC236}">
                <a16:creationId xmlns:a16="http://schemas.microsoft.com/office/drawing/2014/main" id="{875197B7-32D4-BBD3-D734-BB35ADAD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6" y="1080350"/>
            <a:ext cx="1940571" cy="19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DF95E4-6FA1-A93A-9B88-1313D2E097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484559"/>
            <a:ext cx="3174857" cy="234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82ED4D-0268-5C5E-A565-997005C9B8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231839"/>
            <a:ext cx="2889600" cy="193371"/>
          </a:xfrm>
          <a:prstGeom prst="rect">
            <a:avLst/>
          </a:prstGeom>
        </p:spPr>
      </p:pic>
      <p:pic>
        <p:nvPicPr>
          <p:cNvPr id="3" name="Picture 2 2">
            <a:extLst>
              <a:ext uri="{FF2B5EF4-FFF2-40B4-BE49-F238E27FC236}">
                <a16:creationId xmlns:a16="http://schemas.microsoft.com/office/drawing/2014/main" id="{16E199BB-F9B6-D466-A80F-7871A4F899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90533" y="925195"/>
            <a:ext cx="2048417" cy="200744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C9231FF-E85F-F616-9990-05070597A021}"/>
              </a:ext>
            </a:extLst>
          </p:cNvPr>
          <p:cNvSpPr/>
          <p:nvPr/>
        </p:nvSpPr>
        <p:spPr>
          <a:xfrm>
            <a:off x="2363296" y="1899287"/>
            <a:ext cx="574033" cy="28393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</a:endParaRP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DD9CBC2-8F5B-5616-881C-9D2AEC3BC7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66" y="5217906"/>
            <a:ext cx="2986971" cy="511543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8DF81096-ECEA-B39A-A122-5C570E8D28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35" y="5216387"/>
            <a:ext cx="2251886" cy="473143"/>
          </a:xfrm>
          <a:prstGeom prst="rect">
            <a:avLst/>
          </a:prstGeom>
        </p:spPr>
      </p:pic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A6B13452-5E4D-AB53-D159-B7EF3E65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320" y="6356350"/>
            <a:ext cx="1644162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A87AEC7-2E8D-3F60-FB25-7195BE62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3</a:t>
            </a:fld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6B179B3-F0F0-F32F-3014-BB1D7E3EA152}"/>
              </a:ext>
            </a:extLst>
          </p:cNvPr>
          <p:cNvSpPr txBox="1">
            <a:spLocks/>
          </p:cNvSpPr>
          <p:nvPr/>
        </p:nvSpPr>
        <p:spPr>
          <a:xfrm>
            <a:off x="-61545" y="3924"/>
            <a:ext cx="12191999" cy="474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hydrodynamics in strongly interacting Quantum many body systems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3C36D45-EE9B-5FC2-113D-E0B974E4DF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840039"/>
            <a:ext cx="1791086" cy="1526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11C616D-9C89-CDB8-74BA-DCB3A819FF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34454" y="1700521"/>
            <a:ext cx="2992162" cy="5733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B3DBE2-BDBF-93EE-DE61-E9FA0C0B64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6296" y="1712002"/>
            <a:ext cx="2827809" cy="5675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71D24BC-E5A4-1F07-43DF-1DFE8FF112C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65" y="1128551"/>
            <a:ext cx="2000914" cy="201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2EE880-A204-3C4D-268F-10D670280EF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40" y="1128551"/>
            <a:ext cx="2443886" cy="20160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561A1B57-9751-F066-1BE9-0F8F33B6E01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63" y="4516064"/>
            <a:ext cx="6991544" cy="25920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6CAE689-3478-EC9F-B1D1-35D2C96AF035}"/>
              </a:ext>
            </a:extLst>
          </p:cNvPr>
          <p:cNvSpPr/>
          <p:nvPr/>
        </p:nvSpPr>
        <p:spPr>
          <a:xfrm>
            <a:off x="3534508" y="3759015"/>
            <a:ext cx="7819292" cy="25482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ED831A3-09C0-F341-B62B-7F98A55A4D9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79" y="2505231"/>
            <a:ext cx="2165486" cy="1933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A253987-8160-2F8A-9BA7-DDC4F29AF88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16" y="2518944"/>
            <a:ext cx="1099886" cy="16594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14AB92E-16D8-4838-F06A-4C86D9AB2DD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95" y="4032625"/>
            <a:ext cx="6721371" cy="2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6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D872E2-13B3-3119-71EF-2E2222285D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7" y="5769520"/>
            <a:ext cx="5335466" cy="178133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485069E-8977-08DA-0534-B14FB28D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53" y="6336783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25EE-239B-4C5F-AAD1-255A7D5F1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4DF450D4-A314-63B0-27D1-6806232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6783"/>
            <a:ext cx="209696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Dekrayat Almaalol                                            </a:t>
            </a:r>
          </a:p>
        </p:txBody>
      </p:sp>
      <p:pic>
        <p:nvPicPr>
          <p:cNvPr id="31" name="Picture 30" descr="\documentclass{article}&#10;\usepackage{amsmath}&#10;\pagestyle{empty}&#10;\begin{document}&#10;\begin{align}&#10;\frac{P_0 (T,\mu_B,\mu_Q,\mu_S)}{T^4}&amp;=\sum_{i,j,k}\frac{1}{i!j ! k !}\chi_{i,j,k}^{BQS} \big(\frac{\mu_B}{T}\big)^i\big(\frac{\mu_Q}{T}\big)^j \big(\frac{\mu_S}{T}\big)^k\nonumber&#10;\end{align}&#10;%&#10;\begin{equation}&#10;\chi_{ijk}^{BQS}=\left.\frac{\partial^{i+j+k}(p/T^4)}{\partial(\frac{\mu_B}{T})^i\partial(\frac{\mu_Q}{T})^j\partial(\frac{\mu_S}{T})^k}\right|_{\mu_B,\mu_Q,&#10;\mu_S=0}\nonumber&#10;\end{equation}&#10;%&#10;&#10;&#10;&#10;&#10;\end{document}" title="IguanaTex Bitmap Display">
            <a:extLst>
              <a:ext uri="{FF2B5EF4-FFF2-40B4-BE49-F238E27FC236}">
                <a16:creationId xmlns:a16="http://schemas.microsoft.com/office/drawing/2014/main" id="{BF36480B-C9CA-A06B-9650-FC7E1F6077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" y="1163375"/>
            <a:ext cx="4175165" cy="1177075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( valid only until about ( {\bf{$\mu_B/T \leq 2)$}})&#10;&#10;&#10;&#10;\end{document}" title="IguanaTex Bitmap Display">
            <a:extLst>
              <a:ext uri="{FF2B5EF4-FFF2-40B4-BE49-F238E27FC236}">
                <a16:creationId xmlns:a16="http://schemas.microsoft.com/office/drawing/2014/main" id="{6DD95DB0-C0FD-8937-53CD-2C05C0CB1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88" y="2158851"/>
            <a:ext cx="3280457" cy="2035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F6A3A0-06AF-003B-7394-E075B1A291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3015" y="3235372"/>
            <a:ext cx="6131373" cy="1079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23B867-1CD3-DD26-6B96-BB98372D2A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463" y="4901960"/>
            <a:ext cx="5081680" cy="694814"/>
          </a:xfrm>
          <a:prstGeom prst="rect">
            <a:avLst/>
          </a:prstGeom>
        </p:spPr>
      </p:pic>
      <p:pic>
        <p:nvPicPr>
          <p:cNvPr id="68" name="Picture 67" descr="\documentclass{article}&#10;\usepackage{amsmath}&#10;\pagestyle{empty}&#10;\begin{document}&#10;\itemize&#10;\item {\bf{Tylor expansion of the QCD pressure}} $\frac{P}{T^4}= \frac{1}{VT^3} \,\,ln {\cal{Z}}(T,\mu_q)$ &#10;&#10;&#10;&#10;\end{document}" title="IguanaTex Bitmap Display">
            <a:extLst>
              <a:ext uri="{FF2B5EF4-FFF2-40B4-BE49-F238E27FC236}">
                <a16:creationId xmlns:a16="http://schemas.microsoft.com/office/drawing/2014/main" id="{131C68FC-0BB6-813E-FF89-9FD59CDC588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" y="691186"/>
            <a:ext cx="5967234" cy="248686"/>
          </a:xfrm>
          <a:prstGeom prst="rect">
            <a:avLst/>
          </a:prstGeom>
        </p:spPr>
      </p:pic>
      <p:pic>
        <p:nvPicPr>
          <p:cNvPr id="66" name="Picture 65" descr="\documentclass{article}&#10;\usepackage{amsmath}&#10;\pagestyle{empty}&#10;\begin{document}&#10;\itemize&#10;\item {\bf{At low $T$, the $\chi_{ijk}^{BQS}$ are mathched to HRG}}&#10;&#10;&#10;&#10;\end{document}" title="IguanaTex Bitmap Display">
            <a:extLst>
              <a:ext uri="{FF2B5EF4-FFF2-40B4-BE49-F238E27FC236}">
                <a16:creationId xmlns:a16="http://schemas.microsoft.com/office/drawing/2014/main" id="{29413613-841F-0264-6C11-F2C5C3E8BB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" y="2572379"/>
            <a:ext cx="4486096" cy="287696"/>
          </a:xfrm>
          <a:prstGeom prst="rect">
            <a:avLst/>
          </a:prstGeom>
        </p:spPr>
      </p:pic>
      <p:pic>
        <p:nvPicPr>
          <p:cNvPr id="64" name="Picture 63" descr="\documentclass{article}&#10;\usepackage{amsmath}&#10;\pagestyle{empty}&#10;\begin{document}&#10;\itemize&#10;\item {\bf{At high $T$, reproduce the PQCD calculations}}&#10;&#10;&#10;&#10;\end{document}" title="IguanaTex Bitmap Display">
            <a:extLst>
              <a:ext uri="{FF2B5EF4-FFF2-40B4-BE49-F238E27FC236}">
                <a16:creationId xmlns:a16="http://schemas.microsoft.com/office/drawing/2014/main" id="{B66C8460-C0C0-0913-2699-03572F8E9F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" y="4488200"/>
            <a:ext cx="4770132" cy="181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E07D65-21DD-86BE-A6E3-662D8AF990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7" y="6053151"/>
            <a:ext cx="3070933" cy="178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3ADAE9-6BEC-876A-6FCD-14C23D50E46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77" y="6066579"/>
            <a:ext cx="3624533" cy="178133"/>
          </a:xfrm>
          <a:prstGeom prst="rect">
            <a:avLst/>
          </a:prstGeom>
        </p:spPr>
      </p:pic>
      <p:pic>
        <p:nvPicPr>
          <p:cNvPr id="85" name="Picture 84" descr="\documentclass{article}&#10;\usepackage{amsmath}&#10;\pagestyle{empty}&#10;\begin{document}&#10;\itemize&#10;\item Sources of uncertainties associated with&#10;the EOS:\\&#10;&#10;1. Uncertainties in the lattice QCD results.\\&#10;2. Different methods of interpolating the EOS between\\ lattice QCD and the HRG. &#10;\item These uncertainties can propagate into the results of\\ model calculations.&#10;&#10;&#10;&#10;\end{document}" title="IguanaTex Bitmap Display">
            <a:extLst>
              <a:ext uri="{FF2B5EF4-FFF2-40B4-BE49-F238E27FC236}">
                <a16:creationId xmlns:a16="http://schemas.microsoft.com/office/drawing/2014/main" id="{F7667FEF-0C97-FCCF-C212-8FC0C91D9A0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07" y="241165"/>
            <a:ext cx="5063925" cy="18444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4CA02-A7EE-09BE-79EA-3531943F5D28}"/>
              </a:ext>
            </a:extLst>
          </p:cNvPr>
          <p:cNvSpPr/>
          <p:nvPr/>
        </p:nvSpPr>
        <p:spPr>
          <a:xfrm>
            <a:off x="293015" y="1088480"/>
            <a:ext cx="6241135" cy="132344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27282E-2F41-AFF6-F095-59EC1EE18771}"/>
              </a:ext>
            </a:extLst>
          </p:cNvPr>
          <p:cNvSpPr/>
          <p:nvPr/>
        </p:nvSpPr>
        <p:spPr>
          <a:xfrm>
            <a:off x="247252" y="2995220"/>
            <a:ext cx="6241134" cy="132344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792962-3CC4-3DD9-6454-CB7E7E86323B}"/>
              </a:ext>
            </a:extLst>
          </p:cNvPr>
          <p:cNvSpPr/>
          <p:nvPr/>
        </p:nvSpPr>
        <p:spPr>
          <a:xfrm>
            <a:off x="277837" y="4839376"/>
            <a:ext cx="6241136" cy="7955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F6B1A4-5E24-BFBC-E104-E92681882A6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175257"/>
            <a:ext cx="4576460" cy="2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8142-8E14-182F-0B7F-190E0BCAB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5F86-7BCA-98C4-DF81-3356BDBE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45213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lgerian" panose="04020705040A02060702" pitchFamily="82" charset="0"/>
              </a:rPr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498E6-E231-F90D-30D1-7B9AA2C9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25" y="508354"/>
            <a:ext cx="7241426" cy="61059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43E2DA-6391-2ECF-1CEC-97C5F4E912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700"/>
            <a:ext cx="2881828" cy="15268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66BFF-DC76-2135-BDAC-45E30D54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CB1DA-4631-1130-28BC-18D6A51E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91E5D-6C02-1264-DDAC-F2DA8674A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261B-466B-150B-0C8B-3B0D89071B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689"/>
            <a:ext cx="12192000" cy="486177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outcome3:Non-equilibrium attractors: Microscopic QCD at weak coupling (EKT)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11DC8-DBD6-3BAE-8D5F-A2B8CFCF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930CFE-D18C-B4D2-16B9-C5F68997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02" y="6356350"/>
            <a:ext cx="1933303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F2663-372C-584A-22D4-A2690434C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53" y="567340"/>
            <a:ext cx="11843708" cy="1843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3FDE5-42FE-68C4-70D3-BDFAD4A6D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403" y="4240724"/>
            <a:ext cx="1695597" cy="1486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A7E2AC-9F2E-710E-45F2-705C61F8C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68" y="673383"/>
            <a:ext cx="2209646" cy="389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32BF2-9087-342B-0C58-A6C60AB31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811" y="2756735"/>
            <a:ext cx="3624475" cy="3740088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xcolor}&#10;\pagestyle{empty}&#10;\begin{document}&#10;&#10;\fontsize{12}{11}\selectfont&#10;&#10;\noindent{{\color{gray}\, DA, Kurkela, and Strickland&#10;PRL. 125,(2020)&#10;}}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D5540F43-BF53-E174-4242-5D8CD58463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37" y="6316183"/>
            <a:ext cx="3557485" cy="181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B793A8-F762-CC6E-0EE0-789AF6213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20" y="2898586"/>
            <a:ext cx="4838385" cy="2876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F550A5-3614-2B8C-CD32-3A20A312C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714" y="6037919"/>
            <a:ext cx="2617697" cy="293395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xcolor}&#10;\pagestyle{empty}&#10;\begin{document}&#10;&#10;\fontsize{12}{11}\selectfont&#10;&#10;\noindent{{\color{gray}\, DA, Kurkela, and Strickland&#10;PRL. 125,(2020)&#10;}}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A143278A-5DA8-6FAD-E7F5-F3A7D1F099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37" y="6316838"/>
            <a:ext cx="3557485" cy="1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8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\documentclass{article}&#10;\usepackage{amsmath}&#10;\usepackage{xcolor}&#10;\pagestyle{empty}&#10;\begin{document}&#10;\itemize&#10;\item {\color{black}}What are the relevant degrees of freedom\\ in different regions of the phase diagram?&#10;&#10;&#10;&#10;\end{document}" title="IguanaTex Bitmap Display">
            <a:extLst>
              <a:ext uri="{FF2B5EF4-FFF2-40B4-BE49-F238E27FC236}">
                <a16:creationId xmlns:a16="http://schemas.microsoft.com/office/drawing/2014/main" id="{E548CEF2-27B0-1DA0-CC30-E510902F6C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" y="1071885"/>
            <a:ext cx="4341943" cy="4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28432-3255-D8C9-92DE-BD1729670731}"/>
              </a:ext>
            </a:extLst>
          </p:cNvPr>
          <p:cNvSpPr txBox="1"/>
          <p:nvPr/>
        </p:nvSpPr>
        <p:spPr>
          <a:xfrm>
            <a:off x="42604" y="201225"/>
            <a:ext cx="12149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BIG questions | The phase diagram of strongly coupled matter||towards high density </a:t>
            </a:r>
            <a:endParaRPr lang="en-US" sz="2000" dirty="0"/>
          </a:p>
        </p:txBody>
      </p:sp>
      <p:pic>
        <p:nvPicPr>
          <p:cNvPr id="3074" name="Picture 2" descr="QCD phase diagram in the µ-T plane. Figure is taken from Ref. [1 ...">
            <a:extLst>
              <a:ext uri="{FF2B5EF4-FFF2-40B4-BE49-F238E27FC236}">
                <a16:creationId xmlns:a16="http://schemas.microsoft.com/office/drawing/2014/main" id="{7B46FA8D-C791-E8BB-1F85-B10233B9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44" y="886118"/>
            <a:ext cx="5989955" cy="471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\documentclass{article}&#10;\usepackage{amsmath}&#10;\usepackage{xcolor}&#10;\pagestyle{empty}&#10;\begin{document}&#10;\itemize&#10;{\color{black}} \item  A lot of the Physics in the phase diagram \\currently are {\bf{theoretical predictions}} &#10;&#10;&#10;&#10;\end{document}" title="IguanaTex Bitmap Display">
            <a:extLst>
              <a:ext uri="{FF2B5EF4-FFF2-40B4-BE49-F238E27FC236}">
                <a16:creationId xmlns:a16="http://schemas.microsoft.com/office/drawing/2014/main" id="{99A7E00C-F4BE-7ACB-D55C-38FFF76887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" y="3844494"/>
            <a:ext cx="4366628" cy="482743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xcolor}&#10;\pagestyle{empty}&#10;\begin{document}&#10;\itemize&#10;{\color{black}}\item Great progress made possible through \\the {\bf {interplay}} between theory and experiment!&#10;&#10;&#10;&#10;\end{document}" title="IguanaTex Bitmap Display">
            <a:extLst>
              <a:ext uri="{FF2B5EF4-FFF2-40B4-BE49-F238E27FC236}">
                <a16:creationId xmlns:a16="http://schemas.microsoft.com/office/drawing/2014/main" id="{187367E4-0DE7-F2B9-60F6-9296755183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9" y="4806589"/>
            <a:ext cx="4889144" cy="480000"/>
          </a:xfrm>
          <a:prstGeom prst="rect">
            <a:avLst/>
          </a:prstGeom>
        </p:spPr>
      </p:pic>
      <p:pic>
        <p:nvPicPr>
          <p:cNvPr id="45" name="Picture 44" descr="\documentclass{article}&#10;\usepackage{amsmath}&#10;\usepackage{xcolor}&#10;\pagestyle{empty}&#10;\begin{document}&#10;\itemize&#10;\item {\color{black}}Understanding the {\bf{transport properties}} \\of the strongly interacting matter of QCD&#10;&#10;&#10;&#10;\end{document}" title="IguanaTex Bitmap Display">
            <a:extLst>
              <a:ext uri="{FF2B5EF4-FFF2-40B4-BE49-F238E27FC236}">
                <a16:creationId xmlns:a16="http://schemas.microsoft.com/office/drawing/2014/main" id="{F57A1762-D4B3-27E4-D8A6-08950DFE93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" y="2906022"/>
            <a:ext cx="4465372" cy="477257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xcolor}&#10;\pagestyle{empty}&#10;\begin{document}&#10;\itemize&#10;\item {\color{black}}What is the nature of the transition between\\ these phases?. Is it a cross over or critical point?&#10;&#10;&#10;&#10;\end{document}" title="IguanaTex Bitmap Display">
            <a:extLst>
              <a:ext uri="{FF2B5EF4-FFF2-40B4-BE49-F238E27FC236}">
                <a16:creationId xmlns:a16="http://schemas.microsoft.com/office/drawing/2014/main" id="{52D3D03E-0480-6EF8-C95B-9E5230A1E9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0" y="1943927"/>
            <a:ext cx="5082515" cy="4772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17D08D-BED2-3D7E-894C-C66B9F4A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9763" y="6369050"/>
            <a:ext cx="1824037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878A9-B38A-92A8-F857-AD3669C7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03FF-A3B9-4E69-AC60-74A017599FC0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FAED6E-1B56-1CD0-637B-9C12D7705BC9}"/>
              </a:ext>
            </a:extLst>
          </p:cNvPr>
          <p:cNvSpPr/>
          <p:nvPr/>
        </p:nvSpPr>
        <p:spPr>
          <a:xfrm>
            <a:off x="6523892" y="760535"/>
            <a:ext cx="228600" cy="5064368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59B082-4D95-FF0C-D55B-B3AFD14F6811}"/>
              </a:ext>
            </a:extLst>
          </p:cNvPr>
          <p:cNvSpPr/>
          <p:nvPr/>
        </p:nvSpPr>
        <p:spPr>
          <a:xfrm>
            <a:off x="6800851" y="707781"/>
            <a:ext cx="2220058" cy="518306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4EE6596-E482-3D3E-2BCE-E63FE62B16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49" y="5726983"/>
            <a:ext cx="640000" cy="349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A3413A-7135-27E9-3312-19672BEC6C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23" y="5692566"/>
            <a:ext cx="640000" cy="358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5D8872-CD49-4E3D-8004-B2752E66CAC8}"/>
              </a:ext>
            </a:extLst>
          </p:cNvPr>
          <p:cNvSpPr txBox="1"/>
          <p:nvPr/>
        </p:nvSpPr>
        <p:spPr>
          <a:xfrm>
            <a:off x="10073170" y="463522"/>
            <a:ext cx="181202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Pb+Pb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2.76 TeV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397889-75F4-44EB-94D6-A8F875E7F104}"/>
              </a:ext>
            </a:extLst>
          </p:cNvPr>
          <p:cNvSpPr txBox="1"/>
          <p:nvPr/>
        </p:nvSpPr>
        <p:spPr>
          <a:xfrm>
            <a:off x="10270699" y="3078044"/>
            <a:ext cx="165694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+mj-lt"/>
              </a:rPr>
              <a:t>p+Pb</a:t>
            </a:r>
            <a:r>
              <a:rPr lang="en-US" sz="2000" dirty="0">
                <a:latin typeface="+mj-lt"/>
              </a:rPr>
              <a:t> 5.02 TeV</a:t>
            </a:r>
          </a:p>
        </p:txBody>
      </p:sp>
      <p:pic>
        <p:nvPicPr>
          <p:cNvPr id="23" name="pPb_VISHNU">
            <a:hlinkClick r:id="" action="ppaction://media"/>
            <a:extLst>
              <a:ext uri="{FF2B5EF4-FFF2-40B4-BE49-F238E27FC236}">
                <a16:creationId xmlns:a16="http://schemas.microsoft.com/office/drawing/2014/main" id="{EC119010-63BE-4F32-A3B7-5134B84CFC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42137" y="3480621"/>
            <a:ext cx="2224014" cy="215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KR_RSpi_ePlusp_evo 1">
            <a:hlinkClick r:id="" action="ppaction://media"/>
            <a:extLst>
              <a:ext uri="{FF2B5EF4-FFF2-40B4-BE49-F238E27FC236}">
                <a16:creationId xmlns:a16="http://schemas.microsoft.com/office/drawing/2014/main" id="{219A5BF9-ECC5-4E69-B7E4-265D52CB4F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53114" y="878280"/>
            <a:ext cx="2712025" cy="2208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R_RBpi_ePlusp_evo 1">
            <a:hlinkClick r:id="" action="ppaction://media"/>
            <a:extLst>
              <a:ext uri="{FF2B5EF4-FFF2-40B4-BE49-F238E27FC236}">
                <a16:creationId xmlns:a16="http://schemas.microsoft.com/office/drawing/2014/main" id="{E440781C-41FF-4612-816D-B29B084A6ED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75351" y="894596"/>
            <a:ext cx="2689621" cy="2190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R_RSpi_ePlusp_evo 2">
            <a:hlinkClick r:id="" action="ppaction://media"/>
            <a:extLst>
              <a:ext uri="{FF2B5EF4-FFF2-40B4-BE49-F238E27FC236}">
                <a16:creationId xmlns:a16="http://schemas.microsoft.com/office/drawing/2014/main" id="{460A46FC-3387-4225-9CBC-DB989511E84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666151" y="3497396"/>
            <a:ext cx="2629197" cy="21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R_RBpi_ePlusp_evo 2">
            <a:hlinkClick r:id="" action="ppaction://media"/>
            <a:extLst>
              <a:ext uri="{FF2B5EF4-FFF2-40B4-BE49-F238E27FC236}">
                <a16:creationId xmlns:a16="http://schemas.microsoft.com/office/drawing/2014/main" id="{F119BF71-2165-4BA6-8FB5-1141193C2EAB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95348" y="3497358"/>
            <a:ext cx="2585612" cy="2135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C932A-9E08-77E8-4994-0DEC4D794505}"/>
              </a:ext>
            </a:extLst>
          </p:cNvPr>
          <p:cNvSpPr txBox="1"/>
          <p:nvPr/>
        </p:nvSpPr>
        <p:spPr>
          <a:xfrm>
            <a:off x="5166" y="-7183"/>
            <a:ext cx="1218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Non-linear Causality analysis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1CC82E-6964-5CB9-0632-5276835381A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65" y="467882"/>
            <a:ext cx="3763200" cy="207086"/>
          </a:xfrm>
          <a:prstGeom prst="rect">
            <a:avLst/>
          </a:prstGeom>
        </p:spPr>
      </p:pic>
      <p:pic>
        <p:nvPicPr>
          <p:cNvPr id="25" name="PbPb_VISHNU">
            <a:hlinkClick r:id="" action="ppaction://media"/>
            <a:extLst>
              <a:ext uri="{FF2B5EF4-FFF2-40B4-BE49-F238E27FC236}">
                <a16:creationId xmlns:a16="http://schemas.microsoft.com/office/drawing/2014/main" id="{B65A32E9-C692-727E-2139-A72361DC5197}"/>
              </a:ext>
            </a:extLst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83688" y="887403"/>
            <a:ext cx="2269426" cy="2190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81B44F-67B2-5AE4-8C1F-2BACBFE6AEF3}"/>
              </a:ext>
            </a:extLst>
          </p:cNvPr>
          <p:cNvSpPr/>
          <p:nvPr/>
        </p:nvSpPr>
        <p:spPr>
          <a:xfrm>
            <a:off x="4167887" y="869990"/>
            <a:ext cx="7717304" cy="220888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059F79-D87F-EADB-C5BF-41B6B2E44CE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3" y="796773"/>
            <a:ext cx="3062400" cy="238628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1E8FBE7-660C-ADFC-E3E8-220580FC1DDA}"/>
              </a:ext>
            </a:extLst>
          </p:cNvPr>
          <p:cNvSpPr/>
          <p:nvPr/>
        </p:nvSpPr>
        <p:spPr>
          <a:xfrm>
            <a:off x="4442136" y="3478936"/>
            <a:ext cx="7464765" cy="215414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1E0EA06-40E6-6E0B-6093-380F2513969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06" y="181165"/>
            <a:ext cx="5012266" cy="17813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3B4185-CA47-7061-019C-475F5E3E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97BADD-4769-089C-8A41-484D61B4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A733-13A6-F943-0A91-67DA4C20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D9640-1B19-EB7C-970D-ADE69BF3D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49" y="3777528"/>
            <a:ext cx="2846510" cy="2867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5B9A6-0C03-9300-DEB7-933A7549E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626" y="1698853"/>
            <a:ext cx="4158039" cy="1193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6BD81-E116-103A-9BDD-5F7BCFAB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" y="-1"/>
            <a:ext cx="12180916" cy="52314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Intuitive picture: hydrodynamics as a geometry response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23FF64-ABBC-5CFE-36A0-ADBE39253B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" y="635107"/>
            <a:ext cx="7486629" cy="4827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E1E8B3-7062-E839-FE75-2CFFD870BF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6" y="1199204"/>
            <a:ext cx="5507657" cy="682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DB346-8553-28EC-861B-CFE3C1FC46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306" y="2003130"/>
            <a:ext cx="2406320" cy="330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7688C3-7704-8D0B-C4DB-3B120438E7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8" y="2901020"/>
            <a:ext cx="7494857" cy="48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C2DDE-4790-87F5-1B32-8FA7BB42F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5719" y="818397"/>
            <a:ext cx="2232552" cy="2145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291BC-5FF3-26A9-1E8B-3E911F8EC2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3153" y="3502154"/>
            <a:ext cx="2437685" cy="2021494"/>
          </a:xfrm>
          <a:prstGeom prst="rect">
            <a:avLst/>
          </a:prstGeom>
        </p:spPr>
      </p:pic>
      <p:sp>
        <p:nvSpPr>
          <p:cNvPr id="11" name="Slide Number Placeholder 22 2">
            <a:extLst>
              <a:ext uri="{FF2B5EF4-FFF2-40B4-BE49-F238E27FC236}">
                <a16:creationId xmlns:a16="http://schemas.microsoft.com/office/drawing/2014/main" id="{835A7CD3-1423-7BD0-6D0C-0B7847E6126E}"/>
              </a:ext>
            </a:extLst>
          </p:cNvPr>
          <p:cNvSpPr txBox="1">
            <a:spLocks/>
          </p:cNvSpPr>
          <p:nvPr/>
        </p:nvSpPr>
        <p:spPr>
          <a:xfrm>
            <a:off x="9113566" y="436208"/>
            <a:ext cx="2800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rgbClr val="7030A0"/>
                </a:solidFill>
              </a:rPr>
              <a:t>ΔΦ : </a:t>
            </a:r>
            <a:r>
              <a:rPr lang="en-US" sz="1400" dirty="0">
                <a:solidFill>
                  <a:srgbClr val="7030A0"/>
                </a:solidFill>
              </a:rPr>
              <a:t>Difference in azimuthal angle</a:t>
            </a:r>
          </a:p>
        </p:txBody>
      </p:sp>
      <p:sp>
        <p:nvSpPr>
          <p:cNvPr id="12" name="Slide Number Placeholder 22 3">
            <a:extLst>
              <a:ext uri="{FF2B5EF4-FFF2-40B4-BE49-F238E27FC236}">
                <a16:creationId xmlns:a16="http://schemas.microsoft.com/office/drawing/2014/main" id="{76C0C723-BEE7-6454-AB91-7C7232D06531}"/>
              </a:ext>
            </a:extLst>
          </p:cNvPr>
          <p:cNvSpPr txBox="1">
            <a:spLocks/>
          </p:cNvSpPr>
          <p:nvPr/>
        </p:nvSpPr>
        <p:spPr>
          <a:xfrm>
            <a:off x="9226799" y="3058895"/>
            <a:ext cx="2584039" cy="348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rgbClr val="7030A0"/>
                </a:solidFill>
              </a:rPr>
              <a:t>Δη : </a:t>
            </a:r>
            <a:r>
              <a:rPr lang="en-US" sz="1400" dirty="0">
                <a:solidFill>
                  <a:srgbClr val="7030A0"/>
                </a:solidFill>
              </a:rPr>
              <a:t>Difference pseudo-rapidity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A01D1F8-2709-323F-37D7-D90AC782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833196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B0A52EB-F6E8-2BDB-889C-D9B02569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015A1-528C-8E23-DA4B-9CB17BCE88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4727" y="3665345"/>
            <a:ext cx="3572408" cy="2876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D90E45-6293-E824-1C51-52E4568D8D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2" y="3552234"/>
            <a:ext cx="3672534" cy="1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C5BC-8046-E10F-35AA-9CB994B3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B8BDBDD-1004-1DF4-E6BA-42C1F73C6A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11"/>
          <a:stretch>
            <a:fillRect/>
          </a:stretch>
        </p:blipFill>
        <p:spPr>
          <a:xfrm>
            <a:off x="340766" y="3780473"/>
            <a:ext cx="2043266" cy="119734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59789-172D-8A66-CED5-971766950B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766" y="5060495"/>
            <a:ext cx="2043266" cy="1182943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7A4D083-C4FB-011B-5D9B-B5DA2F78BB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556932"/>
            <a:ext cx="1590857" cy="110629"/>
          </a:xfrm>
          <a:prstGeom prst="rect">
            <a:avLst/>
          </a:prstGeom>
        </p:spPr>
      </p:pic>
      <p:pic>
        <p:nvPicPr>
          <p:cNvPr id="1026" name="Picture 2 1">
            <a:extLst>
              <a:ext uri="{FF2B5EF4-FFF2-40B4-BE49-F238E27FC236}">
                <a16:creationId xmlns:a16="http://schemas.microsoft.com/office/drawing/2014/main" id="{EA5194AC-41F8-73CA-61C2-F7EBD389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6" y="1080350"/>
            <a:ext cx="1940571" cy="19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343362-FF6C-03BD-49F3-39E120FFF6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484559"/>
            <a:ext cx="3174857" cy="234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7B4655-EC53-D4C8-3684-86F9E57FDE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231839"/>
            <a:ext cx="2889600" cy="193371"/>
          </a:xfrm>
          <a:prstGeom prst="rect">
            <a:avLst/>
          </a:prstGeom>
        </p:spPr>
      </p:pic>
      <p:pic>
        <p:nvPicPr>
          <p:cNvPr id="3" name="Picture 2 2">
            <a:extLst>
              <a:ext uri="{FF2B5EF4-FFF2-40B4-BE49-F238E27FC236}">
                <a16:creationId xmlns:a16="http://schemas.microsoft.com/office/drawing/2014/main" id="{7D12C75A-D827-21AD-4B9B-4D1D6ECBC5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0533" y="925195"/>
            <a:ext cx="2048417" cy="200744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711F68E-703D-3BA8-2B2B-96BA5F334CBF}"/>
              </a:ext>
            </a:extLst>
          </p:cNvPr>
          <p:cNvSpPr/>
          <p:nvPr/>
        </p:nvSpPr>
        <p:spPr>
          <a:xfrm>
            <a:off x="2363296" y="1899287"/>
            <a:ext cx="574033" cy="28393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71F2FAB-12DB-C086-8C00-F65223F5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320" y="6356350"/>
            <a:ext cx="1644162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A5A6053-4870-6A23-82B8-621234FE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4</a:t>
            </a:fld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3FC7268-38AA-FF16-9C88-9B551AB9A900}"/>
              </a:ext>
            </a:extLst>
          </p:cNvPr>
          <p:cNvSpPr txBox="1">
            <a:spLocks/>
          </p:cNvSpPr>
          <p:nvPr/>
        </p:nvSpPr>
        <p:spPr>
          <a:xfrm>
            <a:off x="-61545" y="3924"/>
            <a:ext cx="12191999" cy="474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hydrodynamics in strongly interacting Quantum many body systems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A8913C2-B941-6723-C789-BD1A55173F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840039"/>
            <a:ext cx="1791086" cy="1526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2B047F-A30E-256A-A933-CCACB62A18AE}"/>
              </a:ext>
            </a:extLst>
          </p:cNvPr>
          <p:cNvSpPr/>
          <p:nvPr/>
        </p:nvSpPr>
        <p:spPr>
          <a:xfrm>
            <a:off x="3051759" y="839260"/>
            <a:ext cx="5054750" cy="15170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046B9-2CBB-A5E4-7F7D-A40CD07EC1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27" y="598888"/>
            <a:ext cx="1834667" cy="17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0F6F3-EF30-EAEB-9F8B-63655F2504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28" y="1009491"/>
            <a:ext cx="4785066" cy="397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CFC8F-A199-A4C4-4DB0-00FEC96F767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31" y="1533863"/>
            <a:ext cx="4483200" cy="657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7D4CF-DF8E-5038-77DC-BE421A2909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38292" y="3204437"/>
            <a:ext cx="4612925" cy="3508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7888-15DC-B611-35A7-7BF56F45C34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23" y="3026304"/>
            <a:ext cx="3534933" cy="178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04C1F-8BF0-1CC6-BF9D-CF64C46810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65266" y="4803144"/>
            <a:ext cx="1285968" cy="1127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0A948A-5E2B-5AF5-3C6B-8091CD71F4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8" y="2626485"/>
            <a:ext cx="2895084" cy="2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0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06A1-77F7-3194-2D37-7E662BE2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1D31D60-F7AA-6565-9878-D5981521CC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12"/>
          <a:stretch>
            <a:fillRect/>
          </a:stretch>
        </p:blipFill>
        <p:spPr>
          <a:xfrm>
            <a:off x="340766" y="3780473"/>
            <a:ext cx="2043266" cy="119734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D3BC4-EBC4-19B1-958E-89C78D5F31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766" y="5060495"/>
            <a:ext cx="2043266" cy="1182943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8C4D56C-6AB3-8FF0-E766-D7E782D97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556932"/>
            <a:ext cx="1590857" cy="110629"/>
          </a:xfrm>
          <a:prstGeom prst="rect">
            <a:avLst/>
          </a:prstGeom>
        </p:spPr>
      </p:pic>
      <p:pic>
        <p:nvPicPr>
          <p:cNvPr id="1026" name="Picture 2 1">
            <a:extLst>
              <a:ext uri="{FF2B5EF4-FFF2-40B4-BE49-F238E27FC236}">
                <a16:creationId xmlns:a16="http://schemas.microsoft.com/office/drawing/2014/main" id="{7A15E451-3489-339F-6116-22BC2BFD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6" y="1080350"/>
            <a:ext cx="1940571" cy="19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971A45-E086-0805-273A-FD9F801754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484559"/>
            <a:ext cx="3174857" cy="234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981A12-5D11-A27E-30F7-FBD526332E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3231839"/>
            <a:ext cx="2889600" cy="193371"/>
          </a:xfrm>
          <a:prstGeom prst="rect">
            <a:avLst/>
          </a:prstGeom>
        </p:spPr>
      </p:pic>
      <p:pic>
        <p:nvPicPr>
          <p:cNvPr id="3" name="Picture 2 2">
            <a:extLst>
              <a:ext uri="{FF2B5EF4-FFF2-40B4-BE49-F238E27FC236}">
                <a16:creationId xmlns:a16="http://schemas.microsoft.com/office/drawing/2014/main" id="{0C1289D7-CDD3-F2A5-915E-4DE1D05B53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0533" y="925195"/>
            <a:ext cx="2048417" cy="200744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5A68C82-2611-B408-23EC-7FE3BE930ADD}"/>
              </a:ext>
            </a:extLst>
          </p:cNvPr>
          <p:cNvSpPr/>
          <p:nvPr/>
        </p:nvSpPr>
        <p:spPr>
          <a:xfrm>
            <a:off x="2363296" y="1899287"/>
            <a:ext cx="574033" cy="28393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B3A374C-3E41-AA6D-F726-709B2663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320" y="6356350"/>
            <a:ext cx="1644162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2049215-3D52-34D4-DEFA-44165F6E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5</a:t>
            </a:fld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F42DD9B-E8C2-080E-3D6A-F728C18BC7C2}"/>
              </a:ext>
            </a:extLst>
          </p:cNvPr>
          <p:cNvSpPr txBox="1">
            <a:spLocks/>
          </p:cNvSpPr>
          <p:nvPr/>
        </p:nvSpPr>
        <p:spPr>
          <a:xfrm>
            <a:off x="-61545" y="3924"/>
            <a:ext cx="12191999" cy="474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hydrodynamics in strongly interacting Quantum many body systems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D432234-CA1C-91EE-B0F0-2AAEEE3596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840039"/>
            <a:ext cx="1791086" cy="1526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5AFC99-AC94-EBF0-B5F6-FA6445B276FC}"/>
              </a:ext>
            </a:extLst>
          </p:cNvPr>
          <p:cNvSpPr/>
          <p:nvPr/>
        </p:nvSpPr>
        <p:spPr>
          <a:xfrm>
            <a:off x="3051759" y="839260"/>
            <a:ext cx="5054750" cy="15170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06DDC-A5FC-4677-9479-BAAA4FF5871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27" y="598888"/>
            <a:ext cx="1834667" cy="17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401D5-971B-A7AB-A9F4-A958533E29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28" y="1009491"/>
            <a:ext cx="4785066" cy="397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CF91A-588C-E5FD-986F-0017125120E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31" y="1533863"/>
            <a:ext cx="4483200" cy="657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827A9-A95E-5E38-6A39-CB20BB61BC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38292" y="3204437"/>
            <a:ext cx="4612925" cy="3508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5661B-23D4-FF58-F39D-F6A81FD2A6E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23" y="3026304"/>
            <a:ext cx="3534933" cy="178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69109-18DD-277D-09FD-D4101B3818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65266" y="4803144"/>
            <a:ext cx="1285968" cy="1127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3684A9-EE8F-7CA8-A59C-25A3E7DD88E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8" y="2626485"/>
            <a:ext cx="2895086" cy="202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DF7D54-12FE-CD51-6EE0-B2DFC5C467F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80635" y="3477210"/>
            <a:ext cx="3413503" cy="3166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B983F6-5077-AE0A-0B89-EE978E2206F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89" y="3248574"/>
            <a:ext cx="3189334" cy="1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4324-64C8-A8E2-5982-9CE069B1F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13959"/>
            <a:ext cx="12191999" cy="466280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Hydrodynamics as an effective field theory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CAAA142-C089-5EF6-80A5-204D3EF8B1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1" y="630290"/>
            <a:ext cx="4455772" cy="2070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A01DC1-DD21-2ECB-16AB-83606FCC61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67" y="607795"/>
            <a:ext cx="4532571" cy="2592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77629A9-A6A7-F76E-EE29-21A9A18D83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84" y="6193066"/>
            <a:ext cx="3232459" cy="24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51B015-E7E1-2879-E1CA-B77CB8886E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7" y="1260961"/>
            <a:ext cx="2048914" cy="1618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D1B4BE-E71F-7922-4DCD-D616173C9170}"/>
              </a:ext>
            </a:extLst>
          </p:cNvPr>
          <p:cNvSpPr/>
          <p:nvPr/>
        </p:nvSpPr>
        <p:spPr>
          <a:xfrm>
            <a:off x="356088" y="1086990"/>
            <a:ext cx="6132635" cy="1484759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}&#10;\usepackage{xcolor}&#10;\pagestyle{empty}&#10;\begin{document}&#10;(Energy-momentum conservation)&#10;&#10;&#10;&#10;\end{document}" title="IguanaTex Bitmap Display">
            <a:extLst>
              <a:ext uri="{FF2B5EF4-FFF2-40B4-BE49-F238E27FC236}">
                <a16:creationId xmlns:a16="http://schemas.microsoft.com/office/drawing/2014/main" id="{4B52185D-AB80-8E5C-9BE1-ACD4A95840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85" y="1663119"/>
            <a:ext cx="3344914" cy="229029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xcolor}&#10;\pagestyle{empty}&#10;\begin{document}&#10;(Charge conservation)&#10;&#10;&#10;&#10;\end{document}" title="IguanaTex Bitmap Display">
            <a:extLst>
              <a:ext uri="{FF2B5EF4-FFF2-40B4-BE49-F238E27FC236}">
                <a16:creationId xmlns:a16="http://schemas.microsoft.com/office/drawing/2014/main" id="{6E4DAC12-68CF-5E15-A792-9364429416E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70" y="2116888"/>
            <a:ext cx="2153143" cy="229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DB178F-AAE2-63D8-10F4-F0911EDA3C2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81" y="1262149"/>
            <a:ext cx="2461714" cy="16182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D17F735-A240-235A-F237-81B30129667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45" y="1659164"/>
            <a:ext cx="2751086" cy="20845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2D7D4F4-5F72-2015-2E43-F1492FC2F7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81" y="2053314"/>
            <a:ext cx="1615543" cy="2523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77223C-4281-6EB7-11E9-1A278E0F229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24" y="2108079"/>
            <a:ext cx="1040914" cy="2523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180237D-019D-3BC8-0A17-F483191B70E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55" y="1657857"/>
            <a:ext cx="1193143" cy="233143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FE90C89-0741-FBF9-0B95-D29557F8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9968"/>
            <a:ext cx="1863969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37FD952-4E9C-2CF9-1E33-7FDE0AB8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854" y="6356350"/>
            <a:ext cx="2743200" cy="365125"/>
          </a:xfrm>
        </p:spPr>
        <p:txBody>
          <a:bodyPr/>
          <a:lstStyle/>
          <a:p>
            <a:fld id="{CFFA20ED-06C3-43B6-A49A-8AD2CE1A5AC0}" type="slidenum">
              <a:rPr lang="en-US" smtClean="0"/>
              <a:t>6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1CA1AD-EBED-2743-80F3-F07D4C5C30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58101" y="3486650"/>
            <a:ext cx="3788740" cy="26487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0F7D5D-4AB3-90EC-9924-4503A9509D4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88" y="3219427"/>
            <a:ext cx="1372800" cy="23314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253066-C75B-3874-6627-599EF441489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6" y="3225303"/>
            <a:ext cx="2958171" cy="4882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F28152-622D-AA02-DE62-788014EBA4F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6" y="2773018"/>
            <a:ext cx="2291657" cy="2016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822A2-41F0-7F5C-D7BA-6448F7D8AFB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67" y="3199971"/>
            <a:ext cx="1581257" cy="229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5BFCE-2B33-0446-F555-AABE37B6CC5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41434" y="4356635"/>
            <a:ext cx="6309749" cy="17484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A2E3FC8-D907-57FB-0061-A10B73ED964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7" y="4039032"/>
            <a:ext cx="2384915" cy="201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12DBDE8-68F3-59C0-E838-1C31ADA72ED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81" y="2770275"/>
            <a:ext cx="2526171" cy="2043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CE47ED-6542-7632-0E03-FEFE13A387A6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7" y="2773018"/>
            <a:ext cx="2018743" cy="20297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3860368-6DB8-8905-ADE0-C5C014199FC0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5" y="3206624"/>
            <a:ext cx="1813027" cy="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0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468B-F742-9045-C887-FEA464018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DF87C0-DFD1-62B7-DFBD-B2B7FCD1C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626" y="1698853"/>
            <a:ext cx="4158039" cy="1193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3B791-CECA-C856-8DF3-F8F5A7F4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" y="-1"/>
            <a:ext cx="12180916" cy="52314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Intuitive picture: hydrodynamics as a geometry response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8776C-1FA7-A3DA-0182-5EEBB9ECA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" y="635107"/>
            <a:ext cx="7486629" cy="4827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69985D-ABED-2D23-7F9E-646CF4FC89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6" y="1199204"/>
            <a:ext cx="5507657" cy="682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805FA-F975-3CC5-466F-21B36494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06" y="2003130"/>
            <a:ext cx="2406320" cy="330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D7C8E4-4346-CEB9-8A49-4CC6628E6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84" y="4132541"/>
            <a:ext cx="7931516" cy="225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5DB2AF-6109-C278-963A-33FBF7F524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8" y="2901020"/>
            <a:ext cx="7494857" cy="48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68460-E84E-A1C3-CBEF-CFD40DED3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5719" y="818397"/>
            <a:ext cx="2232552" cy="2145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56DCB-8B65-8043-4028-BB98E096CB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3153" y="3502154"/>
            <a:ext cx="2437685" cy="2021494"/>
          </a:xfrm>
          <a:prstGeom prst="rect">
            <a:avLst/>
          </a:prstGeom>
        </p:spPr>
      </p:pic>
      <p:sp>
        <p:nvSpPr>
          <p:cNvPr id="11" name="Slide Number Placeholder 22 2">
            <a:extLst>
              <a:ext uri="{FF2B5EF4-FFF2-40B4-BE49-F238E27FC236}">
                <a16:creationId xmlns:a16="http://schemas.microsoft.com/office/drawing/2014/main" id="{F7BB9806-004C-9CB2-F2CE-51A3C8C8635A}"/>
              </a:ext>
            </a:extLst>
          </p:cNvPr>
          <p:cNvSpPr txBox="1">
            <a:spLocks/>
          </p:cNvSpPr>
          <p:nvPr/>
        </p:nvSpPr>
        <p:spPr>
          <a:xfrm>
            <a:off x="9113566" y="436208"/>
            <a:ext cx="2800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rgbClr val="7030A0"/>
                </a:solidFill>
              </a:rPr>
              <a:t>ΔΦ : </a:t>
            </a:r>
            <a:r>
              <a:rPr lang="en-US" sz="1400" dirty="0">
                <a:solidFill>
                  <a:srgbClr val="7030A0"/>
                </a:solidFill>
              </a:rPr>
              <a:t>Difference in azimuthal angle</a:t>
            </a:r>
          </a:p>
        </p:txBody>
      </p:sp>
      <p:sp>
        <p:nvSpPr>
          <p:cNvPr id="12" name="Slide Number Placeholder 22 3">
            <a:extLst>
              <a:ext uri="{FF2B5EF4-FFF2-40B4-BE49-F238E27FC236}">
                <a16:creationId xmlns:a16="http://schemas.microsoft.com/office/drawing/2014/main" id="{F2189229-E6BE-DD5A-289C-0E5091F89478}"/>
              </a:ext>
            </a:extLst>
          </p:cNvPr>
          <p:cNvSpPr txBox="1">
            <a:spLocks/>
          </p:cNvSpPr>
          <p:nvPr/>
        </p:nvSpPr>
        <p:spPr>
          <a:xfrm>
            <a:off x="9226799" y="3058895"/>
            <a:ext cx="2584039" cy="348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rgbClr val="7030A0"/>
                </a:solidFill>
              </a:rPr>
              <a:t>Δη : </a:t>
            </a:r>
            <a:r>
              <a:rPr lang="en-US" sz="1400" dirty="0">
                <a:solidFill>
                  <a:srgbClr val="7030A0"/>
                </a:solidFill>
              </a:rPr>
              <a:t>Difference pseudo-rapidity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98DFF9B6-0EB4-8D6E-DE69-09429E88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833196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042BE44-BE5B-9A97-E86A-2089F05F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DD31-1D0E-41D3-9DF4-53D4291C6827}" type="slidenum">
              <a:rPr lang="en-US" smtClean="0"/>
              <a:t>7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5B9505-2B95-301E-7409-C0FC08D49B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786" y="3657706"/>
            <a:ext cx="1480139" cy="6308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63A3E7-7CE4-C49E-AF7F-5B4F21D08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598" y="3610049"/>
            <a:ext cx="1678802" cy="5818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12B0DD-25D1-BFFE-FA87-B4C7CDFE1C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0400" y="3793002"/>
            <a:ext cx="2724386" cy="2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65C35D90-7736-1B72-CB1F-FCF22AB88B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7678769" y="203497"/>
            <a:ext cx="4340316" cy="48828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C7AD3-7C89-1327-8659-F6E0284F16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1904786" cy="4572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Extracting the QGP transport properties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A82D08-AAB8-6351-F1B5-68E32F92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356350"/>
            <a:ext cx="1820008" cy="365125"/>
          </a:xfrm>
        </p:spPr>
        <p:txBody>
          <a:bodyPr/>
          <a:lstStyle/>
          <a:p>
            <a:r>
              <a:rPr lang="en-US"/>
              <a:t>Dekrayat Almaalol                                           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8F415A-EA12-A807-29B7-D8B623BA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1DB5B-B8FC-F20D-7799-7FF5039F2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07" y="2356583"/>
            <a:ext cx="3816434" cy="2449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4EC82-E048-A03D-0B86-BCA543C2C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5328" y="2450751"/>
            <a:ext cx="3690846" cy="25499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90447-FEA3-A539-6755-31E25F7400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" y="735177"/>
            <a:ext cx="7490742" cy="140160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xcolor}&#10;\pagestyle{empty}&#10;\begin{document}&#10;&#10;&#10;&#10;{{\color{gray}\,Bernhard, Moreland, Bass, Nature Physics 15, 1113 (2019) &#10;}}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0243ABD6-39E7-C0E5-4567-35B9FCA3DB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08" y="5086351"/>
            <a:ext cx="4535467" cy="178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F3D903-602C-D92E-4007-D29558565A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27" y="5289847"/>
            <a:ext cx="4300800" cy="178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341A4-91C4-31B3-14D0-FD8CC3D19C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9" y="5575665"/>
            <a:ext cx="5034516" cy="2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8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D36B-C483-5232-42AE-821F1918C2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54072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Constraints on Nuclear structure from high energy central collisions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0CCED-5209-21F1-BA86-878A515DB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006" y="2022087"/>
            <a:ext cx="3934664" cy="1177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C06B3-926A-5142-DDA6-F0793628D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55" y="1834441"/>
            <a:ext cx="3142830" cy="192904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8BDEEBF-2F84-E081-77F3-8220A1CCE033}"/>
              </a:ext>
            </a:extLst>
          </p:cNvPr>
          <p:cNvSpPr/>
          <p:nvPr/>
        </p:nvSpPr>
        <p:spPr>
          <a:xfrm>
            <a:off x="3572535" y="2452584"/>
            <a:ext cx="597877" cy="3165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2C3AA2-5B3E-7F0B-E067-9504109AA5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57" y="2264107"/>
            <a:ext cx="274286" cy="534857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CF39AA1-E3F2-1817-2181-AAB50948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58" y="6356350"/>
            <a:ext cx="1674934" cy="365125"/>
          </a:xfrm>
        </p:spPr>
        <p:txBody>
          <a:bodyPr/>
          <a:lstStyle/>
          <a:p>
            <a:r>
              <a:rPr lang="en-US" dirty="0"/>
              <a:t>Dekrayat Almaalol                                           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EDEF4C-F766-B8E6-97D0-62C81B76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20ED-06C3-43B6-A49A-8AD2CE1A5AC0}" type="slidenum">
              <a:rPr lang="en-US" smtClean="0"/>
              <a:t>9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246890-D8BA-AED4-681D-6B56998DBB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2" y="669342"/>
            <a:ext cx="8139428" cy="2043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29D0AE-F286-D019-BC8A-93CCBA1C29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9" y="1033803"/>
            <a:ext cx="10695842" cy="6707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C3CC1D-06DE-2419-2949-35B96A53F4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57" y="4188034"/>
            <a:ext cx="7610060" cy="2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8.4665"/>
  <p:tag name="ORIGINALWIDTH" val=" 4076.49"/>
  <p:tag name="OUTPUTTYPE" val="PNG"/>
  <p:tag name="IGUANATEXVERSION" val="162"/>
  <p:tag name="LATEXADDIN" val="\documentclass{article}&#10;\usepackage{amsmath}&#10;\pagestyle{empty}&#10;\begin{document}&#10;\noindent At intermediate and high energies $\sqrt{s_{NN}}  (7$ GeV$-5.44$ TeV),\\ bulk dynamics is captured by {\bf{Multi-stage hydrodynamic simulations}}.&#10;&#10;&#10;&#10;&#10;\end{document}"/>
  <p:tag name="IGUANATEXSIZE" val="18"/>
  <p:tag name="IGUANATEXCURSOR" val="16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8.7177"/>
  <p:tag name="ORIGINALWIDTH" val=" 1231.346"/>
  <p:tag name="OUTPUTTYPE" val="PNG"/>
  <p:tag name="IGUANATEXVERSION" val="162"/>
  <p:tag name="LATEXADDIN" val="\documentclass{article}&#10;\usepackage{amsmath}&#10;\usepackage{graphicx}&#10;\pagestyle{empty}&#10;\begin{document}&#10;\begin{align}&#10;\rm R_{\pi}^{-1} &amp;= \frac{ \sqrt{\pi^{\mu\nu}\pi_{\mu\nu}}}{P}\leq 0.5\nonumber&#10;\end{align} &#10;&#10;&#10;&#10;&#10;\end{document}"/>
  <p:tag name="IGUANATEXSIZE" val="18"/>
  <p:tag name="IGUANATEXCURSOR" val="20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38.4702"/>
  <p:tag name="ORIGINALWIDTH" val=" 485.9393"/>
  <p:tag name="OUTPUTTYPE" val="PNG"/>
  <p:tag name="IGUANATEXVERSION" val="162"/>
  <p:tag name="LATEXADDIN" val="\documentclass{article}&#10;\usepackage{amsmath}&#10;\usepackage{xcolor}&#10;\pagestyle{empty}&#10;\begin{document}&#10; &#10;\color{white}\noindent Pb+Pb\\2.76 TeV&#10;&#10;&#10;&#10;\end{document}"/>
  <p:tag name="IGUANATEXSIZE" val="14"/>
  <p:tag name="IGUANATEXCURSOR" val="13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696.288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Chiu and Shen, PRC103,(2021)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523.81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Plumberg, {\bf{DA}}, Dore, Noronha,Noronha-Hostler, PRC105,(2021)}}&#10;&#10;\end{document}&#10;&#10;&#10;&#10;\end{document}"/>
  <p:tag name="IGUANATEXSIZE" val="14"/>
  <p:tag name="IGUANATEXCURSOR" val="13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602.55"/>
  <p:tag name="OUTPUTTYPE" val="PNG"/>
  <p:tag name="IGUANATEXVERSION" val="162"/>
  <p:tag name="LATEXADDIN" val="\documentclass{article}&#10;\usepackage{amsmath}&#10;\usepackage{xcolor}&#10;\pagestyle{empty}&#10;\begin{document}&#10;&#10;%\fontsize{14}{11}\selectfont&#10;&#10;{{\color{gray}\,Thiago et al, PRC 110 (2024)}}&#10;&#10;\end{document}&#10;&#10;&#10;&#10;\end{document}"/>
  <p:tag name="IGUANATEXSIZE" val="14"/>
  <p:tag name="IGUANATEXCURSOR" val="16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23.1721"/>
  <p:tag name="ORIGINALWIDTH" val=" 3506.562"/>
  <p:tag name="OUTPUTTYPE" val="PNG"/>
  <p:tag name="IGUANATEXVERSION" val="162"/>
  <p:tag name="LATEXADDIN" val="\documentclass{article}&#10;\usepackage{amsmath}&#10;\pagestyle{empty}&#10;\begin{document}&#10;\itemize&#10;\item Violations resolved in first $15\%$ of evolution in PbPb&#10;\item $50\%$ of cells definitely causal after 20\% of evolution ($2-3$ fm)&#10;\item System complete causal after $40\%$ of evolution ($4-5$ fm)&#10;&#10;&#10;&#10;&#10;\end{document}"/>
  <p:tag name="IGUANATEXSIZE" val="18"/>
  <p:tag name="IGUANATEXCURSOR" val="15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1728.534"/>
  <p:tag name="OUTPUTTYPE" val="PNG"/>
  <p:tag name="IGUANATEXVERSION" val="162"/>
  <p:tag name="LATEXADDIN" val="\documentclass{article}&#10;\usepackage{amsmath}&#10;\usepackage{xcolor}&#10;\pagestyle{empty}&#10;\begin{document}&#10;&#10;&#10;&#10;\noindent{\color{purple}Direct impact on bulk viscosity! &#10;&#10;}&#10;&#10;&#10;&#10;&#10;&#10;&#10;&#10;\end{document}"/>
  <p:tag name="IGUANATEXSIZE" val="18"/>
  <p:tag name="IGUANATEXCURSOR" val="15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033.746"/>
  <p:tag name="OUTPUTTYPE" val="PNG"/>
  <p:tag name="IGUANATEXVERSION" val="162"/>
  <p:tag name="LATEXADDIN" val="\documentclass{article}&#10;\usepackage{amsmath}&#10;\usepackage{xcolor}&#10;\pagestyle{empty}&#10;\begin{document}&#10;&#10;%\fontsize{14}{11}\selectfont&#10;&#10;{{\color{gray}\,Chaudhuri and Heinz, PRL 97 (2006)}}&#10;&#10;\end{document}&#10;&#10;&#10;&#10;\end{document}"/>
  <p:tag name="IGUANATEXSIZE" val="14"/>
  <p:tag name="IGUANATEXCURSOR" val="16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82.7147"/>
  <p:tag name="ORIGINALWIDTH" val=" 1533.558"/>
  <p:tag name="OUTPUTTYPE" val="PNG"/>
  <p:tag name="IGUANATEXVERSION" val="162"/>
  <p:tag name="LATEXADDIN" val="\documentclass{article}&#10;\usepackage{amsmath}&#10;\pagestyle{empty}&#10;\begin{document}&#10;\begin{equation}&#10;J^\nu(\tau,\vec{r})=\frac{dE}{dl} \delta^3(\vec{r}-\vec{r}_{jet})\frac{u^\nu}{\gamma}\nonumber&#10;\end{equation}&#10;&#10;&#10;&#10;\end{document}"/>
  <p:tag name="IGUANATEXSIZE" val="18"/>
  <p:tag name="IGUANATEXCURSOR" val="19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5.9617"/>
  <p:tag name="ORIGINALWIDTH" val=" 1422.572"/>
  <p:tag name="OUTPUTTYPE" val="PNG"/>
  <p:tag name="IGUANATEXVERSION" val="162"/>
  <p:tag name="LATEXADDIN" val="\documentclass{article}&#10;\usepackage{amsmath}&#10;\pagestyle{empty}&#10;\begin{document}&#10;\begin{equation}&#10;\bigg(\frac{dE}{dl}\bigg)_n= \frac{s\left(\vec{r}_{jet}(\tau)\right)}{s_0}\frac{dE}{dl}|_0\nonumber&#10;\end{equation}&#10;&#10;&#10;&#10;\end{document}"/>
  <p:tag name="IGUANATEXSIZE" val="18"/>
  <p:tag name="IGUANATEXCURSOR" val="16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2.2309"/>
  <p:tag name="ORIGINALWIDTH" val=" 1493.813"/>
  <p:tag name="OUTPUTTYPE" val="PNG"/>
  <p:tag name="IGUANATEXVERSION" val="162"/>
  <p:tag name="LATEXADDIN" val="\documentclass{article}&#10;\usepackage{amsmath}&#10;\pagestyle{empty}&#10;\begin{document}&#10;\begin{equation}&#10;{\vec{r}_n}^{jet}(\tau)={\vec{r}_{0n}}^{jet}+(\tau-\tau_0) {\vec{v}_n}^{jet}\nonumber&#10;\end{equation}&#10;&#10;&#10;&#10;\end{document}"/>
  <p:tag name="IGUANATEXSIZE" val="18"/>
  <p:tag name="IGUANATEXCURSOR" val="16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469.066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CERN (2000), RHIC(2005)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044.619"/>
  <p:tag name="OUTPUTTYPE" val="PNG"/>
  <p:tag name="IGUANATEXVERSION" val="162"/>
  <p:tag name="LATEXADDIN" val="\documentclass{article}&#10;\usepackage{amsmath}&#10;\usepackage{xcolor}&#10;\pagestyle{empty}&#10;\begin{document}&#10;&#10;%\fontsize{14}{11}\selectfont&#10;&#10;{{\color{gray}\,Andrade, Noronha-Hostler, and Denicol, PRC 90 (2014)}}&#10;&#10;\end{document}&#10;&#10;&#10;&#10;\end{document}"/>
  <p:tag name="IGUANATEXSIZE" val="14"/>
  <p:tag name="IGUANATEXCURSOR" val="17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145.482"/>
  <p:tag name="OUTPUTTYPE" val="PNG"/>
  <p:tag name="IGUANATEXVERSION" val="162"/>
  <p:tag name="LATEXADDIN" val="\documentclass{article}&#10;\usepackage{amsmath}&#10;\usepackage{xcolor}&#10;\pagestyle{empty}&#10;\begin{document}&#10;&#10;%\fontsize{14}{11}\selectfont&#10;&#10;{{\color{gray}Danhoni,Pala, and {\bf{DA}}, PRC 90 (2014)}}&#10;&#10;\end{document}&#10;&#10;&#10;&#10;\end{document}"/>
  <p:tag name="IGUANATEXSIZE" val="14"/>
  <p:tag name="IGUANATEXCURSOR" val="14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245.594"/>
  <p:tag name="OUTPUTTYPE" val="PNG"/>
  <p:tag name="IGUANATEXVERSION" val="162"/>
  <p:tag name="LATEXADDIN" val="\documentclass{article}&#10;\usepackage{amsmath}&#10;\usepackage{xcolor}&#10;\pagestyle{empty}&#10;\begin{document}&#10;&#10;%\fontsize{14}{11}\selectfont&#10;&#10;{{\color{gray}Pala et al (In progress)}}&#10;&#10;\end{document}&#10;&#10;&#10;&#10;\end{document}"/>
  <p:tag name="IGUANATEXSIZE" val="14"/>
  <p:tag name="IGUANATEXCURSOR" val="15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721.785"/>
  <p:tag name="OUTPUTTYPE" val="PNG"/>
  <p:tag name="IGUANATEXVERSION" val="162"/>
  <p:tag name="LATEXADDIN" val="\documentclass{article}&#10;\usepackage{amsmath}&#10;\usepackage{xcolor}&#10;\pagestyle{empty}&#10;\begin{document}&#10;&#10;&#10;&#10;\noindent{\color{purple}Jet evolution in a BSQ medium&#10;&#10;}&#10;&#10;&#10;&#10;&#10;&#10;&#10;&#10;\end{document}"/>
  <p:tag name="IGUANATEXSIZE" val="18"/>
  <p:tag name="IGUANATEXCURSOR" val="15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481.065"/>
  <p:tag name="OUTPUTTYPE" val="PNG"/>
  <p:tag name="IGUANATEXVERSION" val="162"/>
  <p:tag name="LATEXADDIN" val="\documentclass{article}&#10;\usepackage{amsmath}&#10;\usepackage{xcolor}&#10;\pagestyle{empty}&#10;\begin{document}&#10;&#10;&#10;&#10;\noindent{\color{purple}Predictions for OO at LHC&#10;&#10;}&#10;&#10;&#10;&#10;&#10;&#10;&#10;&#10;\end{document}"/>
  <p:tag name="IGUANATEXSIZE" val="18"/>
  <p:tag name="IGUANATEXCURSOR" val="15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328.834"/>
  <p:tag name="OUTPUTTYPE" val="PNG"/>
  <p:tag name="IGUANATEXVERSION" val="162"/>
  <p:tag name="LATEXADDIN" val="\documentclass{article}&#10;\usepackage{amsmath}&#10;\usepackage{xcolor}&#10;\pagestyle{empty}&#10;\begin{document}&#10;&#10;{\bf{{\color{purple}4D Initial state input}}&#10;&#10;%$ [\varepsilon_0(\tau_0), \rho^B_0(\tau_0), \rho^S_0(\tau_0), \rho^Q_0(\tau_0)]$&#10;&#10;&#10;&#10;\end{document}"/>
  <p:tag name="IGUANATEXSIZE" val="18"/>
  <p:tag name="IGUANATEXCURSOR" val="14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20.1349"/>
  <p:tag name="ORIGINALWIDTH" val=" 1787.027"/>
  <p:tag name="OUTPUTTYPE" val="PNG"/>
  <p:tag name="IGUANATEXVERSION" val="162"/>
  <p:tag name="LATEXADDIN" val="\documentclass{article}&#10;\usepackage{amsmath}&#10;\pagestyle{empty}&#10;\begin{document}&#10;\itemize&#10;\item $\rm 4D \,\,IS[\varepsilon_0(\tau_0), \rho^q_0(\tau_0)]$ \\$\Rightarrow$ $4$D gradients $\Rightarrow$ $\{\nabla P, \nabla \frac{\mu_q}{T}\}$&#10;\item A pre-equilibrium evolution\\ for the charge densities&#10;\item 3D IS geometry and EoM.&#10;&#10;&#10;\end{document}"/>
  <p:tag name="IGUANATEXSIZE" val="18"/>
  <p:tag name="IGUANATEXCURSOR" val="27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2676.416"/>
  <p:tag name="OUTPUTTYPE" val="PNG"/>
  <p:tag name="IGUANATEXVERSION" val="162"/>
  <p:tag name="LATEXADDIN" val="\documentclass{article}&#10;\usepackage{amsmath}&#10;\usepackage{xcolor}&#10;\pagestyle{empty}&#10;\begin{document}&#10;\color{orange}{\bf{Charge conservation and coupled Diffusion}}&#10;&#10;&#10;&#10;\end{document}"/>
  <p:tag name="IGUANATEXSIZE" val="18"/>
  <p:tag name="IGUANATEXCURSOR" val="15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36.9704"/>
  <p:tag name="ORIGINALWIDTH" val=" 1307.087"/>
  <p:tag name="OUTPUTTYPE" val="PNG"/>
  <p:tag name="IGUANATEXVERSION" val="162"/>
  <p:tag name="LATEXADDIN" val="\documentclass{article}&#10;\usepackage{amsmath}&#10;\usepackage{xcolor}&#10;\pagestyle{empty}&#10;\begin{document}&#10;\noindent\color{blue}{\bf{BSQ&#10;dependent EoS,\\ and &#10;critical effects}}&#10;&#10;&#10;&#10;\end{document}"/>
  <p:tag name="IGUANATEXSIZE" val="18"/>
  <p:tag name="IGUANATEXCURSOR" val="14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0.2175"/>
  <p:tag name="ORIGINALWIDTH" val=" 1311.586"/>
  <p:tag name="OUTPUTTYPE" val="PNG"/>
  <p:tag name="IGUANATEXVERSION" val="162"/>
  <p:tag name="LATEXADDIN" val="\documentclass{article}&#10;\usepackage{amsmath}&#10;\usepackage{xcolor}&#10;\pagestyle{empty}&#10;\begin{document}&#10;\color{red}{\bf{BSQ&#10;dependent\\ transport coefficients}}&#10;&#10;&#10;&#10;\end{document}"/>
  <p:tag name="IGUANATEXSIZE" val="18"/>
  <p:tag name="IGUANATEXCURSOR" val="13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094.113"/>
  <p:tag name="OUTPUTTYPE" val="PNG"/>
  <p:tag name="IGUANATEXVERSION" val="162"/>
  <p:tag name="LATEXADDIN" val="\documentclass{article}&#10;\usepackage{amsmath}&#10;\usepackage{xcolor}&#10;\pagestyle{empty}&#10;\begin{document}&#10;&#10; \color{gray}conserved quantities&#10;&#10;&#10;&#10;\end{document}"/>
  <p:tag name="IGUANATEXSIZE" val="18"/>
  <p:tag name="IGUANATEXCURSOR" val="11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2.9659"/>
  <p:tag name="ORIGINALWIDTH" val=" 1819.273"/>
  <p:tag name="OUTPUTTYPE" val="PNG"/>
  <p:tag name="IGUANATEXVERSION" val="162"/>
  <p:tag name="LATEXADDIN" val="\documentclass{article}&#10;\usepackage{amsmath}&#10;\usepackage{xcolor}&#10;\pagestyle{empty}&#10;\begin{document}&#10;\noindent BSQ dependence of the {{transport \\properties}} $(\eta(\mu_q),\zeta(\mu_q), \kappa_{qq'})$&#10;&#10;&#10;&#10;\end{document}"/>
  <p:tag name="IGUANATEXSIZE" val="18"/>
  <p:tag name="IGUANATEXCURSOR" val="19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10.1987"/>
  <p:tag name="ORIGINALWIDTH" val=" 1838.77"/>
  <p:tag name="OUTPUTTYPE" val="PNG"/>
  <p:tag name="IGUANATEXVERSION" val="162"/>
  <p:tag name="LATEXADDIN" val="\documentclass{article}&#10;\usepackage{amsmath}&#10;\usepackage{xcolor}&#10;\pagestyle{empty}&#10;\begin{document}&#10;\noindent{\color{black}}What is the nature of the\\ transition between these phases?.\\Is it a cross over or critical point?&#10;&#10;&#10;&#10;\end{document}"/>
  <p:tag name="IGUANATEXSIZE" val="18"/>
  <p:tag name="IGUANATEXCURSOR" val="18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2462.692"/>
  <p:tag name="OUTPUTTYPE" val="PNG"/>
  <p:tag name="IGUANATEXVERSION" val="162"/>
  <p:tag name="LATEXADDIN" val="\documentclass{article}&#10;\usepackage{amsmath}&#10;\usepackage{xcolor}&#10;\pagestyle{empty}&#10;\begin{document}&#10;&#10;{{\bf{Maximum entropy principle: 2nd order}}&#10;&#10;&#10;&#10;&#10;\end{document}"/>
  <p:tag name="IGUANATEXSIZE" val="18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83.952"/>
  <p:tag name="ORIGINALWIDTH" val=" 6373.453"/>
  <p:tag name="OUTPUTTYPE" val="PNG"/>
  <p:tag name="IGUANATEXVERSION" val="162"/>
  <p:tag name="LATEXADDIN" val="\documentclass{article}&#10;\usepackage{amsmath}&#10;\usepackage{xcolor}&#10;\pagestyle{empty}&#10;\begin{document}&#10;\begin{align}&#10;{S}^\mu &amp;= s u^{\mu} - {\color{purple}\sum_q^{B,S,Q} \alpha_{q}{n}^\mu_q} - {\color{black}\frac{1}{2}u^\mu}\left( {\color{black}\beta_\Pi{\Pi}^2 + \beta_\pi {\pi}^{\mu\nu}{\pi}_{\mu\nu}} + {\color{purple}\sum_q^{B,S,Q} \beta_{n}^{qq'} n_q^\mu{n}_\mu^{q'}}\right) -{\color{purple}\sum_q^{B,S,Q} \left( \gamma_{n\Pi}^q n^\mu_q{\Pi} + \gamma_{n\pi}^{q} n^\nu_q{\pi}^{\mu}_{\nu} \right)- {\color{blue}\frac{1}{2} ( u^\nu \beta_{\Pi \pi} \Pi \pi_{\mu\nu})}}\nonumber&#10;\end{align}&#10;&#10;&#10;&#10;\end{document}"/>
  <p:tag name="IGUANATEXSIZE" val="18"/>
  <p:tag name="IGUANATEXCURSOR" val="36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5.98"/>
  <p:tag name="ORIGINALWIDTH" val="6710.911"/>
  <p:tag name="LATEXADDIN" val="\documentclass{article}&#10;\usepackage{amsmath}&#10;\pagestyle{empty}&#10;\begin{document}&#10;\begin{align}&#10;    \tau_\Pi \dot\Pi + \Pi&amp; = -(\zeta + \frac{\tau_\Pi}{2}\Pi)\theta - \underbrace{\frac{\tau_\Pi}{2\beta_\Pi}\dot\beta_\Pi\Pi}_{\dot{\beta}}&#10;     + \underbrace{\frac{\zeta \lambda_\Pi^q}{\beta}n_q^\mu\nabla_\mu\delta_{n\Pi}^{q} - \frac{\zeta\delta_{n\Pi}^{q} }{\beta}\partial_\mu n^\mu_q+  \frac{\zeta \delta_{\Pi \pi}}{2\beta} \pi^{\mu\nu} \sigma_{\mu\nu}}_{\textrm{dissipative couplings}}\,,&#10;    \nonumber&#10;\end{align}&#10;&#10;\begin{align}&#10;    \tau_\pi \dot\pi^{\mu\nu} + \pi^{\mu\nu}&amp; = 2\eta\sigma^{\mu\nu} + \frac{\tau_\pi}{2}\pi^{\mu\nu}\theta + \frac{\tau_\pi\dot\beta_\pi}{2\beta_\pi}\pi^{\mu\nu}&#10;    - \underbrace{\frac{2\eta\delta^{q}_{n\pi}}{\beta}  \nabla^{\langle\mu}n_q^{\nu\rangle}}_{\dot{\beta}} + \underbrace{\frac{2\eta \lambda_\pi^q}{\beta}n_q^{\langle\mu}\nabla^{\nu\rangle}\delta^{q}_{n\pi}-  \frac{\eta \delta_{\Pi \pi}}{\beta} \Pi \sigma_{\mu\nu}}_{\textrm{dissipative couplings}}\,,&#10;     \nonumber&#10;\end{align}&#10;&#10;\begin{align}&#10;    \tau_{qq'}\dot n^\mu_{q'} + n^\mu_q &amp; = -\kappa_{qq'}\nabla^\mu\alpha_{q'} + \frac{\tau_{qq'}n^\mu_{q'}}{2\beta}\theta - \underbrace{\frac{\tau_{qq'}}{2\beta}\dot\beta_{q'l}n^\mu_{l}}_{\dot{\beta}}&#10;    - \underbrace{\left[ \frac{\kappa_{qq'}\delta_{n\Pi}^{q'}}{\beta} \nabla^\mu\Pi+ \frac{\kappa_{qq'}\delta_{n\pi}^{q'}}{\beta} \nabla_\nu\pi^{\mu\nu}\frac{\kappa_{qq'}\Tilde{\lambda}_\Pi^{q'}}{\beta}\Pi\nabla^\mu\delta_{n\Pi}^{q'}+ \frac{\kappa_{qq'} \Tilde{\lambda}_\pi^{q'}}{\beta}\pi^{\mu\nu}\nabla_\nu\delta_{n\pi}^{q'}\right]}_{\textrm{dissipative couplings}}\,. &#10;    \nonumber&#10;\end{align}&#10;%&#10;&#10;&#10;&#10;\end{document}"/>
  <p:tag name="IGUANATEXSIZE" val="16"/>
  <p:tag name="IGUANATEXCURSOR" val="1243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101.237"/>
  <p:tag name="OUTPUTTYPE" val="PNG"/>
  <p:tag name="IGUANATEXVERSION" val="162"/>
  <p:tag name="LATEXADDIN" val="\documentclass{article}&#10;\usepackage{amsmath}&#10;\usepackage{xcolor}&#10;\pagestyle{empty}&#10;\begin{document}&#10;&#10;&#10;&#10;{{\color{gray}\,Israel, Stewart, Ann. Phys. 118 (1979)&#10;}}&#10;&#10;\end{document}&#10;&#10;&#10;&#10;\end{document}"/>
  <p:tag name="IGUANATEXSIZE" val="14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677.915"/>
  <p:tag name="LATEXADDIN" val="\documentclass{article}&#10;\usepackage{amsmath}&#10;\usepackage{xcolor}&#10;\pagestyle{empty}&#10;\begin{document}&#10;{\fontsize{11}{11}\selectfont{{\color{gray}\,DA, Dore, Noronha-Hostler arxiv.2209-11210&#10;}}}&#10;&#10;&#10;&#10;&#10;\end{document}"/>
  <p:tag name="IGUANATEXSIZE" val="14"/>
  <p:tag name="IGUANATEXCURSOR" val="113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3858.268"/>
  <p:tag name="OUTPUTTYPE" val="PNG"/>
  <p:tag name="IGUANATEXVERSION" val="162"/>
  <p:tag name="LATEXADDIN" val="\documentclass{article}&#10;\usepackage{amsmath}&#10;\usepackage{xcolor}&#10;\pagestyle{empty}&#10;\begin{document}&#10;&#10;{{\bf{\color{purple}New approach to incorporate coupling terms in the IS theory}}&#10;&#10;&#10;&#10;&#10;\end{document}"/>
  <p:tag name="IGUANATEXSIZE" val="18"/>
  <p:tag name="IGUANATEXCURSOR" val="12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72.7034"/>
  <p:tag name="ORIGINALWIDTH" val=" 4090.739"/>
  <p:tag name="OUTPUTTYPE" val="PNG"/>
  <p:tag name="IGUANATEXVERSION" val="162"/>
  <p:tag name="LATEXADDIN" val="\documentclass{article}&#10;\usepackage{amsmath}&#10;\pagestyle{empty}&#10;\begin{document}&#10;\itemize&#10;\item kinetic transport, holography, and PQCD provided some limits on $\eta, \zeta, \kappa$.&#10;\item Demands sophisticated models ({\bf{Bayesian analysis at finite $\mu_q$}})&#10;&#10;&#10;&#10;&#10;\end{document}"/>
  <p:tag name="IGUANATEXSIZE" val="18"/>
  <p:tag name="IGUANATEXCURSOR" val="20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597.675"/>
  <p:tag name="LATEXADDIN" val="\documentclass{article}&#10;\usepackage{amsmath}&#10;\usepackage{xcolor}&#10;\pagestyle{empty}&#10;\begin{document}&#10;&#10;\fontsize{12}{11}\selectfont&#10;&#10;{{\color{gray}\,Shen, Schenke, and Zhao&#10;PRL132 (2024)&#10;}}&#10;&#10;\end{document}&#10;&#10;&#10;&#10;\end{document}"/>
  <p:tag name="IGUANATEXSIZE" val="12"/>
  <p:tag name="IGUANATEXCURSOR" val="178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336.333"/>
  <p:tag name="OUTPUTTYPE" val="PNG"/>
  <p:tag name="IGUANATEXVERSION" val="162"/>
  <p:tag name="LATEXADDIN" val="\documentclass{article}&#10;\usepackage{amsmath}&#10;\usepackage{xcolor}&#10;\pagestyle{empty}&#10;\begin{document}&#10;&#10; \color{gray}non-conserved quantities&#10;&#10;&#10;&#10;\end{document}"/>
  <p:tag name="IGUANATEXSIZE" val="18"/>
  <p:tag name="IGUANATEXCURSOR" val="12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798.275"/>
  <p:tag name="LATEXADDIN" val="\documentclass{article}&#10;\usepackage{amsmath}&#10;\usepackage{xcolor}&#10;\pagestyle{empty}&#10;\begin{document}&#10;&#10;\fontsize{12}{11}\selectfont&#10;&#10;{{\color{gray}\,Grefa et al, PRD 106 (2022)&#10;}}&#10;&#10;\end{document}&#10;&#10;&#10;&#10;\end{document}"/>
  <p:tag name="IGUANATEXSIZE" val="12"/>
  <p:tag name="IGUANATEXCURSOR" val="16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126.734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Danhoni et al, arXiv:2406.04968 (2024)&#10;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8.2039"/>
  <p:tag name="ORIGINALWIDTH" val=" 2323.959"/>
  <p:tag name="OUTPUTTYPE" val="PNG"/>
  <p:tag name="IGUANATEXVERSION" val="162"/>
  <p:tag name="LATEXADDIN" val="\documentclass{article}&#10;\usepackage{amsmath}&#10;\usepackage{xcolor}&#10;\pagestyle{empty}&#10;\begin{document}&#10; &#10;\itemize&#10;\item Diffusion of multiple charge sectors BSQ&#10;\item Sensitivity $\zeta(\xi)$ to correlation length&#10;&#10;&#10;&#10;&#10;\end{document}"/>
  <p:tag name="IGUANATEXSIZE" val="18"/>
  <p:tag name="IGUANATEXCURSOR" val="18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950.8811"/>
  <p:tag name="OUTPUTTYPE" val="PNG"/>
  <p:tag name="IGUANATEXVERSION" val="162"/>
  <p:tag name="LATEXADDIN" val="\documentclass{article}&#10;\usepackage{amsmath}&#10;\usepackage{xcolor}&#10;\pagestyle{empty}&#10;\begin{document}&#10;&#10;\color{purple}{{\bf{Open questions}}&#10;&#10;&#10;&#10;&#10;\end{document}"/>
  <p:tag name="IGUANATEXSIZE" val="18"/>
  <p:tag name="IGUANATEXCURSOR" val="11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698.9126"/>
  <p:tag name="OUTPUTTYPE" val="PNG"/>
  <p:tag name="IGUANATEXVERSION" val="162"/>
  <p:tag name="LATEXADDIN" val="\documentclass{article}&#10;\usepackage{amsmath}&#10;\usepackage{xcolor}&#10;\pagestyle{empty}&#10;\begin{document}&#10;&#10;\color{gray}{{{AMY PQCD}}&#10;&#10;&#10;&#10;&#10;\end{document}"/>
  <p:tag name="IGUANATEXSIZE" val="18"/>
  <p:tag name="IGUANATEXCURSOR" val="12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620.9224"/>
  <p:tag name="OUTPUTTYPE" val="PNG"/>
  <p:tag name="IGUANATEXVERSION" val="162"/>
  <p:tag name="LATEXADDIN" val="\documentclass{article}&#10;\usepackage{amsmath}&#10;\usepackage{xcolor}&#10;\pagestyle{empty}&#10;\begin{document}&#10;&#10;\color{gray}{{{Holography}}&#10;&#10;&#10;&#10;&#10;\end{document}"/>
  <p:tag name="IGUANATEXSIZE" val="18"/>
  <p:tag name="IGUANATEXCURSOR" val="12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939.6325"/>
  <p:tag name="OUTPUTTYPE" val="PNG"/>
  <p:tag name="IGUANATEXVERSION" val="162"/>
  <p:tag name="LATEXADDIN" val="\documentclass{article}&#10;\usepackage{amsmath}&#10;\usepackage{xcolor}&#10;\pagestyle{empty}&#10;\begin{document}&#10;&#10;\color{gray}{{{Bayesian analysis}}&#10;&#10;&#10;&#10;&#10;\end{document}"/>
  <p:tag name="IGUANATEXSIZE" val="18"/>
  <p:tag name="IGUANATEXCURSOR" val="13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1.4623"/>
  <p:tag name="ORIGINALWIDTH" val=" 2671.916"/>
  <p:tag name="OUTPUTTYPE" val="PNG"/>
  <p:tag name="IGUANATEXVERSION" val="162"/>
  <p:tag name="LATEXADDIN" val="\documentclass{article}&#10;\usepackage{amsmath}&#10;\pagestyle{empty}&#10;\begin{document}&#10;\itemize&#10;\item  Off-diagonal elements in $\kappa_{qq'}$ $\Rightarrow$ $n_q^\mu$ can receive\\ contributions from $\nabla \frac{\mu_{q'}}{T}$ (with $q \neq q'$).&#10;&#10;&#10;&#10;\end{document}"/>
  <p:tag name="IGUANATEXSIZE" val="18"/>
  <p:tag name="IGUANATEXCURSOR" val="18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023.247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Greif, Fotakis et al., PRL 120, (2018) 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043.495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Fotakis, Greif et al., PRD 101,  (2020) 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.7323"/>
  <p:tag name="ORIGINALWIDTH" val=" 3823.022"/>
  <p:tag name="OUTPUTTYPE" val="PNG"/>
  <p:tag name="IGUANATEXVERSION" val="162"/>
  <p:tag name="LATEXADDIN" val="\documentclass{article}&#10;\usepackage{amsmath}&#10;\pagestyle{empty}&#10;\begin{document}&#10;At $t \gg \tau_{mfp}$\,,$L \gg l_{mfp}$:&#10;$\varphi_i = \{u^{\mu}({\bf{x}}),\varepsilon({\bf{x}}), \rho_q\,({\bf{x}}), \Pi({\bf{x}})  ,\pi^{\mu\nu}({\bf{x}}) , n^{\mu}_q ({\bf{x}})\}$&#10;&#10;&#10;\end{document}"/>
  <p:tag name="IGUANATEXSIZE" val="18"/>
  <p:tag name="IGUANATEXCURSOR" val="26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531.309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Denicol et al PRC 98 (2018) 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0.9674"/>
  <p:tag name="ORIGINALWIDTH" val=" 2981.627"/>
  <p:tag name="OUTPUTTYPE" val="PNG"/>
  <p:tag name="IGUANATEXVERSION" val="162"/>
  <p:tag name="LATEXADDIN" val="\documentclass{article}&#10;\usepackage{amsmath}&#10;\pagestyle{empty}&#10;\begin{document}&#10;\itemize&#10;&#10;\item  Dynamical trajectories across the phase diagram\\ are relevant for interpreting potential CP signatures.&#10;&#10;&#10;&#10;\end{document}"/>
  <p:tag name="IGUANATEXSIZE" val="18"/>
  <p:tag name="IGUANATEXCURSOR" val="20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2149.231"/>
  <p:tag name="OUTPUTTYPE" val="PNG"/>
  <p:tag name="IGUANATEXVERSION" val="162"/>
  <p:tag name="LATEXADDIN" val="\documentclass{article}&#10;\usepackage{amsmath}&#10;\usepackage{xcolor}&#10;\pagestyle{empty}&#10;\begin{document}&#10;\color{orange}{\bf{Charge conservation and Diffusion}}&#10;&#10;&#10;&#10;\end{document}"/>
  <p:tag name="IGUANATEXSIZE" val="18"/>
  <p:tag name="IGUANATEXCURSOR" val="11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122.985"/>
  <p:tag name="LATEXADDIN" val="\documentclass{article}&#10;\usepackage{amsmath}&#10;\pagestyle{empty}&#10;\begin{document}&#10;\itemize&#10;\item Charges are produced in early stages\\&#10;\noindent by gluon splittings into $q\overline{q}$ pairs.&#10;&#10;&#10;&#10;&#10;\end{document}"/>
  <p:tag name="IGUANATEXSIZE" val="14"/>
  <p:tag name="IGUANATEXCURSOR" val="19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06.299"/>
  <p:tag name="LATEXADDIN" val="\documentclass{article}&#10;\usepackage{amsmath}&#10;\usepackage{xcolor}&#10;\pagestyle{empty}&#10;\begin{document}&#10;{\fontsize{10}{11}\selectfont{{\color{gray}\,Carzon et al, PRC 105 (2022)&#10;&#10;&#10;}}}&#10;&#10;&#10;&#10;&#10;\end{document}"/>
  <p:tag name="IGUANATEXSIZE" val="12"/>
  <p:tag name="IGUANATEXCURSOR" val="174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25.6468"/>
  <p:tag name="LATEXADDIN" val="\documentclass{article}&#10;\usepackage{amsmath}&#10;\pagestyle{empty}&#10;\begin{document}&#10;ICCING model&#10;&#10;&#10;\end{document}"/>
  <p:tag name="IGUANATEXSIZE" val="16"/>
  <p:tag name="IGUANATEXCURSOR" val="8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829.021"/>
  <p:tag name="OUTPUTTYPE" val="PNG"/>
  <p:tag name="IGUANATEXVERSION" val="162"/>
  <p:tag name="LATEXADDIN" val="\documentclass{article}&#10;\usepackage{amsmath}&#10;\pagestyle{empty}&#10;\begin{document}&#10;{\bf{Local}} baryon, strange, and electric BSQ charge fluctuations ({\bf{Net=0}})&#10;&#10;&#10;&#10;\end{document}"/>
  <p:tag name="IGUANATEXSIZE" val="18"/>
  <p:tag name="IGUANATEXCURSOR" val="12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4111.736"/>
  <p:tag name="OUTPUTTYPE" val="PNG"/>
  <p:tag name="IGUANATEXVERSION" val="162"/>
  <p:tag name="LATEXADDIN" val="\documentclass{article}&#10;\usepackage{amsmath}&#10;\usepackage{xcolor}&#10;\pagestyle{empty}&#10;\begin{document}&#10;&#10;\noindent\color{black} Studying charge fluctuations in the well controlled top LHC collider energy.&#10;&#10;&#10;&#10;\end{document}"/>
  <p:tag name="IGUANATEXSIZE" val="18"/>
  <p:tag name="IGUANATEXCURSOR" val="19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26.1343"/>
  <p:tag name="LATEXADDIN" val="\documentclass{article}&#10;\usepackage{amsmath}&#10;\usepackage{xcolor}&#10;\pagestyle{empty}&#10;\begin{document}&#10;{\fontsize{10}{11}\selectfont{{\color{gray}\, JHEP 109 (2010)&#10;&#10;&#10;}}}&#10;&#10;&#10;&#10;&#10;\end{document}"/>
  <p:tag name="IGUANATEXSIZE" val="12"/>
  <p:tag name="IGUANATEXCURSOR" val="16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122.985"/>
  <p:tag name="LATEXADDIN" val="\documentclass{article}&#10;\usepackage{amsmath}&#10;\pagestyle{empty}&#10;\begin{document}&#10;\itemize&#10;\item Charges are produced in early stages\\&#10;\noindent by gluon splittings into $q\overline{q}$ pairs.&#10;&#10;&#10;&#10;&#10;\end{document}"/>
  <p:tag name="IGUANATEXSIZE" val="14"/>
  <p:tag name="IGUANATEXCURSOR" val="19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5.7368"/>
  <p:tag name="ORIGINALWIDTH" val=" 1184.102"/>
  <p:tag name="OUTPUTTYPE" val="PNG"/>
  <p:tag name="IGUANATEXVERSION" val="162"/>
  <p:tag name="LATEXADDIN" val="\documentclass{article}&#10;\usepackage{amsmath}&#10;\pagestyle{empty}&#10;\begin{document}&#10;$\tau_{rel} \rightarrow \infty $ as $\lambda_{th} \rightarrow \infty $&#10;&#10;&#10;&#10;\end{document}"/>
  <p:tag name="IGUANATEXSIZE" val="18"/>
  <p:tag name="IGUANATEXCURSOR" val="14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06.299"/>
  <p:tag name="LATEXADDIN" val="\documentclass{article}&#10;\usepackage{amsmath}&#10;\usepackage{xcolor}&#10;\pagestyle{empty}&#10;\begin{document}&#10;{\fontsize{10}{11}\selectfont{{\color{gray}\,Carzon et al, PRC 105 (2022)&#10;&#10;&#10;}}}&#10;&#10;&#10;&#10;&#10;\end{document}"/>
  <p:tag name="IGUANATEXSIZE" val="12"/>
  <p:tag name="IGUANATEXCURSOR" val="174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25.6468"/>
  <p:tag name="LATEXADDIN" val="\documentclass{article}&#10;\usepackage{amsmath}&#10;\pagestyle{empty}&#10;\begin{document}&#10;ICCING model&#10;&#10;&#10;\end{document}"/>
  <p:tag name="IGUANATEXSIZE" val="16"/>
  <p:tag name="IGUANATEXCURSOR" val="8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829.021"/>
  <p:tag name="OUTPUTTYPE" val="PNG"/>
  <p:tag name="IGUANATEXVERSION" val="162"/>
  <p:tag name="LATEXADDIN" val="\documentclass{article}&#10;\usepackage{amsmath}&#10;\pagestyle{empty}&#10;\begin{document}&#10;{\bf{Local}} baryon, strange, and electric BSQ charge fluctuations ({\bf{Net=0}})&#10;&#10;&#10;&#10;\end{document}"/>
  <p:tag name="IGUANATEXSIZE" val="18"/>
  <p:tag name="IGUANATEXCURSOR" val="12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4111.736"/>
  <p:tag name="OUTPUTTYPE" val="PNG"/>
  <p:tag name="IGUANATEXVERSION" val="162"/>
  <p:tag name="LATEXADDIN" val="\documentclass{article}&#10;\usepackage{amsmath}&#10;\usepackage{xcolor}&#10;\pagestyle{empty}&#10;\begin{document}&#10;&#10;\noindent\color{black} Studying charge fluctuations in the well controlled top LHC collider energy.&#10;&#10;&#10;&#10;\end{document}"/>
  <p:tag name="IGUANATEXSIZE" val="18"/>
  <p:tag name="IGUANATEXCURSOR" val="19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26.1343"/>
  <p:tag name="LATEXADDIN" val="\documentclass{article}&#10;\usepackage{amsmath}&#10;\usepackage{xcolor}&#10;\pagestyle{empty}&#10;\begin{document}&#10;{\fontsize{10}{11}\selectfont{{\color{gray}\, JHEP 109 (2010)&#10;&#10;&#10;}}}&#10;&#10;&#10;&#10;&#10;\end{document}"/>
  <p:tag name="IGUANATEXSIZE" val="12"/>
  <p:tag name="IGUANATEXCURSOR" val="16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2149.231"/>
  <p:tag name="OUTPUTTYPE" val="PNG"/>
  <p:tag name="IGUANATEXVERSION" val="162"/>
  <p:tag name="LATEXADDIN" val="\documentclass{article}&#10;\usepackage{amsmath}&#10;\usepackage{xcolor}&#10;\pagestyle{empty}&#10;\begin{document}&#10;\color{orange}{\bf{Charge conservation and Diffusion}}&#10;&#10;&#10;&#10;\end{document}"/>
  <p:tag name="IGUANATEXSIZE" val="18"/>
  <p:tag name="IGUANATEXCURSOR" val="11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1.4623"/>
  <p:tag name="ORIGINALWIDTH" val=" 2671.916"/>
  <p:tag name="OUTPUTTYPE" val="PNG"/>
  <p:tag name="IGUANATEXVERSION" val="162"/>
  <p:tag name="LATEXADDIN" val="\documentclass{article}&#10;\usepackage{amsmath}&#10;\pagestyle{empty}&#10;\begin{document}&#10;\itemize&#10;\item  Off-diagonal elements in $\kappa_{qq'}$ $\Rightarrow$ $n_q^\mu$ can receive\\ contributions from $\nabla \frac{\mu_{q'}}{T}$ (with $q \neq q'$).&#10;&#10;&#10;&#10;\end{document}"/>
  <p:tag name="IGUANATEXSIZE" val="18"/>
  <p:tag name="IGUANATEXCURSOR" val="18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8.4665"/>
  <p:tag name="ORIGINALWIDTH" val=" 4094.488"/>
  <p:tag name="OUTPUTTYPE" val="PNG"/>
  <p:tag name="IGUANATEXVERSION" val="162"/>
  <p:tag name="LATEXADDIN" val="\documentclass{article}&#10;\usepackage{amsmath}&#10;\pagestyle{empty}&#10;\begin{document}&#10;\itemize&#10;&#10;\item  Dynamical trajectories across the phase diagram are relevant for interpreting potential CP signatures (In progress)&#10;&#10;&#10;&#10;\end{document}"/>
  <p:tag name="IGUANATEXSIZE" val="18"/>
  <p:tag name="IGUANATEXCURSOR" val="21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1978.253"/>
  <p:tag name="OUTPUTTYPE" val="PNG"/>
  <p:tag name="IGUANATEXVERSION" val="162"/>
  <p:tag name="LATEXADDIN" val="\documentclass{article}&#10;\usepackage{amsmath}&#10;\usepackage{xcolor}&#10;\pagestyle{empty}&#10;\begin{document}&#10;{\bf{Taylor expansion around $\mu_B=0$}}\\&#10;&#10;&#10;&#10;&#10;&#10;&#10;\end{document}"/>
  <p:tag name="IGUANATEXSIZE" val="18"/>
  <p:tag name="IGUANATEXCURSOR" val="10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4.3944"/>
  <p:tag name="ORIGINALWIDTH" val=" 2995.126"/>
  <p:tag name="OUTPUTTYPE" val="PNG"/>
  <p:tag name="IGUANATEXVERSION" val="162"/>
  <p:tag name="LATEXADDIN" val="\documentclass{article}&#10;\usepackage{amsmath}&#10;\pagestyle{empty}&#10;\begin{document}&#10;\begin{align}&#10;\frac{P_0 (T,\mu_B,\mu_Q,\mu_S)}{T^4}&amp;=\sum_{i,j,k}\frac{1}{i!j ! k !}\chi_{i,j,k}^{BQS} \big(\frac{\mu_B}{T}\big)^i\big(\frac{\mu_Q}{T}\big)^j \big(\frac{\mu_S}{T}\big)^k\nonumber&#10;\end{align}&#10;%&#10;\begin{equation}&#10;\chi_{ijk}^{BQS}=\left.\frac{\partial^{i+j+k}(p/T^4)}{\partial(\frac{\mu_B}{T})^i\partial(\frac{\mu_Q}{T})^j\partial(\frac{\mu_S}{T})^k}\right|_{\mu_B,\mu_Q,&#10;\mu_S=0}\nonumber&#10;\end{equation}&#10;%&#10;&#10;&#10;&#10;&#10;\end{document}"/>
  <p:tag name="IGUANATEXSIZE" val="16"/>
  <p:tag name="IGUANATEXCURSOR" val="49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601.4248"/>
  <p:tag name="OUTPUTTYPE" val="PNG"/>
  <p:tag name="IGUANATEXVERSION" val="162"/>
  <p:tag name="LATEXADDIN" val="\documentclass{article}&#10;\usepackage{amsmath}&#10;\pagestyle{empty}&#10;\begin{document}&#10;$\tau_{rel} \sim \tau_{mfp}$&#10;&#10;&#10;&#10;\end{document}"/>
  <p:tag name="IGUANATEXSIZE" val="18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017.998"/>
  <p:tag name="OUTPUTTYPE" val="PNG"/>
  <p:tag name="IGUANATEXVERSION" val="162"/>
  <p:tag name="LATEXADDIN" val="\documentclass{article}&#10;\usepackage{amsmath}&#10;\pagestyle{empty}&#10;\begin{document}&#10;( valid only until about ( {\bf{$\mu_B/T \leq 2)$}})&#10;&#10;&#10;&#10;\end{document}"/>
  <p:tag name="IGUANATEXSIZE" val="16"/>
  <p:tag name="IGUANATEXCURSOR" val="13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818.898"/>
  <p:tag name="OUTPUTTYPE" val="PNG"/>
  <p:tag name="IGUANATEXVERSION" val="162"/>
  <p:tag name="LATEXADDIN" val="\documentclass{article}&#10;\usepackage{amsmath}&#10;\usepackage{xcolor}&#10;\pagestyle{empty}&#10;\begin{document}&#10;&#10;&#10;\noindent{{\color{gray}\, Karthein, Mroczek et al Eur.Phys.J.Plus 136 (2021)&#10;}}&#10;&#10;\end{document}&#10;&#10;&#10;&#10;\end{document}"/>
  <p:tag name="IGUANATEXSIZE" val="14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751.031"/>
  <p:tag name="OUTPUTTYPE" val="PNG"/>
  <p:tag name="IGUANATEXVERSION" val="162"/>
  <p:tag name="LATEXADDIN" val="\documentclass{article}&#10;\usepackage{amsmath}&#10;\usepackage{xcolor}&#10;\pagestyle{empty}&#10;\begin{document}&#10;{\noindent{{{\color{gray}\,Noronha-Hostler et al PRC 100 (2019)}},\,}{{{\color{gray}\,P. Alba et al., PRD 96(2017)&#10;}}}}&#10;&#10;&#10;&#10;\end{document}"/>
  <p:tag name="IGUANATEXSIZE" val="14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3.2171"/>
  <p:tag name="ORIGINALWIDTH" val=" 2661.417"/>
  <p:tag name="OUTPUTTYPE" val="PNG"/>
  <p:tag name="IGUANATEXVERSION" val="162"/>
  <p:tag name="LATEXADDIN" val="\documentclass{article}&#10;\usepackage{amsmath}&#10;\usepackage{xcolor}&#10;\pagestyle{empty}&#10;\begin{document}&#10;\noindent{\bf What is the nature of the phase transition\\ at $\mu_B \neq 0$}&#10;&#10;&#10;&#10;\end{document}"/>
  <p:tag name="IGUANATEXSIZE" val="18"/>
  <p:tag name="IGUANATEXCURSOR" val="10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0.9674"/>
  <p:tag name="ORIGINALWIDTH" val=" 2422.947"/>
  <p:tag name="OUTPUTTYPE" val="PNG"/>
  <p:tag name="IGUANATEXVERSION" val="162"/>
  <p:tag name="LATEXADDIN" val="\documentclass{article}&#10;\usepackage{amsmath}&#10;\usepackage{xcolor}&#10;\pagestyle{empty}&#10;\begin{document}&#10;\noindent LQCD  &#10;predicts {\color{purple} a crossover phase transition }&#10;\\from hadrons to QGP around $T \,\sim \,155 \,$MeV&#10;&#10;&#10;&#10;\end{document}"/>
  <p:tag name="IGUANATEXSIZE" val="18"/>
  <p:tag name="IGUANATEXCURSOR" val="22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9857"/>
  <p:tag name="ORIGINALWIDTH" val=" 2398.95"/>
  <p:tag name="OUTPUTTYPE" val="PNG"/>
  <p:tag name="IGUANATEXVERSION" val="162"/>
  <p:tag name="LATEXADDIN" val="\documentclass{article}&#10;\usepackage{amsmath}&#10;\pagestyle{empty}&#10;\begin{document}&#10;{\bf Exact EoS from lattice QCD at $\mu_B = 0$}&#10;&#10;&#10;&#10;\end{document}"/>
  <p:tag name="IGUANATEXSIZE" val="18"/>
  <p:tag name="IGUANATEXCURSOR" val="9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196.475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Monnai, Schenke, Shen, PRC 100 (2019)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2502.437"/>
  <p:tag name="OUTPUTTYPE" val="PNG"/>
  <p:tag name="IGUANATEXVERSION" val="162"/>
  <p:tag name="LATEXADDIN" val="\documentclass{article}&#10;\usepackage{amsmath}&#10;\usepackage{xcolor}&#10;\pagestyle{empty}&#10;\begin{document}&#10;\color{blue}{\bf{BSQ&#10;dependent EoS, and &#10;critical effects}}&#10;&#10;&#10;&#10;\end{document}"/>
  <p:tag name="IGUANATEXSIZE" val="18"/>
  <p:tag name="IGUANATEXCURSOR" val="13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448.444"/>
  <p:tag name="OUTPUTTYPE" val="PNG"/>
  <p:tag name="IGUANATEXVERSION" val="162"/>
  <p:tag name="LATEXADDIN" val="\documentclass{article}&#10;\usepackage{amsmath}&#10;\usepackage{xcolor}&#10;\pagestyle{empty}&#10;\begin{document}&#10;\color{gray}&#10; Plumberg, {\bf{DA}} et al arXiv:2405.09648 (2024)&#10;&#10;&#10;&#10;&#10;\end{document}"/>
  <p:tag name="IGUANATEXSIZE" val="14"/>
  <p:tag name="IGUANATEXCURSOR" val="16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10.4237"/>
  <p:tag name="ORIGINALWIDTH" val=" 2305.212"/>
  <p:tag name="OUTPUTTYPE" val="PNG"/>
  <p:tag name="IGUANATEXVERSION" val="162"/>
  <p:tag name="LATEXADDIN" val="\documentclass{article}&#10;\usepackage{amsmath}&#10;\pagestyle{empty}&#10;\begin{document}&#10;\itemize&#10;\item {\bf{Update to the EOS code}}\\&#10;&#10;\noindent Incorporate thermodynamics derivatives\\ \noindent required by the hydro simulation:&#10;&#10;&#10;&#10;&#10;&#10;\end{document}"/>
  <p:tag name="IGUANATEXSIZE" val="18"/>
  <p:tag name="IGUANATEXCURSOR" val="18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3675.291"/>
  <p:tag name="OUTPUTTYPE" val="PNG"/>
  <p:tag name="IGUANATEXVERSION" val="162"/>
  <p:tag name="LATEXADDIN" val="\documentclass{article}&#10;\usepackage{amsmath}&#10;\usepackage{xcolor}&#10;\pagestyle{empty}&#10;\begin{document}&#10;&#10;&#10;{\color{purple}{{An effective description at sufficiently long distance and time scales}}&#10;&#10;&#10;&#10;\end{document}"/>
  <p:tag name="IGUANATEXSIZE" val="18"/>
  <p:tag name="IGUANATEXCURSOR" val="16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1352.081"/>
  <p:tag name="LATEXADDIN" val="\documentclass{article}&#10;\usepackage{amsmath}&#10;\pagestyle{empty}&#10;\begin{document}&#10;&#10;\noindent -\,less than $5-10\%$ at $\tau_0$\\&#10;\noindent -\,mostly at low T regions&#10;&#10;&#10;&#10;\end{document}"/>
  <p:tag name="IGUANATEXSIZE" val="14"/>
  <p:tag name="IGUANATEXCURSOR" val="126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896.888"/>
  <p:tag name="LATEXADDIN" val="\documentclass{article}&#10;\usepackage{amsmath}&#10;\pagestyle{empty}&#10;\begin{document}&#10;OPEN SOURCE/ easily adapted to new EoS options&#10;&#10;&#10;&#10;\end{document}"/>
  <p:tag name="IGUANATEXSIZE" val="14"/>
  <p:tag name="IGUANATEXCURSOR" val="144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918.6352"/>
  <p:tag name="LATEXADDIN" val="\documentclass{article}&#10;\usepackage{amsmath}&#10;\pagestyle{empty}&#10;\begin{document}&#10;%&#10; \begin{equation}\label{eq:dwdt}&#10;     \frac{dw}{d\tau}=\sum_{\varphi \in \Phi} \frac{\partial w}{\partial\varphi} \frac{d\varphi}{d\tau}\nonumber\\&#10; \end{equation}&#10; %&#10;&#10;&#10;&#10;\end{document}"/>
  <p:tag name="IGUANATEXSIZE" val="18"/>
  <p:tag name="IGUANATEXCURSOR" val="248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2454.443"/>
  <p:tag name="LATEXADDIN" val="\documentclass{article}&#10;\usepackage{amsmath}&#10;\usepackage{xcolor}&#10;\pagestyle{empty}&#10;\begin{document}&#10;\itemize&#10;\item {\bf{4D interpolation and root-finding}}:\\&#10;&#10;\noindent Equation of State $\Rightarrow$ Hydrodynamics fields \\&#10;$P_0(\varepsilon,\rho_B,\rho_S,\rho_q) \rightarrow P_0(T,\mu_B,\mu_S, \mu_Q)$&#10;&#10;&#10;&#10;&#10;\end{document}"/>
  <p:tag name="IGUANATEXSIZE" val="18"/>
  <p:tag name="IGUANATEXCURSOR" val="225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2502.437"/>
  <p:tag name="OUTPUTTYPE" val="PNG"/>
  <p:tag name="IGUANATEXVERSION" val="162"/>
  <p:tag name="LATEXADDIN" val="\documentclass{article}&#10;\usepackage{amsmath}&#10;\usepackage{xcolor}&#10;\pagestyle{empty}&#10;\begin{document}&#10;\color{blue}{\bf{BSQ&#10;dependent EoS, and &#10;critical effects}}&#10;&#10;&#10;&#10;\end{document}"/>
  <p:tag name="IGUANATEXSIZE" val="18"/>
  <p:tag name="IGUANATEXCURSOR" val="13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4.608"/>
  <p:tag name="ORIGINALWIDTH" val=" 3115.111"/>
  <p:tag name="OUTPUTTYPE" val="PNG"/>
  <p:tag name="IGUANATEXVERSION" val="162"/>
  <p:tag name="LATEXADDIN" val="\documentclass{article}&#10;\usepackage{amsmath}&#10;\pagestyle{empty}&#10;\begin{document}&#10;\itemize&#10;\item Sources of uncertainties associated with&#10;the EOS:\\&#10;&#10;1. Uncertainties in the lattice QCD results.\\&#10;2. Different methods of interpolating the EOS between\\ lattice QCD and the HRG. &#10;\item These uncertainties can propagate into the results of\\ model calculations.&#10;&#10;&#10;&#10;\end{document}"/>
  <p:tag name="IGUANATEXSIZE" val="18"/>
  <p:tag name="IGUANATEXCURSOR" val="33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2502.437"/>
  <p:tag name="OUTPUTTYPE" val="PNG"/>
  <p:tag name="IGUANATEXVERSION" val="162"/>
  <p:tag name="LATEXADDIN" val="\documentclass{article}&#10;\usepackage{amsmath}&#10;\usepackage{xcolor}&#10;\pagestyle{empty}&#10;\begin{document}&#10;\color{blue}{\bf{BSQ&#10;dependent EoS, and &#10;critical effects}}&#10;&#10;&#10;&#10;\end{document}"/>
  <p:tag name="IGUANATEXSIZE" val="18"/>
  <p:tag name="IGUANATEXCURSOR" val="13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612.298"/>
  <p:tag name="ORIGINALWIDTH" val=" 4101.987"/>
  <p:tag name="OUTPUTTYPE" val="PNG"/>
  <p:tag name="IGUANATEXVERSION" val="162"/>
  <p:tag name="LATEXADDIN" val="\documentclass{article}&#10;\usepackage{amsmath}&#10;\usepackage{xcolor}&#10;\pagestyle{empty}&#10;\begin{document}&#10;\color{black}{\bf{III. Finite density and the search for CP}}&#10;\itemize&#10;\item Direct comparison with experiment is fundamental to make progress on theoretical predictions for the BES.&#10;\item The particular choice of dissipative dynamics and transport directly impact the extraction of observables by affecting the dynamical trajectories near the CP.&#10;\item How far are we from hydrodynamics simulations with the critical point and the correct dynamics?, key factor missing from our current simulations {{(Stochastic and thermal&#10; fluctuations?)}}&#10;&#10;&#10;&#10;&#10;\end{document}"/>
  <p:tag name="IGUANATEXSIZE" val="18"/>
  <p:tag name="IGUANATEXCURSOR" val="12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69.966"/>
  <p:tag name="OUTPUTTYPE" val="PNG"/>
  <p:tag name="IGUANATEXVERSION" val="162"/>
  <p:tag name="LATEXADDIN" val="\documentclass{article}&#10;\usepackage{amsmath}&#10;\usepackage{xcolor}&#10;\pagestyle{empty}&#10;\begin{document}&#10;\noindent\color{black}{\bf{II. Emergence of hydrodynamic behaviour: attractors small systems}}&#10;&#10;&#10;&#10;\end{document}"/>
  <p:tag name="IGUANATEXSIZE" val="18"/>
  <p:tag name="IGUANATEXCURSOR" val="12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36.8953"/>
  <p:tag name="ORIGINALWIDTH" val=" 3448.069"/>
  <p:tag name="OUTPUTTYPE" val="PNG"/>
  <p:tag name="IGUANATEXVERSION" val="162"/>
  <p:tag name="LATEXADDIN" val="\documentclass{article}&#10;\usepackage{amsmath}&#10;\usepackage{xcolor}&#10;\pagestyle{empty}&#10;\begin{document}&#10;\color{black}{\bf{I. Phenomenological success of fluid dynamics at $\mu_q=0$}} &#10;\itemize &#10;\item Reliable description of observables&#10;\item Constraints on IS, EoS, and transport coefficients&#10;\item Constraints on nuclear structure&#10;&#10;&#10;&#10;\end{document}"/>
  <p:tag name="IGUANATEXSIZE" val="18"/>
  <p:tag name="IGUANATEXCURSOR" val="29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304.837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K M O’Hara et al. 2002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751.031"/>
  <p:tag name="OUTPUTTYPE" val="PNG"/>
  <p:tag name="IGUANATEXVERSION" val="162"/>
  <p:tag name="LATEXADDIN" val="\documentclass{article}&#10;\usepackage{amsmath}&#10;\usepackage{xcolor}&#10;\pagestyle{empty}&#10;\begin{document}&#10;&#10;\noindent{ {{\color{gray}\,Noronha-Hostler et al PRC 100 (2019)}},\,}{{{\color{gray}\,P. Alba et al., PRD 96(2017)&#10;}}}&#10;&#10;&#10;&#10;&#10;\end{document}"/>
  <p:tag name="IGUANATEXSIZE" val="14"/>
  <p:tag name="IGUANATEXCURSOR" val="17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4.3944"/>
  <p:tag name="ORIGINALWIDTH" val="2995.126"/>
  <p:tag name="LATEXADDIN" val="\documentclass{article}&#10;\usepackage{amsmath}&#10;\pagestyle{empty}&#10;\begin{document}&#10;\begin{align}&#10;\frac{P_0 (T,\mu_B,\mu_Q,\mu_S)}{T^4}&amp;=\sum_{i,j,k}\frac{1}{i!j ! k !}\chi_{i,j,k}^{BQS} \big(\frac{\mu_B}{T}\big)^i\big(\frac{\mu_Q}{T}\big)^j \big(\frac{\mu_S}{T}\big)^k\nonumber&#10;\end{align}&#10;%&#10;\begin{equation}&#10;\chi_{ijk}^{BQS}=\left.\frac{\partial^{i+j+k}(p/T^4)}{\partial(\frac{\mu_B}{T})^i\partial(\frac{\mu_Q}{T})^j\partial(\frac{\mu_S}{T})^k}\right|_{\mu_B,\mu_Q,&#10;\mu_S=0}\nonumber&#10;\end{equation}&#10;%&#10;&#10;&#10;&#10;&#10;\end{document}"/>
  <p:tag name="IGUANATEXSIZE" val="16"/>
  <p:tag name="IGUANATEXCURSOR" val="499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17.998"/>
  <p:tag name="LATEXADDIN" val="\documentclass{article}&#10;\usepackage{amsmath}&#10;\pagestyle{empty}&#10;\begin{document}&#10;( valid only until about ( {\bf{$\mu_B/T \leq 2)$}})&#10;&#10;&#10;&#10;\end{document}"/>
  <p:tag name="IGUANATEXSIZE" val="12"/>
  <p:tag name="IGUANATEXCURSOR" val="132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3670.791"/>
  <p:tag name="LATEXADDIN" val="\documentclass{article}&#10;\usepackage{amsmath}&#10;\pagestyle{empty}&#10;\begin{document}&#10;\itemize&#10;\item {\bf{Tylor expansion of the QCD pressure}} $\frac{P}{T^4}= \frac{1}{VT^3} \,\,ln {\cal{Z}}(T,\mu_q)$ &#10;&#10;&#10;&#10;\end{document}"/>
  <p:tag name="IGUANATEXSIZE" val="16"/>
  <p:tag name="IGUANATEXCURSOR" val="88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.9779"/>
  <p:tag name="ORIGINALWIDTH" val="2759.655"/>
  <p:tag name="LATEXADDIN" val="\documentclass{article}&#10;\usepackage{amsmath}&#10;\pagestyle{empty}&#10;\begin{document}&#10;\itemize&#10;\item {\bf{At low $T$, the $\chi_{ijk}^{BQS}$ are mathched to HRG}}&#10;&#10;&#10;&#10;\end{document}"/>
  <p:tag name="IGUANATEXSIZE" val="16"/>
  <p:tag name="IGUANATEXCURSOR" val="10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934.383"/>
  <p:tag name="LATEXADDIN" val="\documentclass{article}&#10;\usepackage{amsmath}&#10;\pagestyle{empty}&#10;\begin{document}&#10;\itemize&#10;\item {\bf{At high $T$, reproduce the PQCD calculations}}&#10;&#10;&#10;&#10;\end{document}"/>
  <p:tag name="IGUANATEXSIZE" val="16"/>
  <p:tag name="IGUANATEXCURSOR" val="10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158.98"/>
  <p:tag name="OUTPUTTYPE" val="PNG"/>
  <p:tag name="IGUANATEXVERSION" val="162"/>
  <p:tag name="LATEXADDIN" val="\documentclass{article}&#10;\usepackage{amsmath}&#10;\usepackage{xcolor}&#10;\pagestyle{empty}&#10;\begin{document}&#10;{{\color{gray}\, Monnai, Schenke, Shen PRC 100(2019)},\,\,&#10;&#10;&#10;&#10;&#10;\end{document}"/>
  <p:tag name="IGUANATEXSIZE" val="14"/>
  <p:tag name="IGUANATEXCURSOR" val="10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548.181"/>
  <p:tag name="OUTPUTTYPE" val="PNG"/>
  <p:tag name="IGUANATEXVERSION" val="162"/>
  <p:tag name="LATEXADDIN" val="\documentclass{article}&#10;\usepackage{amsmath}&#10;\usepackage{xcolor}&#10;\pagestyle{empty}&#10;\begin{document}&#10;{{{\color{gray}\,Monnai, Schenke, Shen, Mod.Phys.A 36 (2021)}}}&#10;&#10;&#10;&#10;&#10;\end{document}"/>
  <p:tag name="IGUANATEXSIZE" val="14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4.608"/>
  <p:tag name="ORIGINALWIDTH" val="3115.111"/>
  <p:tag name="LATEXADDIN" val="\documentclass{article}&#10;\usepackage{amsmath}&#10;\pagestyle{empty}&#10;\begin{document}&#10;\itemize&#10;\item Sources of uncertainties associated with&#10;the EOS:\\&#10;&#10;1. Uncertainties in the lattice QCD results.\\&#10;2. Different methods of interpolating the EOS between\\ lattice QCD and the HRG. &#10;\item These uncertainties can propagate into the results of\\ model calculations.&#10;&#10;&#10;&#10;\end{document}"/>
  <p:tag name="IGUANATEXSIZE" val="16"/>
  <p:tag name="IGUANATEXCURSOR" val="338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2502.437"/>
  <p:tag name="OUTPUTTYPE" val="PNG"/>
  <p:tag name="IGUANATEXVERSION" val="162"/>
  <p:tag name="LATEXADDIN" val="\documentclass{article}&#10;\usepackage{amsmath}&#10;\usepackage{xcolor}&#10;\pagestyle{empty}&#10;\begin{document}&#10;\color{blue}{\bf{BSQ&#10;dependent EoS, and &#10;critical effects}}&#10;&#10;&#10;&#10;\end{document}"/>
  <p:tag name="IGUANATEXSIZE" val="18"/>
  <p:tag name="IGUANATEXCURSOR" val="13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8.2339"/>
  <p:tag name="ORIGINALWIDTH" val=" 1736.033"/>
  <p:tag name="OUTPUTTYPE" val="PNG"/>
  <p:tag name="IGUANATEXVERSION" val="162"/>
  <p:tag name="LATEXADDIN" val="\documentclass{article}&#10;\usepackage{amsmath}&#10;\usepackage{xcolor}&#10;\pagestyle{empty}&#10;\begin{document}&#10;{\color{gray}Quark gluon plasma}\,\,$T \sim 10^{12} K$&#10;&#10;&#10;&#10;\end{document}"/>
  <p:tag name="IGUANATEXSIZE" val="18"/>
  <p:tag name="IGUANATEXCURSOR" val="13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363.705"/>
  <p:tag name="OUTPUTTYPE" val="PNG"/>
  <p:tag name="IGUANATEXVERSION" val="162"/>
  <p:tag name="LATEXADDIN" val="\documentclass{article}&#10;\usepackage{amsmath}&#10;\usepackage{xcolor}&#10;\pagestyle{empty}&#10;\begin{document}&#10;&#10;&#10;&#10;\noindent{{\color{gray}\, Heinz and Schenke, arXiv:2412.19393(2024)&#10;}}&#10;&#10;\end{document}&#10;&#10;&#10;&#10;\end{document}"/>
  <p:tag name="IGUANATEXSIZE" val="12"/>
  <p:tag name="IGUANATEXCURSOR" val="14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917.885"/>
  <p:tag name="LATEXADDIN" val="\documentclass{article}&#10;\usepackage{amsmath}&#10;\usepackage{xcolor}&#10;\pagestyle{empty}&#10;\begin{document}&#10;&#10;\fontsize{12}{11}\selectfont&#10;&#10;\noindent{{\color{gray}\, DA, Kurkela, and Strickland&#10;PRL. 125,(2020)&#10;}}&#10;&#10;\end{document}&#10;&#10;&#10;&#10;\end{document}"/>
  <p:tag name="IGUANATEXSIZE" val="12"/>
  <p:tag name="IGUANATEXCURSOR" val="20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917.885"/>
  <p:tag name="LATEXADDIN" val="\documentclass{article}&#10;\usepackage{amsmath}&#10;\usepackage{xcolor}&#10;\pagestyle{empty}&#10;\begin{document}&#10;&#10;\fontsize{12}{11}\selectfont&#10;&#10;\noindent{{\color{gray}\, DA, Kurkela, and Strickland&#10;PRL. 125,(2020)&#10;}}&#10;&#10;\end{document}&#10;&#10;&#10;&#10;\end{document}"/>
  <p:tag name="IGUANATEXSIZE" val="12"/>
  <p:tag name="IGUANATEXCURSOR" val="20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374.203"/>
  <p:tag name="LATEXADDIN" val="\documentclass{article}&#10;\usepackage{amsmath}&#10;\usepackage{xcolor}&#10;\pagestyle{empty}&#10;\begin{document}&#10;\itemize&#10;\item {\color{black}}What are the relevant degrees of freedom\\ in different regions of the phase diagram?&#10;&#10;&#10;&#10;\end{document}"/>
  <p:tag name="IGUANATEXSIZE" val="18"/>
  <p:tag name="IGUANATEXCURSOR" val="172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387.701"/>
  <p:tag name="LATEXADDIN" val="\documentclass{article}&#10;\usepackage{amsmath}&#10;\usepackage{xcolor}&#10;\pagestyle{empty}&#10;\begin{document}&#10;\itemize&#10;{\color{black}} \item  A lot of the Physics in the phase diagram \\currently are {\bf{theoretical predictions}} &#10;&#10;&#10;&#10;\end{document}"/>
  <p:tag name="IGUANATEXSIZE" val="18"/>
  <p:tag name="IGUANATEXCURSOR" val="22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673.416"/>
  <p:tag name="LATEXADDIN" val="\documentclass{article}&#10;\usepackage{amsmath}&#10;\usepackage{xcolor}&#10;\pagestyle{empty}&#10;\begin{document}&#10;\itemize&#10;{\color{black}}\item Great progress made possible through \\the {\bf {interplay}} between theory and experiment!&#10;&#10;&#10;&#10;\end{document}"/>
  <p:tag name="IGUANATEXSIZE" val="18"/>
  <p:tag name="IGUANATEXCURSOR" val="169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441.695"/>
  <p:tag name="LATEXADDIN" val="\documentclass{article}&#10;\usepackage{amsmath}&#10;\usepackage{xcolor}&#10;\pagestyle{empty}&#10;\begin{document}&#10;\itemize&#10;\item {\color{black}}Understanding the {\bf{transport properties}} \\of the strongly interacting matter of QCD&#10;&#10;&#10;&#10;\end{document}"/>
  <p:tag name="IGUANATEXSIZE" val="18"/>
  <p:tag name="IGUANATEXCURSOR" val="194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779.153"/>
  <p:tag name="LATEXADDIN" val="\documentclass{article}&#10;\usepackage{amsmath}&#10;\usepackage{xcolor}&#10;\pagestyle{empty}&#10;\begin{document}&#10;\itemize&#10;\item {\color{black}}What is the nature of the transition between\\ these phases?. Is it a cross over or critical point?&#10;&#10;&#10;&#10;\end{document}"/>
  <p:tag name="IGUANATEXSIZE" val="18"/>
  <p:tag name="IGUANATEXCURSOR" val="20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3.2321"/>
  <p:tag name="ORIGINALWIDTH" val=" 262.4672"/>
  <p:tag name="OUTPUTTYPE" val="PNG"/>
  <p:tag name="IGUANATEXVERSION" val="162"/>
  <p:tag name="LATEXADDIN" val="\documentclass{article}&#10;\usepackage{amsmath}&#10;\usepackage{xcolor}&#10;\pagestyle{empty}&#10;\def\l{\left}&#10;\def\r{\right}&#10;\begin{document}&#10;&#10;\bf \color{blue}\[\mathrm{Re}^{-1}_\pi\]&#10;&#10;&#10;\end{document}"/>
  <p:tag name="IGUANATEXSIZE" val="24"/>
  <p:tag name="IGUANATEXCURSOR" val="6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6.9817"/>
  <p:tag name="ORIGINALWIDTH" val=" 262.4672"/>
  <p:tag name="OUTPUTTYPE" val="PNG"/>
  <p:tag name="IGUANATEXVERSION" val="162"/>
  <p:tag name="LATEXADDIN" val="\documentclass{article}&#10;\usepackage{amsmath}&#10;\usepackage{xcolor}&#10;\pagestyle{empty}&#10;\def\l{\left}&#10;\def\r{\right}&#10;\begin{document}&#10;&#10;\bf \color{blue}\[\mathrm{Re}^{-1}_\Pi\]&#10;&#10;&#10;\end{document}"/>
  <p:tag name="IGUANATEXSIZE" val="24"/>
  <p:tag name="IGUANATEXCURSOR" val="14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2.4859"/>
  <p:tag name="ORIGINALWIDTH" val=" 4278.965"/>
  <p:tag name="OUTPUTTYPE" val="PNG"/>
  <p:tag name="IGUANATEXVERSION" val="162"/>
  <p:tag name="LATEXADDIN" val="\documentclass{article}&#10;\usepackage{amsmath}&#10;\usepackage{xcolor}&#10;\pagestyle{empty}&#10;\begin{document}&#10;&#10;\noindent \bf{\color{purple}&#10;To learn the physics, we Compare theoretical and experimental data!}&#10;&#10;&#10;&#10;&#10;\end{document}"/>
  <p:tag name="IGUANATEXSIZE" val="18"/>
  <p:tag name="IGUANATEXCURSOR" val="12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5.7368"/>
  <p:tag name="ORIGINALWIDTH" val=" 1580.052"/>
  <p:tag name="OUTPUTTYPE" val="PNG"/>
  <p:tag name="IGUANATEXVERSION" val="162"/>
  <p:tag name="LATEXADDIN" val="\documentclass{article}&#10;\usepackage{amsmath}&#10;\usepackage{xcolor}&#10;\pagestyle{empty}&#10;\begin{document}&#10;{\color{gray}Ultra cold atoms}\,\,$T \sim 10^{-9} K$&#10;&#10;&#10;&#10;\end{document}"/>
  <p:tag name="IGUANATEXSIZE" val="18"/>
  <p:tag name="IGUANATEXCURSOR" val="15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2057.743"/>
  <p:tag name="OUTPUTTYPE" val="PNG"/>
  <p:tag name="IGUANATEXVERSION" val="162"/>
  <p:tag name="LATEXADDIN" val="\documentclass{article}&#10;\usepackage{amsmath}&#10;\usepackage{xcolor}&#10;\pagestyle{empty}&#10;\begin{document}&#10;\color{black}T$_{\rm R}$ENTo+&#10;free-streaming&#10;+ VISHNU&#10;&#10;&#10;&#10;&#10;\end{document}"/>
  <p:tag name="IGUANATEXSIZE" val="18"/>
  <p:tag name="IGUANATEXCURSOR" val="11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04.837"/>
  <p:tag name="ORIGINALWIDTH" val=" 1674.541"/>
  <p:tag name="OUTPUTTYPE" val="PNG"/>
  <p:tag name="IGUANATEXVERSION" val="162"/>
  <p:tag name="LATEXADDIN" val="\documentclass{article}&#10;\usepackage{amsmath}&#10;\usepackage{xcolor}&#10;\pagestyle{empty}&#10;\begin{document}&#10;\itemize&#10;\item The issue is not resolved in \\&#10;other initial state models.&#10;\item It worsens for small systems.&#10;\item Hints for particular issues?.\\&#10;&#10;&#10;{\color{purple}Conformality, &#10;&#10;far from equilibrium?}&#10;&#10;&#10;&#10;&#10;&#10;&#10;&#10;\end{document}"/>
  <p:tag name="IGUANATEXSIZE" val="18"/>
  <p:tag name="IGUANATEXCURSOR" val="24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523.81"/>
  <p:tag name="OUTPUTTYPE" val="PNG"/>
  <p:tag name="IGUANATEXVERSION" val="162"/>
  <p:tag name="LATEXADDIN" val="\documentclass{article}&#10;\usepackage{amsmath}&#10;\usepackage{xcolor}&#10;\pagestyle{empty}&#10;\begin{document}&#10;&#10;{{\color{gray}\,Plumberg, {\bf{DA}}, Dore, Noronha,Noronha-Hostler, PRC105,(2021)}}&#10;&#10;\end{document}&#10;&#10;&#10;&#10;\end{document}"/>
  <p:tag name="IGUANATEXSIZE" val="14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3.967"/>
  <p:tag name="ORIGINALWIDTH" val=" 4093.738"/>
  <p:tag name="OUTPUTTYPE" val="PNG"/>
  <p:tag name="IGUANATEXVERSION" val="162"/>
  <p:tag name="LATEXADDIN" val="\documentclass{article}&#10;\usepackage{amsmath}&#10;\pagestyle{empty}&#10;\begin{document}&#10;\itemize&#10;\item Anisotropic flow evaluates the anisotropy in particle momentum distributions correlated with the flow symmetry plane $\Psi_{RP}$&#10;&#10;&#10;&#10;\end{document}"/>
  <p:tag name="IGUANATEXSIZE" val="18"/>
  <p:tag name="IGUANATEXCURSOR" val="9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73.4533"/>
  <p:tag name="ORIGINALWIDTH" val=" 3011.624"/>
  <p:tag name="OUTPUTTYPE" val="PNG"/>
  <p:tag name="IGUANATEXVERSION" val="162"/>
  <p:tag name="LATEXADDIN" val="\documentclass{article}&#10;\usepackage{amsmath}&#10;\pagestyle{empty}&#10;\begin{document}&#10;\begin{equation}&#10;E \frac{dN}{d^3p} \propto \frac{dN}{p_T d p_T dy}\left[1+2\sum_n^\infty v_n(p_T,y) \cos\left[ n(\phi-\psi_{RP})\right]\right]\nonumber &#10;\end{equation}&#10; &#10;&#10;\end{document}"/>
  <p:tag name="IGUANATEXSIZE" val="18"/>
  <p:tag name="IGUANATEXCURSOR" val="21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3.967"/>
  <p:tag name="ORIGINALWIDTH" val=" 4098.237"/>
  <p:tag name="OUTPUTTYPE" val="PNG"/>
  <p:tag name="IGUANATEXVERSION" val="162"/>
  <p:tag name="LATEXADDIN" val="\documentclass{article}&#10;\usepackage{amsmath}&#10;\pagestyle{empty}&#10;\begin{document}&#10;\itemize&#10;\item Azimuthal momentum anisotropy generated by medium response to the initial transverse geometry $\Rightarrow$ \bf{Pressure gradients drive expansion}&#10;&#10;&#10;&#10;&#10;\end{document}"/>
  <p:tag name="IGUANATEXSIZE" val="18"/>
  <p:tag name="IGUANATEXCURSOR" val="24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581.927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P. Huovinen et al., Phys. Lett. B503, 58 (2001)&#10;}}&#10;&#10;\end{document}&#10;&#10;&#10;&#10;\end{document}"/>
  <p:tag name="IGUANATEXSIZE" val="14"/>
  <p:tag name="IGUANATEXCURSOR" val="20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469.066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CERN (2000), RHIC(2005)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289.839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AMY JHEP 0301(2003)&#10;}}&#10;&#10;\end{document}&#10;&#10;&#10;&#10;\end{document}"/>
  <p:tag name="IGUANATEXSIZE" val="14"/>
  <p:tag name="IGUANATEXCURSOR" val="17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9.715"/>
  <p:tag name="ORIGINALWIDTH" val=" 3364.079"/>
  <p:tag name="OUTPUTTYPE" val="PNG"/>
  <p:tag name="IGUANATEXVERSION" val="162"/>
  <p:tag name="LATEXADDIN" val="\documentclass{article}&#10;\usepackage{amsmath,amssymb}&#10;\usepackage{xcolor}&#10;\usepackage{tcolorbox}&#10;\usepackage{mathrsfs}&#10;\pagestyle{empty}&#10;\begin{document}&#10;&#10;\begin{align*}&#10;P^\mu \partial_\mu f_{q,g}(\mathbf{p}) &amp;= -\mathcal{C}[f(\mathbf{p})], \quad &#10;f_{q,g} \propto \frac{dN_{g,q}}{d^3x\, d^3p} &#10;\quad g,\, q(u,d,s,\bar{u},\bar{d},\bar{s})\nonumber&#10;\end{align*}&#10;&#10;&#10;\end{document}"/>
  <p:tag name="IGUANATEXSIZE" val="14"/>
  <p:tag name="IGUANATEXCURSOR" val="35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61.9423"/>
  <p:tag name="ORIGINALWIDTH" val=" 3151.856"/>
  <p:tag name="OUTPUTTYPE" val="PNG"/>
  <p:tag name="IGUANATEXVERSION" val="162"/>
  <p:tag name="LATEXADDIN" val="\documentclass{article}&#10;\usepackage{amsmath,amssymb}&#10;\usepackage{xcolor}&#10;\usepackage{tcolorbox}&#10;\usepackage{mathrsfs}&#10;\pagestyle{empty}&#10;\begin{document}&#10;&#10;&#10;\begin{align*}&#10;\frac{d f_{q,g}(\mathbf{p})}{d \tau} - \frac{p_z}{\tau} \partial_{p_z} f_{q,g}(\mathbf{p}) &#10;&amp;= -\textcolor{black}{\mathcal{C}_{2 \leftrightarrow 2}[f_{q,g}(\mathbf{p})]} &#10;\,-\, \textcolor{black}{\mathcal{C}_{1 \leftrightarrow 2}[f_{q,g}(\mathbf{p})]} &#10;\\\hspace{1cm} {\color{gray}\underline{0 + 1d \text{ Bjorken}}}&#10;\end{align*}&#10;&#10;\end{document}"/>
  <p:tag name="IGUANATEXSIZE" val="14"/>
  <p:tag name="IGUANATEXCURSOR" val="48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485.189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DA, Kurkela, and Strickland&#10;PRL. 125,(2020)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1583.052"/>
  <p:tag name="OUTPUTTYPE" val="PNG"/>
  <p:tag name="IGUANATEXVERSION" val="162"/>
  <p:tag name="LATEXADDIN" val="\documentclass{article}&#10;\usepackage{amsmath}&#10;\usepackage{xcolor}&#10;\pagestyle{empty}&#10;\begin{document}&#10;&#10;&#10;\bf{\color{purple}{{Hydrodynamic attractors}}&#10;&#10;&#10;&#10;\end{document}"/>
  <p:tag name="IGUANATEXSIZE" val="18"/>
  <p:tag name="IGUANATEXCURSOR" val="10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304.837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K M O’Hara et al. 2002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8.2339"/>
  <p:tag name="ORIGINALWIDTH" val=" 1736.033"/>
  <p:tag name="OUTPUTTYPE" val="PNG"/>
  <p:tag name="IGUANATEXVERSION" val="162"/>
  <p:tag name="LATEXADDIN" val="\documentclass{article}&#10;\usepackage{amsmath}&#10;\usepackage{xcolor}&#10;\pagestyle{empty}&#10;\begin{document}&#10;{\color{gray}Quark gluon plasma}\,\,$T \sim 10^{12} K$&#10;&#10;&#10;&#10;\end{document}"/>
  <p:tag name="IGUANATEXSIZE" val="18"/>
  <p:tag name="IGUANATEXCURSOR" val="13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5.7368"/>
  <p:tag name="ORIGINALWIDTH" val=" 1580.052"/>
  <p:tag name="OUTPUTTYPE" val="PNG"/>
  <p:tag name="IGUANATEXVERSION" val="162"/>
  <p:tag name="LATEXADDIN" val="\documentclass{article}&#10;\usepackage{amsmath}&#10;\usepackage{xcolor}&#10;\pagestyle{empty}&#10;\begin{document}&#10;{\color{gray}Ultra cold atoms}\,\,$T \sim 10^{-9} K$&#10;&#10;&#10;&#10;\end{document}"/>
  <p:tag name="IGUANATEXSIZE" val="18"/>
  <p:tag name="IGUANATEXCURSOR" val="15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278.9651"/>
  <p:tag name="OUTPUTTYPE" val="PNG"/>
  <p:tag name="IGUANATEXVERSION" val="162"/>
  <p:tag name="LATEXADDIN" val="\documentclass{article}&#10;\usepackage{amsmath}&#10;\usepackage{xcolor}&#10;\pagestyle{empty}&#10;\begin{document}&#10;\noindent \bf{\color{purple}Key:}&#10;&#10;&#10;&#10;\end{document}"/>
  <p:tag name="IGUANATEXSIZE" val="18"/>
  <p:tag name="IGUANATEXCURSOR" val="6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469.066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CERN (2000), RHIC(2005)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289.839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AMY JHEP 0301(2003)&#10;}}&#10;&#10;\end{document}&#10;&#10;&#10;&#10;\end{document}"/>
  <p:tag name="IGUANATEXSIZE" val="14"/>
  <p:tag name="IGUANATEXCURSOR" val="17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9.715"/>
  <p:tag name="ORIGINALWIDTH" val=" 3364.079"/>
  <p:tag name="OUTPUTTYPE" val="PNG"/>
  <p:tag name="IGUANATEXVERSION" val="162"/>
  <p:tag name="LATEXADDIN" val="\documentclass{article}&#10;\usepackage{amsmath,amssymb}&#10;\usepackage{xcolor}&#10;\usepackage{tcolorbox}&#10;\usepackage{mathrsfs}&#10;\pagestyle{empty}&#10;\begin{document}&#10;&#10;\begin{align*}&#10;P^\mu \partial_\mu f_{q,g}(\mathbf{p}) &amp;= -\mathcal{C}[f(\mathbf{p})], \quad &#10;f_{q,g} \propto \frac{dN_{g,q}}{d^3x\, d^3p} &#10;\quad g,\, q(u,d,s,\bar{u},\bar{d},\bar{s})\nonumber&#10;\end{align*}&#10;&#10;&#10;\end{document}"/>
  <p:tag name="IGUANATEXSIZE" val="14"/>
  <p:tag name="IGUANATEXCURSOR" val="35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61.9423"/>
  <p:tag name="ORIGINALWIDTH" val=" 3151.856"/>
  <p:tag name="OUTPUTTYPE" val="PNG"/>
  <p:tag name="IGUANATEXVERSION" val="162"/>
  <p:tag name="LATEXADDIN" val="\documentclass{article}&#10;\usepackage{amsmath,amssymb}&#10;\usepackage{xcolor}&#10;\usepackage{tcolorbox}&#10;\usepackage{mathrsfs}&#10;\pagestyle{empty}&#10;\begin{document}&#10;&#10;&#10;\begin{align*}&#10;\frac{d f_{q,g}(\mathbf{p})}{d \tau} - \frac{p_z}{\tau} \partial_{p_z} f_{q,g}(\mathbf{p}) &#10;&amp;= -\textcolor{black}{\mathcal{C}_{2 \leftrightarrow 2}[f_{q,g}(\mathbf{p})]} &#10;\,-\, \textcolor{black}{\mathcal{C}_{1 \leftrightarrow 2}[f_{q,g}(\mathbf{p})]} &#10;\\\hspace{1cm} {\color{gray}\underline{0 + 1d \text{ Bjorken}}}&#10;\end{align*}&#10;&#10;\end{document}"/>
  <p:tag name="IGUANATEXSIZE" val="14"/>
  <p:tag name="IGUANATEXCURSOR" val="48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485.189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\noindent{{\color{gray}\, DA, Kurkela, and Strickland&#10;PRL. 125,(2020)&#10;}}&#10;&#10;\end{document}&#10;&#10;&#10;&#10;\end{document}"/>
  <p:tag name="IGUANATEXSIZE" val="14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1583.052"/>
  <p:tag name="OUTPUTTYPE" val="PNG"/>
  <p:tag name="IGUANATEXVERSION" val="162"/>
  <p:tag name="LATEXADDIN" val="\documentclass{article}&#10;\usepackage{amsmath}&#10;\usepackage{xcolor}&#10;\pagestyle{empty}&#10;\begin{document}&#10;&#10;&#10;\bf{\color{purple}{{Hydrodynamic attractors}}&#10;&#10;&#10;&#10;\end{document}"/>
  <p:tag name="IGUANATEXSIZE" val="18"/>
  <p:tag name="IGUANATEXCURSOR" val="12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242.22"/>
  <p:tag name="OUTPUTTYPE" val="PNG"/>
  <p:tag name="IGUANATEXVERSION" val="162"/>
  <p:tag name="LATEXADDIN" val="\documentclass{article}&#10;\usepackage{amsmath}&#10;\usepackage{xcolor}&#10;\pagestyle{empty}&#10;\begin{document}&#10;&#10;&#10;&#10;\noindent{{\color{gray}\, Mazeliauskas and Enss, 2501.19240(2025)&#10;}}&#10;&#10;\end{document}&#10;&#10;&#10;&#10;\end{document}"/>
  <p:tag name="IGUANATEXSIZE" val="14"/>
  <p:tag name="IGUANATEXCURSOR" val="10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2436.445"/>
  <p:tag name="OUTPUTTYPE" val="PNG"/>
  <p:tag name="IGUANATEXVERSION" val="162"/>
  <p:tag name="LATEXADDIN" val="\documentclass{article}&#10;\usepackage{amsmath}&#10;\pagestyle{empty}&#10;\begin{document}&#10; \noindent The state of the system is given by the fields&#10;&#10;&#10;&#10;\end{document}"/>
  <p:tag name="IGUANATEXSIZE" val="18"/>
  <p:tag name="IGUANATEXCURSOR" val="11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.7323"/>
  <p:tag name="ORIGINALWIDTH" val=" 2478.44"/>
  <p:tag name="OUTPUTTYPE" val="PNG"/>
  <p:tag name="IGUANATEXVERSION" val="162"/>
  <p:tag name="LATEXADDIN" val="\documentclass{article}&#10;\usepackage{amsmath}&#10;\usepackage{xcolor}&#10;\pagestyle{empty}&#10;\begin{document}&#10;&#10;\begin{equation}\label{IsraelFields}&#10;\varphi_i = \{{\color{purple}u^{\mu}({\bf{x}}),\varepsilon({\bf{x}}), \rho_q\,({\bf{x}}), {\color{blue}\Pi({\bf{x}})  ,\pi^{\mu\nu}({\bf{x}}) , n^{\mu}_q ({\bf{x}})}}\}\nonumber&#10;\end{equation}&#10;&#10;&#10;\end{document}"/>
  <p:tag name="IGUANATEXSIZE" val="18"/>
  <p:tag name="IGUANATEXCURSOR" val="30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1.2336"/>
  <p:tag name="ORIGINALWIDTH" val=" 1767.529"/>
  <p:tag name="OUTPUTTYPE" val="PNG"/>
  <p:tag name="IGUANATEXVERSION" val="162"/>
  <p:tag name="LATEXADDIN" val="\documentclass{article}&#10;\usepackage{amsmath}&#10;\usepackage{xcolor}&#10;\pagestyle{empty}&#10;\begin{document}&#10;&#10;\begin{align}&#10;(u^\mu u_\mu &amp;= -1\,,\Delta_{\mu\nu} = g_{\mu\nu} + u_\mu u_\nu\,)\nonumber&#10;\end{align}&#10;&#10;\end{document}"/>
  <p:tag name="IGUANATEXSIZE" val="18"/>
  <p:tag name="IGUANATEXCURSOR" val="15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71.1286"/>
  <p:tag name="ORIGINALWIDTH" val=" 5597.3"/>
  <p:tag name="OUTPUTTYPE" val="PNG"/>
  <p:tag name="IGUANATEXVERSION" val="162"/>
  <p:tag name="LATEXADDIN" val="\documentclass{article}&#10;\usepackage{amsmath}&#10;\pagestyle{empty}&#10;\usepackage{amssymb}&#10;\usepackage{dsfont}&#10;\begin{document}&#10;&#10;&#10;&#10;&#10;&#10;\[&#10;\text{Hybrid Model} \; = \;&#10;\left\{&#10;\begin{array}{l}&#10;\text{IP-Glasma} \\&#10;T_\text{R} \text{ENTo} \\&#10;\text{MC-Glauber} \\&#10;\text{MC-KLN} \\&#10;\text{ICCING}\\&#10;\vdots&#10;\end{array}&#10;\right\}&#10;\hspace{0.2cm}&#10;\otimes&#10;\hspace{0.2cm}&#10;\left\{&#10;\begin{array}{l}&#10;\mathds{1} \\&#10;\text{Free-streaming} \\&#10;\text{K{\O}MP{\O}ST} \\&#10;\text{Gauge/Gravity} \\&#10;\vdots&#10;\end{array}&#10;\right\}&#10;\hspace{0.2cm}&#10;\otimes&#10;\hspace{0.2cm}&#10;\left\{&#10;\begin{array}{l}&#10;\text{CCAKE}\\&#10;\text{VISH2+1} \\&#10;\text{MUSIC} \\&#10;\text{Trajectum} \\&#10;\text{VH2+1} \\&#10;\vdots&#10;\end{array}&#10;\right\}&#10;\hspace{0.2cm}&#10;\otimes&#10;\hspace{0.2cm}&#10;\left\{&#10;\begin{array}{l}&#10;\text{UrQMD} \\&#10;\text{SMASH} \\&#10;\text{B3D} \\&#10;\vdots&#10;\end{array}&#10;\right\}&#10;\]&#10;&#10;&#10;&#10;&#10;\end{document}"/>
  <p:tag name="IGUANATEXSIZE" val="14"/>
  <p:tag name="IGUANATEXCURSOR" val="10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8.48898"/>
  <p:tag name="ORIGINALWIDTH" val=" 1120.36"/>
  <p:tag name="OUTPUTTYPE" val="PNG"/>
  <p:tag name="IGUANATEXVERSION" val="162"/>
  <p:tag name="LATEXADDIN" val="\documentclass{article}&#10;\usepackage{amsmath}&#10;\usepackage{xcolor}&#10;\pagestyle{empty}&#10;\begin{document}&#10;&#10;{{\bf{Conservation laws}}&#10;&#10;&#10;&#10;&#10;\end{document}"/>
  <p:tag name="IGUANATEXSIZE" val="18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9.021"/>
  <p:tag name="LATEXADDIN" val="\documentclass{article}&#10;\usepackage{amsmath}&#10;\usepackage{xcolor}&#10;\pagestyle{empty}&#10;\begin{document}&#10;(Energy-momentum conservation)&#10;&#10;&#10;&#10;\end{document}"/>
  <p:tag name="IGUANATEXSIZE" val="18"/>
  <p:tag name="IGUANATEXCURSOR" val="130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7.353"/>
  <p:tag name="LATEXADDIN" val="\documentclass{article}&#10;\usepackage{amsmath}&#10;\usepackage{xcolor}&#10;\pagestyle{empty}&#10;\begin{document}&#10;(Charge conservation)&#10;&#10;&#10;&#10;\end{document}"/>
  <p:tag name="IGUANATEXSIZE" val="18"/>
  <p:tag name="IGUANATEXCURSOR" val="12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8.48898"/>
  <p:tag name="ORIGINALWIDTH" val=" 1346.082"/>
  <p:tag name="OUTPUTTYPE" val="PNG"/>
  <p:tag name="IGUANATEXVERSION" val="162"/>
  <p:tag name="LATEXADDIN" val="\documentclass{article}&#10;\usepackage{amsmath}&#10;\usepackage{xcolor}&#10;\pagestyle{empty}&#10;\begin{document}&#10;&#10;{{\bf{Constitutive relations}}&#10;&#10;&#10;&#10;&#10;\end{document}"/>
  <p:tag name="IGUANATEXSIZE" val="18"/>
  <p:tag name="IGUANATEXCURSOR" val="10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9857"/>
  <p:tag name="ORIGINALWIDTH" val=" 1504.312"/>
  <p:tag name="OUTPUTTYPE" val="PNG"/>
  <p:tag name="IGUANATEXVERSION" val="162"/>
  <p:tag name="LATEXADDIN" val="\documentclass{article}&#10;\usepackage{amsmath}&#10;\usepackage{xcolor}&#10;\pagestyle{empty}&#10;\begin{document}&#10;\begin{align}&#10;    T^{\mu\nu} &amp;= {\color{purple}\varepsilon} u^\mu u^\nu -  {\color{purple}p} \Delta^{\mu\nu}+ {\color{blue}\Pi^{\mu\nu}}\nonumber&#10;    \end{align}&#10;&#10;&#10;&#10;\end{document}"/>
  <p:tag name="IGUANATEXSIZE" val="18"/>
  <p:tag name="IGUANATEXCURSOR" val="20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7.9828"/>
  <p:tag name="ORIGINALWIDTH" val=" 883.3895"/>
  <p:tag name="OUTPUTTYPE" val="PNG"/>
  <p:tag name="IGUANATEXVERSION" val="162"/>
  <p:tag name="LATEXADDIN" val="\documentclass{article}&#10;\usepackage{amsmath}&#10;\usepackage{xcolor}&#10;\pagestyle{empty}&#10;\begin{document}&#10;&#10;\begin{align}&#10;N^\mu_q &amp;= {\color{purple}\rho_q} u^\mu + {\color{blue}n^\mu_q}\nonumber&#10;\end{align}&#10;&#10;\end{document}"/>
  <p:tag name="IGUANATEXSIZE" val="18"/>
  <p:tag name="IGUANATEXCURSOR" val="17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7.9828"/>
  <p:tag name="ORIGINALWIDTH" val=" 569.1788"/>
  <p:tag name="OUTPUTTYPE" val="PNG"/>
  <p:tag name="IGUANATEXVERSION" val="162"/>
  <p:tag name="LATEXADDIN" val="\documentclass{article}&#10;\usepackage{amsmath}&#10;\pagestyle{empty}&#10;\begin{document}&#10;\begin{equation}&#10;D_{\mu}N^{\mu}_q=0\nonumber&#10;\end{equation}&#10;&#10;&#10;&#10;\end{document}"/>
  <p:tag name="IGUANATEXSIZE" val="18"/>
  <p:tag name="IGUANATEXCURSOR" val="12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7.4841"/>
  <p:tag name="ORIGINALWIDTH" val=" 652.4184"/>
  <p:tag name="OUTPUTTYPE" val="PNG"/>
  <p:tag name="IGUANATEXVERSION" val="162"/>
  <p:tag name="LATEXADDIN" val="\documentclass{article}&#10;\usepackage{amsmath}&#10;\pagestyle{empty}&#10;\begin{document}&#10;\begin{equation}&#10;D_{\mu}T^{\mu\nu}=0\,,\nonumber&#10;\end{equation}&#10;&#10;&#10;&#10;\end{document}"/>
  <p:tag name="IGUANATEXSIZE" val="18"/>
  <p:tag name="IGUANATEXCURSOR" val="11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7.4841"/>
  <p:tag name="ORIGINALWIDTH" val=" 750.6561"/>
  <p:tag name="OUTPUTTYPE" val="PNG"/>
  <p:tag name="IGUANATEXVERSION" val="162"/>
  <p:tag name="LATEXADDIN" val="\documentclass{article}&#10;\usepackage{amsmath}&#10;\pagestyle{empty}&#10;\begin{document}&#10;\begin{equation}&#10;u_{\mu}T^{\mu\nu}=\varepsilon u_{\nu}\,,\nonumber&#10;\end{equation}&#10;&#10;&#10;&#10;\end{document}"/>
  <p:tag name="IGUANATEXSIZE" val="18"/>
  <p:tag name="IGUANATEXCURSOR" val="13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6.9666"/>
  <p:tag name="ORIGINALWIDTH" val=" 1617.548"/>
  <p:tag name="OUTPUTTYPE" val="PNG"/>
  <p:tag name="IGUANATEXVERSION" val="162"/>
  <p:tag name="LATEXADDIN" val="\documentclass{article}&#10;\usepackage{amsmath}&#10;\usepackage{xcolor}&#10;\pagestyle{empty}&#10;\begin{document}&#10;&#10;\noindent How does one evolve the \\dissipative fields $({\color{blue}\Pi, \pi^{\mu\nu},n^\mu})$?&#10;&#10;&#10;&#10;\end{document}"/>
  <p:tag name="IGUANATEXSIZE" val="18"/>
  <p:tag name="IGUANATEXCURSOR" val="11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36.9704"/>
  <p:tag name="ORIGINALWIDTH" val=" 2324.709"/>
  <p:tag name="OUTPUTTYPE" val="PNG"/>
  <p:tag name="IGUANATEXVERSION" val="162"/>
  <p:tag name="LATEXADDIN" val="\documentclass{article}&#10;\usepackage{amsmath}&#10;\usepackage{xcolor}&#10;\pagestyle{empty}&#10;\begin{document}&#10;&#10;\noindent{\color{black} High statistics experimental measurements\\ of {\color{purple}FINAL} momentum distributions}&#10;&#10;&#10;&#10;&#10;\end{document}"/>
  <p:tag name="IGUANATEXSIZE" val="18"/>
  <p:tag name="IGUANATEXCURSOR" val="16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253.093"/>
  <p:tag name="OUTPUTTYPE" val="PNG"/>
  <p:tag name="IGUANATEXVERSION" val="162"/>
  <p:tag name="LATEXADDIN" val="\documentclass{article}&#10;\usepackage{amsmath}&#10;\usepackage{xcolor}&#10;\pagestyle{empty}&#10;\begin{document}&#10;&#10;{\color{black}{\bf{Transport equations}}&#10;&#10;&#10;&#10;&#10;\end{document}"/>
  <p:tag name="IGUANATEXSIZE" val="18"/>
  <p:tag name="IGUANATEXCURSOR" val="13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864.6419"/>
  <p:tag name="OUTPUTTYPE" val="PNG"/>
  <p:tag name="IGUANATEXVERSION" val="162"/>
  <p:tag name="LATEXADDIN" val="\documentclass{article}&#10;\usepackage{amsmath}&#10;\usepackage{xcolor}&#10;\pagestyle{empty}&#10;\begin{document}&#10;(Landau Frame)&#10;&#10;&#10;&#10;\end{document}"/>
  <p:tag name="IGUANATEXSIZE" val="18"/>
  <p:tag name="IGUANATEXCURSOR" val="11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304.087"/>
  <p:tag name="OUTPUTTYPE" val="PNG"/>
  <p:tag name="IGUANATEXVERSION" val="162"/>
  <p:tag name="LATEXADDIN" val="\documentclass{article}&#10;\usepackage{amsmath}&#10;\usepackage{xcolor}&#10;\pagestyle{empty}&#10;\begin{document}&#10;&#10;{\color{black}{\bf{Initial value problem}}&#10;&#10;&#10;&#10;&#10;\end{document}"/>
  <p:tag name="IGUANATEXSIZE" val="18"/>
  <p:tag name="IGUANATEXCURSOR" val="14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381.327"/>
  <p:tag name="OUTPUTTYPE" val="PNG"/>
  <p:tag name="IGUANATEXVERSION" val="162"/>
  <p:tag name="LATEXADDIN" val="\documentclass{article}&#10;\usepackage{amsmath}&#10;\usepackage{xcolor}&#10;\pagestyle{empty}&#10;\begin{document}&#10;&#10;{\color{black}{\bf{Hydrodynamics frame}}&#10;&#10;&#10;&#10;&#10;\end{document}"/>
  <p:tag name="IGUANATEXSIZE" val="18"/>
  <p:tag name="IGUANATEXCURSOR" val="11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1103.862"/>
  <p:tag name="OUTPUTTYPE" val="PNG"/>
  <p:tag name="IGUANATEXVERSION" val="162"/>
  <p:tag name="LATEXADDIN" val="\documentclass{article}&#10;\usepackage{amsmath}&#10;\usepackage{xcolor}&#10;\pagestyle{empty}&#10;\begin{document}&#10;&#10;{\color{black}{\bf{Closure equations}}&#10;&#10;&#10;&#10;&#10;\end{document}"/>
  <p:tag name="IGUANATEXSIZE" val="18"/>
  <p:tag name="IGUANATEXCURSOR" val="13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1.4661"/>
  <p:tag name="ORIGINALWIDTH" val=" 991.376"/>
  <p:tag name="OUTPUTTYPE" val="PNG"/>
  <p:tag name="IGUANATEXVERSION" val="162"/>
  <p:tag name="LATEXADDIN" val="\documentclass{article}&#10;\usepackage{amsmath}&#10;\pagestyle{empty}&#10;\begin{document}&#10;\noindent Thermodynamics\\ QCD EoS: $p(\varepsilon,\rho_q)$&#10;&#10;&#10;&#10;\end{document}"/>
  <p:tag name="IGUANATEXSIZE" val="18"/>
  <p:tag name="IGUANATEXCURSOR" val="11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3.967"/>
  <p:tag name="ORIGINALWIDTH" val=" 4093.738"/>
  <p:tag name="OUTPUTTYPE" val="PNG"/>
  <p:tag name="IGUANATEXVERSION" val="162"/>
  <p:tag name="LATEXADDIN" val="\documentclass{article}&#10;\usepackage{amsmath}&#10;\pagestyle{empty}&#10;\begin{document}&#10;\itemize&#10;\item Anisotropic flow evaluates the anisotropy in particle momentum distributions correlated with the flow symmetry plane $\Psi_{RP}$&#10;&#10;&#10;&#10;\end{document}"/>
  <p:tag name="IGUANATEXSIZE" val="18"/>
  <p:tag name="IGUANATEXCURSOR" val="9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73.4533"/>
  <p:tag name="ORIGINALWIDTH" val=" 3011.624"/>
  <p:tag name="OUTPUTTYPE" val="PNG"/>
  <p:tag name="IGUANATEXVERSION" val="162"/>
  <p:tag name="LATEXADDIN" val="\documentclass{article}&#10;\usepackage{amsmath}&#10;\pagestyle{empty}&#10;\begin{document}&#10;\begin{equation}&#10;E \frac{dN}{d^3p} \propto \frac{dN}{p_T d p_T dy}\left[1+2\sum_n^\infty v_n(p_T,y) \cos\left[ n(\phi-\psi_{RP})\right]\right]\nonumber &#10;\end{equation}&#10; &#10;&#10;\end{document}"/>
  <p:tag name="IGUANATEXSIZE" val="18"/>
  <p:tag name="IGUANATEXCURSOR" val="21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3.967"/>
  <p:tag name="ORIGINALWIDTH" val=" 4098.237"/>
  <p:tag name="OUTPUTTYPE" val="PNG"/>
  <p:tag name="IGUANATEXVERSION" val="162"/>
  <p:tag name="LATEXADDIN" val="\documentclass{article}&#10;\usepackage{amsmath}&#10;\pagestyle{empty}&#10;\begin{document}&#10;\itemize&#10;\item Azimuthal momentum anisotropy generated by medium response to the initial transverse geometry $\Rightarrow$ \bf{Pressure gradients drive expansion}&#10;&#10;&#10;&#10;&#10;\end{document}"/>
  <p:tag name="IGUANATEXSIZE" val="18"/>
  <p:tag name="IGUANATEXCURSOR" val="24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66.4042"/>
  <p:tag name="ORIGINALWIDTH" val=" 4095.988"/>
  <p:tag name="OUTPUTTYPE" val="PNG"/>
  <p:tag name="IGUANATEXVERSION" val="162"/>
  <p:tag name="LATEXADDIN" val="\documentclass{article}&#10;\usepackage{amsmath}&#10;\pagestyle{empty}&#10;\begin{document}&#10;\itemize&#10;\item Using the Bayesian global fitting within the Duke framework to extract the QGP shear and bulk viscosity.&#10;\item Good constraining power on $\eta/T$ and $\zeta/T$ in PbPb at the LHC.&#10;\item The extracted $\eta/s$ is close to the KSS bound of $1/4\pi$.&#10;&#10;&#10;&#10;\end{document}"/>
  <p:tag name="IGUANATEXSIZE" val="18"/>
  <p:tag name="IGUANATEXCURSOR" val="34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304.837"/>
  <p:tag name="OUTPUTTYPE" val="PNG"/>
  <p:tag name="IGUANATEXVERSION" val="162"/>
  <p:tag name="LATEXADDIN" val="\documentclass{article}&#10;\usepackage{amsmath}&#10;\usepackage{xcolor}&#10;\pagestyle{empty}&#10;\begin{document}&#10;&#10;%\fontsize{12}{11}\selectfont&#10;&#10;{{\color{gray}\,K M O’Hara et al. 2002}}&#10;&#10;\end{document}&#10;&#10;&#10;&#10;\end{document}"/>
  <p:tag name="IGUANATEXSIZE" val="12"/>
  <p:tag name="IGUANATEXCURSOR" val="17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88.602"/>
  <p:tag name="LATEXADDIN" val="\documentclass{article}&#10;\usepackage{amsmath}&#10;\usepackage{xcolor}&#10;\pagestyle{empty}&#10;\begin{document}&#10;&#10;&#10;&#10;{{\color{gray}\,Bernhard, Moreland, Bass, Nature Physics 15, 1113 (2019) &#10;}}&#10;&#10;\end{document}&#10;&#10;&#10;&#10;\end{document}"/>
  <p:tag name="IGUANATEXSIZE" val="14"/>
  <p:tag name="IGUANATEXCURSOR" val="101"/>
  <p:tag name="TRANSPARENCY" val="True"/>
  <p:tag name="LATEXENGINEID" val="0"/>
  <p:tag name="TEMPFOLDER" val="c:\Users\lsm_7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023.622"/>
  <p:tag name="OUTPUTTYPE" val="PNG"/>
  <p:tag name="IGUANATEXVERSION" val="162"/>
  <p:tag name="LATEXADDIN" val="\documentclass{article}&#10;\usepackage{amsmath}&#10;\usepackage{xcolor}&#10;\pagestyle{empty}&#10;\begin{document}&#10;&#10;&#10;&#10;{{\color{gray}\,Noronha-Hostler, Luzum, and Ollitrault&#10;PRC 93 (2016)&#10;&#10;}}&#10;&#10;\end{document}&#10;&#10;&#10;&#10;\end{document}"/>
  <p:tag name="IGUANATEXSIZE" val="14"/>
  <p:tag name="IGUANATEXCURSOR" val="10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2.4859"/>
  <p:tag name="ORIGINALWIDTH" val=" 2752.906"/>
  <p:tag name="OUTPUTTYPE" val="PNG"/>
  <p:tag name="IGUANATEXVERSION" val="162"/>
  <p:tag name="LATEXADDIN" val="\documentclass{article}&#10;\usepackage{amsmath}&#10;\usepackage{xcolor}&#10;\pagestyle{empty}&#10;\begin{document}&#10;\noindent \bf \color{purple}Precision era of hydrodynamics simulations! &#10;&#10;&#10;&#10;\end{document}"/>
  <p:tag name="IGUANATEXSIZE" val="18"/>
  <p:tag name="IGUANATEXCURSOR" val="17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4.99441"/>
  <p:tag name="OUTPUTTYPE" val="PNG"/>
  <p:tag name="IGUANATEXVERSION" val="162"/>
  <p:tag name="LATEXADDIN" val="\documentclass{article}&#10;\usepackage{amsmath}&#10;\usepackage{xcolor}&#10;\pagestyle{empty}&#10;\begin{document}&#10; &#10;\color{purple}\bf$?$&#10;&#10;&#10;&#10;\end{document}"/>
  <p:tag name="IGUANATEXSIZE" val="60"/>
  <p:tag name="IGUANATEXCURSOR" val="11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450.693"/>
  <p:tag name="OUTPUTTYPE" val="PNG"/>
  <p:tag name="IGUANATEXVERSION" val="162"/>
  <p:tag name="LATEXADDIN" val="\documentclass{article}&#10;\usepackage{amsmath}&#10;\usepackage{xcolor}&#10;\pagestyle{empty}&#10;\begin{document}&#10; &#10;\noindent Input from nuclear structure: spatial correlations encapsulated in``intrinsic shapes&quot;.&#10;&#10;&#10;&#10;\end{document}"/>
  <p:tag name="IGUANATEXSIZE" val="18"/>
  <p:tag name="IGUANATEXCURSOR" val="14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4161.229"/>
  <p:tag name="OUTPUTTYPE" val="PNG"/>
  <p:tag name="IGUANATEXVERSION" val="162"/>
  <p:tag name="LATEXADDIN" val="\documentclass{article}&#10;\usepackage{amsmath}&#10;\usepackage{xcolor}&#10;\pagestyle{empty}&#10;\begin{document}&#10;\noindent \bf \color{purple}Imprints of the nuclear structure which survive to the final state?. &#10;&#10;&#10;&#10;\end{document}"/>
  <p:tag name="IGUANATEXSIZE" val="18"/>
  <p:tag name="IGUANATEXCURSOR" val="19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4.99441"/>
  <p:tag name="OUTPUTTYPE" val="PNG"/>
  <p:tag name="IGUANATEXVERSION" val="162"/>
  <p:tag name="LATEXADDIN" val="\documentclass{article}&#10;\usepackage{amsmath}&#10;\usepackage{xcolor}&#10;\pagestyle{empty}&#10;\begin{document}&#10; &#10;\color{purple}\bf$?$&#10;&#10;&#10;&#10;\end{document}"/>
  <p:tag name="IGUANATEXSIZE" val="60"/>
  <p:tag name="IGUANATEXCURSOR" val="11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450.693"/>
  <p:tag name="OUTPUTTYPE" val="PNG"/>
  <p:tag name="IGUANATEXVERSION" val="162"/>
  <p:tag name="LATEXADDIN" val="\documentclass{article}&#10;\usepackage{amsmath}&#10;\usepackage{xcolor}&#10;\pagestyle{empty}&#10;\begin{document}&#10; &#10;\noindent Input from nuclear structure: spatial correlations encapsulated in``intrinsic shapes&quot;.&#10;&#10;&#10;&#10;\end{document}"/>
  <p:tag name="IGUANATEXSIZE" val="18"/>
  <p:tag name="IGUANATEXCURSOR" val="14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88.189"/>
  <p:tag name="ORIGINALWIDTH" val=" 2221.222"/>
  <p:tag name="OUTPUTTYPE" val="PNG"/>
  <p:tag name="IGUANATEXVERSION" val="162"/>
  <p:tag name="LATEXADDIN" val="\documentclass{article}&#10;\usepackage{amsmath}&#10;\usepackage{xcolor}&#10;\pagestyle{empty}&#10;\begin{document}&#10; &#10;\itemize&#10;\item $\rm v_2$ is {\color{gray}anticorrelated} with $\rm p_T$&#10;\item Correlation between flow and mean $p_T$\\ $\Rightarrow$ Measure of axial deformations&#10;&#10;&#10;&#10;&#10;\end{document}"/>
  <p:tag name="IGUANATEXSIZE" val="18"/>
  <p:tag name="IGUANATEXCURSOR" val="12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9861"/>
  <p:tag name="ORIGINALWIDTH" val=" 4093.738"/>
  <p:tag name="OUTPUTTYPE" val="PNG"/>
  <p:tag name="IGUANATEXVERSION" val="162"/>
  <p:tag name="LATEXADDIN" val="\documentclass{article}&#10;\usepackage{amsmath}&#10;\usepackage{xcolor}&#10;\pagestyle{empty}&#10;\begin{document}&#10;\noindent \bf \color{purple}Imprints of the nuclear structure which survive to the final state. &#10;&#10;&#10;&#10;\end{document}"/>
  <p:tag name="IGUANATEXSIZE" val="18"/>
  <p:tag name="IGUANATEXCURSOR" val="17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8.2339"/>
  <p:tag name="ORIGINALWIDTH" val=" 1736.033"/>
  <p:tag name="OUTPUTTYPE" val="PNG"/>
  <p:tag name="IGUANATEXVERSION" val="162"/>
  <p:tag name="LATEXADDIN" val="\documentclass{article}&#10;\usepackage{amsmath}&#10;\usepackage{xcolor}&#10;\pagestyle{empty}&#10;\begin{document}&#10;{\color{gray}Quark gluon plasma}\,\,$T \sim 10^{12} K$&#10;&#10;&#10;&#10;\end{document}"/>
  <p:tag name="IGUANATEXSIZE" val="18"/>
  <p:tag name="IGUANATEXCURSOR" val="13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6.9666"/>
  <p:tag name="ORIGINALWIDTH" val=" 944.132"/>
  <p:tag name="OUTPUTTYPE" val="PNG"/>
  <p:tag name="IGUANATEXVERSION" val="162"/>
  <p:tag name="LATEXADDIN" val="\documentclass{article}&#10;\usepackage{amsmath}&#10;\usepackage{xcolor}&#10;\pagestyle{empty}&#10;\begin{document}&#10;\noindent{\bf \color{blue}Neutron skin}\\&#10; $\Delta r  (\rm Zr) &gt; \Delta r  (\rm Ru)$ &#10;&#10;&#10;&#10;\end{document}"/>
  <p:tag name="IGUANATEXSIZE" val="18"/>
  <p:tag name="IGUANATEXCURSOR" val="10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16.9479"/>
  <p:tag name="ORIGINALWIDTH" val=" 882.6397"/>
  <p:tag name="OUTPUTTYPE" val="PNG"/>
  <p:tag name="IGUANATEXVERSION" val="162"/>
  <p:tag name="LATEXADDIN" val="\documentclass{article}&#10;\usepackage{amsmath}&#10;\usepackage{xcolor}&#10;\pagestyle{empty}&#10;\begin{document}&#10;\noindent{\bf\color{blue}Deformation}\\&#10;$\beta_2  (\rm Ru) &gt; \beta_2  (\rm Zr)$\\ &#10;$\beta_3  (\rm Zr) &gt; \beta_3  (\rm Ru)$\\ &#10;&#10;&#10;&#10;\end{document}"/>
  <p:tag name="IGUANATEXSIZE" val="18"/>
  <p:tag name="IGUANATEXCURSOR" val="21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9.2164"/>
  <p:tag name="ORIGINALWIDTH" val=" 775.4031"/>
  <p:tag name="OUTPUTTYPE" val="PNG"/>
  <p:tag name="IGUANATEXVERSION" val="162"/>
  <p:tag name="LATEXADDIN" val="\documentclass{article}&#10;\usepackage{amsmath}&#10;\pagestyle{empty}&#10;\begin{document}&#10;$\frac{O_{\rm Ru^{96}_{44}+Ru^{96}_{44}}}{O_{\rm Zr^{96}_{40}+Zr^{96}_{40}}} =1$&#10;&#10;&#10;&#10;\end{document}"/>
  <p:tag name="IGUANATEXSIZE" val="23"/>
  <p:tag name="IGUANATEXCURSOR" val="12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72.6659"/>
  <p:tag name="ORIGINALWIDTH" val=" 3229.846"/>
  <p:tag name="OUTPUTTYPE" val="PNG"/>
  <p:tag name="IGUANATEXVERSION" val="162"/>
  <p:tag name="LATEXADDIN" val="\documentclass{article}&#10;\usepackage{amsmath}&#10;\pagestyle{empty}&#10;\begin{document}&#10;\itemize&#10;\item Ratio of (Multiplicity distribution $\rm P(N_{ch})$ and net-charge \\multiplicity $(\Delta Q)$ )$\neq 1$ $\Rightarrow$ neutron skin difference&#10;\item Ratios of $\rm(v_2,v_3)\neq 1$ $\Rightarrow$ shape difference (larger\\ quadruple deformation in Ru and triangularity in Zr)&#10;&#10;&#10;&#10;\end{document}"/>
  <p:tag name="IGUANATEXSIZE" val="18"/>
  <p:tag name="IGUANATEXCURSOR" val="31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8.48898"/>
  <p:tag name="ORIGINALWIDTH" val=" 4267.716"/>
  <p:tag name="OUTPUTTYPE" val="PNG"/>
  <p:tag name="IGUANATEXVERSION" val="162"/>
  <p:tag name="LATEXADDIN" val="\documentclass{article}&#10;\usepackage{amsmath}&#10;\usepackage{xcolor}&#10;\pagestyle{empty}&#10;\begin{document}&#10; &#10;\noindent \bf \color{purple}Constrain neutron skin  and nuclear deformation in central collisions&#10;&#10;&#10;&#10;\end{document}"/>
  <p:tag name="IGUANATEXSIZE" val="18"/>
  <p:tag name="IGUANATEXCURSOR" val="18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356.955"/>
  <p:tag name="OUTPUTTYPE" val="PNG"/>
  <p:tag name="IGUANATEXVERSION" val="162"/>
  <p:tag name="LATEXADDIN" val="\documentclass{article}&#10;\usepackage{amsmath}&#10;\usepackage{xcolor}&#10;\pagestyle{empty}&#10;\begin{document}&#10;&#10;&#10;&#10;\noindent{{\color{gray}\, Schenke, Shen, and Tribedy, PRC102(2020)&#10;}}&#10;&#10;\end{document}&#10;&#10;&#10;&#10;\end{document}"/>
  <p:tag name="IGUANATEXSIZE" val="14"/>
  <p:tag name="IGUANATEXCURSOR" val="14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988.751"/>
  <p:tag name="OUTPUTTYPE" val="PNG"/>
  <p:tag name="IGUANATEXVERSION" val="162"/>
  <p:tag name="LATEXADDIN" val="\documentclass{article}&#10;\usepackage{amsmath}&#10;\usepackage{xcolor}&#10;\pagestyle{empty}&#10;\begin{document}&#10;&#10;&#10;&#10;\noindent{{\color{gray}\, ALICE collaboration, PRL123(2019)&#10;}}&#10;&#10;\end{document}&#10;&#10;&#10;&#10;\end{document}"/>
  <p:tag name="IGUANATEXSIZE" val="12"/>
  <p:tag name="IGUANATEXCURSOR" val="14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514.811"/>
  <p:tag name="OUTPUTTYPE" val="PNG"/>
  <p:tag name="IGUANATEXVERSION" val="162"/>
  <p:tag name="LATEXADDIN" val="\documentclass{article}&#10;\usepackage{amsmath}&#10;\usepackage{xcolor}&#10;\pagestyle{empty}&#10;\begin{document}&#10; &#10; \color{gray}Zhao et al, PRL. 129 (2022) &#10;&#10;&#10;&#10;\end{document}"/>
  <p:tag name="IGUANATEXSIZE" val="14"/>
  <p:tag name="IGUANATEXCURSOR" val="11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889.764"/>
  <p:tag name="OUTPUTTYPE" val="PNG"/>
  <p:tag name="IGUANATEXVERSION" val="162"/>
  <p:tag name="LATEXADDIN" val="\documentclass{article}&#10;\usepackage{amsmath}&#10;\usepackage{xcolor}&#10;\pagestyle{empty}&#10;\begin{document}&#10; &#10; \color{gray}PHENIX Nature Physics 15,(2019) &#10;&#10;&#10;&#10;\end{document}"/>
  <p:tag name="IGUANATEXSIZE" val="14"/>
  <p:tag name="IGUANATEXCURSOR" val="14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11.1736"/>
  <p:tag name="ORIGINALWIDTH" val=" 4097.488"/>
  <p:tag name="OUTPUTTYPE" val="PNG"/>
  <p:tag name="IGUANATEXVERSION" val="162"/>
  <p:tag name="LATEXADDIN" val="\documentclass{article}&#10;\usepackage{amsmath}&#10;\pagestyle{empty}&#10;\begin{document}&#10;\itemize&#10;\item Criteria of separation of scale is no longer applicable&#10;\item The question in small systems goes beyond out of equilibrium corrections&#10;\item Origins of flow could reveal the regions of applicability of hydrodynamics&#10;&#10;&#10;&#10;\end{document}"/>
  <p:tag name="IGUANATEXSIZE" val="18"/>
  <p:tag name="IGUANATEXCURSOR" val="27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5.7368"/>
  <p:tag name="ORIGINALWIDTH" val=" 1580.052"/>
  <p:tag name="OUTPUTTYPE" val="PNG"/>
  <p:tag name="IGUANATEXVERSION" val="162"/>
  <p:tag name="LATEXADDIN" val="\documentclass{article}&#10;\usepackage{amsmath}&#10;\usepackage{xcolor}&#10;\pagestyle{empty}&#10;\begin{document}&#10;{\color{gray}Ultra cold atoms}\,\,$T \sim 10^{-9} K$&#10;&#10;&#10;&#10;\end{document}"/>
  <p:tag name="IGUANATEXSIZE" val="18"/>
  <p:tag name="IGUANATEXCURSOR" val="15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11.6985"/>
  <p:tag name="ORIGINALWIDTH" val=" 4276.715"/>
  <p:tag name="OUTPUTTYPE" val="PNG"/>
  <p:tag name="IGUANATEXVERSION" val="162"/>
  <p:tag name="LATEXADDIN" val="\documentclass{article}&#10;\usepackage{amsmath}&#10;\pagestyle{empty}&#10;\begin{document}&#10;\noindent{\bf{Causal}}: no signal propagates faster&#10;than the speed of light.\\&#10;&#10;\noindent{\bf{Stable}}: Perturbations around the state of global equilibrium states must decay.&#10;&#10;&#10;&#10;\end{document}"/>
  <p:tag name="IGUANATEXSIZE" val="18"/>
  <p:tag name="IGUANATEXCURSOR" val="15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2523.435"/>
  <p:tag name="OUTPUTTYPE" val="PNG"/>
  <p:tag name="IGUANATEXVERSION" val="162"/>
  <p:tag name="LATEXADDIN" val="\documentclass{article}&#10;\usepackage{amsmath}&#10;\usepackage{xcolor}&#10;\pagestyle{empty}&#10;\begin{document}&#10;\itemize&#10;\item A relativistic fluid dynamics theory must be &#10;&#10;&#10;&#10;\end{document}"/>
  <p:tag name="IGUANATEXSIZE" val="18"/>
  <p:tag name="IGUANATEXCURSOR" val="13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59.955"/>
  <p:tag name="ORIGINALWIDTH" val=" 4036.745"/>
  <p:tag name="OUTPUTTYPE" val="PNG"/>
  <p:tag name="IGUANATEXVERSION" val="162"/>
  <p:tag name="LATEXADDIN" val="\documentclass{article}&#10;\usepackage{amsmath}&#10;\usepackage{xcolor}&#10;\pagestyle{empty}&#10;\begin{document}&#10;\itemize&#10;\item linear stability-causality analysis {\fontsize{8}{11}\selectfont{{\color{gray}\,Hiscock, Lindblom, Annals of Physics (1983)&#10;}}}&#10;\item The two concepts are related {\fontsize{8}{11}\selectfont{{\color{gray}\,Gavassino, Antonelli, and Haskell&#10;PRL128 (2022)&#10;}}}&#10;&#10;&#10;&#10;\end{document}"/>
  <p:tag name="IGUANATEXSIZE" val="18"/>
  <p:tag name="IGUANATEXCURSOR" val="12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329.584"/>
  <p:tag name="OUTPUTTYPE" val="PNG"/>
  <p:tag name="IGUANATEXVERSION" val="162"/>
  <p:tag name="LATEXADDIN" val="\documentclass{article}&#10;\usepackage{amsmath}&#10;\usepackage{xcolor}&#10;\pagestyle{empty}&#10;\begin{document}&#10;&#10;&#10;&#10;{{\color{gray}\, Bemfica, Disconzi, Hoang, Noronha, Radosz, PRL 126 (2021)&#10; }}&#10;&#10;\end{document}&#10;&#10;&#10;&#10;\end{document}"/>
  <p:tag name="IGUANATEXSIZE" val="14"/>
  <p:tag name="IGUANATEXCURSOR" val="16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2.4672"/>
  <p:tag name="ORIGINALWIDTH" val=" 4099.737"/>
  <p:tag name="OUTPUTTYPE" val="PNG"/>
  <p:tag name="IGUANATEXVERSION" val="162"/>
  <p:tag name="LATEXADDIN" val="\documentclass{article}&#10;\usepackage{amsmath}&#10;\pagestyle{empty}&#10;\begin{document}&#10;\itemize&#10;\item Determine the characteristic manifolds associated with the system of PDEs of the hydrodynamics EoM&#10;&#10;&#10;&#10;\end{document}"/>
  <p:tag name="IGUANATEXSIZE" val="18"/>
  <p:tag name="IGUANATEXCURSOR" val="193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8.48898"/>
  <p:tag name="ORIGINALWIDTH" val=" 2093.738"/>
  <p:tag name="OUTPUTTYPE" val="PNG"/>
  <p:tag name="IGUANATEXVERSION" val="162"/>
  <p:tag name="LATEXADDIN" val="\documentclass{article}&#10;\usepackage{amsmath}&#10;\pagestyle{empty}&#10;\begin{document}&#10; \noindent\textbf{ Can be checked \textbf{for each fluid cell}} &#10;&#10;&#10;\end{document}"/>
  <p:tag name="IGUANATEXSIZE" val="18"/>
  <p:tag name="IGUANATEXCURSOR" val="114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4089.989"/>
  <p:tag name="OUTPUTTYPE" val="PNG"/>
  <p:tag name="IGUANATEXVERSION" val="162"/>
  <p:tag name="LATEXADDIN" val="\documentclass{article}&#10;\usepackage{amsmath}&#10;\pagestyle{empty}&#10;\begin{document}&#10;\itemize&#10;\item Inequalities constraining the allowed dynamical configuration for the fluid.  &#10;&#10;&#10;&#10;&#10;\end{document}"/>
  <p:tag name="IGUANATEXSIZE" val="18"/>
  <p:tag name="IGUANATEXCURSOR" val="12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150.356"/>
  <p:tag name="OUTPUTTYPE" val="PNG"/>
  <p:tag name="IGUANATEXVERSION" val="162"/>
  <p:tag name="LATEXADDIN" val="\documentclass{article}&#10;\usepackage{amsmath}&#10;\usepackage{xcolor}&#10;\pagestyle{empty}&#10;\begin{document}&#10;\begin{align}&#10;A^{\alpha}\nabla_{\alpha}\psi = F(\psi), \,\qquad\qquad \psi=\{{\color{black}u^{\mu}({\bf{x}}),\varepsilon({\bf{x}}), {\color{black}\Pi({\bf{x}})  ,\pi^{\mu\nu}({\bf{x}}) }}\}\nonumber&#10;\end{align}&#10;&#10;\end{document}"/>
  <p:tag name="IGUANATEXSIZE" val="18"/>
  <p:tag name="IGUANATEXCURSOR" val="289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17.6978"/>
  <p:tag name="ORIGINALWIDTH" val=" 4098.237"/>
  <p:tag name="OUTPUTTYPE" val="PNG"/>
  <p:tag name="IGUANATEXVERSION" val="162"/>
  <p:tag name="LATEXADDIN" val="\documentclass{article}&#10;\usepackage{amsmath}&#10;\pagestyle{empty}&#10;\begin{document}&#10;\itemize&#10;\item The characteristic surfaces $\{\Phi(x)=0\}$ are determined by the principal part of the equations by solving the&#10;characteristic equation&#10;$det(A^{\alpha}\xi_{\alpha})=0$, $\xi_{\alpha}=\nabla_{\alpha}\Phi=0$&#10;&#10;&#10;&#10;&#10;\end{document}"/>
  <p:tag name="IGUANATEXSIZE" val="18"/>
  <p:tag name="IGUANATEXCURSOR" val="23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17.6978"/>
  <p:tag name="ORIGINALWIDTH" val=" 4120.735"/>
  <p:tag name="OUTPUTTYPE" val="PNG"/>
  <p:tag name="IGUANATEXVERSION" val="162"/>
  <p:tag name="LATEXADDIN" val="\documentclass{article}&#10;\usepackage{amsmath}&#10;\pagestyle{empty}&#10;\begin{document}&#10;\itemize&#10;\item The system is causal if for any $\xi_i$:\\&#10;- \, $\xi_0=\xi_0(\xi_i)$ is real $\Rightarrow$ hyperbolic\\&#10;- \, $\xi_{\alpha}= (\xi_0(\xi_i),\xi_i)$ are spacelike/lightlike $\Rightarrow$ $\{\Phi(x)=0\}$ is timelike/lightlike &#10;&#10;&#10;&#10;\end{document}"/>
  <p:tag name="IGUANATEXSIZE" val="18"/>
  <p:tag name="IGUANATEXCURSOR" val="13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9.715"/>
  <p:tag name="ORIGINALWIDTH" val=" 1633.296"/>
  <p:tag name="OUTPUTTYPE" val="PNG"/>
  <p:tag name="IGUANATEXVERSION" val="162"/>
  <p:tag name="LATEXADDIN" val="\documentclass{article}&#10;\usepackage{amsmath}&#10;\pagestyle{empty}&#10;\begin{document}&#10;\begin{align}&#10;\rm Kn &amp;= \frac{\rm microscopic\,\, scale}{\rm macroscopic\,\, scale}\leq 0.5\nonumber &#10;\end{align}&#10;&#10;&#10;&#10;\end{document}"/>
  <p:tag name="IGUANATEXSIZE" val="18"/>
  <p:tag name="IGUANATEXCURSOR" val="8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.23772"/>
  <p:tag name="ORIGINALWIDTH" val=" 1284.589"/>
  <p:tag name="OUTPUTTYPE" val="PNG"/>
  <p:tag name="IGUANATEXVERSION" val="162"/>
  <p:tag name="LATEXADDIN" val="\documentclass{article}&#10;\usepackage{amsmath}&#10;\usepackage[table]{xcolor}&#10;\pagestyle{empty}&#10;\def\l{\left}&#10;\def\r{\right}&#10;\begin{document}&#10;{\color{white}&#10;IPGlasma+FS+MUSIC&#10;&#10;\end{document}"/>
  <p:tag name="IGUANATEXSIZE" val="12"/>
  <p:tag name="IGUANATEXCURSOR" val="160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.23772"/>
  <p:tag name="ORIGINALWIDTH" val=" 1037.12"/>
  <p:tag name="OUTPUTTYPE" val="PNG"/>
  <p:tag name="IGUANATEXVERSION" val="162"/>
  <p:tag name="LATEXADDIN" val="\documentclass{article}&#10;\usepackage{amsmath}&#10;\usepackage{xcolor}&#10;\pagestyle{empty}&#10;\begin{document}&#10;\color{white}\noindent IPGlasma+MUSIC&#10;&#10;&#10;&#10;&#10;\end{document}"/>
  <p:tag name="IGUANATEXSIZE" val="12"/>
  <p:tag name="IGUANATEXCURSOR" val="137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64.604"/>
  <p:tag name="ORIGINALWIDTH" val=" 2683.165"/>
  <p:tag name="OUTPUTTYPE" val="PNG"/>
  <p:tag name="IGUANATEXVERSION" val="162"/>
  <p:tag name="LATEXADDIN" val="\documentclass{article}&#10;\usepackage{amsmath}&#10;\pagestyle{empty}&#10;\begin{document}&#10;\itemize&#10;\item At early times, $30\%$ of fluid cells are {\bf{acausal}}!&#10;\item Acausal regions on the edge persist until later\\ times in the evolution&#10;\item Acausal regions are correlated with the criteria\\ of large $\{Kn,Re_n^{-1}\}$.&#10;\item pre-equilibrium EKT reduces acausal regions.&#10;&#10;&#10;&#10;\end{document}"/>
  <p:tag name="IGUANATEXSIZE" val="18"/>
  <p:tag name="IGUANATEXCURSOR" val="35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565.054"/>
  <p:tag name="OUTPUTTYPE" val="PNG"/>
  <p:tag name="IGUANATEXVERSION" val="162"/>
  <p:tag name="LATEXADDIN" val="\documentclass{article}&#10;\usepackage{amsmath}&#10;\usepackage{xcolor}&#10;\pagestyle{empty}&#10;\begin{document}&#10;&#10;&#10;&#10;{{\color{gray}\,Plumberg, {\bf{DA}}, Dore, Noronha, Noronha-Hostler, PRC105,(2021)}}&#10;&#10;\end{document}&#10;&#10;&#10;&#10;\end{document}"/>
  <p:tag name="IGUANATEXSIZE" val="14"/>
  <p:tag name="IGUANATEXCURSOR" val="155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38.4702"/>
  <p:tag name="ORIGINALWIDTH" val=" 485.9393"/>
  <p:tag name="OUTPUTTYPE" val="PNG"/>
  <p:tag name="IGUANATEXVERSION" val="162"/>
  <p:tag name="LATEXADDIN" val="\documentclass{article}&#10;\usepackage{amsmath}&#10;\usepackage{xcolor}&#10;\pagestyle{empty}&#10;\begin{document}&#10; &#10;\color{white}\noindent Pb+Pb\\2.76 TeV&#10;&#10;&#10;&#10;\end{document}"/>
  <p:tag name="IGUANATEXSIZE" val="14"/>
  <p:tag name="IGUANATEXCURSOR" val="132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47.4691"/>
  <p:tag name="ORIGINALWIDTH" val=" 1207.349"/>
  <p:tag name="OUTPUTTYPE" val="PNG"/>
  <p:tag name="IGUANATEXVERSION" val="162"/>
  <p:tag name="LATEXADDIN" val="\documentclass{article}&#10;\usepackage{amsmath}&#10;\usepackage[table]{xcolor}&#10;\pagestyle{empty}&#10;\def\l{\left}&#10;\def\r{\right}&#10;\begin{document}&#10;{\color{white}&#10;\noindent IPGlasma+K${\o}$MP${\o}$ST\\+MUSIC&#10;&#10;\end{document}"/>
  <p:tag name="IGUANATEXSIZE" val="12"/>
  <p:tag name="IGUANATEXCURSOR" val="161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2.4672"/>
  <p:tag name="ORIGINALWIDTH" val=" 2266.217"/>
  <p:tag name="OUTPUTTYPE" val="PNG"/>
  <p:tag name="IGUANATEXVERSION" val="162"/>
  <p:tag name="LATEXADDIN" val="\documentclass{article}&#10;\usepackage{amsmath}&#10;\usepackage{xcolor}&#10;\pagestyle{empty}&#10;\begin{document}&#10;&#10;&#10;&#10;\noindent{\color{purple}Hints for particular issues:\\ far from equilibrium?, conformality of IS? &#10;&#10;}&#10;&#10;&#10;&#10;&#10;&#10;&#10;&#10;\end{document}"/>
  <p:tag name="IGUANATEXSIZE" val="18"/>
  <p:tag name="IGUANATEXCURSOR" val="12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7.9865"/>
  <p:tag name="ORIGINALWIDTH" val=" 1436.071"/>
  <p:tag name="OUTPUTTYPE" val="PNG"/>
  <p:tag name="IGUANATEXVERSION" val="162"/>
  <p:tag name="LATEXADDIN" val="\documentclass{article}&#10;\usepackage{amsmath}&#10;\usepackage{xcolor}&#10;\pagestyle{empty}&#10;\begin{document}&#10;\noindent \color{white}T$_{\rm R}$ENTo+&#10;FS&#10;+ VISHNU&#10;&#10;&#10;&#10;&#10;\end{document}"/>
  <p:tag name="IGUANATEXSIZE" val="12"/>
  <p:tag name="IGUANATEXCURSOR" val="138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6.9817"/>
  <p:tag name="ORIGINALWIDTH" val=" 262.4672"/>
  <p:tag name="OUTPUTTYPE" val="PNG"/>
  <p:tag name="IGUANATEXVERSION" val="162"/>
  <p:tag name="LATEXADDIN" val="\documentclass{article}&#10;\usepackage{amsmath}&#10;\usepackage{xcolor}&#10;\pagestyle{empty}&#10;\def\l{\left}&#10;\def\r{\right}&#10;\begin{document}&#10;&#10;\bf \color{white}\[\mathrm{Re}^{-1}_\Pi\]&#10;&#10;&#10;\end{document}"/>
  <p:tag name="IGUANATEXSIZE" val="18"/>
  <p:tag name="IGUANATEXCURSOR" val="14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3.2321"/>
  <p:tag name="ORIGINALWIDTH" val=" 262.4672"/>
  <p:tag name="OUTPUTTYPE" val="PNG"/>
  <p:tag name="IGUANATEXVERSION" val="162"/>
  <p:tag name="LATEXADDIN" val="\documentclass{article}&#10;\usepackage{amsmath}&#10;\usepackage{xcolor}&#10;\pagestyle{empty}&#10;\def\l{\left}&#10;\def\r{\right}&#10;\begin{document}&#10;&#10;\bf \color{white}\[\mathrm{Re}^{-1}_\pi\]&#10;&#10;&#10;\end{document}"/>
  <p:tag name="IGUANATEXSIZE" val="18"/>
  <p:tag name="IGUANATEXCURSOR" val="146"/>
  <p:tag name="TRANSPARENCY" val="True"/>
  <p:tag name="CHOOSECOLOR" val="False"/>
  <p:tag name="COLORHEX" val="000000"/>
  <p:tag name="LATEXENGINEID" val="0"/>
  <p:tag name="TEMPFOLDER" val="c:\temp\"/>
  <p:tag name="LATEXFORMHEIGHT" val=" 312"/>
  <p:tag name="LATEXFORMWIDTH" val=" 384"/>
  <p:tag name="LATEXFORMWRAP" val="True"/>
  <p:tag name="BITMAPVECTOR" val="0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8019</TotalTime>
  <Words>1153</Words>
  <Application>Microsoft Office PowerPoint</Application>
  <PresentationFormat>Widescreen</PresentationFormat>
  <Paragraphs>169</Paragraphs>
  <Slides>35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Algerian</vt:lpstr>
      <vt:lpstr>Amasis MT Pro</vt:lpstr>
      <vt:lpstr>Amasis MT Pro Light</vt:lpstr>
      <vt:lpstr>-apple-system</vt:lpstr>
      <vt:lpstr>Aptos</vt:lpstr>
      <vt:lpstr>Aptos Display</vt:lpstr>
      <vt:lpstr>Arial</vt:lpstr>
      <vt:lpstr>Calibri</vt:lpstr>
      <vt:lpstr>Edwardian Script ITC</vt:lpstr>
      <vt:lpstr>Roboto</vt:lpstr>
      <vt:lpstr>Times New Roman</vt:lpstr>
      <vt:lpstr>Tw Cen MT</vt:lpstr>
      <vt:lpstr>Tw Cen MT Condensed</vt:lpstr>
      <vt:lpstr>Wingdings 3</vt:lpstr>
      <vt:lpstr>Office Theme</vt:lpstr>
      <vt:lpstr>1_Office Theme</vt:lpstr>
      <vt:lpstr>Integral</vt:lpstr>
      <vt:lpstr>Recent developments in hydrodynamics simulations</vt:lpstr>
      <vt:lpstr>    Heavy-ion collisions</vt:lpstr>
      <vt:lpstr>PowerPoint Presentation</vt:lpstr>
      <vt:lpstr>PowerPoint Presentation</vt:lpstr>
      <vt:lpstr>PowerPoint Presentation</vt:lpstr>
      <vt:lpstr>   Hydrodynamics as an effective field theory</vt:lpstr>
      <vt:lpstr>Intuitive picture: hydrodynamics as a geometry response</vt:lpstr>
      <vt:lpstr>   Extracting the QGP transport properties</vt:lpstr>
      <vt:lpstr>Constraints on Nuclear structure from high energy central collisions</vt:lpstr>
      <vt:lpstr>Constraints on Nuclear structure from high energy central collisions</vt:lpstr>
      <vt:lpstr>  Nuclear structure in hydro simulations</vt:lpstr>
      <vt:lpstr>   Small systems: Pushing the limits of fluid dynamics?</vt:lpstr>
      <vt:lpstr>   Theory guidance: fundamentals of fluid dynamics</vt:lpstr>
      <vt:lpstr>Nonlinear causality constraints</vt:lpstr>
      <vt:lpstr>PowerPoint Presentation</vt:lpstr>
      <vt:lpstr>   Causality violations: quantification and consequences on the dynamical evolution?</vt:lpstr>
      <vt:lpstr>   Small systems and Jets in QCD medium-What to expect?</vt:lpstr>
      <vt:lpstr>   Necessary features of hydro simulations at finite densities</vt:lpstr>
      <vt:lpstr>CCAKE 2.0</vt:lpstr>
      <vt:lpstr>   Multi-component Hydrodynamics as an effective field theory</vt:lpstr>
      <vt:lpstr>  Transport at finite densities: theoretical challenge</vt:lpstr>
      <vt:lpstr>  Bulk dynamics || Hydrodynamics with multiple conserved charges  </vt:lpstr>
      <vt:lpstr>   An opportunity |  local charge fluctuations at LHC energy </vt:lpstr>
      <vt:lpstr>   An opportunity |  local charge fluctuations at LHC energy </vt:lpstr>
      <vt:lpstr>PowerPoint Presentation</vt:lpstr>
      <vt:lpstr>PowerPoint Presentation</vt:lpstr>
      <vt:lpstr>PowerPoint Presentation</vt:lpstr>
      <vt:lpstr>   Conclusions and remarks</vt:lpstr>
      <vt:lpstr>PowerPoint Presentation</vt:lpstr>
      <vt:lpstr>PowerPoint Presentation</vt:lpstr>
      <vt:lpstr>History</vt:lpstr>
      <vt:lpstr> outcome3:Non-equilibrium attractors: Microscopic QCD at weak coupling (EKT)</vt:lpstr>
      <vt:lpstr>PowerPoint Presentation</vt:lpstr>
      <vt:lpstr>PowerPoint Presentation</vt:lpstr>
      <vt:lpstr>Intuitive picture: hydrodynamics as a geometry response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Dekrayat Almaalol</dc:creator>
  <cp:lastModifiedBy>Dekrayat Almaalol</cp:lastModifiedBy>
  <cp:revision>2</cp:revision>
  <dcterms:created xsi:type="dcterms:W3CDTF">2025-06-04T19:28:14Z</dcterms:created>
  <dcterms:modified xsi:type="dcterms:W3CDTF">2025-06-10T16:48:21Z</dcterms:modified>
</cp:coreProperties>
</file>