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90" r:id="rId4"/>
    <p:sldId id="257" r:id="rId5"/>
    <p:sldId id="321" r:id="rId6"/>
    <p:sldId id="285" r:id="rId7"/>
    <p:sldId id="316" r:id="rId8"/>
    <p:sldId id="270" r:id="rId9"/>
    <p:sldId id="278" r:id="rId10"/>
    <p:sldId id="258" r:id="rId11"/>
    <p:sldId id="322" r:id="rId12"/>
    <p:sldId id="261" r:id="rId13"/>
    <p:sldId id="287" r:id="rId14"/>
    <p:sldId id="288" r:id="rId15"/>
    <p:sldId id="265" r:id="rId16"/>
    <p:sldId id="319" r:id="rId17"/>
    <p:sldId id="295" r:id="rId18"/>
    <p:sldId id="264" r:id="rId19"/>
    <p:sldId id="296" r:id="rId20"/>
    <p:sldId id="315" r:id="rId21"/>
    <p:sldId id="323" r:id="rId22"/>
    <p:sldId id="324" r:id="rId23"/>
    <p:sldId id="302" r:id="rId24"/>
    <p:sldId id="325" r:id="rId25"/>
    <p:sldId id="326" r:id="rId26"/>
    <p:sldId id="327" r:id="rId27"/>
    <p:sldId id="328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Pickrell" initials="MP" lastIdx="2" clrIdx="0">
    <p:extLst>
      <p:ext uri="{19B8F6BF-5375-455C-9EA6-DF929625EA0E}">
        <p15:presenceInfo xmlns:p15="http://schemas.microsoft.com/office/powerpoint/2012/main" userId="S::mark.pickrell@pickrell.net::6d5b709c-454c-46bb-8309-378864b94f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97A12-79FB-4D77-BFB7-87BA82516A6F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70F8D-AC11-4ECF-B854-F1DAAF649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Shout out to Cambridge physics professor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0F8D-AC11-4ECF-B854-F1DAAF6495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70F8D-AC11-4ECF-B854-F1DAAF6495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82B6-A432-9E87-B2A1-8919BF045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12CB58-676E-5413-190F-DBF67C1E9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965E1-AACD-72F5-62A5-B597AC33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75DA-8A6B-4B68-A859-65A8F0199F32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9DB93-01FB-3C27-3964-12AFFAE2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15A3D-1C39-5A26-B2A2-60021B06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7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4150-3148-DB72-CC40-48DA722B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770BF-3E84-2FC4-27F3-F61617BFB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23D74-DBC8-C352-CA48-BA9F6F34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DD6C-7581-405D-B245-DDB5EBB84062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CF252-36EF-696C-13DB-860E9699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2676E-2FF4-3457-C83A-305289D6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8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EFDA0-8CF6-71F7-182A-CE7EEA07B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60DC2-6910-A24E-45C9-568951F8D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68DEB-BA4E-299E-C952-A29E28BB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3212-DB6E-41D2-B793-394495B355FD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FCE9E-E466-4A25-5FD4-7A2B37E5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1F186-61CA-C4D3-D920-DB007523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99D8-062B-A40A-0829-DF7D45A1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B2CF3-9FC7-7E49-2FA3-966D386AC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8012-E3C5-F46F-B0F1-13675E10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10DC-E7EB-4E16-89F5-AA0CB0FCABE7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2EA39-6E7B-1F8A-D175-A8167E8E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330A3-9133-4B55-F229-C73C48AC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1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89DD-9463-F066-BE94-C9DDEDD6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0761E-D627-80D6-A63D-6C1EE6F03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849A-59AF-4D19-7431-79E153E6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899-F434-4155-ACBD-C507A3BDD762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FC96-84FE-923D-359A-6216394A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E7C6-E822-594E-0C6A-2280B2EB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2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213D-0F7E-A03D-D830-767D9707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83FCE-898D-09AB-BCBD-AB38AB0AC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E9D8C-5051-EE90-00F2-D669AEA5F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58BA5-02ED-54E4-1C8D-9B7FBB13B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761D-FDC1-47F1-B8EC-685A20EC2BB7}" type="datetime1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1034D-BB8C-DEFB-B7E7-F2B819DC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86537-94FB-EAEB-68D5-02D1DFD8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AC0F-4102-1834-27DA-76F98E65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150A5-33BC-2FD3-B9D9-7AEBAE539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6EF8E-45B0-CED6-0C26-48AD26AC6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648FA-901D-62A7-CF76-07D15CC66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825886-CF02-4D82-3AE3-E458E7E0B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1C598B-1D7D-6691-996B-4F0584AB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AEFE-4BDE-4DAB-92F7-6DDEB8FE2291}" type="datetime1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1B088-88C1-8AA8-4541-03AD8A2F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F4465-BC8D-2A65-687F-67E5DDC8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1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CDA6-7492-4036-9A50-ECC6998D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EA7AA-F5C1-314A-467A-B9581546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4C9-B950-4A4F-B7FD-74CF61C330A2}" type="datetime1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28A11-2666-1CDE-7F83-02A7194C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38CFC-6D99-C5B9-1568-FCBF45E2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8DAF1-500D-25BD-D6E1-175D03D3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39B2-0951-44B7-96D9-26D45E32F60D}" type="datetime1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2C47B-9A6D-03AE-57C1-165728D5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C8CBD-5612-F466-E00F-DB3A84EA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2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4C9B-A958-DC30-C277-447671BA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D224-D638-F771-D07C-075647B4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A2631-A396-27D0-C36C-A481FFDCC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F92FC-75C2-9BB7-A893-6B3C7408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7F40-CC03-4CE9-BB80-B3DEF82F5C19}" type="datetime1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26E80-BD2B-6AED-EB44-4A268DF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45470-5C89-D4D2-4EE9-308E95C2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2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C77C-E436-D112-034D-FE5008D1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9E05E-6886-0EAC-7A83-D0C24077F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19340-5D00-6F2C-8814-251A69713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9AAD0-201B-8291-4420-87ADAEB6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078C-752B-410E-9861-F30105A70A5E}" type="datetime1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E21B2-396E-E02A-0BAE-3C39E94F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7D7A3-9A5E-94E8-F53C-9B4E7F66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4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D98C1-D90B-B32B-38F3-B8195668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E14DA-0EDA-EB8A-0140-6E3409333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321D-89CC-B700-8329-98F7DBB14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378D-F25D-4D38-BA74-F04E2703B4BB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0A663-4812-3E6A-C194-4D0E0B80D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CAC34-7995-0CF1-F5CA-934531DD4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AD7A-3665-7040-B343-19ACCC130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mark.pickrell@albireoscientific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24D0-D77D-92A2-1F6D-2C1A8399D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449" y="0"/>
            <a:ext cx="9269261" cy="271814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Implications of the composite matter/antimatter hadron structure for Dark Energy and Dark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EDF3D-BE56-2EBB-C690-1C1863DC4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6449" y="3225157"/>
            <a:ext cx="9199101" cy="28206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International Conference on the Intersections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of Particle and Nuclear Physics</a:t>
            </a:r>
          </a:p>
          <a:p>
            <a:r>
              <a:rPr lang="en-US" dirty="0"/>
              <a:t>Madison, Wisconsin</a:t>
            </a:r>
          </a:p>
          <a:p>
            <a:r>
              <a:rPr lang="en-US" dirty="0"/>
              <a:t>June 12, 2025</a:t>
            </a:r>
          </a:p>
          <a:p>
            <a:r>
              <a:rPr lang="en-US" dirty="0"/>
              <a:t>Mark </a:t>
            </a:r>
            <a:r>
              <a:rPr lang="en-US" dirty="0" err="1"/>
              <a:t>Pickrell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A60A0-D711-4A2F-8D1B-A85F9EE62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3522"/>
            <a:ext cx="1341236" cy="1624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5AFB44-3A78-6B11-469E-5F786CA9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550" y="5736198"/>
            <a:ext cx="1336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6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F8023-6331-E0A2-9959-BB8ADB17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99" y="-342219"/>
            <a:ext cx="11226602" cy="1995358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Stable “ordinary” hadrons may be composed of 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quarks, antiquarks, and positrons (Composite Hadron Model)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DED3-C168-AB86-BE65-2047AF51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215" y="1340736"/>
            <a:ext cx="5046785" cy="40417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Composite proton structures: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CB9B6-1E73-5947-5294-02F2563C45E8}"/>
              </a:ext>
            </a:extLst>
          </p:cNvPr>
          <p:cNvSpPr txBox="1"/>
          <p:nvPr/>
        </p:nvSpPr>
        <p:spPr>
          <a:xfrm>
            <a:off x="1391955" y="5219676"/>
            <a:ext cx="9408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Blue</a:t>
            </a:r>
            <a:r>
              <a:rPr lang="en-US" dirty="0"/>
              <a:t> indicates matter;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indicates antimatter </a:t>
            </a:r>
          </a:p>
          <a:p>
            <a:pPr algn="ctr"/>
            <a:r>
              <a:rPr lang="en-US" dirty="0"/>
              <a:t>Arrows indicate up or down quarks or antiquarks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/>
              <a:t> = positron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BEF7D-1781-D198-008C-ABC1D374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69" y="1965541"/>
            <a:ext cx="3038475" cy="3038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09660-0462-2E08-8F0C-680F3CC1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51" y="1965541"/>
            <a:ext cx="3098373" cy="3038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F3B6C9-7A4C-95AC-A3C6-32EFEF496169}"/>
              </a:ext>
            </a:extLst>
          </p:cNvPr>
          <p:cNvSpPr txBox="1"/>
          <p:nvPr/>
        </p:nvSpPr>
        <p:spPr>
          <a:xfrm>
            <a:off x="6718852" y="1340736"/>
            <a:ext cx="341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Composite neutron structures:</a:t>
            </a:r>
          </a:p>
        </p:txBody>
      </p:sp>
    </p:spTree>
    <p:extLst>
      <p:ext uri="{BB962C8B-B14F-4D97-AF65-F5344CB8AC3E}">
        <p14:creationId xmlns:p14="http://schemas.microsoft.com/office/powerpoint/2010/main" val="223728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5D10-0ADE-5AFC-81D4-76D377D4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Proton-Neutron Conversions in the CHM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A6EE-3DF2-3440-C3DF-9A5E5769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involve a flavor change</a:t>
            </a:r>
          </a:p>
          <a:p>
            <a:r>
              <a:rPr lang="en-US" dirty="0"/>
              <a:t>Instead, involves a loss of a positron by a proton, or the gain of a positron by a neutron</a:t>
            </a:r>
          </a:p>
          <a:p>
            <a:r>
              <a:rPr lang="en-US" dirty="0"/>
              <a:t>For example: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FE96F-63E2-6A76-3AE5-6A1D7CD5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92512"/>
            <a:ext cx="4800990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3958B-91A2-5889-1B9D-59E6B89DD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98" y="4492512"/>
            <a:ext cx="4989471" cy="1365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F4ECA2-785F-8255-F480-9DFB90CB2DF8}"/>
              </a:ext>
            </a:extLst>
          </p:cNvPr>
          <p:cNvSpPr txBox="1"/>
          <p:nvPr/>
        </p:nvSpPr>
        <p:spPr>
          <a:xfrm>
            <a:off x="5927271" y="4970627"/>
            <a:ext cx="62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2759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78C4-EBC3-D197-61E3-7A50BB6F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2" y="291192"/>
            <a:ext cx="10644554" cy="10536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Prediction from the Composite Hadron Model: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AE4CC-DE7F-1E74-682D-420E5837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2" y="3047850"/>
            <a:ext cx="10580076" cy="3276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25F4D-E4CB-2794-31A6-6E0E02EA289B}"/>
              </a:ext>
            </a:extLst>
          </p:cNvPr>
          <p:cNvSpPr txBox="1"/>
          <p:nvPr/>
        </p:nvSpPr>
        <p:spPr>
          <a:xfrm>
            <a:off x="1182478" y="1344824"/>
            <a:ext cx="97625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the positrons generated when high-energy lasers strike a target arise internally from the nucleus, then the target should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transmutate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no transmutation takes places, then the Composite Hadron Model is almost certainly incorrect (i.e., satisfies Popper falsifiability)</a:t>
            </a:r>
          </a:p>
          <a:p>
            <a:pPr algn="ctr"/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1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600AD-DD79-15CB-A4F1-ED697CE32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64B7-0B48-DA5F-3F0D-4055CC5C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2" y="291192"/>
            <a:ext cx="10644554" cy="10536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Experimental Observation: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804F-E299-DA8D-054F-EC5E1F56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1233860"/>
            <a:ext cx="10580076" cy="48886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In 2015, Alexander Henderson observed at the Texas Petawatt Laser Facility that gold targets struck by high-intensity lasers are transmutated in the process -- Au is transmutated into Pt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A.H. Henderson, “Monte-Carlo simulation and measurements of electrons, positrons, and gamma-rays generated by laser-solid interactions,” Rice University, Houston, Texas (January 2015) (doctoral dissertation)(Section 5.4 discusses transmutation observation).*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Henderson’s dataset: </a:t>
            </a:r>
            <a:r>
              <a:rPr lang="en-US" sz="2800" dirty="0">
                <a:effectLst/>
                <a:ea typeface="Calibri" panose="020F0502020204030204" pitchFamily="34" charset="0"/>
              </a:rPr>
              <a:t>DOI//10.6084/m9.figshare.24319894*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Henderson’s comparator: </a:t>
            </a:r>
            <a:r>
              <a:rPr lang="en-US" sz="2800" dirty="0">
                <a:effectLst/>
                <a:ea typeface="Calibri" panose="020F0502020204030204" pitchFamily="34" charset="0"/>
              </a:rPr>
              <a:t>https://www.nndc.bnl.gov/nudat3/getdataset.jsp?nucleus=196Pt&amp;unc=nds*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0F484-913C-B8CC-8E0E-2C06C3347641}"/>
              </a:ext>
            </a:extLst>
          </p:cNvPr>
          <p:cNvSpPr txBox="1"/>
          <p:nvPr/>
        </p:nvSpPr>
        <p:spPr>
          <a:xfrm>
            <a:off x="773722" y="6382142"/>
            <a:ext cx="573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*With permission of Dr. Henderson</a:t>
            </a:r>
          </a:p>
        </p:txBody>
      </p:sp>
    </p:spTree>
    <p:extLst>
      <p:ext uri="{BB962C8B-B14F-4D97-AF65-F5344CB8AC3E}">
        <p14:creationId xmlns:p14="http://schemas.microsoft.com/office/powerpoint/2010/main" val="190835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59E59-6052-E363-F99A-AE3F9FB55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0927-02FA-1AB4-75B3-E50359A0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2" y="291192"/>
            <a:ext cx="10644554" cy="10536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Conclusion: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C1489-D429-2645-74E5-2ABE5FF4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1233860"/>
            <a:ext cx="10580076" cy="48886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Alexander Henderson’s observation of transmutation of gold targets by high-intensity lasers </a:t>
            </a:r>
            <a:r>
              <a:rPr lang="en-US" u="sng" dirty="0"/>
              <a:t>indicates</a:t>
            </a:r>
            <a:r>
              <a:rPr lang="en-US" dirty="0"/>
              <a:t> that the Composite Hadron Model is </a:t>
            </a:r>
            <a:r>
              <a:rPr lang="en-US" dirty="0">
                <a:solidFill>
                  <a:schemeClr val="accent1"/>
                </a:solidFill>
              </a:rPr>
              <a:t>correct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5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0F51-A8D6-6DE4-4D87-813D18CD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The CHM Is Consistent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D173-FC3A-664C-C8C0-E377A439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53" y="1072345"/>
            <a:ext cx="11671494" cy="583105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Theorized gross matter/antimatter symmetry in the Universe &amp; observed apparent gross matter/antimatter asymmetry</a:t>
            </a:r>
          </a:p>
          <a:p>
            <a:r>
              <a:rPr lang="en-US" dirty="0"/>
              <a:t>Matter and antimatter asymmetry at the subatomic scale </a:t>
            </a:r>
          </a:p>
          <a:p>
            <a:r>
              <a:rPr lang="en-US" dirty="0"/>
              <a:t>Presence of antimatter quarks observed in collider experiments (esp. Bevatron)</a:t>
            </a:r>
          </a:p>
          <a:p>
            <a:r>
              <a:rPr lang="en-US" dirty="0"/>
              <a:t>Proton-proton chain reactions in stars</a:t>
            </a:r>
          </a:p>
          <a:p>
            <a:r>
              <a:rPr lang="en-US" dirty="0"/>
              <a:t>Observed generation of positrons and e-/e+ magnetic separation in petawatt laser experiments</a:t>
            </a:r>
          </a:p>
          <a:p>
            <a:r>
              <a:rPr lang="en-US" dirty="0"/>
              <a:t>Observed hydrogen/helium composition of stars</a:t>
            </a:r>
          </a:p>
          <a:p>
            <a:r>
              <a:rPr lang="en-US" dirty="0"/>
              <a:t>Observed expansion of the Universe &amp; the increasing rate of expansion of the Universe (i.e., Dark Energy)</a:t>
            </a:r>
          </a:p>
          <a:p>
            <a:r>
              <a:rPr lang="en-US" dirty="0"/>
              <a:t>Dark Matter that causes the observed, slower-than-expected galaxy rotation</a:t>
            </a:r>
          </a:p>
          <a:p>
            <a:r>
              <a:rPr lang="en-US" dirty="0"/>
              <a:t>Beta decay (</a:t>
            </a:r>
            <a:r>
              <a:rPr lang="en-US" sz="2800" dirty="0">
                <a:effectLst/>
                <a:latin typeface="Century Schoolbook" panose="020406040505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β</a:t>
            </a:r>
            <a:r>
              <a:rPr lang="en-US" sz="2800" dirty="0"/>
              <a:t>+ and </a:t>
            </a:r>
            <a:r>
              <a:rPr lang="en-US" sz="2800" dirty="0">
                <a:effectLst/>
                <a:latin typeface="Century Schoolbook" panose="020406040505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β</a:t>
            </a:r>
            <a:r>
              <a:rPr lang="en-US" dirty="0">
                <a:effectLst/>
                <a:latin typeface="Century Schoolbook" panose="020406040505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-)</a:t>
            </a:r>
          </a:p>
          <a:p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H</a:t>
            </a: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alf-lives of radioactive isotopes as a 2nd-order kinetic</a:t>
            </a:r>
            <a:endParaRPr lang="en-US" dirty="0"/>
          </a:p>
          <a:p>
            <a:r>
              <a:rPr lang="en-US" dirty="0"/>
              <a:t>Observed increasing half-lives of Voyager fission generator</a:t>
            </a:r>
          </a:p>
          <a:p>
            <a:r>
              <a:rPr lang="en-US" dirty="0"/>
              <a:t>Observed 511-keV spectral “signature” of the Milky Way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6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1430-8896-9D6D-1410-89BCD633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Other Experimental Observations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41F70B-5467-4111-68F7-E82A11770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69ADD5-0BAC-E712-F406-8EE530E691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89" y="1388525"/>
            <a:ext cx="2977152" cy="54442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130054-DAC9-E050-74E0-F6560E9EB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45723" y="1388525"/>
            <a:ext cx="6288259" cy="5104350"/>
          </a:xfrm>
        </p:spPr>
        <p:txBody>
          <a:bodyPr>
            <a:normAutofit/>
          </a:bodyPr>
          <a:lstStyle/>
          <a:p>
            <a:r>
              <a:rPr lang="en-US" dirty="0"/>
              <a:t>Tetraquarks and Pentaquarks have been observed at the Large Hadron Collider</a:t>
            </a:r>
          </a:p>
          <a:p>
            <a:endParaRPr lang="en-US" dirty="0"/>
          </a:p>
          <a:p>
            <a:pPr lvl="1"/>
            <a:r>
              <a:rPr lang="en-US" dirty="0" err="1"/>
              <a:t>LHCb</a:t>
            </a:r>
            <a:r>
              <a:rPr lang="en-US" dirty="0"/>
              <a:t> Collaboration, “Observation of </a:t>
            </a:r>
            <a:r>
              <a:rPr lang="en-US" i="1" dirty="0"/>
              <a:t>J/</a:t>
            </a:r>
            <a:r>
              <a:rPr lang="el-GR" i="1" dirty="0"/>
              <a:t>Ψ</a:t>
            </a:r>
            <a:r>
              <a:rPr lang="en-US" i="1" dirty="0"/>
              <a:t>P </a:t>
            </a:r>
            <a:r>
              <a:rPr lang="en-US" dirty="0"/>
              <a:t> resonances consistent with pentaquark state in </a:t>
            </a:r>
            <a:r>
              <a:rPr lang="el-GR" i="1" dirty="0"/>
              <a:t>Λ</a:t>
            </a:r>
            <a:r>
              <a:rPr lang="en-US" i="1" dirty="0"/>
              <a:t> → J/</a:t>
            </a:r>
            <a:r>
              <a:rPr lang="el-GR" i="1" dirty="0"/>
              <a:t>Ψ</a:t>
            </a:r>
            <a:r>
              <a:rPr lang="en-US" i="1" dirty="0"/>
              <a:t>K- p </a:t>
            </a:r>
            <a:r>
              <a:rPr lang="en-US" dirty="0"/>
              <a:t>decays,” </a:t>
            </a:r>
            <a:r>
              <a:rPr lang="en-US" i="1" dirty="0"/>
              <a:t>Phys. Rev. Lett</a:t>
            </a:r>
            <a:r>
              <a:rPr lang="en-US" dirty="0"/>
              <a:t>. </a:t>
            </a:r>
            <a:r>
              <a:rPr lang="en-US" b="1" dirty="0"/>
              <a:t>115</a:t>
            </a:r>
            <a:r>
              <a:rPr lang="en-US" dirty="0"/>
              <a:t>: 072001 (2015).</a:t>
            </a:r>
            <a:endParaRPr lang="en-US" i="1" dirty="0"/>
          </a:p>
          <a:p>
            <a:pPr lvl="1"/>
            <a:r>
              <a:rPr lang="en-US" dirty="0" err="1"/>
              <a:t>LHCb</a:t>
            </a:r>
            <a:r>
              <a:rPr lang="en-US" dirty="0"/>
              <a:t> Collaboration, “Observation of an exotic narrow doubly charmed tetraquark,” </a:t>
            </a:r>
            <a:r>
              <a:rPr lang="en-US" i="1" dirty="0"/>
              <a:t>Nat. Phys</a:t>
            </a:r>
            <a:r>
              <a:rPr lang="en-US" dirty="0"/>
              <a:t>. </a:t>
            </a:r>
            <a:r>
              <a:rPr lang="en-US" b="1" dirty="0"/>
              <a:t>18</a:t>
            </a:r>
            <a:r>
              <a:rPr lang="en-US" dirty="0"/>
              <a:t>: 751-54 (2022).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B8A57B-A946-A963-11C4-3641097E99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7180" y="1873980"/>
            <a:ext cx="1861209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Antiproton-Proton Bevatron collision (1955)</a:t>
            </a:r>
          </a:p>
          <a:p>
            <a:r>
              <a:rPr lang="en-US" dirty="0"/>
              <a:t>Showing:</a:t>
            </a:r>
          </a:p>
          <a:p>
            <a:pPr marL="457200" indent="-457200">
              <a:buAutoNum type="arabicPeriod"/>
            </a:pPr>
            <a:r>
              <a:rPr lang="en-US" dirty="0"/>
              <a:t>Ten quarks</a:t>
            </a:r>
          </a:p>
          <a:p>
            <a:pPr marL="457200" indent="-457200">
              <a:buAutoNum type="arabicPeriod"/>
            </a:pPr>
            <a:r>
              <a:rPr lang="en-US" dirty="0"/>
              <a:t>Pion Decay</a:t>
            </a:r>
          </a:p>
        </p:txBody>
      </p:sp>
    </p:spTree>
    <p:extLst>
      <p:ext uri="{BB962C8B-B14F-4D97-AF65-F5344CB8AC3E}">
        <p14:creationId xmlns:p14="http://schemas.microsoft.com/office/powerpoint/2010/main" val="2023511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82FC-034F-4D65-56F0-A9B6016A3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The Simplified Composite Hadron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5DBD1-C51C-552C-2337-9A09A0C3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660"/>
            <a:ext cx="10515600" cy="1461053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simplified Composite Hadron Model (</a:t>
            </a:r>
            <a:r>
              <a:rPr lang="en-US" sz="1800" dirty="0" err="1"/>
              <a:t>sCHM</a:t>
            </a:r>
            <a:r>
              <a:rPr lang="en-US" sz="1800" dirty="0"/>
              <a:t>) consists of 1/3-charge particles (currently known as down antiquarks), -1/3-charge particles (currently known as down quarks), and positrons. </a:t>
            </a:r>
          </a:p>
          <a:p>
            <a:pPr marL="0" indent="0">
              <a:buNone/>
            </a:pPr>
            <a:r>
              <a:rPr lang="en-US" sz="1800" dirty="0"/>
              <a:t>The resulting “Universe” (in its smallest repeatable form – electrons are not shown) consists of: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82E9B19-8A75-46D6-F312-6FC78CEAF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28BE1C1-7825-E19C-44F7-D4F27198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61" y="3197088"/>
            <a:ext cx="5943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0F3AD7C-3E12-C10A-B734-90B7FB4EA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967E1-A22E-3F14-47BC-63C425531BAC}"/>
              </a:ext>
            </a:extLst>
          </p:cNvPr>
          <p:cNvSpPr txBox="1"/>
          <p:nvPr/>
        </p:nvSpPr>
        <p:spPr>
          <a:xfrm>
            <a:off x="1856432" y="5936975"/>
            <a:ext cx="803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shows “antimatter”; </a:t>
            </a:r>
            <a:r>
              <a:rPr lang="en-US" dirty="0">
                <a:solidFill>
                  <a:schemeClr val="accent1"/>
                </a:solidFill>
              </a:rPr>
              <a:t>Blue </a:t>
            </a:r>
            <a:r>
              <a:rPr lang="en-US" dirty="0"/>
              <a:t>shows “matter” (Really, it’s all just observed matter consisting of positively and negatively charged particles)</a:t>
            </a:r>
          </a:p>
        </p:txBody>
      </p:sp>
    </p:spTree>
    <p:extLst>
      <p:ext uri="{BB962C8B-B14F-4D97-AF65-F5344CB8AC3E}">
        <p14:creationId xmlns:p14="http://schemas.microsoft.com/office/powerpoint/2010/main" val="4235331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B373-0DE0-3BA5-B1C3-845587BE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6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Fundamental Implications of the </a:t>
            </a:r>
            <a:r>
              <a:rPr lang="en-US" sz="4000" b="1" dirty="0" err="1">
                <a:solidFill>
                  <a:schemeClr val="accent1"/>
                </a:solidFill>
              </a:rPr>
              <a:t>sCHM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D3DA-2D4E-9D41-F582-401D73AC4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95" y="745589"/>
            <a:ext cx="11099409" cy="60156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“Matter” as we understand it is a composite of matter and antimatter, understood in its simplest form as a combination of 1/3-charge and -1/3-charge quarks (currently called down quarks and down antiquarks), combined with positrons, to form nuclei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Proton-to-neutron conversion in proton-proton chain reactions in stars (as well as the C-N-O process) is likely initiated by positron ejection from protons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Neutrinos created as a byproduct of proton-proton chain reactions in stars likely cause the expansion, and the increasing rate of expansion, of the Universe under Einstein’s General Theory (i.e., explains Dark Energy)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Neutrinos generated as a by-product of proton-proton chain reactions in stars are the likely major cause of the observed rate of galaxy rotation (i.e., explains Dark Matter)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Beta decay (both </a:t>
            </a:r>
            <a:r>
              <a:rPr lang="en-US" i="1" dirty="0"/>
              <a:t>B</a:t>
            </a:r>
            <a:r>
              <a:rPr lang="en-US" dirty="0"/>
              <a:t>+ and </a:t>
            </a:r>
            <a:r>
              <a:rPr lang="en-US" i="1" dirty="0"/>
              <a:t>B</a:t>
            </a:r>
            <a:r>
              <a:rPr lang="en-US" dirty="0"/>
              <a:t>-) is likely an external, deterministic phenomenon caused by neutrinos interacting with nuclei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Non-Higgs generation of mass (98% of the mass of the Universe) likely caused by Strong Force binding of asymmetric electrical forces in nuclei (? -- </a:t>
            </a:r>
            <a:r>
              <a:rPr lang="en-US" dirty="0" err="1"/>
              <a:t>tbd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244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DA24-997E-7787-0E5B-7134D6DF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IV. Dark Energy under the </a:t>
            </a:r>
            <a:r>
              <a:rPr lang="en-US" b="1" dirty="0" err="1">
                <a:solidFill>
                  <a:schemeClr val="accent1"/>
                </a:solidFill>
              </a:rPr>
              <a:t>sCHM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BC536-23BB-EE9A-FE30-385286A91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AF490-FE79-4BB1-420B-032C2E218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06F0-A84F-CD6D-EC2E-1D31B8AA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Contents: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8D15F-B8FA-4C59-A929-F726D4E2B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5141153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/>
              <a:t>Introduction</a:t>
            </a:r>
          </a:p>
          <a:p>
            <a:pPr marL="571500" indent="-571500">
              <a:buAutoNum type="romanUcPeriod"/>
            </a:pPr>
            <a:r>
              <a:rPr lang="en-US" dirty="0"/>
              <a:t>Background of the Science</a:t>
            </a:r>
          </a:p>
          <a:p>
            <a:pPr marL="571500" indent="-571500">
              <a:buAutoNum type="romanUcPeriod"/>
            </a:pPr>
            <a:r>
              <a:rPr lang="en-US" dirty="0"/>
              <a:t>The Composite Hadron Model</a:t>
            </a:r>
          </a:p>
          <a:p>
            <a:pPr marL="457200" lvl="1" indent="0">
              <a:buNone/>
            </a:pPr>
            <a:r>
              <a:rPr lang="en-US" dirty="0"/>
              <a:t>  A.	Observation</a:t>
            </a:r>
          </a:p>
          <a:p>
            <a:pPr marL="457200" lvl="1" indent="0">
              <a:buNone/>
            </a:pPr>
            <a:r>
              <a:rPr lang="en-US" dirty="0"/>
              <a:t>  B.	Hypothesis</a:t>
            </a:r>
          </a:p>
          <a:p>
            <a:pPr marL="457200" lvl="1" indent="0">
              <a:buNone/>
            </a:pPr>
            <a:r>
              <a:rPr lang="en-US" dirty="0"/>
              <a:t>  C.	Experiment</a:t>
            </a:r>
          </a:p>
          <a:p>
            <a:pPr marL="457200" lvl="1" indent="0">
              <a:buNone/>
            </a:pPr>
            <a:r>
              <a:rPr lang="en-US" dirty="0"/>
              <a:t>  D.	Conclusion</a:t>
            </a:r>
          </a:p>
          <a:p>
            <a:pPr marL="457200" lvl="1" indent="0">
              <a:buNone/>
            </a:pPr>
            <a:r>
              <a:rPr lang="en-US" dirty="0"/>
              <a:t>  E.	Further Experimental Observations</a:t>
            </a:r>
          </a:p>
          <a:p>
            <a:pPr marL="457200" lvl="1" indent="0">
              <a:buNone/>
            </a:pPr>
            <a:r>
              <a:rPr lang="en-US" dirty="0"/>
              <a:t>  F.  Operating Hypothesis – the </a:t>
            </a:r>
            <a:r>
              <a:rPr lang="en-US" dirty="0" err="1"/>
              <a:t>sCHM</a:t>
            </a:r>
            <a:endParaRPr lang="en-US" dirty="0"/>
          </a:p>
          <a:p>
            <a:pPr marL="457200" indent="-457200">
              <a:buAutoNum type="romanUcPeriod"/>
            </a:pPr>
            <a:r>
              <a:rPr lang="en-US" dirty="0"/>
              <a:t>Dark Energy</a:t>
            </a:r>
          </a:p>
          <a:p>
            <a:pPr marL="457200" indent="-457200">
              <a:buAutoNum type="romanUcPeriod"/>
            </a:pPr>
            <a:r>
              <a:rPr lang="en-US" dirty="0"/>
              <a:t>Dark Matter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6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2EC1-C9F4-7012-93D0-E89EF6D7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4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Proton-Proton Chain Reactions in Stars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in the Composite Hadron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64BA11-B184-F852-D4D3-8BC855AF8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730" y="3571416"/>
            <a:ext cx="8878539" cy="32865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7540A-6879-E2CC-281B-7273209FB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480099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A016B-5F07-A790-D5F4-25CD01611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812" y="1670947"/>
            <a:ext cx="4989471" cy="1365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2A043D-0393-8A20-47D9-028F2CBB64E5}"/>
              </a:ext>
            </a:extLst>
          </p:cNvPr>
          <p:cNvSpPr txBox="1"/>
          <p:nvPr/>
        </p:nvSpPr>
        <p:spPr>
          <a:xfrm>
            <a:off x="295422" y="599283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(One variation)</a:t>
            </a:r>
          </a:p>
        </p:txBody>
      </p:sp>
    </p:spTree>
    <p:extLst>
      <p:ext uri="{BB962C8B-B14F-4D97-AF65-F5344CB8AC3E}">
        <p14:creationId xmlns:p14="http://schemas.microsoft.com/office/powerpoint/2010/main" val="253906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4F7D-BECC-D9DF-CCAD-9A3546B0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Proton-proton chain reactions as the primary initiating action (?) of the current epoch of the Universe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E8F3A-81AB-BB96-E486-EAC17F34D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time that a positron is ejected from a proton within a star, it is available to annihilate with a nearby electron</a:t>
            </a:r>
          </a:p>
          <a:p>
            <a:r>
              <a:rPr lang="en-US" dirty="0"/>
              <a:t>In each annihilation, two 511-keV gamma rays and at least one neutrino are emitted</a:t>
            </a:r>
          </a:p>
          <a:p>
            <a:r>
              <a:rPr lang="en-US" dirty="0"/>
              <a:t>The neutrino has mass, and it immediately accelerates to nearly the speed of light</a:t>
            </a:r>
          </a:p>
          <a:p>
            <a:r>
              <a:rPr lang="en-US" dirty="0"/>
              <a:t>Under Einstein’s General Theory, an accelerating object with mass expands spacetime</a:t>
            </a:r>
          </a:p>
          <a:p>
            <a:r>
              <a:rPr lang="en-US" dirty="0"/>
              <a:t>Therefore, it appears likely that neutrinos emitted as a byproduct of proton-proton chain reactions in stars cause the expansion, and the increasing rate of expansion, of the Universe, in our current epoch</a:t>
            </a:r>
          </a:p>
        </p:txBody>
      </p:sp>
    </p:spTree>
    <p:extLst>
      <p:ext uri="{BB962C8B-B14F-4D97-AF65-F5344CB8AC3E}">
        <p14:creationId xmlns:p14="http://schemas.microsoft.com/office/powerpoint/2010/main" val="3859285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7A17-84CF-80A4-096D-1D291D55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Major Neutrino fluxes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789B-C2D1-CB1A-57AB-FC7FF708D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Stellar (source:  Sun)</a:t>
            </a:r>
          </a:p>
          <a:p>
            <a:r>
              <a:rPr lang="en-US" dirty="0"/>
              <a:t>Interstellar (source: other stars in Milky Way)</a:t>
            </a:r>
          </a:p>
          <a:p>
            <a:r>
              <a:rPr lang="en-US" dirty="0"/>
              <a:t>Intergalactic (source: stars in other galaxies)</a:t>
            </a:r>
          </a:p>
          <a:p>
            <a:r>
              <a:rPr lang="en-US" dirty="0"/>
              <a:t>Remnant from the Big Bang /First Inflation (?)</a:t>
            </a:r>
          </a:p>
        </p:txBody>
      </p:sp>
    </p:spTree>
    <p:extLst>
      <p:ext uri="{BB962C8B-B14F-4D97-AF65-F5344CB8AC3E}">
        <p14:creationId xmlns:p14="http://schemas.microsoft.com/office/powerpoint/2010/main" val="2254311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F244-3B87-1320-C661-D1761711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V. Measuring Interstellar Neutrinos as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potential Dark Matter under the CHM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05EA-9F0C-8D09-2D4E-0D12F0364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37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5D2D-3D83-1B5C-2595-F2A158A1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The Voyager 1 spacecraft is currently “measuring” the interstellar neutrino flux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E0BAC-D177-ABCD-7489-AC227645B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in the Voyager program, it was observed that the craft’s Radioisotope Power Generators were experiencing an unexpected lengthening of their isotope’s (Pu-238) half life </a:t>
            </a:r>
          </a:p>
          <a:p>
            <a:pPr marL="0" indent="0">
              <a:buNone/>
            </a:pPr>
            <a:r>
              <a:rPr lang="en-US" dirty="0"/>
              <a:t>L.A. Packard, “Flight performance of the Voyager electrical power system,” </a:t>
            </a:r>
            <a:r>
              <a:rPr lang="en-US" i="1" dirty="0"/>
              <a:t>Am. Soc. of Mech. Eng</a:t>
            </a:r>
            <a:r>
              <a:rPr lang="en-US" dirty="0"/>
              <a:t>., Washington, DC (1981).</a:t>
            </a:r>
          </a:p>
          <a:p>
            <a:r>
              <a:rPr lang="en-US" dirty="0"/>
              <a:t>As the crafts have moved away from the Sun (and its particular neutrino flux, by operation of the inverse-square law), their RPGs are powered more and more by the interstellar neutrino flux, consistent with the CHM</a:t>
            </a:r>
          </a:p>
        </p:txBody>
      </p:sp>
    </p:spTree>
    <p:extLst>
      <p:ext uri="{BB962C8B-B14F-4D97-AF65-F5344CB8AC3E}">
        <p14:creationId xmlns:p14="http://schemas.microsoft.com/office/powerpoint/2010/main" val="590276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CB5A-E7B4-042B-22C0-EE301512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Pu-238 Half Lives on Earth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1D66015-0453-6335-79A6-4E693C792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11" y="1825625"/>
            <a:ext cx="6689977" cy="4351338"/>
          </a:xfrm>
        </p:spPr>
      </p:pic>
    </p:spTree>
    <p:extLst>
      <p:ext uri="{BB962C8B-B14F-4D97-AF65-F5344CB8AC3E}">
        <p14:creationId xmlns:p14="http://schemas.microsoft.com/office/powerpoint/2010/main" val="2549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9ADA-00AD-7237-969C-B01C5FD2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Observed Voyager 1 Pu-238 Half Life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(accounting for thermocouple loss of efficiency)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30506-366C-4DF0-3AD0-168B7B1F6536}"/>
              </a:ext>
            </a:extLst>
          </p:cNvPr>
          <p:cNvSpPr txBox="1"/>
          <p:nvPr/>
        </p:nvSpPr>
        <p:spPr>
          <a:xfrm>
            <a:off x="1152939" y="6052930"/>
            <a:ext cx="10724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 NASA, </a:t>
            </a:r>
            <a:r>
              <a:rPr lang="en-US" u="sng" dirty="0"/>
              <a:t>Radioisotope Power Systems Reference Book,</a:t>
            </a:r>
            <a:r>
              <a:rPr lang="en-US" dirty="0"/>
              <a:t> Washington, DC (2015); </a:t>
            </a:r>
          </a:p>
          <a:p>
            <a:r>
              <a:rPr lang="en-US" dirty="0"/>
              <a:t>C.E. Whiting &amp; D.F. Woerner, “The Graph becomes the dataset,” </a:t>
            </a:r>
            <a:r>
              <a:rPr lang="en-US" i="1" dirty="0"/>
              <a:t>Nuclear Technology</a:t>
            </a:r>
            <a:r>
              <a:rPr lang="en-US" dirty="0"/>
              <a:t>, 1–8 (2024).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4D69E3-B808-2693-64EA-E0EB860E3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16" y="1825625"/>
            <a:ext cx="6589416" cy="4189298"/>
          </a:xfrm>
        </p:spPr>
      </p:pic>
    </p:spTree>
    <p:extLst>
      <p:ext uri="{BB962C8B-B14F-4D97-AF65-F5344CB8AC3E}">
        <p14:creationId xmlns:p14="http://schemas.microsoft.com/office/powerpoint/2010/main" val="229733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07DB-A9A3-1C5D-F07E-B016FDB2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Neutrino Concentration on Earth vs. Interstellar Concentration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CDBE1-C1E5-92D7-5172-E46AD06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</a:t>
            </a:r>
            <a:r>
              <a:rPr lang="en-US"/>
              <a:t>observed Voyager </a:t>
            </a:r>
            <a:r>
              <a:rPr lang="en-US" dirty="0"/>
              <a:t>data:</a:t>
            </a:r>
          </a:p>
          <a:p>
            <a:pPr marL="514350" indent="-514350">
              <a:buAutoNum type="arabicPeriod"/>
            </a:pPr>
            <a:r>
              <a:rPr lang="en-US" dirty="0"/>
              <a:t>The half life of Pu-238 in the interstellar medium is approximately 136 years</a:t>
            </a:r>
          </a:p>
          <a:p>
            <a:pPr marL="514350" indent="-514350">
              <a:buAutoNum type="arabicPeriod"/>
            </a:pPr>
            <a:r>
              <a:rPr lang="en-US" dirty="0"/>
              <a:t>The ratio on Earth of solar neutrinos to interstellar (including intergalactic and Big Bang/First Inflation) neutrinos, expressed as a percentage, is approximately 13%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47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8D3B-6F9B-2863-945F-17EADAA1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800" b="1" dirty="0">
                <a:solidFill>
                  <a:schemeClr val="accent1"/>
                </a:solidFill>
              </a:rPr>
            </a:br>
            <a:br>
              <a:rPr lang="en-US" sz="4800" b="1" dirty="0">
                <a:solidFill>
                  <a:schemeClr val="accent1"/>
                </a:solidFill>
              </a:rPr>
            </a:br>
            <a:r>
              <a:rPr lang="en-US" sz="4800" b="1" dirty="0">
                <a:solidFill>
                  <a:schemeClr val="accent1"/>
                </a:solidFill>
              </a:rPr>
              <a:t>Questions?</a:t>
            </a:r>
            <a:br>
              <a:rPr lang="en-US" sz="4800" b="1" dirty="0">
                <a:solidFill>
                  <a:schemeClr val="accent1"/>
                </a:solidFill>
              </a:rPr>
            </a:br>
            <a:br>
              <a:rPr lang="en-US" sz="4800" b="1" dirty="0">
                <a:solidFill>
                  <a:schemeClr val="accent1"/>
                </a:solidFill>
              </a:rPr>
            </a:br>
            <a:r>
              <a:rPr lang="en-US" sz="4800" b="1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3CA3C-9CBD-2631-EC7B-F5BC71D83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479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Please address questions, comments, criticism to: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mark.pickrell@pickrell.net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652B4-90BC-9F5A-436C-D27550A36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3522"/>
            <a:ext cx="1341236" cy="1624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E9F3C-E7C5-2E01-73E5-082AAF336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5462" y="5736198"/>
            <a:ext cx="1336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3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8B8-EA2F-8E05-8B12-0605A373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I. Introduction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75C4A5-44E3-8E88-56FD-F009A255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Basis of Talk: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M. Pickrell, “Composite matter/antimatter hadron structure indicated experimentally at the Texas Petawatt Laser Facility,”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Phys. 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(4): 270 (Dec 2024).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9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8F27-F49E-F25D-3DCF-A93DC37E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737904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Background -- Matter &amp; Antimatter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5E1F-74C1-89FA-514D-53C99841A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87" y="1086257"/>
            <a:ext cx="10044194" cy="4831507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Existence of antimatter first hypothesized in 1898 by Arthur Schuster in </a:t>
            </a:r>
            <a:r>
              <a:rPr lang="en-US" sz="2200" i="1" dirty="0"/>
              <a:t>Nature</a:t>
            </a:r>
          </a:p>
          <a:p>
            <a:r>
              <a:rPr lang="en-US" sz="2200" dirty="0"/>
              <a:t>In 1928, Paul Dirac’s relativistic version of the Schrodinger wave equation recognizes solutions involving an antielectron; in 1930, Robert Oppenheimer proposed the existence of a “positively charged electron with the same mass”</a:t>
            </a:r>
          </a:p>
          <a:p>
            <a:r>
              <a:rPr lang="en-US" sz="2200" dirty="0"/>
              <a:t> In 1932, Carl Anderson discovers positrons in cosmic rays; in 1936, Anderson describes electron/positron annihilation, crediting Joliot’s and </a:t>
            </a:r>
            <a:r>
              <a:rPr lang="en-US" sz="2200" dirty="0" err="1"/>
              <a:t>Thibaud’s</a:t>
            </a:r>
            <a:r>
              <a:rPr lang="en-US" sz="2200" dirty="0"/>
              <a:t> 1934 work on radioactive decay</a:t>
            </a:r>
          </a:p>
          <a:p>
            <a:r>
              <a:rPr lang="en-US" sz="2200" dirty="0"/>
              <a:t>In 1934, Bethe &amp; </a:t>
            </a:r>
            <a:r>
              <a:rPr lang="en-US" sz="2200" dirty="0" err="1"/>
              <a:t>Heitler</a:t>
            </a:r>
            <a:r>
              <a:rPr lang="en-US" sz="2200" dirty="0"/>
              <a:t> theorize that virtual electrons and positrons arise from the “quantum vacuum”</a:t>
            </a:r>
          </a:p>
          <a:p>
            <a:r>
              <a:rPr lang="en-US" sz="2200" dirty="0"/>
              <a:t>In 1947, Cecil Powell, et al., discover the pion, ultimately understood as a combination of a quark and antiquark, in a cosmic-ray experiment</a:t>
            </a:r>
          </a:p>
          <a:p>
            <a:r>
              <a:rPr lang="en-US" sz="2200" dirty="0"/>
              <a:t>In 1955, Owen Chamberlain and Emilio </a:t>
            </a:r>
            <a:r>
              <a:rPr lang="en-US" sz="2200" dirty="0" err="1"/>
              <a:t>Segrè</a:t>
            </a:r>
            <a:r>
              <a:rPr lang="en-US" sz="2200" dirty="0"/>
              <a:t> discover the antiproton at Berkeley Radiation Laboratory’s Bevatron</a:t>
            </a:r>
          </a:p>
          <a:p>
            <a:r>
              <a:rPr lang="en-US" sz="2200" dirty="0"/>
              <a:t>In 1956, Bruce Cork, et al., discover the antineutron at BRL</a:t>
            </a:r>
          </a:p>
          <a:p>
            <a:r>
              <a:rPr lang="en-US" sz="2200" dirty="0"/>
              <a:t>In 1964, Murray Gell-Mann and George Zweig theorize existence of quarks (as denominated by Gell-Mann)</a:t>
            </a:r>
          </a:p>
          <a:p>
            <a:r>
              <a:rPr lang="en-US" sz="2200" dirty="0"/>
              <a:t>In 1964, James Cronin, Val Fitch, et al., discover CP violation for K meson decays (demonstrating matter/antimatter subatomic asymmetry)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936C1-DAC2-C1C3-9B36-D629AC292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7570" y="708835"/>
            <a:ext cx="1590420" cy="1568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53F57D-50EA-E88E-3EE7-327E23E2B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60" y="3388090"/>
            <a:ext cx="1501053" cy="1895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ABD498-A801-4618-68CD-4775EC7E593D}"/>
              </a:ext>
            </a:extLst>
          </p:cNvPr>
          <p:cNvSpPr txBox="1"/>
          <p:nvPr/>
        </p:nvSpPr>
        <p:spPr>
          <a:xfrm>
            <a:off x="10482681" y="2446328"/>
            <a:ext cx="96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Positron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C15FA-50BD-AE86-CA38-36DD3ADD5EB5}"/>
              </a:ext>
            </a:extLst>
          </p:cNvPr>
          <p:cNvSpPr txBox="1"/>
          <p:nvPr/>
        </p:nvSpPr>
        <p:spPr>
          <a:xfrm>
            <a:off x="10252555" y="5467611"/>
            <a:ext cx="15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meson to ∏</a:t>
            </a:r>
            <a:r>
              <a:rPr lang="en-US" baseline="3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3576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27F07-35A1-3B5E-63F4-FD97DA1D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The Standard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25C4-E26A-B790-F7DD-18805753F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2A66E-354A-BBA1-3425-1242E738F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4B8B-94B9-CAA0-F04D-4C96E023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9301"/>
            <a:ext cx="10515600" cy="737904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Major </a:t>
            </a:r>
            <a:r>
              <a:rPr lang="en-US" b="1" u="sng" dirty="0">
                <a:solidFill>
                  <a:schemeClr val="accent1"/>
                </a:solidFill>
              </a:rPr>
              <a:t>Known</a:t>
            </a:r>
            <a:r>
              <a:rPr lang="en-US" b="1" dirty="0">
                <a:solidFill>
                  <a:schemeClr val="accent1"/>
                </a:solidFill>
              </a:rPr>
              <a:t> Problems of the Standard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67EF-400D-BF1B-4941-73EC98EE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326" y="1154927"/>
            <a:ext cx="10289345" cy="5563772"/>
          </a:xfrm>
        </p:spPr>
        <p:txBody>
          <a:bodyPr>
            <a:normAutofit/>
          </a:bodyPr>
          <a:lstStyle/>
          <a:p>
            <a:r>
              <a:rPr lang="en-US" sz="3200" dirty="0"/>
              <a:t>Apparent </a:t>
            </a:r>
            <a:r>
              <a:rPr lang="en-US" sz="3200" i="1" dirty="0"/>
              <a:t>gross</a:t>
            </a:r>
            <a:r>
              <a:rPr lang="en-US" sz="3200" dirty="0"/>
              <a:t> matter/antimatter asymmetry in the Universe vs. theorized </a:t>
            </a:r>
            <a:r>
              <a:rPr lang="en-US" sz="3200" i="1" dirty="0"/>
              <a:t>gross</a:t>
            </a:r>
            <a:r>
              <a:rPr lang="en-US" sz="3200" dirty="0"/>
              <a:t> matter/antimatter symmetry</a:t>
            </a:r>
          </a:p>
          <a:p>
            <a:r>
              <a:rPr lang="en-US" sz="3200" dirty="0"/>
              <a:t>The cause of </a:t>
            </a:r>
            <a:r>
              <a:rPr lang="en-US" sz="3200" i="1" dirty="0"/>
              <a:t>subatomic</a:t>
            </a:r>
            <a:r>
              <a:rPr lang="en-US" sz="3200" dirty="0"/>
              <a:t> matter/antimatter asymmetry (Cronin &amp; Fitch) is not understood</a:t>
            </a:r>
          </a:p>
          <a:p>
            <a:r>
              <a:rPr lang="en-US" sz="3200" dirty="0"/>
              <a:t>Dark Energy (an energy that causes the increasing size of the Universe and the increasing rate of expansion of the Universe)</a:t>
            </a:r>
          </a:p>
          <a:p>
            <a:r>
              <a:rPr lang="en-US" sz="3200" dirty="0"/>
              <a:t>Dark Matter (a force that causes an apparent slower-than-expected rotation of galaxies)</a:t>
            </a:r>
          </a:p>
          <a:p>
            <a:r>
              <a:rPr lang="en-US" sz="3200" dirty="0"/>
              <a:t>The cause of the overwhelming majority of </a:t>
            </a:r>
            <a:r>
              <a:rPr lang="en-US" sz="3200" i="1" dirty="0"/>
              <a:t>visible</a:t>
            </a:r>
            <a:r>
              <a:rPr lang="en-US" sz="3200" dirty="0"/>
              <a:t> mass in the Universe is not explained by the Higgs mechanism</a:t>
            </a:r>
          </a:p>
        </p:txBody>
      </p:sp>
    </p:spTree>
    <p:extLst>
      <p:ext uri="{BB962C8B-B14F-4D97-AF65-F5344CB8AC3E}">
        <p14:creationId xmlns:p14="http://schemas.microsoft.com/office/powerpoint/2010/main" val="151005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CFC7-2A83-8E4D-7BAD-50A10854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III. The Composite Hadron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FE6C0-114D-80DF-C15D-4ED7F4613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6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89D6BB-00E5-7031-4D26-8CCC05DF5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2375452"/>
            <a:ext cx="9677400" cy="392595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H. Chen, </a:t>
            </a:r>
            <a:r>
              <a:rPr lang="en-US" sz="2400" i="1" dirty="0"/>
              <a:t>et al</a:t>
            </a:r>
            <a:r>
              <a:rPr lang="en-US" sz="2400" dirty="0"/>
              <a:t>., “Relativistic positron creation using </a:t>
            </a:r>
            <a:r>
              <a:rPr lang="en-US" sz="2400" dirty="0" err="1"/>
              <a:t>ultraintense</a:t>
            </a:r>
            <a:r>
              <a:rPr lang="en-US" sz="2400" dirty="0"/>
              <a:t> short pulse lasers,” </a:t>
            </a:r>
            <a:r>
              <a:rPr lang="en-US" sz="2400" i="1" dirty="0"/>
              <a:t>Phys. Rev. Lett</a:t>
            </a:r>
            <a:r>
              <a:rPr lang="en-US" sz="2400" dirty="0"/>
              <a:t>. </a:t>
            </a:r>
            <a:r>
              <a:rPr lang="en-US" sz="2400" b="1" dirty="0"/>
              <a:t>102</a:t>
            </a:r>
            <a:r>
              <a:rPr lang="en-US" sz="2400" dirty="0"/>
              <a:t>: 105001 (2009).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Chen u</a:t>
            </a:r>
            <a:r>
              <a:rPr lang="en-US" sz="2400" dirty="0"/>
              <a:t>nderstood that the electron/positron pairs arise from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Bethe-Heitler process, from the quantum vacuum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Chen’s experimental result conflicts with our understanding from theory that electron/positron pairs arising from the quantum vacuum are extremely difficult (if not impossible) to separate</a:t>
            </a:r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1E4590-6267-651D-C26C-C35B7B359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5569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Observation:  In 2008, Hui Chen and others at Lawrence Livermore National Laboratory discovered that “large quantities” of electron/positron pairs are generated when a high-intensity laser strikes a gold target (and can be separated magnetically)</a:t>
            </a:r>
            <a:br>
              <a:rPr lang="en-US" sz="3600" b="1" dirty="0">
                <a:solidFill>
                  <a:schemeClr val="accent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1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89D6BB-00E5-7031-4D26-8CCC05DF5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474" y="1985420"/>
            <a:ext cx="9843052" cy="242938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457200" indent="-457200" algn="l">
              <a:buAutoNum type="arabicPeriod"/>
            </a:pPr>
            <a:r>
              <a:rPr lang="en-US" dirty="0"/>
              <a:t>Gross universal matter/antimatter symmetry (as predicted from theory)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Matter/antimatter asymmetry at the subatomic scale (Cronin &amp; Fitch)</a:t>
            </a:r>
          </a:p>
          <a:p>
            <a:pPr marL="457200" indent="-457200" algn="l">
              <a:buAutoNum type="arabicPeriod"/>
            </a:pPr>
            <a:r>
              <a:rPr lang="en-US" dirty="0"/>
              <a:t>Positrons may exist within ordinary, stable nuclei (from H. Chen, et al.)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Protons, neutrons, and electrons exist as ordinary, observed </a:t>
            </a:r>
            <a:r>
              <a:rPr lang="en-US" dirty="0"/>
              <a:t>matter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1E4590-6267-651D-C26C-C35B7B359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1794"/>
            <a:ext cx="9144000" cy="13999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Conjecture:  positrons exist within ordinary nuclei*</a:t>
            </a:r>
            <a:br>
              <a:rPr lang="en-US" sz="3600" b="1" dirty="0">
                <a:solidFill>
                  <a:schemeClr val="accent1"/>
                </a:solidFill>
              </a:rPr>
            </a:b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Thought experiment:  what would hadrons look like under the following parameters: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53BB8-31D4-4D11-7189-8F3214AD35A3}"/>
              </a:ext>
            </a:extLst>
          </p:cNvPr>
          <p:cNvSpPr txBox="1"/>
          <p:nvPr/>
        </p:nvSpPr>
        <p:spPr>
          <a:xfrm>
            <a:off x="1174474" y="4414802"/>
            <a:ext cx="819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Pickrell, “Hypothesis for a universal matter/anti-matter hadron structure, with resulting cosmology,” HAL 03475258 (December 10, 2021)(pre-print).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5ED8D-BE5B-CB5A-1411-1F30B901C436}"/>
              </a:ext>
            </a:extLst>
          </p:cNvPr>
          <p:cNvSpPr txBox="1"/>
          <p:nvPr/>
        </p:nvSpPr>
        <p:spPr>
          <a:xfrm>
            <a:off x="1174473" y="5276206"/>
            <a:ext cx="796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*John Wheeler, Richard Feynman’s thesis advisor, first hypothesized the existence of positrons within “ordinary” matter in the 1950s</a:t>
            </a:r>
          </a:p>
        </p:txBody>
      </p:sp>
    </p:spTree>
    <p:extLst>
      <p:ext uri="{BB962C8B-B14F-4D97-AF65-F5344CB8AC3E}">
        <p14:creationId xmlns:p14="http://schemas.microsoft.com/office/powerpoint/2010/main" val="398620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6632</TotalTime>
  <Words>1929</Words>
  <Application>Microsoft Office PowerPoint</Application>
  <PresentationFormat>Widescreen</PresentationFormat>
  <Paragraphs>164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Century Schoolbook</vt:lpstr>
      <vt:lpstr>Office Theme</vt:lpstr>
      <vt:lpstr>Implications of the composite matter/antimatter hadron structure for Dark Energy and Dark Matter</vt:lpstr>
      <vt:lpstr>Contents:</vt:lpstr>
      <vt:lpstr>I. Introduction</vt:lpstr>
      <vt:lpstr> Background -- Matter &amp; Antimatter</vt:lpstr>
      <vt:lpstr>The Standard Model</vt:lpstr>
      <vt:lpstr> Major Known Problems of the Standard Model</vt:lpstr>
      <vt:lpstr>III. The Composite Hadron Model</vt:lpstr>
      <vt:lpstr>Observation:  In 2008, Hui Chen and others at Lawrence Livermore National Laboratory discovered that “large quantities” of electron/positron pairs are generated when a high-intensity laser strikes a gold target (and can be separated magnetically) </vt:lpstr>
      <vt:lpstr>Conjecture:  positrons exist within ordinary nuclei*  Thought experiment:  what would hadrons look like under the following parameters: </vt:lpstr>
      <vt:lpstr> Stable “ordinary” hadrons may be composed of  quarks, antiquarks, and positrons (Composite Hadron Model)</vt:lpstr>
      <vt:lpstr>Proton-Neutron Conversions in the CHM</vt:lpstr>
      <vt:lpstr>Prediction from the Composite Hadron Model:</vt:lpstr>
      <vt:lpstr>Experimental Observation:</vt:lpstr>
      <vt:lpstr>Conclusion:</vt:lpstr>
      <vt:lpstr>The CHM Is Consistent With:</vt:lpstr>
      <vt:lpstr>Other Experimental Observations</vt:lpstr>
      <vt:lpstr>The Simplified Composite Hadron Model</vt:lpstr>
      <vt:lpstr>Fundamental Implications of the sCHM</vt:lpstr>
      <vt:lpstr>IV. Dark Energy under the sCHM</vt:lpstr>
      <vt:lpstr>Proton-Proton Chain Reactions in Stars in the Composite Hadron Model</vt:lpstr>
      <vt:lpstr>Proton-proton chain reactions as the primary initiating action (?) of the current epoch of the Universe</vt:lpstr>
      <vt:lpstr>Major Neutrino fluxes</vt:lpstr>
      <vt:lpstr>V. Measuring Interstellar Neutrinos as potential Dark Matter under the CHM</vt:lpstr>
      <vt:lpstr>The Voyager 1 spacecraft is currently “measuring” the interstellar neutrino flux</vt:lpstr>
      <vt:lpstr>Pu-238 Half Lives on Earth</vt:lpstr>
      <vt:lpstr>Observed Voyager 1 Pu-238 Half Life (accounting for thermocouple loss of efficiency)</vt:lpstr>
      <vt:lpstr>Neutrino Concentration on Earth vs. Interstellar Concentration</vt:lpstr>
      <vt:lpstr>  Questions?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 matter/antimatter hadron structure indicated in petawatt laser experiments</dc:title>
  <dc:creator>Mark Pickrell</dc:creator>
  <cp:lastModifiedBy>Mark Pickrell</cp:lastModifiedBy>
  <cp:revision>96</cp:revision>
  <dcterms:created xsi:type="dcterms:W3CDTF">2023-11-10T20:56:09Z</dcterms:created>
  <dcterms:modified xsi:type="dcterms:W3CDTF">2025-06-08T12:57:25Z</dcterms:modified>
</cp:coreProperties>
</file>