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4" r:id="rId1"/>
    <p:sldMasterId id="2147483677" r:id="rId2"/>
  </p:sldMasterIdLst>
  <p:notesMasterIdLst>
    <p:notesMasterId r:id="rId47"/>
  </p:notesMasterIdLst>
  <p:sldIdLst>
    <p:sldId id="935" r:id="rId3"/>
    <p:sldId id="1027" r:id="rId4"/>
    <p:sldId id="1606" r:id="rId5"/>
    <p:sldId id="1122" r:id="rId6"/>
    <p:sldId id="1178" r:id="rId7"/>
    <p:sldId id="1585" r:id="rId8"/>
    <p:sldId id="1589" r:id="rId9"/>
    <p:sldId id="1162" r:id="rId10"/>
    <p:sldId id="1599" r:id="rId11"/>
    <p:sldId id="1609" r:id="rId12"/>
    <p:sldId id="1610" r:id="rId13"/>
    <p:sldId id="1138" r:id="rId14"/>
    <p:sldId id="1217" r:id="rId15"/>
    <p:sldId id="1582" r:id="rId16"/>
    <p:sldId id="1583" r:id="rId17"/>
    <p:sldId id="1596" r:id="rId18"/>
    <p:sldId id="1613" r:id="rId19"/>
    <p:sldId id="1608" r:id="rId20"/>
    <p:sldId id="1616" r:id="rId21"/>
    <p:sldId id="267" r:id="rId22"/>
    <p:sldId id="1445" r:id="rId23"/>
    <p:sldId id="1371" r:id="rId24"/>
    <p:sldId id="1433" r:id="rId25"/>
    <p:sldId id="1547" r:id="rId26"/>
    <p:sldId id="304" r:id="rId27"/>
    <p:sldId id="1460" r:id="rId28"/>
    <p:sldId id="264" r:id="rId29"/>
    <p:sldId id="261" r:id="rId30"/>
    <p:sldId id="1524" r:id="rId31"/>
    <p:sldId id="1515" r:id="rId32"/>
    <p:sldId id="1513" r:id="rId33"/>
    <p:sldId id="1619" r:id="rId34"/>
    <p:sldId id="1519" r:id="rId35"/>
    <p:sldId id="1186" r:id="rId36"/>
    <p:sldId id="1618" r:id="rId37"/>
    <p:sldId id="1010" r:id="rId38"/>
    <p:sldId id="1540" r:id="rId39"/>
    <p:sldId id="1483" r:id="rId40"/>
    <p:sldId id="1603" r:id="rId41"/>
    <p:sldId id="1443" r:id="rId42"/>
    <p:sldId id="1066" r:id="rId43"/>
    <p:sldId id="1586" r:id="rId44"/>
    <p:sldId id="1020" r:id="rId45"/>
    <p:sldId id="1187"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333399"/>
    <a:srgbClr val="000080"/>
    <a:srgbClr val="FF0080"/>
    <a:srgbClr val="FFFFAE"/>
    <a:srgbClr val="0000FF"/>
    <a:srgbClr val="800040"/>
    <a:srgbClr val="FFD579"/>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60" autoAdjust="0"/>
    <p:restoredTop sz="95934" autoAdjust="0"/>
  </p:normalViewPr>
  <p:slideViewPr>
    <p:cSldViewPr snapToGrid="0">
      <p:cViewPr varScale="1">
        <p:scale>
          <a:sx n="110" d="100"/>
          <a:sy n="110" d="100"/>
        </p:scale>
        <p:origin x="624"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a:extLst>
              <a:ext uri="{FF2B5EF4-FFF2-40B4-BE49-F238E27FC236}">
                <a16:creationId xmlns:a16="http://schemas.microsoft.com/office/drawing/2014/main" id="{588D1759-8BFF-2CDA-26FD-EBEE8694A018}"/>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334851" name="Rectangle 3">
            <a:extLst>
              <a:ext uri="{FF2B5EF4-FFF2-40B4-BE49-F238E27FC236}">
                <a16:creationId xmlns:a16="http://schemas.microsoft.com/office/drawing/2014/main" id="{0FE42291-D508-A32F-8117-9377F418B989}"/>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en-US"/>
          </a:p>
        </p:txBody>
      </p:sp>
      <p:sp>
        <p:nvSpPr>
          <p:cNvPr id="14340" name="Rectangle 4">
            <a:extLst>
              <a:ext uri="{FF2B5EF4-FFF2-40B4-BE49-F238E27FC236}">
                <a16:creationId xmlns:a16="http://schemas.microsoft.com/office/drawing/2014/main" id="{22A286B2-483E-126E-0C48-DEE82F2AA3F5}"/>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34853" name="Rectangle 5">
            <a:extLst>
              <a:ext uri="{FF2B5EF4-FFF2-40B4-BE49-F238E27FC236}">
                <a16:creationId xmlns:a16="http://schemas.microsoft.com/office/drawing/2014/main" id="{571C1CF1-199E-69C6-FC7F-E0E404589912}"/>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334854" name="Rectangle 6">
            <a:extLst>
              <a:ext uri="{FF2B5EF4-FFF2-40B4-BE49-F238E27FC236}">
                <a16:creationId xmlns:a16="http://schemas.microsoft.com/office/drawing/2014/main" id="{BE31EBD7-6D17-FEB2-49BF-E0E767EB416D}"/>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334855" name="Rectangle 7">
            <a:extLst>
              <a:ext uri="{FF2B5EF4-FFF2-40B4-BE49-F238E27FC236}">
                <a16:creationId xmlns:a16="http://schemas.microsoft.com/office/drawing/2014/main" id="{77E0DCBE-6886-7884-AD48-D4F98EA18F62}"/>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98587F1D-E876-7446-91BE-DC4BE69BD1F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0FA7C5F5-7CB2-500F-0A95-5FE180778AC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fld id="{788E9410-D3A4-C849-81C1-6DA70A239E55}" type="slidenum">
              <a:rPr lang="en-US" altLang="en-US" smtClean="0">
                <a:latin typeface="Arial" panose="020B0604020202020204" pitchFamily="34" charset="0"/>
              </a:rPr>
              <a:pPr/>
              <a:t>1</a:t>
            </a:fld>
            <a:endParaRPr lang="en-US" altLang="en-US">
              <a:latin typeface="Arial" panose="020B0604020202020204" pitchFamily="34" charset="0"/>
            </a:endParaRPr>
          </a:p>
        </p:txBody>
      </p:sp>
      <p:sp>
        <p:nvSpPr>
          <p:cNvPr id="16387" name="Text Box 2">
            <a:extLst>
              <a:ext uri="{FF2B5EF4-FFF2-40B4-BE49-F238E27FC236}">
                <a16:creationId xmlns:a16="http://schemas.microsoft.com/office/drawing/2014/main" id="{41CCB309-7892-6BAB-2D7F-31F53F5A6C98}"/>
              </a:ext>
            </a:extLst>
          </p:cNvPr>
          <p:cNvSpPr>
            <a:spLocks noGrp="1" noRot="1" noChangeAspect="1" noChangeArrowheads="1" noTextEdit="1"/>
          </p:cNvSpPr>
          <p:nvPr>
            <p:ph type="sldImg"/>
          </p:nvPr>
        </p:nvSpPr>
        <p:spPr>
          <a:xfrm>
            <a:off x="382588" y="693738"/>
            <a:ext cx="6094412" cy="3429000"/>
          </a:xfrm>
          <a:solidFill>
            <a:srgbClr val="FFFFFF"/>
          </a:solidFill>
          <a:ln/>
        </p:spPr>
      </p:sp>
      <p:sp>
        <p:nvSpPr>
          <p:cNvPr id="16388" name="Text Box 3">
            <a:extLst>
              <a:ext uri="{FF2B5EF4-FFF2-40B4-BE49-F238E27FC236}">
                <a16:creationId xmlns:a16="http://schemas.microsoft.com/office/drawing/2014/main" id="{9409F851-F15A-FAC3-5F6E-178E0FF59306}"/>
              </a:ext>
            </a:extLst>
          </p:cNvPr>
          <p:cNvSpPr>
            <a:spLocks noGrp="1" noChangeArrowheads="1"/>
          </p:cNvSpPr>
          <p:nvPr>
            <p:ph type="body" idx="1"/>
          </p:nvPr>
        </p:nvSpPr>
        <p:spPr>
          <a:xfrm>
            <a:off x="685800" y="4341813"/>
            <a:ext cx="5487988"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pPr eaLnBrk="1" hangingPunct="1"/>
            <a:endParaRPr lang="en-US" altLang="en-US">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a1ace77f61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a1ace77f61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a1ace77f61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a1ace77f61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955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a2c0fd279a_0_1218:notes"/>
          <p:cNvSpPr txBox="1">
            <a:spLocks noGrp="1"/>
          </p:cNvSpPr>
          <p:nvPr>
            <p:ph type="body" idx="1"/>
          </p:nvPr>
        </p:nvSpPr>
        <p:spPr>
          <a:xfrm>
            <a:off x="685800" y="4400551"/>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4" name="Google Shape;564;g2a2c0fd279a_0_1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a1ace77f61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2a1ace77f61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5652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a2c0fd279a_0_2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2a2c0fd279a_0_2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552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2a214dfcec4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2a214dfcec4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8011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6BBFD284-4A01-8C39-8017-55746A06F0A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E09951ED-3BA2-E94E-A236-63FBEC16D6EA}" type="slidenum">
              <a:rPr lang="en-US" altLang="en-US" sz="1200">
                <a:solidFill>
                  <a:srgbClr val="000000"/>
                </a:solidFill>
                <a:latin typeface="Arial" panose="020B0604020202020204" pitchFamily="34" charset="0"/>
                <a:ea typeface="Osaka" charset="-128"/>
              </a:rPr>
              <a:pPr/>
              <a:t>34</a:t>
            </a:fld>
            <a:endParaRPr lang="en-US" altLang="en-US" sz="1200">
              <a:solidFill>
                <a:srgbClr val="000000"/>
              </a:solidFill>
              <a:latin typeface="Arial" panose="020B0604020202020204" pitchFamily="34" charset="0"/>
              <a:ea typeface="Osaka" charset="-128"/>
            </a:endParaRPr>
          </a:p>
        </p:txBody>
      </p:sp>
      <p:sp>
        <p:nvSpPr>
          <p:cNvPr id="80898" name="Rectangle 2">
            <a:extLst>
              <a:ext uri="{FF2B5EF4-FFF2-40B4-BE49-F238E27FC236}">
                <a16:creationId xmlns:a16="http://schemas.microsoft.com/office/drawing/2014/main" id="{C7EAF66D-E7CA-7D46-D5FB-83B3291A9563}"/>
              </a:ext>
            </a:extLst>
          </p:cNvPr>
          <p:cNvSpPr>
            <a:spLocks noGrp="1" noRot="1" noChangeAspect="1" noChangeArrowheads="1" noTextEdit="1"/>
          </p:cNvSpPr>
          <p:nvPr>
            <p:ph type="sldImg"/>
          </p:nvPr>
        </p:nvSpPr>
        <p:spPr>
          <a:solidFill>
            <a:srgbClr val="FFFFFF"/>
          </a:solidFill>
          <a:ln/>
        </p:spPr>
      </p:sp>
      <p:sp>
        <p:nvSpPr>
          <p:cNvPr id="1733635" name="Rectangle 3">
            <a:extLst>
              <a:ext uri="{FF2B5EF4-FFF2-40B4-BE49-F238E27FC236}">
                <a16:creationId xmlns:a16="http://schemas.microsoft.com/office/drawing/2014/main" id="{55F547A9-3402-9378-507A-1739A4AEF1A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6D6397CE-D02E-4DDC-7B69-16E66EC0957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fld id="{4554171F-052F-2242-85A3-687E1EBBA168}" type="slidenum">
              <a:rPr lang="en-US" altLang="en-US" smtClean="0">
                <a:latin typeface="Arial" panose="020B0604020202020204" pitchFamily="34" charset="0"/>
              </a:rPr>
              <a:pPr/>
              <a:t>36</a:t>
            </a:fld>
            <a:endParaRPr lang="en-US" altLang="en-US">
              <a:latin typeface="Arial" panose="020B0604020202020204" pitchFamily="34" charset="0"/>
            </a:endParaRPr>
          </a:p>
        </p:txBody>
      </p:sp>
      <p:sp>
        <p:nvSpPr>
          <p:cNvPr id="22530" name="Rectangle 2">
            <a:extLst>
              <a:ext uri="{FF2B5EF4-FFF2-40B4-BE49-F238E27FC236}">
                <a16:creationId xmlns:a16="http://schemas.microsoft.com/office/drawing/2014/main" id="{E7282D80-F181-72B3-7E0F-7037CFDD397E}"/>
              </a:ext>
            </a:extLst>
          </p:cNvPr>
          <p:cNvSpPr>
            <a:spLocks noGrp="1" noRot="1" noChangeAspect="1" noChangeArrowheads="1" noTextEdit="1"/>
          </p:cNvSpPr>
          <p:nvPr>
            <p:ph type="sldImg"/>
          </p:nvPr>
        </p:nvSpPr>
        <p:spPr>
          <a:xfrm>
            <a:off x="381000" y="685800"/>
            <a:ext cx="6096000" cy="3429000"/>
          </a:xfrm>
          <a:ln/>
        </p:spPr>
      </p:sp>
      <p:sp>
        <p:nvSpPr>
          <p:cNvPr id="22531" name="Rectangle 3">
            <a:extLst>
              <a:ext uri="{FF2B5EF4-FFF2-40B4-BE49-F238E27FC236}">
                <a16:creationId xmlns:a16="http://schemas.microsoft.com/office/drawing/2014/main" id="{919D18A2-4D68-6F5C-3459-1C12E9E91D5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Times" charset="0"/>
            </a:endParaRPr>
          </a:p>
        </p:txBody>
      </p:sp>
    </p:spTree>
    <p:extLst>
      <p:ext uri="{BB962C8B-B14F-4D97-AF65-F5344CB8AC3E}">
        <p14:creationId xmlns:p14="http://schemas.microsoft.com/office/powerpoint/2010/main" val="1383134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2a2c0fd279a_0_1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2a2c0fd279a_0_1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E12AD-8EAB-0B4A-AEAC-3EA6198908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02453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63677-AC2D-2697-AF6B-2C321F7669AA}"/>
            </a:ext>
          </a:extLst>
        </p:cNvPr>
        <p:cNvGrpSpPr/>
        <p:nvPr/>
      </p:nvGrpSpPr>
      <p:grpSpPr>
        <a:xfrm>
          <a:off x="0" y="0"/>
          <a:ext cx="0" cy="0"/>
          <a:chOff x="0" y="0"/>
          <a:chExt cx="0" cy="0"/>
        </a:xfrm>
      </p:grpSpPr>
      <p:sp>
        <p:nvSpPr>
          <p:cNvPr id="30721" name="Rectangle 7">
            <a:extLst>
              <a:ext uri="{FF2B5EF4-FFF2-40B4-BE49-F238E27FC236}">
                <a16:creationId xmlns:a16="http://schemas.microsoft.com/office/drawing/2014/main" id="{02631BE8-1EB4-1B44-7F9C-40715E82561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fld id="{3593480D-71BE-6E4A-91E9-43C813FB8EBA}" type="slidenum">
              <a:rPr lang="en-US" altLang="en-US" smtClean="0">
                <a:latin typeface="Arial" panose="020B0604020202020204" pitchFamily="34" charset="0"/>
              </a:rPr>
              <a:pPr/>
              <a:t>3</a:t>
            </a:fld>
            <a:endParaRPr lang="en-US" altLang="en-US">
              <a:latin typeface="Arial" panose="020B0604020202020204" pitchFamily="34" charset="0"/>
            </a:endParaRPr>
          </a:p>
        </p:txBody>
      </p:sp>
      <p:sp>
        <p:nvSpPr>
          <p:cNvPr id="30722" name="Rectangle 2">
            <a:extLst>
              <a:ext uri="{FF2B5EF4-FFF2-40B4-BE49-F238E27FC236}">
                <a16:creationId xmlns:a16="http://schemas.microsoft.com/office/drawing/2014/main" id="{494DBB5A-4750-A59E-3261-53AEF67DB220}"/>
              </a:ext>
            </a:extLst>
          </p:cNvPr>
          <p:cNvSpPr>
            <a:spLocks noGrp="1" noRot="1" noChangeAspect="1" noChangeArrowheads="1" noTextEdit="1"/>
          </p:cNvSpPr>
          <p:nvPr>
            <p:ph type="sldImg"/>
          </p:nvPr>
        </p:nvSpPr>
        <p:spPr>
          <a:xfrm>
            <a:off x="381000" y="685800"/>
            <a:ext cx="6096000" cy="3429000"/>
          </a:xfrm>
          <a:ln/>
        </p:spPr>
      </p:sp>
      <p:sp>
        <p:nvSpPr>
          <p:cNvPr id="30723" name="Rectangle 3">
            <a:extLst>
              <a:ext uri="{FF2B5EF4-FFF2-40B4-BE49-F238E27FC236}">
                <a16:creationId xmlns:a16="http://schemas.microsoft.com/office/drawing/2014/main" id="{CBBB97D4-3023-9172-767C-816CF90F058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Times" charset="0"/>
            </a:endParaRPr>
          </a:p>
        </p:txBody>
      </p:sp>
    </p:spTree>
    <p:extLst>
      <p:ext uri="{BB962C8B-B14F-4D97-AF65-F5344CB8AC3E}">
        <p14:creationId xmlns:p14="http://schemas.microsoft.com/office/powerpoint/2010/main" val="99865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A71BCB34-5FC1-28A0-ADA8-1B216F228BC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fld id="{927FB751-40CF-8546-BDAF-AF7A65EAFC1A}" type="slidenum">
              <a:rPr lang="en-US" altLang="en-US" smtClean="0">
                <a:latin typeface="Arial" panose="020B0604020202020204" pitchFamily="34" charset="0"/>
              </a:rPr>
              <a:pPr/>
              <a:t>41</a:t>
            </a:fld>
            <a:endParaRPr lang="en-US" altLang="en-US">
              <a:latin typeface="Arial" panose="020B0604020202020204" pitchFamily="34" charset="0"/>
            </a:endParaRPr>
          </a:p>
        </p:txBody>
      </p:sp>
      <p:sp>
        <p:nvSpPr>
          <p:cNvPr id="57346" name="Rectangle 2">
            <a:extLst>
              <a:ext uri="{FF2B5EF4-FFF2-40B4-BE49-F238E27FC236}">
                <a16:creationId xmlns:a16="http://schemas.microsoft.com/office/drawing/2014/main" id="{948D089E-7670-E2DC-4970-F3098531B147}"/>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57347" name="Rectangle 3">
            <a:extLst>
              <a:ext uri="{FF2B5EF4-FFF2-40B4-BE49-F238E27FC236}">
                <a16:creationId xmlns:a16="http://schemas.microsoft.com/office/drawing/2014/main" id="{9D8F4E2A-E973-AF88-819A-070788F4FE47}"/>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Time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FAF29-8A83-1C1A-D891-6A6C02030E7E}"/>
            </a:ext>
          </a:extLst>
        </p:cNvPr>
        <p:cNvGrpSpPr/>
        <p:nvPr/>
      </p:nvGrpSpPr>
      <p:grpSpPr>
        <a:xfrm>
          <a:off x="0" y="0"/>
          <a:ext cx="0" cy="0"/>
          <a:chOff x="0" y="0"/>
          <a:chExt cx="0" cy="0"/>
        </a:xfrm>
      </p:grpSpPr>
      <p:sp>
        <p:nvSpPr>
          <p:cNvPr id="63489" name="Rectangle 7">
            <a:extLst>
              <a:ext uri="{FF2B5EF4-FFF2-40B4-BE49-F238E27FC236}">
                <a16:creationId xmlns:a16="http://schemas.microsoft.com/office/drawing/2014/main" id="{4D5E91C1-4D64-860C-77AF-98F360078F4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fld id="{7333A1E6-720D-8846-99DE-E1361F9395F9}" type="slidenum">
              <a:rPr lang="en-US" altLang="en-US" smtClean="0">
                <a:latin typeface="Arial" panose="020B0604020202020204" pitchFamily="34" charset="0"/>
              </a:rPr>
              <a:pPr/>
              <a:t>42</a:t>
            </a:fld>
            <a:endParaRPr lang="en-US" altLang="en-US">
              <a:latin typeface="Arial" panose="020B0604020202020204" pitchFamily="34" charset="0"/>
            </a:endParaRPr>
          </a:p>
        </p:txBody>
      </p:sp>
      <p:sp>
        <p:nvSpPr>
          <p:cNvPr id="63490" name="Rectangle 2">
            <a:extLst>
              <a:ext uri="{FF2B5EF4-FFF2-40B4-BE49-F238E27FC236}">
                <a16:creationId xmlns:a16="http://schemas.microsoft.com/office/drawing/2014/main" id="{ED78772E-29E8-4F94-FE34-356C04ADD3CD}"/>
              </a:ext>
            </a:extLst>
          </p:cNvPr>
          <p:cNvSpPr>
            <a:spLocks noGrp="1" noRot="1" noChangeAspect="1" noChangeArrowheads="1" noTextEdit="1"/>
          </p:cNvSpPr>
          <p:nvPr>
            <p:ph type="sldImg"/>
          </p:nvPr>
        </p:nvSpPr>
        <p:spPr>
          <a:xfrm>
            <a:off x="381000" y="685800"/>
            <a:ext cx="6096000" cy="3429000"/>
          </a:xfrm>
          <a:ln/>
        </p:spPr>
      </p:sp>
      <p:sp>
        <p:nvSpPr>
          <p:cNvPr id="63491" name="Rectangle 3">
            <a:extLst>
              <a:ext uri="{FF2B5EF4-FFF2-40B4-BE49-F238E27FC236}">
                <a16:creationId xmlns:a16="http://schemas.microsoft.com/office/drawing/2014/main" id="{F9882407-4829-D0DF-2903-A240E6B68DE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Times" charset="0"/>
            </a:endParaRPr>
          </a:p>
        </p:txBody>
      </p:sp>
    </p:spTree>
    <p:extLst>
      <p:ext uri="{BB962C8B-B14F-4D97-AF65-F5344CB8AC3E}">
        <p14:creationId xmlns:p14="http://schemas.microsoft.com/office/powerpoint/2010/main" val="1332612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C94CD063-352D-6D4B-BE4C-222EE0B68C0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fld id="{53C8ABF8-51B1-EE4F-8D6E-07243261DEA9}" type="slidenum">
              <a:rPr lang="en-US" altLang="en-US" smtClean="0">
                <a:latin typeface="Arial" panose="020B0604020202020204" pitchFamily="34" charset="0"/>
              </a:rPr>
              <a:pPr/>
              <a:t>43</a:t>
            </a:fld>
            <a:endParaRPr lang="en-US" altLang="en-US">
              <a:latin typeface="Arial" panose="020B0604020202020204" pitchFamily="34" charset="0"/>
            </a:endParaRPr>
          </a:p>
        </p:txBody>
      </p:sp>
      <p:sp>
        <p:nvSpPr>
          <p:cNvPr id="65538" name="Rectangle 2">
            <a:extLst>
              <a:ext uri="{FF2B5EF4-FFF2-40B4-BE49-F238E27FC236}">
                <a16:creationId xmlns:a16="http://schemas.microsoft.com/office/drawing/2014/main" id="{CD93FA40-1F69-40C1-F9F3-CFEA04FF241A}"/>
              </a:ext>
            </a:extLst>
          </p:cNvPr>
          <p:cNvSpPr>
            <a:spLocks noGrp="1" noRot="1" noChangeAspect="1" noChangeArrowheads="1" noTextEdit="1"/>
          </p:cNvSpPr>
          <p:nvPr>
            <p:ph type="sldImg"/>
          </p:nvPr>
        </p:nvSpPr>
        <p:spPr>
          <a:xfrm>
            <a:off x="381000" y="685800"/>
            <a:ext cx="6096000" cy="3429000"/>
          </a:xfrm>
          <a:ln/>
        </p:spPr>
      </p:sp>
      <p:sp>
        <p:nvSpPr>
          <p:cNvPr id="65539" name="Rectangle 3">
            <a:extLst>
              <a:ext uri="{FF2B5EF4-FFF2-40B4-BE49-F238E27FC236}">
                <a16:creationId xmlns:a16="http://schemas.microsoft.com/office/drawing/2014/main" id="{37F3B329-FCFD-7940-3400-35D3B2B159F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341EADFA-03DD-6F3D-DC9C-E2C1E3988F6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F1DC3BEB-B6F7-0941-96D7-6EF8243025C8}" type="slidenum">
              <a:rPr lang="en-US" altLang="en-US" sz="1200">
                <a:solidFill>
                  <a:srgbClr val="000000"/>
                </a:solidFill>
                <a:latin typeface="Arial" panose="020B0604020202020204" pitchFamily="34" charset="0"/>
                <a:ea typeface="Osaka" charset="-128"/>
              </a:rPr>
              <a:pPr/>
              <a:t>4</a:t>
            </a:fld>
            <a:endParaRPr lang="en-US" altLang="en-US" sz="1200">
              <a:solidFill>
                <a:srgbClr val="000000"/>
              </a:solidFill>
              <a:latin typeface="Arial" panose="020B0604020202020204" pitchFamily="34" charset="0"/>
              <a:ea typeface="Osaka" charset="-128"/>
            </a:endParaRPr>
          </a:p>
        </p:txBody>
      </p:sp>
      <p:sp>
        <p:nvSpPr>
          <p:cNvPr id="53250" name="Rectangle 2">
            <a:extLst>
              <a:ext uri="{FF2B5EF4-FFF2-40B4-BE49-F238E27FC236}">
                <a16:creationId xmlns:a16="http://schemas.microsoft.com/office/drawing/2014/main" id="{76B13F97-F4D7-06DA-D2BB-B47A1DF9D4A8}"/>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709059" name="Rectangle 3">
            <a:extLst>
              <a:ext uri="{FF2B5EF4-FFF2-40B4-BE49-F238E27FC236}">
                <a16:creationId xmlns:a16="http://schemas.microsoft.com/office/drawing/2014/main" id="{7A4538B7-D2E4-6D6A-46C9-58298C4CBDD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0AD4A-3154-87F9-FFA7-CB4C3503BDAE}"/>
            </a:ext>
          </a:extLst>
        </p:cNvPr>
        <p:cNvGrpSpPr/>
        <p:nvPr/>
      </p:nvGrpSpPr>
      <p:grpSpPr>
        <a:xfrm>
          <a:off x="0" y="0"/>
          <a:ext cx="0" cy="0"/>
          <a:chOff x="0" y="0"/>
          <a:chExt cx="0" cy="0"/>
        </a:xfrm>
      </p:grpSpPr>
      <p:sp>
        <p:nvSpPr>
          <p:cNvPr id="43009" name="Rectangle 7">
            <a:extLst>
              <a:ext uri="{FF2B5EF4-FFF2-40B4-BE49-F238E27FC236}">
                <a16:creationId xmlns:a16="http://schemas.microsoft.com/office/drawing/2014/main" id="{74186166-A350-A8A6-EACA-0D815830F74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fld id="{D3B22F24-8BB7-DA4E-A2B6-5983CB269E49}" type="slidenum">
              <a:rPr lang="en-US" altLang="en-US" smtClean="0">
                <a:latin typeface="Arial" panose="020B0604020202020204" pitchFamily="34" charset="0"/>
              </a:rPr>
              <a:pPr/>
              <a:t>6</a:t>
            </a:fld>
            <a:endParaRPr lang="en-US" altLang="en-US">
              <a:latin typeface="Arial" panose="020B0604020202020204" pitchFamily="34" charset="0"/>
            </a:endParaRPr>
          </a:p>
        </p:txBody>
      </p:sp>
      <p:sp>
        <p:nvSpPr>
          <p:cNvPr id="43010" name="Rectangle 2">
            <a:extLst>
              <a:ext uri="{FF2B5EF4-FFF2-40B4-BE49-F238E27FC236}">
                <a16:creationId xmlns:a16="http://schemas.microsoft.com/office/drawing/2014/main" id="{A1D289AC-6905-BCD2-5C8A-1923FED8884E}"/>
              </a:ext>
            </a:extLst>
          </p:cNvPr>
          <p:cNvSpPr>
            <a:spLocks noGrp="1" noRot="1" noChangeAspect="1" noChangeArrowheads="1" noTextEdit="1"/>
          </p:cNvSpPr>
          <p:nvPr>
            <p:ph type="sldImg"/>
          </p:nvPr>
        </p:nvSpPr>
        <p:spPr>
          <a:xfrm>
            <a:off x="381000" y="685800"/>
            <a:ext cx="6096000" cy="3429000"/>
          </a:xfrm>
          <a:ln/>
        </p:spPr>
      </p:sp>
      <p:sp>
        <p:nvSpPr>
          <p:cNvPr id="43011" name="Rectangle 3">
            <a:extLst>
              <a:ext uri="{FF2B5EF4-FFF2-40B4-BE49-F238E27FC236}">
                <a16:creationId xmlns:a16="http://schemas.microsoft.com/office/drawing/2014/main" id="{B29CA8D3-FBE9-A61F-190B-650D45A18C2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Times" charset="0"/>
            </a:endParaRPr>
          </a:p>
        </p:txBody>
      </p:sp>
    </p:spTree>
    <p:extLst>
      <p:ext uri="{BB962C8B-B14F-4D97-AF65-F5344CB8AC3E}">
        <p14:creationId xmlns:p14="http://schemas.microsoft.com/office/powerpoint/2010/main" val="1061121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4D58188-2CAE-AC7E-9D47-E64C66BE8443}"/>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112A9AD-4495-F6AD-628A-D894BE8F132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300">
                <a:solidFill>
                  <a:schemeClr val="tx1"/>
                </a:solidFill>
                <a:latin typeface="Helvetica" pitchFamily="2" charset="0"/>
                <a:ea typeface="ＭＳ Ｐゴシック" panose="020B0600070205080204" pitchFamily="34" charset="-128"/>
              </a:defRPr>
            </a:lvl1pPr>
            <a:lvl2pPr marL="742950" indent="-285750" eaLnBrk="0" hangingPunct="0">
              <a:defRPr sz="300">
                <a:solidFill>
                  <a:schemeClr val="tx1"/>
                </a:solidFill>
                <a:latin typeface="Helvetica" pitchFamily="2" charset="0"/>
                <a:ea typeface="ＭＳ Ｐゴシック" panose="020B0600070205080204" pitchFamily="34" charset="-128"/>
              </a:defRPr>
            </a:lvl2pPr>
            <a:lvl3pPr marL="1143000" indent="-228600" eaLnBrk="0" hangingPunct="0">
              <a:defRPr sz="300">
                <a:solidFill>
                  <a:schemeClr val="tx1"/>
                </a:solidFill>
                <a:latin typeface="Helvetica" pitchFamily="2" charset="0"/>
                <a:ea typeface="ＭＳ Ｐゴシック" panose="020B0600070205080204" pitchFamily="34" charset="-128"/>
              </a:defRPr>
            </a:lvl3pPr>
            <a:lvl4pPr marL="1600200" indent="-228600" eaLnBrk="0" hangingPunct="0">
              <a:defRPr sz="300">
                <a:solidFill>
                  <a:schemeClr val="tx1"/>
                </a:solidFill>
                <a:latin typeface="Helvetica" pitchFamily="2" charset="0"/>
                <a:ea typeface="ＭＳ Ｐゴシック" panose="020B0600070205080204" pitchFamily="34" charset="-128"/>
              </a:defRPr>
            </a:lvl4pPr>
            <a:lvl5pPr marL="2057400" indent="-228600" eaLnBrk="0" hangingPunct="0">
              <a:defRPr sz="3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3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3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3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300">
                <a:solidFill>
                  <a:schemeClr val="tx1"/>
                </a:solidFill>
                <a:latin typeface="Helvetica" pitchFamily="2" charset="0"/>
                <a:ea typeface="ＭＳ Ｐゴシック" panose="020B0600070205080204" pitchFamily="34" charset="-128"/>
              </a:defRPr>
            </a:lvl9pPr>
          </a:lstStyle>
          <a:p>
            <a:pPr eaLnBrk="1" hangingPunct="1"/>
            <a:fld id="{7AB9D6B0-2AFA-D840-B137-63EB7F7BD887}" type="slidenum">
              <a:rPr lang="en-US" altLang="en-US" sz="1200">
                <a:latin typeface="Arial" panose="020B0604020202020204" pitchFamily="34" charset="0"/>
              </a:rPr>
              <a:pPr eaLnBrk="1" hangingPunct="1"/>
              <a:t>7</a:t>
            </a:fld>
            <a:endParaRPr lang="en-US" altLang="en-US" sz="1200">
              <a:latin typeface="Arial" panose="020B0604020202020204" pitchFamily="34" charset="0"/>
            </a:endParaRPr>
          </a:p>
        </p:txBody>
      </p:sp>
      <p:sp>
        <p:nvSpPr>
          <p:cNvPr id="1260546" name="Text Box 2">
            <a:extLst>
              <a:ext uri="{FF2B5EF4-FFF2-40B4-BE49-F238E27FC236}">
                <a16:creationId xmlns:a16="http://schemas.microsoft.com/office/drawing/2014/main" id="{51027C7C-DA61-6668-C445-B2E5824F01E4}"/>
              </a:ext>
            </a:extLst>
          </p:cNvPr>
          <p:cNvSpPr txBox="1">
            <a:spLocks noGrp="1" noRot="1" noChangeAspect="1" noChangeArrowheads="1"/>
          </p:cNvSpPr>
          <p:nvPr>
            <p:ph type="sldImg"/>
          </p:nvPr>
        </p:nvSpPr>
        <p:spPr>
          <a:xfrm>
            <a:off x="382588" y="693738"/>
            <a:ext cx="6094412" cy="3429000"/>
          </a:xfrm>
          <a:solidFill>
            <a:srgbClr val="FFFFFF"/>
          </a:solidFill>
          <a:ln/>
          <a:extLst>
            <a:ext uri="{FAA26D3D-D897-4be2-8F04-BA451C77F1D7}">
              <ma14:placeholderFlag xmlns:ma14="http://schemas.microsoft.com/office/mac/drawingml/2011/main" xmlns="" val="1"/>
            </a:ext>
          </a:extLst>
        </p:spPr>
      </p:sp>
      <p:sp>
        <p:nvSpPr>
          <p:cNvPr id="1260547" name="Text Box 3">
            <a:extLst>
              <a:ext uri="{FF2B5EF4-FFF2-40B4-BE49-F238E27FC236}">
                <a16:creationId xmlns:a16="http://schemas.microsoft.com/office/drawing/2014/main" id="{6368DCCF-DD4D-A57E-1FA9-6B77519D9CC1}"/>
              </a:ext>
            </a:extLst>
          </p:cNvPr>
          <p:cNvSpPr>
            <a:spLocks noGrp="1" noChangeArrowheads="1"/>
          </p:cNvSpPr>
          <p:nvPr>
            <p:ph type="body" idx="1"/>
          </p:nvPr>
        </p:nvSpPr>
        <p:spPr>
          <a:xfrm>
            <a:off x="685800" y="4341813"/>
            <a:ext cx="5487988"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anchor="ctr"/>
          <a:lstStyle/>
          <a:p>
            <a:pPr eaLnBrk="1" hangingPunct="1">
              <a:defRPr/>
            </a:pPr>
            <a:endParaRPr lang="en-US">
              <a:cs typeface="+mn-cs"/>
            </a:endParaRPr>
          </a:p>
        </p:txBody>
      </p:sp>
    </p:spTree>
    <p:extLst>
      <p:ext uri="{BB962C8B-B14F-4D97-AF65-F5344CB8AC3E}">
        <p14:creationId xmlns:p14="http://schemas.microsoft.com/office/powerpoint/2010/main" val="1528321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074EAA20-B28D-5301-84A8-0E71BC93051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7CC4C10B-EF9C-A24F-8C09-8121241E250F}" type="slidenum">
              <a:rPr lang="en-US" altLang="en-US" sz="1200">
                <a:latin typeface="Arial" panose="020B0604020202020204" pitchFamily="34" charset="0"/>
                <a:ea typeface="Osaka" charset="-128"/>
              </a:rPr>
              <a:pPr/>
              <a:t>8</a:t>
            </a:fld>
            <a:endParaRPr lang="en-US" altLang="en-US" sz="1200">
              <a:latin typeface="Arial" panose="020B0604020202020204" pitchFamily="34" charset="0"/>
              <a:ea typeface="Osaka" charset="-128"/>
            </a:endParaRPr>
          </a:p>
        </p:txBody>
      </p:sp>
      <p:sp>
        <p:nvSpPr>
          <p:cNvPr id="61442" name="Rectangle 2">
            <a:extLst>
              <a:ext uri="{FF2B5EF4-FFF2-40B4-BE49-F238E27FC236}">
                <a16:creationId xmlns:a16="http://schemas.microsoft.com/office/drawing/2014/main" id="{684A4FFF-A579-EF62-31BD-04BF6EFE3A0D}"/>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610A2E4E-5E8E-3AD4-5112-8038BEA5447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9DF94736-BBD0-C56B-BA2C-62BA15EB06C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fld id="{5070248B-7C71-5941-838F-6B54ACEF7C4E}" type="slidenum">
              <a:rPr lang="en-US" altLang="en-US" smtClean="0">
                <a:latin typeface="Arial" panose="020B0604020202020204" pitchFamily="34" charset="0"/>
              </a:rPr>
              <a:pPr/>
              <a:t>12</a:t>
            </a:fld>
            <a:endParaRPr lang="en-US" altLang="en-US">
              <a:latin typeface="Arial" panose="020B0604020202020204" pitchFamily="34" charset="0"/>
            </a:endParaRPr>
          </a:p>
        </p:txBody>
      </p:sp>
      <p:sp>
        <p:nvSpPr>
          <p:cNvPr id="120834" name="Rectangle 2">
            <a:extLst>
              <a:ext uri="{FF2B5EF4-FFF2-40B4-BE49-F238E27FC236}">
                <a16:creationId xmlns:a16="http://schemas.microsoft.com/office/drawing/2014/main" id="{2AC81745-9D01-00ED-07AF-675AD8F807BA}"/>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20835" name="Rectangle 3">
            <a:extLst>
              <a:ext uri="{FF2B5EF4-FFF2-40B4-BE49-F238E27FC236}">
                <a16:creationId xmlns:a16="http://schemas.microsoft.com/office/drawing/2014/main" id="{4DCEDBB6-8593-EABB-3515-D571412A87C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8587F1D-E876-7446-91BE-DC4BE69BD1FF}" type="slidenum">
              <a:rPr lang="en-US" altLang="en-US" smtClean="0"/>
              <a:pPr>
                <a:defRPr/>
              </a:pPr>
              <a:t>14</a:t>
            </a:fld>
            <a:endParaRPr lang="en-US" altLang="en-US"/>
          </a:p>
        </p:txBody>
      </p:sp>
    </p:spTree>
    <p:extLst>
      <p:ext uri="{BB962C8B-B14F-4D97-AF65-F5344CB8AC3E}">
        <p14:creationId xmlns:p14="http://schemas.microsoft.com/office/powerpoint/2010/main" val="2824264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a1c62781d5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a1c62781d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r>
              <a:rPr lang="en-US" altLang="en-US"/>
              <a:t>Dinesh Loomba</a:t>
            </a:r>
          </a:p>
        </p:txBody>
      </p:sp>
      <p:sp>
        <p:nvSpPr>
          <p:cNvPr id="5" name="Footer Placeholder 4"/>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6" name="Slide Number Placeholder 5"/>
          <p:cNvSpPr>
            <a:spLocks noGrp="1"/>
          </p:cNvSpPr>
          <p:nvPr>
            <p:ph type="sldNum" sz="quarter" idx="12"/>
          </p:nvPr>
        </p:nvSpPr>
        <p:spPr/>
        <p:txBody>
          <a:bodyPr/>
          <a:lstStyle/>
          <a:p>
            <a:pPr>
              <a:defRPr/>
            </a:pPr>
            <a:fld id="{857D0F34-4950-2947-A713-D711904A7433}" type="slidenum">
              <a:rPr lang="en-US" altLang="en-US" smtClean="0"/>
              <a:pPr>
                <a:defRPr/>
              </a:pPr>
              <a:t>‹#›</a:t>
            </a:fld>
            <a:endParaRPr lang="en-US" altLang="en-US"/>
          </a:p>
        </p:txBody>
      </p:sp>
    </p:spTree>
    <p:extLst>
      <p:ext uri="{BB962C8B-B14F-4D97-AF65-F5344CB8AC3E}">
        <p14:creationId xmlns:p14="http://schemas.microsoft.com/office/powerpoint/2010/main" val="198377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ltLang="en-US"/>
              <a:t>Dinesh Loomba</a:t>
            </a:r>
          </a:p>
        </p:txBody>
      </p:sp>
      <p:sp>
        <p:nvSpPr>
          <p:cNvPr id="5" name="Footer Placeholder 4"/>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6" name="Slide Number Placeholder 5"/>
          <p:cNvSpPr>
            <a:spLocks noGrp="1"/>
          </p:cNvSpPr>
          <p:nvPr>
            <p:ph type="sldNum" sz="quarter" idx="12"/>
          </p:nvPr>
        </p:nvSpPr>
        <p:spPr/>
        <p:txBody>
          <a:bodyPr/>
          <a:lstStyle/>
          <a:p>
            <a:pPr>
              <a:defRPr/>
            </a:pPr>
            <a:fld id="{1C3B06C3-7449-D641-A601-6A4D085DD6F4}" type="slidenum">
              <a:rPr lang="en-US" altLang="en-US" smtClean="0"/>
              <a:pPr>
                <a:defRPr/>
              </a:pPr>
              <a:t>‹#›</a:t>
            </a:fld>
            <a:endParaRPr lang="en-US" altLang="en-US"/>
          </a:p>
        </p:txBody>
      </p:sp>
    </p:spTree>
    <p:extLst>
      <p:ext uri="{BB962C8B-B14F-4D97-AF65-F5344CB8AC3E}">
        <p14:creationId xmlns:p14="http://schemas.microsoft.com/office/powerpoint/2010/main" val="15698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ltLang="en-US"/>
              <a:t>Dinesh Loomba</a:t>
            </a:r>
          </a:p>
        </p:txBody>
      </p:sp>
      <p:sp>
        <p:nvSpPr>
          <p:cNvPr id="5" name="Footer Placeholder 4"/>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6" name="Slide Number Placeholder 5"/>
          <p:cNvSpPr>
            <a:spLocks noGrp="1"/>
          </p:cNvSpPr>
          <p:nvPr>
            <p:ph type="sldNum" sz="quarter" idx="12"/>
          </p:nvPr>
        </p:nvSpPr>
        <p:spPr/>
        <p:txBody>
          <a:bodyPr/>
          <a:lstStyle/>
          <a:p>
            <a:pPr>
              <a:defRPr/>
            </a:pPr>
            <a:fld id="{E5A9E881-1E15-A140-ADE7-034A133B7B90}" type="slidenum">
              <a:rPr lang="en-US" altLang="en-US" smtClean="0"/>
              <a:pPr>
                <a:defRPr/>
              </a:pPr>
              <a:t>‹#›</a:t>
            </a:fld>
            <a:endParaRPr lang="en-US" altLang="en-US"/>
          </a:p>
        </p:txBody>
      </p:sp>
    </p:spTree>
    <p:extLst>
      <p:ext uri="{BB962C8B-B14F-4D97-AF65-F5344CB8AC3E}">
        <p14:creationId xmlns:p14="http://schemas.microsoft.com/office/powerpoint/2010/main" val="226994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Rectangle 4">
            <a:extLst>
              <a:ext uri="{FF2B5EF4-FFF2-40B4-BE49-F238E27FC236}">
                <a16:creationId xmlns:a16="http://schemas.microsoft.com/office/drawing/2014/main" id="{BBE01957-8F15-4CC6-67BB-B18A4A3F95C7}"/>
              </a:ext>
            </a:extLst>
          </p:cNvPr>
          <p:cNvSpPr>
            <a:spLocks noGrp="1" noChangeArrowheads="1"/>
          </p:cNvSpPr>
          <p:nvPr>
            <p:ph type="dt" sz="half" idx="10"/>
          </p:nvPr>
        </p:nvSpPr>
        <p:spPr>
          <a:ln/>
        </p:spPr>
        <p:txBody>
          <a:bodyPr/>
          <a:lstStyle>
            <a:lvl1pPr>
              <a:defRPr/>
            </a:lvl1pPr>
          </a:lstStyle>
          <a:p>
            <a:pPr>
              <a:defRPr/>
            </a:pPr>
            <a:r>
              <a:rPr lang="en-US" altLang="en-US"/>
              <a:t>Dinesh Loomba</a:t>
            </a:r>
          </a:p>
        </p:txBody>
      </p:sp>
      <p:sp>
        <p:nvSpPr>
          <p:cNvPr id="4" name="Rectangle 5">
            <a:extLst>
              <a:ext uri="{FF2B5EF4-FFF2-40B4-BE49-F238E27FC236}">
                <a16:creationId xmlns:a16="http://schemas.microsoft.com/office/drawing/2014/main" id="{B71BA7D9-7660-5D00-F5EF-5ED6349CDAFC}"/>
              </a:ext>
            </a:extLst>
          </p:cNvPr>
          <p:cNvSpPr>
            <a:spLocks noGrp="1" noChangeArrowheads="1"/>
          </p:cNvSpPr>
          <p:nvPr>
            <p:ph type="ftr" sz="quarter" idx="11"/>
          </p:nvPr>
        </p:nvSpPr>
        <p:spPr>
          <a:ln/>
        </p:spPr>
        <p:txBody>
          <a:bodyPr/>
          <a:lstStyle>
            <a:lvl1pPr>
              <a:defRPr/>
            </a:lvl1pPr>
          </a:lstStyle>
          <a:p>
            <a:pPr>
              <a:defRPr/>
            </a:pPr>
            <a:r>
              <a:rPr lang="en-US" altLang="en-US"/>
              <a:t>CIPANP 2025</a:t>
            </a:r>
            <a:endParaRPr lang="en-US" altLang="en-US" sz="1200">
              <a:latin typeface="Helvetica" pitchFamily="2" charset="0"/>
            </a:endParaRPr>
          </a:p>
        </p:txBody>
      </p:sp>
      <p:sp>
        <p:nvSpPr>
          <p:cNvPr id="5" name="Rectangle 6">
            <a:extLst>
              <a:ext uri="{FF2B5EF4-FFF2-40B4-BE49-F238E27FC236}">
                <a16:creationId xmlns:a16="http://schemas.microsoft.com/office/drawing/2014/main" id="{913FE11F-6ABA-9F17-1EA8-EEDDB5BE7C3E}"/>
              </a:ext>
            </a:extLst>
          </p:cNvPr>
          <p:cNvSpPr>
            <a:spLocks noGrp="1" noChangeArrowheads="1"/>
          </p:cNvSpPr>
          <p:nvPr>
            <p:ph type="sldNum" sz="quarter" idx="12"/>
          </p:nvPr>
        </p:nvSpPr>
        <p:spPr>
          <a:ln/>
        </p:spPr>
        <p:txBody>
          <a:bodyPr/>
          <a:lstStyle>
            <a:lvl1pPr>
              <a:defRPr/>
            </a:lvl1pPr>
          </a:lstStyle>
          <a:p>
            <a:pPr>
              <a:defRPr/>
            </a:pPr>
            <a:fld id="{8F9FE42F-29D8-7546-94BF-9A58E914BB9F}" type="slidenum">
              <a:rPr lang="en-US" altLang="en-US"/>
              <a:pPr>
                <a:defRPr/>
              </a:pPr>
              <a:t>‹#›</a:t>
            </a:fld>
            <a:endParaRPr lang="en-US" altLang="en-US"/>
          </a:p>
        </p:txBody>
      </p:sp>
    </p:spTree>
    <p:extLst>
      <p:ext uri="{BB962C8B-B14F-4D97-AF65-F5344CB8AC3E}">
        <p14:creationId xmlns:p14="http://schemas.microsoft.com/office/powerpoint/2010/main" val="427020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 name="Date Placeholder 3">
            <a:extLst>
              <a:ext uri="{FF2B5EF4-FFF2-40B4-BE49-F238E27FC236}">
                <a16:creationId xmlns:a16="http://schemas.microsoft.com/office/drawing/2014/main" id="{67104BAD-39EF-220B-92C9-1D8FFA6ED19E}"/>
              </a:ext>
            </a:extLst>
          </p:cNvPr>
          <p:cNvSpPr>
            <a:spLocks noGrp="1"/>
          </p:cNvSpPr>
          <p:nvPr>
            <p:ph type="dt" sz="half" idx="10"/>
          </p:nvPr>
        </p:nvSpPr>
        <p:spPr/>
        <p:txBody>
          <a:bodyPr/>
          <a:lstStyle/>
          <a:p>
            <a:r>
              <a:rPr lang="en-US"/>
              <a:t>Dinesh Loomba</a:t>
            </a:r>
            <a:endParaRPr lang="en-US" dirty="0"/>
          </a:p>
        </p:txBody>
      </p:sp>
      <p:sp>
        <p:nvSpPr>
          <p:cNvPr id="5" name="Footer Placeholder 4">
            <a:extLst>
              <a:ext uri="{FF2B5EF4-FFF2-40B4-BE49-F238E27FC236}">
                <a16:creationId xmlns:a16="http://schemas.microsoft.com/office/drawing/2014/main" id="{C98F6DB1-C564-1F88-EA33-0432C1FC65AB}"/>
              </a:ext>
            </a:extLst>
          </p:cNvPr>
          <p:cNvSpPr>
            <a:spLocks noGrp="1"/>
          </p:cNvSpPr>
          <p:nvPr>
            <p:ph type="ftr" sz="quarter" idx="11"/>
          </p:nvPr>
        </p:nvSpPr>
        <p:spPr/>
        <p:txBody>
          <a:bodyPr/>
          <a:lstStyle/>
          <a:p>
            <a:r>
              <a:rPr lang="hr-HR"/>
              <a:t>CIPANP 2025</a:t>
            </a:r>
            <a:endParaRPr lang="en-US" sz="1200" dirty="0"/>
          </a:p>
        </p:txBody>
      </p:sp>
      <p:sp>
        <p:nvSpPr>
          <p:cNvPr id="6" name="Slide Number Placeholder 5">
            <a:extLst>
              <a:ext uri="{FF2B5EF4-FFF2-40B4-BE49-F238E27FC236}">
                <a16:creationId xmlns:a16="http://schemas.microsoft.com/office/drawing/2014/main" id="{6F02153B-C07B-E981-72E6-3D5FD80D7D38}"/>
              </a:ext>
            </a:extLst>
          </p:cNvPr>
          <p:cNvSpPr>
            <a:spLocks noGrp="1"/>
          </p:cNvSpPr>
          <p:nvPr>
            <p:ph type="sldNum" sz="quarter" idx="12"/>
          </p:nvPr>
        </p:nvSpPr>
        <p:spPr/>
        <p:txBody>
          <a:bodyPr/>
          <a:lstStyle/>
          <a:p>
            <a:fld id="{FFC16575-7E5A-214F-8863-FCC62810D73C}" type="slidenum">
              <a:rPr lang="en-US" smtClean="0"/>
              <a:pPr/>
              <a:t>‹#›</a:t>
            </a:fld>
            <a:endParaRPr lang="en-US"/>
          </a:p>
        </p:txBody>
      </p:sp>
    </p:spTree>
    <p:extLst>
      <p:ext uri="{BB962C8B-B14F-4D97-AF65-F5344CB8AC3E}">
        <p14:creationId xmlns:p14="http://schemas.microsoft.com/office/powerpoint/2010/main" val="219923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Dinesh Loomba</a:t>
            </a:r>
          </a:p>
        </p:txBody>
      </p:sp>
      <p:sp>
        <p:nvSpPr>
          <p:cNvPr id="5" name="Footer Placeholder 4"/>
          <p:cNvSpPr>
            <a:spLocks noGrp="1"/>
          </p:cNvSpPr>
          <p:nvPr>
            <p:ph type="ftr" sz="quarter" idx="11"/>
          </p:nvPr>
        </p:nvSpPr>
        <p:spPr/>
        <p:txBody>
          <a:bodyPr/>
          <a:lstStyle/>
          <a:p>
            <a:r>
              <a:rPr lang="en-US"/>
              <a:t>CIPANP 2025</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62511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Dinesh Loomba</a:t>
            </a:r>
            <a:endParaRPr lang="en-US" dirty="0"/>
          </a:p>
        </p:txBody>
      </p:sp>
      <p:sp>
        <p:nvSpPr>
          <p:cNvPr id="5" name="Footer Placeholder 4"/>
          <p:cNvSpPr>
            <a:spLocks noGrp="1"/>
          </p:cNvSpPr>
          <p:nvPr>
            <p:ph type="ftr" sz="quarter" idx="11"/>
          </p:nvPr>
        </p:nvSpPr>
        <p:spPr/>
        <p:txBody>
          <a:bodyPr/>
          <a:lstStyle/>
          <a:p>
            <a:r>
              <a:rPr lang="en-US"/>
              <a:t>CIPANP 2025</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05176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49"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Dinesh Loomba</a:t>
            </a:r>
          </a:p>
        </p:txBody>
      </p:sp>
      <p:sp>
        <p:nvSpPr>
          <p:cNvPr id="5" name="Footer Placeholder 4"/>
          <p:cNvSpPr>
            <a:spLocks noGrp="1"/>
          </p:cNvSpPr>
          <p:nvPr>
            <p:ph type="ftr" sz="quarter" idx="11"/>
          </p:nvPr>
        </p:nvSpPr>
        <p:spPr/>
        <p:txBody>
          <a:bodyPr/>
          <a:lstStyle/>
          <a:p>
            <a:r>
              <a:rPr lang="en-US"/>
              <a:t>CIPANP 2025</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43726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4"/>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4"/>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1"/>
                </a:solidFill>
              </a:defRPr>
            </a:lvl1pPr>
          </a:lstStyle>
          <a:p>
            <a:r>
              <a:rPr lang="en-US"/>
              <a:t>Dinesh Loomba</a:t>
            </a:r>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a:t>CIPANP 2025</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567455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Dinesh Loomba</a:t>
            </a:r>
          </a:p>
        </p:txBody>
      </p:sp>
      <p:sp>
        <p:nvSpPr>
          <p:cNvPr id="8" name="Footer Placeholder 7"/>
          <p:cNvSpPr>
            <a:spLocks noGrp="1"/>
          </p:cNvSpPr>
          <p:nvPr>
            <p:ph type="ftr" sz="quarter" idx="11"/>
          </p:nvPr>
        </p:nvSpPr>
        <p:spPr/>
        <p:txBody>
          <a:bodyPr/>
          <a:lstStyle/>
          <a:p>
            <a:r>
              <a:rPr lang="en-US"/>
              <a:t>CIPANP 2025</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9424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Dinesh Loomba</a:t>
            </a:r>
          </a:p>
        </p:txBody>
      </p:sp>
      <p:sp>
        <p:nvSpPr>
          <p:cNvPr id="4" name="Footer Placeholder 3"/>
          <p:cNvSpPr>
            <a:spLocks noGrp="1"/>
          </p:cNvSpPr>
          <p:nvPr>
            <p:ph type="ftr" sz="quarter" idx="11"/>
          </p:nvPr>
        </p:nvSpPr>
        <p:spPr/>
        <p:txBody>
          <a:bodyPr/>
          <a:lstStyle/>
          <a:p>
            <a:r>
              <a:rPr lang="en-US"/>
              <a:t>CIPANP 2025</a:t>
            </a:r>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041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ltLang="en-US"/>
              <a:t>Dinesh Loomba</a:t>
            </a:r>
          </a:p>
        </p:txBody>
      </p:sp>
      <p:sp>
        <p:nvSpPr>
          <p:cNvPr id="5" name="Footer Placeholder 4"/>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6" name="Slide Number Placeholder 5"/>
          <p:cNvSpPr>
            <a:spLocks noGrp="1"/>
          </p:cNvSpPr>
          <p:nvPr>
            <p:ph type="sldNum" sz="quarter" idx="12"/>
          </p:nvPr>
        </p:nvSpPr>
        <p:spPr/>
        <p:txBody>
          <a:bodyPr/>
          <a:lstStyle/>
          <a:p>
            <a:pPr>
              <a:defRPr/>
            </a:pPr>
            <a:fld id="{B9DB8317-D0A7-DF4D-8B72-3752B3FB321C}" type="slidenum">
              <a:rPr lang="en-US" altLang="en-US" smtClean="0"/>
              <a:pPr>
                <a:defRPr/>
              </a:pPr>
              <a:t>‹#›</a:t>
            </a:fld>
            <a:endParaRPr lang="en-US" altLang="en-US"/>
          </a:p>
        </p:txBody>
      </p:sp>
    </p:spTree>
    <p:extLst>
      <p:ext uri="{BB962C8B-B14F-4D97-AF65-F5344CB8AC3E}">
        <p14:creationId xmlns:p14="http://schemas.microsoft.com/office/powerpoint/2010/main" val="357050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Dinesh Loomba</a:t>
            </a:r>
          </a:p>
        </p:txBody>
      </p:sp>
      <p:sp>
        <p:nvSpPr>
          <p:cNvPr id="3" name="Footer Placeholder 2"/>
          <p:cNvSpPr>
            <a:spLocks noGrp="1"/>
          </p:cNvSpPr>
          <p:nvPr>
            <p:ph type="ftr" sz="quarter" idx="11"/>
          </p:nvPr>
        </p:nvSpPr>
        <p:spPr/>
        <p:txBody>
          <a:bodyPr/>
          <a:lstStyle/>
          <a:p>
            <a:r>
              <a:rPr lang="en-US"/>
              <a:t>CIPANP 2025</a:t>
            </a:r>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4254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Dinesh Loomba</a:t>
            </a:r>
          </a:p>
        </p:txBody>
      </p:sp>
      <p:sp>
        <p:nvSpPr>
          <p:cNvPr id="6" name="Footer Placeholder 5"/>
          <p:cNvSpPr>
            <a:spLocks noGrp="1"/>
          </p:cNvSpPr>
          <p:nvPr>
            <p:ph type="ftr" sz="quarter" idx="11"/>
          </p:nvPr>
        </p:nvSpPr>
        <p:spPr/>
        <p:txBody>
          <a:bodyPr/>
          <a:lstStyle/>
          <a:p>
            <a:r>
              <a:rPr lang="en-US"/>
              <a:t>CIPANP 2025</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36030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Dinesh Loomba</a:t>
            </a:r>
          </a:p>
        </p:txBody>
      </p:sp>
      <p:sp>
        <p:nvSpPr>
          <p:cNvPr id="6" name="Footer Placeholder 5"/>
          <p:cNvSpPr>
            <a:spLocks noGrp="1"/>
          </p:cNvSpPr>
          <p:nvPr>
            <p:ph type="ftr" sz="quarter" idx="11"/>
          </p:nvPr>
        </p:nvSpPr>
        <p:spPr/>
        <p:txBody>
          <a:bodyPr/>
          <a:lstStyle/>
          <a:p>
            <a:r>
              <a:rPr lang="en-US"/>
              <a:t>CIPANP 2025</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70383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Dinesh Loomba</a:t>
            </a:r>
          </a:p>
        </p:txBody>
      </p:sp>
      <p:sp>
        <p:nvSpPr>
          <p:cNvPr id="5" name="Footer Placeholder 4"/>
          <p:cNvSpPr>
            <a:spLocks noGrp="1"/>
          </p:cNvSpPr>
          <p:nvPr>
            <p:ph type="ftr" sz="quarter" idx="11"/>
          </p:nvPr>
        </p:nvSpPr>
        <p:spPr/>
        <p:txBody>
          <a:bodyPr/>
          <a:lstStyle/>
          <a:p>
            <a:r>
              <a:rPr lang="en-US"/>
              <a:t>CIPANP 2025</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5668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Dinesh Loomba</a:t>
            </a:r>
          </a:p>
        </p:txBody>
      </p:sp>
      <p:sp>
        <p:nvSpPr>
          <p:cNvPr id="5" name="Footer Placeholder 4"/>
          <p:cNvSpPr>
            <a:spLocks noGrp="1"/>
          </p:cNvSpPr>
          <p:nvPr>
            <p:ph type="ftr" sz="quarter" idx="11"/>
          </p:nvPr>
        </p:nvSpPr>
        <p:spPr/>
        <p:txBody>
          <a:bodyPr/>
          <a:lstStyle/>
          <a:p>
            <a:r>
              <a:rPr lang="en-US"/>
              <a:t>CIPANP 2025</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206793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50823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70" lvl="0" indent="-423312">
              <a:spcBef>
                <a:spcPts val="0"/>
              </a:spcBef>
              <a:spcAft>
                <a:spcPts val="0"/>
              </a:spcAft>
              <a:buSzPts val="1400"/>
              <a:buChar char="●"/>
              <a:defRPr sz="1867"/>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70" lvl="0" indent="-423312">
              <a:spcBef>
                <a:spcPts val="0"/>
              </a:spcBef>
              <a:spcAft>
                <a:spcPts val="0"/>
              </a:spcAft>
              <a:buSzPts val="1400"/>
              <a:buChar char="●"/>
              <a:defRPr sz="1867"/>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7">
              <a:defRPr/>
            </a:pPr>
            <a:fld id="{00000000-1234-1234-1234-123412341234}" type="slidenum">
              <a:rPr lang="en" smtClean="0">
                <a:solidFill>
                  <a:prstClr val="white">
                    <a:tint val="75000"/>
                  </a:prstClr>
                </a:solidFill>
              </a:rPr>
              <a:pPr defTabSz="914377">
                <a:defRPr/>
              </a:pPr>
              <a:t>‹#›</a:t>
            </a:fld>
            <a:endParaRPr lang="en">
              <a:solidFill>
                <a:prstClr val="white">
                  <a:tint val="75000"/>
                </a:prstClr>
              </a:solidFill>
            </a:endParaRPr>
          </a:p>
        </p:txBody>
      </p:sp>
    </p:spTree>
    <p:extLst>
      <p:ext uri="{BB962C8B-B14F-4D97-AF65-F5344CB8AC3E}">
        <p14:creationId xmlns:p14="http://schemas.microsoft.com/office/powerpoint/2010/main" val="3441262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4776800" y="2067600"/>
            <a:ext cx="7415200" cy="4790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4"/>
          <p:cNvSpPr/>
          <p:nvPr/>
        </p:nvSpPr>
        <p:spPr>
          <a:xfrm>
            <a:off x="41" y="3766000"/>
            <a:ext cx="9827200" cy="30920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txBox="1">
            <a:spLocks noGrp="1"/>
          </p:cNvSpPr>
          <p:nvPr>
            <p:ph type="title"/>
          </p:nvPr>
        </p:nvSpPr>
        <p:spPr>
          <a:xfrm>
            <a:off x="1092200" y="1127467"/>
            <a:ext cx="10007600" cy="1272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54" name="Google Shape;54;p4"/>
          <p:cNvSpPr txBox="1">
            <a:spLocks noGrp="1"/>
          </p:cNvSpPr>
          <p:nvPr>
            <p:ph type="body" idx="1"/>
          </p:nvPr>
        </p:nvSpPr>
        <p:spPr>
          <a:xfrm>
            <a:off x="1092200" y="2654300"/>
            <a:ext cx="10007600" cy="3264000"/>
          </a:xfrm>
          <a:prstGeom prst="rect">
            <a:avLst/>
          </a:prstGeom>
        </p:spPr>
        <p:txBody>
          <a:bodyPr spcFirstLastPara="1" wrap="square" lIns="91425" tIns="91425" rIns="91425" bIns="91425" anchor="t" anchorCtr="0">
            <a:normAutofit/>
          </a:bodyPr>
          <a:lstStyle>
            <a:lvl1pPr marL="609570" lvl="0" indent="-414846">
              <a:spcBef>
                <a:spcPts val="0"/>
              </a:spcBef>
              <a:spcAft>
                <a:spcPts val="0"/>
              </a:spcAft>
              <a:buSzPts val="1300"/>
              <a:buChar char="●"/>
              <a:defRPr/>
            </a:lvl1pPr>
            <a:lvl2pPr marL="1219140" lvl="1" indent="-397913">
              <a:spcBef>
                <a:spcPts val="0"/>
              </a:spcBef>
              <a:spcAft>
                <a:spcPts val="0"/>
              </a:spcAft>
              <a:buSzPts val="1100"/>
              <a:buChar char="○"/>
              <a:defRPr/>
            </a:lvl2pPr>
            <a:lvl3pPr marL="1828709" lvl="2" indent="-397913">
              <a:spcBef>
                <a:spcPts val="0"/>
              </a:spcBef>
              <a:spcAft>
                <a:spcPts val="0"/>
              </a:spcAft>
              <a:buSzPts val="1100"/>
              <a:buChar char="■"/>
              <a:defRPr/>
            </a:lvl3pPr>
            <a:lvl4pPr marL="2438278" lvl="3" indent="-397913">
              <a:spcBef>
                <a:spcPts val="0"/>
              </a:spcBef>
              <a:spcAft>
                <a:spcPts val="0"/>
              </a:spcAft>
              <a:buSzPts val="1100"/>
              <a:buChar char="●"/>
              <a:defRPr/>
            </a:lvl4pPr>
            <a:lvl5pPr marL="3047848" lvl="4" indent="-397913">
              <a:spcBef>
                <a:spcPts val="0"/>
              </a:spcBef>
              <a:spcAft>
                <a:spcPts val="0"/>
              </a:spcAft>
              <a:buSzPts val="1100"/>
              <a:buChar char="○"/>
              <a:defRPr/>
            </a:lvl5pPr>
            <a:lvl6pPr marL="3657418" lvl="5" indent="-397913">
              <a:spcBef>
                <a:spcPts val="0"/>
              </a:spcBef>
              <a:spcAft>
                <a:spcPts val="0"/>
              </a:spcAft>
              <a:buSzPts val="1100"/>
              <a:buChar char="■"/>
              <a:defRPr/>
            </a:lvl6pPr>
            <a:lvl7pPr marL="4266987" lvl="6" indent="-397913">
              <a:spcBef>
                <a:spcPts val="0"/>
              </a:spcBef>
              <a:spcAft>
                <a:spcPts val="0"/>
              </a:spcAft>
              <a:buSzPts val="1100"/>
              <a:buChar char="●"/>
              <a:defRPr/>
            </a:lvl7pPr>
            <a:lvl8pPr marL="4876557" lvl="7" indent="-397913">
              <a:spcBef>
                <a:spcPts val="0"/>
              </a:spcBef>
              <a:spcAft>
                <a:spcPts val="0"/>
              </a:spcAft>
              <a:buSzPts val="1100"/>
              <a:buChar char="○"/>
              <a:defRPr/>
            </a:lvl8pPr>
            <a:lvl9pPr marL="5486126" lvl="8" indent="-397913">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01802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14272" y="359401"/>
            <a:ext cx="10515963" cy="435122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lang="en-US" altLang="ja-JP"/>
              <a:t>Dinesh Loomba</a:t>
            </a:r>
            <a:endParaRPr lang="ja-JP" altLang="en-US" dirty="0"/>
          </a:p>
        </p:txBody>
      </p:sp>
      <p:sp>
        <p:nvSpPr>
          <p:cNvPr id="8" name="フッター プレースホルダー 7"/>
          <p:cNvSpPr>
            <a:spLocks noGrp="1"/>
          </p:cNvSpPr>
          <p:nvPr>
            <p:ph type="ftr" sz="quarter" idx="11"/>
          </p:nvPr>
        </p:nvSpPr>
        <p:spPr/>
        <p:txBody>
          <a:bodyPr/>
          <a:lstStyle/>
          <a:p>
            <a:r>
              <a:rPr lang="en-US" altLang="ja-JP"/>
              <a:t>CIPANP 2025</a:t>
            </a:r>
            <a:endParaRPr lang="ja-JP" altLang="en-US" dirty="0"/>
          </a:p>
        </p:txBody>
      </p:sp>
      <p:sp>
        <p:nvSpPr>
          <p:cNvPr id="9" name="スライド番号プレースホルダー 8"/>
          <p:cNvSpPr>
            <a:spLocks noGrp="1"/>
          </p:cNvSpPr>
          <p:nvPr>
            <p:ph type="sldNum" sz="quarter" idx="12"/>
          </p:nvPr>
        </p:nvSpPr>
        <p:spPr/>
        <p:txBody>
          <a:bodyPr/>
          <a:lstStyle/>
          <a:p>
            <a:fld id="{068FBC43-FC55-4954-BA41-DA0A5DC7C588}" type="slidenum">
              <a:rPr lang="ja-JP" altLang="en-US" smtClean="0"/>
              <a:pPr/>
              <a:t>‹#›</a:t>
            </a:fld>
            <a:endParaRPr lang="ja-JP" altLang="en-US" dirty="0"/>
          </a:p>
        </p:txBody>
      </p:sp>
    </p:spTree>
    <p:extLst>
      <p:ext uri="{BB962C8B-B14F-4D97-AF65-F5344CB8AC3E}">
        <p14:creationId xmlns:p14="http://schemas.microsoft.com/office/powerpoint/2010/main" val="3176821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r>
              <a:rPr lang="en-US" altLang="en-US"/>
              <a:t>Dinesh Loomba</a:t>
            </a:r>
          </a:p>
        </p:txBody>
      </p:sp>
      <p:sp>
        <p:nvSpPr>
          <p:cNvPr id="5" name="Footer Placeholder 4"/>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6" name="Slide Number Placeholder 5"/>
          <p:cNvSpPr>
            <a:spLocks noGrp="1"/>
          </p:cNvSpPr>
          <p:nvPr>
            <p:ph type="sldNum" sz="quarter" idx="12"/>
          </p:nvPr>
        </p:nvSpPr>
        <p:spPr/>
        <p:txBody>
          <a:bodyPr/>
          <a:lstStyle/>
          <a:p>
            <a:pPr>
              <a:defRPr/>
            </a:pPr>
            <a:fld id="{73EA7649-0BD2-A642-8688-C12E4E2BA202}" type="slidenum">
              <a:rPr lang="en-US" altLang="en-US" smtClean="0"/>
              <a:pPr>
                <a:defRPr/>
              </a:pPr>
              <a:t>‹#›</a:t>
            </a:fld>
            <a:endParaRPr lang="en-US" altLang="en-US"/>
          </a:p>
        </p:txBody>
      </p:sp>
    </p:spTree>
    <p:extLst>
      <p:ext uri="{BB962C8B-B14F-4D97-AF65-F5344CB8AC3E}">
        <p14:creationId xmlns:p14="http://schemas.microsoft.com/office/powerpoint/2010/main" val="329575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r>
              <a:rPr lang="en-US" altLang="en-US"/>
              <a:t>Dinesh Loomba</a:t>
            </a:r>
          </a:p>
        </p:txBody>
      </p:sp>
      <p:sp>
        <p:nvSpPr>
          <p:cNvPr id="6" name="Footer Placeholder 5"/>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7" name="Slide Number Placeholder 6"/>
          <p:cNvSpPr>
            <a:spLocks noGrp="1"/>
          </p:cNvSpPr>
          <p:nvPr>
            <p:ph type="sldNum" sz="quarter" idx="12"/>
          </p:nvPr>
        </p:nvSpPr>
        <p:spPr/>
        <p:txBody>
          <a:bodyPr/>
          <a:lstStyle/>
          <a:p>
            <a:pPr>
              <a:defRPr/>
            </a:pPr>
            <a:fld id="{02FC967F-79AC-174D-A47D-6BFFBEA23A9F}" type="slidenum">
              <a:rPr lang="en-US" altLang="en-US" smtClean="0"/>
              <a:pPr>
                <a:defRPr/>
              </a:pPr>
              <a:t>‹#›</a:t>
            </a:fld>
            <a:endParaRPr lang="en-US" altLang="en-US"/>
          </a:p>
        </p:txBody>
      </p:sp>
    </p:spTree>
    <p:extLst>
      <p:ext uri="{BB962C8B-B14F-4D97-AF65-F5344CB8AC3E}">
        <p14:creationId xmlns:p14="http://schemas.microsoft.com/office/powerpoint/2010/main" val="253964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r>
              <a:rPr lang="en-US" altLang="en-US"/>
              <a:t>Dinesh Loomba</a:t>
            </a:r>
          </a:p>
        </p:txBody>
      </p:sp>
      <p:sp>
        <p:nvSpPr>
          <p:cNvPr id="8" name="Footer Placeholder 7"/>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9" name="Slide Number Placeholder 8"/>
          <p:cNvSpPr>
            <a:spLocks noGrp="1"/>
          </p:cNvSpPr>
          <p:nvPr>
            <p:ph type="sldNum" sz="quarter" idx="12"/>
          </p:nvPr>
        </p:nvSpPr>
        <p:spPr/>
        <p:txBody>
          <a:bodyPr/>
          <a:lstStyle/>
          <a:p>
            <a:pPr>
              <a:defRPr/>
            </a:pPr>
            <a:fld id="{ADACAF06-7881-E14E-963C-2BE9C0C17498}" type="slidenum">
              <a:rPr lang="en-US" altLang="en-US" smtClean="0"/>
              <a:pPr>
                <a:defRPr/>
              </a:pPr>
              <a:t>‹#›</a:t>
            </a:fld>
            <a:endParaRPr lang="en-US" altLang="en-US"/>
          </a:p>
        </p:txBody>
      </p:sp>
    </p:spTree>
    <p:extLst>
      <p:ext uri="{BB962C8B-B14F-4D97-AF65-F5344CB8AC3E}">
        <p14:creationId xmlns:p14="http://schemas.microsoft.com/office/powerpoint/2010/main" val="197634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r>
              <a:rPr lang="en-US" altLang="en-US"/>
              <a:t>Dinesh Loomba</a:t>
            </a:r>
          </a:p>
        </p:txBody>
      </p:sp>
      <p:sp>
        <p:nvSpPr>
          <p:cNvPr id="4" name="Footer Placeholder 3"/>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5" name="Slide Number Placeholder 4"/>
          <p:cNvSpPr>
            <a:spLocks noGrp="1"/>
          </p:cNvSpPr>
          <p:nvPr>
            <p:ph type="sldNum" sz="quarter" idx="12"/>
          </p:nvPr>
        </p:nvSpPr>
        <p:spPr/>
        <p:txBody>
          <a:bodyPr/>
          <a:lstStyle/>
          <a:p>
            <a:pPr>
              <a:defRPr/>
            </a:pPr>
            <a:fld id="{39C4200A-79BB-8E4E-9C5C-64CA3C415565}" type="slidenum">
              <a:rPr lang="en-US" altLang="en-US" smtClean="0"/>
              <a:pPr>
                <a:defRPr/>
              </a:pPr>
              <a:t>‹#›</a:t>
            </a:fld>
            <a:endParaRPr lang="en-US" altLang="en-US"/>
          </a:p>
        </p:txBody>
      </p:sp>
    </p:spTree>
    <p:extLst>
      <p:ext uri="{BB962C8B-B14F-4D97-AF65-F5344CB8AC3E}">
        <p14:creationId xmlns:p14="http://schemas.microsoft.com/office/powerpoint/2010/main" val="74985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ltLang="en-US"/>
              <a:t>Dinesh Loomba</a:t>
            </a:r>
          </a:p>
        </p:txBody>
      </p:sp>
      <p:sp>
        <p:nvSpPr>
          <p:cNvPr id="3" name="Footer Placeholder 2"/>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4" name="Slide Number Placeholder 3"/>
          <p:cNvSpPr>
            <a:spLocks noGrp="1"/>
          </p:cNvSpPr>
          <p:nvPr>
            <p:ph type="sldNum" sz="quarter" idx="12"/>
          </p:nvPr>
        </p:nvSpPr>
        <p:spPr/>
        <p:txBody>
          <a:bodyPr/>
          <a:lstStyle/>
          <a:p>
            <a:pPr>
              <a:defRPr/>
            </a:pPr>
            <a:fld id="{8E85B6AE-F08C-A344-A8E0-31AD1B0B5125}" type="slidenum">
              <a:rPr lang="en-US" altLang="en-US" smtClean="0"/>
              <a:pPr>
                <a:defRPr/>
              </a:pPr>
              <a:t>‹#›</a:t>
            </a:fld>
            <a:endParaRPr lang="en-US" altLang="en-US"/>
          </a:p>
        </p:txBody>
      </p:sp>
    </p:spTree>
    <p:extLst>
      <p:ext uri="{BB962C8B-B14F-4D97-AF65-F5344CB8AC3E}">
        <p14:creationId xmlns:p14="http://schemas.microsoft.com/office/powerpoint/2010/main" val="60793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en-US" altLang="en-US"/>
              <a:t>Dinesh Loomba</a:t>
            </a:r>
          </a:p>
        </p:txBody>
      </p:sp>
      <p:sp>
        <p:nvSpPr>
          <p:cNvPr id="6" name="Footer Placeholder 5"/>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7" name="Slide Number Placeholder 6"/>
          <p:cNvSpPr>
            <a:spLocks noGrp="1"/>
          </p:cNvSpPr>
          <p:nvPr>
            <p:ph type="sldNum" sz="quarter" idx="12"/>
          </p:nvPr>
        </p:nvSpPr>
        <p:spPr/>
        <p:txBody>
          <a:bodyPr/>
          <a:lstStyle/>
          <a:p>
            <a:pPr>
              <a:defRPr/>
            </a:pPr>
            <a:fld id="{DF572ADB-A1CD-BA42-9BF2-40FBDA381629}" type="slidenum">
              <a:rPr lang="en-US" altLang="en-US" smtClean="0"/>
              <a:pPr>
                <a:defRPr/>
              </a:pPr>
              <a:t>‹#›</a:t>
            </a:fld>
            <a:endParaRPr lang="en-US" altLang="en-US"/>
          </a:p>
        </p:txBody>
      </p:sp>
    </p:spTree>
    <p:extLst>
      <p:ext uri="{BB962C8B-B14F-4D97-AF65-F5344CB8AC3E}">
        <p14:creationId xmlns:p14="http://schemas.microsoft.com/office/powerpoint/2010/main" val="395731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en-US" altLang="en-US"/>
              <a:t>Dinesh Loomba</a:t>
            </a:r>
          </a:p>
        </p:txBody>
      </p:sp>
      <p:sp>
        <p:nvSpPr>
          <p:cNvPr id="6" name="Footer Placeholder 5"/>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7" name="Slide Number Placeholder 6"/>
          <p:cNvSpPr>
            <a:spLocks noGrp="1"/>
          </p:cNvSpPr>
          <p:nvPr>
            <p:ph type="sldNum" sz="quarter" idx="12"/>
          </p:nvPr>
        </p:nvSpPr>
        <p:spPr/>
        <p:txBody>
          <a:bodyPr/>
          <a:lstStyle/>
          <a:p>
            <a:pPr>
              <a:defRPr/>
            </a:pPr>
            <a:fld id="{3BA2198C-EA5E-5044-806C-A7FA17B9623B}" type="slidenum">
              <a:rPr lang="en-US" altLang="en-US" smtClean="0"/>
              <a:pPr>
                <a:defRPr/>
              </a:pPr>
              <a:t>‹#›</a:t>
            </a:fld>
            <a:endParaRPr lang="en-US" altLang="en-US"/>
          </a:p>
        </p:txBody>
      </p:sp>
    </p:spTree>
    <p:extLst>
      <p:ext uri="{BB962C8B-B14F-4D97-AF65-F5344CB8AC3E}">
        <p14:creationId xmlns:p14="http://schemas.microsoft.com/office/powerpoint/2010/main" val="315742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defRPr/>
            </a:pPr>
            <a:r>
              <a:rPr lang="en-US" altLang="en-US"/>
              <a:t>Dinesh Loomba</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a:defRPr/>
            </a:pPr>
            <a:r>
              <a:rPr lang="en-US" altLang="en-US"/>
              <a:t>CIPANP 2025</a:t>
            </a:r>
            <a:endParaRPr lang="en-US" altLang="en-US" sz="1200">
              <a:latin typeface="Helvetica" pitchFamily="2"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a:defRPr/>
            </a:pPr>
            <a:fld id="{6687964F-334C-A447-A9D2-27D32544676A}" type="slidenum">
              <a:rPr lang="en-US" altLang="en-US" smtClean="0"/>
              <a:pPr>
                <a:defRPr/>
              </a:pPr>
              <a:t>‹#›</a:t>
            </a:fld>
            <a:endParaRPr lang="en-US" altLang="en-US"/>
          </a:p>
        </p:txBody>
      </p:sp>
    </p:spTree>
    <p:extLst>
      <p:ext uri="{BB962C8B-B14F-4D97-AF65-F5344CB8AC3E}">
        <p14:creationId xmlns:p14="http://schemas.microsoft.com/office/powerpoint/2010/main" val="8562474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9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6778" y="0"/>
            <a:ext cx="11864197" cy="7591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6778" y="805134"/>
            <a:ext cx="11864197" cy="53718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9584" y="654613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Dinesh Loomba</a:t>
            </a:r>
          </a:p>
        </p:txBody>
      </p:sp>
      <p:sp>
        <p:nvSpPr>
          <p:cNvPr id="5" name="Footer Placeholder 4"/>
          <p:cNvSpPr>
            <a:spLocks noGrp="1"/>
          </p:cNvSpPr>
          <p:nvPr>
            <p:ph type="ftr" sz="quarter" idx="3"/>
          </p:nvPr>
        </p:nvSpPr>
        <p:spPr>
          <a:xfrm>
            <a:off x="4038600" y="654613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CIPANP 2025</a:t>
            </a:r>
          </a:p>
        </p:txBody>
      </p:sp>
      <p:sp>
        <p:nvSpPr>
          <p:cNvPr id="6" name="Slide Number Placeholder 5"/>
          <p:cNvSpPr>
            <a:spLocks noGrp="1"/>
          </p:cNvSpPr>
          <p:nvPr>
            <p:ph type="sldNum" sz="quarter" idx="4"/>
          </p:nvPr>
        </p:nvSpPr>
        <p:spPr>
          <a:xfrm>
            <a:off x="9312221" y="654613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8D460-0FD0-C141-97F9-B4C18A92ECE7}" type="slidenum">
              <a:rPr lang="en-US" smtClean="0"/>
              <a:t>‹#›</a:t>
            </a:fld>
            <a:endParaRPr lang="en-US"/>
          </a:p>
        </p:txBody>
      </p:sp>
    </p:spTree>
    <p:extLst>
      <p:ext uri="{BB962C8B-B14F-4D97-AF65-F5344CB8AC3E}">
        <p14:creationId xmlns:p14="http://schemas.microsoft.com/office/powerpoint/2010/main" val="685995415"/>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arxiv.org/abs/2008.12587" TargetMode="Externa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arxiv.org/abs/2203.05914" TargetMode="External"/><Relationship Id="rId4" Type="http://schemas.openxmlformats.org/officeDocument/2006/relationships/image" Target="../media/image220.png"/></Relationships>
</file>

<file path=ppt/slides/_rels/slide1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arxiv.org/abs/2102.04596" TargetMode="External"/><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github.com/ultralytics/ultralytics" TargetMode="External"/><Relationship Id="rId1" Type="http://schemas.openxmlformats.org/officeDocument/2006/relationships/slideLayout" Target="../slideLayouts/slideLayout2.xml"/><Relationship Id="rId6" Type="http://schemas.openxmlformats.org/officeDocument/2006/relationships/image" Target="../media/image53.gif"/><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https://arxiv.org/abs/1506.0264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28.png"/><Relationship Id="rId18" Type="http://schemas.openxmlformats.org/officeDocument/2006/relationships/image" Target="../media/image82.tif"/><Relationship Id="rId26" Type="http://schemas.openxmlformats.org/officeDocument/2006/relationships/image" Target="../media/image90.jpeg"/><Relationship Id="rId3" Type="http://schemas.openxmlformats.org/officeDocument/2006/relationships/image" Target="../media/image69.png"/><Relationship Id="rId21" Type="http://schemas.openxmlformats.org/officeDocument/2006/relationships/image" Target="../media/image85.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1.tif"/><Relationship Id="rId25" Type="http://schemas.openxmlformats.org/officeDocument/2006/relationships/image" Target="../media/image89.png"/><Relationship Id="rId2" Type="http://schemas.openxmlformats.org/officeDocument/2006/relationships/notesSlide" Target="../notesSlides/notesSlide19.xm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15.xml"/><Relationship Id="rId6" Type="http://schemas.openxmlformats.org/officeDocument/2006/relationships/image" Target="../media/image71.png"/><Relationship Id="rId11" Type="http://schemas.openxmlformats.org/officeDocument/2006/relationships/image" Target="../media/image76.png"/><Relationship Id="rId24" Type="http://schemas.openxmlformats.org/officeDocument/2006/relationships/image" Target="../media/image88.png"/><Relationship Id="rId5" Type="http://schemas.openxmlformats.org/officeDocument/2006/relationships/image" Target="../media/image70.png"/><Relationship Id="rId15" Type="http://schemas.openxmlformats.org/officeDocument/2006/relationships/image" Target="../media/image79.tif"/><Relationship Id="rId23" Type="http://schemas.openxmlformats.org/officeDocument/2006/relationships/image" Target="../media/image87.png"/><Relationship Id="rId10" Type="http://schemas.openxmlformats.org/officeDocument/2006/relationships/image" Target="../media/image75.png"/><Relationship Id="rId19" Type="http://schemas.openxmlformats.org/officeDocument/2006/relationships/image" Target="../media/image83.png"/><Relationship Id="rId4" Type="http://schemas.openxmlformats.org/officeDocument/2006/relationships/hyperlink" Target="https://arxiv.org/abs/2008.12587" TargetMode="External"/><Relationship Id="rId9" Type="http://schemas.openxmlformats.org/officeDocument/2006/relationships/image" Target="../media/image74.jpeg"/><Relationship Id="rId14" Type="http://schemas.openxmlformats.org/officeDocument/2006/relationships/image" Target="../media/image78.png"/><Relationship Id="rId22" Type="http://schemas.openxmlformats.org/officeDocument/2006/relationships/image" Target="../media/image86.png"/><Relationship Id="rId27"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94.emf"/><Relationship Id="rId4" Type="http://schemas.openxmlformats.org/officeDocument/2006/relationships/image" Target="../media/image93.emf"/></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FAD8E435-1958-5DC3-6078-2456A7DE34C6}"/>
              </a:ext>
            </a:extLst>
          </p:cNvPr>
          <p:cNvSpPr>
            <a:spLocks noGrp="1" noChangeArrowheads="1"/>
          </p:cNvSpPr>
          <p:nvPr>
            <p:ph type="title"/>
          </p:nvPr>
        </p:nvSpPr>
        <p:spPr>
          <a:xfrm>
            <a:off x="1981200" y="1409701"/>
            <a:ext cx="8229600" cy="1789113"/>
          </a:xfrm>
          <a:extLst>
            <a:ext uri="{91240B29-F687-4F45-9708-019B960494DF}">
              <a14:hiddenLine xmlns:a14="http://schemas.microsoft.com/office/drawing/2010/main" w="9525" cap="flat">
                <a:solidFill>
                  <a:srgbClr val="808080"/>
                </a:solidFill>
                <a:round/>
                <a:headEnd/>
                <a:tailEnd/>
              </a14:hiddenLine>
            </a:ext>
          </a:extLst>
        </p:spPr>
        <p:txBody>
          <a:bodyPr vert="horz" wrap="square" lIns="0" tIns="31586" rIns="0" bIns="0" numCol="1" anchor="ctr" anchorCtr="0" compatLnSpc="1">
            <a:prstTxWarp prst="textNoShape">
              <a:avLst/>
            </a:prstTxWarp>
            <a:normAutofit fontScale="90000"/>
          </a:bodyPr>
          <a:lstStyle/>
          <a:p>
            <a:pPr algn="ctr" defTabSz="457200" eaLnBrk="1">
              <a:lnSpc>
                <a:spcPct val="93000"/>
              </a:lnSpc>
              <a:buClr>
                <a:srgbClr val="000000"/>
              </a:buCl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br>
              <a:rPr lang="en-US" altLang="en-US" dirty="0">
                <a:solidFill>
                  <a:srgbClr val="800080"/>
                </a:solidFill>
                <a:latin typeface="Helvetica" pitchFamily="2" charset="0"/>
              </a:rPr>
            </a:br>
            <a:r>
              <a:rPr lang="en-US" altLang="en-US" dirty="0">
                <a:solidFill>
                  <a:srgbClr val="7F007F"/>
                </a:solidFill>
                <a:latin typeface="Helvetica" pitchFamily="2" charset="0"/>
              </a:rPr>
              <a:t>Directional Dark Matter and other Rare Searches with gas TPCs</a:t>
            </a:r>
            <a:br>
              <a:rPr lang="en-US" altLang="en-US" dirty="0">
                <a:solidFill>
                  <a:srgbClr val="7F007F"/>
                </a:solidFill>
                <a:latin typeface="Helvetica" pitchFamily="2" charset="0"/>
              </a:rPr>
            </a:br>
            <a:endParaRPr lang="en-US" altLang="en-US" dirty="0">
              <a:solidFill>
                <a:srgbClr val="7F007F"/>
              </a:solidFill>
              <a:latin typeface="Helvetica" pitchFamily="2" charset="0"/>
            </a:endParaRPr>
          </a:p>
        </p:txBody>
      </p:sp>
      <p:sp>
        <p:nvSpPr>
          <p:cNvPr id="15361" name="Date Placeholder 2">
            <a:extLst>
              <a:ext uri="{FF2B5EF4-FFF2-40B4-BE49-F238E27FC236}">
                <a16:creationId xmlns:a16="http://schemas.microsoft.com/office/drawing/2014/main" id="{DC9F663F-B6C2-3132-8C75-06A9070F63FB}"/>
              </a:ext>
            </a:extLst>
          </p:cNvPr>
          <p:cNvSpPr>
            <a:spLocks noGrp="1"/>
          </p:cNvSpPr>
          <p:nvPr>
            <p:ph type="dt" sz="half"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Helvetica" pitchFamily="2" charset="0"/>
              </a:rPr>
              <a:t>Dinesh Loomba</a:t>
            </a:r>
          </a:p>
        </p:txBody>
      </p:sp>
      <p:sp>
        <p:nvSpPr>
          <p:cNvPr id="3" name="Footer Placeholder 3">
            <a:extLst>
              <a:ext uri="{FF2B5EF4-FFF2-40B4-BE49-F238E27FC236}">
                <a16:creationId xmlns:a16="http://schemas.microsoft.com/office/drawing/2014/main" id="{E78B9E6A-6309-736D-F61F-AA20D339F1D5}"/>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15364" name="Rectangle 3">
            <a:extLst>
              <a:ext uri="{FF2B5EF4-FFF2-40B4-BE49-F238E27FC236}">
                <a16:creationId xmlns:a16="http://schemas.microsoft.com/office/drawing/2014/main" id="{5CE8A84A-9F88-EBB5-9030-4D1A91EDE74D}"/>
              </a:ext>
            </a:extLst>
          </p:cNvPr>
          <p:cNvSpPr>
            <a:spLocks noGrp="1" noChangeArrowheads="1"/>
          </p:cNvSpPr>
          <p:nvPr>
            <p:ph type="subTitle" idx="4294967295"/>
          </p:nvPr>
        </p:nvSpPr>
        <p:spPr>
          <a:xfrm>
            <a:off x="2072481" y="2535238"/>
            <a:ext cx="8047038" cy="3976687"/>
          </a:xfrm>
          <a:extLst>
            <a:ext uri="{91240B29-F687-4F45-9708-019B960494DF}">
              <a14:hiddenLine xmlns:a14="http://schemas.microsoft.com/office/drawing/2010/main" w="9525" cap="flat">
                <a:solidFill>
                  <a:srgbClr val="808080"/>
                </a:solidFill>
                <a:round/>
                <a:headEnd/>
                <a:tailEnd/>
              </a14:hiddenLine>
            </a:ext>
          </a:extLst>
        </p:spPr>
        <p:txBody>
          <a:bodyPr vert="horz" wrap="square" lIns="0" tIns="22972" rIns="0" bIns="0" numCol="1" anchor="ctr" anchorCtr="0" compatLnSpc="1">
            <a:prstTxWarp prst="textNoShape">
              <a:avLst/>
            </a:prstTxWarp>
          </a:bodyPr>
          <a:lstStyle/>
          <a:p>
            <a:pPr marL="0" indent="0" algn="ctr" defTabSz="457200" eaLnBrk="1" hangingPunct="1">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a:t>Dinesh Loomba</a:t>
            </a:r>
          </a:p>
          <a:p>
            <a:pPr marL="0" indent="0" algn="ctr" defTabSz="457200" eaLnBrk="1" hangingPunct="1">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a:t>CIPANP 2025, Madison</a:t>
            </a:r>
          </a:p>
          <a:p>
            <a:pPr marL="0" indent="0" algn="ctr" defTabSz="457200" eaLnBrk="1" hangingPunct="1">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a:t>June 12, 2025</a:t>
            </a:r>
          </a:p>
        </p:txBody>
      </p:sp>
      <p:sp>
        <p:nvSpPr>
          <p:cNvPr id="2" name="Slide Number Placeholder 1">
            <a:extLst>
              <a:ext uri="{FF2B5EF4-FFF2-40B4-BE49-F238E27FC236}">
                <a16:creationId xmlns:a16="http://schemas.microsoft.com/office/drawing/2014/main" id="{C376D329-3437-B8C2-3016-07908FB7EE66}"/>
              </a:ext>
            </a:extLst>
          </p:cNvPr>
          <p:cNvSpPr>
            <a:spLocks noGrp="1"/>
          </p:cNvSpPr>
          <p:nvPr>
            <p:ph type="sldNum" sz="quarter" idx="12"/>
          </p:nvPr>
        </p:nvSpPr>
        <p:spPr/>
        <p:txBody>
          <a:bodyPr/>
          <a:lstStyle/>
          <a:p>
            <a:pPr>
              <a:defRPr/>
            </a:pPr>
            <a:fld id="{8F9FE42F-29D8-7546-94BF-9A58E914BB9F}" type="slidenum">
              <a:rPr lang="en-US" altLang="en-US" smtClean="0"/>
              <a:pPr>
                <a:defRPr/>
              </a:pPr>
              <a:t>1</a:t>
            </a:fld>
            <a:endParaRPr lang="en-US" altLang="en-US"/>
          </a:p>
        </p:txBody>
      </p:sp>
      <p:pic>
        <p:nvPicPr>
          <p:cNvPr id="5" name="Google Shape;87;p19">
            <a:extLst>
              <a:ext uri="{FF2B5EF4-FFF2-40B4-BE49-F238E27FC236}">
                <a16:creationId xmlns:a16="http://schemas.microsoft.com/office/drawing/2014/main" id="{21B7821B-8336-CF84-1B20-8D83B39F2F00}"/>
              </a:ext>
            </a:extLst>
          </p:cNvPr>
          <p:cNvPicPr preferRelativeResize="0"/>
          <p:nvPr/>
        </p:nvPicPr>
        <p:blipFill rotWithShape="1">
          <a:blip r:embed="rId3">
            <a:alphaModFix/>
          </a:blip>
          <a:srcRect t="36512" b="35577"/>
          <a:stretch/>
        </p:blipFill>
        <p:spPr>
          <a:xfrm>
            <a:off x="8693479" y="5937924"/>
            <a:ext cx="3240020" cy="6787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214E5-7499-54DD-37B9-5811D3980031}"/>
            </a:ext>
          </a:extLst>
        </p:cNvPr>
        <p:cNvGrpSpPr/>
        <p:nvPr/>
      </p:nvGrpSpPr>
      <p:grpSpPr>
        <a:xfrm>
          <a:off x="0" y="0"/>
          <a:ext cx="0" cy="0"/>
          <a:chOff x="0" y="0"/>
          <a:chExt cx="0" cy="0"/>
        </a:xfrm>
      </p:grpSpPr>
      <p:pic>
        <p:nvPicPr>
          <p:cNvPr id="130052" name="Picture 4">
            <a:extLst>
              <a:ext uri="{FF2B5EF4-FFF2-40B4-BE49-F238E27FC236}">
                <a16:creationId xmlns:a16="http://schemas.microsoft.com/office/drawing/2014/main" id="{3FBAAE19-87E8-FF15-C284-00F0C20A33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898"/>
          <a:stretch/>
        </p:blipFill>
        <p:spPr bwMode="auto">
          <a:xfrm>
            <a:off x="5832480" y="1"/>
            <a:ext cx="5956853" cy="670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extBox 9">
            <a:extLst>
              <a:ext uri="{FF2B5EF4-FFF2-40B4-BE49-F238E27FC236}">
                <a16:creationId xmlns:a16="http://schemas.microsoft.com/office/drawing/2014/main" id="{C011B95C-2D87-F0D3-17FF-5A1B18EB1EC3}"/>
              </a:ext>
            </a:extLst>
          </p:cNvPr>
          <p:cNvSpPr txBox="1">
            <a:spLocks noChangeArrowheads="1"/>
          </p:cNvSpPr>
          <p:nvPr/>
        </p:nvSpPr>
        <p:spPr bwMode="auto">
          <a:xfrm>
            <a:off x="687015" y="5772044"/>
            <a:ext cx="457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r>
              <a:rPr lang="en-US" altLang="en-US" sz="1200" dirty="0">
                <a:solidFill>
                  <a:srgbClr val="2D2D2D"/>
                </a:solidFill>
              </a:rPr>
              <a:t>Directional Recoil Detection </a:t>
            </a:r>
            <a:r>
              <a:rPr lang="en-US" altLang="en-US" sz="1200" b="1" dirty="0">
                <a:solidFill>
                  <a:srgbClr val="086DB1"/>
                </a:solidFill>
                <a:latin typeface="Open Sans" panose="020F0502020204030204" pitchFamily="34" charset="0"/>
                <a:hlinkClick r:id="rId3"/>
              </a:rPr>
              <a:t>arXiv:2102.04596 </a:t>
            </a:r>
            <a:r>
              <a:rPr lang="en-US" altLang="en-US" sz="1200" dirty="0">
                <a:solidFill>
                  <a:srgbClr val="2D2D2D"/>
                </a:solidFill>
              </a:rPr>
              <a:t>+</a:t>
            </a:r>
          </a:p>
          <a:p>
            <a:r>
              <a:rPr lang="en-US" altLang="en-US" sz="1200" dirty="0">
                <a:solidFill>
                  <a:srgbClr val="2D2D2D"/>
                </a:solidFill>
              </a:rPr>
              <a:t>CYGNUS: Feasibility of a nuclear recoil observatory with directional sensitivity to dark matter and neutrinos </a:t>
            </a:r>
            <a:r>
              <a:rPr lang="en-US" altLang="en-US" sz="1200" b="1" dirty="0">
                <a:solidFill>
                  <a:srgbClr val="086DB1"/>
                </a:solidFill>
                <a:latin typeface="Open Sans" panose="020F0502020204030204" pitchFamily="34" charset="0"/>
                <a:hlinkClick r:id="rId3"/>
              </a:rPr>
              <a:t>arXiv:2008.12587</a:t>
            </a:r>
            <a:endParaRPr lang="en-US" altLang="en-US" sz="1200" dirty="0"/>
          </a:p>
        </p:txBody>
      </p:sp>
      <p:sp>
        <p:nvSpPr>
          <p:cNvPr id="2" name="Oval 1">
            <a:extLst>
              <a:ext uri="{FF2B5EF4-FFF2-40B4-BE49-F238E27FC236}">
                <a16:creationId xmlns:a16="http://schemas.microsoft.com/office/drawing/2014/main" id="{B33240A4-5FB6-58AF-0150-0D5993AC8B00}"/>
              </a:ext>
            </a:extLst>
          </p:cNvPr>
          <p:cNvSpPr/>
          <p:nvPr/>
        </p:nvSpPr>
        <p:spPr bwMode="auto">
          <a:xfrm>
            <a:off x="6362033" y="4884517"/>
            <a:ext cx="1509712" cy="1008384"/>
          </a:xfrm>
          <a:prstGeom prst="ellipse">
            <a:avLst/>
          </a:prstGeom>
          <a:noFill/>
          <a:ln w="38100" cap="flat" cmpd="sng" algn="ctr">
            <a:solidFill>
              <a:srgbClr val="FFC000"/>
            </a:solidFill>
            <a:prstDash val="solid"/>
            <a:round/>
            <a:headEnd type="none" w="med" len="med"/>
            <a:tailEnd type="none" w="med" len="med"/>
          </a:ln>
          <a:effectLst/>
        </p:spPr>
        <p:txBody>
          <a:bodyPr lIns="68580" tIns="34290" rIns="68580" bIns="34290"/>
          <a:lstStyle/>
          <a:p>
            <a:pPr>
              <a:defRPr/>
            </a:pPr>
            <a:endParaRPr lang="en-US" sz="225">
              <a:solidFill>
                <a:srgbClr val="333399"/>
              </a:solidFill>
            </a:endParaRPr>
          </a:p>
        </p:txBody>
      </p:sp>
      <p:sp>
        <p:nvSpPr>
          <p:cNvPr id="11" name="Oval 10">
            <a:extLst>
              <a:ext uri="{FF2B5EF4-FFF2-40B4-BE49-F238E27FC236}">
                <a16:creationId xmlns:a16="http://schemas.microsoft.com/office/drawing/2014/main" id="{78F0A6CB-A1C3-56D5-5B45-5A02C228A4AC}"/>
              </a:ext>
            </a:extLst>
          </p:cNvPr>
          <p:cNvSpPr/>
          <p:nvPr/>
        </p:nvSpPr>
        <p:spPr bwMode="auto">
          <a:xfrm>
            <a:off x="9853980" y="3429000"/>
            <a:ext cx="1509712" cy="895350"/>
          </a:xfrm>
          <a:prstGeom prst="ellipse">
            <a:avLst/>
          </a:prstGeom>
          <a:noFill/>
          <a:ln w="38100" cap="flat" cmpd="sng" algn="ctr">
            <a:solidFill>
              <a:srgbClr val="FFFF00"/>
            </a:solidFill>
            <a:prstDash val="solid"/>
            <a:round/>
            <a:headEnd type="none" w="med" len="med"/>
            <a:tailEnd type="none" w="med" len="med"/>
          </a:ln>
          <a:effectLst/>
        </p:spPr>
        <p:txBody>
          <a:bodyPr lIns="68580" tIns="34290" rIns="68580" bIns="34290"/>
          <a:lstStyle/>
          <a:p>
            <a:pPr>
              <a:defRPr/>
            </a:pPr>
            <a:endParaRPr lang="en-US" sz="225">
              <a:solidFill>
                <a:srgbClr val="333399"/>
              </a:solidFill>
            </a:endParaRPr>
          </a:p>
        </p:txBody>
      </p:sp>
      <p:sp>
        <p:nvSpPr>
          <p:cNvPr id="6" name="Oval 5">
            <a:extLst>
              <a:ext uri="{FF2B5EF4-FFF2-40B4-BE49-F238E27FC236}">
                <a16:creationId xmlns:a16="http://schemas.microsoft.com/office/drawing/2014/main" id="{1AC872CD-B171-271E-94B9-80C6B2515C99}"/>
              </a:ext>
            </a:extLst>
          </p:cNvPr>
          <p:cNvSpPr/>
          <p:nvPr/>
        </p:nvSpPr>
        <p:spPr bwMode="auto">
          <a:xfrm>
            <a:off x="8056050" y="2730500"/>
            <a:ext cx="1509712" cy="2547555"/>
          </a:xfrm>
          <a:prstGeom prst="ellipse">
            <a:avLst/>
          </a:prstGeom>
          <a:noFill/>
          <a:ln w="38100" cap="flat" cmpd="sng" algn="ctr">
            <a:solidFill>
              <a:srgbClr val="92D050"/>
            </a:solidFill>
            <a:prstDash val="solid"/>
            <a:round/>
            <a:headEnd type="none" w="med" len="med"/>
            <a:tailEnd type="none" w="med" len="med"/>
          </a:ln>
          <a:effectLst/>
        </p:spPr>
        <p:txBody>
          <a:bodyPr lIns="68580" tIns="34290" rIns="68580" bIns="34290"/>
          <a:lstStyle/>
          <a:p>
            <a:pPr>
              <a:defRPr/>
            </a:pPr>
            <a:endParaRPr lang="en-US" sz="225">
              <a:solidFill>
                <a:srgbClr val="333399"/>
              </a:solidFill>
            </a:endParaRPr>
          </a:p>
        </p:txBody>
      </p:sp>
      <p:sp>
        <p:nvSpPr>
          <p:cNvPr id="8" name="Rectangle 33">
            <a:extLst>
              <a:ext uri="{FF2B5EF4-FFF2-40B4-BE49-F238E27FC236}">
                <a16:creationId xmlns:a16="http://schemas.microsoft.com/office/drawing/2014/main" id="{3977CDE4-41A3-6011-DE4F-493CBD9E7554}"/>
              </a:ext>
            </a:extLst>
          </p:cNvPr>
          <p:cNvSpPr>
            <a:spLocks noChangeArrowheads="1"/>
          </p:cNvSpPr>
          <p:nvPr/>
        </p:nvSpPr>
        <p:spPr bwMode="auto">
          <a:xfrm>
            <a:off x="139904" y="254959"/>
            <a:ext cx="61751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a:r>
              <a:rPr lang="en-GB" altLang="en-US" sz="2800" b="1" dirty="0">
                <a:solidFill>
                  <a:schemeClr val="accent5">
                    <a:lumMod val="60000"/>
                    <a:lumOff val="40000"/>
                  </a:schemeClr>
                </a:solidFill>
                <a:ea typeface="Osaka" charset="-128"/>
              </a:rPr>
              <a:t>Scale-up</a:t>
            </a:r>
            <a:r>
              <a:rPr lang="en-GB" altLang="en-US" sz="2800" dirty="0">
                <a:solidFill>
                  <a:srgbClr val="333399"/>
                </a:solidFill>
                <a:ea typeface="Osaka" charset="-128"/>
              </a:rPr>
              <a:t> with new physics opportunities at each stage</a:t>
            </a:r>
            <a:endParaRPr lang="en-US" altLang="en-US" sz="2800" b="1" dirty="0">
              <a:solidFill>
                <a:srgbClr val="333399"/>
              </a:solidFill>
              <a:ea typeface="Osaka" charset="-128"/>
            </a:endParaRPr>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0B80BEE7-45C7-94B5-0C7F-7632D4036D21}"/>
                  </a:ext>
                </a:extLst>
              </p:cNvPr>
              <p:cNvSpPr txBox="1">
                <a:spLocks/>
              </p:cNvSpPr>
              <p:nvPr/>
            </p:nvSpPr>
            <p:spPr>
              <a:xfrm>
                <a:off x="687015" y="1480808"/>
                <a:ext cx="5080951" cy="4133903"/>
              </a:xfrm>
              <a:prstGeom prst="rect">
                <a:avLst/>
              </a:prstGeom>
              <a:solidFill>
                <a:srgbClr val="002060">
                  <a:alpha val="13827"/>
                </a:srgbClr>
              </a:solidFill>
              <a:ln>
                <a:solidFill>
                  <a:schemeClr val="accent2">
                    <a:lumMod val="75000"/>
                  </a:schemeClr>
                </a:solidFill>
              </a:ln>
            </p:spPr>
            <p:txBody>
              <a:bodyPr vert="horz" lIns="68580" tIns="34290" rIns="68580" bIns="3429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Arial"/>
                  <a:buChar char="•"/>
                </a:pPr>
                <a:r>
                  <a:rPr lang="en-US" dirty="0">
                    <a:solidFill>
                      <a:srgbClr val="333399"/>
                    </a:solidFill>
                    <a:highlight>
                      <a:srgbClr val="FFFFAE"/>
                    </a:highlight>
                    <a:latin typeface="Arial" panose="020B0604020202020204" pitchFamily="34" charset="0"/>
                    <a:cs typeface="Arial" panose="020B0604020202020204" pitchFamily="34" charset="0"/>
                  </a:rPr>
                  <a:t>Migdal Effect measurement</a:t>
                </a:r>
              </a:p>
              <a:p>
                <a:pPr>
                  <a:lnSpc>
                    <a:spcPct val="120000"/>
                  </a:lnSpc>
                  <a:buFont typeface="Arial"/>
                  <a:buChar char="•"/>
                </a:pPr>
                <a:r>
                  <a:rPr lang="en-US" dirty="0">
                    <a:solidFill>
                      <a:schemeClr val="accent2">
                        <a:lumMod val="75000"/>
                      </a:schemeClr>
                    </a:solidFill>
                    <a:latin typeface="Arial" panose="020B0604020202020204" pitchFamily="34" charset="0"/>
                    <a:cs typeface="Arial" panose="020B0604020202020204" pitchFamily="34" charset="0"/>
                  </a:rPr>
                  <a:t>Coherent Elastic Neutrino-Nucleus Scattering (CE</a:t>
                </a:r>
                <a:r>
                  <a:rPr lang="el-GR" dirty="0">
                    <a:solidFill>
                      <a:schemeClr val="accent2">
                        <a:lumMod val="75000"/>
                      </a:schemeClr>
                    </a:solidFill>
                  </a:rPr>
                  <a:t>ν</a:t>
                </a:r>
                <a:r>
                  <a:rPr lang="en-US" dirty="0">
                    <a:solidFill>
                      <a:schemeClr val="accent2">
                        <a:lumMod val="75000"/>
                      </a:schemeClr>
                    </a:solidFill>
                    <a:latin typeface="Arial" panose="020B0604020202020204" pitchFamily="34" charset="0"/>
                    <a:cs typeface="Arial" panose="020B0604020202020204" pitchFamily="34" charset="0"/>
                  </a:rPr>
                  <a:t>NS) at ORNL (SNS) or Fermilab (</a:t>
                </a:r>
                <a:r>
                  <a:rPr lang="en-US" dirty="0" err="1">
                    <a:solidFill>
                      <a:schemeClr val="accent2">
                        <a:lumMod val="75000"/>
                      </a:schemeClr>
                    </a:solidFill>
                    <a:latin typeface="Arial" panose="020B0604020202020204" pitchFamily="34" charset="0"/>
                    <a:cs typeface="Arial" panose="020B0604020202020204" pitchFamily="34" charset="0"/>
                  </a:rPr>
                  <a:t>NuMI</a:t>
                </a:r>
                <a:r>
                  <a:rPr lang="en-US" dirty="0">
                    <a:solidFill>
                      <a:schemeClr val="accent2">
                        <a:lumMod val="75000"/>
                      </a:schemeClr>
                    </a:solidFill>
                    <a:latin typeface="Arial" panose="020B0604020202020204" pitchFamily="34" charset="0"/>
                    <a:cs typeface="Arial" panose="020B0604020202020204" pitchFamily="34" charset="0"/>
                  </a:rPr>
                  <a:t>/LBNF) </a:t>
                </a:r>
              </a:p>
              <a:p>
                <a:pPr>
                  <a:lnSpc>
                    <a:spcPct val="120000"/>
                  </a:lnSpc>
                  <a:buFont typeface="Arial"/>
                  <a:buChar char="•"/>
                </a:pPr>
                <a:r>
                  <a:rPr lang="en-US" dirty="0">
                    <a:solidFill>
                      <a:schemeClr val="accent2">
                        <a:lumMod val="75000"/>
                      </a:schemeClr>
                    </a:solidFill>
                    <a:latin typeface="Arial" panose="020B0604020202020204" pitchFamily="34" charset="0"/>
                    <a:cs typeface="Arial" panose="020B0604020202020204" pitchFamily="34" charset="0"/>
                  </a:rPr>
                  <a:t>CE</a:t>
                </a:r>
                <a:r>
                  <a:rPr lang="el-GR" dirty="0">
                    <a:solidFill>
                      <a:schemeClr val="accent2">
                        <a:lumMod val="75000"/>
                      </a:schemeClr>
                    </a:solidFill>
                  </a:rPr>
                  <a:t>ν</a:t>
                </a:r>
                <a:r>
                  <a:rPr lang="en-US" dirty="0">
                    <a:solidFill>
                      <a:schemeClr val="accent2">
                        <a:lumMod val="75000"/>
                      </a:schemeClr>
                    </a:solidFill>
                    <a:latin typeface="Arial" panose="020B0604020202020204" pitchFamily="34" charset="0"/>
                    <a:cs typeface="Arial" panose="020B0604020202020204" pitchFamily="34" charset="0"/>
                  </a:rPr>
                  <a:t>NS and e-recoils from solar neutrinos (CNO spectroscopy) </a:t>
                </a:r>
              </a:p>
              <a:p>
                <a:pPr>
                  <a:lnSpc>
                    <a:spcPct val="120000"/>
                  </a:lnSpc>
                  <a:buFont typeface="Arial"/>
                  <a:buChar char="•"/>
                </a:pPr>
                <a:r>
                  <a:rPr lang="en-US" dirty="0">
                    <a:solidFill>
                      <a:srgbClr val="333399"/>
                    </a:solidFill>
                    <a:latin typeface="Arial" panose="020B0604020202020204" pitchFamily="34" charset="0"/>
                    <a:cs typeface="Arial" panose="020B0604020202020204" pitchFamily="34" charset="0"/>
                  </a:rPr>
                  <a:t>Competitive DM limits in SI and SD</a:t>
                </a:r>
              </a:p>
              <a:p>
                <a:pPr>
                  <a:lnSpc>
                    <a:spcPct val="120000"/>
                  </a:lnSpc>
                  <a:buFont typeface="Arial"/>
                  <a:buChar char="•"/>
                </a:pPr>
                <a:r>
                  <a:rPr lang="en-US" dirty="0">
                    <a:solidFill>
                      <a:srgbClr val="333399"/>
                    </a:solidFill>
                    <a:highlight>
                      <a:srgbClr val="FFD579"/>
                    </a:highlight>
                    <a:latin typeface="Arial" panose="020B0604020202020204" pitchFamily="34" charset="0"/>
                    <a:cs typeface="Arial" panose="020B0604020202020204" pitchFamily="34" charset="0"/>
                  </a:rPr>
                  <a:t>Efficiently penetrating the LDM </a:t>
                </a:r>
                <a14:m>
                  <m:oMath xmlns:m="http://schemas.openxmlformats.org/officeDocument/2006/math">
                    <m:r>
                      <m:rPr>
                        <m:sty m:val="p"/>
                      </m:rPr>
                      <a:rPr lang="el-GR" sz="3300" i="1" dirty="0" smtClean="0">
                        <a:solidFill>
                          <a:srgbClr val="333399"/>
                        </a:solidFill>
                        <a:highlight>
                          <a:srgbClr val="FFD579"/>
                        </a:highlight>
                        <a:latin typeface="Cambria Math" charset="0"/>
                        <a:ea typeface="Cambria Math" charset="0"/>
                        <a:cs typeface="Cambria Math" charset="0"/>
                      </a:rPr>
                      <m:t>ν</m:t>
                    </m:r>
                    <m:r>
                      <a:rPr lang="en-US" sz="3300" i="1" dirty="0" smtClean="0">
                        <a:solidFill>
                          <a:srgbClr val="333399"/>
                        </a:solidFill>
                        <a:highlight>
                          <a:srgbClr val="FFD579"/>
                        </a:highlight>
                        <a:latin typeface="Cambria Math" charset="0"/>
                        <a:ea typeface="Cambria Math" charset="0"/>
                        <a:cs typeface="Cambria Math" charset="0"/>
                      </a:rPr>
                      <m:t> </m:t>
                    </m:r>
                  </m:oMath>
                </a14:m>
                <a:r>
                  <a:rPr lang="en-US" dirty="0">
                    <a:solidFill>
                      <a:srgbClr val="333399"/>
                    </a:solidFill>
                    <a:highlight>
                      <a:srgbClr val="FFD579"/>
                    </a:highlight>
                    <a:latin typeface="Arial" panose="020B0604020202020204" pitchFamily="34" charset="0"/>
                    <a:cs typeface="Arial" panose="020B0604020202020204" pitchFamily="34" charset="0"/>
                  </a:rPr>
                  <a:t>floor </a:t>
                </a:r>
              </a:p>
              <a:p>
                <a:pPr>
                  <a:lnSpc>
                    <a:spcPct val="120000"/>
                  </a:lnSpc>
                  <a:buFont typeface="Arial"/>
                  <a:buChar char="•"/>
                </a:pPr>
                <a:r>
                  <a:rPr lang="en-US" dirty="0">
                    <a:solidFill>
                      <a:srgbClr val="333399"/>
                    </a:solidFill>
                    <a:latin typeface="Arial" panose="020B0604020202020204" pitchFamily="34" charset="0"/>
                    <a:cs typeface="Arial" panose="020B0604020202020204" pitchFamily="34" charset="0"/>
                  </a:rPr>
                  <a:t>Observing galactic DM dipole</a:t>
                </a:r>
              </a:p>
              <a:p>
                <a:pPr>
                  <a:lnSpc>
                    <a:spcPct val="120000"/>
                  </a:lnSpc>
                  <a:buFont typeface="Arial"/>
                  <a:buChar char="•"/>
                </a:pPr>
                <a:r>
                  <a:rPr lang="en-US" dirty="0">
                    <a:solidFill>
                      <a:srgbClr val="333399"/>
                    </a:solidFill>
                    <a:latin typeface="Arial" panose="020B0604020202020204" pitchFamily="34" charset="0"/>
                    <a:cs typeface="Arial" panose="020B0604020202020204" pitchFamily="34" charset="0"/>
                  </a:rPr>
                  <a:t>Measuring DM particle properties and physics</a:t>
                </a:r>
              </a:p>
              <a:p>
                <a:pPr>
                  <a:lnSpc>
                    <a:spcPct val="120000"/>
                  </a:lnSpc>
                  <a:buFont typeface="Arial"/>
                  <a:buChar char="•"/>
                </a:pPr>
                <a:r>
                  <a:rPr lang="en-US" dirty="0">
                    <a:solidFill>
                      <a:srgbClr val="333399"/>
                    </a:solidFill>
                    <a:latin typeface="Arial" panose="020B0604020202020204" pitchFamily="34" charset="0"/>
                    <a:cs typeface="Arial" panose="020B0604020202020204" pitchFamily="34" charset="0"/>
                  </a:rPr>
                  <a:t>Geoneutrinos</a:t>
                </a:r>
              </a:p>
              <a:p>
                <a:pPr>
                  <a:lnSpc>
                    <a:spcPct val="120000"/>
                  </a:lnSpc>
                  <a:buFont typeface="Arial"/>
                  <a:buChar char="•"/>
                </a:pPr>
                <a:r>
                  <a:rPr lang="en-US" dirty="0">
                    <a:solidFill>
                      <a:srgbClr val="333399"/>
                    </a:solidFill>
                    <a:latin typeface="Arial" panose="020B0604020202020204" pitchFamily="34" charset="0"/>
                    <a:cs typeface="Arial" panose="020B0604020202020204" pitchFamily="34" charset="0"/>
                  </a:rPr>
                  <a:t>WIMP astronomy</a:t>
                </a:r>
              </a:p>
              <a:p>
                <a:pPr>
                  <a:lnSpc>
                    <a:spcPct val="120000"/>
                  </a:lnSpc>
                </a:pPr>
                <a:endParaRPr lang="en-US" dirty="0">
                  <a:latin typeface="Arial"/>
                </a:endParaRPr>
              </a:p>
              <a:p>
                <a:pPr>
                  <a:lnSpc>
                    <a:spcPct val="120000"/>
                  </a:lnSpc>
                </a:pPr>
                <a:endParaRPr lang="en-US" dirty="0">
                  <a:latin typeface="Arial"/>
                </a:endParaRPr>
              </a:p>
              <a:p>
                <a:pPr lvl="1">
                  <a:lnSpc>
                    <a:spcPct val="120000"/>
                  </a:lnSpc>
                </a:pPr>
                <a:endParaRPr lang="en-US" dirty="0">
                  <a:latin typeface="Arial"/>
                </a:endParaRPr>
              </a:p>
              <a:p>
                <a:pPr>
                  <a:lnSpc>
                    <a:spcPct val="120000"/>
                  </a:lnSpc>
                </a:pPr>
                <a:endParaRPr lang="en-US" dirty="0">
                  <a:latin typeface="Arial"/>
                </a:endParaRPr>
              </a:p>
            </p:txBody>
          </p:sp>
        </mc:Choice>
        <mc:Fallback xmlns="">
          <p:sp>
            <p:nvSpPr>
              <p:cNvPr id="9" name="Content Placeholder 2">
                <a:extLst>
                  <a:ext uri="{FF2B5EF4-FFF2-40B4-BE49-F238E27FC236}">
                    <a16:creationId xmlns:a16="http://schemas.microsoft.com/office/drawing/2014/main" id="{0B80BEE7-45C7-94B5-0C7F-7632D4036D21}"/>
                  </a:ext>
                </a:extLst>
              </p:cNvPr>
              <p:cNvSpPr txBox="1">
                <a:spLocks noRot="1" noChangeAspect="1" noMove="1" noResize="1" noEditPoints="1" noAdjustHandles="1" noChangeArrowheads="1" noChangeShapeType="1" noTextEdit="1"/>
              </p:cNvSpPr>
              <p:nvPr/>
            </p:nvSpPr>
            <p:spPr>
              <a:xfrm>
                <a:off x="687015" y="1480808"/>
                <a:ext cx="5080951" cy="4133903"/>
              </a:xfrm>
              <a:prstGeom prst="rect">
                <a:avLst/>
              </a:prstGeom>
              <a:blipFill>
                <a:blip r:embed="rId4"/>
                <a:stretch>
                  <a:fillRect l="-746" t="-612" r="-498"/>
                </a:stretch>
              </a:blipFill>
              <a:ln>
                <a:solidFill>
                  <a:schemeClr val="accent2">
                    <a:lumMod val="75000"/>
                  </a:schemeClr>
                </a:solidFill>
              </a:ln>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5385F215-D1AC-ED66-60CC-CB7E92777C52}"/>
              </a:ext>
            </a:extLst>
          </p:cNvPr>
          <p:cNvCxnSpPr>
            <a:cxnSpLocks/>
          </p:cNvCxnSpPr>
          <p:nvPr/>
        </p:nvCxnSpPr>
        <p:spPr>
          <a:xfrm>
            <a:off x="487754" y="1373690"/>
            <a:ext cx="1" cy="4496061"/>
          </a:xfrm>
          <a:prstGeom prst="straightConnector1">
            <a:avLst/>
          </a:prstGeom>
          <a:ln w="38100">
            <a:tailEnd type="triangle" w="lg" len="med"/>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9414BF9C-BBE4-6DCC-FB8D-BA22FE26E83B}"/>
              </a:ext>
            </a:extLst>
          </p:cNvPr>
          <p:cNvSpPr txBox="1"/>
          <p:nvPr/>
        </p:nvSpPr>
        <p:spPr>
          <a:xfrm rot="16200000">
            <a:off x="-620763" y="2904778"/>
            <a:ext cx="1745497" cy="369332"/>
          </a:xfrm>
          <a:prstGeom prst="rect">
            <a:avLst/>
          </a:prstGeom>
          <a:noFill/>
        </p:spPr>
        <p:txBody>
          <a:bodyPr wrap="square" rtlCol="0">
            <a:spAutoFit/>
          </a:bodyPr>
          <a:lstStyle/>
          <a:p>
            <a:pPr defTabSz="685800">
              <a:buClrTx/>
              <a:defRPr/>
            </a:pPr>
            <a:r>
              <a:rPr lang="en-US" kern="1200" dirty="0">
                <a:solidFill>
                  <a:srgbClr val="333399"/>
                </a:solidFill>
                <a:latin typeface="Calibri" panose="020F0502020204030204"/>
                <a:ea typeface="+mn-ea"/>
                <a:cs typeface="+mn-cs"/>
              </a:rPr>
              <a:t>Exposure, size</a:t>
            </a:r>
          </a:p>
        </p:txBody>
      </p:sp>
      <p:sp>
        <p:nvSpPr>
          <p:cNvPr id="7" name="Slide Number Placeholder 6">
            <a:extLst>
              <a:ext uri="{FF2B5EF4-FFF2-40B4-BE49-F238E27FC236}">
                <a16:creationId xmlns:a16="http://schemas.microsoft.com/office/drawing/2014/main" id="{143A1AB7-4B66-7B14-F67C-F0F13EB5395D}"/>
              </a:ext>
            </a:extLst>
          </p:cNvPr>
          <p:cNvSpPr>
            <a:spLocks noGrp="1"/>
          </p:cNvSpPr>
          <p:nvPr>
            <p:ph type="sldNum" sz="quarter" idx="12"/>
          </p:nvPr>
        </p:nvSpPr>
        <p:spPr/>
        <p:txBody>
          <a:bodyPr/>
          <a:lstStyle/>
          <a:p>
            <a:pPr>
              <a:defRPr/>
            </a:pPr>
            <a:fld id="{8E85B6AE-F08C-A344-A8E0-31AD1B0B5125}" type="slidenum">
              <a:rPr lang="en-US" altLang="en-US" smtClean="0"/>
              <a:pPr>
                <a:defRPr/>
              </a:pPr>
              <a:t>10</a:t>
            </a:fld>
            <a:endParaRPr lang="en-US" altLang="en-US"/>
          </a:p>
        </p:txBody>
      </p:sp>
      <p:sp>
        <p:nvSpPr>
          <p:cNvPr id="13" name="TextBox 12">
            <a:extLst>
              <a:ext uri="{FF2B5EF4-FFF2-40B4-BE49-F238E27FC236}">
                <a16:creationId xmlns:a16="http://schemas.microsoft.com/office/drawing/2014/main" id="{22F1E7F4-2EF0-0B3C-AB36-0DBA67600774}"/>
              </a:ext>
            </a:extLst>
          </p:cNvPr>
          <p:cNvSpPr txBox="1"/>
          <p:nvPr/>
        </p:nvSpPr>
        <p:spPr>
          <a:xfrm>
            <a:off x="3062317" y="6392785"/>
            <a:ext cx="2816797" cy="338554"/>
          </a:xfrm>
          <a:prstGeom prst="rect">
            <a:avLst/>
          </a:prstGeom>
          <a:noFill/>
        </p:spPr>
        <p:txBody>
          <a:bodyPr wrap="none" rtlCol="0">
            <a:spAutoFit/>
          </a:bodyPr>
          <a:lstStyle/>
          <a:p>
            <a:pPr defTabSz="914377"/>
            <a:r>
              <a:rPr lang="en-US" sz="1600" b="1" dirty="0">
                <a:solidFill>
                  <a:srgbClr val="0000FF"/>
                </a:solidFill>
                <a:latin typeface="Calibri" panose="020F0502020204030204"/>
                <a:cs typeface="Arial"/>
                <a:sym typeface="Arial"/>
              </a:rPr>
              <a:t>From S. </a:t>
            </a:r>
            <a:r>
              <a:rPr lang="en-US" sz="1600" b="1" dirty="0" err="1">
                <a:solidFill>
                  <a:srgbClr val="0000FF"/>
                </a:solidFill>
                <a:latin typeface="Calibri" panose="020F0502020204030204"/>
                <a:cs typeface="Arial"/>
                <a:sym typeface="Arial"/>
              </a:rPr>
              <a:t>Vahsen</a:t>
            </a:r>
            <a:r>
              <a:rPr lang="en-US" sz="1600" b="1" dirty="0">
                <a:solidFill>
                  <a:srgbClr val="0000FF"/>
                </a:solidFill>
                <a:latin typeface="Calibri" panose="020F0502020204030204"/>
                <a:cs typeface="Arial"/>
                <a:sym typeface="Arial"/>
              </a:rPr>
              <a:t>, UCLA DM2025</a:t>
            </a:r>
          </a:p>
        </p:txBody>
      </p:sp>
      <p:sp>
        <p:nvSpPr>
          <p:cNvPr id="3" name="Date Placeholder 2">
            <a:extLst>
              <a:ext uri="{FF2B5EF4-FFF2-40B4-BE49-F238E27FC236}">
                <a16:creationId xmlns:a16="http://schemas.microsoft.com/office/drawing/2014/main" id="{29E7DCF4-355A-6EDA-B6E3-1ABE2DE8E5BD}"/>
              </a:ext>
            </a:extLst>
          </p:cNvPr>
          <p:cNvSpPr>
            <a:spLocks noGrp="1"/>
          </p:cNvSpPr>
          <p:nvPr>
            <p:ph type="dt" sz="half" idx="10"/>
          </p:nvPr>
        </p:nvSpPr>
        <p:spPr/>
        <p:txBody>
          <a:bodyPr/>
          <a:lstStyle/>
          <a:p>
            <a:pPr>
              <a:defRPr/>
            </a:pPr>
            <a:r>
              <a:rPr lang="en-US" altLang="en-US"/>
              <a:t>Dinesh Loomba</a:t>
            </a:r>
          </a:p>
        </p:txBody>
      </p:sp>
      <p:sp>
        <p:nvSpPr>
          <p:cNvPr id="4" name="Footer Placeholder 3">
            <a:extLst>
              <a:ext uri="{FF2B5EF4-FFF2-40B4-BE49-F238E27FC236}">
                <a16:creationId xmlns:a16="http://schemas.microsoft.com/office/drawing/2014/main" id="{1CEBA5AD-A4C8-0C80-D2C8-541F375B534A}"/>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Tree>
    <p:extLst>
      <p:ext uri="{BB962C8B-B14F-4D97-AF65-F5344CB8AC3E}">
        <p14:creationId xmlns:p14="http://schemas.microsoft.com/office/powerpoint/2010/main" val="296666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187E2F-676E-EA9C-2B2D-2602E8AE3B8E}"/>
              </a:ext>
            </a:extLst>
          </p:cNvPr>
          <p:cNvSpPr>
            <a:spLocks noGrp="1"/>
          </p:cNvSpPr>
          <p:nvPr>
            <p:ph type="dt" sz="half" idx="10"/>
          </p:nvPr>
        </p:nvSpPr>
        <p:spPr/>
        <p:txBody>
          <a:bodyPr/>
          <a:lstStyle/>
          <a:p>
            <a:pPr>
              <a:defRPr/>
            </a:pPr>
            <a:r>
              <a:rPr lang="en-US" altLang="en-US"/>
              <a:t>Dinesh Loomba</a:t>
            </a:r>
          </a:p>
        </p:txBody>
      </p:sp>
      <p:sp>
        <p:nvSpPr>
          <p:cNvPr id="3" name="Footer Placeholder 2">
            <a:extLst>
              <a:ext uri="{FF2B5EF4-FFF2-40B4-BE49-F238E27FC236}">
                <a16:creationId xmlns:a16="http://schemas.microsoft.com/office/drawing/2014/main" id="{6C964F12-9B04-ABC6-4B15-5269155CC885}"/>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A30A741-1C2B-8A06-19A9-16471BCA732F}"/>
                  </a:ext>
                </a:extLst>
              </p:cNvPr>
              <p:cNvSpPr txBox="1"/>
              <p:nvPr/>
            </p:nvSpPr>
            <p:spPr>
              <a:xfrm>
                <a:off x="2713298" y="2191738"/>
                <a:ext cx="6765403" cy="784830"/>
              </a:xfrm>
              <a:prstGeom prst="rect">
                <a:avLst/>
              </a:prstGeom>
              <a:noFill/>
            </p:spPr>
            <p:txBody>
              <a:bodyPr wrap="square">
                <a:spAutoFit/>
              </a:bodyPr>
              <a:lstStyle/>
              <a:p>
                <a:pPr algn="ctr">
                  <a:lnSpc>
                    <a:spcPct val="120000"/>
                  </a:lnSpc>
                </a:pPr>
                <a:r>
                  <a:rPr lang="en-US" sz="4000" dirty="0">
                    <a:solidFill>
                      <a:srgbClr val="333399"/>
                    </a:solidFill>
                    <a:highlight>
                      <a:srgbClr val="FFD579"/>
                    </a:highlight>
                    <a:latin typeface="Helvetica" pitchFamily="2" charset="0"/>
                    <a:cs typeface="Arial" panose="020B0604020202020204" pitchFamily="34" charset="0"/>
                  </a:rPr>
                  <a:t>Penetrating the LDM </a:t>
                </a:r>
                <a14:m>
                  <m:oMath xmlns:m="http://schemas.openxmlformats.org/officeDocument/2006/math">
                    <m:r>
                      <m:rPr>
                        <m:sty m:val="p"/>
                      </m:rPr>
                      <a:rPr lang="el-GR" sz="4000" i="1" dirty="0" smtClean="0">
                        <a:solidFill>
                          <a:srgbClr val="333399"/>
                        </a:solidFill>
                        <a:highlight>
                          <a:srgbClr val="FFD579"/>
                        </a:highlight>
                        <a:latin typeface="Cambria Math" charset="0"/>
                        <a:ea typeface="Cambria Math" charset="0"/>
                        <a:cs typeface="Cambria Math" charset="0"/>
                      </a:rPr>
                      <m:t>ν</m:t>
                    </m:r>
                    <m:r>
                      <a:rPr lang="en-US" sz="4000" i="1" dirty="0" smtClean="0">
                        <a:solidFill>
                          <a:srgbClr val="333399"/>
                        </a:solidFill>
                        <a:highlight>
                          <a:srgbClr val="FFD579"/>
                        </a:highlight>
                        <a:latin typeface="Cambria Math" charset="0"/>
                        <a:ea typeface="Cambria Math" charset="0"/>
                        <a:cs typeface="Cambria Math" charset="0"/>
                      </a:rPr>
                      <m:t> </m:t>
                    </m:r>
                  </m:oMath>
                </a14:m>
                <a:r>
                  <a:rPr lang="en-US" sz="4000" dirty="0">
                    <a:solidFill>
                      <a:srgbClr val="333399"/>
                    </a:solidFill>
                    <a:highlight>
                      <a:srgbClr val="FFD579"/>
                    </a:highlight>
                    <a:latin typeface="Helvetica" pitchFamily="2" charset="0"/>
                    <a:cs typeface="Arial" panose="020B0604020202020204" pitchFamily="34" charset="0"/>
                  </a:rPr>
                  <a:t>floor </a:t>
                </a:r>
              </a:p>
            </p:txBody>
          </p:sp>
        </mc:Choice>
        <mc:Fallback xmlns="">
          <p:sp>
            <p:nvSpPr>
              <p:cNvPr id="5" name="TextBox 4">
                <a:extLst>
                  <a:ext uri="{FF2B5EF4-FFF2-40B4-BE49-F238E27FC236}">
                    <a16:creationId xmlns:a16="http://schemas.microsoft.com/office/drawing/2014/main" id="{8A30A741-1C2B-8A06-19A9-16471BCA732F}"/>
                  </a:ext>
                </a:extLst>
              </p:cNvPr>
              <p:cNvSpPr txBox="1">
                <a:spLocks noRot="1" noChangeAspect="1" noMove="1" noResize="1" noEditPoints="1" noAdjustHandles="1" noChangeArrowheads="1" noChangeShapeType="1" noTextEdit="1"/>
              </p:cNvSpPr>
              <p:nvPr/>
            </p:nvSpPr>
            <p:spPr>
              <a:xfrm>
                <a:off x="2713298" y="2191738"/>
                <a:ext cx="6765403" cy="784830"/>
              </a:xfrm>
              <a:prstGeom prst="rect">
                <a:avLst/>
              </a:prstGeom>
              <a:blipFill>
                <a:blip r:embed="rId2"/>
                <a:stretch>
                  <a:fillRect l="-936" t="-4762" b="-3174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37E1B66-78F7-CA92-BDCD-C5CC2513D638}"/>
              </a:ext>
            </a:extLst>
          </p:cNvPr>
          <p:cNvSpPr>
            <a:spLocks noGrp="1"/>
          </p:cNvSpPr>
          <p:nvPr>
            <p:ph type="sldNum" sz="quarter" idx="12"/>
          </p:nvPr>
        </p:nvSpPr>
        <p:spPr/>
        <p:txBody>
          <a:bodyPr/>
          <a:lstStyle/>
          <a:p>
            <a:pPr>
              <a:defRPr/>
            </a:pPr>
            <a:fld id="{8E85B6AE-F08C-A344-A8E0-31AD1B0B5125}" type="slidenum">
              <a:rPr lang="en-US" altLang="en-US" smtClean="0"/>
              <a:pPr>
                <a:defRPr/>
              </a:pPr>
              <a:t>11</a:t>
            </a:fld>
            <a:endParaRPr lang="en-US" altLang="en-US"/>
          </a:p>
        </p:txBody>
      </p:sp>
    </p:spTree>
    <p:extLst>
      <p:ext uri="{BB962C8B-B14F-4D97-AF65-F5344CB8AC3E}">
        <p14:creationId xmlns:p14="http://schemas.microsoft.com/office/powerpoint/2010/main" val="330812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Date Placeholder 1">
            <a:extLst>
              <a:ext uri="{FF2B5EF4-FFF2-40B4-BE49-F238E27FC236}">
                <a16:creationId xmlns:a16="http://schemas.microsoft.com/office/drawing/2014/main" id="{12768ABA-B9BD-FDD5-58BD-A1DEDB15A51B}"/>
              </a:ext>
            </a:extLst>
          </p:cNvPr>
          <p:cNvSpPr>
            <a:spLocks noGrp="1" noChangeArrowheads="1"/>
          </p:cNvSpPr>
          <p:nvPr>
            <p:ph type="dt" sz="half"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r>
              <a:rPr lang="en-US" altLang="en-US"/>
              <a:t>Dinesh Loomba</a:t>
            </a:r>
            <a:endParaRPr lang="en-US" altLang="en-US" sz="1400"/>
          </a:p>
        </p:txBody>
      </p:sp>
      <p:sp>
        <p:nvSpPr>
          <p:cNvPr id="2" name="Footer Placeholder 1">
            <a:extLst>
              <a:ext uri="{FF2B5EF4-FFF2-40B4-BE49-F238E27FC236}">
                <a16:creationId xmlns:a16="http://schemas.microsoft.com/office/drawing/2014/main" id="{CCA3C193-7B48-2E5F-5680-1E1B7B3DB3E5}"/>
              </a:ext>
            </a:extLst>
          </p:cNvPr>
          <p:cNvSpPr>
            <a:spLocks noGrp="1"/>
          </p:cNvSpPr>
          <p:nvPr>
            <p:ph type="ftr" sz="quarter" idx="11"/>
          </p:nvPr>
        </p:nvSpPr>
        <p:spPr/>
        <p:txBody>
          <a:bodyPr/>
          <a:lstStyle/>
          <a:p>
            <a:pPr>
              <a:defRPr/>
            </a:pPr>
            <a:r>
              <a:rPr lang="nb-NO"/>
              <a:t>CIPANP 2025</a:t>
            </a:r>
            <a:endParaRPr lang="en-US" sz="1200">
              <a:latin typeface="Helvetica" charset="0"/>
            </a:endParaRPr>
          </a:p>
        </p:txBody>
      </p:sp>
      <p:sp>
        <p:nvSpPr>
          <p:cNvPr id="119810" name="Rectangle 2" descr="Newsprint">
            <a:extLst>
              <a:ext uri="{FF2B5EF4-FFF2-40B4-BE49-F238E27FC236}">
                <a16:creationId xmlns:a16="http://schemas.microsoft.com/office/drawing/2014/main" id="{ACEAC452-36E3-F121-4A3D-D81047900923}"/>
              </a:ext>
            </a:extLst>
          </p:cNvPr>
          <p:cNvSpPr>
            <a:spLocks noChangeArrowheads="1"/>
          </p:cNvSpPr>
          <p:nvPr/>
        </p:nvSpPr>
        <p:spPr bwMode="auto">
          <a:xfrm>
            <a:off x="2287589" y="1136650"/>
            <a:ext cx="3690937" cy="25654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endParaRPr lang="en-US" altLang="en-US"/>
          </a:p>
        </p:txBody>
      </p:sp>
      <p:pic>
        <p:nvPicPr>
          <p:cNvPr id="119811" name="Picture 3" descr="earthhalo">
            <a:extLst>
              <a:ext uri="{FF2B5EF4-FFF2-40B4-BE49-F238E27FC236}">
                <a16:creationId xmlns:a16="http://schemas.microsoft.com/office/drawing/2014/main" id="{71EA665B-1CA9-2348-78E9-45B4DDE5A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1092200"/>
            <a:ext cx="3630612"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9812" name="Group 4">
            <a:extLst>
              <a:ext uri="{FF2B5EF4-FFF2-40B4-BE49-F238E27FC236}">
                <a16:creationId xmlns:a16="http://schemas.microsoft.com/office/drawing/2014/main" id="{532A9BBD-0B12-9883-6F56-EFE7A0141761}"/>
              </a:ext>
            </a:extLst>
          </p:cNvPr>
          <p:cNvGrpSpPr>
            <a:grpSpLocks/>
          </p:cNvGrpSpPr>
          <p:nvPr/>
        </p:nvGrpSpPr>
        <p:grpSpPr bwMode="auto">
          <a:xfrm>
            <a:off x="6929438" y="1141414"/>
            <a:ext cx="3040062" cy="2179637"/>
            <a:chOff x="3405" y="719"/>
            <a:chExt cx="1915" cy="1373"/>
          </a:xfrm>
        </p:grpSpPr>
        <p:sp>
          <p:nvSpPr>
            <p:cNvPr id="119842" name="Text Box 5">
              <a:extLst>
                <a:ext uri="{FF2B5EF4-FFF2-40B4-BE49-F238E27FC236}">
                  <a16:creationId xmlns:a16="http://schemas.microsoft.com/office/drawing/2014/main" id="{E8A91A9F-AA62-DCA6-33AD-D2B431732C8D}"/>
                </a:ext>
              </a:extLst>
            </p:cNvPr>
            <p:cNvSpPr txBox="1">
              <a:spLocks noChangeArrowheads="1"/>
            </p:cNvSpPr>
            <p:nvPr/>
          </p:nvSpPr>
          <p:spPr bwMode="auto">
            <a:xfrm>
              <a:off x="4841" y="806"/>
              <a:ext cx="370"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pPr algn="ctr"/>
              <a:r>
                <a:rPr lang="en-GB" altLang="en-US" sz="1100">
                  <a:solidFill>
                    <a:srgbClr val="000000"/>
                  </a:solidFill>
                  <a:latin typeface="Times" charset="0"/>
                </a:rPr>
                <a:t>12:00h</a:t>
              </a:r>
            </a:p>
          </p:txBody>
        </p:sp>
        <p:sp>
          <p:nvSpPr>
            <p:cNvPr id="119843" name="Line 6">
              <a:extLst>
                <a:ext uri="{FF2B5EF4-FFF2-40B4-BE49-F238E27FC236}">
                  <a16:creationId xmlns:a16="http://schemas.microsoft.com/office/drawing/2014/main" id="{AE1B7414-EF9B-7A50-EB2B-6993D16A6863}"/>
                </a:ext>
              </a:extLst>
            </p:cNvPr>
            <p:cNvSpPr>
              <a:spLocks noChangeShapeType="1"/>
            </p:cNvSpPr>
            <p:nvPr/>
          </p:nvSpPr>
          <p:spPr bwMode="auto">
            <a:xfrm rot="18720000" flipV="1">
              <a:off x="4510" y="663"/>
              <a:ext cx="0" cy="1620"/>
            </a:xfrm>
            <a:prstGeom prst="line">
              <a:avLst/>
            </a:prstGeom>
            <a:noFill/>
            <a:ln w="19050">
              <a:solidFill>
                <a:srgbClr val="000000"/>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119844" name="Text Box 7">
              <a:extLst>
                <a:ext uri="{FF2B5EF4-FFF2-40B4-BE49-F238E27FC236}">
                  <a16:creationId xmlns:a16="http://schemas.microsoft.com/office/drawing/2014/main" id="{617DA2F5-D8CB-8D48-4B97-B57CDD95255C}"/>
                </a:ext>
              </a:extLst>
            </p:cNvPr>
            <p:cNvSpPr txBox="1">
              <a:spLocks noChangeArrowheads="1"/>
            </p:cNvSpPr>
            <p:nvPr/>
          </p:nvSpPr>
          <p:spPr bwMode="auto">
            <a:xfrm>
              <a:off x="3588" y="1140"/>
              <a:ext cx="234"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r>
                <a:rPr lang="en-GB" altLang="en-US" sz="1100">
                  <a:solidFill>
                    <a:srgbClr val="000000"/>
                  </a:solidFill>
                  <a:latin typeface="Times" charset="0"/>
                </a:rPr>
                <a:t>42</a:t>
              </a:r>
              <a:r>
                <a:rPr lang="en-GB" altLang="en-US" sz="1100" baseline="30000">
                  <a:solidFill>
                    <a:srgbClr val="000000"/>
                  </a:solidFill>
                  <a:latin typeface="Times" charset="0"/>
                </a:rPr>
                <a:t>o</a:t>
              </a:r>
            </a:p>
          </p:txBody>
        </p:sp>
        <p:sp>
          <p:nvSpPr>
            <p:cNvPr id="119845" name="Oval 8">
              <a:extLst>
                <a:ext uri="{FF2B5EF4-FFF2-40B4-BE49-F238E27FC236}">
                  <a16:creationId xmlns:a16="http://schemas.microsoft.com/office/drawing/2014/main" id="{6AF34CB5-5879-295E-DFA4-8348FDB4FAE0}"/>
                </a:ext>
              </a:extLst>
            </p:cNvPr>
            <p:cNvSpPr>
              <a:spLocks noChangeArrowheads="1"/>
            </p:cNvSpPr>
            <p:nvPr/>
          </p:nvSpPr>
          <p:spPr bwMode="auto">
            <a:xfrm rot="-2880000">
              <a:off x="4002" y="938"/>
              <a:ext cx="1132" cy="1175"/>
            </a:xfrm>
            <a:prstGeom prst="ellipse">
              <a:avLst/>
            </a:prstGeom>
            <a:solidFill>
              <a:srgbClr val="FFFFFF"/>
            </a:solidFill>
            <a:ln w="9525">
              <a:solidFill>
                <a:srgbClr val="000000"/>
              </a:solidFill>
              <a:round/>
              <a:headEnd/>
              <a:tailEnd/>
            </a:ln>
          </p:spPr>
          <p:txBody>
            <a:bodyPr wrap="none" anchor="ct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endParaRPr lang="en-US" altLang="en-US"/>
            </a:p>
          </p:txBody>
        </p:sp>
        <p:grpSp>
          <p:nvGrpSpPr>
            <p:cNvPr id="119846" name="Group 9">
              <a:extLst>
                <a:ext uri="{FF2B5EF4-FFF2-40B4-BE49-F238E27FC236}">
                  <a16:creationId xmlns:a16="http://schemas.microsoft.com/office/drawing/2014/main" id="{762EFA7D-074B-502F-4BCB-BAF37F6273E3}"/>
                </a:ext>
              </a:extLst>
            </p:cNvPr>
            <p:cNvGrpSpPr>
              <a:grpSpLocks/>
            </p:cNvGrpSpPr>
            <p:nvPr/>
          </p:nvGrpSpPr>
          <p:grpSpPr bwMode="auto">
            <a:xfrm>
              <a:off x="4275" y="854"/>
              <a:ext cx="337" cy="1238"/>
              <a:chOff x="7783" y="4696"/>
              <a:chExt cx="798" cy="2875"/>
            </a:xfrm>
          </p:grpSpPr>
          <p:sp>
            <p:nvSpPr>
              <p:cNvPr id="119886" name="Oval 10">
                <a:extLst>
                  <a:ext uri="{FF2B5EF4-FFF2-40B4-BE49-F238E27FC236}">
                    <a16:creationId xmlns:a16="http://schemas.microsoft.com/office/drawing/2014/main" id="{1D5A1024-68E8-3B92-2D28-4E619E1FC253}"/>
                  </a:ext>
                </a:extLst>
              </p:cNvPr>
              <p:cNvSpPr>
                <a:spLocks noChangeArrowheads="1"/>
              </p:cNvSpPr>
              <p:nvPr/>
            </p:nvSpPr>
            <p:spPr bwMode="auto">
              <a:xfrm rot="-2880000">
                <a:off x="7161" y="6151"/>
                <a:ext cx="2631" cy="208"/>
              </a:xfrm>
              <a:prstGeom prst="ellipse">
                <a:avLst/>
              </a:prstGeom>
              <a:solidFill>
                <a:srgbClr val="FFFFFF">
                  <a:alpha val="50195"/>
                </a:srgbClr>
              </a:solidFill>
              <a:ln w="9525">
                <a:solidFill>
                  <a:srgbClr val="000000"/>
                </a:solidFill>
                <a:prstDash val="dash"/>
                <a:round/>
                <a:headEnd/>
                <a:tailEnd/>
              </a:ln>
            </p:spPr>
            <p:txBody>
              <a:bodyPr wrap="none" anchor="ct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endParaRPr lang="en-US" altLang="en-US"/>
              </a:p>
            </p:txBody>
          </p:sp>
          <p:sp>
            <p:nvSpPr>
              <p:cNvPr id="119887" name="Oval 11">
                <a:extLst>
                  <a:ext uri="{FF2B5EF4-FFF2-40B4-BE49-F238E27FC236}">
                    <a16:creationId xmlns:a16="http://schemas.microsoft.com/office/drawing/2014/main" id="{272CDAE7-B95C-DA23-CD11-6FC7330AB63F}"/>
                  </a:ext>
                </a:extLst>
              </p:cNvPr>
              <p:cNvSpPr>
                <a:spLocks noChangeArrowheads="1"/>
              </p:cNvSpPr>
              <p:nvPr/>
            </p:nvSpPr>
            <p:spPr bwMode="auto">
              <a:xfrm rot="-2880000">
                <a:off x="6835" y="5644"/>
                <a:ext cx="2104" cy="208"/>
              </a:xfrm>
              <a:prstGeom prst="ellipse">
                <a:avLst/>
              </a:prstGeom>
              <a:solidFill>
                <a:srgbClr val="FFFFFF">
                  <a:alpha val="50195"/>
                </a:srgbClr>
              </a:solidFill>
              <a:ln w="6350">
                <a:solidFill>
                  <a:srgbClr val="000000"/>
                </a:solidFill>
                <a:prstDash val="dash"/>
                <a:round/>
                <a:headEnd/>
                <a:tailEnd/>
              </a:ln>
            </p:spPr>
            <p:txBody>
              <a:bodyPr wrap="none" anchor="ct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endParaRPr lang="en-US" altLang="en-US"/>
              </a:p>
            </p:txBody>
          </p:sp>
        </p:grpSp>
        <p:grpSp>
          <p:nvGrpSpPr>
            <p:cNvPr id="119847" name="Group 12">
              <a:extLst>
                <a:ext uri="{FF2B5EF4-FFF2-40B4-BE49-F238E27FC236}">
                  <a16:creationId xmlns:a16="http://schemas.microsoft.com/office/drawing/2014/main" id="{D284BE80-ECCD-9FCB-9F0F-DFCD89FD04B9}"/>
                </a:ext>
              </a:extLst>
            </p:cNvPr>
            <p:cNvGrpSpPr>
              <a:grpSpLocks/>
            </p:cNvGrpSpPr>
            <p:nvPr/>
          </p:nvGrpSpPr>
          <p:grpSpPr bwMode="auto">
            <a:xfrm rot="-148780">
              <a:off x="4518" y="733"/>
              <a:ext cx="324" cy="234"/>
              <a:chOff x="9008" y="1077"/>
              <a:chExt cx="672" cy="504"/>
            </a:xfrm>
          </p:grpSpPr>
          <p:sp>
            <p:nvSpPr>
              <p:cNvPr id="119875" name="Rectangle 13">
                <a:extLst>
                  <a:ext uri="{FF2B5EF4-FFF2-40B4-BE49-F238E27FC236}">
                    <a16:creationId xmlns:a16="http://schemas.microsoft.com/office/drawing/2014/main" id="{D551441A-6CEB-9649-59D0-634B2818C89B}"/>
                  </a:ext>
                </a:extLst>
              </p:cNvPr>
              <p:cNvSpPr>
                <a:spLocks noChangeArrowheads="1"/>
              </p:cNvSpPr>
              <p:nvPr/>
            </p:nvSpPr>
            <p:spPr bwMode="auto">
              <a:xfrm rot="-10048096">
                <a:off x="9036" y="1129"/>
                <a:ext cx="612" cy="426"/>
              </a:xfrm>
              <a:prstGeom prst="rect">
                <a:avLst/>
              </a:prstGeom>
              <a:solidFill>
                <a:srgbClr val="FFFFFF"/>
              </a:solidFill>
              <a:ln w="9525">
                <a:solidFill>
                  <a:srgbClr val="333333"/>
                </a:solidFill>
                <a:miter lim="800000"/>
                <a:headEnd/>
                <a:tailEnd/>
              </a:ln>
            </p:spPr>
            <p:txBody>
              <a:bodyPr wrap="none" anchor="ct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endParaRPr lang="en-US" altLang="en-US"/>
              </a:p>
            </p:txBody>
          </p:sp>
          <p:sp>
            <p:nvSpPr>
              <p:cNvPr id="119876" name="Line 14">
                <a:extLst>
                  <a:ext uri="{FF2B5EF4-FFF2-40B4-BE49-F238E27FC236}">
                    <a16:creationId xmlns:a16="http://schemas.microsoft.com/office/drawing/2014/main" id="{2E82F93C-87FC-EB79-1C6E-5A8A82AC7D4A}"/>
                  </a:ext>
                </a:extLst>
              </p:cNvPr>
              <p:cNvSpPr>
                <a:spLocks noChangeShapeType="1"/>
              </p:cNvSpPr>
              <p:nvPr/>
            </p:nvSpPr>
            <p:spPr bwMode="auto">
              <a:xfrm rot="-10048096">
                <a:off x="9105" y="1073"/>
                <a:ext cx="0" cy="426"/>
              </a:xfrm>
              <a:prstGeom prst="line">
                <a:avLst/>
              </a:prstGeom>
              <a:noFill/>
              <a:ln w="19050" cmpd="thickThin">
                <a:solidFill>
                  <a:srgbClr val="FFCC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77" name="Line 15">
                <a:extLst>
                  <a:ext uri="{FF2B5EF4-FFF2-40B4-BE49-F238E27FC236}">
                    <a16:creationId xmlns:a16="http://schemas.microsoft.com/office/drawing/2014/main" id="{520F7DA5-D051-E3EB-18FD-81FC3DA1E100}"/>
                  </a:ext>
                </a:extLst>
              </p:cNvPr>
              <p:cNvSpPr>
                <a:spLocks noChangeShapeType="1"/>
              </p:cNvSpPr>
              <p:nvPr/>
            </p:nvSpPr>
            <p:spPr bwMode="auto">
              <a:xfrm rot="-10048096">
                <a:off x="9007" y="1494"/>
                <a:ext cx="610" cy="0"/>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78" name="Line 16">
                <a:extLst>
                  <a:ext uri="{FF2B5EF4-FFF2-40B4-BE49-F238E27FC236}">
                    <a16:creationId xmlns:a16="http://schemas.microsoft.com/office/drawing/2014/main" id="{834DEA0C-1CC3-FAA6-ED2E-B599559C1432}"/>
                  </a:ext>
                </a:extLst>
              </p:cNvPr>
              <p:cNvSpPr>
                <a:spLocks noChangeShapeType="1"/>
              </p:cNvSpPr>
              <p:nvPr/>
            </p:nvSpPr>
            <p:spPr bwMode="auto">
              <a:xfrm rot="-10048096">
                <a:off x="9020" y="1434"/>
                <a:ext cx="608" cy="0"/>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79" name="Line 17">
                <a:extLst>
                  <a:ext uri="{FF2B5EF4-FFF2-40B4-BE49-F238E27FC236}">
                    <a16:creationId xmlns:a16="http://schemas.microsoft.com/office/drawing/2014/main" id="{0A127A54-5AE1-AE0B-76B3-FB7D89014972}"/>
                  </a:ext>
                </a:extLst>
              </p:cNvPr>
              <p:cNvSpPr>
                <a:spLocks noChangeShapeType="1"/>
              </p:cNvSpPr>
              <p:nvPr/>
            </p:nvSpPr>
            <p:spPr bwMode="auto">
              <a:xfrm rot="-10048096">
                <a:off x="9029" y="1376"/>
                <a:ext cx="610" cy="0"/>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80" name="Line 18">
                <a:extLst>
                  <a:ext uri="{FF2B5EF4-FFF2-40B4-BE49-F238E27FC236}">
                    <a16:creationId xmlns:a16="http://schemas.microsoft.com/office/drawing/2014/main" id="{BF9C9F8E-4C31-69FF-2BB7-5034A140B430}"/>
                  </a:ext>
                </a:extLst>
              </p:cNvPr>
              <p:cNvSpPr>
                <a:spLocks noChangeShapeType="1"/>
              </p:cNvSpPr>
              <p:nvPr/>
            </p:nvSpPr>
            <p:spPr bwMode="auto">
              <a:xfrm rot="-10048096">
                <a:off x="9042" y="1312"/>
                <a:ext cx="610" cy="0"/>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81" name="Line 19">
                <a:extLst>
                  <a:ext uri="{FF2B5EF4-FFF2-40B4-BE49-F238E27FC236}">
                    <a16:creationId xmlns:a16="http://schemas.microsoft.com/office/drawing/2014/main" id="{BBCEDAF1-E545-8F9F-08D8-65AD85D6D410}"/>
                  </a:ext>
                </a:extLst>
              </p:cNvPr>
              <p:cNvSpPr>
                <a:spLocks noChangeShapeType="1"/>
              </p:cNvSpPr>
              <p:nvPr/>
            </p:nvSpPr>
            <p:spPr bwMode="auto">
              <a:xfrm rot="-10048096">
                <a:off x="9059" y="1257"/>
                <a:ext cx="608" cy="0"/>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82" name="Line 20">
                <a:extLst>
                  <a:ext uri="{FF2B5EF4-FFF2-40B4-BE49-F238E27FC236}">
                    <a16:creationId xmlns:a16="http://schemas.microsoft.com/office/drawing/2014/main" id="{E6CD84F0-4809-4E87-AD2E-013BAC717CD0}"/>
                  </a:ext>
                </a:extLst>
              </p:cNvPr>
              <p:cNvSpPr>
                <a:spLocks noChangeShapeType="1"/>
              </p:cNvSpPr>
              <p:nvPr/>
            </p:nvSpPr>
            <p:spPr bwMode="auto">
              <a:xfrm rot="-10048096">
                <a:off x="9072" y="1197"/>
                <a:ext cx="608" cy="0"/>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19883" name="Group 21">
                <a:extLst>
                  <a:ext uri="{FF2B5EF4-FFF2-40B4-BE49-F238E27FC236}">
                    <a16:creationId xmlns:a16="http://schemas.microsoft.com/office/drawing/2014/main" id="{427267BE-FAEA-2FB6-A4CD-F5E3E8F212C0}"/>
                  </a:ext>
                </a:extLst>
              </p:cNvPr>
              <p:cNvGrpSpPr>
                <a:grpSpLocks/>
              </p:cNvGrpSpPr>
              <p:nvPr/>
            </p:nvGrpSpPr>
            <p:grpSpPr bwMode="auto">
              <a:xfrm rot="-993811">
                <a:off x="9260" y="1210"/>
                <a:ext cx="289" cy="371"/>
                <a:chOff x="8664" y="4537"/>
                <a:chExt cx="329" cy="400"/>
              </a:xfrm>
            </p:grpSpPr>
            <p:sp>
              <p:nvSpPr>
                <p:cNvPr id="119884" name="Line 22">
                  <a:extLst>
                    <a:ext uri="{FF2B5EF4-FFF2-40B4-BE49-F238E27FC236}">
                      <a16:creationId xmlns:a16="http://schemas.microsoft.com/office/drawing/2014/main" id="{95E8C357-7512-5A4B-7B92-FA327721774A}"/>
                    </a:ext>
                  </a:extLst>
                </p:cNvPr>
                <p:cNvSpPr>
                  <a:spLocks noChangeShapeType="1"/>
                </p:cNvSpPr>
                <p:nvPr/>
              </p:nvSpPr>
              <p:spPr bwMode="auto">
                <a:xfrm rot="-2248096">
                  <a:off x="8752" y="4585"/>
                  <a:ext cx="64" cy="346"/>
                </a:xfrm>
                <a:prstGeom prst="line">
                  <a:avLst/>
                </a:prstGeom>
                <a:noFill/>
                <a:ln w="9525">
                  <a:solidFill>
                    <a:srgbClr val="ED181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9885" name="Line 23">
                  <a:extLst>
                    <a:ext uri="{FF2B5EF4-FFF2-40B4-BE49-F238E27FC236}">
                      <a16:creationId xmlns:a16="http://schemas.microsoft.com/office/drawing/2014/main" id="{E22B8C0C-A6E8-9F56-47CF-13BBB9710779}"/>
                    </a:ext>
                  </a:extLst>
                </p:cNvPr>
                <p:cNvSpPr>
                  <a:spLocks noChangeShapeType="1"/>
                </p:cNvSpPr>
                <p:nvPr/>
              </p:nvSpPr>
              <p:spPr bwMode="auto">
                <a:xfrm rot="-2248096">
                  <a:off x="8664" y="4533"/>
                  <a:ext cx="328" cy="137"/>
                </a:xfrm>
                <a:prstGeom prst="line">
                  <a:avLst/>
                </a:prstGeom>
                <a:noFill/>
                <a:ln w="9525">
                  <a:solidFill>
                    <a:srgbClr val="ED181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19848" name="Arc 24">
              <a:extLst>
                <a:ext uri="{FF2B5EF4-FFF2-40B4-BE49-F238E27FC236}">
                  <a16:creationId xmlns:a16="http://schemas.microsoft.com/office/drawing/2014/main" id="{4900BBA5-94E3-B2FC-4104-88654834B8EA}"/>
                </a:ext>
              </a:extLst>
            </p:cNvPr>
            <p:cNvSpPr>
              <a:spLocks/>
            </p:cNvSpPr>
            <p:nvPr/>
          </p:nvSpPr>
          <p:spPr bwMode="auto">
            <a:xfrm rot="18720000" flipH="1">
              <a:off x="3898" y="1094"/>
              <a:ext cx="423" cy="705"/>
            </a:xfrm>
            <a:custGeom>
              <a:avLst/>
              <a:gdLst>
                <a:gd name="T0" fmla="*/ 24 w 14392"/>
                <a:gd name="T1" fmla="*/ 0 h 21584"/>
                <a:gd name="T2" fmla="*/ 423 w 14392"/>
                <a:gd name="T3" fmla="*/ 179 h 21584"/>
                <a:gd name="T4" fmla="*/ 0 w 14392"/>
                <a:gd name="T5" fmla="*/ 705 h 21584"/>
                <a:gd name="T6" fmla="*/ 0 60000 65536"/>
                <a:gd name="T7" fmla="*/ 0 60000 65536"/>
                <a:gd name="T8" fmla="*/ 0 60000 65536"/>
              </a:gdLst>
              <a:ahLst/>
              <a:cxnLst>
                <a:cxn ang="T6">
                  <a:pos x="T0" y="T1"/>
                </a:cxn>
                <a:cxn ang="T7">
                  <a:pos x="T2" y="T3"/>
                </a:cxn>
                <a:cxn ang="T8">
                  <a:pos x="T4" y="T5"/>
                </a:cxn>
              </a:cxnLst>
              <a:rect l="0" t="0" r="r" b="b"/>
              <a:pathLst>
                <a:path w="14392" h="21584" fill="none" extrusionOk="0">
                  <a:moveTo>
                    <a:pt x="807" y="-1"/>
                  </a:moveTo>
                  <a:cubicBezTo>
                    <a:pt x="5835" y="187"/>
                    <a:pt x="10640" y="2124"/>
                    <a:pt x="14392" y="5477"/>
                  </a:cubicBezTo>
                </a:path>
                <a:path w="14392" h="21584" stroke="0" extrusionOk="0">
                  <a:moveTo>
                    <a:pt x="807" y="-1"/>
                  </a:moveTo>
                  <a:cubicBezTo>
                    <a:pt x="5835" y="187"/>
                    <a:pt x="10640" y="2124"/>
                    <a:pt x="14392" y="5477"/>
                  </a:cubicBezTo>
                  <a:lnTo>
                    <a:pt x="0" y="21584"/>
                  </a:lnTo>
                  <a:lnTo>
                    <a:pt x="807" y="-1"/>
                  </a:lnTo>
                  <a:close/>
                </a:path>
              </a:pathLst>
            </a:custGeom>
            <a:noFill/>
            <a:ln w="9525">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19849" name="Group 25">
              <a:extLst>
                <a:ext uri="{FF2B5EF4-FFF2-40B4-BE49-F238E27FC236}">
                  <a16:creationId xmlns:a16="http://schemas.microsoft.com/office/drawing/2014/main" id="{347569DA-4DA8-81F1-B033-D0ECFAD28B20}"/>
                </a:ext>
              </a:extLst>
            </p:cNvPr>
            <p:cNvGrpSpPr>
              <a:grpSpLocks/>
            </p:cNvGrpSpPr>
            <p:nvPr/>
          </p:nvGrpSpPr>
          <p:grpSpPr bwMode="auto">
            <a:xfrm rot="-2880000">
              <a:off x="4241" y="648"/>
              <a:ext cx="163" cy="348"/>
              <a:chOff x="576" y="149"/>
              <a:chExt cx="192" cy="470"/>
            </a:xfrm>
          </p:grpSpPr>
          <p:sp>
            <p:nvSpPr>
              <p:cNvPr id="119872" name="Line 26">
                <a:extLst>
                  <a:ext uri="{FF2B5EF4-FFF2-40B4-BE49-F238E27FC236}">
                    <a16:creationId xmlns:a16="http://schemas.microsoft.com/office/drawing/2014/main" id="{F9CA9A75-1377-8CA7-59D9-0DE62C0F93D6}"/>
                  </a:ext>
                </a:extLst>
              </p:cNvPr>
              <p:cNvSpPr>
                <a:spLocks noChangeShapeType="1"/>
              </p:cNvSpPr>
              <p:nvPr/>
            </p:nvSpPr>
            <p:spPr bwMode="auto">
              <a:xfrm rot="2880000" flipH="1">
                <a:off x="507" y="384"/>
                <a:ext cx="331" cy="0"/>
              </a:xfrm>
              <a:prstGeom prst="line">
                <a:avLst/>
              </a:prstGeom>
              <a:noFill/>
              <a:ln w="6350">
                <a:solidFill>
                  <a:srgbClr val="0000FF"/>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73" name="Line 27">
                <a:extLst>
                  <a:ext uri="{FF2B5EF4-FFF2-40B4-BE49-F238E27FC236}">
                    <a16:creationId xmlns:a16="http://schemas.microsoft.com/office/drawing/2014/main" id="{B362E86F-F745-AC07-9A59-000D60457BA3}"/>
                  </a:ext>
                </a:extLst>
              </p:cNvPr>
              <p:cNvSpPr>
                <a:spLocks noChangeShapeType="1"/>
              </p:cNvSpPr>
              <p:nvPr/>
            </p:nvSpPr>
            <p:spPr bwMode="auto">
              <a:xfrm rot="2880000" flipH="1">
                <a:off x="410" y="453"/>
                <a:ext cx="331" cy="0"/>
              </a:xfrm>
              <a:prstGeom prst="line">
                <a:avLst/>
              </a:prstGeom>
              <a:noFill/>
              <a:ln w="6350">
                <a:solidFill>
                  <a:srgbClr val="0000FF"/>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74" name="Line 28">
                <a:extLst>
                  <a:ext uri="{FF2B5EF4-FFF2-40B4-BE49-F238E27FC236}">
                    <a16:creationId xmlns:a16="http://schemas.microsoft.com/office/drawing/2014/main" id="{9E99CFB0-32E5-C578-4C3A-332C8BE695E4}"/>
                  </a:ext>
                </a:extLst>
              </p:cNvPr>
              <p:cNvSpPr>
                <a:spLocks noChangeShapeType="1"/>
              </p:cNvSpPr>
              <p:nvPr/>
            </p:nvSpPr>
            <p:spPr bwMode="auto">
              <a:xfrm rot="2880000" flipH="1">
                <a:off x="602" y="313"/>
                <a:ext cx="331" cy="0"/>
              </a:xfrm>
              <a:prstGeom prst="line">
                <a:avLst/>
              </a:prstGeom>
              <a:noFill/>
              <a:ln w="6350">
                <a:solidFill>
                  <a:srgbClr val="0000FF"/>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19850" name="Text Box 29">
              <a:extLst>
                <a:ext uri="{FF2B5EF4-FFF2-40B4-BE49-F238E27FC236}">
                  <a16:creationId xmlns:a16="http://schemas.microsoft.com/office/drawing/2014/main" id="{AB191A6C-6D6E-2F5D-E7D8-F3DED3123886}"/>
                </a:ext>
              </a:extLst>
            </p:cNvPr>
            <p:cNvSpPr txBox="1">
              <a:spLocks noChangeArrowheads="1"/>
            </p:cNvSpPr>
            <p:nvPr/>
          </p:nvSpPr>
          <p:spPr bwMode="auto">
            <a:xfrm>
              <a:off x="3759" y="1823"/>
              <a:ext cx="3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pPr algn="ctr"/>
              <a:r>
                <a:rPr lang="en-GB" altLang="en-US" sz="1100">
                  <a:solidFill>
                    <a:srgbClr val="000000"/>
                  </a:solidFill>
                  <a:latin typeface="Times" charset="0"/>
                </a:rPr>
                <a:t>0:00h</a:t>
              </a:r>
            </a:p>
          </p:txBody>
        </p:sp>
        <p:sp>
          <p:nvSpPr>
            <p:cNvPr id="119851" name="Text Box 30">
              <a:extLst>
                <a:ext uri="{FF2B5EF4-FFF2-40B4-BE49-F238E27FC236}">
                  <a16:creationId xmlns:a16="http://schemas.microsoft.com/office/drawing/2014/main" id="{965AD2A6-24E6-D7F0-2AA7-1657D4ACC006}"/>
                </a:ext>
              </a:extLst>
            </p:cNvPr>
            <p:cNvSpPr txBox="1">
              <a:spLocks noChangeArrowheads="1"/>
            </p:cNvSpPr>
            <p:nvPr/>
          </p:nvSpPr>
          <p:spPr bwMode="auto">
            <a:xfrm>
              <a:off x="3589" y="719"/>
              <a:ext cx="607"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pPr algn="ctr"/>
              <a:r>
                <a:rPr lang="en-GB" altLang="en-US" sz="1100" b="1">
                  <a:solidFill>
                    <a:srgbClr val="0000FF"/>
                  </a:solidFill>
                  <a:latin typeface="Times" charset="0"/>
                </a:rPr>
                <a:t>WIMP Wind</a:t>
              </a:r>
            </a:p>
          </p:txBody>
        </p:sp>
        <p:sp>
          <p:nvSpPr>
            <p:cNvPr id="119852" name="Line 31">
              <a:extLst>
                <a:ext uri="{FF2B5EF4-FFF2-40B4-BE49-F238E27FC236}">
                  <a16:creationId xmlns:a16="http://schemas.microsoft.com/office/drawing/2014/main" id="{DF96712A-C6DF-61BA-2603-70564A1927E1}"/>
                </a:ext>
              </a:extLst>
            </p:cNvPr>
            <p:cNvSpPr>
              <a:spLocks noChangeShapeType="1"/>
            </p:cNvSpPr>
            <p:nvPr/>
          </p:nvSpPr>
          <p:spPr bwMode="auto">
            <a:xfrm rot="18720000" flipV="1">
              <a:off x="4379" y="1090"/>
              <a:ext cx="453" cy="32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9853" name="Arc 32">
              <a:extLst>
                <a:ext uri="{FF2B5EF4-FFF2-40B4-BE49-F238E27FC236}">
                  <a16:creationId xmlns:a16="http://schemas.microsoft.com/office/drawing/2014/main" id="{FF703EF4-A4B8-13E6-4011-221B429E0D13}"/>
                </a:ext>
              </a:extLst>
            </p:cNvPr>
            <p:cNvSpPr>
              <a:spLocks/>
            </p:cNvSpPr>
            <p:nvPr/>
          </p:nvSpPr>
          <p:spPr bwMode="auto">
            <a:xfrm rot="-2880000">
              <a:off x="4464" y="1283"/>
              <a:ext cx="284" cy="166"/>
            </a:xfrm>
            <a:custGeom>
              <a:avLst/>
              <a:gdLst>
                <a:gd name="T0" fmla="*/ 235 w 21600"/>
                <a:gd name="T1" fmla="*/ 0 h 12173"/>
                <a:gd name="T2" fmla="*/ 284 w 21600"/>
                <a:gd name="T3" fmla="*/ 166 h 12173"/>
                <a:gd name="T4" fmla="*/ 0 w 21600"/>
                <a:gd name="T5" fmla="*/ 166 h 12173"/>
                <a:gd name="T6" fmla="*/ 0 60000 65536"/>
                <a:gd name="T7" fmla="*/ 0 60000 65536"/>
                <a:gd name="T8" fmla="*/ 0 60000 65536"/>
              </a:gdLst>
              <a:ahLst/>
              <a:cxnLst>
                <a:cxn ang="T6">
                  <a:pos x="T0" y="T1"/>
                </a:cxn>
                <a:cxn ang="T7">
                  <a:pos x="T2" y="T3"/>
                </a:cxn>
                <a:cxn ang="T8">
                  <a:pos x="T4" y="T5"/>
                </a:cxn>
              </a:cxnLst>
              <a:rect l="0" t="0" r="r" b="b"/>
              <a:pathLst>
                <a:path w="21600" h="12173" fill="none" extrusionOk="0">
                  <a:moveTo>
                    <a:pt x="17842" y="-1"/>
                  </a:moveTo>
                  <a:cubicBezTo>
                    <a:pt x="20290" y="3587"/>
                    <a:pt x="21600" y="7829"/>
                    <a:pt x="21600" y="12173"/>
                  </a:cubicBezTo>
                </a:path>
                <a:path w="21600" h="12173" stroke="0" extrusionOk="0">
                  <a:moveTo>
                    <a:pt x="17842" y="-1"/>
                  </a:moveTo>
                  <a:cubicBezTo>
                    <a:pt x="20290" y="3587"/>
                    <a:pt x="21600" y="7829"/>
                    <a:pt x="21600" y="12173"/>
                  </a:cubicBezTo>
                  <a:lnTo>
                    <a:pt x="0" y="12173"/>
                  </a:lnTo>
                  <a:lnTo>
                    <a:pt x="17842" y="-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9854" name="Line 33">
              <a:extLst>
                <a:ext uri="{FF2B5EF4-FFF2-40B4-BE49-F238E27FC236}">
                  <a16:creationId xmlns:a16="http://schemas.microsoft.com/office/drawing/2014/main" id="{EB1E8692-1BFE-1E18-7650-CFC541CEFAA9}"/>
                </a:ext>
              </a:extLst>
            </p:cNvPr>
            <p:cNvSpPr>
              <a:spLocks noChangeShapeType="1"/>
            </p:cNvSpPr>
            <p:nvPr/>
          </p:nvSpPr>
          <p:spPr bwMode="auto">
            <a:xfrm rot="-2880000">
              <a:off x="4081" y="1416"/>
              <a:ext cx="424" cy="344"/>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19855" name="Group 34">
              <a:extLst>
                <a:ext uri="{FF2B5EF4-FFF2-40B4-BE49-F238E27FC236}">
                  <a16:creationId xmlns:a16="http://schemas.microsoft.com/office/drawing/2014/main" id="{82D5DB37-4BF8-4733-6938-67BAB67E7F1D}"/>
                </a:ext>
              </a:extLst>
            </p:cNvPr>
            <p:cNvGrpSpPr>
              <a:grpSpLocks/>
            </p:cNvGrpSpPr>
            <p:nvPr/>
          </p:nvGrpSpPr>
          <p:grpSpPr bwMode="auto">
            <a:xfrm>
              <a:off x="3780" y="1503"/>
              <a:ext cx="219" cy="299"/>
              <a:chOff x="7510" y="2753"/>
              <a:chExt cx="452" cy="642"/>
            </a:xfrm>
          </p:grpSpPr>
          <p:sp>
            <p:nvSpPr>
              <p:cNvPr id="119860" name="Rectangle 35">
                <a:extLst>
                  <a:ext uri="{FF2B5EF4-FFF2-40B4-BE49-F238E27FC236}">
                    <a16:creationId xmlns:a16="http://schemas.microsoft.com/office/drawing/2014/main" id="{FA407BA7-61E4-EACE-8651-884D72B1599F}"/>
                  </a:ext>
                </a:extLst>
              </p:cNvPr>
              <p:cNvSpPr>
                <a:spLocks noChangeArrowheads="1"/>
              </p:cNvSpPr>
              <p:nvPr/>
            </p:nvSpPr>
            <p:spPr bwMode="auto">
              <a:xfrm rot="-6000000">
                <a:off x="7440" y="2873"/>
                <a:ext cx="642" cy="402"/>
              </a:xfrm>
              <a:prstGeom prst="rect">
                <a:avLst/>
              </a:prstGeom>
              <a:solidFill>
                <a:srgbClr val="FFFFFF"/>
              </a:solidFill>
              <a:ln w="9525">
                <a:solidFill>
                  <a:srgbClr val="333333"/>
                </a:solidFill>
                <a:miter lim="800000"/>
                <a:headEnd/>
                <a:tailEnd/>
              </a:ln>
            </p:spPr>
            <p:txBody>
              <a:bodyPr wrap="none" anchor="ct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endParaRPr lang="en-US" altLang="en-US"/>
              </a:p>
            </p:txBody>
          </p:sp>
          <p:sp>
            <p:nvSpPr>
              <p:cNvPr id="119861" name="Line 36">
                <a:extLst>
                  <a:ext uri="{FF2B5EF4-FFF2-40B4-BE49-F238E27FC236}">
                    <a16:creationId xmlns:a16="http://schemas.microsoft.com/office/drawing/2014/main" id="{97817700-E93C-83FF-10D4-240B3AB5AE0E}"/>
                  </a:ext>
                </a:extLst>
              </p:cNvPr>
              <p:cNvSpPr>
                <a:spLocks noChangeShapeType="1"/>
              </p:cNvSpPr>
              <p:nvPr/>
            </p:nvSpPr>
            <p:spPr bwMode="auto">
              <a:xfrm rot="-6000000">
                <a:off x="7712" y="2624"/>
                <a:ext cx="0" cy="405"/>
              </a:xfrm>
              <a:prstGeom prst="line">
                <a:avLst/>
              </a:prstGeom>
              <a:noFill/>
              <a:ln w="19050" cmpd="thickThin">
                <a:solidFill>
                  <a:srgbClr val="FFCC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19862" name="Group 37">
                <a:extLst>
                  <a:ext uri="{FF2B5EF4-FFF2-40B4-BE49-F238E27FC236}">
                    <a16:creationId xmlns:a16="http://schemas.microsoft.com/office/drawing/2014/main" id="{AA14DDFA-4990-C637-FF69-6000AE777317}"/>
                  </a:ext>
                </a:extLst>
              </p:cNvPr>
              <p:cNvGrpSpPr>
                <a:grpSpLocks/>
              </p:cNvGrpSpPr>
              <p:nvPr/>
            </p:nvGrpSpPr>
            <p:grpSpPr bwMode="auto">
              <a:xfrm rot="-6000000">
                <a:off x="7440" y="2930"/>
                <a:ext cx="642" cy="288"/>
                <a:chOff x="192" y="816"/>
                <a:chExt cx="480" cy="240"/>
              </a:xfrm>
            </p:grpSpPr>
            <p:sp>
              <p:nvSpPr>
                <p:cNvPr id="119866" name="Line 38">
                  <a:extLst>
                    <a:ext uri="{FF2B5EF4-FFF2-40B4-BE49-F238E27FC236}">
                      <a16:creationId xmlns:a16="http://schemas.microsoft.com/office/drawing/2014/main" id="{ED50C338-26E0-20F3-43AA-C92A8FB19608}"/>
                    </a:ext>
                  </a:extLst>
                </p:cNvPr>
                <p:cNvSpPr>
                  <a:spLocks noChangeShapeType="1"/>
                </p:cNvSpPr>
                <p:nvPr/>
              </p:nvSpPr>
              <p:spPr bwMode="auto">
                <a:xfrm>
                  <a:off x="192" y="816"/>
                  <a:ext cx="480" cy="0"/>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67" name="Line 39">
                  <a:extLst>
                    <a:ext uri="{FF2B5EF4-FFF2-40B4-BE49-F238E27FC236}">
                      <a16:creationId xmlns:a16="http://schemas.microsoft.com/office/drawing/2014/main" id="{9BB57DE3-4F4E-8921-DC49-936C3614B550}"/>
                    </a:ext>
                  </a:extLst>
                </p:cNvPr>
                <p:cNvSpPr>
                  <a:spLocks noChangeShapeType="1"/>
                </p:cNvSpPr>
                <p:nvPr/>
              </p:nvSpPr>
              <p:spPr bwMode="auto">
                <a:xfrm>
                  <a:off x="194" y="862"/>
                  <a:ext cx="480" cy="0"/>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68" name="Line 40">
                  <a:extLst>
                    <a:ext uri="{FF2B5EF4-FFF2-40B4-BE49-F238E27FC236}">
                      <a16:creationId xmlns:a16="http://schemas.microsoft.com/office/drawing/2014/main" id="{B639914A-C917-9D77-1D1B-A4E0AA775F1C}"/>
                    </a:ext>
                  </a:extLst>
                </p:cNvPr>
                <p:cNvSpPr>
                  <a:spLocks noChangeShapeType="1"/>
                </p:cNvSpPr>
                <p:nvPr/>
              </p:nvSpPr>
              <p:spPr bwMode="auto">
                <a:xfrm>
                  <a:off x="194" y="913"/>
                  <a:ext cx="480" cy="0"/>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69" name="Line 41">
                  <a:extLst>
                    <a:ext uri="{FF2B5EF4-FFF2-40B4-BE49-F238E27FC236}">
                      <a16:creationId xmlns:a16="http://schemas.microsoft.com/office/drawing/2014/main" id="{A0715835-8564-079F-F671-C3E1C3285C13}"/>
                    </a:ext>
                  </a:extLst>
                </p:cNvPr>
                <p:cNvSpPr>
                  <a:spLocks noChangeShapeType="1"/>
                </p:cNvSpPr>
                <p:nvPr/>
              </p:nvSpPr>
              <p:spPr bwMode="auto">
                <a:xfrm>
                  <a:off x="195" y="956"/>
                  <a:ext cx="480" cy="0"/>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70" name="Line 42">
                  <a:extLst>
                    <a:ext uri="{FF2B5EF4-FFF2-40B4-BE49-F238E27FC236}">
                      <a16:creationId xmlns:a16="http://schemas.microsoft.com/office/drawing/2014/main" id="{7CA280E5-938B-6AC1-8EF7-C640090C0C03}"/>
                    </a:ext>
                  </a:extLst>
                </p:cNvPr>
                <p:cNvSpPr>
                  <a:spLocks noChangeShapeType="1"/>
                </p:cNvSpPr>
                <p:nvPr/>
              </p:nvSpPr>
              <p:spPr bwMode="auto">
                <a:xfrm>
                  <a:off x="195" y="1007"/>
                  <a:ext cx="480" cy="0"/>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71" name="Line 43">
                  <a:extLst>
                    <a:ext uri="{FF2B5EF4-FFF2-40B4-BE49-F238E27FC236}">
                      <a16:creationId xmlns:a16="http://schemas.microsoft.com/office/drawing/2014/main" id="{B2AE4257-6F96-6862-6D18-F022BB461E4F}"/>
                    </a:ext>
                  </a:extLst>
                </p:cNvPr>
                <p:cNvSpPr>
                  <a:spLocks noChangeShapeType="1"/>
                </p:cNvSpPr>
                <p:nvPr/>
              </p:nvSpPr>
              <p:spPr bwMode="auto">
                <a:xfrm>
                  <a:off x="192" y="1052"/>
                  <a:ext cx="480" cy="0"/>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19863" name="Group 44">
                <a:extLst>
                  <a:ext uri="{FF2B5EF4-FFF2-40B4-BE49-F238E27FC236}">
                    <a16:creationId xmlns:a16="http://schemas.microsoft.com/office/drawing/2014/main" id="{DA2D78A4-18B2-611E-581E-DC8CC35FEA7F}"/>
                  </a:ext>
                </a:extLst>
              </p:cNvPr>
              <p:cNvGrpSpPr>
                <a:grpSpLocks/>
              </p:cNvGrpSpPr>
              <p:nvPr/>
            </p:nvGrpSpPr>
            <p:grpSpPr bwMode="auto">
              <a:xfrm rot="-993811">
                <a:off x="7647" y="2951"/>
                <a:ext cx="289" cy="369"/>
                <a:chOff x="8664" y="4537"/>
                <a:chExt cx="329" cy="400"/>
              </a:xfrm>
            </p:grpSpPr>
            <p:sp>
              <p:nvSpPr>
                <p:cNvPr id="119864" name="Line 45">
                  <a:extLst>
                    <a:ext uri="{FF2B5EF4-FFF2-40B4-BE49-F238E27FC236}">
                      <a16:creationId xmlns:a16="http://schemas.microsoft.com/office/drawing/2014/main" id="{DD729A71-147B-1455-B2D4-4C1F646F5353}"/>
                    </a:ext>
                  </a:extLst>
                </p:cNvPr>
                <p:cNvSpPr>
                  <a:spLocks noChangeShapeType="1"/>
                </p:cNvSpPr>
                <p:nvPr/>
              </p:nvSpPr>
              <p:spPr bwMode="auto">
                <a:xfrm rot="-2248096">
                  <a:off x="8745" y="4587"/>
                  <a:ext cx="66" cy="347"/>
                </a:xfrm>
                <a:prstGeom prst="line">
                  <a:avLst/>
                </a:prstGeom>
                <a:noFill/>
                <a:ln w="9525">
                  <a:solidFill>
                    <a:srgbClr val="ED181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9865" name="Line 46">
                  <a:extLst>
                    <a:ext uri="{FF2B5EF4-FFF2-40B4-BE49-F238E27FC236}">
                      <a16:creationId xmlns:a16="http://schemas.microsoft.com/office/drawing/2014/main" id="{D59BB874-17B7-00F5-E252-E3A2BC082524}"/>
                    </a:ext>
                  </a:extLst>
                </p:cNvPr>
                <p:cNvSpPr>
                  <a:spLocks noChangeShapeType="1"/>
                </p:cNvSpPr>
                <p:nvPr/>
              </p:nvSpPr>
              <p:spPr bwMode="auto">
                <a:xfrm rot="-2248096">
                  <a:off x="8660" y="4534"/>
                  <a:ext cx="329" cy="135"/>
                </a:xfrm>
                <a:prstGeom prst="line">
                  <a:avLst/>
                </a:prstGeom>
                <a:noFill/>
                <a:ln w="9525">
                  <a:solidFill>
                    <a:srgbClr val="ED181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19856" name="Group 47">
              <a:extLst>
                <a:ext uri="{FF2B5EF4-FFF2-40B4-BE49-F238E27FC236}">
                  <a16:creationId xmlns:a16="http://schemas.microsoft.com/office/drawing/2014/main" id="{9A7AB4BE-A4CE-6F23-144C-A92F2B1B6B75}"/>
                </a:ext>
              </a:extLst>
            </p:cNvPr>
            <p:cNvGrpSpPr>
              <a:grpSpLocks/>
            </p:cNvGrpSpPr>
            <p:nvPr/>
          </p:nvGrpSpPr>
          <p:grpSpPr bwMode="auto">
            <a:xfrm rot="-2880000">
              <a:off x="3497" y="1527"/>
              <a:ext cx="163" cy="347"/>
              <a:chOff x="576" y="149"/>
              <a:chExt cx="192" cy="470"/>
            </a:xfrm>
          </p:grpSpPr>
          <p:sp>
            <p:nvSpPr>
              <p:cNvPr id="119857" name="Line 48">
                <a:extLst>
                  <a:ext uri="{FF2B5EF4-FFF2-40B4-BE49-F238E27FC236}">
                    <a16:creationId xmlns:a16="http://schemas.microsoft.com/office/drawing/2014/main" id="{08CE4CD1-4D00-DACD-0114-0F28D5A2843A}"/>
                  </a:ext>
                </a:extLst>
              </p:cNvPr>
              <p:cNvSpPr>
                <a:spLocks noChangeShapeType="1"/>
              </p:cNvSpPr>
              <p:nvPr/>
            </p:nvSpPr>
            <p:spPr bwMode="auto">
              <a:xfrm rot="2880000" flipH="1">
                <a:off x="507" y="383"/>
                <a:ext cx="330" cy="0"/>
              </a:xfrm>
              <a:prstGeom prst="line">
                <a:avLst/>
              </a:prstGeom>
              <a:noFill/>
              <a:ln w="6350">
                <a:solidFill>
                  <a:srgbClr val="0000FF"/>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58" name="Line 49">
                <a:extLst>
                  <a:ext uri="{FF2B5EF4-FFF2-40B4-BE49-F238E27FC236}">
                    <a16:creationId xmlns:a16="http://schemas.microsoft.com/office/drawing/2014/main" id="{89A4FB88-E16F-1C32-967A-C1BCDBE0C62B}"/>
                  </a:ext>
                </a:extLst>
              </p:cNvPr>
              <p:cNvSpPr>
                <a:spLocks noChangeShapeType="1"/>
              </p:cNvSpPr>
              <p:nvPr/>
            </p:nvSpPr>
            <p:spPr bwMode="auto">
              <a:xfrm rot="2880000" flipH="1">
                <a:off x="409" y="453"/>
                <a:ext cx="330" cy="0"/>
              </a:xfrm>
              <a:prstGeom prst="line">
                <a:avLst/>
              </a:prstGeom>
              <a:noFill/>
              <a:ln w="6350">
                <a:solidFill>
                  <a:srgbClr val="0000FF"/>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59" name="Line 50">
                <a:extLst>
                  <a:ext uri="{FF2B5EF4-FFF2-40B4-BE49-F238E27FC236}">
                    <a16:creationId xmlns:a16="http://schemas.microsoft.com/office/drawing/2014/main" id="{BEC53D24-DCCA-65F4-FECD-B36F4B34AB19}"/>
                  </a:ext>
                </a:extLst>
              </p:cNvPr>
              <p:cNvSpPr>
                <a:spLocks noChangeShapeType="1"/>
              </p:cNvSpPr>
              <p:nvPr/>
            </p:nvSpPr>
            <p:spPr bwMode="auto">
              <a:xfrm rot="2880000" flipH="1">
                <a:off x="601" y="313"/>
                <a:ext cx="330" cy="0"/>
              </a:xfrm>
              <a:prstGeom prst="line">
                <a:avLst/>
              </a:prstGeom>
              <a:noFill/>
              <a:ln w="6350">
                <a:solidFill>
                  <a:srgbClr val="0000FF"/>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19813" name="Group 51">
            <a:extLst>
              <a:ext uri="{FF2B5EF4-FFF2-40B4-BE49-F238E27FC236}">
                <a16:creationId xmlns:a16="http://schemas.microsoft.com/office/drawing/2014/main" id="{2A33A560-F4C6-4183-DC5E-7F614E89C69A}"/>
              </a:ext>
            </a:extLst>
          </p:cNvPr>
          <p:cNvGrpSpPr>
            <a:grpSpLocks/>
          </p:cNvGrpSpPr>
          <p:nvPr/>
        </p:nvGrpSpPr>
        <p:grpSpPr bwMode="auto">
          <a:xfrm rot="418564">
            <a:off x="5046664" y="1433513"/>
            <a:ext cx="2871787" cy="977900"/>
            <a:chOff x="5080" y="1420"/>
            <a:chExt cx="2000" cy="1800"/>
          </a:xfrm>
        </p:grpSpPr>
        <p:sp>
          <p:nvSpPr>
            <p:cNvPr id="119840" name="Line 52">
              <a:extLst>
                <a:ext uri="{FF2B5EF4-FFF2-40B4-BE49-F238E27FC236}">
                  <a16:creationId xmlns:a16="http://schemas.microsoft.com/office/drawing/2014/main" id="{6CA98FF3-4F9A-3F9E-12B1-249D814C6CFE}"/>
                </a:ext>
              </a:extLst>
            </p:cNvPr>
            <p:cNvSpPr>
              <a:spLocks noChangeShapeType="1"/>
            </p:cNvSpPr>
            <p:nvPr/>
          </p:nvSpPr>
          <p:spPr bwMode="auto">
            <a:xfrm>
              <a:off x="5080" y="2020"/>
              <a:ext cx="1560" cy="1200"/>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9841" name="Line 53">
              <a:extLst>
                <a:ext uri="{FF2B5EF4-FFF2-40B4-BE49-F238E27FC236}">
                  <a16:creationId xmlns:a16="http://schemas.microsoft.com/office/drawing/2014/main" id="{CA71BA91-B776-B288-512F-A281B1377439}"/>
                </a:ext>
              </a:extLst>
            </p:cNvPr>
            <p:cNvSpPr>
              <a:spLocks noChangeShapeType="1"/>
            </p:cNvSpPr>
            <p:nvPr/>
          </p:nvSpPr>
          <p:spPr bwMode="auto">
            <a:xfrm flipV="1">
              <a:off x="5120" y="1420"/>
              <a:ext cx="1960" cy="520"/>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9814" name="Text Box 54" descr="Newsprint">
            <a:extLst>
              <a:ext uri="{FF2B5EF4-FFF2-40B4-BE49-F238E27FC236}">
                <a16:creationId xmlns:a16="http://schemas.microsoft.com/office/drawing/2014/main" id="{690AE0DB-5DEC-9E3C-D7A7-FD2AA4F8BAB1}"/>
              </a:ext>
            </a:extLst>
          </p:cNvPr>
          <p:cNvSpPr txBox="1">
            <a:spLocks noChangeArrowheads="1"/>
          </p:cNvSpPr>
          <p:nvPr/>
        </p:nvSpPr>
        <p:spPr bwMode="auto">
          <a:xfrm>
            <a:off x="2495551" y="2786063"/>
            <a:ext cx="993775" cy="728662"/>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100" b="1">
                <a:solidFill>
                  <a:srgbClr val="0000FF"/>
                </a:solidFill>
                <a:latin typeface="Times" charset="0"/>
                <a:ea typeface="ＭＳ Ｐゴシック" panose="020B0600070205080204" pitchFamily="34" charset="-128"/>
              </a:rPr>
              <a:t>Galactic WIMP</a:t>
            </a:r>
          </a:p>
          <a:p>
            <a:pPr>
              <a:spcBef>
                <a:spcPct val="0"/>
              </a:spcBef>
              <a:buFontTx/>
              <a:buNone/>
            </a:pPr>
            <a:r>
              <a:rPr lang="en-GB" altLang="en-US" sz="1100" b="1">
                <a:solidFill>
                  <a:srgbClr val="0000FF"/>
                </a:solidFill>
                <a:latin typeface="Times" charset="0"/>
                <a:ea typeface="ＭＳ Ｐゴシック" panose="020B0600070205080204" pitchFamily="34" charset="-128"/>
              </a:rPr>
              <a:t>Halo</a:t>
            </a:r>
          </a:p>
        </p:txBody>
      </p:sp>
      <p:sp>
        <p:nvSpPr>
          <p:cNvPr id="119815" name="Arc 56">
            <a:extLst>
              <a:ext uri="{FF2B5EF4-FFF2-40B4-BE49-F238E27FC236}">
                <a16:creationId xmlns:a16="http://schemas.microsoft.com/office/drawing/2014/main" id="{7839B2CE-DF05-7906-6969-134A367C8E27}"/>
              </a:ext>
            </a:extLst>
          </p:cNvPr>
          <p:cNvSpPr>
            <a:spLocks/>
          </p:cNvSpPr>
          <p:nvPr/>
        </p:nvSpPr>
        <p:spPr bwMode="auto">
          <a:xfrm flipH="1" flipV="1">
            <a:off x="3871913" y="4811713"/>
            <a:ext cx="361950" cy="279400"/>
          </a:xfrm>
          <a:custGeom>
            <a:avLst/>
            <a:gdLst>
              <a:gd name="T0" fmla="*/ 0 w 31023"/>
              <a:gd name="T1" fmla="*/ 4685771 h 21600"/>
              <a:gd name="T2" fmla="*/ 49269500 w 31023"/>
              <a:gd name="T3" fmla="*/ 46748936 h 21600"/>
              <a:gd name="T4" fmla="*/ 14965290 w 31023"/>
              <a:gd name="T5" fmla="*/ 46748936 h 21600"/>
              <a:gd name="T6" fmla="*/ 0 60000 65536"/>
              <a:gd name="T7" fmla="*/ 0 60000 65536"/>
              <a:gd name="T8" fmla="*/ 0 60000 65536"/>
            </a:gdLst>
            <a:ahLst/>
            <a:cxnLst>
              <a:cxn ang="T6">
                <a:pos x="T0" y="T1"/>
              </a:cxn>
              <a:cxn ang="T7">
                <a:pos x="T2" y="T3"/>
              </a:cxn>
              <a:cxn ang="T8">
                <a:pos x="T4" y="T5"/>
              </a:cxn>
            </a:cxnLst>
            <a:rect l="0" t="0" r="r" b="b"/>
            <a:pathLst>
              <a:path w="31023" h="21600" fill="none" extrusionOk="0">
                <a:moveTo>
                  <a:pt x="-1" y="2164"/>
                </a:moveTo>
                <a:cubicBezTo>
                  <a:pt x="2936" y="739"/>
                  <a:pt x="6158" y="-1"/>
                  <a:pt x="9423" y="-1"/>
                </a:cubicBezTo>
                <a:cubicBezTo>
                  <a:pt x="21352" y="-1"/>
                  <a:pt x="31023" y="9670"/>
                  <a:pt x="31023" y="21600"/>
                </a:cubicBezTo>
              </a:path>
              <a:path w="31023" h="21600" stroke="0" extrusionOk="0">
                <a:moveTo>
                  <a:pt x="-1" y="2164"/>
                </a:moveTo>
                <a:cubicBezTo>
                  <a:pt x="2936" y="739"/>
                  <a:pt x="6158" y="-1"/>
                  <a:pt x="9423" y="-1"/>
                </a:cubicBezTo>
                <a:cubicBezTo>
                  <a:pt x="21352" y="-1"/>
                  <a:pt x="31023" y="9670"/>
                  <a:pt x="31023" y="21600"/>
                </a:cubicBezTo>
                <a:lnTo>
                  <a:pt x="9423" y="21600"/>
                </a:lnTo>
                <a:lnTo>
                  <a:pt x="-1" y="2164"/>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19816" name="Group 76">
            <a:extLst>
              <a:ext uri="{FF2B5EF4-FFF2-40B4-BE49-F238E27FC236}">
                <a16:creationId xmlns:a16="http://schemas.microsoft.com/office/drawing/2014/main" id="{9FC0C729-2D8A-A13C-98C8-42FDF27E72CE}"/>
              </a:ext>
            </a:extLst>
          </p:cNvPr>
          <p:cNvGrpSpPr>
            <a:grpSpLocks/>
          </p:cNvGrpSpPr>
          <p:nvPr/>
        </p:nvGrpSpPr>
        <p:grpSpPr bwMode="auto">
          <a:xfrm>
            <a:off x="2695576" y="4052889"/>
            <a:ext cx="2460625" cy="2111375"/>
            <a:chOff x="738" y="2553"/>
            <a:chExt cx="1550" cy="1330"/>
          </a:xfrm>
        </p:grpSpPr>
        <p:sp>
          <p:nvSpPr>
            <p:cNvPr id="119831" name="Line 55">
              <a:extLst>
                <a:ext uri="{FF2B5EF4-FFF2-40B4-BE49-F238E27FC236}">
                  <a16:creationId xmlns:a16="http://schemas.microsoft.com/office/drawing/2014/main" id="{8C63267C-AFDB-026A-5762-B6D2548FF948}"/>
                </a:ext>
              </a:extLst>
            </p:cNvPr>
            <p:cNvSpPr>
              <a:spLocks noChangeShapeType="1"/>
            </p:cNvSpPr>
            <p:nvPr/>
          </p:nvSpPr>
          <p:spPr bwMode="auto">
            <a:xfrm flipV="1">
              <a:off x="1606" y="2701"/>
              <a:ext cx="589" cy="320"/>
            </a:xfrm>
            <a:prstGeom prst="line">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nvGrpSpPr>
            <p:cNvPr id="119832" name="Group 57">
              <a:extLst>
                <a:ext uri="{FF2B5EF4-FFF2-40B4-BE49-F238E27FC236}">
                  <a16:creationId xmlns:a16="http://schemas.microsoft.com/office/drawing/2014/main" id="{C798C61E-B76B-368E-76A8-0C566CA92EB3}"/>
                </a:ext>
              </a:extLst>
            </p:cNvPr>
            <p:cNvGrpSpPr>
              <a:grpSpLocks/>
            </p:cNvGrpSpPr>
            <p:nvPr/>
          </p:nvGrpSpPr>
          <p:grpSpPr bwMode="auto">
            <a:xfrm>
              <a:off x="738" y="2553"/>
              <a:ext cx="1550" cy="1330"/>
              <a:chOff x="738" y="2553"/>
              <a:chExt cx="1550" cy="1330"/>
            </a:xfrm>
          </p:grpSpPr>
          <p:sp>
            <p:nvSpPr>
              <p:cNvPr id="119833" name="Text Box 58">
                <a:extLst>
                  <a:ext uri="{FF2B5EF4-FFF2-40B4-BE49-F238E27FC236}">
                    <a16:creationId xmlns:a16="http://schemas.microsoft.com/office/drawing/2014/main" id="{B2FFA12E-43CC-39E3-6FE4-CF8CF2F363D6}"/>
                  </a:ext>
                </a:extLst>
              </p:cNvPr>
              <p:cNvSpPr txBox="1">
                <a:spLocks noChangeArrowheads="1"/>
              </p:cNvSpPr>
              <p:nvPr/>
            </p:nvSpPr>
            <p:spPr bwMode="auto">
              <a:xfrm>
                <a:off x="1501" y="2553"/>
                <a:ext cx="735"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2000" b="1">
                    <a:solidFill>
                      <a:schemeClr val="accent2"/>
                    </a:solidFill>
                    <a:ea typeface="ＭＳ Ｐゴシック" panose="020B0600070205080204" pitchFamily="34" charset="-128"/>
                  </a:rPr>
                  <a:t>WIMP</a:t>
                </a:r>
                <a:endParaRPr lang="en-GB" altLang="en-US" sz="1100" b="1">
                  <a:latin typeface="Times New Roman" panose="02020603050405020304" pitchFamily="18" charset="0"/>
                  <a:ea typeface="ＭＳ Ｐゴシック" panose="020B0600070205080204" pitchFamily="34" charset="-128"/>
                </a:endParaRPr>
              </a:p>
            </p:txBody>
          </p:sp>
          <p:sp>
            <p:nvSpPr>
              <p:cNvPr id="119834" name="Line 59">
                <a:extLst>
                  <a:ext uri="{FF2B5EF4-FFF2-40B4-BE49-F238E27FC236}">
                    <a16:creationId xmlns:a16="http://schemas.microsoft.com/office/drawing/2014/main" id="{31D36E37-A213-3E9F-15C8-962173559F9C}"/>
                  </a:ext>
                </a:extLst>
              </p:cNvPr>
              <p:cNvSpPr>
                <a:spLocks noChangeShapeType="1"/>
              </p:cNvSpPr>
              <p:nvPr/>
            </p:nvSpPr>
            <p:spPr bwMode="auto">
              <a:xfrm flipV="1">
                <a:off x="961" y="3024"/>
                <a:ext cx="643" cy="1"/>
              </a:xfrm>
              <a:prstGeom prst="line">
                <a:avLst/>
              </a:prstGeom>
              <a:noFill/>
              <a:ln w="9525">
                <a:solidFill>
                  <a:srgbClr val="000000"/>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19835" name="Line 60">
                <a:extLst>
                  <a:ext uri="{FF2B5EF4-FFF2-40B4-BE49-F238E27FC236}">
                    <a16:creationId xmlns:a16="http://schemas.microsoft.com/office/drawing/2014/main" id="{96BFEB7F-FF2E-70A9-E89F-EC223D779C3C}"/>
                  </a:ext>
                </a:extLst>
              </p:cNvPr>
              <p:cNvSpPr>
                <a:spLocks noChangeShapeType="1"/>
              </p:cNvSpPr>
              <p:nvPr/>
            </p:nvSpPr>
            <p:spPr bwMode="auto">
              <a:xfrm flipH="1" flipV="1">
                <a:off x="992" y="2612"/>
                <a:ext cx="614" cy="409"/>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9836" name="Line 61">
                <a:extLst>
                  <a:ext uri="{FF2B5EF4-FFF2-40B4-BE49-F238E27FC236}">
                    <a16:creationId xmlns:a16="http://schemas.microsoft.com/office/drawing/2014/main" id="{A4354713-4B80-89C9-BE69-3BFA1D7A46BC}"/>
                  </a:ext>
                </a:extLst>
              </p:cNvPr>
              <p:cNvSpPr>
                <a:spLocks noChangeShapeType="1"/>
              </p:cNvSpPr>
              <p:nvPr/>
            </p:nvSpPr>
            <p:spPr bwMode="auto">
              <a:xfrm>
                <a:off x="1606" y="3021"/>
                <a:ext cx="270" cy="445"/>
              </a:xfrm>
              <a:prstGeom prst="line">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9837" name="Text Box 62">
                <a:extLst>
                  <a:ext uri="{FF2B5EF4-FFF2-40B4-BE49-F238E27FC236}">
                    <a16:creationId xmlns:a16="http://schemas.microsoft.com/office/drawing/2014/main" id="{FF2AEABC-D70A-FA33-14EE-4F3CEDF56B01}"/>
                  </a:ext>
                </a:extLst>
              </p:cNvPr>
              <p:cNvSpPr txBox="1">
                <a:spLocks noChangeArrowheads="1"/>
              </p:cNvSpPr>
              <p:nvPr/>
            </p:nvSpPr>
            <p:spPr bwMode="auto">
              <a:xfrm>
                <a:off x="1454" y="3482"/>
                <a:ext cx="834"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1905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spcBef>
                    <a:spcPct val="0"/>
                  </a:spcBef>
                  <a:buFontTx/>
                  <a:buNone/>
                </a:pPr>
                <a:r>
                  <a:rPr lang="en-GB" altLang="en-US" sz="2000" b="1">
                    <a:ea typeface="ＭＳ Ｐゴシック" panose="020B0600070205080204" pitchFamily="34" charset="-128"/>
                  </a:rPr>
                  <a:t>Nuclear recoil</a:t>
                </a:r>
              </a:p>
            </p:txBody>
          </p:sp>
          <p:sp>
            <p:nvSpPr>
              <p:cNvPr id="119838" name="Text Box 63">
                <a:extLst>
                  <a:ext uri="{FF2B5EF4-FFF2-40B4-BE49-F238E27FC236}">
                    <a16:creationId xmlns:a16="http://schemas.microsoft.com/office/drawing/2014/main" id="{479B31AE-BA00-A867-D191-9F2033CB0BAC}"/>
                  </a:ext>
                </a:extLst>
              </p:cNvPr>
              <p:cNvSpPr txBox="1">
                <a:spLocks noChangeArrowheads="1"/>
              </p:cNvSpPr>
              <p:nvPr/>
            </p:nvSpPr>
            <p:spPr bwMode="auto">
              <a:xfrm>
                <a:off x="1396" y="3114"/>
                <a:ext cx="314"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b="1">
                    <a:latin typeface="Symbol" pitchFamily="2" charset="2"/>
                    <a:ea typeface="ＭＳ Ｐゴシック" panose="020B0600070205080204" pitchFamily="34" charset="-128"/>
                  </a:rPr>
                  <a:t>g</a:t>
                </a:r>
              </a:p>
            </p:txBody>
          </p:sp>
          <p:sp>
            <p:nvSpPr>
              <p:cNvPr id="119839" name="Text Box 64">
                <a:extLst>
                  <a:ext uri="{FF2B5EF4-FFF2-40B4-BE49-F238E27FC236}">
                    <a16:creationId xmlns:a16="http://schemas.microsoft.com/office/drawing/2014/main" id="{678913E8-77CE-52D5-4CFE-633E2B617C0D}"/>
                  </a:ext>
                </a:extLst>
              </p:cNvPr>
              <p:cNvSpPr txBox="1">
                <a:spLocks noChangeArrowheads="1"/>
              </p:cNvSpPr>
              <p:nvPr/>
            </p:nvSpPr>
            <p:spPr bwMode="auto">
              <a:xfrm>
                <a:off x="738" y="2980"/>
                <a:ext cx="355"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400" b="1">
                    <a:ea typeface="ＭＳ Ｐゴシック" panose="020B0600070205080204" pitchFamily="34" charset="-128"/>
                  </a:rPr>
                  <a:t>v</a:t>
                </a:r>
                <a:r>
                  <a:rPr lang="en-GB" altLang="en-US" sz="2400" b="1" baseline="-25000">
                    <a:ea typeface="ＭＳ Ｐゴシック" panose="020B0600070205080204" pitchFamily="34" charset="-128"/>
                  </a:rPr>
                  <a:t>0</a:t>
                </a:r>
                <a:endParaRPr lang="en-GB" altLang="en-US" sz="2400" b="1">
                  <a:ea typeface="ＭＳ Ｐゴシック" panose="020B0600070205080204" pitchFamily="34" charset="-128"/>
                </a:endParaRPr>
              </a:p>
            </p:txBody>
          </p:sp>
        </p:grpSp>
      </p:grpSp>
      <p:grpSp>
        <p:nvGrpSpPr>
          <p:cNvPr id="119817" name="Group 65">
            <a:extLst>
              <a:ext uri="{FF2B5EF4-FFF2-40B4-BE49-F238E27FC236}">
                <a16:creationId xmlns:a16="http://schemas.microsoft.com/office/drawing/2014/main" id="{D1BA3D54-D317-4F33-38FE-5C972E37CB43}"/>
              </a:ext>
            </a:extLst>
          </p:cNvPr>
          <p:cNvGrpSpPr>
            <a:grpSpLocks/>
          </p:cNvGrpSpPr>
          <p:nvPr/>
        </p:nvGrpSpPr>
        <p:grpSpPr bwMode="auto">
          <a:xfrm>
            <a:off x="5427664" y="4002089"/>
            <a:ext cx="2498725" cy="2249487"/>
            <a:chOff x="4043" y="1921"/>
            <a:chExt cx="1574" cy="1417"/>
          </a:xfrm>
        </p:grpSpPr>
        <p:pic>
          <p:nvPicPr>
            <p:cNvPr id="119825" name="Picture 66" descr="dirhalo">
              <a:extLst>
                <a:ext uri="{FF2B5EF4-FFF2-40B4-BE49-F238E27FC236}">
                  <a16:creationId xmlns:a16="http://schemas.microsoft.com/office/drawing/2014/main" id="{8DE0B157-4B58-113D-7492-7FBD54174D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3" y="1921"/>
              <a:ext cx="1574" cy="11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9826" name="Line 67">
              <a:extLst>
                <a:ext uri="{FF2B5EF4-FFF2-40B4-BE49-F238E27FC236}">
                  <a16:creationId xmlns:a16="http://schemas.microsoft.com/office/drawing/2014/main" id="{9E368314-CBC8-3DBA-DC67-52EF9490C454}"/>
                </a:ext>
              </a:extLst>
            </p:cNvPr>
            <p:cNvSpPr>
              <a:spLocks noChangeShapeType="1"/>
            </p:cNvSpPr>
            <p:nvPr/>
          </p:nvSpPr>
          <p:spPr bwMode="auto">
            <a:xfrm>
              <a:off x="4328" y="2618"/>
              <a:ext cx="1212"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9827" name="Rectangle 68">
              <a:extLst>
                <a:ext uri="{FF2B5EF4-FFF2-40B4-BE49-F238E27FC236}">
                  <a16:creationId xmlns:a16="http://schemas.microsoft.com/office/drawing/2014/main" id="{422A8A3A-37F9-12DF-3339-938418BF5C5E}"/>
                </a:ext>
              </a:extLst>
            </p:cNvPr>
            <p:cNvSpPr>
              <a:spLocks noChangeArrowheads="1"/>
            </p:cNvSpPr>
            <p:nvPr/>
          </p:nvSpPr>
          <p:spPr bwMode="auto">
            <a:xfrm>
              <a:off x="4159" y="1955"/>
              <a:ext cx="1358" cy="366"/>
            </a:xfrm>
            <a:prstGeom prst="rect">
              <a:avLst/>
            </a:prstGeom>
            <a:solidFill>
              <a:srgbClr val="CC635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a:defRPr>
                  <a:solidFill>
                    <a:schemeClr val="tx1"/>
                  </a:solidFill>
                  <a:latin typeface="Helvetica" pitchFamily="2" charset="0"/>
                </a:defRPr>
              </a:lvl1pPr>
              <a:lvl2pPr marL="742950" indent="-285750" defTabSz="762000">
                <a:defRPr>
                  <a:solidFill>
                    <a:schemeClr val="tx1"/>
                  </a:solidFill>
                  <a:latin typeface="Helvetica" pitchFamily="2" charset="0"/>
                </a:defRPr>
              </a:lvl2pPr>
              <a:lvl3pPr marL="1143000" indent="-228600" defTabSz="762000">
                <a:defRPr>
                  <a:solidFill>
                    <a:schemeClr val="tx1"/>
                  </a:solidFill>
                  <a:latin typeface="Helvetica" pitchFamily="2" charset="0"/>
                </a:defRPr>
              </a:lvl3pPr>
              <a:lvl4pPr marL="1600200" indent="-228600" defTabSz="762000">
                <a:defRPr>
                  <a:solidFill>
                    <a:schemeClr val="tx1"/>
                  </a:solidFill>
                  <a:latin typeface="Helvetica" pitchFamily="2" charset="0"/>
                </a:defRPr>
              </a:lvl4pPr>
              <a:lvl5pPr marL="2057400" indent="-228600" defTabSz="762000">
                <a:defRPr>
                  <a:solidFill>
                    <a:schemeClr val="tx1"/>
                  </a:solidFill>
                  <a:latin typeface="Helvetica" pitchFamily="2" charset="0"/>
                </a:defRPr>
              </a:lvl5pPr>
              <a:lvl6pPr marL="2514600" indent="-228600" defTabSz="762000" eaLnBrk="0" fontAlgn="base" hangingPunct="0">
                <a:spcBef>
                  <a:spcPct val="0"/>
                </a:spcBef>
                <a:spcAft>
                  <a:spcPct val="0"/>
                </a:spcAft>
                <a:defRPr>
                  <a:solidFill>
                    <a:schemeClr val="tx1"/>
                  </a:solidFill>
                  <a:latin typeface="Helvetica" pitchFamily="2" charset="0"/>
                </a:defRPr>
              </a:lvl6pPr>
              <a:lvl7pPr marL="2971800" indent="-228600" defTabSz="762000" eaLnBrk="0" fontAlgn="base" hangingPunct="0">
                <a:spcBef>
                  <a:spcPct val="0"/>
                </a:spcBef>
                <a:spcAft>
                  <a:spcPct val="0"/>
                </a:spcAft>
                <a:defRPr>
                  <a:solidFill>
                    <a:schemeClr val="tx1"/>
                  </a:solidFill>
                  <a:latin typeface="Helvetica" pitchFamily="2" charset="0"/>
                </a:defRPr>
              </a:lvl7pPr>
              <a:lvl8pPr marL="3429000" indent="-228600" defTabSz="762000" eaLnBrk="0" fontAlgn="base" hangingPunct="0">
                <a:spcBef>
                  <a:spcPct val="0"/>
                </a:spcBef>
                <a:spcAft>
                  <a:spcPct val="0"/>
                </a:spcAft>
                <a:defRPr>
                  <a:solidFill>
                    <a:schemeClr val="tx1"/>
                  </a:solidFill>
                  <a:latin typeface="Helvetica" pitchFamily="2" charset="0"/>
                </a:defRPr>
              </a:lvl8pPr>
              <a:lvl9pPr marL="3886200" indent="-228600" defTabSz="762000" eaLnBrk="0" fontAlgn="base" hangingPunct="0">
                <a:spcBef>
                  <a:spcPct val="0"/>
                </a:spcBef>
                <a:spcAft>
                  <a:spcPct val="0"/>
                </a:spcAft>
                <a:defRPr>
                  <a:solidFill>
                    <a:schemeClr val="tx1"/>
                  </a:solidFill>
                  <a:latin typeface="Helvetica" pitchFamily="2" charset="0"/>
                </a:defRPr>
              </a:lvl9pPr>
            </a:lstStyle>
            <a:p>
              <a:pPr algn="ctr"/>
              <a:r>
                <a:rPr lang="en-GB" altLang="en-US" sz="1600"/>
                <a:t>MC ~30 WIMPs to confirm galactic</a:t>
              </a:r>
            </a:p>
          </p:txBody>
        </p:sp>
        <p:sp>
          <p:nvSpPr>
            <p:cNvPr id="119828" name="Line 69">
              <a:extLst>
                <a:ext uri="{FF2B5EF4-FFF2-40B4-BE49-F238E27FC236}">
                  <a16:creationId xmlns:a16="http://schemas.microsoft.com/office/drawing/2014/main" id="{27E90493-D57D-2DE2-D56A-9B8772E4DE47}"/>
                </a:ext>
              </a:extLst>
            </p:cNvPr>
            <p:cNvSpPr>
              <a:spLocks noChangeShapeType="1"/>
            </p:cNvSpPr>
            <p:nvPr/>
          </p:nvSpPr>
          <p:spPr bwMode="auto">
            <a:xfrm>
              <a:off x="4778" y="2333"/>
              <a:ext cx="200" cy="11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29" name="Rectangle 70">
              <a:extLst>
                <a:ext uri="{FF2B5EF4-FFF2-40B4-BE49-F238E27FC236}">
                  <a16:creationId xmlns:a16="http://schemas.microsoft.com/office/drawing/2014/main" id="{96DB5E2B-813D-55D0-0062-706874AEC8A3}"/>
                </a:ext>
              </a:extLst>
            </p:cNvPr>
            <p:cNvSpPr>
              <a:spLocks noChangeArrowheads="1"/>
            </p:cNvSpPr>
            <p:nvPr/>
          </p:nvSpPr>
          <p:spPr bwMode="auto">
            <a:xfrm>
              <a:off x="4928" y="2601"/>
              <a:ext cx="59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62000">
                <a:defRPr>
                  <a:solidFill>
                    <a:schemeClr val="tx1"/>
                  </a:solidFill>
                  <a:latin typeface="Helvetica" pitchFamily="2" charset="0"/>
                </a:defRPr>
              </a:lvl1pPr>
              <a:lvl2pPr marL="742950" indent="-285750" defTabSz="762000">
                <a:defRPr>
                  <a:solidFill>
                    <a:schemeClr val="tx1"/>
                  </a:solidFill>
                  <a:latin typeface="Helvetica" pitchFamily="2" charset="0"/>
                </a:defRPr>
              </a:lvl2pPr>
              <a:lvl3pPr marL="1143000" indent="-228600" defTabSz="762000">
                <a:defRPr>
                  <a:solidFill>
                    <a:schemeClr val="tx1"/>
                  </a:solidFill>
                  <a:latin typeface="Helvetica" pitchFamily="2" charset="0"/>
                </a:defRPr>
              </a:lvl3pPr>
              <a:lvl4pPr marL="1600200" indent="-228600" defTabSz="762000">
                <a:defRPr>
                  <a:solidFill>
                    <a:schemeClr val="tx1"/>
                  </a:solidFill>
                  <a:latin typeface="Helvetica" pitchFamily="2" charset="0"/>
                </a:defRPr>
              </a:lvl4pPr>
              <a:lvl5pPr marL="2057400" indent="-228600" defTabSz="762000">
                <a:defRPr>
                  <a:solidFill>
                    <a:schemeClr val="tx1"/>
                  </a:solidFill>
                  <a:latin typeface="Helvetica" pitchFamily="2" charset="0"/>
                </a:defRPr>
              </a:lvl5pPr>
              <a:lvl6pPr marL="2514600" indent="-228600" defTabSz="762000" eaLnBrk="0" fontAlgn="base" hangingPunct="0">
                <a:spcBef>
                  <a:spcPct val="0"/>
                </a:spcBef>
                <a:spcAft>
                  <a:spcPct val="0"/>
                </a:spcAft>
                <a:defRPr>
                  <a:solidFill>
                    <a:schemeClr val="tx1"/>
                  </a:solidFill>
                  <a:latin typeface="Helvetica" pitchFamily="2" charset="0"/>
                </a:defRPr>
              </a:lvl6pPr>
              <a:lvl7pPr marL="2971800" indent="-228600" defTabSz="762000" eaLnBrk="0" fontAlgn="base" hangingPunct="0">
                <a:spcBef>
                  <a:spcPct val="0"/>
                </a:spcBef>
                <a:spcAft>
                  <a:spcPct val="0"/>
                </a:spcAft>
                <a:defRPr>
                  <a:solidFill>
                    <a:schemeClr val="tx1"/>
                  </a:solidFill>
                  <a:latin typeface="Helvetica" pitchFamily="2" charset="0"/>
                </a:defRPr>
              </a:lvl7pPr>
              <a:lvl8pPr marL="3429000" indent="-228600" defTabSz="762000" eaLnBrk="0" fontAlgn="base" hangingPunct="0">
                <a:spcBef>
                  <a:spcPct val="0"/>
                </a:spcBef>
                <a:spcAft>
                  <a:spcPct val="0"/>
                </a:spcAft>
                <a:defRPr>
                  <a:solidFill>
                    <a:schemeClr val="tx1"/>
                  </a:solidFill>
                  <a:latin typeface="Helvetica" pitchFamily="2" charset="0"/>
                </a:defRPr>
              </a:lvl8pPr>
              <a:lvl9pPr marL="3886200" indent="-228600" defTabSz="762000" eaLnBrk="0" fontAlgn="base" hangingPunct="0">
                <a:spcBef>
                  <a:spcPct val="0"/>
                </a:spcBef>
                <a:spcAft>
                  <a:spcPct val="0"/>
                </a:spcAft>
                <a:defRPr>
                  <a:solidFill>
                    <a:schemeClr val="tx1"/>
                  </a:solidFill>
                  <a:latin typeface="Helvetica" pitchFamily="2" charset="0"/>
                </a:defRPr>
              </a:lvl9pPr>
            </a:lstStyle>
            <a:p>
              <a:r>
                <a:rPr lang="en-GB" altLang="en-US" sz="1600"/>
                <a:t>isotropic</a:t>
              </a:r>
              <a:endParaRPr lang="en-US" altLang="en-US" sz="1600"/>
            </a:p>
          </p:txBody>
        </p:sp>
        <p:sp>
          <p:nvSpPr>
            <p:cNvPr id="119830" name="Rectangle 71">
              <a:extLst>
                <a:ext uri="{FF2B5EF4-FFF2-40B4-BE49-F238E27FC236}">
                  <a16:creationId xmlns:a16="http://schemas.microsoft.com/office/drawing/2014/main" id="{A39D7A4E-779C-0EED-4911-B3506E905ACB}"/>
                </a:ext>
              </a:extLst>
            </p:cNvPr>
            <p:cNvSpPr>
              <a:spLocks noChangeArrowheads="1"/>
            </p:cNvSpPr>
            <p:nvPr/>
          </p:nvSpPr>
          <p:spPr bwMode="auto">
            <a:xfrm>
              <a:off x="4744" y="3086"/>
              <a:ext cx="434" cy="2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62000">
                <a:defRPr>
                  <a:solidFill>
                    <a:schemeClr val="tx1"/>
                  </a:solidFill>
                  <a:latin typeface="Helvetica" pitchFamily="2" charset="0"/>
                </a:defRPr>
              </a:lvl1pPr>
              <a:lvl2pPr marL="742950" indent="-285750" defTabSz="762000">
                <a:defRPr>
                  <a:solidFill>
                    <a:schemeClr val="tx1"/>
                  </a:solidFill>
                  <a:latin typeface="Helvetica" pitchFamily="2" charset="0"/>
                </a:defRPr>
              </a:lvl2pPr>
              <a:lvl3pPr marL="1143000" indent="-228600" defTabSz="762000">
                <a:defRPr>
                  <a:solidFill>
                    <a:schemeClr val="tx1"/>
                  </a:solidFill>
                  <a:latin typeface="Helvetica" pitchFamily="2" charset="0"/>
                </a:defRPr>
              </a:lvl3pPr>
              <a:lvl4pPr marL="1600200" indent="-228600" defTabSz="762000">
                <a:defRPr>
                  <a:solidFill>
                    <a:schemeClr val="tx1"/>
                  </a:solidFill>
                  <a:latin typeface="Helvetica" pitchFamily="2" charset="0"/>
                </a:defRPr>
              </a:lvl4pPr>
              <a:lvl5pPr marL="2057400" indent="-228600" defTabSz="762000">
                <a:defRPr>
                  <a:solidFill>
                    <a:schemeClr val="tx1"/>
                  </a:solidFill>
                  <a:latin typeface="Helvetica" pitchFamily="2" charset="0"/>
                </a:defRPr>
              </a:lvl5pPr>
              <a:lvl6pPr marL="2514600" indent="-228600" defTabSz="762000" eaLnBrk="0" fontAlgn="base" hangingPunct="0">
                <a:spcBef>
                  <a:spcPct val="0"/>
                </a:spcBef>
                <a:spcAft>
                  <a:spcPct val="0"/>
                </a:spcAft>
                <a:defRPr>
                  <a:solidFill>
                    <a:schemeClr val="tx1"/>
                  </a:solidFill>
                  <a:latin typeface="Helvetica" pitchFamily="2" charset="0"/>
                </a:defRPr>
              </a:lvl6pPr>
              <a:lvl7pPr marL="2971800" indent="-228600" defTabSz="762000" eaLnBrk="0" fontAlgn="base" hangingPunct="0">
                <a:spcBef>
                  <a:spcPct val="0"/>
                </a:spcBef>
                <a:spcAft>
                  <a:spcPct val="0"/>
                </a:spcAft>
                <a:defRPr>
                  <a:solidFill>
                    <a:schemeClr val="tx1"/>
                  </a:solidFill>
                  <a:latin typeface="Helvetica" pitchFamily="2" charset="0"/>
                </a:defRPr>
              </a:lvl7pPr>
              <a:lvl8pPr marL="3429000" indent="-228600" defTabSz="762000" eaLnBrk="0" fontAlgn="base" hangingPunct="0">
                <a:spcBef>
                  <a:spcPct val="0"/>
                </a:spcBef>
                <a:spcAft>
                  <a:spcPct val="0"/>
                </a:spcAft>
                <a:defRPr>
                  <a:solidFill>
                    <a:schemeClr val="tx1"/>
                  </a:solidFill>
                  <a:latin typeface="Helvetica" pitchFamily="2" charset="0"/>
                </a:defRPr>
              </a:lvl8pPr>
              <a:lvl9pPr marL="3886200" indent="-228600" defTabSz="762000" eaLnBrk="0" fontAlgn="base" hangingPunct="0">
                <a:spcBef>
                  <a:spcPct val="0"/>
                </a:spcBef>
                <a:spcAft>
                  <a:spcPct val="0"/>
                </a:spcAft>
                <a:defRPr>
                  <a:solidFill>
                    <a:schemeClr val="tx1"/>
                  </a:solidFill>
                  <a:latin typeface="Helvetica" pitchFamily="2" charset="0"/>
                </a:defRPr>
              </a:lvl9pPr>
            </a:lstStyle>
            <a:p>
              <a:r>
                <a:rPr lang="en-GB" altLang="en-US" sz="2000"/>
                <a:t>cos</a:t>
              </a:r>
              <a:r>
                <a:rPr lang="en-GB" altLang="en-US" sz="2000">
                  <a:latin typeface="Symbol" pitchFamily="2" charset="2"/>
                </a:rPr>
                <a:t>g</a:t>
              </a:r>
            </a:p>
          </p:txBody>
        </p:sp>
      </p:grpSp>
      <p:pic>
        <p:nvPicPr>
          <p:cNvPr id="119818" name="Picture 72" descr="recoilfluxanim">
            <a:extLst>
              <a:ext uri="{FF2B5EF4-FFF2-40B4-BE49-F238E27FC236}">
                <a16:creationId xmlns:a16="http://schemas.microsoft.com/office/drawing/2014/main" id="{3E38C716-B32B-D0BC-7712-E8841D89999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65750" y="3848101"/>
            <a:ext cx="2903538" cy="2339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9819" name="Rectangle 73">
            <a:extLst>
              <a:ext uri="{FF2B5EF4-FFF2-40B4-BE49-F238E27FC236}">
                <a16:creationId xmlns:a16="http://schemas.microsoft.com/office/drawing/2014/main" id="{B91DE0FF-BC7B-A996-567D-CD6A063FB53F}"/>
              </a:ext>
            </a:extLst>
          </p:cNvPr>
          <p:cNvSpPr>
            <a:spLocks noChangeArrowheads="1"/>
          </p:cNvSpPr>
          <p:nvPr/>
        </p:nvSpPr>
        <p:spPr bwMode="auto">
          <a:xfrm>
            <a:off x="3489326" y="169864"/>
            <a:ext cx="51165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r>
              <a:rPr lang="en-GB" altLang="en-US" sz="3200">
                <a:solidFill>
                  <a:srgbClr val="800080"/>
                </a:solidFill>
              </a:rPr>
              <a:t>Textbook WIMP signatures</a:t>
            </a:r>
            <a:endParaRPr lang="en-US" altLang="en-US" sz="3200">
              <a:solidFill>
                <a:srgbClr val="800080"/>
              </a:solidFill>
            </a:endParaRPr>
          </a:p>
        </p:txBody>
      </p:sp>
      <p:sp>
        <p:nvSpPr>
          <p:cNvPr id="119820" name="Text Box 74">
            <a:extLst>
              <a:ext uri="{FF2B5EF4-FFF2-40B4-BE49-F238E27FC236}">
                <a16:creationId xmlns:a16="http://schemas.microsoft.com/office/drawing/2014/main" id="{1131D9C9-188F-285B-57FD-69D6F3F806AB}"/>
              </a:ext>
            </a:extLst>
          </p:cNvPr>
          <p:cNvSpPr txBox="1">
            <a:spLocks noChangeArrowheads="1"/>
          </p:cNvSpPr>
          <p:nvPr/>
        </p:nvSpPr>
        <p:spPr bwMode="auto">
          <a:xfrm>
            <a:off x="2265364" y="822325"/>
            <a:ext cx="2713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pPr>
              <a:spcBef>
                <a:spcPct val="50000"/>
              </a:spcBef>
            </a:pPr>
            <a:r>
              <a:rPr lang="en-US" altLang="en-US">
                <a:solidFill>
                  <a:srgbClr val="008040"/>
                </a:solidFill>
              </a:rPr>
              <a:t>1. Annual modulation</a:t>
            </a:r>
            <a:endParaRPr lang="en-US" altLang="en-US"/>
          </a:p>
        </p:txBody>
      </p:sp>
      <p:sp>
        <p:nvSpPr>
          <p:cNvPr id="781387" name="Text Box 75">
            <a:extLst>
              <a:ext uri="{FF2B5EF4-FFF2-40B4-BE49-F238E27FC236}">
                <a16:creationId xmlns:a16="http://schemas.microsoft.com/office/drawing/2014/main" id="{63B2A9E3-D6FC-25E7-91DC-D5C2F95B857C}"/>
              </a:ext>
            </a:extLst>
          </p:cNvPr>
          <p:cNvSpPr txBox="1">
            <a:spLocks noChangeArrowheads="1"/>
          </p:cNvSpPr>
          <p:nvPr/>
        </p:nvSpPr>
        <p:spPr bwMode="auto">
          <a:xfrm>
            <a:off x="7848600" y="3413125"/>
            <a:ext cx="2628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pPr>
              <a:spcBef>
                <a:spcPct val="50000"/>
              </a:spcBef>
            </a:pPr>
            <a:r>
              <a:rPr lang="en-US" altLang="en-US">
                <a:solidFill>
                  <a:srgbClr val="008040"/>
                </a:solidFill>
              </a:rPr>
              <a:t>2. Sidereal modulation</a:t>
            </a:r>
            <a:endParaRPr lang="en-US" altLang="en-US"/>
          </a:p>
        </p:txBody>
      </p:sp>
      <p:sp>
        <p:nvSpPr>
          <p:cNvPr id="119822" name="Text Box 77">
            <a:extLst>
              <a:ext uri="{FF2B5EF4-FFF2-40B4-BE49-F238E27FC236}">
                <a16:creationId xmlns:a16="http://schemas.microsoft.com/office/drawing/2014/main" id="{394C79CD-C17B-F26F-BDF3-F860DD99B412}"/>
              </a:ext>
            </a:extLst>
          </p:cNvPr>
          <p:cNvSpPr txBox="1">
            <a:spLocks noChangeArrowheads="1"/>
          </p:cNvSpPr>
          <p:nvPr/>
        </p:nvSpPr>
        <p:spPr bwMode="auto">
          <a:xfrm rot="-5400000">
            <a:off x="1029127" y="2085686"/>
            <a:ext cx="16732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pPr algn="ctr">
              <a:spcBef>
                <a:spcPct val="50000"/>
              </a:spcBef>
            </a:pPr>
            <a:r>
              <a:rPr lang="en-US" altLang="en-US" dirty="0">
                <a:solidFill>
                  <a:srgbClr val="FF3300"/>
                </a:solidFill>
              </a:rPr>
              <a:t>Cygnus Constellation</a:t>
            </a:r>
          </a:p>
        </p:txBody>
      </p:sp>
      <p:sp>
        <p:nvSpPr>
          <p:cNvPr id="4" name="Oval 3">
            <a:extLst>
              <a:ext uri="{FF2B5EF4-FFF2-40B4-BE49-F238E27FC236}">
                <a16:creationId xmlns:a16="http://schemas.microsoft.com/office/drawing/2014/main" id="{830C6F34-F39B-E6E1-4A37-7B329B52A045}"/>
              </a:ext>
            </a:extLst>
          </p:cNvPr>
          <p:cNvSpPr/>
          <p:nvPr/>
        </p:nvSpPr>
        <p:spPr bwMode="auto">
          <a:xfrm>
            <a:off x="7667504" y="3180383"/>
            <a:ext cx="2769756" cy="793087"/>
          </a:xfrm>
          <a:prstGeom prst="ellipse">
            <a:avLst/>
          </a:prstGeom>
          <a:noFill/>
          <a:ln w="38100" cap="flat" cmpd="sng" algn="ctr">
            <a:solidFill>
              <a:srgbClr val="C00000"/>
            </a:solidFill>
            <a:prstDash val="solid"/>
            <a:round/>
            <a:headEnd type="none" w="med" len="med"/>
            <a:tailEnd type="none" w="med" len="med"/>
          </a:ln>
          <a:effectLst/>
        </p:spPr>
        <p:txBody>
          <a:bodyPr lIns="68580" tIns="34290" rIns="68580" bIns="34290"/>
          <a:lstStyle/>
          <a:p>
            <a:pPr>
              <a:defRPr/>
            </a:pPr>
            <a:endParaRPr lang="en-US" sz="225">
              <a:solidFill>
                <a:srgbClr val="333399"/>
              </a:solidFill>
            </a:endParaRPr>
          </a:p>
        </p:txBody>
      </p:sp>
      <p:sp>
        <p:nvSpPr>
          <p:cNvPr id="5" name="Slide Number Placeholder 4">
            <a:extLst>
              <a:ext uri="{FF2B5EF4-FFF2-40B4-BE49-F238E27FC236}">
                <a16:creationId xmlns:a16="http://schemas.microsoft.com/office/drawing/2014/main" id="{D840950D-6E7F-69E2-9C48-6C428F54C7D8}"/>
              </a:ext>
            </a:extLst>
          </p:cNvPr>
          <p:cNvSpPr>
            <a:spLocks noGrp="1"/>
          </p:cNvSpPr>
          <p:nvPr>
            <p:ph type="sldNum" sz="quarter" idx="12"/>
          </p:nvPr>
        </p:nvSpPr>
        <p:spPr/>
        <p:txBody>
          <a:bodyPr/>
          <a:lstStyle/>
          <a:p>
            <a:pPr>
              <a:defRPr/>
            </a:pPr>
            <a:fld id="{8E85B6AE-F08C-A344-A8E0-31AD1B0B5125}" type="slidenum">
              <a:rPr lang="en-US" altLang="en-US" smtClean="0"/>
              <a:pPr>
                <a:defRPr/>
              </a:pPr>
              <a:t>12</a:t>
            </a:fld>
            <a:endParaRPr lang="en-US" altLang="en-US"/>
          </a:p>
        </p:txBody>
      </p:sp>
      <p:sp>
        <p:nvSpPr>
          <p:cNvPr id="3" name="Oval 2">
            <a:extLst>
              <a:ext uri="{FF2B5EF4-FFF2-40B4-BE49-F238E27FC236}">
                <a16:creationId xmlns:a16="http://schemas.microsoft.com/office/drawing/2014/main" id="{9FEC547A-01E3-B834-DC70-CFAED521C899}"/>
              </a:ext>
            </a:extLst>
          </p:cNvPr>
          <p:cNvSpPr/>
          <p:nvPr/>
        </p:nvSpPr>
        <p:spPr>
          <a:xfrm rot="3534900">
            <a:off x="3767543" y="5069498"/>
            <a:ext cx="1081354" cy="249046"/>
          </a:xfrm>
          <a:prstGeom prst="ellipse">
            <a:avLst/>
          </a:prstGeom>
          <a:solidFill>
            <a:schemeClr val="accent6">
              <a:lumMod val="60000"/>
              <a:lumOff val="40000"/>
              <a:alpha val="11000"/>
            </a:scheme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Date Placeholder 1">
            <a:extLst>
              <a:ext uri="{FF2B5EF4-FFF2-40B4-BE49-F238E27FC236}">
                <a16:creationId xmlns:a16="http://schemas.microsoft.com/office/drawing/2014/main" id="{35EF4284-DD69-5E61-52F4-761BF4137117}"/>
              </a:ext>
            </a:extLst>
          </p:cNvPr>
          <p:cNvSpPr>
            <a:spLocks noGrp="1" noChangeArrowheads="1"/>
          </p:cNvSpPr>
          <p:nvPr>
            <p:ph type="dt" sz="half"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r>
              <a:rPr lang="en-US" altLang="en-US">
                <a:solidFill>
                  <a:srgbClr val="000000"/>
                </a:solidFill>
              </a:rPr>
              <a:t>Dinesh Loomba</a:t>
            </a:r>
          </a:p>
        </p:txBody>
      </p:sp>
      <p:sp>
        <p:nvSpPr>
          <p:cNvPr id="3" name="Footer Placeholder 2">
            <a:extLst>
              <a:ext uri="{FF2B5EF4-FFF2-40B4-BE49-F238E27FC236}">
                <a16:creationId xmlns:a16="http://schemas.microsoft.com/office/drawing/2014/main" id="{A9C2A7A1-399B-802D-8792-B7DB02FEACC5}"/>
              </a:ext>
            </a:extLst>
          </p:cNvPr>
          <p:cNvSpPr>
            <a:spLocks noGrp="1"/>
          </p:cNvSpPr>
          <p:nvPr>
            <p:ph type="ftr" sz="quarter" idx="11"/>
          </p:nvPr>
        </p:nvSpPr>
        <p:spPr/>
        <p:txBody>
          <a:bodyPr/>
          <a:lstStyle/>
          <a:p>
            <a:pPr>
              <a:defRPr/>
            </a:pPr>
            <a:r>
              <a:rPr lang="nb-NO">
                <a:solidFill>
                  <a:srgbClr val="000000"/>
                </a:solidFill>
              </a:rPr>
              <a:t>CIPANP 2025</a:t>
            </a:r>
            <a:endParaRPr lang="en-US" sz="1200">
              <a:solidFill>
                <a:srgbClr val="000000"/>
              </a:solidFill>
              <a:latin typeface="Helvetica" charset="0"/>
            </a:endParaRPr>
          </a:p>
        </p:txBody>
      </p:sp>
      <p:sp>
        <p:nvSpPr>
          <p:cNvPr id="121859" name="Rectangle 3">
            <a:extLst>
              <a:ext uri="{FF2B5EF4-FFF2-40B4-BE49-F238E27FC236}">
                <a16:creationId xmlns:a16="http://schemas.microsoft.com/office/drawing/2014/main" id="{50BA69C7-75BF-FF0D-42AF-6E6989E258A6}"/>
              </a:ext>
            </a:extLst>
          </p:cNvPr>
          <p:cNvSpPr>
            <a:spLocks noChangeArrowheads="1"/>
          </p:cNvSpPr>
          <p:nvPr/>
        </p:nvSpPr>
        <p:spPr bwMode="auto">
          <a:xfrm>
            <a:off x="2547939" y="382448"/>
            <a:ext cx="7096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pPr>
              <a:buFont typeface="Times" charset="0"/>
              <a:buNone/>
            </a:pPr>
            <a:r>
              <a:rPr lang="en-US" altLang="en-US" sz="2400">
                <a:solidFill>
                  <a:srgbClr val="000080"/>
                </a:solidFill>
                <a:ea typeface="Helvetica" pitchFamily="2" charset="0"/>
                <a:cs typeface="Helvetica" pitchFamily="2" charset="0"/>
              </a:rPr>
              <a:t>Directionality is powerful even with backgrounds</a:t>
            </a:r>
            <a:r>
              <a:rPr lang="mr-IN" altLang="en-US" sz="2400">
                <a:solidFill>
                  <a:srgbClr val="000080"/>
                </a:solidFill>
                <a:ea typeface="Helvetica" pitchFamily="2" charset="0"/>
                <a:cs typeface="Helvetica" pitchFamily="2" charset="0"/>
              </a:rPr>
              <a:t>…</a:t>
            </a:r>
            <a:endParaRPr lang="en-US" altLang="en-US" sz="2000">
              <a:solidFill>
                <a:srgbClr val="000080"/>
              </a:solidFill>
              <a:ea typeface="Helvetica" pitchFamily="2" charset="0"/>
              <a:cs typeface="Helvetica" pitchFamily="2" charset="0"/>
            </a:endParaRPr>
          </a:p>
        </p:txBody>
      </p:sp>
      <p:sp>
        <p:nvSpPr>
          <p:cNvPr id="121860" name="Text Box 24">
            <a:extLst>
              <a:ext uri="{FF2B5EF4-FFF2-40B4-BE49-F238E27FC236}">
                <a16:creationId xmlns:a16="http://schemas.microsoft.com/office/drawing/2014/main" id="{8CE0E455-4847-FF4B-2E8D-16CCB03A7778}"/>
              </a:ext>
            </a:extLst>
          </p:cNvPr>
          <p:cNvSpPr txBox="1">
            <a:spLocks noChangeArrowheads="1"/>
          </p:cNvSpPr>
          <p:nvPr/>
        </p:nvSpPr>
        <p:spPr bwMode="auto">
          <a:xfrm>
            <a:off x="6400801" y="5287964"/>
            <a:ext cx="34528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r>
              <a:rPr lang="tr-TR" altLang="en-US" sz="1200">
                <a:solidFill>
                  <a:srgbClr val="000000"/>
                </a:solidFill>
                <a:ea typeface="Helvetica" pitchFamily="2" charset="0"/>
                <a:cs typeface="Helvetica" pitchFamily="2" charset="0"/>
              </a:rPr>
              <a:t>J. Billard, F. Mayet, J.F. Macías-Pérez, D. Santos, </a:t>
            </a:r>
            <a:r>
              <a:rPr lang="en-US" altLang="en-US" sz="1200">
                <a:solidFill>
                  <a:srgbClr val="000000"/>
                </a:solidFill>
                <a:ea typeface="Helvetica" pitchFamily="2" charset="0"/>
                <a:cs typeface="Helvetica" pitchFamily="2" charset="0"/>
              </a:rPr>
              <a:t>PLB 691 (2010)</a:t>
            </a:r>
          </a:p>
        </p:txBody>
      </p:sp>
      <p:grpSp>
        <p:nvGrpSpPr>
          <p:cNvPr id="121861" name="Group 11">
            <a:extLst>
              <a:ext uri="{FF2B5EF4-FFF2-40B4-BE49-F238E27FC236}">
                <a16:creationId xmlns:a16="http://schemas.microsoft.com/office/drawing/2014/main" id="{3D99D830-5DEF-AE52-61CD-11B6827F0CD6}"/>
              </a:ext>
            </a:extLst>
          </p:cNvPr>
          <p:cNvGrpSpPr>
            <a:grpSpLocks/>
          </p:cNvGrpSpPr>
          <p:nvPr/>
        </p:nvGrpSpPr>
        <p:grpSpPr bwMode="auto">
          <a:xfrm>
            <a:off x="3079750" y="1536701"/>
            <a:ext cx="6064250" cy="3649663"/>
            <a:chOff x="52915" y="2098381"/>
            <a:chExt cx="4730750" cy="2952707"/>
          </a:xfrm>
        </p:grpSpPr>
        <p:pic>
          <p:nvPicPr>
            <p:cNvPr id="121866" name="Picture 5">
              <a:extLst>
                <a:ext uri="{FF2B5EF4-FFF2-40B4-BE49-F238E27FC236}">
                  <a16:creationId xmlns:a16="http://schemas.microsoft.com/office/drawing/2014/main" id="{13FAEE2D-A34D-A41B-C8D5-3C2AF5854C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15" y="2098381"/>
              <a:ext cx="4730750" cy="295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ultiply 10">
              <a:extLst>
                <a:ext uri="{FF2B5EF4-FFF2-40B4-BE49-F238E27FC236}">
                  <a16:creationId xmlns:a16="http://schemas.microsoft.com/office/drawing/2014/main" id="{0B4FABCD-98B5-140C-826F-320E79BBC2D4}"/>
                </a:ext>
              </a:extLst>
            </p:cNvPr>
            <p:cNvSpPr/>
            <p:nvPr/>
          </p:nvSpPr>
          <p:spPr bwMode="auto">
            <a:xfrm>
              <a:off x="1142721" y="3408412"/>
              <a:ext cx="274928" cy="295399"/>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sz="300">
                <a:solidFill>
                  <a:srgbClr val="FF0000"/>
                </a:solidFill>
                <a:cs typeface="ＭＳ Ｐゴシック" charset="0"/>
              </a:endParaRPr>
            </a:p>
          </p:txBody>
        </p:sp>
      </p:grpSp>
      <p:cxnSp>
        <p:nvCxnSpPr>
          <p:cNvPr id="13" name="Straight Arrow Connector 12">
            <a:extLst>
              <a:ext uri="{FF2B5EF4-FFF2-40B4-BE49-F238E27FC236}">
                <a16:creationId xmlns:a16="http://schemas.microsoft.com/office/drawing/2014/main" id="{09658E64-DD4F-35D4-A123-9E1C272FC137}"/>
              </a:ext>
            </a:extLst>
          </p:cNvPr>
          <p:cNvCxnSpPr/>
          <p:nvPr/>
        </p:nvCxnSpPr>
        <p:spPr bwMode="auto">
          <a:xfrm flipV="1">
            <a:off x="3417888" y="3567114"/>
            <a:ext cx="1154112" cy="1417637"/>
          </a:xfrm>
          <a:prstGeom prst="straightConnector1">
            <a:avLst/>
          </a:prstGeom>
          <a:ln>
            <a:solidFill>
              <a:srgbClr val="FF0000"/>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121863" name="TextBox 7">
            <a:extLst>
              <a:ext uri="{FF2B5EF4-FFF2-40B4-BE49-F238E27FC236}">
                <a16:creationId xmlns:a16="http://schemas.microsoft.com/office/drawing/2014/main" id="{F79110C8-3A36-A74C-A6DC-DBBCD3868046}"/>
              </a:ext>
            </a:extLst>
          </p:cNvPr>
          <p:cNvSpPr txBox="1">
            <a:spLocks noChangeArrowheads="1"/>
          </p:cNvSpPr>
          <p:nvPr/>
        </p:nvSpPr>
        <p:spPr bwMode="auto">
          <a:xfrm>
            <a:off x="3920010" y="1295339"/>
            <a:ext cx="43519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r>
              <a:rPr lang="en-US" altLang="en-US" b="1" dirty="0">
                <a:solidFill>
                  <a:srgbClr val="660066"/>
                </a:solidFill>
                <a:latin typeface="Arial" panose="020B0604020202020204" pitchFamily="34" charset="0"/>
                <a:ea typeface="ＭＳ Ｐゴシック" panose="020B0600070205080204" pitchFamily="34" charset="-128"/>
              </a:rPr>
              <a:t>100 WIMP + 100 isotropic </a:t>
            </a:r>
            <a:r>
              <a:rPr lang="en-US" altLang="en-US" b="1" dirty="0" err="1">
                <a:solidFill>
                  <a:srgbClr val="660066"/>
                </a:solidFill>
                <a:latin typeface="Arial" panose="020B0604020202020204" pitchFamily="34" charset="0"/>
                <a:ea typeface="ＭＳ Ｐゴシック" panose="020B0600070205080204" pitchFamily="34" charset="-128"/>
              </a:rPr>
              <a:t>Bkgd</a:t>
            </a:r>
            <a:r>
              <a:rPr lang="en-US" altLang="en-US" b="1" dirty="0">
                <a:solidFill>
                  <a:srgbClr val="660066"/>
                </a:solidFill>
                <a:latin typeface="Arial" panose="020B0604020202020204" pitchFamily="34" charset="0"/>
                <a:ea typeface="ＭＳ Ｐゴシック" panose="020B0600070205080204" pitchFamily="34" charset="-128"/>
              </a:rPr>
              <a:t> events</a:t>
            </a:r>
          </a:p>
        </p:txBody>
      </p:sp>
      <p:sp>
        <p:nvSpPr>
          <p:cNvPr id="121864" name="Rectangle 9">
            <a:extLst>
              <a:ext uri="{FF2B5EF4-FFF2-40B4-BE49-F238E27FC236}">
                <a16:creationId xmlns:a16="http://schemas.microsoft.com/office/drawing/2014/main" id="{9BD62B4B-16B2-AC5F-1211-9FEB20EA7122}"/>
              </a:ext>
            </a:extLst>
          </p:cNvPr>
          <p:cNvSpPr>
            <a:spLocks noChangeArrowheads="1"/>
          </p:cNvSpPr>
          <p:nvPr/>
        </p:nvSpPr>
        <p:spPr bwMode="auto">
          <a:xfrm>
            <a:off x="2098676" y="5000626"/>
            <a:ext cx="34692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r>
              <a:rPr lang="en-US" altLang="en-US" sz="1400" b="1">
                <a:solidFill>
                  <a:srgbClr val="FF6600"/>
                </a:solidFill>
                <a:latin typeface="Arial" panose="020B0604020202020204" pitchFamily="34" charset="0"/>
                <a:ea typeface="ＭＳ Ｐゴシック" panose="020B0600070205080204" pitchFamily="34" charset="-128"/>
              </a:rPr>
              <a:t>Cygnus Constellation (l = 90°,b = 0°)</a:t>
            </a:r>
          </a:p>
        </p:txBody>
      </p:sp>
      <p:sp>
        <p:nvSpPr>
          <p:cNvPr id="2" name="Slide Number Placeholder 1">
            <a:extLst>
              <a:ext uri="{FF2B5EF4-FFF2-40B4-BE49-F238E27FC236}">
                <a16:creationId xmlns:a16="http://schemas.microsoft.com/office/drawing/2014/main" id="{85459014-D66C-D764-ADC6-31DC6AA75C22}"/>
              </a:ext>
            </a:extLst>
          </p:cNvPr>
          <p:cNvSpPr>
            <a:spLocks noGrp="1"/>
          </p:cNvSpPr>
          <p:nvPr>
            <p:ph type="sldNum" sz="quarter" idx="12"/>
          </p:nvPr>
        </p:nvSpPr>
        <p:spPr/>
        <p:txBody>
          <a:bodyPr/>
          <a:lstStyle/>
          <a:p>
            <a:pPr>
              <a:defRPr/>
            </a:pPr>
            <a:fld id="{8E85B6AE-F08C-A344-A8E0-31AD1B0B5125}" type="slidenum">
              <a:rPr lang="en-US" altLang="en-US" smtClean="0"/>
              <a:pPr>
                <a:defRPr/>
              </a:pPr>
              <a:t>13</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C1F0A-EE9F-1D4E-4BDE-94EC631800AE}"/>
            </a:ext>
          </a:extLst>
        </p:cNvPr>
        <p:cNvGrpSpPr/>
        <p:nvPr/>
      </p:nvGrpSpPr>
      <p:grpSpPr>
        <a:xfrm>
          <a:off x="0" y="0"/>
          <a:ext cx="0" cy="0"/>
          <a:chOff x="0" y="0"/>
          <a:chExt cx="0" cy="0"/>
        </a:xfrm>
      </p:grpSpPr>
      <p:sp>
        <p:nvSpPr>
          <p:cNvPr id="122881" name="Date Placeholder 1">
            <a:extLst>
              <a:ext uri="{FF2B5EF4-FFF2-40B4-BE49-F238E27FC236}">
                <a16:creationId xmlns:a16="http://schemas.microsoft.com/office/drawing/2014/main" id="{BE593B7B-E643-A33C-68AB-E7B8DB66C56F}"/>
              </a:ext>
            </a:extLst>
          </p:cNvPr>
          <p:cNvSpPr>
            <a:spLocks noGrp="1" noChangeArrowheads="1"/>
          </p:cNvSpPr>
          <p:nvPr>
            <p:ph type="dt" sz="half"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r>
              <a:rPr lang="en-US" altLang="en-US">
                <a:solidFill>
                  <a:srgbClr val="000000"/>
                </a:solidFill>
              </a:rPr>
              <a:t>Dinesh Loomba</a:t>
            </a:r>
          </a:p>
        </p:txBody>
      </p:sp>
      <p:sp>
        <p:nvSpPr>
          <p:cNvPr id="3" name="Footer Placeholder 2">
            <a:extLst>
              <a:ext uri="{FF2B5EF4-FFF2-40B4-BE49-F238E27FC236}">
                <a16:creationId xmlns:a16="http://schemas.microsoft.com/office/drawing/2014/main" id="{448B227C-299B-52C7-B43C-A95E29369EA5}"/>
              </a:ext>
            </a:extLst>
          </p:cNvPr>
          <p:cNvSpPr>
            <a:spLocks noGrp="1"/>
          </p:cNvSpPr>
          <p:nvPr>
            <p:ph type="ftr" sz="quarter" idx="11"/>
          </p:nvPr>
        </p:nvSpPr>
        <p:spPr/>
        <p:txBody>
          <a:bodyPr/>
          <a:lstStyle/>
          <a:p>
            <a:pPr>
              <a:defRPr/>
            </a:pPr>
            <a:r>
              <a:rPr lang="nb-NO">
                <a:solidFill>
                  <a:srgbClr val="000000"/>
                </a:solidFill>
              </a:rPr>
              <a:t>CIPANP 2025</a:t>
            </a:r>
            <a:endParaRPr lang="en-US" sz="1200">
              <a:solidFill>
                <a:srgbClr val="000000"/>
              </a:solidFill>
              <a:latin typeface="Helvetica" charset="0"/>
            </a:endParaRPr>
          </a:p>
        </p:txBody>
      </p:sp>
      <p:pic>
        <p:nvPicPr>
          <p:cNvPr id="2" name="Picture 8">
            <a:extLst>
              <a:ext uri="{FF2B5EF4-FFF2-40B4-BE49-F238E27FC236}">
                <a16:creationId xmlns:a16="http://schemas.microsoft.com/office/drawing/2014/main" id="{4D6FC8DD-65A3-1E97-F9A7-070B06111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958"/>
          <a:stretch>
            <a:fillRect/>
          </a:stretch>
        </p:blipFill>
        <p:spPr bwMode="auto">
          <a:xfrm>
            <a:off x="5321111" y="1329429"/>
            <a:ext cx="5664577" cy="388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CD31DD1-39F0-4C5D-73B2-71352DDEC85D}"/>
                  </a:ext>
                </a:extLst>
              </p:cNvPr>
              <p:cNvSpPr txBox="1"/>
              <p:nvPr/>
            </p:nvSpPr>
            <p:spPr>
              <a:xfrm>
                <a:off x="751361" y="1720840"/>
                <a:ext cx="4114800" cy="3354765"/>
              </a:xfrm>
              <a:prstGeom prst="rect">
                <a:avLst/>
              </a:prstGeom>
              <a:noFill/>
            </p:spPr>
            <p:txBody>
              <a:bodyPr wrap="square">
                <a:spAutoFit/>
              </a:bodyPr>
              <a:lstStyle/>
              <a:p>
                <a:pPr marL="285750" indent="-285750">
                  <a:buFont typeface="Arial" panose="020B0604020202020204" pitchFamily="34" charset="0"/>
                  <a:buChar char="•"/>
                </a:pPr>
                <a:r>
                  <a:rPr lang="en-US" sz="2000" dirty="0">
                    <a:solidFill>
                      <a:srgbClr val="333399"/>
                    </a:solidFill>
                    <a:latin typeface="Helvetica" pitchFamily="2" charset="0"/>
                  </a:rPr>
                  <a:t>DM direct detection experiments have entered the ‘neutrino fog’</a:t>
                </a:r>
              </a:p>
              <a:p>
                <a:pPr marL="285750" indent="-285750">
                  <a:spcBef>
                    <a:spcPts val="600"/>
                  </a:spcBef>
                  <a:buFont typeface="Arial" panose="020B0604020202020204" pitchFamily="34" charset="0"/>
                  <a:buChar char="•"/>
                </a:pPr>
                <a:r>
                  <a:rPr lang="en-US" sz="2000" dirty="0">
                    <a:solidFill>
                      <a:srgbClr val="333399"/>
                    </a:solidFill>
                    <a:latin typeface="Helvetica" pitchFamily="2" charset="0"/>
                  </a:rPr>
                  <a:t>DM sensitivity is reduced</a:t>
                </a:r>
              </a:p>
              <a:p>
                <a:pPr marL="742950" lvl="1" indent="-285750">
                  <a:spcBef>
                    <a:spcPts val="300"/>
                  </a:spcBef>
                  <a:buFont typeface="Arial" panose="020B0604020202020204" pitchFamily="34" charset="0"/>
                  <a:buChar char="•"/>
                </a:pPr>
                <a:r>
                  <a:rPr lang="en-US" dirty="0">
                    <a:latin typeface="Helvetica" pitchFamily="2" charset="0"/>
                  </a:rPr>
                  <a:t>color: index </a:t>
                </a:r>
                <a:r>
                  <a:rPr lang="en-US" i="1" dirty="0">
                    <a:latin typeface="Helvetica" pitchFamily="2" charset="0"/>
                  </a:rPr>
                  <a:t>n, </a:t>
                </a:r>
                <a:r>
                  <a:rPr lang="en-US" dirty="0">
                    <a:latin typeface="Helvetica" pitchFamily="2" charset="0"/>
                  </a:rPr>
                  <a:t>quantifies sensitivity reduction</a:t>
                </a:r>
              </a:p>
              <a:p>
                <a:pPr marL="742950" lvl="1" indent="-285750">
                  <a:spcBef>
                    <a:spcPts val="300"/>
                  </a:spcBef>
                  <a:buFont typeface="Arial" panose="020B0604020202020204" pitchFamily="34" charset="0"/>
                  <a:buChar char="•"/>
                </a:pPr>
                <a:r>
                  <a:rPr lang="en-US" dirty="0">
                    <a:solidFill>
                      <a:srgbClr val="C00000"/>
                    </a:solidFill>
                    <a:latin typeface="Helvetica" pitchFamily="2" charset="0"/>
                    <a:ea typeface="Cambria Math" panose="02040503050406030204" pitchFamily="18" charset="0"/>
                  </a:rPr>
                  <a:t>To reduce </a:t>
                </a:r>
                <a14:m>
                  <m:oMath xmlns:m="http://schemas.openxmlformats.org/officeDocument/2006/math">
                    <m:r>
                      <a:rPr lang="en-US" i="1">
                        <a:solidFill>
                          <a:srgbClr val="C00000"/>
                        </a:solidFill>
                        <a:latin typeface="Cambria Math" panose="02040503050406030204" pitchFamily="18" charset="0"/>
                        <a:ea typeface="Cambria Math" panose="02040503050406030204" pitchFamily="18" charset="0"/>
                      </a:rPr>
                      <m:t>𝜎</m:t>
                    </m:r>
                  </m:oMath>
                </a14:m>
                <a:r>
                  <a:rPr lang="en-US" dirty="0">
                    <a:solidFill>
                      <a:srgbClr val="C00000"/>
                    </a:solidFill>
                    <a:latin typeface="Helvetica" pitchFamily="2" charset="0"/>
                  </a:rPr>
                  <a:t> by 10, </a:t>
                </a:r>
                <a:br>
                  <a:rPr lang="en-US" dirty="0">
                    <a:solidFill>
                      <a:srgbClr val="C00000"/>
                    </a:solidFill>
                    <a:latin typeface="Helvetica" pitchFamily="2" charset="0"/>
                  </a:rPr>
                </a:br>
                <a:r>
                  <a:rPr lang="en-US" dirty="0">
                    <a:solidFill>
                      <a:srgbClr val="C00000"/>
                    </a:solidFill>
                    <a:latin typeface="Helvetica" pitchFamily="2" charset="0"/>
                  </a:rPr>
                  <a:t>need 10</a:t>
                </a:r>
                <a:r>
                  <a:rPr lang="en-US" baseline="30000" dirty="0">
                    <a:solidFill>
                      <a:srgbClr val="C00000"/>
                    </a:solidFill>
                    <a:latin typeface="Helvetica" pitchFamily="2" charset="0"/>
                  </a:rPr>
                  <a:t>n </a:t>
                </a:r>
                <a:r>
                  <a:rPr lang="en-US" dirty="0">
                    <a:solidFill>
                      <a:srgbClr val="C00000"/>
                    </a:solidFill>
                    <a:latin typeface="Helvetica" pitchFamily="2" charset="0"/>
                  </a:rPr>
                  <a:t>larger exposure</a:t>
                </a:r>
              </a:p>
              <a:p>
                <a:pPr marL="285750" indent="-285750">
                  <a:spcBef>
                    <a:spcPts val="600"/>
                  </a:spcBef>
                  <a:buFont typeface="Arial" panose="020B0604020202020204" pitchFamily="34" charset="0"/>
                  <a:buChar char="•"/>
                </a:pPr>
                <a:r>
                  <a:rPr lang="en-US" sz="2000" dirty="0">
                    <a:solidFill>
                      <a:srgbClr val="333399"/>
                    </a:solidFill>
                    <a:latin typeface="Helvetica" pitchFamily="2" charset="0"/>
                  </a:rPr>
                  <a:t>Directionality can clear the fog </a:t>
                </a:r>
              </a:p>
              <a:p>
                <a:pPr marL="742950" lvl="1" indent="-285750">
                  <a:spcBef>
                    <a:spcPts val="300"/>
                  </a:spcBef>
                  <a:buFont typeface="Arial" panose="020B0604020202020204" pitchFamily="34" charset="0"/>
                  <a:buChar char="•"/>
                </a:pPr>
                <a:r>
                  <a:rPr lang="en-US" dirty="0">
                    <a:solidFill>
                      <a:srgbClr val="FF0000"/>
                    </a:solidFill>
                    <a:latin typeface="Helvetica" pitchFamily="2" charset="0"/>
                  </a:rPr>
                  <a:t>separate 𝞶 and DM signals </a:t>
                </a:r>
              </a:p>
              <a:p>
                <a:pPr marL="742950" lvl="1" indent="-285750">
                  <a:spcBef>
                    <a:spcPts val="300"/>
                  </a:spcBef>
                  <a:buFont typeface="Arial" panose="020B0604020202020204" pitchFamily="34" charset="0"/>
                  <a:buChar char="•"/>
                </a:pPr>
                <a:r>
                  <a:rPr lang="en-US" dirty="0">
                    <a:latin typeface="Helvetica" pitchFamily="2" charset="0"/>
                  </a:rPr>
                  <a:t>𝞶’s interesting in their own right</a:t>
                </a:r>
              </a:p>
            </p:txBody>
          </p:sp>
        </mc:Choice>
        <mc:Fallback xmlns="">
          <p:sp>
            <p:nvSpPr>
              <p:cNvPr id="7" name="TextBox 6">
                <a:extLst>
                  <a:ext uri="{FF2B5EF4-FFF2-40B4-BE49-F238E27FC236}">
                    <a16:creationId xmlns:a16="http://schemas.microsoft.com/office/drawing/2014/main" id="{5CD31DD1-39F0-4C5D-73B2-71352DDEC85D}"/>
                  </a:ext>
                </a:extLst>
              </p:cNvPr>
              <p:cNvSpPr txBox="1">
                <a:spLocks noRot="1" noChangeAspect="1" noMove="1" noResize="1" noEditPoints="1" noAdjustHandles="1" noChangeArrowheads="1" noChangeShapeType="1" noTextEdit="1"/>
              </p:cNvSpPr>
              <p:nvPr/>
            </p:nvSpPr>
            <p:spPr>
              <a:xfrm>
                <a:off x="751361" y="1720840"/>
                <a:ext cx="4114800" cy="3354765"/>
              </a:xfrm>
              <a:prstGeom prst="rect">
                <a:avLst/>
              </a:prstGeom>
              <a:blipFill>
                <a:blip r:embed="rId4"/>
                <a:stretch>
                  <a:fillRect l="-1231" t="-1132" r="-3077" b="-37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FB466C2C-0C4A-48A3-AD0C-45BA0CB3994A}"/>
              </a:ext>
            </a:extLst>
          </p:cNvPr>
          <p:cNvSpPr txBox="1"/>
          <p:nvPr/>
        </p:nvSpPr>
        <p:spPr>
          <a:xfrm>
            <a:off x="5889426" y="5595444"/>
            <a:ext cx="4875192" cy="307777"/>
          </a:xfrm>
          <a:prstGeom prst="rect">
            <a:avLst/>
          </a:prstGeom>
          <a:noFill/>
        </p:spPr>
        <p:txBody>
          <a:bodyPr wrap="square">
            <a:spAutoFit/>
          </a:bodyPr>
          <a:lstStyle/>
          <a:p>
            <a:pPr defTabSz="685800">
              <a:defRPr/>
            </a:pPr>
            <a:r>
              <a:rPr lang="en-US" sz="1400" dirty="0">
                <a:latin typeface="Calibri" panose="020F0502020204030204"/>
                <a:hlinkClick r:id="rId5">
                  <a:extLst>
                    <a:ext uri="{A12FA001-AC4F-418D-AE19-62706E023703}">
                      <ahyp:hlinkClr xmlns:ahyp="http://schemas.microsoft.com/office/drawing/2018/hyperlinkcolor" val="tx"/>
                    </a:ext>
                  </a:extLst>
                </a:hlinkClick>
              </a:rPr>
              <a:t>C. A. J. O'Hare et al., Snowmass White Paper on recoil imaging</a:t>
            </a:r>
            <a:endParaRPr lang="en-US" sz="1400" dirty="0">
              <a:latin typeface="Calibri" panose="020F0502020204030204"/>
            </a:endParaRPr>
          </a:p>
        </p:txBody>
      </p:sp>
      <p:grpSp>
        <p:nvGrpSpPr>
          <p:cNvPr id="14" name="Group 13">
            <a:extLst>
              <a:ext uri="{FF2B5EF4-FFF2-40B4-BE49-F238E27FC236}">
                <a16:creationId xmlns:a16="http://schemas.microsoft.com/office/drawing/2014/main" id="{7CFE60B9-0E15-887C-BA32-911FD8779C19}"/>
              </a:ext>
            </a:extLst>
          </p:cNvPr>
          <p:cNvGrpSpPr/>
          <p:nvPr/>
        </p:nvGrpSpPr>
        <p:grpSpPr>
          <a:xfrm>
            <a:off x="7615162" y="3146961"/>
            <a:ext cx="1076473" cy="749596"/>
            <a:chOff x="6062319" y="2464338"/>
            <a:chExt cx="1076473" cy="749596"/>
          </a:xfrm>
        </p:grpSpPr>
        <p:sp>
          <p:nvSpPr>
            <p:cNvPr id="12" name="Down Arrow 11">
              <a:extLst>
                <a:ext uri="{FF2B5EF4-FFF2-40B4-BE49-F238E27FC236}">
                  <a16:creationId xmlns:a16="http://schemas.microsoft.com/office/drawing/2014/main" id="{4E653253-C095-645F-07E0-1EA1203A1AA2}"/>
                </a:ext>
              </a:extLst>
            </p:cNvPr>
            <p:cNvSpPr/>
            <p:nvPr/>
          </p:nvSpPr>
          <p:spPr>
            <a:xfrm rot="3009584">
              <a:off x="6179491" y="2347166"/>
              <a:ext cx="749596" cy="98394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3" name="TextBox 12">
              <a:extLst>
                <a:ext uri="{FF2B5EF4-FFF2-40B4-BE49-F238E27FC236}">
                  <a16:creationId xmlns:a16="http://schemas.microsoft.com/office/drawing/2014/main" id="{69666D6C-2DC1-77C0-42FB-EE5859E6E5D2}"/>
                </a:ext>
              </a:extLst>
            </p:cNvPr>
            <p:cNvSpPr txBox="1"/>
            <p:nvPr/>
          </p:nvSpPr>
          <p:spPr>
            <a:xfrm rot="19204040">
              <a:off x="6146917" y="2513032"/>
              <a:ext cx="991875" cy="507831"/>
            </a:xfrm>
            <a:prstGeom prst="rect">
              <a:avLst/>
            </a:prstGeom>
            <a:noFill/>
          </p:spPr>
          <p:txBody>
            <a:bodyPr wrap="none" rtlCol="0">
              <a:spAutoFit/>
            </a:bodyPr>
            <a:lstStyle/>
            <a:p>
              <a:pPr defTabSz="685800"/>
              <a:r>
                <a:rPr lang="en-US" sz="1350" dirty="0">
                  <a:solidFill>
                    <a:prstClr val="black"/>
                  </a:solidFill>
                  <a:latin typeface="Calibri" panose="020F0502020204030204"/>
                </a:rPr>
                <a:t>Directional </a:t>
              </a:r>
              <a:br>
                <a:rPr lang="en-US" sz="1350" dirty="0">
                  <a:solidFill>
                    <a:prstClr val="black"/>
                  </a:solidFill>
                  <a:latin typeface="Calibri" panose="020F0502020204030204"/>
                </a:rPr>
              </a:br>
              <a:r>
                <a:rPr lang="en-US" sz="1350" dirty="0">
                  <a:solidFill>
                    <a:prstClr val="black"/>
                  </a:solidFill>
                  <a:latin typeface="Calibri" panose="020F0502020204030204"/>
                </a:rPr>
                <a:t>detection</a:t>
              </a:r>
            </a:p>
          </p:txBody>
        </p:sp>
      </p:grpSp>
      <p:sp>
        <p:nvSpPr>
          <p:cNvPr id="15" name="TextBox 14">
            <a:extLst>
              <a:ext uri="{FF2B5EF4-FFF2-40B4-BE49-F238E27FC236}">
                <a16:creationId xmlns:a16="http://schemas.microsoft.com/office/drawing/2014/main" id="{69CB41A7-6285-50A6-CEA6-6BDBA40E9008}"/>
              </a:ext>
            </a:extLst>
          </p:cNvPr>
          <p:cNvSpPr txBox="1"/>
          <p:nvPr/>
        </p:nvSpPr>
        <p:spPr>
          <a:xfrm>
            <a:off x="6705599" y="5326418"/>
            <a:ext cx="2895600" cy="338554"/>
          </a:xfrm>
          <a:prstGeom prst="rect">
            <a:avLst/>
          </a:prstGeom>
          <a:noFill/>
        </p:spPr>
        <p:txBody>
          <a:bodyPr wrap="square">
            <a:spAutoFit/>
          </a:bodyPr>
          <a:lstStyle/>
          <a:p>
            <a:pPr marL="342900" lvl="1" defTabSz="685800"/>
            <a:r>
              <a:rPr lang="en-US" sz="1600" dirty="0">
                <a:latin typeface="Calibri" panose="020F0502020204030204"/>
              </a:rPr>
              <a:t>O’Hare, PRL 127 (2021)  and</a:t>
            </a:r>
          </a:p>
        </p:txBody>
      </p:sp>
      <p:sp>
        <p:nvSpPr>
          <p:cNvPr id="5" name="Rectangle 3">
            <a:extLst>
              <a:ext uri="{FF2B5EF4-FFF2-40B4-BE49-F238E27FC236}">
                <a16:creationId xmlns:a16="http://schemas.microsoft.com/office/drawing/2014/main" id="{26E892A7-8C2C-6B6D-8E13-C079140E31CD}"/>
              </a:ext>
            </a:extLst>
          </p:cNvPr>
          <p:cNvSpPr>
            <a:spLocks noChangeArrowheads="1"/>
          </p:cNvSpPr>
          <p:nvPr/>
        </p:nvSpPr>
        <p:spPr bwMode="auto">
          <a:xfrm>
            <a:off x="3689498" y="431631"/>
            <a:ext cx="48165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pPr>
              <a:buFont typeface="Times" charset="0"/>
              <a:buNone/>
            </a:pPr>
            <a:r>
              <a:rPr lang="mr-IN" altLang="en-US" sz="2800" dirty="0">
                <a:solidFill>
                  <a:srgbClr val="000080"/>
                </a:solidFill>
                <a:ea typeface="Helvetica" pitchFamily="2" charset="0"/>
                <a:cs typeface="Helvetica" pitchFamily="2" charset="0"/>
              </a:rPr>
              <a:t>…</a:t>
            </a:r>
            <a:r>
              <a:rPr lang="en-US" altLang="en-US" sz="2800" dirty="0">
                <a:solidFill>
                  <a:srgbClr val="000080"/>
                </a:solidFill>
                <a:ea typeface="Helvetica" pitchFamily="2" charset="0"/>
                <a:cs typeface="Helvetica" pitchFamily="2" charset="0"/>
              </a:rPr>
              <a:t>such as the neutrino fog:</a:t>
            </a:r>
          </a:p>
        </p:txBody>
      </p:sp>
      <p:sp>
        <p:nvSpPr>
          <p:cNvPr id="8" name="Slide Number Placeholder 7">
            <a:extLst>
              <a:ext uri="{FF2B5EF4-FFF2-40B4-BE49-F238E27FC236}">
                <a16:creationId xmlns:a16="http://schemas.microsoft.com/office/drawing/2014/main" id="{B9263243-7C95-1847-9B41-B4C0FD9DF360}"/>
              </a:ext>
            </a:extLst>
          </p:cNvPr>
          <p:cNvSpPr>
            <a:spLocks noGrp="1"/>
          </p:cNvSpPr>
          <p:nvPr>
            <p:ph type="sldNum" sz="quarter" idx="12"/>
          </p:nvPr>
        </p:nvSpPr>
        <p:spPr/>
        <p:txBody>
          <a:bodyPr/>
          <a:lstStyle/>
          <a:p>
            <a:pPr>
              <a:defRPr/>
            </a:pPr>
            <a:fld id="{8E85B6AE-F08C-A344-A8E0-31AD1B0B5125}" type="slidenum">
              <a:rPr lang="en-US" altLang="en-US" smtClean="0"/>
              <a:pPr>
                <a:defRPr/>
              </a:pPr>
              <a:t>14</a:t>
            </a:fld>
            <a:endParaRPr lang="en-US" altLang="en-US"/>
          </a:p>
        </p:txBody>
      </p:sp>
    </p:spTree>
    <p:extLst>
      <p:ext uri="{BB962C8B-B14F-4D97-AF65-F5344CB8AC3E}">
        <p14:creationId xmlns:p14="http://schemas.microsoft.com/office/powerpoint/2010/main" val="317600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1D0FE-C4AA-A45B-FF7D-4A1A7B4071FA}"/>
              </a:ext>
            </a:extLst>
          </p:cNvPr>
          <p:cNvSpPr>
            <a:spLocks noGrp="1"/>
          </p:cNvSpPr>
          <p:nvPr>
            <p:ph type="dt" sz="half" idx="10"/>
          </p:nvPr>
        </p:nvSpPr>
        <p:spPr/>
        <p:txBody>
          <a:bodyPr/>
          <a:lstStyle/>
          <a:p>
            <a:pPr>
              <a:defRPr/>
            </a:pPr>
            <a:r>
              <a:rPr lang="en-US" altLang="en-US"/>
              <a:t>Dinesh Loomba</a:t>
            </a:r>
          </a:p>
        </p:txBody>
      </p:sp>
      <p:sp>
        <p:nvSpPr>
          <p:cNvPr id="3" name="Footer Placeholder 2">
            <a:extLst>
              <a:ext uri="{FF2B5EF4-FFF2-40B4-BE49-F238E27FC236}">
                <a16:creationId xmlns:a16="http://schemas.microsoft.com/office/drawing/2014/main" id="{EE9DCE83-3C8C-3857-E482-5BFE291ADAB5}"/>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12" name="TextBox 11">
            <a:extLst>
              <a:ext uri="{FF2B5EF4-FFF2-40B4-BE49-F238E27FC236}">
                <a16:creationId xmlns:a16="http://schemas.microsoft.com/office/drawing/2014/main" id="{45E1E566-15A6-E32E-8A44-4655F5F7C788}"/>
              </a:ext>
            </a:extLst>
          </p:cNvPr>
          <p:cNvSpPr txBox="1"/>
          <p:nvPr/>
        </p:nvSpPr>
        <p:spPr>
          <a:xfrm>
            <a:off x="5450505" y="5540789"/>
            <a:ext cx="3889841" cy="338554"/>
          </a:xfrm>
          <a:prstGeom prst="rect">
            <a:avLst/>
          </a:prstGeom>
          <a:noFill/>
        </p:spPr>
        <p:txBody>
          <a:bodyPr wrap="square">
            <a:spAutoFit/>
          </a:bodyPr>
          <a:lstStyle/>
          <a:p>
            <a:pPr marL="342900" lvl="1" defTabSz="685800"/>
            <a:r>
              <a:rPr lang="en-US" sz="1600" dirty="0">
                <a:latin typeface="Calibri" panose="020F0502020204030204"/>
              </a:rPr>
              <a:t>O’Hare, et al. arXiv:1505.08061(2015)</a:t>
            </a:r>
          </a:p>
        </p:txBody>
      </p:sp>
      <p:grpSp>
        <p:nvGrpSpPr>
          <p:cNvPr id="4" name="Group 3">
            <a:extLst>
              <a:ext uri="{FF2B5EF4-FFF2-40B4-BE49-F238E27FC236}">
                <a16:creationId xmlns:a16="http://schemas.microsoft.com/office/drawing/2014/main" id="{C957A27B-A004-42D6-1BA8-F0296AF4809E}"/>
              </a:ext>
            </a:extLst>
          </p:cNvPr>
          <p:cNvGrpSpPr/>
          <p:nvPr/>
        </p:nvGrpSpPr>
        <p:grpSpPr>
          <a:xfrm>
            <a:off x="899049" y="1690577"/>
            <a:ext cx="10330104" cy="4526707"/>
            <a:chOff x="607025" y="1690577"/>
            <a:chExt cx="10330104" cy="4526707"/>
          </a:xfrm>
        </p:grpSpPr>
        <p:pic>
          <p:nvPicPr>
            <p:cNvPr id="27" name="Picture 17" descr="fig1.tiff">
              <a:extLst>
                <a:ext uri="{FF2B5EF4-FFF2-40B4-BE49-F238E27FC236}">
                  <a16:creationId xmlns:a16="http://schemas.microsoft.com/office/drawing/2014/main" id="{0FA044D9-0754-BD31-57D0-40619745DE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94" b="-24640"/>
            <a:stretch/>
          </p:blipFill>
          <p:spPr bwMode="auto">
            <a:xfrm>
              <a:off x="607025" y="1690577"/>
              <a:ext cx="10330104" cy="452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8">
              <a:extLst>
                <a:ext uri="{FF2B5EF4-FFF2-40B4-BE49-F238E27FC236}">
                  <a16:creationId xmlns:a16="http://schemas.microsoft.com/office/drawing/2014/main" id="{CFB846DB-07A7-30C6-0B1C-3F6A027AFC20}"/>
                </a:ext>
              </a:extLst>
            </p:cNvPr>
            <p:cNvSpPr>
              <a:spLocks noChangeArrowheads="1"/>
            </p:cNvSpPr>
            <p:nvPr/>
          </p:nvSpPr>
          <p:spPr bwMode="auto">
            <a:xfrm>
              <a:off x="733647" y="4743062"/>
              <a:ext cx="3304953" cy="602939"/>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endParaRPr lang="en-US" altLang="en-US" sz="300">
                <a:solidFill>
                  <a:srgbClr val="333399"/>
                </a:solidFill>
                <a:ea typeface="ＭＳ Ｐゴシック" panose="020B0600070205080204" pitchFamily="34" charset="-128"/>
              </a:endParaRPr>
            </a:p>
          </p:txBody>
        </p:sp>
      </p:grpSp>
      <p:sp>
        <p:nvSpPr>
          <p:cNvPr id="29" name="Rounded Rectangle 19">
            <a:extLst>
              <a:ext uri="{FF2B5EF4-FFF2-40B4-BE49-F238E27FC236}">
                <a16:creationId xmlns:a16="http://schemas.microsoft.com/office/drawing/2014/main" id="{1D66D890-5E62-33A7-79A7-9B07F4381F48}"/>
              </a:ext>
            </a:extLst>
          </p:cNvPr>
          <p:cNvSpPr>
            <a:spLocks noChangeArrowheads="1"/>
          </p:cNvSpPr>
          <p:nvPr/>
        </p:nvSpPr>
        <p:spPr bwMode="auto">
          <a:xfrm>
            <a:off x="10149106" y="4968167"/>
            <a:ext cx="783749" cy="403041"/>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endParaRPr lang="en-US" altLang="en-US" sz="300">
              <a:solidFill>
                <a:srgbClr val="333399"/>
              </a:solidFill>
              <a:ea typeface="ＭＳ Ｐゴシック" panose="020B0600070205080204" pitchFamily="34" charset="-128"/>
            </a:endParaRPr>
          </a:p>
        </p:txBody>
      </p:sp>
      <p:sp>
        <p:nvSpPr>
          <p:cNvPr id="26" name="Rounded Rectangle 18">
            <a:extLst>
              <a:ext uri="{FF2B5EF4-FFF2-40B4-BE49-F238E27FC236}">
                <a16:creationId xmlns:a16="http://schemas.microsoft.com/office/drawing/2014/main" id="{F0122C38-F4AB-0A00-0A6E-A23789685A9D}"/>
              </a:ext>
            </a:extLst>
          </p:cNvPr>
          <p:cNvSpPr>
            <a:spLocks noChangeArrowheads="1"/>
          </p:cNvSpPr>
          <p:nvPr/>
        </p:nvSpPr>
        <p:spPr bwMode="auto">
          <a:xfrm>
            <a:off x="1500987" y="1457122"/>
            <a:ext cx="3590194" cy="602939"/>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endParaRPr lang="en-US" altLang="en-US" sz="300">
              <a:solidFill>
                <a:srgbClr val="333399"/>
              </a:solidFill>
              <a:ea typeface="ＭＳ Ｐゴシック" panose="020B0600070205080204" pitchFamily="34" charset="-128"/>
            </a:endParaRPr>
          </a:p>
        </p:txBody>
      </p:sp>
      <p:sp>
        <p:nvSpPr>
          <p:cNvPr id="23" name="Rectangle 3">
            <a:extLst>
              <a:ext uri="{FF2B5EF4-FFF2-40B4-BE49-F238E27FC236}">
                <a16:creationId xmlns:a16="http://schemas.microsoft.com/office/drawing/2014/main" id="{02775A5F-7F7B-A365-D2D9-385D9DEA7ADB}"/>
              </a:ext>
            </a:extLst>
          </p:cNvPr>
          <p:cNvSpPr>
            <a:spLocks noChangeArrowheads="1"/>
          </p:cNvSpPr>
          <p:nvPr/>
        </p:nvSpPr>
        <p:spPr bwMode="auto">
          <a:xfrm>
            <a:off x="2969557" y="516695"/>
            <a:ext cx="6252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pPr algn="ctr">
              <a:buFont typeface="Times" charset="0"/>
              <a:buNone/>
            </a:pPr>
            <a:r>
              <a:rPr lang="en-US" altLang="en-US" sz="2800" dirty="0">
                <a:solidFill>
                  <a:srgbClr val="000080"/>
                </a:solidFill>
                <a:ea typeface="Helvetica" pitchFamily="2" charset="0"/>
                <a:cs typeface="Helvetica" pitchFamily="2" charset="0"/>
              </a:rPr>
              <a:t>Directionality of WIMPs vs solar </a:t>
            </a:r>
            <a:r>
              <a:rPr lang="en-US" sz="2800" dirty="0">
                <a:solidFill>
                  <a:srgbClr val="333399"/>
                </a:solidFill>
                <a:latin typeface="Helvetica" pitchFamily="2" charset="0"/>
              </a:rPr>
              <a:t>𝞶</a:t>
            </a:r>
            <a:r>
              <a:rPr lang="en-US" sz="2800" dirty="0">
                <a:solidFill>
                  <a:srgbClr val="000080"/>
                </a:solidFill>
                <a:latin typeface="Helvetica" pitchFamily="2" charset="0"/>
              </a:rPr>
              <a:t>’s</a:t>
            </a:r>
            <a:endParaRPr lang="en-US" altLang="en-US" sz="2800" dirty="0">
              <a:solidFill>
                <a:srgbClr val="000080"/>
              </a:solidFill>
              <a:ea typeface="Helvetica" pitchFamily="2" charset="0"/>
              <a:cs typeface="Helvetica" pitchFamily="2" charset="0"/>
            </a:endParaRPr>
          </a:p>
        </p:txBody>
      </p:sp>
      <p:sp>
        <p:nvSpPr>
          <p:cNvPr id="5" name="Slide Number Placeholder 4">
            <a:extLst>
              <a:ext uri="{FF2B5EF4-FFF2-40B4-BE49-F238E27FC236}">
                <a16:creationId xmlns:a16="http://schemas.microsoft.com/office/drawing/2014/main" id="{C8BF1DBA-097F-EAF3-15AC-C50C82E61E5F}"/>
              </a:ext>
            </a:extLst>
          </p:cNvPr>
          <p:cNvSpPr>
            <a:spLocks noGrp="1"/>
          </p:cNvSpPr>
          <p:nvPr>
            <p:ph type="sldNum" sz="quarter" idx="12"/>
          </p:nvPr>
        </p:nvSpPr>
        <p:spPr/>
        <p:txBody>
          <a:bodyPr/>
          <a:lstStyle/>
          <a:p>
            <a:pPr>
              <a:defRPr/>
            </a:pPr>
            <a:fld id="{8E85B6AE-F08C-A344-A8E0-31AD1B0B5125}" type="slidenum">
              <a:rPr lang="en-US" altLang="en-US" smtClean="0"/>
              <a:pPr>
                <a:defRPr/>
              </a:pPr>
              <a:t>15</a:t>
            </a:fld>
            <a:endParaRPr lang="en-US" altLang="en-US"/>
          </a:p>
        </p:txBody>
      </p:sp>
    </p:spTree>
    <p:extLst>
      <p:ext uri="{BB962C8B-B14F-4D97-AF65-F5344CB8AC3E}">
        <p14:creationId xmlns:p14="http://schemas.microsoft.com/office/powerpoint/2010/main" val="134851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6DC19-FEA1-3A19-1088-B8A0193769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11E74B-626A-31F2-3CED-AC43BD45F90F}"/>
              </a:ext>
            </a:extLst>
          </p:cNvPr>
          <p:cNvSpPr>
            <a:spLocks noGrp="1"/>
          </p:cNvSpPr>
          <p:nvPr>
            <p:ph type="title"/>
          </p:nvPr>
        </p:nvSpPr>
        <p:spPr>
          <a:xfrm>
            <a:off x="4654832" y="261752"/>
            <a:ext cx="2882337" cy="993775"/>
          </a:xfrm>
        </p:spPr>
        <p:txBody>
          <a:bodyPr>
            <a:normAutofit/>
          </a:bodyPr>
          <a:lstStyle/>
          <a:p>
            <a:pPr>
              <a:defRPr/>
            </a:pPr>
            <a:r>
              <a:rPr lang="en-US" sz="2800" dirty="0">
                <a:solidFill>
                  <a:srgbClr val="000080"/>
                </a:solidFill>
                <a:latin typeface="Helvetica" pitchFamily="2" charset="0"/>
              </a:rPr>
              <a:t>Requirements:</a:t>
            </a:r>
          </a:p>
        </p:txBody>
      </p:sp>
      <p:sp>
        <p:nvSpPr>
          <p:cNvPr id="3" name="Content Placeholder 2">
            <a:extLst>
              <a:ext uri="{FF2B5EF4-FFF2-40B4-BE49-F238E27FC236}">
                <a16:creationId xmlns:a16="http://schemas.microsoft.com/office/drawing/2014/main" id="{7E5B3A37-84DB-65CF-CE4A-7BED95C650EF}"/>
              </a:ext>
            </a:extLst>
          </p:cNvPr>
          <p:cNvSpPr>
            <a:spLocks noGrp="1"/>
          </p:cNvSpPr>
          <p:nvPr>
            <p:ph sz="half" idx="1"/>
          </p:nvPr>
        </p:nvSpPr>
        <p:spPr>
          <a:xfrm>
            <a:off x="783398" y="1492251"/>
            <a:ext cx="4987776" cy="4318000"/>
          </a:xfrm>
        </p:spPr>
        <p:txBody>
          <a:bodyPr>
            <a:noAutofit/>
          </a:bodyPr>
          <a:lstStyle/>
          <a:p>
            <a:pPr marL="0" indent="0">
              <a:spcBef>
                <a:spcPts val="1200"/>
              </a:spcBef>
              <a:buNone/>
              <a:defRPr/>
            </a:pPr>
            <a:r>
              <a:rPr lang="en-US" sz="2000" dirty="0">
                <a:solidFill>
                  <a:srgbClr val="333399"/>
                </a:solidFill>
                <a:latin typeface="Helvetica" pitchFamily="2" charset="0"/>
              </a:rPr>
              <a:t>Discriminating solar 𝞶 for </a:t>
            </a:r>
            <a:r>
              <a:rPr lang="en-US" sz="2000" i="1" dirty="0">
                <a:solidFill>
                  <a:srgbClr val="333399"/>
                </a:solidFill>
                <a:latin typeface="Helvetica" pitchFamily="2" charset="0"/>
              </a:rPr>
              <a:t>m</a:t>
            </a:r>
            <a:r>
              <a:rPr lang="el-GR" sz="2000" i="1" baseline="-25000" dirty="0">
                <a:solidFill>
                  <a:srgbClr val="333399"/>
                </a:solidFill>
                <a:latin typeface="Helvetica" pitchFamily="2" charset="0"/>
              </a:rPr>
              <a:t>χ </a:t>
            </a:r>
            <a:r>
              <a:rPr lang="en-US" sz="2000" dirty="0">
                <a:solidFill>
                  <a:srgbClr val="333399"/>
                </a:solidFill>
                <a:latin typeface="Helvetica" pitchFamily="2" charset="0"/>
              </a:rPr>
              <a:t>~10 GeV</a:t>
            </a:r>
          </a:p>
          <a:p>
            <a:pPr marL="0" indent="0">
              <a:spcBef>
                <a:spcPts val="600"/>
              </a:spcBef>
              <a:buNone/>
              <a:defRPr/>
            </a:pPr>
            <a:r>
              <a:rPr lang="en-US" sz="2000" dirty="0">
                <a:solidFill>
                  <a:srgbClr val="333399"/>
                </a:solidFill>
                <a:latin typeface="Helvetica" pitchFamily="2" charset="0"/>
              </a:rPr>
              <a:t>(w/ He-target)</a:t>
            </a:r>
          </a:p>
          <a:p>
            <a:pPr>
              <a:defRPr/>
            </a:pPr>
            <a:r>
              <a:rPr lang="en-US" sz="1600" dirty="0">
                <a:solidFill>
                  <a:schemeClr val="accent6">
                    <a:lumMod val="75000"/>
                  </a:schemeClr>
                </a:solidFill>
                <a:latin typeface="Helvetica" pitchFamily="2" charset="0"/>
              </a:rPr>
              <a:t>Event-level recoil directionality </a:t>
            </a:r>
          </a:p>
          <a:p>
            <a:pPr lvl="1">
              <a:defRPr/>
            </a:pPr>
            <a:r>
              <a:rPr lang="en-US" sz="1600" dirty="0">
                <a:solidFill>
                  <a:schemeClr val="accent6">
                    <a:lumMod val="75000"/>
                  </a:schemeClr>
                </a:solidFill>
                <a:latin typeface="Helvetica" pitchFamily="2" charset="0"/>
              </a:rPr>
              <a:t>angular resolution ≤ 30 degrees</a:t>
            </a:r>
          </a:p>
          <a:p>
            <a:pPr lvl="1">
              <a:defRPr/>
            </a:pPr>
            <a:r>
              <a:rPr lang="en-US" sz="1600" dirty="0">
                <a:solidFill>
                  <a:schemeClr val="accent6">
                    <a:lumMod val="75000"/>
                  </a:schemeClr>
                </a:solidFill>
                <a:latin typeface="Helvetica" pitchFamily="2" charset="0"/>
              </a:rPr>
              <a:t>excellent head/tail sensitivity</a:t>
            </a:r>
          </a:p>
          <a:p>
            <a:pPr>
              <a:defRPr/>
            </a:pPr>
            <a:r>
              <a:rPr lang="en-US" sz="1600" dirty="0">
                <a:solidFill>
                  <a:srgbClr val="C00000"/>
                </a:solidFill>
                <a:latin typeface="Helvetica" pitchFamily="2" charset="0"/>
              </a:rPr>
              <a:t>Rejection of internal electron backgrounds </a:t>
            </a:r>
          </a:p>
          <a:p>
            <a:pPr lvl="1">
              <a:defRPr/>
            </a:pPr>
            <a:r>
              <a:rPr lang="en-US" sz="1600" dirty="0">
                <a:solidFill>
                  <a:srgbClr val="C00000"/>
                </a:solidFill>
                <a:latin typeface="Helvetica" pitchFamily="2" charset="0"/>
              </a:rPr>
              <a:t>by factor &gt;= 10</a:t>
            </a:r>
            <a:r>
              <a:rPr lang="en-US" sz="1600" baseline="30000" dirty="0">
                <a:solidFill>
                  <a:srgbClr val="C00000"/>
                </a:solidFill>
                <a:latin typeface="Helvetica" pitchFamily="2" charset="0"/>
              </a:rPr>
              <a:t>5 </a:t>
            </a:r>
            <a:r>
              <a:rPr lang="en-US" sz="1600" dirty="0">
                <a:solidFill>
                  <a:srgbClr val="C00000"/>
                </a:solidFill>
                <a:latin typeface="Helvetica" pitchFamily="2" charset="0"/>
              </a:rPr>
              <a:t>for 1000 m</a:t>
            </a:r>
            <a:r>
              <a:rPr lang="en-US" sz="1600" baseline="30000" dirty="0">
                <a:solidFill>
                  <a:srgbClr val="C00000"/>
                </a:solidFill>
                <a:latin typeface="Helvetica" pitchFamily="2" charset="0"/>
              </a:rPr>
              <a:t>3 </a:t>
            </a:r>
            <a:r>
              <a:rPr lang="en-US" sz="1600" dirty="0">
                <a:solidFill>
                  <a:srgbClr val="C00000"/>
                </a:solidFill>
                <a:latin typeface="Helvetica" pitchFamily="2" charset="0"/>
              </a:rPr>
              <a:t>detector</a:t>
            </a:r>
          </a:p>
          <a:p>
            <a:pPr>
              <a:defRPr/>
            </a:pPr>
            <a:r>
              <a:rPr lang="en-US" sz="1600" dirty="0">
                <a:latin typeface="Helvetica" pitchFamily="2" charset="0"/>
              </a:rPr>
              <a:t>All of above down to </a:t>
            </a:r>
            <a:r>
              <a:rPr lang="en-US" sz="1600" dirty="0" err="1">
                <a:solidFill>
                  <a:srgbClr val="C00000"/>
                </a:solidFill>
                <a:latin typeface="Helvetica" pitchFamily="2" charset="0"/>
              </a:rPr>
              <a:t>E</a:t>
            </a:r>
            <a:r>
              <a:rPr lang="en-US" sz="1600" baseline="-25000" dirty="0" err="1">
                <a:solidFill>
                  <a:srgbClr val="C00000"/>
                </a:solidFill>
                <a:latin typeface="Helvetica" pitchFamily="2" charset="0"/>
              </a:rPr>
              <a:t>recoil</a:t>
            </a:r>
            <a:r>
              <a:rPr lang="en-US" sz="1600" baseline="-25000" dirty="0">
                <a:solidFill>
                  <a:srgbClr val="C00000"/>
                </a:solidFill>
                <a:latin typeface="Helvetica" pitchFamily="2" charset="0"/>
              </a:rPr>
              <a:t> </a:t>
            </a:r>
            <a:r>
              <a:rPr lang="en-US" sz="1600" dirty="0">
                <a:solidFill>
                  <a:srgbClr val="C00000"/>
                </a:solidFill>
                <a:latin typeface="Helvetica" pitchFamily="2" charset="0"/>
              </a:rPr>
              <a:t>~ 5 keV</a:t>
            </a:r>
            <a:r>
              <a:rPr lang="en-US" sz="1600" dirty="0">
                <a:latin typeface="Helvetica" pitchFamily="2" charset="0"/>
              </a:rPr>
              <a:t> </a:t>
            </a:r>
          </a:p>
          <a:p>
            <a:pPr>
              <a:defRPr/>
            </a:pPr>
            <a:r>
              <a:rPr lang="en-US" sz="1600" dirty="0">
                <a:latin typeface="Helvetica" pitchFamily="2" charset="0"/>
              </a:rPr>
              <a:t>Energy resolution ~ 10% at 5.9 keV</a:t>
            </a:r>
          </a:p>
          <a:p>
            <a:pPr>
              <a:defRPr/>
            </a:pPr>
            <a:r>
              <a:rPr lang="en-US" sz="1600" dirty="0">
                <a:latin typeface="Helvetica" pitchFamily="2" charset="0"/>
              </a:rPr>
              <a:t>Timing resolution ~ 0.5 h</a:t>
            </a:r>
          </a:p>
          <a:p>
            <a:pPr marL="0" indent="0">
              <a:buNone/>
              <a:defRPr/>
            </a:pPr>
            <a:endParaRPr lang="en-US" sz="1800" dirty="0">
              <a:latin typeface="Helvetica" pitchFamily="2" charset="0"/>
            </a:endParaRPr>
          </a:p>
          <a:p>
            <a:pPr marL="0" indent="0" algn="ctr">
              <a:buNone/>
              <a:defRPr/>
            </a:pPr>
            <a:r>
              <a:rPr lang="en-US" sz="1800" b="1" dirty="0">
                <a:solidFill>
                  <a:srgbClr val="FF0000"/>
                </a:solidFill>
                <a:latin typeface="Helvetica" pitchFamily="2" charset="0"/>
              </a:rPr>
              <a:t>NID in He/SF6 to achieve high resolution 3D tracks for Head/Tail recognition!</a:t>
            </a:r>
          </a:p>
        </p:txBody>
      </p:sp>
      <p:pic>
        <p:nvPicPr>
          <p:cNvPr id="125955" name="Content Placeholder 7">
            <a:extLst>
              <a:ext uri="{FF2B5EF4-FFF2-40B4-BE49-F238E27FC236}">
                <a16:creationId xmlns:a16="http://schemas.microsoft.com/office/drawing/2014/main" id="{0D1A9042-A915-225E-2B79-B33A1FEFBFE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b="50146"/>
          <a:stretch>
            <a:fillRect/>
          </a:stretch>
        </p:blipFill>
        <p:spPr>
          <a:xfrm rot="5400000">
            <a:off x="6537545" y="803751"/>
            <a:ext cx="3944241" cy="4827333"/>
          </a:xfrm>
        </p:spPr>
      </p:pic>
      <p:sp>
        <p:nvSpPr>
          <p:cNvPr id="125965" name="Date Placeholder 3">
            <a:extLst>
              <a:ext uri="{FF2B5EF4-FFF2-40B4-BE49-F238E27FC236}">
                <a16:creationId xmlns:a16="http://schemas.microsoft.com/office/drawing/2014/main" id="{B49A1818-18EB-B5CA-5E8E-A9F280EE376D}"/>
              </a:ext>
            </a:extLst>
          </p:cNvPr>
          <p:cNvSpPr>
            <a:spLocks noGrp="1" noChangeArrowheads="1"/>
          </p:cNvSpPr>
          <p:nvPr>
            <p:ph type="dt" sz="half"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Helvetica" pitchFamily="2" charset="0"/>
              </a:defRPr>
            </a:lvl1pPr>
            <a:lvl2pPr marL="742950" indent="-285750" defTabSz="685800">
              <a:defRPr>
                <a:solidFill>
                  <a:schemeClr val="tx1"/>
                </a:solidFill>
                <a:latin typeface="Helvetica" pitchFamily="2" charset="0"/>
              </a:defRPr>
            </a:lvl2pPr>
            <a:lvl3pPr marL="1143000" indent="-228600" defTabSz="685800">
              <a:defRPr>
                <a:solidFill>
                  <a:schemeClr val="tx1"/>
                </a:solidFill>
                <a:latin typeface="Helvetica" pitchFamily="2" charset="0"/>
              </a:defRPr>
            </a:lvl3pPr>
            <a:lvl4pPr marL="1600200" indent="-228600" defTabSz="685800">
              <a:defRPr>
                <a:solidFill>
                  <a:schemeClr val="tx1"/>
                </a:solidFill>
                <a:latin typeface="Helvetica" pitchFamily="2" charset="0"/>
              </a:defRPr>
            </a:lvl4pPr>
            <a:lvl5pPr marL="2057400" indent="-228600" defTabSz="685800">
              <a:defRPr>
                <a:solidFill>
                  <a:schemeClr val="tx1"/>
                </a:solidFill>
                <a:latin typeface="Helvetica" pitchFamily="2" charset="0"/>
              </a:defRPr>
            </a:lvl5pPr>
            <a:lvl6pPr marL="2514600" indent="-228600" defTabSz="685800" eaLnBrk="0" fontAlgn="base" hangingPunct="0">
              <a:spcBef>
                <a:spcPct val="0"/>
              </a:spcBef>
              <a:spcAft>
                <a:spcPct val="0"/>
              </a:spcAft>
              <a:defRPr>
                <a:solidFill>
                  <a:schemeClr val="tx1"/>
                </a:solidFill>
                <a:latin typeface="Helvetica" pitchFamily="2" charset="0"/>
              </a:defRPr>
            </a:lvl6pPr>
            <a:lvl7pPr marL="2971800" indent="-228600" defTabSz="685800" eaLnBrk="0" fontAlgn="base" hangingPunct="0">
              <a:spcBef>
                <a:spcPct val="0"/>
              </a:spcBef>
              <a:spcAft>
                <a:spcPct val="0"/>
              </a:spcAft>
              <a:defRPr>
                <a:solidFill>
                  <a:schemeClr val="tx1"/>
                </a:solidFill>
                <a:latin typeface="Helvetica" pitchFamily="2" charset="0"/>
              </a:defRPr>
            </a:lvl7pPr>
            <a:lvl8pPr marL="3429000" indent="-228600" defTabSz="685800" eaLnBrk="0" fontAlgn="base" hangingPunct="0">
              <a:spcBef>
                <a:spcPct val="0"/>
              </a:spcBef>
              <a:spcAft>
                <a:spcPct val="0"/>
              </a:spcAft>
              <a:defRPr>
                <a:solidFill>
                  <a:schemeClr val="tx1"/>
                </a:solidFill>
                <a:latin typeface="Helvetica" pitchFamily="2" charset="0"/>
              </a:defRPr>
            </a:lvl8pPr>
            <a:lvl9pPr marL="3886200" indent="-228600" defTabSz="685800" eaLnBrk="0" fontAlgn="base" hangingPunct="0">
              <a:spcBef>
                <a:spcPct val="0"/>
              </a:spcBef>
              <a:spcAft>
                <a:spcPct val="0"/>
              </a:spcAft>
              <a:defRPr>
                <a:solidFill>
                  <a:schemeClr val="tx1"/>
                </a:solidFill>
                <a:latin typeface="Helvetica" pitchFamily="2" charset="0"/>
              </a:defRPr>
            </a:lvl9pPr>
          </a:lstStyle>
          <a:p>
            <a:r>
              <a:rPr lang="en-US" altLang="en-US">
                <a:solidFill>
                  <a:srgbClr val="FFFFFF"/>
                </a:solidFill>
                <a:latin typeface="Calibri" panose="020F0502020204030204" pitchFamily="34" charset="0"/>
              </a:rPr>
              <a:t>Dinesh Loomba</a:t>
            </a:r>
          </a:p>
        </p:txBody>
      </p:sp>
      <p:sp>
        <p:nvSpPr>
          <p:cNvPr id="125956" name="Footer Placeholder 5">
            <a:extLst>
              <a:ext uri="{FF2B5EF4-FFF2-40B4-BE49-F238E27FC236}">
                <a16:creationId xmlns:a16="http://schemas.microsoft.com/office/drawing/2014/main" id="{0FED0E6F-A5FE-F8A3-97AF-11B0C7C28E10}"/>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Helvetica" pitchFamily="2" charset="0"/>
              </a:defRPr>
            </a:lvl1pPr>
            <a:lvl2pPr marL="742950" indent="-285750" defTabSz="685800">
              <a:defRPr>
                <a:solidFill>
                  <a:schemeClr val="tx1"/>
                </a:solidFill>
                <a:latin typeface="Helvetica" pitchFamily="2" charset="0"/>
              </a:defRPr>
            </a:lvl2pPr>
            <a:lvl3pPr marL="1143000" indent="-228600" defTabSz="685800">
              <a:defRPr>
                <a:solidFill>
                  <a:schemeClr val="tx1"/>
                </a:solidFill>
                <a:latin typeface="Helvetica" pitchFamily="2" charset="0"/>
              </a:defRPr>
            </a:lvl3pPr>
            <a:lvl4pPr marL="1600200" indent="-228600" defTabSz="685800">
              <a:defRPr>
                <a:solidFill>
                  <a:schemeClr val="tx1"/>
                </a:solidFill>
                <a:latin typeface="Helvetica" pitchFamily="2" charset="0"/>
              </a:defRPr>
            </a:lvl4pPr>
            <a:lvl5pPr marL="2057400" indent="-228600" defTabSz="685800">
              <a:defRPr>
                <a:solidFill>
                  <a:schemeClr val="tx1"/>
                </a:solidFill>
                <a:latin typeface="Helvetica" pitchFamily="2" charset="0"/>
              </a:defRPr>
            </a:lvl5pPr>
            <a:lvl6pPr marL="2514600" indent="-228600" defTabSz="685800" eaLnBrk="0" fontAlgn="base" hangingPunct="0">
              <a:spcBef>
                <a:spcPct val="0"/>
              </a:spcBef>
              <a:spcAft>
                <a:spcPct val="0"/>
              </a:spcAft>
              <a:defRPr>
                <a:solidFill>
                  <a:schemeClr val="tx1"/>
                </a:solidFill>
                <a:latin typeface="Helvetica" pitchFamily="2" charset="0"/>
              </a:defRPr>
            </a:lvl6pPr>
            <a:lvl7pPr marL="2971800" indent="-228600" defTabSz="685800" eaLnBrk="0" fontAlgn="base" hangingPunct="0">
              <a:spcBef>
                <a:spcPct val="0"/>
              </a:spcBef>
              <a:spcAft>
                <a:spcPct val="0"/>
              </a:spcAft>
              <a:defRPr>
                <a:solidFill>
                  <a:schemeClr val="tx1"/>
                </a:solidFill>
                <a:latin typeface="Helvetica" pitchFamily="2" charset="0"/>
              </a:defRPr>
            </a:lvl7pPr>
            <a:lvl8pPr marL="3429000" indent="-228600" defTabSz="685800" eaLnBrk="0" fontAlgn="base" hangingPunct="0">
              <a:spcBef>
                <a:spcPct val="0"/>
              </a:spcBef>
              <a:spcAft>
                <a:spcPct val="0"/>
              </a:spcAft>
              <a:defRPr>
                <a:solidFill>
                  <a:schemeClr val="tx1"/>
                </a:solidFill>
                <a:latin typeface="Helvetica" pitchFamily="2" charset="0"/>
              </a:defRPr>
            </a:lvl8pPr>
            <a:lvl9pPr marL="3886200" indent="-228600" defTabSz="685800" eaLnBrk="0" fontAlgn="base" hangingPunct="0">
              <a:spcBef>
                <a:spcPct val="0"/>
              </a:spcBef>
              <a:spcAft>
                <a:spcPct val="0"/>
              </a:spcAft>
              <a:defRPr>
                <a:solidFill>
                  <a:schemeClr val="tx1"/>
                </a:solidFill>
                <a:latin typeface="Helvetica" pitchFamily="2" charset="0"/>
              </a:defRPr>
            </a:lvl9pPr>
          </a:lstStyle>
          <a:p>
            <a:r>
              <a:rPr lang="en-US" altLang="en-US">
                <a:solidFill>
                  <a:srgbClr val="7030A0"/>
                </a:solidFill>
                <a:latin typeface="Calibri" panose="020F0502020204030204" pitchFamily="34" charset="0"/>
              </a:rPr>
              <a:t>CIPANP 2025</a:t>
            </a:r>
            <a:endParaRPr lang="en-US" altLang="en-US" dirty="0">
              <a:solidFill>
                <a:srgbClr val="7030A0"/>
              </a:solidFill>
              <a:latin typeface="Calibri" panose="020F0502020204030204" pitchFamily="34" charset="0"/>
            </a:endParaRPr>
          </a:p>
        </p:txBody>
      </p:sp>
      <p:sp>
        <p:nvSpPr>
          <p:cNvPr id="11" name="TextBox 10">
            <a:extLst>
              <a:ext uri="{FF2B5EF4-FFF2-40B4-BE49-F238E27FC236}">
                <a16:creationId xmlns:a16="http://schemas.microsoft.com/office/drawing/2014/main" id="{0AE2FCB8-2613-B724-EB81-F30FEF015C8A}"/>
              </a:ext>
            </a:extLst>
          </p:cNvPr>
          <p:cNvSpPr txBox="1"/>
          <p:nvPr/>
        </p:nvSpPr>
        <p:spPr>
          <a:xfrm>
            <a:off x="5771174" y="5274149"/>
            <a:ext cx="5903377" cy="338554"/>
          </a:xfrm>
          <a:prstGeom prst="rect">
            <a:avLst/>
          </a:prstGeom>
          <a:noFill/>
        </p:spPr>
        <p:txBody>
          <a:bodyPr wrap="square">
            <a:spAutoFit/>
          </a:bodyPr>
          <a:lstStyle/>
          <a:p>
            <a:pPr defTabSz="685800">
              <a:defRPr/>
            </a:pPr>
            <a:r>
              <a:rPr lang="en-US" sz="1600" dirty="0">
                <a:solidFill>
                  <a:srgbClr val="7030A0"/>
                </a:solidFill>
                <a:latin typeface="Calibri" panose="020F0502020204030204"/>
              </a:rPr>
              <a:t># detected WIMP events required to exclude 𝝼-hypothesis at 90% CL </a:t>
            </a:r>
          </a:p>
        </p:txBody>
      </p:sp>
      <p:sp>
        <p:nvSpPr>
          <p:cNvPr id="13" name="Rectangle 12">
            <a:extLst>
              <a:ext uri="{FF2B5EF4-FFF2-40B4-BE49-F238E27FC236}">
                <a16:creationId xmlns:a16="http://schemas.microsoft.com/office/drawing/2014/main" id="{7DCDAE56-F7E3-96B2-76DA-09F7C5F52DA5}"/>
              </a:ext>
            </a:extLst>
          </p:cNvPr>
          <p:cNvSpPr/>
          <p:nvPr/>
        </p:nvSpPr>
        <p:spPr>
          <a:xfrm>
            <a:off x="7444636" y="6056313"/>
            <a:ext cx="2536825" cy="300037"/>
          </a:xfrm>
          <a:prstGeom prst="rect">
            <a:avLst/>
          </a:prstGeom>
        </p:spPr>
        <p:txBody>
          <a:bodyPr wrap="none">
            <a:spAutoFit/>
          </a:bodyPr>
          <a:lstStyle/>
          <a:p>
            <a:pPr defTabSz="685800">
              <a:defRPr/>
            </a:pPr>
            <a:r>
              <a:rPr lang="en-US" sz="1350" dirty="0">
                <a:solidFill>
                  <a:srgbClr val="FFFF00"/>
                </a:solidFill>
                <a:latin typeface="Calibri" panose="020F0502020204030204"/>
                <a:hlinkClick r:id="rId3"/>
              </a:rPr>
              <a:t>https://arxiv.org/abs/2102.04596</a:t>
            </a:r>
            <a:endParaRPr lang="en-US" sz="1350" dirty="0">
              <a:solidFill>
                <a:srgbClr val="FFFF00"/>
              </a:solidFill>
              <a:latin typeface="Calibri" panose="020F0502020204030204"/>
            </a:endParaRPr>
          </a:p>
        </p:txBody>
      </p:sp>
      <p:sp>
        <p:nvSpPr>
          <p:cNvPr id="16" name="Right Brace 15">
            <a:extLst>
              <a:ext uri="{FF2B5EF4-FFF2-40B4-BE49-F238E27FC236}">
                <a16:creationId xmlns:a16="http://schemas.microsoft.com/office/drawing/2014/main" id="{C230B4D0-0331-F284-50AB-E229D99D0DCE}"/>
              </a:ext>
            </a:extLst>
          </p:cNvPr>
          <p:cNvSpPr/>
          <p:nvPr/>
        </p:nvSpPr>
        <p:spPr>
          <a:xfrm>
            <a:off x="4550736" y="2285998"/>
            <a:ext cx="194916" cy="800434"/>
          </a:xfrm>
          <a:prstGeom prst="rightBrace">
            <a:avLst/>
          </a:prstGeom>
          <a:ln w="31750">
            <a:solidFill>
              <a:schemeClr val="accent6"/>
            </a:solidFill>
          </a:ln>
        </p:spPr>
        <p:style>
          <a:lnRef idx="1">
            <a:schemeClr val="accent1"/>
          </a:lnRef>
          <a:fillRef idx="0">
            <a:schemeClr val="accent1"/>
          </a:fillRef>
          <a:effectRef idx="0">
            <a:schemeClr val="accent1"/>
          </a:effectRef>
          <a:fontRef idx="minor">
            <a:schemeClr val="tx1"/>
          </a:fontRef>
        </p:style>
        <p:txBody>
          <a:bodyPr anchor="ctr"/>
          <a:lstStyle/>
          <a:p>
            <a:pPr algn="ctr" defTabSz="685800">
              <a:defRPr/>
            </a:pPr>
            <a:endParaRPr lang="en-US" sz="1350">
              <a:solidFill>
                <a:prstClr val="white"/>
              </a:solidFill>
              <a:latin typeface="Calibri" panose="020F0502020204030204"/>
            </a:endParaRPr>
          </a:p>
        </p:txBody>
      </p:sp>
      <p:sp>
        <p:nvSpPr>
          <p:cNvPr id="19" name="Oval 18">
            <a:extLst>
              <a:ext uri="{FF2B5EF4-FFF2-40B4-BE49-F238E27FC236}">
                <a16:creationId xmlns:a16="http://schemas.microsoft.com/office/drawing/2014/main" id="{C26B9508-2E10-6E4B-E71C-633335C18D8C}"/>
              </a:ext>
            </a:extLst>
          </p:cNvPr>
          <p:cNvSpPr/>
          <p:nvPr/>
        </p:nvSpPr>
        <p:spPr>
          <a:xfrm rot="20335010">
            <a:off x="6938061" y="1908291"/>
            <a:ext cx="1531938" cy="1066800"/>
          </a:xfrm>
          <a:prstGeom prst="ellipse">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1200" dirty="0">
                <a:solidFill>
                  <a:prstClr val="white"/>
                </a:solidFill>
                <a:latin typeface="Calibri" panose="020F0502020204030204"/>
              </a:rPr>
              <a:t>3d vector</a:t>
            </a:r>
          </a:p>
          <a:p>
            <a:pPr defTabSz="685800">
              <a:defRPr/>
            </a:pPr>
            <a:r>
              <a:rPr lang="en-US" sz="1200" dirty="0">
                <a:solidFill>
                  <a:prstClr val="white"/>
                </a:solidFill>
                <a:latin typeface="Calibri" panose="020F0502020204030204"/>
              </a:rPr>
              <a:t>directionality</a:t>
            </a:r>
          </a:p>
        </p:txBody>
      </p:sp>
      <p:cxnSp>
        <p:nvCxnSpPr>
          <p:cNvPr id="14" name="Straight Arrow Connector 13">
            <a:extLst>
              <a:ext uri="{FF2B5EF4-FFF2-40B4-BE49-F238E27FC236}">
                <a16:creationId xmlns:a16="http://schemas.microsoft.com/office/drawing/2014/main" id="{3871D0C8-4AD9-FE1A-B023-6F2B63BAABC2}"/>
              </a:ext>
            </a:extLst>
          </p:cNvPr>
          <p:cNvCxnSpPr>
            <a:cxnSpLocks/>
          </p:cNvCxnSpPr>
          <p:nvPr/>
        </p:nvCxnSpPr>
        <p:spPr>
          <a:xfrm flipV="1">
            <a:off x="4944140" y="2541181"/>
            <a:ext cx="1991632" cy="159489"/>
          </a:xfrm>
          <a:prstGeom prst="straightConnector1">
            <a:avLst/>
          </a:prstGeom>
          <a:ln w="38100">
            <a:solidFill>
              <a:srgbClr val="00B050"/>
            </a:solidFill>
            <a:headEnd w="lg" len="lg"/>
            <a:tailEnd type="triangle"/>
          </a:ln>
        </p:spPr>
        <p:style>
          <a:lnRef idx="2">
            <a:schemeClr val="accent4"/>
          </a:lnRef>
          <a:fillRef idx="0">
            <a:schemeClr val="accent4"/>
          </a:fillRef>
          <a:effectRef idx="1">
            <a:schemeClr val="accent4"/>
          </a:effectRef>
          <a:fontRef idx="minor">
            <a:schemeClr val="tx1"/>
          </a:fontRef>
        </p:style>
      </p:cxnSp>
      <p:sp>
        <p:nvSpPr>
          <p:cNvPr id="21" name="Rectangle 20">
            <a:extLst>
              <a:ext uri="{FF2B5EF4-FFF2-40B4-BE49-F238E27FC236}">
                <a16:creationId xmlns:a16="http://schemas.microsoft.com/office/drawing/2014/main" id="{F2D3839E-DB43-5BD5-D749-EB3C4AB8C135}"/>
              </a:ext>
            </a:extLst>
          </p:cNvPr>
          <p:cNvSpPr/>
          <p:nvPr/>
        </p:nvSpPr>
        <p:spPr>
          <a:xfrm>
            <a:off x="6894567" y="5621025"/>
            <a:ext cx="3636962" cy="300037"/>
          </a:xfrm>
          <a:prstGeom prst="rect">
            <a:avLst/>
          </a:prstGeom>
        </p:spPr>
        <p:txBody>
          <a:bodyPr>
            <a:spAutoFit/>
          </a:bodyPr>
          <a:lstStyle/>
          <a:p>
            <a:pPr defTabSz="685800">
              <a:defRPr/>
            </a:pPr>
            <a:r>
              <a:rPr lang="en-US" sz="1350" b="1" i="1" dirty="0">
                <a:solidFill>
                  <a:srgbClr val="7030A0"/>
                </a:solidFill>
                <a:latin typeface="Calibri" panose="020F0502020204030204"/>
              </a:rPr>
              <a:t>Assumptions: m</a:t>
            </a:r>
            <a:r>
              <a:rPr lang="el-GR" sz="1350" b="1" i="1" baseline="-25000" dirty="0">
                <a:solidFill>
                  <a:srgbClr val="7030A0"/>
                </a:solidFill>
                <a:latin typeface="Calibri" panose="020F0502020204030204"/>
              </a:rPr>
              <a:t>χ</a:t>
            </a:r>
            <a:r>
              <a:rPr lang="el-GR" sz="1350" b="1" i="1" dirty="0">
                <a:solidFill>
                  <a:srgbClr val="7030A0"/>
                </a:solidFill>
                <a:latin typeface="Calibri" panose="020F0502020204030204"/>
              </a:rPr>
              <a:t> </a:t>
            </a:r>
            <a:r>
              <a:rPr lang="el-GR" sz="1350" b="1" dirty="0">
                <a:solidFill>
                  <a:srgbClr val="7030A0"/>
                </a:solidFill>
                <a:latin typeface="Calibri" panose="020F0502020204030204"/>
              </a:rPr>
              <a:t>= 10 </a:t>
            </a:r>
            <a:r>
              <a:rPr lang="en-US" sz="1350" b="1" dirty="0">
                <a:solidFill>
                  <a:srgbClr val="7030A0"/>
                </a:solidFill>
                <a:latin typeface="Calibri" panose="020F0502020204030204"/>
              </a:rPr>
              <a:t>GeV, He:SF</a:t>
            </a:r>
            <a:r>
              <a:rPr lang="en-US" sz="1350" b="1" baseline="-25000" dirty="0">
                <a:solidFill>
                  <a:srgbClr val="7030A0"/>
                </a:solidFill>
                <a:latin typeface="Calibri" panose="020F0502020204030204"/>
              </a:rPr>
              <a:t>6</a:t>
            </a:r>
            <a:r>
              <a:rPr lang="en-US" sz="1350" b="1" dirty="0">
                <a:solidFill>
                  <a:srgbClr val="7030A0"/>
                </a:solidFill>
                <a:latin typeface="Calibri" panose="020F0502020204030204"/>
              </a:rPr>
              <a:t> gas </a:t>
            </a:r>
          </a:p>
        </p:txBody>
      </p:sp>
      <p:sp>
        <p:nvSpPr>
          <p:cNvPr id="17" name="Content Placeholder 2">
            <a:extLst>
              <a:ext uri="{FF2B5EF4-FFF2-40B4-BE49-F238E27FC236}">
                <a16:creationId xmlns:a16="http://schemas.microsoft.com/office/drawing/2014/main" id="{F7DB6E84-AF33-8C82-756F-1B185136F07B}"/>
              </a:ext>
            </a:extLst>
          </p:cNvPr>
          <p:cNvSpPr txBox="1">
            <a:spLocks/>
          </p:cNvSpPr>
          <p:nvPr/>
        </p:nvSpPr>
        <p:spPr>
          <a:xfrm>
            <a:off x="3386138" y="1492251"/>
            <a:ext cx="3370262" cy="3586163"/>
          </a:xfrm>
          <a:prstGeom prst="rect">
            <a:avLst/>
          </a:prstGeom>
        </p:spPr>
        <p:txBody>
          <a:bodyPr>
            <a:normAutofit/>
          </a:bodyPr>
          <a:lstStyle>
            <a:lvl1pPr defTabSz="685800">
              <a:spcBef>
                <a:spcPct val="20000"/>
              </a:spcBef>
              <a:buChar char="•"/>
              <a:defRPr sz="3200">
                <a:solidFill>
                  <a:schemeClr val="tx1"/>
                </a:solidFill>
                <a:latin typeface="Arial" panose="020B0604020202020204" pitchFamily="34" charset="0"/>
              </a:defRPr>
            </a:lvl1pPr>
            <a:lvl2pPr marL="514350" indent="-171450" defTabSz="685800">
              <a:spcBef>
                <a:spcPct val="20000"/>
              </a:spcBef>
              <a:buChar char="–"/>
              <a:defRPr sz="2800">
                <a:solidFill>
                  <a:schemeClr val="tx1"/>
                </a:solidFill>
                <a:latin typeface="Arial" panose="020B0604020202020204" pitchFamily="34" charset="0"/>
              </a:defRPr>
            </a:lvl2pPr>
            <a:lvl3pPr marL="857250" indent="-171450" defTabSz="685800">
              <a:spcBef>
                <a:spcPct val="20000"/>
              </a:spcBef>
              <a:buChar char="•"/>
              <a:defRPr sz="2400">
                <a:solidFill>
                  <a:schemeClr val="tx1"/>
                </a:solidFill>
                <a:latin typeface="Arial" panose="020B0604020202020204" pitchFamily="34" charset="0"/>
              </a:defRPr>
            </a:lvl3pPr>
            <a:lvl4pPr marL="1200150" indent="-171450" defTabSz="685800">
              <a:spcBef>
                <a:spcPct val="20000"/>
              </a:spcBef>
              <a:buChar char="–"/>
              <a:defRPr sz="2000">
                <a:solidFill>
                  <a:schemeClr val="tx1"/>
                </a:solidFill>
                <a:latin typeface="Arial" panose="020B0604020202020204" pitchFamily="34" charset="0"/>
              </a:defRPr>
            </a:lvl4pPr>
            <a:lvl5pPr marL="1543050" indent="-171450" defTabSz="685800">
              <a:spcBef>
                <a:spcPct val="20000"/>
              </a:spcBef>
              <a:buChar char="»"/>
              <a:defRPr sz="2000">
                <a:solidFill>
                  <a:schemeClr val="tx1"/>
                </a:solidFill>
                <a:latin typeface="Arial" panose="020B0604020202020204" pitchFamily="34" charset="0"/>
              </a:defRPr>
            </a:lvl5pPr>
            <a:lvl6pPr marL="2000250" indent="-171450" defTabSz="685800" eaLnBrk="0" fontAlgn="base" hangingPunct="0">
              <a:spcBef>
                <a:spcPct val="20000"/>
              </a:spcBef>
              <a:spcAft>
                <a:spcPct val="0"/>
              </a:spcAft>
              <a:buChar char="»"/>
              <a:defRPr sz="2000">
                <a:solidFill>
                  <a:schemeClr val="tx1"/>
                </a:solidFill>
                <a:latin typeface="Arial" panose="020B0604020202020204" pitchFamily="34" charset="0"/>
              </a:defRPr>
            </a:lvl6pPr>
            <a:lvl7pPr marL="2457450" indent="-171450" defTabSz="685800" eaLnBrk="0" fontAlgn="base" hangingPunct="0">
              <a:spcBef>
                <a:spcPct val="20000"/>
              </a:spcBef>
              <a:spcAft>
                <a:spcPct val="0"/>
              </a:spcAft>
              <a:buChar char="»"/>
              <a:defRPr sz="2000">
                <a:solidFill>
                  <a:schemeClr val="tx1"/>
                </a:solidFill>
                <a:latin typeface="Arial" panose="020B0604020202020204" pitchFamily="34" charset="0"/>
              </a:defRPr>
            </a:lvl7pPr>
            <a:lvl8pPr marL="2914650" indent="-171450" defTabSz="685800" eaLnBrk="0" fontAlgn="base" hangingPunct="0">
              <a:spcBef>
                <a:spcPct val="20000"/>
              </a:spcBef>
              <a:spcAft>
                <a:spcPct val="0"/>
              </a:spcAft>
              <a:buChar char="»"/>
              <a:defRPr sz="2000">
                <a:solidFill>
                  <a:schemeClr val="tx1"/>
                </a:solidFill>
                <a:latin typeface="Arial" panose="020B0604020202020204" pitchFamily="34" charset="0"/>
              </a:defRPr>
            </a:lvl8pPr>
            <a:lvl9pPr marL="3371850" indent="-171450" defTabSz="6858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ts val="750"/>
              </a:spcBef>
              <a:buNone/>
            </a:pPr>
            <a:endParaRPr lang="en-US" altLang="en-US" sz="2100" dirty="0"/>
          </a:p>
        </p:txBody>
      </p:sp>
      <p:sp>
        <p:nvSpPr>
          <p:cNvPr id="4" name="Slide Number Placeholder 3">
            <a:extLst>
              <a:ext uri="{FF2B5EF4-FFF2-40B4-BE49-F238E27FC236}">
                <a16:creationId xmlns:a16="http://schemas.microsoft.com/office/drawing/2014/main" id="{C3C67269-27BB-6DC7-5C7D-16690624229C}"/>
              </a:ext>
            </a:extLst>
          </p:cNvPr>
          <p:cNvSpPr>
            <a:spLocks noGrp="1"/>
          </p:cNvSpPr>
          <p:nvPr>
            <p:ph type="sldNum" sz="quarter" idx="12"/>
          </p:nvPr>
        </p:nvSpPr>
        <p:spPr/>
        <p:txBody>
          <a:bodyPr/>
          <a:lstStyle/>
          <a:p>
            <a:pPr>
              <a:defRPr/>
            </a:pPr>
            <a:fld id="{02FC967F-79AC-174D-A47D-6BFFBEA23A9F}" type="slidenum">
              <a:rPr lang="en-US" altLang="en-US" smtClean="0"/>
              <a:pPr>
                <a:defRPr/>
              </a:pPr>
              <a:t>16</a:t>
            </a:fld>
            <a:endParaRPr lang="en-US" altLang="en-US"/>
          </a:p>
        </p:txBody>
      </p:sp>
    </p:spTree>
    <p:extLst>
      <p:ext uri="{BB962C8B-B14F-4D97-AF65-F5344CB8AC3E}">
        <p14:creationId xmlns:p14="http://schemas.microsoft.com/office/powerpoint/2010/main" val="271440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E607F-BBFB-8A41-A8D7-7AC98C858065}"/>
              </a:ext>
            </a:extLst>
          </p:cNvPr>
          <p:cNvSpPr>
            <a:spLocks noGrp="1"/>
          </p:cNvSpPr>
          <p:nvPr>
            <p:ph type="title"/>
          </p:nvPr>
        </p:nvSpPr>
        <p:spPr>
          <a:xfrm>
            <a:off x="147780" y="-562896"/>
            <a:ext cx="12044221" cy="1676603"/>
          </a:xfrm>
        </p:spPr>
        <p:txBody>
          <a:bodyPr>
            <a:normAutofit/>
          </a:bodyPr>
          <a:lstStyle/>
          <a:p>
            <a:r>
              <a:rPr lang="en-US" b="1" dirty="0">
                <a:solidFill>
                  <a:srgbClr val="FFFF00"/>
                </a:solidFill>
              </a:rPr>
              <a:t>Event-level head/tail via Machine Vision: low gain </a:t>
            </a:r>
          </a:p>
        </p:txBody>
      </p:sp>
      <p:sp>
        <p:nvSpPr>
          <p:cNvPr id="3" name="Content Placeholder 2">
            <a:extLst>
              <a:ext uri="{FF2B5EF4-FFF2-40B4-BE49-F238E27FC236}">
                <a16:creationId xmlns:a16="http://schemas.microsoft.com/office/drawing/2014/main" id="{E701FB91-EE28-0D41-8F9F-B243FC479987}"/>
              </a:ext>
            </a:extLst>
          </p:cNvPr>
          <p:cNvSpPr>
            <a:spLocks noGrp="1"/>
          </p:cNvSpPr>
          <p:nvPr>
            <p:ph idx="1"/>
          </p:nvPr>
        </p:nvSpPr>
        <p:spPr>
          <a:xfrm>
            <a:off x="592784" y="4674620"/>
            <a:ext cx="4828693" cy="1287216"/>
          </a:xfrm>
        </p:spPr>
        <p:txBody>
          <a:bodyPr>
            <a:normAutofit fontScale="85000" lnSpcReduction="20000"/>
          </a:bodyPr>
          <a:lstStyle/>
          <a:p>
            <a:pPr marL="0" indent="0" eaLnBrk="0" fontAlgn="base" hangingPunct="0">
              <a:spcBef>
                <a:spcPct val="0"/>
              </a:spcBef>
              <a:spcAft>
                <a:spcPts val="600"/>
              </a:spcAft>
              <a:buNone/>
            </a:pPr>
            <a:r>
              <a:rPr lang="en-US" altLang="en-US" sz="2000" dirty="0">
                <a:latin typeface="Arial" panose="020B0604020202020204" pitchFamily="34" charset="0"/>
              </a:rPr>
              <a:t>                  </a:t>
            </a:r>
          </a:p>
          <a:p>
            <a:pPr marL="0" indent="0" eaLnBrk="0" fontAlgn="base" hangingPunct="0">
              <a:spcBef>
                <a:spcPct val="0"/>
              </a:spcBef>
              <a:spcAft>
                <a:spcPts val="600"/>
              </a:spcAft>
              <a:buNone/>
            </a:pPr>
            <a:r>
              <a:rPr lang="en-US" altLang="en-US" sz="2000" dirty="0">
                <a:latin typeface="Arial" panose="020B0604020202020204" pitchFamily="34" charset="0"/>
                <a:cs typeface="Arial" panose="020B0604020202020204" pitchFamily="34" charset="0"/>
              </a:rPr>
              <a:t>Helium recoil tracks detected in a pixel-readout time projection chamber at low gain (900). Color of voxels indicates ionization density.</a:t>
            </a:r>
            <a:br>
              <a:rPr lang="en-US" altLang="en-US" sz="2000" dirty="0">
                <a:latin typeface="Arial" panose="020B0604020202020204" pitchFamily="34" charset="0"/>
              </a:rPr>
            </a:br>
            <a:br>
              <a:rPr lang="en-US" altLang="en-US" sz="2000" dirty="0">
                <a:latin typeface="Arial" panose="020B0604020202020204" pitchFamily="34" charset="0"/>
              </a:rPr>
            </a:br>
            <a:endParaRPr lang="en-US" altLang="en-US" sz="2000" dirty="0">
              <a:latin typeface="Arial" panose="020B0604020202020204" pitchFamily="34" charset="0"/>
            </a:endParaRPr>
          </a:p>
        </p:txBody>
      </p:sp>
      <p:pic>
        <p:nvPicPr>
          <p:cNvPr id="1026" name="Picture 2">
            <a:extLst>
              <a:ext uri="{FF2B5EF4-FFF2-40B4-BE49-F238E27FC236}">
                <a16:creationId xmlns:a16="http://schemas.microsoft.com/office/drawing/2014/main" id="{43A71580-0399-2187-57FB-3F7B7215E55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6961" y="573727"/>
            <a:ext cx="5080339" cy="43055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92F3CB8-5225-5F4E-6A07-08085EB8E9A6}"/>
              </a:ext>
            </a:extLst>
          </p:cNvPr>
          <p:cNvPicPr>
            <a:picLocks noChangeAspect="1"/>
          </p:cNvPicPr>
          <p:nvPr/>
        </p:nvPicPr>
        <p:blipFill>
          <a:blip r:embed="rId3"/>
          <a:stretch>
            <a:fillRect/>
          </a:stretch>
        </p:blipFill>
        <p:spPr>
          <a:xfrm>
            <a:off x="6096001" y="493781"/>
            <a:ext cx="3584407" cy="2546363"/>
          </a:xfrm>
          <a:prstGeom prst="rect">
            <a:avLst/>
          </a:prstGeom>
        </p:spPr>
      </p:pic>
      <p:cxnSp>
        <p:nvCxnSpPr>
          <p:cNvPr id="12" name="Straight Arrow Connector 11">
            <a:extLst>
              <a:ext uri="{FF2B5EF4-FFF2-40B4-BE49-F238E27FC236}">
                <a16:creationId xmlns:a16="http://schemas.microsoft.com/office/drawing/2014/main" id="{2114CEF8-AE27-09AA-CFB7-A7213F0F7D2C}"/>
              </a:ext>
            </a:extLst>
          </p:cNvPr>
          <p:cNvCxnSpPr/>
          <p:nvPr/>
        </p:nvCxnSpPr>
        <p:spPr>
          <a:xfrm flipH="1">
            <a:off x="7570840" y="1993058"/>
            <a:ext cx="1435509" cy="206477"/>
          </a:xfrm>
          <a:prstGeom prst="straightConnector1">
            <a:avLst/>
          </a:prstGeom>
          <a:ln w="47625">
            <a:prstDash val="sysDot"/>
            <a:tailEnd type="triangle"/>
          </a:ln>
        </p:spPr>
        <p:style>
          <a:lnRef idx="3">
            <a:schemeClr val="accent2"/>
          </a:lnRef>
          <a:fillRef idx="0">
            <a:schemeClr val="accent2"/>
          </a:fillRef>
          <a:effectRef idx="2">
            <a:schemeClr val="accent2"/>
          </a:effectRef>
          <a:fontRef idx="minor">
            <a:schemeClr val="tx1"/>
          </a:fontRef>
        </p:style>
      </p:cxnSp>
      <p:sp>
        <p:nvSpPr>
          <p:cNvPr id="13" name="TextBox 12">
            <a:extLst>
              <a:ext uri="{FF2B5EF4-FFF2-40B4-BE49-F238E27FC236}">
                <a16:creationId xmlns:a16="http://schemas.microsoft.com/office/drawing/2014/main" id="{09C254C9-2097-212F-59E6-89D9C21856D3}"/>
              </a:ext>
            </a:extLst>
          </p:cNvPr>
          <p:cNvSpPr txBox="1"/>
          <p:nvPr/>
        </p:nvSpPr>
        <p:spPr>
          <a:xfrm rot="21131896">
            <a:off x="7955513" y="1677560"/>
            <a:ext cx="1030539" cy="369332"/>
          </a:xfrm>
          <a:prstGeom prst="rect">
            <a:avLst/>
          </a:prstGeom>
          <a:noFill/>
        </p:spPr>
        <p:txBody>
          <a:bodyPr wrap="none" rtlCol="0">
            <a:spAutoFit/>
          </a:bodyPr>
          <a:lstStyle/>
          <a:p>
            <a:pPr defTabSz="914377"/>
            <a:r>
              <a:rPr lang="en-US" dirty="0">
                <a:solidFill>
                  <a:srgbClr val="FF0000"/>
                </a:solidFill>
                <a:latin typeface="Calibri" panose="020F0502020204030204"/>
                <a:cs typeface="Arial"/>
                <a:sym typeface="Arial"/>
              </a:rPr>
              <a:t>neutrons</a:t>
            </a:r>
          </a:p>
        </p:txBody>
      </p:sp>
      <p:sp>
        <p:nvSpPr>
          <p:cNvPr id="14" name="TextBox 13">
            <a:extLst>
              <a:ext uri="{FF2B5EF4-FFF2-40B4-BE49-F238E27FC236}">
                <a16:creationId xmlns:a16="http://schemas.microsoft.com/office/drawing/2014/main" id="{1B4719CA-570C-40D7-70B6-9300DF9B0F09}"/>
              </a:ext>
            </a:extLst>
          </p:cNvPr>
          <p:cNvSpPr txBox="1"/>
          <p:nvPr/>
        </p:nvSpPr>
        <p:spPr>
          <a:xfrm>
            <a:off x="3061773" y="4560959"/>
            <a:ext cx="2536272" cy="369332"/>
          </a:xfrm>
          <a:prstGeom prst="rect">
            <a:avLst/>
          </a:prstGeom>
          <a:noFill/>
        </p:spPr>
        <p:txBody>
          <a:bodyPr wrap="none" rtlCol="0">
            <a:spAutoFit/>
          </a:bodyPr>
          <a:lstStyle/>
          <a:p>
            <a:pPr defTabSz="914377"/>
            <a:r>
              <a:rPr lang="en-US" dirty="0">
                <a:solidFill>
                  <a:prstClr val="black"/>
                </a:solidFill>
                <a:latin typeface="Calibri" panose="020F0502020204030204"/>
                <a:cs typeface="Arial"/>
                <a:sym typeface="Arial"/>
              </a:rPr>
              <a:t>BEAST pixel-readout TPC </a:t>
            </a:r>
          </a:p>
        </p:txBody>
      </p:sp>
      <p:sp>
        <p:nvSpPr>
          <p:cNvPr id="8" name="TextBox 7">
            <a:extLst>
              <a:ext uri="{FF2B5EF4-FFF2-40B4-BE49-F238E27FC236}">
                <a16:creationId xmlns:a16="http://schemas.microsoft.com/office/drawing/2014/main" id="{EE4B8F14-9BFD-0D88-7F57-5867505F18DB}"/>
              </a:ext>
            </a:extLst>
          </p:cNvPr>
          <p:cNvSpPr txBox="1"/>
          <p:nvPr/>
        </p:nvSpPr>
        <p:spPr>
          <a:xfrm>
            <a:off x="10393583" y="573727"/>
            <a:ext cx="1374607" cy="369332"/>
          </a:xfrm>
          <a:prstGeom prst="rect">
            <a:avLst/>
          </a:prstGeom>
          <a:noFill/>
        </p:spPr>
        <p:txBody>
          <a:bodyPr wrap="none" rtlCol="0">
            <a:spAutoFit/>
          </a:bodyPr>
          <a:lstStyle/>
          <a:p>
            <a:pPr defTabSz="914377"/>
            <a:r>
              <a:rPr lang="en-US" dirty="0">
                <a:solidFill>
                  <a:prstClr val="white"/>
                </a:solidFill>
                <a:latin typeface="Calibri" panose="020F0502020204030204"/>
                <a:cs typeface="Arial"/>
                <a:sym typeface="Arial"/>
              </a:rPr>
              <a:t>Jeff </a:t>
            </a:r>
            <a:r>
              <a:rPr lang="en-US" dirty="0" err="1">
                <a:solidFill>
                  <a:prstClr val="white"/>
                </a:solidFill>
                <a:latin typeface="Calibri" panose="020F0502020204030204"/>
                <a:cs typeface="Arial"/>
                <a:sym typeface="Arial"/>
              </a:rPr>
              <a:t>Schueler</a:t>
            </a:r>
            <a:endParaRPr lang="en-US" dirty="0">
              <a:solidFill>
                <a:prstClr val="white"/>
              </a:solidFill>
              <a:latin typeface="Calibri" panose="020F0502020204030204"/>
              <a:cs typeface="Arial"/>
              <a:sym typeface="Arial"/>
            </a:endParaRPr>
          </a:p>
        </p:txBody>
      </p:sp>
      <p:sp>
        <p:nvSpPr>
          <p:cNvPr id="18" name="Slide Number Placeholder 5">
            <a:extLst>
              <a:ext uri="{FF2B5EF4-FFF2-40B4-BE49-F238E27FC236}">
                <a16:creationId xmlns:a16="http://schemas.microsoft.com/office/drawing/2014/main" id="{A53E23B3-D023-8F2E-70BB-7657CA06EF6D}"/>
              </a:ext>
            </a:extLst>
          </p:cNvPr>
          <p:cNvSpPr txBox="1">
            <a:spLocks/>
          </p:cNvSpPr>
          <p:nvPr/>
        </p:nvSpPr>
        <p:spPr>
          <a:xfrm>
            <a:off x="9312221" y="64574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fld id="{330EA680-D336-4FF7-8B7A-9848BB0A1C32}" type="slidenum">
              <a:rPr lang="en-US">
                <a:solidFill>
                  <a:prstClr val="white">
                    <a:tint val="75000"/>
                  </a:prstClr>
                </a:solidFill>
                <a:latin typeface="Calibri" panose="020F0502020204030204"/>
                <a:sym typeface="Arial"/>
              </a:rPr>
              <a:pPr defTabSz="914377"/>
              <a:t>17</a:t>
            </a:fld>
            <a:endParaRPr lang="en-US">
              <a:solidFill>
                <a:prstClr val="white">
                  <a:tint val="75000"/>
                </a:prstClr>
              </a:solidFill>
              <a:latin typeface="Calibri" panose="020F0502020204030204"/>
              <a:sym typeface="Arial"/>
            </a:endParaRPr>
          </a:p>
        </p:txBody>
      </p:sp>
      <p:sp>
        <p:nvSpPr>
          <p:cNvPr id="19" name="Footer Placeholder 4">
            <a:extLst>
              <a:ext uri="{FF2B5EF4-FFF2-40B4-BE49-F238E27FC236}">
                <a16:creationId xmlns:a16="http://schemas.microsoft.com/office/drawing/2014/main" id="{23B1394B-1166-11BB-186C-A3DFA681CF94}"/>
              </a:ext>
            </a:extLst>
          </p:cNvPr>
          <p:cNvSpPr>
            <a:spLocks noGrp="1"/>
          </p:cNvSpPr>
          <p:nvPr>
            <p:ph type="ftr" sz="quarter" idx="11"/>
          </p:nvPr>
        </p:nvSpPr>
        <p:spPr>
          <a:xfrm>
            <a:off x="4038600" y="6457462"/>
            <a:ext cx="4114800" cy="365125"/>
          </a:xfrm>
        </p:spPr>
        <p:txBody>
          <a:bodyPr/>
          <a:lstStyle/>
          <a:p>
            <a:pPr defTabSz="914377">
              <a:defRPr/>
            </a:pPr>
            <a:r>
              <a:rPr lang="en-US">
                <a:solidFill>
                  <a:prstClr val="white">
                    <a:tint val="75000"/>
                  </a:prstClr>
                </a:solidFill>
                <a:latin typeface="Calibri" panose="020F0502020204030204"/>
                <a:cs typeface="Arial"/>
                <a:sym typeface="Arial"/>
              </a:rPr>
              <a:t>CIPANP 2025</a:t>
            </a:r>
            <a:endParaRPr lang="en-US" dirty="0">
              <a:solidFill>
                <a:prstClr val="white">
                  <a:tint val="75000"/>
                </a:prstClr>
              </a:solidFill>
              <a:latin typeface="Calibri" panose="020F0502020204030204"/>
              <a:cs typeface="Arial"/>
              <a:sym typeface="Arial"/>
            </a:endParaRPr>
          </a:p>
        </p:txBody>
      </p:sp>
      <p:sp>
        <p:nvSpPr>
          <p:cNvPr id="16" name="TextBox 15">
            <a:extLst>
              <a:ext uri="{FF2B5EF4-FFF2-40B4-BE49-F238E27FC236}">
                <a16:creationId xmlns:a16="http://schemas.microsoft.com/office/drawing/2014/main" id="{1124DCAE-B4EF-5859-4603-CF144960070A}"/>
              </a:ext>
            </a:extLst>
          </p:cNvPr>
          <p:cNvSpPr txBox="1"/>
          <p:nvPr/>
        </p:nvSpPr>
        <p:spPr>
          <a:xfrm>
            <a:off x="203842" y="5556564"/>
            <a:ext cx="11784317"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380990" indent="-380990" defTabSz="914377">
              <a:buFont typeface="Arial" panose="020B0604020202020204" pitchFamily="34" charset="0"/>
              <a:buChar char="•"/>
            </a:pPr>
            <a:r>
              <a:rPr lang="en-US" b="1" dirty="0">
                <a:solidFill>
                  <a:prstClr val="white"/>
                </a:solidFill>
                <a:latin typeface="Calibri" panose="020F0502020204030204"/>
                <a:sym typeface="Arial"/>
              </a:rPr>
              <a:t>𝜀</a:t>
            </a:r>
            <a:r>
              <a:rPr lang="en-US" b="1" baseline="-25000" dirty="0" err="1">
                <a:solidFill>
                  <a:prstClr val="white"/>
                </a:solidFill>
                <a:latin typeface="Calibri" panose="020F0502020204030204"/>
                <a:sym typeface="Arial"/>
              </a:rPr>
              <a:t>ht</a:t>
            </a:r>
            <a:r>
              <a:rPr lang="en-US" b="1" dirty="0">
                <a:solidFill>
                  <a:prstClr val="white"/>
                </a:solidFill>
                <a:latin typeface="Calibri" panose="020F0502020204030204"/>
                <a:sym typeface="Arial"/>
              </a:rPr>
              <a:t> = 63.6 +/- 4.3% for 10-20 </a:t>
            </a:r>
            <a:r>
              <a:rPr lang="en-US" b="1" dirty="0" err="1">
                <a:solidFill>
                  <a:prstClr val="white"/>
                </a:solidFill>
                <a:latin typeface="Calibri" panose="020F0502020204030204"/>
                <a:sym typeface="Arial"/>
              </a:rPr>
              <a:t>keV</a:t>
            </a:r>
            <a:r>
              <a:rPr lang="en-US" b="1" baseline="-25000" dirty="0" err="1">
                <a:solidFill>
                  <a:prstClr val="white"/>
                </a:solidFill>
                <a:latin typeface="Calibri" panose="020F0502020204030204"/>
                <a:sym typeface="Arial"/>
              </a:rPr>
              <a:t>ee</a:t>
            </a:r>
            <a:r>
              <a:rPr lang="en-US" b="1" dirty="0">
                <a:solidFill>
                  <a:prstClr val="white"/>
                </a:solidFill>
                <a:latin typeface="Calibri" panose="020F0502020204030204"/>
                <a:sym typeface="Arial"/>
              </a:rPr>
              <a:t> recoils → </a:t>
            </a:r>
            <a:r>
              <a:rPr lang="en-US" b="1" dirty="0">
                <a:solidFill>
                  <a:srgbClr val="FFFF00"/>
                </a:solidFill>
                <a:latin typeface="Calibri" panose="020F0502020204030204"/>
                <a:sym typeface="Arial"/>
              </a:rPr>
              <a:t>first demonstration of significant </a:t>
            </a:r>
            <a:r>
              <a:rPr lang="en-US" b="1" i="1" dirty="0">
                <a:solidFill>
                  <a:srgbClr val="FFFF00"/>
                </a:solidFill>
                <a:latin typeface="Calibri" panose="020F0502020204030204"/>
                <a:sym typeface="Arial"/>
              </a:rPr>
              <a:t>event-level </a:t>
            </a:r>
            <a:r>
              <a:rPr lang="en-US" b="1" dirty="0">
                <a:solidFill>
                  <a:srgbClr val="FFFF00"/>
                </a:solidFill>
                <a:latin typeface="Calibri" panose="020F0502020204030204"/>
                <a:sym typeface="Arial"/>
              </a:rPr>
              <a:t>head/tail sensitivity below 20 </a:t>
            </a:r>
            <a:r>
              <a:rPr lang="en-US" b="1" dirty="0" err="1">
                <a:solidFill>
                  <a:srgbClr val="FFFF00"/>
                </a:solidFill>
                <a:latin typeface="Calibri" panose="020F0502020204030204"/>
                <a:sym typeface="Arial"/>
              </a:rPr>
              <a:t>keV</a:t>
            </a:r>
            <a:r>
              <a:rPr lang="en-US" b="1" baseline="-25000" dirty="0" err="1">
                <a:solidFill>
                  <a:srgbClr val="FFFF00"/>
                </a:solidFill>
                <a:latin typeface="Calibri" panose="020F0502020204030204"/>
                <a:sym typeface="Arial"/>
              </a:rPr>
              <a:t>ee</a:t>
            </a:r>
            <a:r>
              <a:rPr lang="en-US" b="1" dirty="0">
                <a:solidFill>
                  <a:srgbClr val="FFFF00"/>
                </a:solidFill>
                <a:latin typeface="Calibri" panose="020F0502020204030204"/>
                <a:sym typeface="Arial"/>
              </a:rPr>
              <a:t> in measurement </a:t>
            </a:r>
            <a:r>
              <a:rPr lang="en-US" b="1" dirty="0">
                <a:solidFill>
                  <a:prstClr val="white"/>
                </a:solidFill>
                <a:latin typeface="Calibri" panose="020F0502020204030204"/>
                <a:sym typeface="Arial"/>
              </a:rPr>
              <a:t>(still at </a:t>
            </a:r>
            <a:r>
              <a:rPr lang="en-US" b="1" i="1" dirty="0">
                <a:solidFill>
                  <a:prstClr val="white"/>
                </a:solidFill>
                <a:latin typeface="Calibri" panose="020F0502020204030204"/>
                <a:sym typeface="Arial"/>
              </a:rPr>
              <a:t>low </a:t>
            </a:r>
            <a:r>
              <a:rPr lang="en-US" b="1" dirty="0">
                <a:solidFill>
                  <a:prstClr val="white"/>
                </a:solidFill>
                <a:latin typeface="Calibri" panose="020F0502020204030204"/>
                <a:sym typeface="Arial"/>
              </a:rPr>
              <a:t>detector gain!). Recently repeated w/ improved in-situ calibration. Analyzing…</a:t>
            </a:r>
          </a:p>
          <a:p>
            <a:pPr marL="380990" indent="-380990" defTabSz="914377">
              <a:buFont typeface="Arial" panose="020B0604020202020204" pitchFamily="34" charset="0"/>
              <a:buChar char="•"/>
            </a:pPr>
            <a:r>
              <a:rPr lang="en-US" b="1" dirty="0">
                <a:solidFill>
                  <a:srgbClr val="FFFF00"/>
                </a:solidFill>
                <a:latin typeface="Calibri" panose="020F0502020204030204"/>
                <a:sym typeface="Arial"/>
              </a:rPr>
              <a:t>Goal: Extend this to 1 keV with </a:t>
            </a:r>
            <a:r>
              <a:rPr lang="en-US" b="1" u="sng" dirty="0">
                <a:solidFill>
                  <a:srgbClr val="FFFF00"/>
                </a:solidFill>
                <a:latin typeface="Calibri" panose="020F0502020204030204"/>
                <a:sym typeface="Arial"/>
              </a:rPr>
              <a:t>negative ion drift gas</a:t>
            </a:r>
            <a:r>
              <a:rPr lang="en-US" b="1" dirty="0">
                <a:solidFill>
                  <a:srgbClr val="FFFF00"/>
                </a:solidFill>
                <a:latin typeface="Calibri" panose="020F0502020204030204"/>
                <a:sym typeface="Arial"/>
              </a:rPr>
              <a:t>. </a:t>
            </a:r>
          </a:p>
          <a:p>
            <a:pPr defTabSz="914377"/>
            <a:endParaRPr lang="en-US" b="1" dirty="0">
              <a:solidFill>
                <a:prstClr val="white"/>
              </a:solidFill>
              <a:latin typeface="Calibri" panose="020F0502020204030204"/>
              <a:sym typeface="Arial"/>
            </a:endParaRPr>
          </a:p>
        </p:txBody>
      </p:sp>
      <p:pic>
        <p:nvPicPr>
          <p:cNvPr id="21" name="Google Shape;337;p23">
            <a:extLst>
              <a:ext uri="{FF2B5EF4-FFF2-40B4-BE49-F238E27FC236}">
                <a16:creationId xmlns:a16="http://schemas.microsoft.com/office/drawing/2014/main" id="{B0D492AA-4734-9D4F-D87F-6937A7AEF69A}"/>
              </a:ext>
            </a:extLst>
          </p:cNvPr>
          <p:cNvPicPr preferRelativeResize="0"/>
          <p:nvPr/>
        </p:nvPicPr>
        <p:blipFill>
          <a:blip r:embed="rId4">
            <a:alphaModFix/>
          </a:blip>
          <a:stretch>
            <a:fillRect/>
          </a:stretch>
        </p:blipFill>
        <p:spPr>
          <a:xfrm>
            <a:off x="5673123" y="3086145"/>
            <a:ext cx="6495127" cy="2470419"/>
          </a:xfrm>
          <a:prstGeom prst="rect">
            <a:avLst/>
          </a:prstGeom>
          <a:solidFill>
            <a:schemeClr val="tx1"/>
          </a:solidFill>
          <a:ln>
            <a:noFill/>
          </a:ln>
        </p:spPr>
      </p:pic>
      <p:sp>
        <p:nvSpPr>
          <p:cNvPr id="23" name="Google Shape;341;p23">
            <a:extLst>
              <a:ext uri="{FF2B5EF4-FFF2-40B4-BE49-F238E27FC236}">
                <a16:creationId xmlns:a16="http://schemas.microsoft.com/office/drawing/2014/main" id="{256BF4C7-46A5-F7D0-62BE-CAA5461AFD6F}"/>
              </a:ext>
            </a:extLst>
          </p:cNvPr>
          <p:cNvSpPr txBox="1"/>
          <p:nvPr/>
        </p:nvSpPr>
        <p:spPr>
          <a:xfrm rot="-1330931">
            <a:off x="9588437" y="3653877"/>
            <a:ext cx="2134801" cy="656614"/>
          </a:xfrm>
          <a:prstGeom prst="rect">
            <a:avLst/>
          </a:prstGeom>
          <a:noFill/>
          <a:ln>
            <a:noFill/>
          </a:ln>
        </p:spPr>
        <p:txBody>
          <a:bodyPr spcFirstLastPara="1" wrap="square" lIns="121900" tIns="121900" rIns="121900" bIns="121900" anchor="t" anchorCtr="0">
            <a:spAutoFit/>
          </a:bodyPr>
          <a:lstStyle/>
          <a:p>
            <a:pPr defTabSz="914377"/>
            <a:r>
              <a:rPr lang="en" sz="2667" b="1" dirty="0">
                <a:solidFill>
                  <a:srgbClr val="0000FF"/>
                </a:solidFill>
                <a:latin typeface="Calibri" panose="020F0502020204030204"/>
                <a:cs typeface="Arial"/>
                <a:sym typeface="Arial"/>
              </a:rPr>
              <a:t>Preliminary</a:t>
            </a:r>
            <a:endParaRPr sz="2667" b="1" dirty="0">
              <a:solidFill>
                <a:srgbClr val="0000FF"/>
              </a:solidFill>
              <a:latin typeface="Calibri" panose="020F0502020204030204"/>
              <a:cs typeface="Arial"/>
              <a:sym typeface="Arial"/>
            </a:endParaRPr>
          </a:p>
        </p:txBody>
      </p:sp>
      <p:sp>
        <p:nvSpPr>
          <p:cNvPr id="24" name="Google Shape;342;p23">
            <a:extLst>
              <a:ext uri="{FF2B5EF4-FFF2-40B4-BE49-F238E27FC236}">
                <a16:creationId xmlns:a16="http://schemas.microsoft.com/office/drawing/2014/main" id="{5889DF08-4CEA-86C1-9075-A9290EB1ADB3}"/>
              </a:ext>
            </a:extLst>
          </p:cNvPr>
          <p:cNvSpPr txBox="1"/>
          <p:nvPr/>
        </p:nvSpPr>
        <p:spPr>
          <a:xfrm>
            <a:off x="7217849" y="4387640"/>
            <a:ext cx="4950400" cy="677068"/>
          </a:xfrm>
          <a:prstGeom prst="rect">
            <a:avLst/>
          </a:prstGeom>
          <a:noFill/>
          <a:ln>
            <a:noFill/>
          </a:ln>
        </p:spPr>
        <p:txBody>
          <a:bodyPr spcFirstLastPara="1" wrap="square" lIns="121900" tIns="121900" rIns="121900" bIns="121900" anchor="t" anchorCtr="0">
            <a:spAutoFit/>
          </a:bodyPr>
          <a:lstStyle/>
          <a:p>
            <a:pPr defTabSz="914377"/>
            <a:r>
              <a:rPr lang="en" sz="1400" b="1" dirty="0">
                <a:solidFill>
                  <a:srgbClr val="0070C0"/>
                </a:solidFill>
                <a:latin typeface="Calibri" panose="020F0502020204030204"/>
                <a:cs typeface="Arial"/>
                <a:sym typeface="Arial"/>
              </a:rPr>
              <a:t>Measured result is a lower limit, as it will incorrectly identify backscattered events</a:t>
            </a:r>
            <a:endParaRPr sz="1400" b="1" dirty="0">
              <a:solidFill>
                <a:srgbClr val="0070C0"/>
              </a:solidFill>
              <a:latin typeface="Calibri" panose="020F0502020204030204"/>
              <a:cs typeface="Arial"/>
              <a:sym typeface="Arial"/>
            </a:endParaRPr>
          </a:p>
        </p:txBody>
      </p:sp>
      <p:pic>
        <p:nvPicPr>
          <p:cNvPr id="20" name="Picture 30" descr="UH Manoa: At a Glance | University of Hawaii System">
            <a:extLst>
              <a:ext uri="{FF2B5EF4-FFF2-40B4-BE49-F238E27FC236}">
                <a16:creationId xmlns:a16="http://schemas.microsoft.com/office/drawing/2014/main" id="{1E645B12-A912-7EFA-9E6D-B97F8D90B2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7223" y="989499"/>
            <a:ext cx="2196680" cy="770072"/>
          </a:xfrm>
          <a:prstGeom prst="rect">
            <a:avLst/>
          </a:prstGeom>
          <a:solidFill>
            <a:schemeClr val="tx1"/>
          </a:solidFill>
        </p:spPr>
      </p:pic>
      <p:sp>
        <p:nvSpPr>
          <p:cNvPr id="5" name="TextBox 4">
            <a:extLst>
              <a:ext uri="{FF2B5EF4-FFF2-40B4-BE49-F238E27FC236}">
                <a16:creationId xmlns:a16="http://schemas.microsoft.com/office/drawing/2014/main" id="{0C2D9957-A526-6F33-44D9-F39E11000363}"/>
              </a:ext>
            </a:extLst>
          </p:cNvPr>
          <p:cNvSpPr txBox="1"/>
          <p:nvPr/>
        </p:nvSpPr>
        <p:spPr>
          <a:xfrm>
            <a:off x="7822197" y="6202428"/>
            <a:ext cx="4121706" cy="461665"/>
          </a:xfrm>
          <a:prstGeom prst="rect">
            <a:avLst/>
          </a:prstGeom>
          <a:noFill/>
        </p:spPr>
        <p:txBody>
          <a:bodyPr wrap="none" rtlCol="0">
            <a:spAutoFit/>
          </a:bodyPr>
          <a:lstStyle/>
          <a:p>
            <a:pPr defTabSz="914377"/>
            <a:r>
              <a:rPr lang="en-US" sz="2400" b="1" dirty="0">
                <a:solidFill>
                  <a:srgbClr val="0000FF"/>
                </a:solidFill>
                <a:latin typeface="Calibri" panose="020F0502020204030204"/>
                <a:cs typeface="Arial"/>
                <a:sym typeface="Arial"/>
              </a:rPr>
              <a:t>From S. </a:t>
            </a:r>
            <a:r>
              <a:rPr lang="en-US" sz="2400" b="1" dirty="0" err="1">
                <a:solidFill>
                  <a:srgbClr val="0000FF"/>
                </a:solidFill>
                <a:latin typeface="Calibri" panose="020F0502020204030204"/>
                <a:cs typeface="Arial"/>
                <a:sym typeface="Arial"/>
              </a:rPr>
              <a:t>Vahsen</a:t>
            </a:r>
            <a:r>
              <a:rPr lang="en-US" sz="2400" b="1" dirty="0">
                <a:solidFill>
                  <a:srgbClr val="0000FF"/>
                </a:solidFill>
                <a:latin typeface="Calibri" panose="020F0502020204030204"/>
                <a:cs typeface="Arial"/>
                <a:sym typeface="Arial"/>
              </a:rPr>
              <a:t>, UCLA DM2025</a:t>
            </a:r>
          </a:p>
        </p:txBody>
      </p:sp>
      <p:sp>
        <p:nvSpPr>
          <p:cNvPr id="4" name="Date Placeholder 3">
            <a:extLst>
              <a:ext uri="{FF2B5EF4-FFF2-40B4-BE49-F238E27FC236}">
                <a16:creationId xmlns:a16="http://schemas.microsoft.com/office/drawing/2014/main" id="{052600D5-3792-4244-4075-12DD91240AF0}"/>
              </a:ext>
            </a:extLst>
          </p:cNvPr>
          <p:cNvSpPr>
            <a:spLocks noGrp="1"/>
          </p:cNvSpPr>
          <p:nvPr>
            <p:ph type="dt" sz="half" idx="10"/>
          </p:nvPr>
        </p:nvSpPr>
        <p:spPr/>
        <p:txBody>
          <a:bodyPr/>
          <a:lstStyle/>
          <a:p>
            <a:r>
              <a:rPr lang="en-US"/>
              <a:t>Dinesh Loomba</a:t>
            </a:r>
            <a:endParaRPr lang="en-US" dirty="0"/>
          </a:p>
        </p:txBody>
      </p:sp>
      <p:sp>
        <p:nvSpPr>
          <p:cNvPr id="7" name="Slide Number Placeholder 6">
            <a:extLst>
              <a:ext uri="{FF2B5EF4-FFF2-40B4-BE49-F238E27FC236}">
                <a16:creationId xmlns:a16="http://schemas.microsoft.com/office/drawing/2014/main" id="{DC5FBC00-A404-29D7-0C19-4C26832CDC4B}"/>
              </a:ext>
            </a:extLst>
          </p:cNvPr>
          <p:cNvSpPr>
            <a:spLocks noGrp="1"/>
          </p:cNvSpPr>
          <p:nvPr>
            <p:ph type="sldNum" sz="quarter" idx="12"/>
          </p:nvPr>
        </p:nvSpPr>
        <p:spPr/>
        <p:txBody>
          <a:bodyPr/>
          <a:lstStyle/>
          <a:p>
            <a:fld id="{330EA680-D336-4FF7-8B7A-9848BB0A1C32}" type="slidenum">
              <a:rPr lang="en-US" smtClean="0"/>
              <a:t>17</a:t>
            </a:fld>
            <a:endParaRPr lang="en-US"/>
          </a:p>
        </p:txBody>
      </p:sp>
    </p:spTree>
    <p:extLst>
      <p:ext uri="{BB962C8B-B14F-4D97-AF65-F5344CB8AC3E}">
        <p14:creationId xmlns:p14="http://schemas.microsoft.com/office/powerpoint/2010/main" val="4176156144"/>
      </p:ext>
    </p:extLst>
  </p:cSld>
  <p:clrMapOvr>
    <a:masterClrMapping/>
  </p:clrMapOvr>
  <mc:AlternateContent xmlns:mc="http://schemas.openxmlformats.org/markup-compatibility/2006" xmlns:p14="http://schemas.microsoft.com/office/powerpoint/2010/main">
    <mc:Choice Requires="p14">
      <p:transition spd="slow" p14:dur="2000" advTm="53385"/>
    </mc:Choice>
    <mc:Fallback xmlns="">
      <p:transition spd="slow" advTm="5338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483186-D742-A05F-4DB5-DD3B44F29A87}"/>
              </a:ext>
            </a:extLst>
          </p:cNvPr>
          <p:cNvSpPr>
            <a:spLocks noGrp="1"/>
          </p:cNvSpPr>
          <p:nvPr>
            <p:ph type="dt" sz="half" idx="10"/>
          </p:nvPr>
        </p:nvSpPr>
        <p:spPr/>
        <p:txBody>
          <a:bodyPr/>
          <a:lstStyle/>
          <a:p>
            <a:pPr>
              <a:defRPr/>
            </a:pPr>
            <a:r>
              <a:rPr lang="en-US" altLang="en-US"/>
              <a:t>Dinesh Loomba</a:t>
            </a:r>
          </a:p>
        </p:txBody>
      </p:sp>
      <p:sp>
        <p:nvSpPr>
          <p:cNvPr id="3" name="Footer Placeholder 2">
            <a:extLst>
              <a:ext uri="{FF2B5EF4-FFF2-40B4-BE49-F238E27FC236}">
                <a16:creationId xmlns:a16="http://schemas.microsoft.com/office/drawing/2014/main" id="{BECABA27-8505-87B9-0F1E-94AB1605E905}"/>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15" name="TextBox 14">
            <a:extLst>
              <a:ext uri="{FF2B5EF4-FFF2-40B4-BE49-F238E27FC236}">
                <a16:creationId xmlns:a16="http://schemas.microsoft.com/office/drawing/2014/main" id="{223B5312-D253-FBD0-B036-536C56A9915F}"/>
              </a:ext>
            </a:extLst>
          </p:cNvPr>
          <p:cNvSpPr txBox="1"/>
          <p:nvPr/>
        </p:nvSpPr>
        <p:spPr>
          <a:xfrm>
            <a:off x="2626489" y="3047453"/>
            <a:ext cx="6939023" cy="763094"/>
          </a:xfrm>
          <a:prstGeom prst="rect">
            <a:avLst/>
          </a:prstGeom>
          <a:noFill/>
        </p:spPr>
        <p:txBody>
          <a:bodyPr wrap="square">
            <a:spAutoFit/>
          </a:bodyPr>
          <a:lstStyle/>
          <a:p>
            <a:pPr>
              <a:lnSpc>
                <a:spcPct val="120000"/>
              </a:lnSpc>
            </a:pPr>
            <a:r>
              <a:rPr lang="en-US" sz="4000" dirty="0">
                <a:solidFill>
                  <a:srgbClr val="333399"/>
                </a:solidFill>
                <a:highlight>
                  <a:srgbClr val="FFFFAE"/>
                </a:highlight>
                <a:latin typeface="Arial" panose="020B0604020202020204" pitchFamily="34" charset="0"/>
                <a:cs typeface="Arial" panose="020B0604020202020204" pitchFamily="34" charset="0"/>
              </a:rPr>
              <a:t>Migdal Effect measurement</a:t>
            </a:r>
          </a:p>
        </p:txBody>
      </p:sp>
      <p:sp>
        <p:nvSpPr>
          <p:cNvPr id="4" name="Slide Number Placeholder 3">
            <a:extLst>
              <a:ext uri="{FF2B5EF4-FFF2-40B4-BE49-F238E27FC236}">
                <a16:creationId xmlns:a16="http://schemas.microsoft.com/office/drawing/2014/main" id="{DA95AB84-1863-6D56-28CB-C04567F7B1E0}"/>
              </a:ext>
            </a:extLst>
          </p:cNvPr>
          <p:cNvSpPr>
            <a:spLocks noGrp="1"/>
          </p:cNvSpPr>
          <p:nvPr>
            <p:ph type="sldNum" sz="quarter" idx="12"/>
          </p:nvPr>
        </p:nvSpPr>
        <p:spPr/>
        <p:txBody>
          <a:bodyPr/>
          <a:lstStyle/>
          <a:p>
            <a:pPr>
              <a:defRPr/>
            </a:pPr>
            <a:fld id="{8E85B6AE-F08C-A344-A8E0-31AD1B0B5125}" type="slidenum">
              <a:rPr lang="en-US" altLang="en-US" smtClean="0"/>
              <a:pPr>
                <a:defRPr/>
              </a:pPr>
              <a:t>18</a:t>
            </a:fld>
            <a:endParaRPr lang="en-US" altLang="en-US"/>
          </a:p>
        </p:txBody>
      </p:sp>
    </p:spTree>
    <p:extLst>
      <p:ext uri="{BB962C8B-B14F-4D97-AF65-F5344CB8AC3E}">
        <p14:creationId xmlns:p14="http://schemas.microsoft.com/office/powerpoint/2010/main" val="140548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795F8-2E34-53EF-1B1E-CDD208760D2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D2AB1F2-3939-A48C-CD56-9FDF7784676F}"/>
              </a:ext>
            </a:extLst>
          </p:cNvPr>
          <p:cNvSpPr>
            <a:spLocks noChangeArrowheads="1"/>
          </p:cNvSpPr>
          <p:nvPr/>
        </p:nvSpPr>
        <p:spPr bwMode="auto">
          <a:xfrm>
            <a:off x="4032155" y="232442"/>
            <a:ext cx="4104848"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r>
              <a:rPr lang="en-GB" sz="3600" dirty="0">
                <a:solidFill>
                  <a:srgbClr val="800080"/>
                </a:solidFill>
              </a:rPr>
              <a:t>The </a:t>
            </a:r>
            <a:r>
              <a:rPr lang="en-GB" sz="3600" dirty="0" err="1">
                <a:solidFill>
                  <a:srgbClr val="800080"/>
                </a:solidFill>
              </a:rPr>
              <a:t>Migdal</a:t>
            </a:r>
            <a:r>
              <a:rPr lang="en-GB" sz="3600" dirty="0">
                <a:solidFill>
                  <a:srgbClr val="800080"/>
                </a:solidFill>
              </a:rPr>
              <a:t> Effect</a:t>
            </a:r>
            <a:endParaRPr lang="en-US" sz="3600" b="1" dirty="0">
              <a:solidFill>
                <a:srgbClr val="800080"/>
              </a:solidFill>
            </a:endParaRPr>
          </a:p>
        </p:txBody>
      </p:sp>
      <p:sp>
        <p:nvSpPr>
          <p:cNvPr id="11" name="Rectangle 10">
            <a:extLst>
              <a:ext uri="{FF2B5EF4-FFF2-40B4-BE49-F238E27FC236}">
                <a16:creationId xmlns:a16="http://schemas.microsoft.com/office/drawing/2014/main" id="{C0CF8A6D-8878-58E5-9941-E8BB588FDA4A}"/>
              </a:ext>
            </a:extLst>
          </p:cNvPr>
          <p:cNvSpPr/>
          <p:nvPr/>
        </p:nvSpPr>
        <p:spPr>
          <a:xfrm>
            <a:off x="2052356" y="1264724"/>
            <a:ext cx="8815151" cy="338554"/>
          </a:xfrm>
          <a:prstGeom prst="rect">
            <a:avLst/>
          </a:prstGeom>
        </p:spPr>
        <p:txBody>
          <a:bodyPr wrap="square">
            <a:spAutoFit/>
          </a:bodyPr>
          <a:lstStyle/>
          <a:p>
            <a:r>
              <a:rPr lang="en-US" sz="1600" dirty="0"/>
              <a:t> A.B. </a:t>
            </a:r>
            <a:r>
              <a:rPr lang="en-US" sz="1600" dirty="0" err="1"/>
              <a:t>Migdal</a:t>
            </a:r>
            <a:r>
              <a:rPr lang="en-US" sz="1600" dirty="0"/>
              <a:t>, Ionization of atoms accompanying α- and β-decay , J. Phys. USSR 4  (1941) 449</a:t>
            </a:r>
          </a:p>
        </p:txBody>
      </p:sp>
      <p:pic>
        <p:nvPicPr>
          <p:cNvPr id="7" name="Google Shape;271;p45">
            <a:extLst>
              <a:ext uri="{FF2B5EF4-FFF2-40B4-BE49-F238E27FC236}">
                <a16:creationId xmlns:a16="http://schemas.microsoft.com/office/drawing/2014/main" id="{7803AF80-5B27-BA0F-88A0-AF9455B4005A}"/>
              </a:ext>
            </a:extLst>
          </p:cNvPr>
          <p:cNvPicPr preferRelativeResize="0"/>
          <p:nvPr/>
        </p:nvPicPr>
        <p:blipFill>
          <a:blip r:embed="rId2">
            <a:alphaModFix/>
          </a:blip>
          <a:stretch>
            <a:fillRect/>
          </a:stretch>
        </p:blipFill>
        <p:spPr>
          <a:xfrm>
            <a:off x="195082" y="524830"/>
            <a:ext cx="1610467" cy="2113535"/>
          </a:xfrm>
          <a:prstGeom prst="rect">
            <a:avLst/>
          </a:prstGeom>
          <a:noFill/>
          <a:ln>
            <a:noFill/>
          </a:ln>
        </p:spPr>
      </p:pic>
      <p:sp>
        <p:nvSpPr>
          <p:cNvPr id="2" name="Rectangle 1">
            <a:extLst>
              <a:ext uri="{FF2B5EF4-FFF2-40B4-BE49-F238E27FC236}">
                <a16:creationId xmlns:a16="http://schemas.microsoft.com/office/drawing/2014/main" id="{5612D442-8CC1-3B50-84CB-6821D26E4DC5}"/>
              </a:ext>
            </a:extLst>
          </p:cNvPr>
          <p:cNvSpPr/>
          <p:nvPr/>
        </p:nvSpPr>
        <p:spPr>
          <a:xfrm>
            <a:off x="8798738" y="4388060"/>
            <a:ext cx="3129740" cy="523220"/>
          </a:xfrm>
          <a:prstGeom prst="rect">
            <a:avLst/>
          </a:prstGeom>
        </p:spPr>
        <p:txBody>
          <a:bodyPr wrap="square">
            <a:spAutoFit/>
          </a:bodyPr>
          <a:lstStyle/>
          <a:p>
            <a:r>
              <a:rPr lang="nl-NL" sz="1400" dirty="0" err="1"/>
              <a:t>Dolan</a:t>
            </a:r>
            <a:r>
              <a:rPr lang="nl-NL" sz="1400" dirty="0"/>
              <a:t>, </a:t>
            </a:r>
            <a:r>
              <a:rPr lang="nl-NL" sz="1400" dirty="0" err="1"/>
              <a:t>Kahlhoefer</a:t>
            </a:r>
            <a:r>
              <a:rPr lang="nl-NL" sz="1400" dirty="0"/>
              <a:t>, </a:t>
            </a:r>
            <a:r>
              <a:rPr lang="nl-NL" sz="1400" dirty="0" err="1"/>
              <a:t>and</a:t>
            </a:r>
            <a:r>
              <a:rPr lang="nl-NL" sz="1400" dirty="0"/>
              <a:t> </a:t>
            </a:r>
            <a:r>
              <a:rPr lang="nl-NL" sz="1400" dirty="0" err="1"/>
              <a:t>McCabe</a:t>
            </a:r>
            <a:r>
              <a:rPr lang="nl-NL" sz="1400" dirty="0"/>
              <a:t>, </a:t>
            </a:r>
            <a:r>
              <a:rPr lang="de-DE" sz="1400" dirty="0"/>
              <a:t>PRL121, 101801 (2018)</a:t>
            </a:r>
            <a:endParaRPr lang="en-US" sz="1400" dirty="0"/>
          </a:p>
        </p:txBody>
      </p:sp>
      <p:pic>
        <p:nvPicPr>
          <p:cNvPr id="3" name="Picture 2" descr="McCabe_Heidelberg2.png">
            <a:extLst>
              <a:ext uri="{FF2B5EF4-FFF2-40B4-BE49-F238E27FC236}">
                <a16:creationId xmlns:a16="http://schemas.microsoft.com/office/drawing/2014/main" id="{33B47B8E-7214-788B-A22D-4D4BE8316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866" y="1682278"/>
            <a:ext cx="7359425" cy="2705782"/>
          </a:xfrm>
          <a:prstGeom prst="rect">
            <a:avLst/>
          </a:prstGeom>
        </p:spPr>
      </p:pic>
      <p:sp>
        <p:nvSpPr>
          <p:cNvPr id="12" name="Rectangle 11">
            <a:extLst>
              <a:ext uri="{FF2B5EF4-FFF2-40B4-BE49-F238E27FC236}">
                <a16:creationId xmlns:a16="http://schemas.microsoft.com/office/drawing/2014/main" id="{90AD1294-2593-87C0-27B9-1410AA560357}"/>
              </a:ext>
            </a:extLst>
          </p:cNvPr>
          <p:cNvSpPr/>
          <p:nvPr/>
        </p:nvSpPr>
        <p:spPr>
          <a:xfrm>
            <a:off x="1460538" y="4670860"/>
            <a:ext cx="7529518" cy="1200329"/>
          </a:xfrm>
          <a:prstGeom prst="rect">
            <a:avLst/>
          </a:prstGeom>
        </p:spPr>
        <p:txBody>
          <a:bodyPr wrap="square">
            <a:spAutoFit/>
          </a:bodyPr>
          <a:lstStyle/>
          <a:p>
            <a:r>
              <a:rPr lang="en-US" dirty="0">
                <a:latin typeface="Chalkboard"/>
                <a:cs typeface="Chalkboard"/>
              </a:rPr>
              <a:t>“</a:t>
            </a:r>
            <a:r>
              <a:rPr lang="mr-IN" dirty="0">
                <a:latin typeface="Chalkboard"/>
                <a:cs typeface="Chalkboard"/>
              </a:rPr>
              <a:t>…</a:t>
            </a:r>
            <a:r>
              <a:rPr lang="en-US" dirty="0">
                <a:latin typeface="Chalkboard"/>
                <a:cs typeface="Chalkboard"/>
              </a:rPr>
              <a:t>it is usually assumed that the atomic electrons around the recoil nucleus immediately follow the motion of the nucleus. However, it takes some time for the electrons to catch up, which causes ionization and excitation of the recoil atom</a:t>
            </a:r>
            <a:r>
              <a:rPr lang="mr-IN" dirty="0">
                <a:latin typeface="Chalkboard"/>
                <a:cs typeface="Chalkboard"/>
              </a:rPr>
              <a:t>…</a:t>
            </a:r>
            <a:r>
              <a:rPr lang="en-US" dirty="0">
                <a:latin typeface="Chalkboard"/>
                <a:cs typeface="Chalkboard"/>
              </a:rPr>
              <a:t>”</a:t>
            </a:r>
          </a:p>
        </p:txBody>
      </p:sp>
      <p:sp>
        <p:nvSpPr>
          <p:cNvPr id="14" name="Rectangle 13">
            <a:extLst>
              <a:ext uri="{FF2B5EF4-FFF2-40B4-BE49-F238E27FC236}">
                <a16:creationId xmlns:a16="http://schemas.microsoft.com/office/drawing/2014/main" id="{45FF7598-C99F-BCE9-D340-A339534B801D}"/>
              </a:ext>
            </a:extLst>
          </p:cNvPr>
          <p:cNvSpPr/>
          <p:nvPr/>
        </p:nvSpPr>
        <p:spPr>
          <a:xfrm>
            <a:off x="8798738" y="5331666"/>
            <a:ext cx="3202384" cy="523220"/>
          </a:xfrm>
          <a:prstGeom prst="rect">
            <a:avLst/>
          </a:prstGeom>
        </p:spPr>
        <p:txBody>
          <a:bodyPr wrap="square">
            <a:spAutoFit/>
          </a:bodyPr>
          <a:lstStyle/>
          <a:p>
            <a:r>
              <a:rPr lang="en-US" sz="1400" dirty="0" err="1"/>
              <a:t>Ibe</a:t>
            </a:r>
            <a:r>
              <a:rPr lang="en-US" sz="1400" dirty="0"/>
              <a:t>, Nakano, Shoji, Suzuki, JHEP, </a:t>
            </a:r>
            <a:r>
              <a:rPr lang="nb-NO" sz="1400" dirty="0"/>
              <a:t>arXiv:1707.07258</a:t>
            </a:r>
            <a:endParaRPr lang="en-US" sz="1400" dirty="0"/>
          </a:p>
        </p:txBody>
      </p:sp>
      <p:sp>
        <p:nvSpPr>
          <p:cNvPr id="6" name="Date Placeholder 5">
            <a:extLst>
              <a:ext uri="{FF2B5EF4-FFF2-40B4-BE49-F238E27FC236}">
                <a16:creationId xmlns:a16="http://schemas.microsoft.com/office/drawing/2014/main" id="{258A9C0A-2F20-FBEE-E4F7-A95E8579AABA}"/>
              </a:ext>
            </a:extLst>
          </p:cNvPr>
          <p:cNvSpPr>
            <a:spLocks noGrp="1"/>
          </p:cNvSpPr>
          <p:nvPr>
            <p:ph type="dt" sz="half" idx="10"/>
          </p:nvPr>
        </p:nvSpPr>
        <p:spPr/>
        <p:txBody>
          <a:bodyPr/>
          <a:lstStyle/>
          <a:p>
            <a:pPr>
              <a:defRPr/>
            </a:pPr>
            <a:r>
              <a:rPr lang="en-US" altLang="en-US"/>
              <a:t>Dinesh Loomba</a:t>
            </a:r>
          </a:p>
        </p:txBody>
      </p:sp>
      <p:sp>
        <p:nvSpPr>
          <p:cNvPr id="8" name="Footer Placeholder 7">
            <a:extLst>
              <a:ext uri="{FF2B5EF4-FFF2-40B4-BE49-F238E27FC236}">
                <a16:creationId xmlns:a16="http://schemas.microsoft.com/office/drawing/2014/main" id="{2E96C98D-88D2-528D-096F-7F37B7F05BF9}"/>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9" name="Slide Number Placeholder 8">
            <a:extLst>
              <a:ext uri="{FF2B5EF4-FFF2-40B4-BE49-F238E27FC236}">
                <a16:creationId xmlns:a16="http://schemas.microsoft.com/office/drawing/2014/main" id="{8BD10116-75A7-A21B-311E-A4B2E30DB5D0}"/>
              </a:ext>
            </a:extLst>
          </p:cNvPr>
          <p:cNvSpPr>
            <a:spLocks noGrp="1"/>
          </p:cNvSpPr>
          <p:nvPr>
            <p:ph type="sldNum" sz="quarter" idx="12"/>
          </p:nvPr>
        </p:nvSpPr>
        <p:spPr/>
        <p:txBody>
          <a:bodyPr/>
          <a:lstStyle/>
          <a:p>
            <a:pPr>
              <a:defRPr/>
            </a:pPr>
            <a:fld id="{8E85B6AE-F08C-A344-A8E0-31AD1B0B5125}" type="slidenum">
              <a:rPr lang="en-US" altLang="en-US" smtClean="0"/>
              <a:pPr>
                <a:defRPr/>
              </a:pPr>
              <a:t>19</a:t>
            </a:fld>
            <a:endParaRPr lang="en-US" altLang="en-US"/>
          </a:p>
        </p:txBody>
      </p:sp>
    </p:spTree>
    <p:extLst>
      <p:ext uri="{BB962C8B-B14F-4D97-AF65-F5344CB8AC3E}">
        <p14:creationId xmlns:p14="http://schemas.microsoft.com/office/powerpoint/2010/main" val="245488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512D78-2D75-C47F-5E82-CC5870F5426D}"/>
              </a:ext>
            </a:extLst>
          </p:cNvPr>
          <p:cNvSpPr>
            <a:spLocks noGrp="1"/>
          </p:cNvSpPr>
          <p:nvPr>
            <p:ph type="dt" sz="quarter" idx="10"/>
          </p:nvPr>
        </p:nvSpPr>
        <p:spPr/>
        <p:txBody>
          <a:bodyPr/>
          <a:lstStyle/>
          <a:p>
            <a:pPr>
              <a:defRPr/>
            </a:pPr>
            <a:r>
              <a:rPr lang="en-US"/>
              <a:t>Dinesh Loomba</a:t>
            </a:r>
          </a:p>
        </p:txBody>
      </p:sp>
      <p:sp>
        <p:nvSpPr>
          <p:cNvPr id="34818" name="Rectangle 2">
            <a:extLst>
              <a:ext uri="{FF2B5EF4-FFF2-40B4-BE49-F238E27FC236}">
                <a16:creationId xmlns:a16="http://schemas.microsoft.com/office/drawing/2014/main" id="{8EF6A2D4-711D-BCA0-179B-08E260F2489B}"/>
              </a:ext>
            </a:extLst>
          </p:cNvPr>
          <p:cNvSpPr>
            <a:spLocks noChangeArrowheads="1"/>
          </p:cNvSpPr>
          <p:nvPr/>
        </p:nvSpPr>
        <p:spPr bwMode="auto">
          <a:xfrm>
            <a:off x="1064540" y="511900"/>
            <a:ext cx="93452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a:r>
              <a:rPr lang="en-GB" altLang="en-US" sz="3000" dirty="0">
                <a:solidFill>
                  <a:srgbClr val="800080"/>
                </a:solidFill>
              </a:rPr>
              <a:t>Directional DM and other Rare Searches*</a:t>
            </a:r>
            <a:endParaRPr lang="en-US" altLang="en-US" sz="3000" b="1" dirty="0">
              <a:solidFill>
                <a:srgbClr val="800080"/>
              </a:solidFill>
            </a:endParaRPr>
          </a:p>
        </p:txBody>
      </p:sp>
      <p:sp>
        <p:nvSpPr>
          <p:cNvPr id="34819" name="Rectangle 2">
            <a:extLst>
              <a:ext uri="{FF2B5EF4-FFF2-40B4-BE49-F238E27FC236}">
                <a16:creationId xmlns:a16="http://schemas.microsoft.com/office/drawing/2014/main" id="{93666DE4-E6C5-18E7-E338-57EF0F8DE9F4}"/>
              </a:ext>
            </a:extLst>
          </p:cNvPr>
          <p:cNvSpPr txBox="1">
            <a:spLocks noChangeArrowheads="1"/>
          </p:cNvSpPr>
          <p:nvPr/>
        </p:nvSpPr>
        <p:spPr bwMode="auto">
          <a:xfrm>
            <a:off x="2231583" y="1461086"/>
            <a:ext cx="7618473" cy="417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1586" rIns="0" bIns="0" anchor="ctr"/>
          <a:lstStyle>
            <a:lvl1pPr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400">
                <a:solidFill>
                  <a:schemeClr val="tx1"/>
                </a:solidFill>
                <a:latin typeface="Helvetica" pitchFamily="2" charset="0"/>
                <a:ea typeface="ＭＳ Ｐゴシック" panose="020B0600070205080204" pitchFamily="34" charset="-128"/>
              </a:defRPr>
            </a:lvl1pPr>
            <a:lvl2pPr marL="742950" indent="-285750"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400">
                <a:solidFill>
                  <a:schemeClr val="tx1"/>
                </a:solidFill>
                <a:latin typeface="Helvetica" pitchFamily="2" charset="0"/>
                <a:ea typeface="ＭＳ Ｐゴシック" panose="020B0600070205080204" pitchFamily="34" charset="-128"/>
              </a:defRPr>
            </a:lvl2pPr>
            <a:lvl3pPr marL="1143000" indent="-228600"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400">
                <a:solidFill>
                  <a:schemeClr val="tx1"/>
                </a:solidFill>
                <a:latin typeface="Helvetica" pitchFamily="2" charset="0"/>
                <a:ea typeface="ＭＳ Ｐゴシック" panose="020B0600070205080204" pitchFamily="34" charset="-128"/>
              </a:defRPr>
            </a:lvl3pPr>
            <a:lvl4pPr marL="1600200" indent="-228600"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400">
                <a:solidFill>
                  <a:schemeClr val="tx1"/>
                </a:solidFill>
                <a:latin typeface="Helvetica" pitchFamily="2" charset="0"/>
                <a:ea typeface="ＭＳ Ｐゴシック" panose="020B0600070205080204" pitchFamily="34" charset="-128"/>
              </a:defRPr>
            </a:lvl4pPr>
            <a:lvl5pPr marL="2057400" indent="-228600"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400">
                <a:solidFill>
                  <a:schemeClr val="tx1"/>
                </a:solidFill>
                <a:latin typeface="Helvetica" pitchFamily="2" charset="0"/>
                <a:ea typeface="ＭＳ Ｐゴシック" panose="020B0600070205080204" pitchFamily="34" charset="-128"/>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400">
                <a:solidFill>
                  <a:schemeClr val="tx1"/>
                </a:solidFill>
                <a:latin typeface="Helvetica" pitchFamily="2" charset="0"/>
                <a:ea typeface="ＭＳ Ｐゴシック" panose="020B0600070205080204" pitchFamily="34" charset="-128"/>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400">
                <a:solidFill>
                  <a:schemeClr val="tx1"/>
                </a:solidFill>
                <a:latin typeface="Helvetica" pitchFamily="2" charset="0"/>
                <a:ea typeface="ＭＳ Ｐゴシック" panose="020B0600070205080204" pitchFamily="34" charset="-128"/>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400">
                <a:solidFill>
                  <a:schemeClr val="tx1"/>
                </a:solidFill>
                <a:latin typeface="Helvetica" pitchFamily="2" charset="0"/>
                <a:ea typeface="ＭＳ Ｐゴシック" panose="020B0600070205080204" pitchFamily="34" charset="-128"/>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400">
                <a:solidFill>
                  <a:schemeClr val="tx1"/>
                </a:solidFill>
                <a:latin typeface="Helvetica" pitchFamily="2" charset="0"/>
                <a:ea typeface="ＭＳ Ｐゴシック" panose="020B0600070205080204" pitchFamily="34" charset="-128"/>
              </a:defRPr>
            </a:lvl9pPr>
          </a:lstStyle>
          <a:p>
            <a:pPr eaLnBrk="1">
              <a:lnSpc>
                <a:spcPct val="93000"/>
              </a:lnSpc>
              <a:buClr>
                <a:srgbClr val="000000"/>
              </a:buClr>
            </a:pPr>
            <a:r>
              <a:rPr lang="en-US" altLang="en-US" sz="2800" dirty="0">
                <a:solidFill>
                  <a:srgbClr val="000090"/>
                </a:solidFill>
                <a:ea typeface="Osaka" charset="-128"/>
              </a:rPr>
              <a:t>These require technology/techniques to:</a:t>
            </a:r>
          </a:p>
          <a:p>
            <a:pPr eaLnBrk="1">
              <a:lnSpc>
                <a:spcPct val="93000"/>
              </a:lnSpc>
              <a:buClr>
                <a:srgbClr val="000000"/>
              </a:buClr>
            </a:pPr>
            <a:endParaRPr lang="en-US" altLang="en-US" sz="1400" dirty="0">
              <a:solidFill>
                <a:srgbClr val="000090"/>
              </a:solidFill>
              <a:ea typeface="Osaka" charset="-128"/>
            </a:endParaRPr>
          </a:p>
          <a:p>
            <a:pPr eaLnBrk="1">
              <a:spcBef>
                <a:spcPts val="600"/>
              </a:spcBef>
              <a:buClr>
                <a:srgbClr val="000000"/>
              </a:buClr>
              <a:buFontTx/>
              <a:buChar char="•"/>
            </a:pPr>
            <a:r>
              <a:rPr lang="en-US" altLang="en-US" dirty="0">
                <a:solidFill>
                  <a:srgbClr val="000090"/>
                </a:solidFill>
                <a:ea typeface="Osaka" charset="-128"/>
              </a:rPr>
              <a:t> Particle ID to </a:t>
            </a:r>
            <a:r>
              <a:rPr lang="en-US" altLang="en-US" b="1" dirty="0">
                <a:solidFill>
                  <a:schemeClr val="accent2"/>
                </a:solidFill>
                <a:ea typeface="Osaka" charset="-128"/>
              </a:rPr>
              <a:t>discriminate</a:t>
            </a:r>
            <a:r>
              <a:rPr lang="en-US" altLang="en-US" dirty="0">
                <a:solidFill>
                  <a:srgbClr val="000090"/>
                </a:solidFill>
                <a:ea typeface="Osaka" charset="-128"/>
              </a:rPr>
              <a:t> signals and backgrounds </a:t>
            </a:r>
          </a:p>
          <a:p>
            <a:pPr eaLnBrk="1">
              <a:spcBef>
                <a:spcPts val="600"/>
              </a:spcBef>
              <a:buClr>
                <a:srgbClr val="000000"/>
              </a:buClr>
              <a:buFontTx/>
              <a:buChar char="•"/>
            </a:pPr>
            <a:r>
              <a:rPr lang="en-US" altLang="en-US" dirty="0">
                <a:solidFill>
                  <a:srgbClr val="000090"/>
                </a:solidFill>
                <a:ea typeface="Osaka" charset="-128"/>
              </a:rPr>
              <a:t> Measure </a:t>
            </a:r>
            <a:r>
              <a:rPr lang="en-US" altLang="en-US" b="1" dirty="0">
                <a:solidFill>
                  <a:srgbClr val="C00000"/>
                </a:solidFill>
                <a:ea typeface="Osaka" charset="-128"/>
              </a:rPr>
              <a:t>directionality</a:t>
            </a:r>
            <a:r>
              <a:rPr lang="en-US" altLang="en-US" dirty="0">
                <a:solidFill>
                  <a:srgbClr val="000090"/>
                </a:solidFill>
                <a:ea typeface="Osaka" charset="-128"/>
              </a:rPr>
              <a:t> of low energy particle tracks</a:t>
            </a:r>
          </a:p>
          <a:p>
            <a:pPr eaLnBrk="1">
              <a:spcBef>
                <a:spcPts val="600"/>
              </a:spcBef>
              <a:buClr>
                <a:srgbClr val="000000"/>
              </a:buClr>
              <a:buFontTx/>
              <a:buChar char="•"/>
            </a:pPr>
            <a:r>
              <a:rPr lang="en-US" altLang="en-US" dirty="0">
                <a:solidFill>
                  <a:srgbClr val="000090"/>
                </a:solidFill>
                <a:ea typeface="Osaka" charset="-128"/>
              </a:rPr>
              <a:t> </a:t>
            </a:r>
            <a:r>
              <a:rPr lang="en-US" altLang="en-US" b="1" dirty="0" err="1">
                <a:solidFill>
                  <a:schemeClr val="accent6"/>
                </a:solidFill>
                <a:ea typeface="Osaka" charset="-128"/>
              </a:rPr>
              <a:t>Fiducialize</a:t>
            </a:r>
            <a:r>
              <a:rPr lang="en-US" altLang="en-US" dirty="0">
                <a:solidFill>
                  <a:srgbClr val="000090"/>
                </a:solidFill>
                <a:ea typeface="Osaka" charset="-128"/>
              </a:rPr>
              <a:t> the detector volume</a:t>
            </a:r>
          </a:p>
          <a:p>
            <a:pPr eaLnBrk="1">
              <a:spcBef>
                <a:spcPts val="600"/>
              </a:spcBef>
              <a:buClr>
                <a:srgbClr val="000000"/>
              </a:buClr>
              <a:buFontTx/>
              <a:buChar char="•"/>
            </a:pPr>
            <a:r>
              <a:rPr lang="en-US" altLang="en-US" dirty="0">
                <a:solidFill>
                  <a:srgbClr val="000090"/>
                </a:solidFill>
                <a:ea typeface="Osaka" charset="-128"/>
              </a:rPr>
              <a:t> Have </a:t>
            </a:r>
            <a:r>
              <a:rPr lang="en-US" altLang="en-US" b="1" dirty="0">
                <a:solidFill>
                  <a:srgbClr val="00B0F0"/>
                </a:solidFill>
                <a:ea typeface="Osaka" charset="-128"/>
              </a:rPr>
              <a:t>flexibility</a:t>
            </a:r>
            <a:r>
              <a:rPr lang="en-US" altLang="en-US" dirty="0">
                <a:solidFill>
                  <a:srgbClr val="000090"/>
                </a:solidFill>
                <a:ea typeface="Osaka" charset="-128"/>
              </a:rPr>
              <a:t> to probe new parameter spaces </a:t>
            </a:r>
          </a:p>
          <a:p>
            <a:pPr eaLnBrk="1">
              <a:spcBef>
                <a:spcPts val="600"/>
              </a:spcBef>
              <a:buClr>
                <a:srgbClr val="000000"/>
              </a:buClr>
              <a:buFontTx/>
              <a:buChar char="•"/>
            </a:pPr>
            <a:r>
              <a:rPr lang="en-US" altLang="en-US" dirty="0">
                <a:solidFill>
                  <a:srgbClr val="000090"/>
                </a:solidFill>
                <a:ea typeface="Osaka" charset="-128"/>
              </a:rPr>
              <a:t> Be </a:t>
            </a:r>
            <a:r>
              <a:rPr lang="en-US" altLang="en-US" b="1" dirty="0">
                <a:solidFill>
                  <a:schemeClr val="accent5">
                    <a:lumMod val="60000"/>
                    <a:lumOff val="40000"/>
                  </a:schemeClr>
                </a:solidFill>
                <a:ea typeface="Osaka" charset="-128"/>
              </a:rPr>
              <a:t>scalable</a:t>
            </a:r>
            <a:r>
              <a:rPr lang="en-US" altLang="en-US" dirty="0">
                <a:solidFill>
                  <a:srgbClr val="000090"/>
                </a:solidFill>
                <a:ea typeface="Osaka" charset="-128"/>
              </a:rPr>
              <a:t>!</a:t>
            </a:r>
          </a:p>
          <a:p>
            <a:pPr algn="ctr">
              <a:spcBef>
                <a:spcPts val="2400"/>
              </a:spcBef>
              <a:buClr>
                <a:srgbClr val="000000"/>
              </a:buClr>
            </a:pPr>
            <a:r>
              <a:rPr lang="en-US" altLang="en-US" b="1" dirty="0">
                <a:solidFill>
                  <a:srgbClr val="FF0000"/>
                </a:solidFill>
                <a:ea typeface="Osaka" charset="-128"/>
              </a:rPr>
              <a:t>Gas TPCs satisfy many of these requirements…</a:t>
            </a:r>
          </a:p>
          <a:p>
            <a:pPr eaLnBrk="1">
              <a:spcBef>
                <a:spcPts val="600"/>
              </a:spcBef>
              <a:buClr>
                <a:srgbClr val="000000"/>
              </a:buClr>
            </a:pPr>
            <a:endParaRPr lang="en-US" altLang="en-US" dirty="0">
              <a:solidFill>
                <a:srgbClr val="000090"/>
              </a:solidFill>
              <a:ea typeface="Osaka" charset="-128"/>
            </a:endParaRPr>
          </a:p>
        </p:txBody>
      </p:sp>
      <p:sp>
        <p:nvSpPr>
          <p:cNvPr id="34820" name="Title 1">
            <a:extLst>
              <a:ext uri="{FF2B5EF4-FFF2-40B4-BE49-F238E27FC236}">
                <a16:creationId xmlns:a16="http://schemas.microsoft.com/office/drawing/2014/main" id="{544712B1-3581-03A9-3D7E-F75B1D485699}"/>
              </a:ext>
            </a:extLst>
          </p:cNvPr>
          <p:cNvSpPr>
            <a:spLocks/>
          </p:cNvSpPr>
          <p:nvPr/>
        </p:nvSpPr>
        <p:spPr bwMode="auto">
          <a:xfrm>
            <a:off x="9021723" y="5396914"/>
            <a:ext cx="2809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eaLnBrk="1" hangingPunct="1"/>
            <a:r>
              <a:rPr lang="en-US" altLang="en-US" sz="1800" dirty="0">
                <a:solidFill>
                  <a:srgbClr val="660066"/>
                </a:solidFill>
              </a:rPr>
              <a:t>* X-ray polarimetry, C</a:t>
            </a:r>
            <a:r>
              <a:rPr lang="en-US" sz="1800" dirty="0">
                <a:solidFill>
                  <a:srgbClr val="660066"/>
                </a:solidFill>
                <a:latin typeface="Helvetica" pitchFamily="2" charset="0"/>
              </a:rPr>
              <a:t>𝞶</a:t>
            </a:r>
            <a:r>
              <a:rPr lang="en-US" altLang="en-US" sz="1800" dirty="0">
                <a:solidFill>
                  <a:srgbClr val="660066"/>
                </a:solidFill>
              </a:rPr>
              <a:t>NS, nuclear physics, </a:t>
            </a:r>
            <a:r>
              <a:rPr lang="en-US" altLang="en-US" sz="1800" b="1" dirty="0">
                <a:solidFill>
                  <a:srgbClr val="C00000"/>
                </a:solidFill>
              </a:rPr>
              <a:t>Migdal Effect</a:t>
            </a:r>
            <a:r>
              <a:rPr lang="en-US" altLang="en-US" sz="1800" dirty="0">
                <a:solidFill>
                  <a:srgbClr val="660066"/>
                </a:solidFill>
              </a:rPr>
              <a:t>, </a:t>
            </a:r>
            <a:r>
              <a:rPr lang="en-US" altLang="en-US" sz="1800" dirty="0" err="1">
                <a:solidFill>
                  <a:srgbClr val="660066"/>
                </a:solidFill>
              </a:rPr>
              <a:t>etc</a:t>
            </a:r>
            <a:endParaRPr lang="en-US" altLang="en-US" sz="1800" baseline="30000" dirty="0">
              <a:solidFill>
                <a:srgbClr val="660066"/>
              </a:solidFill>
            </a:endParaRPr>
          </a:p>
        </p:txBody>
      </p:sp>
      <p:sp>
        <p:nvSpPr>
          <p:cNvPr id="15" name="Footer Placeholder 14">
            <a:extLst>
              <a:ext uri="{FF2B5EF4-FFF2-40B4-BE49-F238E27FC236}">
                <a16:creationId xmlns:a16="http://schemas.microsoft.com/office/drawing/2014/main" id="{599A638E-34D7-C0EF-EC45-363FE6141E49}"/>
              </a:ext>
            </a:extLst>
          </p:cNvPr>
          <p:cNvSpPr>
            <a:spLocks noGrp="1"/>
          </p:cNvSpPr>
          <p:nvPr>
            <p:ph type="ftr" sz="quarter" idx="11"/>
          </p:nvPr>
        </p:nvSpPr>
        <p:spPr/>
        <p:txBody>
          <a:bodyPr/>
          <a:lstStyle/>
          <a:p>
            <a:pPr>
              <a:defRPr/>
            </a:pPr>
            <a:r>
              <a:rPr lang="en-US"/>
              <a:t>CIPANP 2025</a:t>
            </a:r>
          </a:p>
        </p:txBody>
      </p:sp>
      <p:sp>
        <p:nvSpPr>
          <p:cNvPr id="3" name="Slide Number Placeholder 2">
            <a:extLst>
              <a:ext uri="{FF2B5EF4-FFF2-40B4-BE49-F238E27FC236}">
                <a16:creationId xmlns:a16="http://schemas.microsoft.com/office/drawing/2014/main" id="{C44A98D0-7765-59F9-B115-8B540256EE70}"/>
              </a:ext>
            </a:extLst>
          </p:cNvPr>
          <p:cNvSpPr>
            <a:spLocks noGrp="1"/>
          </p:cNvSpPr>
          <p:nvPr>
            <p:ph type="sldNum" sz="quarter" idx="12"/>
          </p:nvPr>
        </p:nvSpPr>
        <p:spPr/>
        <p:txBody>
          <a:bodyPr/>
          <a:lstStyle/>
          <a:p>
            <a:pPr>
              <a:defRPr/>
            </a:pPr>
            <a:fld id="{8E85B6AE-F08C-A344-A8E0-31AD1B0B5125}" type="slidenum">
              <a:rPr lang="en-US" altLang="en-US" smtClean="0"/>
              <a:pPr>
                <a:defRPr/>
              </a:pPr>
              <a:t>2</a:t>
            </a:fld>
            <a:endParaRPr lang="en-US" altLang="en-US"/>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36"/>
          <p:cNvPicPr preferRelativeResize="0"/>
          <p:nvPr/>
        </p:nvPicPr>
        <p:blipFill>
          <a:blip r:embed="rId3">
            <a:alphaModFix/>
          </a:blip>
          <a:stretch>
            <a:fillRect/>
          </a:stretch>
        </p:blipFill>
        <p:spPr>
          <a:xfrm>
            <a:off x="203201" y="203200"/>
            <a:ext cx="11785599" cy="5760843"/>
          </a:xfrm>
          <a:prstGeom prst="rect">
            <a:avLst/>
          </a:prstGeom>
          <a:noFill/>
          <a:ln>
            <a:noFill/>
          </a:ln>
        </p:spPr>
      </p:pic>
      <p:sp>
        <p:nvSpPr>
          <p:cNvPr id="4" name="Date Placeholder 3">
            <a:extLst>
              <a:ext uri="{FF2B5EF4-FFF2-40B4-BE49-F238E27FC236}">
                <a16:creationId xmlns:a16="http://schemas.microsoft.com/office/drawing/2014/main" id="{D554D409-4EAB-A4CB-6BCC-6117B8877355}"/>
              </a:ext>
            </a:extLst>
          </p:cNvPr>
          <p:cNvSpPr>
            <a:spLocks noGrp="1"/>
          </p:cNvSpPr>
          <p:nvPr>
            <p:ph type="dt" sz="half" idx="10"/>
          </p:nvPr>
        </p:nvSpPr>
        <p:spPr/>
        <p:txBody>
          <a:bodyPr/>
          <a:lstStyle/>
          <a:p>
            <a:r>
              <a:rPr lang="en-US"/>
              <a:t>Dinesh Loomba</a:t>
            </a:r>
            <a:endParaRPr lang="en-US" dirty="0"/>
          </a:p>
        </p:txBody>
      </p:sp>
      <p:sp>
        <p:nvSpPr>
          <p:cNvPr id="5" name="Footer Placeholder 4">
            <a:extLst>
              <a:ext uri="{FF2B5EF4-FFF2-40B4-BE49-F238E27FC236}">
                <a16:creationId xmlns:a16="http://schemas.microsoft.com/office/drawing/2014/main" id="{84069DCC-8F9D-3D0C-EF35-6BE5F527FB39}"/>
              </a:ext>
            </a:extLst>
          </p:cNvPr>
          <p:cNvSpPr>
            <a:spLocks noGrp="1"/>
          </p:cNvSpPr>
          <p:nvPr>
            <p:ph type="ftr" sz="quarter" idx="11"/>
          </p:nvPr>
        </p:nvSpPr>
        <p:spPr/>
        <p:txBody>
          <a:bodyPr/>
          <a:lstStyle/>
          <a:p>
            <a:r>
              <a:rPr lang="hr-HR"/>
              <a:t>CIPANP 2025</a:t>
            </a:r>
            <a:endParaRPr lang="en-US" sz="1200" dirty="0"/>
          </a:p>
        </p:txBody>
      </p:sp>
      <p:sp>
        <p:nvSpPr>
          <p:cNvPr id="6" name="Slide Number Placeholder 5">
            <a:extLst>
              <a:ext uri="{FF2B5EF4-FFF2-40B4-BE49-F238E27FC236}">
                <a16:creationId xmlns:a16="http://schemas.microsoft.com/office/drawing/2014/main" id="{7BCF7559-820C-02EF-AAF4-B9293B6788E1}"/>
              </a:ext>
            </a:extLst>
          </p:cNvPr>
          <p:cNvSpPr>
            <a:spLocks noGrp="1"/>
          </p:cNvSpPr>
          <p:nvPr>
            <p:ph type="sldNum" sz="quarter" idx="12"/>
          </p:nvPr>
        </p:nvSpPr>
        <p:spPr/>
        <p:txBody>
          <a:bodyPr/>
          <a:lstStyle/>
          <a:p>
            <a:fld id="{FFC16575-7E5A-214F-8863-FCC62810D73C}"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45DAD9C-1765-53B8-F75E-6096271B4637}"/>
              </a:ext>
            </a:extLst>
          </p:cNvPr>
          <p:cNvSpPr>
            <a:spLocks noChangeArrowheads="1"/>
          </p:cNvSpPr>
          <p:nvPr/>
        </p:nvSpPr>
        <p:spPr bwMode="auto">
          <a:xfrm>
            <a:off x="1337926" y="534638"/>
            <a:ext cx="5220885" cy="584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r>
              <a:rPr lang="en-GB" sz="3200" dirty="0">
                <a:solidFill>
                  <a:srgbClr val="800080"/>
                </a:solidFill>
              </a:rPr>
              <a:t>Detecting the Migdal effect</a:t>
            </a:r>
            <a:endParaRPr lang="en-US" sz="3200" b="1" dirty="0">
              <a:solidFill>
                <a:srgbClr val="800080"/>
              </a:solidFill>
            </a:endParaRPr>
          </a:p>
        </p:txBody>
      </p:sp>
      <p:sp>
        <p:nvSpPr>
          <p:cNvPr id="5" name="Rectangle 2">
            <a:extLst>
              <a:ext uri="{FF2B5EF4-FFF2-40B4-BE49-F238E27FC236}">
                <a16:creationId xmlns:a16="http://schemas.microsoft.com/office/drawing/2014/main" id="{DA97A618-CD66-EE9D-E580-E85139AC5803}"/>
              </a:ext>
            </a:extLst>
          </p:cNvPr>
          <p:cNvSpPr txBox="1">
            <a:spLocks noChangeArrowheads="1"/>
          </p:cNvSpPr>
          <p:nvPr/>
        </p:nvSpPr>
        <p:spPr bwMode="auto">
          <a:xfrm>
            <a:off x="526715" y="1783218"/>
            <a:ext cx="7011507" cy="35324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31586" rIns="0" bIns="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457200" indent="-457200" algn="l" defTabSz="457200" hangingPunct="0">
              <a:lnSpc>
                <a:spcPct val="110000"/>
              </a:lnSpc>
              <a:buClr>
                <a:srgbClr val="000000"/>
              </a:buClr>
              <a:buFont typeface="Arial"/>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2400" dirty="0">
                <a:solidFill>
                  <a:srgbClr val="000090"/>
                </a:solidFill>
                <a:latin typeface="Helvetica" charset="0"/>
                <a:ea typeface="ＭＳ Ｐゴシック"/>
              </a:rPr>
              <a:t>The Migdal effect has not been measured     	   </a:t>
            </a:r>
          </a:p>
          <a:p>
            <a:pPr algn="l" defTabSz="457200" hangingPunct="0">
              <a:lnSpc>
                <a:spcPct val="110000"/>
              </a:lnSpc>
              <a:buClr>
                <a:srgbClr val="000000"/>
              </a:buCl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3000" b="1" dirty="0">
                <a:solidFill>
                  <a:srgbClr val="000090"/>
                </a:solidFill>
                <a:latin typeface="Helvetica" charset="0"/>
                <a:ea typeface="ＭＳ Ｐゴシック"/>
                <a:sym typeface="Wingdings"/>
              </a:rPr>
              <a:t>                  </a:t>
            </a:r>
            <a:r>
              <a:rPr lang="en-US" sz="3000" b="1" dirty="0">
                <a:solidFill>
                  <a:srgbClr val="FF0000"/>
                </a:solidFill>
                <a:latin typeface="Helvetica" charset="0"/>
                <a:ea typeface="ＭＳ Ｐゴシック"/>
                <a:sym typeface="Wingdings"/>
              </a:rPr>
              <a:t> needs validation!</a:t>
            </a:r>
            <a:endParaRPr lang="en-US" sz="3000" b="1" dirty="0">
              <a:solidFill>
                <a:srgbClr val="FF0000"/>
              </a:solidFill>
              <a:latin typeface="Helvetica" charset="0"/>
              <a:ea typeface="ＭＳ Ｐゴシック"/>
            </a:endParaRPr>
          </a:p>
          <a:p>
            <a:pPr marL="457200" indent="-457200" algn="l" defTabSz="457200" hangingPunct="0">
              <a:lnSpc>
                <a:spcPct val="110000"/>
              </a:lnSpc>
              <a:buClr>
                <a:srgbClr val="000000"/>
              </a:buClr>
              <a:buFont typeface="Arial"/>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2400" dirty="0">
                <a:solidFill>
                  <a:srgbClr val="000090"/>
                </a:solidFill>
                <a:latin typeface="Helvetica" charset="0"/>
                <a:ea typeface="ＭＳ Ｐゴシック"/>
              </a:rPr>
              <a:t>Many efforts underway…</a:t>
            </a:r>
          </a:p>
          <a:p>
            <a:pPr marL="457200" indent="-457200" algn="l" defTabSz="457200" hangingPunct="0">
              <a:lnSpc>
                <a:spcPct val="110000"/>
              </a:lnSpc>
              <a:buClr>
                <a:srgbClr val="000000"/>
              </a:buClr>
              <a:buFont typeface="Arial"/>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2400" dirty="0">
                <a:solidFill>
                  <a:srgbClr val="000090"/>
                </a:solidFill>
                <a:latin typeface="Helvetica" charset="0"/>
                <a:ea typeface="ＭＳ Ｐゴシック"/>
              </a:rPr>
              <a:t>Our aim is to detect the </a:t>
            </a:r>
            <a:r>
              <a:rPr lang="en-US" sz="2400" b="1" dirty="0">
                <a:solidFill>
                  <a:srgbClr val="000090"/>
                </a:solidFill>
                <a:latin typeface="Helvetica" charset="0"/>
                <a:ea typeface="ＭＳ Ｐゴシック"/>
              </a:rPr>
              <a:t>Migdal topology –electron and nuclear recoil tracks sharing a common vertex</a:t>
            </a:r>
          </a:p>
          <a:p>
            <a:pPr algn="l" defTabSz="457200" hangingPunct="0">
              <a:lnSpc>
                <a:spcPct val="110000"/>
              </a:lnSpc>
              <a:buClr>
                <a:srgbClr val="000000"/>
              </a:buCl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3000" b="1" dirty="0">
                <a:solidFill>
                  <a:srgbClr val="FF0000"/>
                </a:solidFill>
                <a:latin typeface="Helvetica" charset="0"/>
                <a:ea typeface="ＭＳ Ｐゴシック"/>
                <a:sym typeface="Wingdings" pitchFamily="2" charset="2"/>
              </a:rPr>
              <a:t>                     </a:t>
            </a:r>
            <a:r>
              <a:rPr lang="en-US" sz="3000" b="1" dirty="0">
                <a:solidFill>
                  <a:srgbClr val="FF0000"/>
                </a:solidFill>
                <a:latin typeface="Helvetica" charset="0"/>
                <a:ea typeface="ＭＳ Ｐゴシック"/>
              </a:rPr>
              <a:t>Challenging!</a:t>
            </a:r>
          </a:p>
        </p:txBody>
      </p:sp>
      <p:pic>
        <p:nvPicPr>
          <p:cNvPr id="8" name="Picture 7" descr="OTPC for the observation of thl effect in nuclear scattering 14.pdf">
            <a:extLst>
              <a:ext uri="{FF2B5EF4-FFF2-40B4-BE49-F238E27FC236}">
                <a16:creationId xmlns:a16="http://schemas.microsoft.com/office/drawing/2014/main" id="{F690F5D0-A216-94AD-3B1A-80019B1D85CC}"/>
              </a:ext>
            </a:extLst>
          </p:cNvPr>
          <p:cNvPicPr>
            <a:picLocks noChangeAspect="1"/>
          </p:cNvPicPr>
          <p:nvPr/>
        </p:nvPicPr>
        <p:blipFill rotWithShape="1">
          <a:blip r:embed="rId2">
            <a:extLst>
              <a:ext uri="{28A0092B-C50C-407E-A947-70E740481C1C}">
                <a14:useLocalDpi xmlns:a14="http://schemas.microsoft.com/office/drawing/2010/main" val="0"/>
              </a:ext>
            </a:extLst>
          </a:blip>
          <a:srcRect l="5935" t="9996" r="67548" b="43659"/>
          <a:stretch/>
        </p:blipFill>
        <p:spPr>
          <a:xfrm>
            <a:off x="7538222" y="1740509"/>
            <a:ext cx="4059044" cy="3990584"/>
          </a:xfrm>
          <a:prstGeom prst="rect">
            <a:avLst/>
          </a:prstGeom>
        </p:spPr>
      </p:pic>
      <p:sp>
        <p:nvSpPr>
          <p:cNvPr id="2" name="Text Box 24">
            <a:extLst>
              <a:ext uri="{FF2B5EF4-FFF2-40B4-BE49-F238E27FC236}">
                <a16:creationId xmlns:a16="http://schemas.microsoft.com/office/drawing/2014/main" id="{1381A995-58AF-B4C5-E901-6B5BACDDEB19}"/>
              </a:ext>
            </a:extLst>
          </p:cNvPr>
          <p:cNvSpPr txBox="1">
            <a:spLocks noChangeArrowheads="1"/>
          </p:cNvSpPr>
          <p:nvPr/>
        </p:nvSpPr>
        <p:spPr bwMode="auto">
          <a:xfrm>
            <a:off x="7865371" y="5827494"/>
            <a:ext cx="3452245"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sz="1200" dirty="0"/>
              <a:t>P. Majewski, “OTPC for the observation of the Migdal effect in nuclear scattering”, New Horizons in Time Projection Chambers, 2020</a:t>
            </a:r>
            <a:endParaRPr lang="en-US" sz="1200" dirty="0">
              <a:latin typeface="Arial" charset="0"/>
            </a:endParaRPr>
          </a:p>
        </p:txBody>
      </p:sp>
      <p:sp>
        <p:nvSpPr>
          <p:cNvPr id="6" name="Rectangle 5">
            <a:extLst>
              <a:ext uri="{FF2B5EF4-FFF2-40B4-BE49-F238E27FC236}">
                <a16:creationId xmlns:a16="http://schemas.microsoft.com/office/drawing/2014/main" id="{66E4C879-42D9-FBD1-93A4-7F71C3648BA9}"/>
              </a:ext>
            </a:extLst>
          </p:cNvPr>
          <p:cNvSpPr/>
          <p:nvPr/>
        </p:nvSpPr>
        <p:spPr>
          <a:xfrm>
            <a:off x="8648700" y="2133961"/>
            <a:ext cx="2031005" cy="400110"/>
          </a:xfrm>
          <a:prstGeom prst="rect">
            <a:avLst/>
          </a:prstGeom>
        </p:spPr>
        <p:txBody>
          <a:bodyPr wrap="none">
            <a:spAutoFit/>
          </a:bodyPr>
          <a:lstStyle/>
          <a:p>
            <a:r>
              <a:rPr lang="en-US" sz="2000" b="1" dirty="0" err="1">
                <a:solidFill>
                  <a:srgbClr val="660066"/>
                </a:solidFill>
                <a:ea typeface="ＭＳ Ｐゴシック"/>
              </a:rPr>
              <a:t>Migdal</a:t>
            </a:r>
            <a:r>
              <a:rPr lang="en-US" sz="2000" b="1" dirty="0">
                <a:solidFill>
                  <a:srgbClr val="660066"/>
                </a:solidFill>
                <a:ea typeface="ＭＳ Ｐゴシック"/>
              </a:rPr>
              <a:t> topology</a:t>
            </a:r>
            <a:endParaRPr lang="en-US" sz="2000" dirty="0">
              <a:solidFill>
                <a:srgbClr val="660066"/>
              </a:solidFill>
            </a:endParaRPr>
          </a:p>
        </p:txBody>
      </p:sp>
      <p:pic>
        <p:nvPicPr>
          <p:cNvPr id="3" name="Picture 2" descr="A picture containing text, clipart&#10;&#10;Description automatically generated">
            <a:extLst>
              <a:ext uri="{FF2B5EF4-FFF2-40B4-BE49-F238E27FC236}">
                <a16:creationId xmlns:a16="http://schemas.microsoft.com/office/drawing/2014/main" id="{842BE9D2-226D-FDFC-F60A-D54F9494BFEC}"/>
              </a:ext>
            </a:extLst>
          </p:cNvPr>
          <p:cNvPicPr>
            <a:picLocks noChangeAspect="1"/>
          </p:cNvPicPr>
          <p:nvPr/>
        </p:nvPicPr>
        <p:blipFill>
          <a:blip r:embed="rId3"/>
          <a:stretch>
            <a:fillRect/>
          </a:stretch>
        </p:blipFill>
        <p:spPr>
          <a:xfrm>
            <a:off x="7538222" y="400268"/>
            <a:ext cx="3969060" cy="1114485"/>
          </a:xfrm>
          <a:prstGeom prst="rect">
            <a:avLst/>
          </a:prstGeom>
        </p:spPr>
      </p:pic>
      <p:sp>
        <p:nvSpPr>
          <p:cNvPr id="9" name="Date Placeholder 8">
            <a:extLst>
              <a:ext uri="{FF2B5EF4-FFF2-40B4-BE49-F238E27FC236}">
                <a16:creationId xmlns:a16="http://schemas.microsoft.com/office/drawing/2014/main" id="{7DB2CF5C-F278-B640-EE33-913915D0A720}"/>
              </a:ext>
            </a:extLst>
          </p:cNvPr>
          <p:cNvSpPr>
            <a:spLocks noGrp="1"/>
          </p:cNvSpPr>
          <p:nvPr>
            <p:ph type="dt" sz="half" idx="10"/>
          </p:nvPr>
        </p:nvSpPr>
        <p:spPr/>
        <p:txBody>
          <a:bodyPr/>
          <a:lstStyle/>
          <a:p>
            <a:pPr>
              <a:defRPr/>
            </a:pPr>
            <a:r>
              <a:rPr lang="en-US" altLang="en-US"/>
              <a:t>Dinesh Loomba</a:t>
            </a:r>
          </a:p>
        </p:txBody>
      </p:sp>
      <p:sp>
        <p:nvSpPr>
          <p:cNvPr id="11" name="Footer Placeholder 10">
            <a:extLst>
              <a:ext uri="{FF2B5EF4-FFF2-40B4-BE49-F238E27FC236}">
                <a16:creationId xmlns:a16="http://schemas.microsoft.com/office/drawing/2014/main" id="{6C5009B4-3AE1-D1BE-32A9-CA1E7723FAC6}"/>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12" name="Slide Number Placeholder 11">
            <a:extLst>
              <a:ext uri="{FF2B5EF4-FFF2-40B4-BE49-F238E27FC236}">
                <a16:creationId xmlns:a16="http://schemas.microsoft.com/office/drawing/2014/main" id="{A09383FA-7805-B124-9694-82E4A9074881}"/>
              </a:ext>
            </a:extLst>
          </p:cNvPr>
          <p:cNvSpPr>
            <a:spLocks noGrp="1"/>
          </p:cNvSpPr>
          <p:nvPr>
            <p:ph type="sldNum" sz="quarter" idx="12"/>
          </p:nvPr>
        </p:nvSpPr>
        <p:spPr/>
        <p:txBody>
          <a:bodyPr/>
          <a:lstStyle/>
          <a:p>
            <a:pPr>
              <a:defRPr/>
            </a:pPr>
            <a:fld id="{8E85B6AE-F08C-A344-A8E0-31AD1B0B5125}" type="slidenum">
              <a:rPr lang="en-US" altLang="en-US" smtClean="0"/>
              <a:pPr>
                <a:defRPr/>
              </a:pPr>
              <a:t>21</a:t>
            </a:fld>
            <a:endParaRPr lang="en-US" altLang="en-US"/>
          </a:p>
        </p:txBody>
      </p:sp>
    </p:spTree>
    <p:extLst>
      <p:ext uri="{BB962C8B-B14F-4D97-AF65-F5344CB8AC3E}">
        <p14:creationId xmlns:p14="http://schemas.microsoft.com/office/powerpoint/2010/main" val="337574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ultipanel3c.jpg"/>
          <p:cNvPicPr>
            <a:picLocks noChangeAspect="1"/>
          </p:cNvPicPr>
          <p:nvPr/>
        </p:nvPicPr>
        <p:blipFill rotWithShape="1">
          <a:blip r:embed="rId2">
            <a:extLst>
              <a:ext uri="{28A0092B-C50C-407E-A947-70E740481C1C}">
                <a14:useLocalDpi xmlns:a14="http://schemas.microsoft.com/office/drawing/2010/main" val="0"/>
              </a:ext>
            </a:extLst>
          </a:blip>
          <a:srcRect l="64468" t="4125" r="9136"/>
          <a:stretch/>
        </p:blipFill>
        <p:spPr>
          <a:xfrm>
            <a:off x="6152466" y="3605923"/>
            <a:ext cx="3171905" cy="3093334"/>
          </a:xfrm>
          <a:prstGeom prst="rect">
            <a:avLst/>
          </a:prstGeom>
        </p:spPr>
      </p:pic>
      <p:sp>
        <p:nvSpPr>
          <p:cNvPr id="4" name="Text Box 4"/>
          <p:cNvSpPr txBox="1">
            <a:spLocks noChangeArrowheads="1"/>
          </p:cNvSpPr>
          <p:nvPr/>
        </p:nvSpPr>
        <p:spPr bwMode="auto">
          <a:xfrm>
            <a:off x="3324006" y="158743"/>
            <a:ext cx="4727844"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3000" dirty="0">
                <a:solidFill>
                  <a:srgbClr val="942093"/>
                </a:solidFill>
                <a:latin typeface="Helvetica"/>
                <a:cs typeface="Helvetica"/>
              </a:rPr>
              <a:t>“Migdal Events”</a:t>
            </a:r>
          </a:p>
        </p:txBody>
      </p:sp>
      <p:pic>
        <p:nvPicPr>
          <p:cNvPr id="5" name="Picture 4" descr="Multipanel3c.jpg"/>
          <p:cNvPicPr>
            <a:picLocks noChangeAspect="1"/>
          </p:cNvPicPr>
          <p:nvPr/>
        </p:nvPicPr>
        <p:blipFill rotWithShape="1">
          <a:blip r:embed="rId2">
            <a:extLst>
              <a:ext uri="{28A0092B-C50C-407E-A947-70E740481C1C}">
                <a14:useLocalDpi xmlns:a14="http://schemas.microsoft.com/office/drawing/2010/main" val="0"/>
              </a:ext>
            </a:extLst>
          </a:blip>
          <a:srcRect l="39313" t="6045" r="36297" b="15232"/>
          <a:stretch/>
        </p:blipFill>
        <p:spPr>
          <a:xfrm>
            <a:off x="6714234" y="879192"/>
            <a:ext cx="2930965" cy="2539887"/>
          </a:xfrm>
          <a:prstGeom prst="rect">
            <a:avLst/>
          </a:prstGeom>
        </p:spPr>
      </p:pic>
      <p:pic>
        <p:nvPicPr>
          <p:cNvPr id="6" name="Picture 5" descr="Multipanel3c.jpg"/>
          <p:cNvPicPr>
            <a:picLocks noChangeAspect="1"/>
          </p:cNvPicPr>
          <p:nvPr/>
        </p:nvPicPr>
        <p:blipFill rotWithShape="1">
          <a:blip r:embed="rId2">
            <a:extLst>
              <a:ext uri="{28A0092B-C50C-407E-A947-70E740481C1C}">
                <a14:useLocalDpi xmlns:a14="http://schemas.microsoft.com/office/drawing/2010/main" val="0"/>
              </a:ext>
            </a:extLst>
          </a:blip>
          <a:srcRect l="10773" t="6065" r="68433" b="15471"/>
          <a:stretch/>
        </p:blipFill>
        <p:spPr>
          <a:xfrm>
            <a:off x="2836505" y="958562"/>
            <a:ext cx="2391715" cy="2423160"/>
          </a:xfrm>
          <a:prstGeom prst="rect">
            <a:avLst/>
          </a:prstGeom>
        </p:spPr>
      </p:pic>
      <p:pic>
        <p:nvPicPr>
          <p:cNvPr id="7" name="Picture 6" descr="Multipanel13.jpg"/>
          <p:cNvPicPr>
            <a:picLocks noChangeAspect="1"/>
          </p:cNvPicPr>
          <p:nvPr/>
        </p:nvPicPr>
        <p:blipFill rotWithShape="1">
          <a:blip r:embed="rId3">
            <a:extLst>
              <a:ext uri="{28A0092B-C50C-407E-A947-70E740481C1C}">
                <a14:useLocalDpi xmlns:a14="http://schemas.microsoft.com/office/drawing/2010/main" val="0"/>
              </a:ext>
            </a:extLst>
          </a:blip>
          <a:srcRect l="63968" t="13622" r="9772" b="13371"/>
          <a:stretch/>
        </p:blipFill>
        <p:spPr>
          <a:xfrm flipH="1" flipV="1">
            <a:off x="2806291" y="3986889"/>
            <a:ext cx="2439731" cy="2423160"/>
          </a:xfrm>
          <a:prstGeom prst="rect">
            <a:avLst/>
          </a:prstGeom>
        </p:spPr>
      </p:pic>
      <p:sp>
        <p:nvSpPr>
          <p:cNvPr id="8" name="Line 20"/>
          <p:cNvSpPr>
            <a:spLocks noChangeShapeType="1"/>
          </p:cNvSpPr>
          <p:nvPr/>
        </p:nvSpPr>
        <p:spPr bwMode="auto">
          <a:xfrm>
            <a:off x="8069256" y="4712465"/>
            <a:ext cx="652826" cy="11871"/>
          </a:xfrm>
          <a:prstGeom prst="line">
            <a:avLst/>
          </a:prstGeom>
          <a:noFill/>
          <a:ln w="38100" cmpd="sng">
            <a:solidFill>
              <a:srgbClr val="3083FB"/>
            </a:solidFill>
            <a:round/>
            <a:headEnd type="none"/>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Line 20"/>
          <p:cNvSpPr>
            <a:spLocks noChangeShapeType="1"/>
          </p:cNvSpPr>
          <p:nvPr/>
        </p:nvSpPr>
        <p:spPr bwMode="auto">
          <a:xfrm flipH="1">
            <a:off x="7141528" y="5422765"/>
            <a:ext cx="652826" cy="11871"/>
          </a:xfrm>
          <a:prstGeom prst="line">
            <a:avLst/>
          </a:prstGeom>
          <a:noFill/>
          <a:ln w="38100" cmpd="sng">
            <a:solidFill>
              <a:srgbClr val="800000"/>
            </a:solidFill>
            <a:round/>
            <a:headEnd type="none"/>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Shape 1554"/>
          <p:cNvSpPr>
            <a:spLocks noChangeArrowheads="1"/>
          </p:cNvSpPr>
          <p:nvPr/>
        </p:nvSpPr>
        <p:spPr bwMode="auto">
          <a:xfrm>
            <a:off x="3881953" y="3352874"/>
            <a:ext cx="33813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lIns="45719" rIns="45719">
            <a:spAutoFit/>
          </a:bodyPr>
          <a:lstStyle/>
          <a:p>
            <a:pPr defTabSz="342900"/>
            <a:r>
              <a:rPr lang="en-US" sz="3600" b="1" dirty="0">
                <a:solidFill>
                  <a:srgbClr val="FF2600"/>
                </a:solidFill>
                <a:latin typeface="Arial" charset="0"/>
                <a:ea typeface="Osaka" charset="0"/>
                <a:cs typeface="Osaka" charset="0"/>
                <a:sym typeface="Helvetica" charset="0"/>
              </a:rPr>
              <a:t>+</a:t>
            </a:r>
          </a:p>
        </p:txBody>
      </p:sp>
      <p:sp>
        <p:nvSpPr>
          <p:cNvPr id="11" name="Shape 1490"/>
          <p:cNvSpPr>
            <a:spLocks noChangeArrowheads="1"/>
          </p:cNvSpPr>
          <p:nvPr/>
        </p:nvSpPr>
        <p:spPr bwMode="auto">
          <a:xfrm>
            <a:off x="1279170" y="1933577"/>
            <a:ext cx="136056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square" lIns="45719" rIns="45719">
            <a:spAutoFit/>
          </a:bodyPr>
          <a:lstStyle/>
          <a:p>
            <a:pPr algn="ctr" defTabSz="342900"/>
            <a:r>
              <a:rPr lang="en-US" sz="2400" b="1" dirty="0">
                <a:solidFill>
                  <a:srgbClr val="009051"/>
                </a:solidFill>
                <a:latin typeface="Arial" charset="0"/>
                <a:ea typeface="Osaka" charset="0"/>
                <a:cs typeface="Osaka" charset="0"/>
                <a:sym typeface="Helvetica" charset="0"/>
              </a:rPr>
              <a:t>Nuclear Recoil</a:t>
            </a:r>
          </a:p>
        </p:txBody>
      </p:sp>
      <p:sp>
        <p:nvSpPr>
          <p:cNvPr id="12" name="Shape 1490"/>
          <p:cNvSpPr>
            <a:spLocks noChangeArrowheads="1"/>
          </p:cNvSpPr>
          <p:nvPr/>
        </p:nvSpPr>
        <p:spPr bwMode="auto">
          <a:xfrm>
            <a:off x="1267301" y="4906745"/>
            <a:ext cx="1360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square" lIns="45719" rIns="45719">
            <a:spAutoFit/>
          </a:bodyPr>
          <a:lstStyle/>
          <a:p>
            <a:pPr algn="ctr" defTabSz="342900"/>
            <a:r>
              <a:rPr lang="en-US" sz="2400" b="1" dirty="0">
                <a:solidFill>
                  <a:srgbClr val="009051"/>
                </a:solidFill>
                <a:latin typeface="Arial" charset="0"/>
                <a:ea typeface="Osaka" charset="0"/>
                <a:cs typeface="Osaka" charset="0"/>
                <a:sym typeface="Helvetica" charset="0"/>
              </a:rPr>
              <a:t>Electron</a:t>
            </a:r>
          </a:p>
        </p:txBody>
      </p:sp>
      <p:sp>
        <p:nvSpPr>
          <p:cNvPr id="14" name="Shape 1555"/>
          <p:cNvSpPr>
            <a:spLocks noChangeArrowheads="1"/>
          </p:cNvSpPr>
          <p:nvPr/>
        </p:nvSpPr>
        <p:spPr bwMode="auto">
          <a:xfrm>
            <a:off x="5687928" y="3363541"/>
            <a:ext cx="33813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lIns="45719" rIns="45719">
            <a:spAutoFit/>
          </a:bodyPr>
          <a:lstStyle/>
          <a:p>
            <a:pPr defTabSz="342900"/>
            <a:r>
              <a:rPr lang="en-US" sz="3600" b="1" dirty="0">
                <a:solidFill>
                  <a:srgbClr val="FF2600"/>
                </a:solidFill>
                <a:latin typeface="Arial" charset="0"/>
                <a:ea typeface="Osaka" charset="0"/>
                <a:cs typeface="Osaka" charset="0"/>
                <a:sym typeface="Helvetica" charset="0"/>
              </a:rPr>
              <a:t>=</a:t>
            </a:r>
          </a:p>
        </p:txBody>
      </p:sp>
      <p:grpSp>
        <p:nvGrpSpPr>
          <p:cNvPr id="19" name="Group 18"/>
          <p:cNvGrpSpPr/>
          <p:nvPr/>
        </p:nvGrpSpPr>
        <p:grpSpPr>
          <a:xfrm>
            <a:off x="6865295" y="1721176"/>
            <a:ext cx="1222569" cy="1388808"/>
            <a:chOff x="5151374" y="1471906"/>
            <a:chExt cx="1222569" cy="1388808"/>
          </a:xfrm>
        </p:grpSpPr>
        <p:sp>
          <p:nvSpPr>
            <p:cNvPr id="17" name="Line 20"/>
            <p:cNvSpPr>
              <a:spLocks noChangeShapeType="1"/>
            </p:cNvSpPr>
            <p:nvPr/>
          </p:nvSpPr>
          <p:spPr bwMode="auto">
            <a:xfrm flipH="1" flipV="1">
              <a:off x="5151374" y="1471906"/>
              <a:ext cx="807137" cy="735947"/>
            </a:xfrm>
            <a:prstGeom prst="line">
              <a:avLst/>
            </a:prstGeom>
            <a:noFill/>
            <a:ln w="38100" cmpd="sng">
              <a:solidFill>
                <a:srgbClr val="FF6600"/>
              </a:solidFill>
              <a:round/>
              <a:headEnd type="none"/>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Line 20"/>
            <p:cNvSpPr>
              <a:spLocks noChangeShapeType="1"/>
            </p:cNvSpPr>
            <p:nvPr/>
          </p:nvSpPr>
          <p:spPr bwMode="auto">
            <a:xfrm>
              <a:off x="5946640" y="2195983"/>
              <a:ext cx="427303" cy="664731"/>
            </a:xfrm>
            <a:prstGeom prst="line">
              <a:avLst/>
            </a:prstGeom>
            <a:noFill/>
            <a:ln w="38100" cmpd="sng">
              <a:solidFill>
                <a:srgbClr val="FF6600"/>
              </a:solidFill>
              <a:round/>
              <a:headEnd type="oval"/>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 name="Shape 1490">
            <a:extLst>
              <a:ext uri="{FF2B5EF4-FFF2-40B4-BE49-F238E27FC236}">
                <a16:creationId xmlns:a16="http://schemas.microsoft.com/office/drawing/2014/main" id="{1C16B31C-DC59-0372-7DA0-03AC8418352C}"/>
              </a:ext>
            </a:extLst>
          </p:cNvPr>
          <p:cNvSpPr>
            <a:spLocks noChangeArrowheads="1"/>
          </p:cNvSpPr>
          <p:nvPr/>
        </p:nvSpPr>
        <p:spPr bwMode="auto">
          <a:xfrm>
            <a:off x="9721270" y="1985476"/>
            <a:ext cx="119155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square" lIns="45719" rIns="45719">
            <a:spAutoFit/>
          </a:bodyPr>
          <a:lstStyle/>
          <a:p>
            <a:pPr algn="ctr" defTabSz="342900"/>
            <a:r>
              <a:rPr lang="en-US" sz="2400" b="1" dirty="0">
                <a:solidFill>
                  <a:srgbClr val="FF0000"/>
                </a:solidFill>
                <a:latin typeface="Arial" charset="0"/>
                <a:ea typeface="Osaka" charset="0"/>
                <a:cs typeface="Osaka" charset="0"/>
                <a:sym typeface="Helvetica" charset="0"/>
              </a:rPr>
              <a:t>Migdal</a:t>
            </a:r>
          </a:p>
        </p:txBody>
      </p:sp>
      <p:sp>
        <p:nvSpPr>
          <p:cNvPr id="15" name="Date Placeholder 14">
            <a:extLst>
              <a:ext uri="{FF2B5EF4-FFF2-40B4-BE49-F238E27FC236}">
                <a16:creationId xmlns:a16="http://schemas.microsoft.com/office/drawing/2014/main" id="{75080363-DC89-9306-BA3D-8940F373ECDD}"/>
              </a:ext>
            </a:extLst>
          </p:cNvPr>
          <p:cNvSpPr>
            <a:spLocks noGrp="1"/>
          </p:cNvSpPr>
          <p:nvPr>
            <p:ph type="dt" sz="half" idx="10"/>
          </p:nvPr>
        </p:nvSpPr>
        <p:spPr/>
        <p:txBody>
          <a:bodyPr/>
          <a:lstStyle/>
          <a:p>
            <a:pPr>
              <a:defRPr/>
            </a:pPr>
            <a:r>
              <a:rPr lang="en-US" altLang="en-US"/>
              <a:t>Dinesh Loomba</a:t>
            </a:r>
          </a:p>
        </p:txBody>
      </p:sp>
      <p:sp>
        <p:nvSpPr>
          <p:cNvPr id="16" name="Footer Placeholder 15">
            <a:extLst>
              <a:ext uri="{FF2B5EF4-FFF2-40B4-BE49-F238E27FC236}">
                <a16:creationId xmlns:a16="http://schemas.microsoft.com/office/drawing/2014/main" id="{BE154596-1812-B573-DFC8-E3F4F43687B6}"/>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21" name="Slide Number Placeholder 20">
            <a:extLst>
              <a:ext uri="{FF2B5EF4-FFF2-40B4-BE49-F238E27FC236}">
                <a16:creationId xmlns:a16="http://schemas.microsoft.com/office/drawing/2014/main" id="{8EBEA109-BF1A-2EC1-C77D-87F966E81668}"/>
              </a:ext>
            </a:extLst>
          </p:cNvPr>
          <p:cNvSpPr>
            <a:spLocks noGrp="1"/>
          </p:cNvSpPr>
          <p:nvPr>
            <p:ph type="sldNum" sz="quarter" idx="12"/>
          </p:nvPr>
        </p:nvSpPr>
        <p:spPr/>
        <p:txBody>
          <a:bodyPr/>
          <a:lstStyle/>
          <a:p>
            <a:pPr>
              <a:defRPr/>
            </a:pPr>
            <a:fld id="{8E85B6AE-F08C-A344-A8E0-31AD1B0B5125}" type="slidenum">
              <a:rPr lang="en-US" altLang="en-US" smtClean="0"/>
              <a:pPr>
                <a:defRPr/>
              </a:pPr>
              <a:t>22</a:t>
            </a:fld>
            <a:endParaRPr lang="en-US" altLang="en-US"/>
          </a:p>
        </p:txBody>
      </p:sp>
    </p:spTree>
    <p:extLst>
      <p:ext uri="{BB962C8B-B14F-4D97-AF65-F5344CB8AC3E}">
        <p14:creationId xmlns:p14="http://schemas.microsoft.com/office/powerpoint/2010/main" val="348934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Google Shape;351;p63"/>
          <p:cNvSpPr txBox="1">
            <a:spLocks noGrp="1"/>
          </p:cNvSpPr>
          <p:nvPr>
            <p:ph type="body" idx="4294967295"/>
          </p:nvPr>
        </p:nvSpPr>
        <p:spPr>
          <a:xfrm>
            <a:off x="6716713" y="151512"/>
            <a:ext cx="5475287" cy="6326188"/>
          </a:xfrm>
          <a:prstGeom prst="rect">
            <a:avLst/>
          </a:prstGeom>
        </p:spPr>
        <p:txBody>
          <a:bodyPr spcFirstLastPara="1" wrap="square" lIns="121900" tIns="121900" rIns="121900" bIns="121900" anchor="t" anchorCtr="0">
            <a:noAutofit/>
          </a:bodyPr>
          <a:lstStyle/>
          <a:p>
            <a:pPr indent="-440256">
              <a:spcBef>
                <a:spcPts val="1600"/>
              </a:spcBef>
              <a:buClr>
                <a:srgbClr val="666666"/>
              </a:buClr>
              <a:buSzPts val="1600"/>
            </a:pPr>
            <a:r>
              <a:rPr lang="en-GB" sz="2133" dirty="0">
                <a:solidFill>
                  <a:srgbClr val="002060"/>
                </a:solidFill>
                <a:latin typeface="Helvetica" pitchFamily="2" charset="0"/>
              </a:rPr>
              <a:t>Low-pressure gas: 50 Torr of CF</a:t>
            </a:r>
            <a:r>
              <a:rPr lang="en-GB" sz="2133" baseline="-25000" dirty="0">
                <a:solidFill>
                  <a:srgbClr val="002060"/>
                </a:solidFill>
                <a:latin typeface="Helvetica" pitchFamily="2" charset="0"/>
              </a:rPr>
              <a:t>4</a:t>
            </a:r>
            <a:endParaRPr sz="2133" baseline="-25000" dirty="0">
              <a:solidFill>
                <a:srgbClr val="002060"/>
              </a:solidFill>
              <a:latin typeface="Helvetica" pitchFamily="2" charset="0"/>
            </a:endParaRPr>
          </a:p>
          <a:p>
            <a:pPr lvl="1" indent="-414856">
              <a:buClr>
                <a:srgbClr val="666666"/>
              </a:buClr>
              <a:buSzPts val="1300"/>
            </a:pPr>
            <a:r>
              <a:rPr lang="en-GB" sz="1733" dirty="0">
                <a:solidFill>
                  <a:srgbClr val="666666"/>
                </a:solidFill>
                <a:latin typeface="Helvetica" pitchFamily="2" charset="0"/>
              </a:rPr>
              <a:t>To extend particle tracks</a:t>
            </a:r>
            <a:endParaRPr sz="1733" dirty="0">
              <a:solidFill>
                <a:srgbClr val="666666"/>
              </a:solidFill>
              <a:latin typeface="Helvetica" pitchFamily="2" charset="0"/>
            </a:endParaRPr>
          </a:p>
          <a:p>
            <a:pPr lvl="1" indent="-414856">
              <a:buClr>
                <a:srgbClr val="666666"/>
              </a:buClr>
              <a:buSzPts val="1300"/>
            </a:pPr>
            <a:r>
              <a:rPr lang="en-GB" sz="1733" dirty="0">
                <a:solidFill>
                  <a:srgbClr val="666666"/>
                </a:solidFill>
                <a:latin typeface="Helvetica" pitchFamily="2" charset="0"/>
              </a:rPr>
              <a:t>Minimize gamma interactions </a:t>
            </a:r>
            <a:endParaRPr sz="1733" dirty="0">
              <a:solidFill>
                <a:srgbClr val="666666"/>
              </a:solidFill>
              <a:latin typeface="Helvetica" pitchFamily="2" charset="0"/>
            </a:endParaRPr>
          </a:p>
          <a:p>
            <a:pPr indent="-440256">
              <a:buClr>
                <a:srgbClr val="666666"/>
              </a:buClr>
              <a:buSzPts val="1600"/>
            </a:pPr>
            <a:r>
              <a:rPr lang="en-GB" sz="2133" dirty="0">
                <a:solidFill>
                  <a:srgbClr val="002060"/>
                </a:solidFill>
                <a:latin typeface="Helvetica" pitchFamily="2" charset="0"/>
              </a:rPr>
              <a:t>Readout </a:t>
            </a:r>
            <a:endParaRPr sz="2133" dirty="0">
              <a:solidFill>
                <a:srgbClr val="002060"/>
              </a:solidFill>
              <a:latin typeface="Helvetica" pitchFamily="2" charset="0"/>
            </a:endParaRPr>
          </a:p>
          <a:p>
            <a:pPr lvl="1" indent="-414856">
              <a:buClr>
                <a:srgbClr val="666666"/>
              </a:buClr>
              <a:buSzPts val="1300"/>
            </a:pPr>
            <a:r>
              <a:rPr lang="en-GB" sz="1733" dirty="0">
                <a:solidFill>
                  <a:srgbClr val="666666"/>
                </a:solidFill>
                <a:latin typeface="Helvetica" pitchFamily="2" charset="0"/>
              </a:rPr>
              <a:t>Optical : Camera + photomultiplier tube</a:t>
            </a:r>
            <a:endParaRPr sz="1733" dirty="0">
              <a:solidFill>
                <a:srgbClr val="666666"/>
              </a:solidFill>
              <a:latin typeface="Helvetica" pitchFamily="2" charset="0"/>
            </a:endParaRPr>
          </a:p>
          <a:p>
            <a:pPr lvl="1" indent="-414856">
              <a:buClr>
                <a:srgbClr val="666666"/>
              </a:buClr>
              <a:buSzPts val="1300"/>
            </a:pPr>
            <a:r>
              <a:rPr lang="en-GB" sz="1733" dirty="0">
                <a:solidFill>
                  <a:srgbClr val="666666"/>
                </a:solidFill>
                <a:latin typeface="Helvetica" pitchFamily="2" charset="0"/>
              </a:rPr>
              <a:t>Charge: GEMs + 120 ITO anode strips</a:t>
            </a:r>
            <a:endParaRPr sz="1733" dirty="0">
              <a:solidFill>
                <a:srgbClr val="666666"/>
              </a:solidFill>
              <a:latin typeface="Helvetica" pitchFamily="2" charset="0"/>
            </a:endParaRPr>
          </a:p>
          <a:p>
            <a:pPr indent="-440256">
              <a:buClr>
                <a:srgbClr val="666666"/>
              </a:buClr>
              <a:buSzPts val="1600"/>
            </a:pPr>
            <a:r>
              <a:rPr lang="en-GB" sz="2133" dirty="0">
                <a:solidFill>
                  <a:srgbClr val="002060"/>
                </a:solidFill>
                <a:latin typeface="Helvetica" pitchFamily="2" charset="0"/>
              </a:rPr>
              <a:t>TPC signal amplification</a:t>
            </a:r>
          </a:p>
          <a:p>
            <a:pPr lvl="1" indent="-431789">
              <a:buClr>
                <a:srgbClr val="666666"/>
              </a:buClr>
              <a:buSzPts val="1500"/>
            </a:pPr>
            <a:r>
              <a:rPr lang="en-GB" sz="1733" dirty="0">
                <a:solidFill>
                  <a:srgbClr val="666666"/>
                </a:solidFill>
                <a:latin typeface="Helvetica" pitchFamily="2" charset="0"/>
              </a:rPr>
              <a:t>2 x glass-GEMs (Cu or Ni cladded)</a:t>
            </a:r>
          </a:p>
          <a:p>
            <a:pPr indent="-440256">
              <a:buClr>
                <a:srgbClr val="666666"/>
              </a:buClr>
              <a:buSzPts val="1600"/>
            </a:pPr>
            <a:r>
              <a:rPr lang="en-GB" sz="2133" dirty="0">
                <a:solidFill>
                  <a:srgbClr val="002060"/>
                </a:solidFill>
                <a:latin typeface="Helvetica" pitchFamily="2" charset="0"/>
              </a:rPr>
              <a:t>High-yield neutron generator</a:t>
            </a:r>
            <a:endParaRPr sz="2133" dirty="0">
              <a:solidFill>
                <a:srgbClr val="002060"/>
              </a:solidFill>
              <a:latin typeface="Helvetica" pitchFamily="2" charset="0"/>
            </a:endParaRPr>
          </a:p>
          <a:p>
            <a:pPr lvl="1" indent="-414856">
              <a:buClr>
                <a:srgbClr val="666666"/>
              </a:buClr>
              <a:buSzPts val="1300"/>
            </a:pPr>
            <a:r>
              <a:rPr lang="en-GB" sz="1733" dirty="0">
                <a:solidFill>
                  <a:srgbClr val="666666"/>
                </a:solidFill>
                <a:latin typeface="Helvetica" pitchFamily="2" charset="0"/>
              </a:rPr>
              <a:t>D-D: 2.47 MeV (10</a:t>
            </a:r>
            <a:r>
              <a:rPr lang="en-GB" sz="1733" baseline="30000" dirty="0">
                <a:solidFill>
                  <a:srgbClr val="666666"/>
                </a:solidFill>
                <a:latin typeface="Helvetica" pitchFamily="2" charset="0"/>
              </a:rPr>
              <a:t>9</a:t>
            </a:r>
            <a:r>
              <a:rPr lang="en-GB" sz="1733" dirty="0">
                <a:solidFill>
                  <a:srgbClr val="666666"/>
                </a:solidFill>
                <a:latin typeface="Helvetica" pitchFamily="2" charset="0"/>
              </a:rPr>
              <a:t>n/s)</a:t>
            </a:r>
            <a:endParaRPr sz="1733" dirty="0">
              <a:solidFill>
                <a:srgbClr val="666666"/>
              </a:solidFill>
              <a:latin typeface="Helvetica" pitchFamily="2" charset="0"/>
            </a:endParaRPr>
          </a:p>
          <a:p>
            <a:pPr lvl="1" indent="-414856">
              <a:buClr>
                <a:srgbClr val="666666"/>
              </a:buClr>
              <a:buSzPts val="1300"/>
            </a:pPr>
            <a:r>
              <a:rPr lang="en-GB" sz="1733" dirty="0">
                <a:solidFill>
                  <a:srgbClr val="666666"/>
                </a:solidFill>
                <a:latin typeface="Helvetica" pitchFamily="2" charset="0"/>
              </a:rPr>
              <a:t>Defined beam, “clear” through TPC</a:t>
            </a:r>
            <a:endParaRPr sz="1733" dirty="0">
              <a:solidFill>
                <a:srgbClr val="666666"/>
              </a:solidFill>
              <a:latin typeface="Helvetica" pitchFamily="2" charset="0"/>
            </a:endParaRPr>
          </a:p>
          <a:p>
            <a:pPr indent="-440256">
              <a:buClr>
                <a:srgbClr val="666666"/>
              </a:buClr>
              <a:buSzPts val="1600"/>
            </a:pPr>
            <a:r>
              <a:rPr lang="en-GB" sz="2133" dirty="0">
                <a:solidFill>
                  <a:srgbClr val="002060"/>
                </a:solidFill>
                <a:latin typeface="Helvetica" pitchFamily="2" charset="0"/>
              </a:rPr>
              <a:t>Electron and nuclear recoil tracks</a:t>
            </a:r>
            <a:endParaRPr sz="2133" dirty="0">
              <a:solidFill>
                <a:srgbClr val="002060"/>
              </a:solidFill>
              <a:latin typeface="Helvetica" pitchFamily="2" charset="0"/>
            </a:endParaRPr>
          </a:p>
          <a:p>
            <a:pPr lvl="1" indent="-414856">
              <a:buClr>
                <a:srgbClr val="666666"/>
              </a:buClr>
              <a:buSzPts val="1300"/>
            </a:pPr>
            <a:r>
              <a:rPr lang="en-GB" sz="1733" dirty="0">
                <a:solidFill>
                  <a:srgbClr val="666666"/>
                </a:solidFill>
                <a:latin typeface="Helvetica" pitchFamily="2" charset="0"/>
              </a:rPr>
              <a:t>Migdal: NR+ER tracks, common vertex</a:t>
            </a:r>
            <a:endParaRPr sz="1733" dirty="0">
              <a:solidFill>
                <a:srgbClr val="666666"/>
              </a:solidFill>
              <a:latin typeface="Helvetica" pitchFamily="2" charset="0"/>
            </a:endParaRPr>
          </a:p>
          <a:p>
            <a:pPr lvl="1" indent="-414856">
              <a:buClr>
                <a:srgbClr val="666666"/>
              </a:buClr>
              <a:buSzPts val="1300"/>
            </a:pPr>
            <a:r>
              <a:rPr lang="en-GB" sz="1733" dirty="0">
                <a:solidFill>
                  <a:srgbClr val="666666"/>
                </a:solidFill>
                <a:latin typeface="Helvetica" pitchFamily="2" charset="0"/>
              </a:rPr>
              <a:t>Cover dynamic range of NRs and ERs</a:t>
            </a:r>
            <a:endParaRPr sz="1733" dirty="0">
              <a:solidFill>
                <a:srgbClr val="666666"/>
              </a:solidFill>
              <a:latin typeface="Helvetica" pitchFamily="2" charset="0"/>
            </a:endParaRPr>
          </a:p>
          <a:p>
            <a:pPr lvl="1" indent="-414856">
              <a:buClr>
                <a:srgbClr val="666666"/>
              </a:buClr>
              <a:buSzPts val="1300"/>
            </a:pPr>
            <a:r>
              <a:rPr lang="en-GB" sz="1733" dirty="0">
                <a:solidFill>
                  <a:srgbClr val="666666"/>
                </a:solidFill>
                <a:latin typeface="Helvetica" pitchFamily="2" charset="0"/>
              </a:rPr>
              <a:t>5 keV electron threshold		                  5.9 keV X-rays from Fe-55 for calibration at threshold (5.2 keV photoelectron)</a:t>
            </a:r>
            <a:endParaRPr sz="1733" dirty="0">
              <a:solidFill>
                <a:srgbClr val="666666"/>
              </a:solidFill>
              <a:latin typeface="Helvetica" pitchFamily="2" charset="0"/>
            </a:endParaRPr>
          </a:p>
        </p:txBody>
      </p:sp>
      <p:pic>
        <p:nvPicPr>
          <p:cNvPr id="353" name="Google Shape;353;p63"/>
          <p:cNvPicPr preferRelativeResize="0"/>
          <p:nvPr/>
        </p:nvPicPr>
        <p:blipFill>
          <a:blip r:embed="rId3">
            <a:alphaModFix/>
          </a:blip>
          <a:stretch>
            <a:fillRect/>
          </a:stretch>
        </p:blipFill>
        <p:spPr>
          <a:xfrm>
            <a:off x="56067" y="966384"/>
            <a:ext cx="6920751" cy="5094635"/>
          </a:xfrm>
          <a:prstGeom prst="rect">
            <a:avLst/>
          </a:prstGeom>
          <a:noFill/>
          <a:ln>
            <a:noFill/>
          </a:ln>
        </p:spPr>
      </p:pic>
      <p:sp>
        <p:nvSpPr>
          <p:cNvPr id="2" name="Rectangle 2">
            <a:extLst>
              <a:ext uri="{FF2B5EF4-FFF2-40B4-BE49-F238E27FC236}">
                <a16:creationId xmlns:a16="http://schemas.microsoft.com/office/drawing/2014/main" id="{31D7FEF8-86A1-095D-3808-22542B06CF7E}"/>
              </a:ext>
            </a:extLst>
          </p:cNvPr>
          <p:cNvSpPr>
            <a:spLocks noChangeArrowheads="1"/>
          </p:cNvSpPr>
          <p:nvPr/>
        </p:nvSpPr>
        <p:spPr bwMode="auto">
          <a:xfrm>
            <a:off x="251922" y="144472"/>
            <a:ext cx="5765055"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r>
              <a:rPr lang="en-GB" sz="3600" dirty="0">
                <a:solidFill>
                  <a:srgbClr val="800040"/>
                </a:solidFill>
              </a:rPr>
              <a:t>The MIGDAL experiment</a:t>
            </a:r>
            <a:endParaRPr lang="en-US" sz="3600" b="1" dirty="0">
              <a:solidFill>
                <a:srgbClr val="800040"/>
              </a:solidFill>
            </a:endParaRPr>
          </a:p>
        </p:txBody>
      </p:sp>
      <p:sp>
        <p:nvSpPr>
          <p:cNvPr id="4" name="TextBox 3">
            <a:extLst>
              <a:ext uri="{FF2B5EF4-FFF2-40B4-BE49-F238E27FC236}">
                <a16:creationId xmlns:a16="http://schemas.microsoft.com/office/drawing/2014/main" id="{90EC5AA8-E493-EAF6-980F-1DDB060B89AF}"/>
              </a:ext>
            </a:extLst>
          </p:cNvPr>
          <p:cNvSpPr txBox="1"/>
          <p:nvPr/>
        </p:nvSpPr>
        <p:spPr>
          <a:xfrm>
            <a:off x="2840094" y="6294575"/>
            <a:ext cx="6603639" cy="523220"/>
          </a:xfrm>
          <a:prstGeom prst="rect">
            <a:avLst/>
          </a:prstGeom>
          <a:noFill/>
        </p:spPr>
        <p:txBody>
          <a:bodyPr wrap="square">
            <a:spAutoFit/>
          </a:bodyPr>
          <a:lstStyle/>
          <a:p>
            <a:pPr algn="ctr"/>
            <a:r>
              <a:rPr lang="fr-FR" sz="1400" b="0" i="0" u="none" strike="noStrike" baseline="0" dirty="0"/>
              <a:t>H.M. </a:t>
            </a:r>
            <a:r>
              <a:rPr lang="fr-FR" sz="1400" b="0" i="0" u="none" strike="noStrike" baseline="0" dirty="0" err="1"/>
              <a:t>Araújo</a:t>
            </a:r>
            <a:r>
              <a:rPr lang="fr-FR" sz="1400" b="0" i="0" u="none" strike="noStrike" baseline="0" dirty="0"/>
              <a:t> </a:t>
            </a:r>
            <a:r>
              <a:rPr lang="fr-FR" sz="1400" b="0" i="1" u="none" strike="noStrike" baseline="0" dirty="0"/>
              <a:t>et al </a:t>
            </a:r>
            <a:r>
              <a:rPr lang="fr-FR" sz="1400" b="0" i="0" u="none" strike="noStrike" baseline="0" dirty="0"/>
              <a:t>2023 </a:t>
            </a:r>
            <a:r>
              <a:rPr lang="fr-FR" sz="1400" b="0" i="1" u="none" strike="noStrike" baseline="0" dirty="0" err="1"/>
              <a:t>Astropart</a:t>
            </a:r>
            <a:r>
              <a:rPr lang="fr-FR" sz="1400" b="0" i="1" u="none" strike="noStrike" baseline="0" dirty="0"/>
              <a:t>. Phys</a:t>
            </a:r>
            <a:r>
              <a:rPr lang="fr-FR" sz="1400" b="0" i="0" u="none" strike="noStrike" baseline="0" dirty="0"/>
              <a:t>. </a:t>
            </a:r>
            <a:r>
              <a:rPr lang="fr-FR" sz="1400" b="1" i="0" u="none" strike="noStrike" baseline="0" dirty="0"/>
              <a:t>151 </a:t>
            </a:r>
            <a:r>
              <a:rPr lang="fr-FR" sz="1400" b="0" i="0" u="none" strike="noStrike" baseline="0" dirty="0"/>
              <a:t>102853 </a:t>
            </a:r>
            <a:r>
              <a:rPr lang="en-US" sz="1400" b="0" i="0" u="none" strike="noStrike" dirty="0">
                <a:effectLst/>
                <a:latin typeface="ElsevierSans"/>
              </a:rPr>
              <a:t>https://doi.org/10.1016/j.astropartphys.2023.102853</a:t>
            </a:r>
            <a:endParaRPr lang="en-US" sz="1400" dirty="0"/>
          </a:p>
        </p:txBody>
      </p:sp>
      <p:sp>
        <p:nvSpPr>
          <p:cNvPr id="5" name="Date Placeholder 4">
            <a:extLst>
              <a:ext uri="{FF2B5EF4-FFF2-40B4-BE49-F238E27FC236}">
                <a16:creationId xmlns:a16="http://schemas.microsoft.com/office/drawing/2014/main" id="{8BF01337-C8B7-CD3B-31C3-78A5CD604EDB}"/>
              </a:ext>
            </a:extLst>
          </p:cNvPr>
          <p:cNvSpPr>
            <a:spLocks noGrp="1"/>
          </p:cNvSpPr>
          <p:nvPr>
            <p:ph type="dt" sz="half" idx="10"/>
          </p:nvPr>
        </p:nvSpPr>
        <p:spPr/>
        <p:txBody>
          <a:bodyPr/>
          <a:lstStyle/>
          <a:p>
            <a:pPr>
              <a:defRPr/>
            </a:pPr>
            <a:r>
              <a:rPr lang="en-US" altLang="en-US"/>
              <a:t>Dinesh Loomba</a:t>
            </a:r>
          </a:p>
        </p:txBody>
      </p:sp>
      <p:sp>
        <p:nvSpPr>
          <p:cNvPr id="7" name="Footer Placeholder 6">
            <a:extLst>
              <a:ext uri="{FF2B5EF4-FFF2-40B4-BE49-F238E27FC236}">
                <a16:creationId xmlns:a16="http://schemas.microsoft.com/office/drawing/2014/main" id="{E9443300-BD8F-D134-BA24-A3CFDBBF22C9}"/>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8" name="Slide Number Placeholder 7">
            <a:extLst>
              <a:ext uri="{FF2B5EF4-FFF2-40B4-BE49-F238E27FC236}">
                <a16:creationId xmlns:a16="http://schemas.microsoft.com/office/drawing/2014/main" id="{753DF489-CC22-A112-4B53-D26DEBFE59C0}"/>
              </a:ext>
            </a:extLst>
          </p:cNvPr>
          <p:cNvSpPr>
            <a:spLocks noGrp="1"/>
          </p:cNvSpPr>
          <p:nvPr>
            <p:ph type="sldNum" sz="quarter" idx="12"/>
          </p:nvPr>
        </p:nvSpPr>
        <p:spPr/>
        <p:txBody>
          <a:bodyPr/>
          <a:lstStyle/>
          <a:p>
            <a:pPr>
              <a:defRPr/>
            </a:pPr>
            <a:fld id="{8E85B6AE-F08C-A344-A8E0-31AD1B0B5125}" type="slidenum">
              <a:rPr lang="en-US" altLang="en-US" smtClean="0"/>
              <a:pPr>
                <a:defRPr/>
              </a:pPr>
              <a:t>23</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60" name="Google Shape;360;p64"/>
          <p:cNvPicPr preferRelativeResize="0"/>
          <p:nvPr/>
        </p:nvPicPr>
        <p:blipFill>
          <a:blip r:embed="rId3">
            <a:alphaModFix/>
          </a:blip>
          <a:stretch>
            <a:fillRect/>
          </a:stretch>
        </p:blipFill>
        <p:spPr>
          <a:xfrm>
            <a:off x="6286768" y="3606851"/>
            <a:ext cx="2689265" cy="2425527"/>
          </a:xfrm>
          <a:prstGeom prst="rect">
            <a:avLst/>
          </a:prstGeom>
          <a:noFill/>
          <a:ln>
            <a:noFill/>
          </a:ln>
        </p:spPr>
      </p:pic>
      <p:pic>
        <p:nvPicPr>
          <p:cNvPr id="361" name="Google Shape;361;p64"/>
          <p:cNvPicPr preferRelativeResize="0"/>
          <p:nvPr/>
        </p:nvPicPr>
        <p:blipFill>
          <a:blip r:embed="rId4">
            <a:alphaModFix/>
          </a:blip>
          <a:stretch>
            <a:fillRect/>
          </a:stretch>
        </p:blipFill>
        <p:spPr>
          <a:xfrm>
            <a:off x="901433" y="1381118"/>
            <a:ext cx="5058867" cy="4651268"/>
          </a:xfrm>
          <a:prstGeom prst="rect">
            <a:avLst/>
          </a:prstGeom>
          <a:noFill/>
          <a:ln>
            <a:noFill/>
          </a:ln>
        </p:spPr>
      </p:pic>
      <p:pic>
        <p:nvPicPr>
          <p:cNvPr id="364" name="Google Shape;364;p64"/>
          <p:cNvPicPr preferRelativeResize="0"/>
          <p:nvPr/>
        </p:nvPicPr>
        <p:blipFill>
          <a:blip r:embed="rId5">
            <a:alphaModFix/>
          </a:blip>
          <a:stretch>
            <a:fillRect/>
          </a:stretch>
        </p:blipFill>
        <p:spPr>
          <a:xfrm>
            <a:off x="6291733" y="850353"/>
            <a:ext cx="2689267" cy="2552765"/>
          </a:xfrm>
          <a:prstGeom prst="rect">
            <a:avLst/>
          </a:prstGeom>
          <a:noFill/>
          <a:ln>
            <a:noFill/>
          </a:ln>
        </p:spPr>
      </p:pic>
      <p:sp>
        <p:nvSpPr>
          <p:cNvPr id="8" name="Google Shape;358;p64">
            <a:extLst>
              <a:ext uri="{FF2B5EF4-FFF2-40B4-BE49-F238E27FC236}">
                <a16:creationId xmlns:a16="http://schemas.microsoft.com/office/drawing/2014/main" id="{F5662270-6173-BE63-0C7B-25F2A70891A6}"/>
              </a:ext>
            </a:extLst>
          </p:cNvPr>
          <p:cNvSpPr txBox="1">
            <a:spLocks/>
          </p:cNvSpPr>
          <p:nvPr/>
        </p:nvSpPr>
        <p:spPr>
          <a:xfrm>
            <a:off x="750605" y="427828"/>
            <a:ext cx="5649535"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fontAlgn="auto"/>
            <a:r>
              <a:rPr lang="en-GB" kern="0" dirty="0">
                <a:solidFill>
                  <a:srgbClr val="800080"/>
                </a:solidFill>
                <a:latin typeface="Helvetica" pitchFamily="2" charset="0"/>
              </a:rPr>
              <a:t>The MIGDAL optical-TPC</a:t>
            </a:r>
            <a:endParaRPr lang="en-GB" kern="0" dirty="0">
              <a:latin typeface="Helvetica" pitchFamily="2" charset="0"/>
            </a:endParaRPr>
          </a:p>
        </p:txBody>
      </p:sp>
      <p:sp>
        <p:nvSpPr>
          <p:cNvPr id="10" name="Google Shape;362;p64">
            <a:extLst>
              <a:ext uri="{FF2B5EF4-FFF2-40B4-BE49-F238E27FC236}">
                <a16:creationId xmlns:a16="http://schemas.microsoft.com/office/drawing/2014/main" id="{A6B6BFF1-ECC4-63BA-FA66-64739A64AE10}"/>
              </a:ext>
            </a:extLst>
          </p:cNvPr>
          <p:cNvSpPr txBox="1">
            <a:spLocks/>
          </p:cNvSpPr>
          <p:nvPr/>
        </p:nvSpPr>
        <p:spPr>
          <a:xfrm>
            <a:off x="9178400" y="867450"/>
            <a:ext cx="3013600" cy="5158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595959"/>
              </a:buClr>
              <a:buSzPts val="1800"/>
              <a:buFont typeface="Arial"/>
              <a:buNone/>
              <a:tabLst/>
              <a:defRPr/>
            </a:pPr>
            <a:r>
              <a:rPr kumimoji="0" lang="en-GB" sz="2200" i="0" u="none" strike="noStrike" kern="0" cap="none" spc="0" normalizeH="0" baseline="0" noProof="0" dirty="0">
                <a:ln>
                  <a:noFill/>
                </a:ln>
                <a:solidFill>
                  <a:srgbClr val="002060"/>
                </a:solidFill>
                <a:effectLst/>
                <a:uLnTx/>
                <a:uFillTx/>
                <a:latin typeface="Helvetica" pitchFamily="2" charset="0"/>
                <a:cs typeface="Arial"/>
                <a:sym typeface="Arial"/>
              </a:rPr>
              <a:t>Two glass GEMs:</a:t>
            </a:r>
          </a:p>
          <a:p>
            <a:pPr marL="0" marR="0" lvl="0" indent="0" algn="l" defTabSz="914400" rtl="0" eaLnBrk="1" fontAlgn="auto" latinLnBrk="0" hangingPunct="1">
              <a:lnSpc>
                <a:spcPct val="100000"/>
              </a:lnSpc>
              <a:spcBef>
                <a:spcPts val="1000"/>
              </a:spcBef>
              <a:spcAft>
                <a:spcPts val="0"/>
              </a:spcAft>
              <a:buClr>
                <a:srgbClr val="595959"/>
              </a:buClr>
              <a:buSzPts val="1800"/>
              <a:buFont typeface="Arial"/>
              <a:buNone/>
              <a:tabLst/>
              <a:defRPr/>
            </a:pPr>
            <a:r>
              <a:rPr kumimoji="0" lang="en-GB" sz="1733" b="0" i="0" u="none" strike="noStrike" kern="0" cap="none" spc="0" normalizeH="0" baseline="0" noProof="0" dirty="0">
                <a:ln>
                  <a:noFill/>
                </a:ln>
                <a:solidFill>
                  <a:srgbClr val="000000"/>
                </a:solidFill>
                <a:effectLst/>
                <a:uLnTx/>
                <a:uFillTx/>
                <a:latin typeface="Helvetica" pitchFamily="2" charset="0"/>
                <a:cs typeface="Arial"/>
                <a:sym typeface="Arial"/>
              </a:rPr>
              <a:t>- active area: 10x10 cm</a:t>
            </a:r>
            <a:r>
              <a:rPr kumimoji="0" lang="en-GB" sz="1733" b="0" i="0" u="none" strike="noStrike" kern="0" cap="none" spc="0" normalizeH="0" baseline="30000" noProof="0" dirty="0">
                <a:ln>
                  <a:noFill/>
                </a:ln>
                <a:solidFill>
                  <a:srgbClr val="000000"/>
                </a:solidFill>
                <a:effectLst/>
                <a:uLnTx/>
                <a:uFillTx/>
                <a:latin typeface="Helvetica" pitchFamily="2" charset="0"/>
                <a:cs typeface="Arial"/>
                <a:sym typeface="Arial"/>
              </a:rPr>
              <a:t>2</a:t>
            </a:r>
            <a:r>
              <a:rPr kumimoji="0" lang="en-GB" sz="1733" b="0" i="0" u="none" strike="noStrike" kern="0" cap="none" spc="0" normalizeH="0" baseline="0" noProof="0" dirty="0">
                <a:ln>
                  <a:noFill/>
                </a:ln>
                <a:solidFill>
                  <a:srgbClr val="000000"/>
                </a:solidFill>
                <a:effectLst/>
                <a:uLnTx/>
                <a:uFillTx/>
                <a:latin typeface="Helvetica" pitchFamily="2" charset="0"/>
                <a:cs typeface="Arial"/>
                <a:sym typeface="Arial"/>
              </a:rPr>
              <a:t> </a:t>
            </a:r>
          </a:p>
          <a:p>
            <a:pPr marL="0" indent="0" fontAlgn="auto">
              <a:lnSpc>
                <a:spcPct val="100000"/>
              </a:lnSpc>
              <a:spcBef>
                <a:spcPts val="1000"/>
              </a:spcBef>
              <a:buClr>
                <a:srgbClr val="595959"/>
              </a:buClr>
              <a:buNone/>
              <a:defRPr/>
            </a:pPr>
            <a:r>
              <a:rPr kumimoji="0" lang="en-GB" sz="1733" b="0" i="0" u="none" strike="noStrike" kern="0" cap="none" spc="0" normalizeH="0" baseline="0" noProof="0" dirty="0">
                <a:ln>
                  <a:noFill/>
                </a:ln>
                <a:solidFill>
                  <a:srgbClr val="000000"/>
                </a:solidFill>
                <a:effectLst/>
                <a:uLnTx/>
                <a:uFillTx/>
                <a:latin typeface="Helvetica" pitchFamily="2" charset="0"/>
                <a:cs typeface="Arial"/>
                <a:sym typeface="Arial"/>
              </a:rPr>
              <a:t>- thickness: 550 </a:t>
            </a:r>
            <a:r>
              <a:rPr kumimoji="0" lang="el-GR" sz="1733" b="0" i="0" u="none" strike="noStrike" kern="0" cap="none" spc="0" normalizeH="0" baseline="0" noProof="0" dirty="0">
                <a:ln>
                  <a:noFill/>
                </a:ln>
                <a:solidFill>
                  <a:srgbClr val="000000"/>
                </a:solidFill>
                <a:effectLst/>
                <a:uLnTx/>
                <a:uFillTx/>
                <a:latin typeface="Helvetica" pitchFamily="2" charset="0"/>
                <a:cs typeface="Arial"/>
                <a:sym typeface="Arial"/>
              </a:rPr>
              <a:t>μ</a:t>
            </a:r>
            <a:r>
              <a:rPr kumimoji="0" lang="en-GB" sz="1733" b="0" i="0" u="none" strike="noStrike" kern="0" cap="none" spc="0" normalizeH="0" baseline="0" noProof="0" dirty="0">
                <a:ln>
                  <a:noFill/>
                </a:ln>
                <a:solidFill>
                  <a:srgbClr val="000000"/>
                </a:solidFill>
                <a:effectLst/>
                <a:uLnTx/>
                <a:uFillTx/>
                <a:latin typeface="Helvetica" pitchFamily="2" charset="0"/>
                <a:cs typeface="Arial"/>
                <a:sym typeface="Arial"/>
              </a:rPr>
              <a:t>m </a:t>
            </a:r>
          </a:p>
          <a:p>
            <a:pPr marL="0" marR="0" lvl="0" indent="0" algn="l" defTabSz="914400" rtl="0" eaLnBrk="1" fontAlgn="auto" latinLnBrk="0" hangingPunct="1">
              <a:lnSpc>
                <a:spcPct val="100000"/>
              </a:lnSpc>
              <a:spcBef>
                <a:spcPts val="1000"/>
              </a:spcBef>
              <a:spcAft>
                <a:spcPts val="0"/>
              </a:spcAft>
              <a:buClr>
                <a:srgbClr val="595959"/>
              </a:buClr>
              <a:buSzPts val="1800"/>
              <a:buFont typeface="Arial"/>
              <a:buNone/>
              <a:tabLst/>
              <a:defRPr/>
            </a:pPr>
            <a:r>
              <a:rPr kumimoji="0" lang="en-GB" sz="1733" b="0" i="0" u="none" strike="noStrike" kern="0" cap="none" spc="0" normalizeH="0" baseline="0" noProof="0" dirty="0">
                <a:ln>
                  <a:noFill/>
                </a:ln>
                <a:solidFill>
                  <a:srgbClr val="000000"/>
                </a:solidFill>
                <a:effectLst/>
                <a:uLnTx/>
                <a:uFillTx/>
                <a:latin typeface="Helvetica" pitchFamily="2" charset="0"/>
                <a:cs typeface="Arial"/>
                <a:sym typeface="Arial"/>
              </a:rPr>
              <a:t>- OD /</a:t>
            </a:r>
            <a:r>
              <a:rPr kumimoji="0" lang="en-GB" sz="1733" b="0" i="0" u="none" strike="noStrike" kern="0" cap="none" spc="0" normalizeH="0" baseline="0" noProof="0" dirty="0">
                <a:ln>
                  <a:noFill/>
                </a:ln>
                <a:solidFill>
                  <a:srgbClr val="FF0000"/>
                </a:solidFill>
                <a:effectLst/>
                <a:uLnTx/>
                <a:uFillTx/>
                <a:latin typeface="Helvetica" pitchFamily="2" charset="0"/>
                <a:cs typeface="Arial"/>
                <a:sym typeface="Arial"/>
              </a:rPr>
              <a:t>pitch</a:t>
            </a:r>
            <a:r>
              <a:rPr kumimoji="0" lang="en-GB" sz="1733" b="0" i="0" u="none" strike="noStrike" kern="0" cap="none" spc="0" normalizeH="0" baseline="0" noProof="0" dirty="0">
                <a:ln>
                  <a:noFill/>
                </a:ln>
                <a:solidFill>
                  <a:srgbClr val="000000"/>
                </a:solidFill>
                <a:effectLst/>
                <a:uLnTx/>
                <a:uFillTx/>
                <a:latin typeface="Helvetica" pitchFamily="2" charset="0"/>
                <a:cs typeface="Arial"/>
                <a:sym typeface="Arial"/>
              </a:rPr>
              <a:t>: 170/</a:t>
            </a:r>
            <a:r>
              <a:rPr kumimoji="0" lang="en-GB" sz="1733" b="0" i="0" u="none" strike="noStrike" kern="0" cap="none" spc="0" normalizeH="0" baseline="0" noProof="0" dirty="0">
                <a:ln>
                  <a:noFill/>
                </a:ln>
                <a:solidFill>
                  <a:srgbClr val="FF0000"/>
                </a:solidFill>
                <a:effectLst/>
                <a:uLnTx/>
                <a:uFillTx/>
                <a:latin typeface="Helvetica" pitchFamily="2" charset="0"/>
                <a:cs typeface="Arial"/>
                <a:sym typeface="Arial"/>
              </a:rPr>
              <a:t>280 </a:t>
            </a:r>
            <a:r>
              <a:rPr kumimoji="0" lang="el-GR" sz="1733" b="0" i="0" u="none" strike="noStrike" kern="0" cap="none" spc="0" normalizeH="0" baseline="0" noProof="0" dirty="0">
                <a:ln>
                  <a:noFill/>
                </a:ln>
                <a:solidFill>
                  <a:srgbClr val="FF0000"/>
                </a:solidFill>
                <a:effectLst/>
                <a:uLnTx/>
                <a:uFillTx/>
                <a:latin typeface="Helvetica" pitchFamily="2" charset="0"/>
                <a:cs typeface="Arial"/>
                <a:sym typeface="Arial"/>
              </a:rPr>
              <a:t>μ</a:t>
            </a:r>
            <a:r>
              <a:rPr kumimoji="0" lang="en-GB" sz="1733" b="0" i="0" u="none" strike="noStrike" kern="0" cap="none" spc="0" normalizeH="0" baseline="0" noProof="0" dirty="0">
                <a:ln>
                  <a:noFill/>
                </a:ln>
                <a:solidFill>
                  <a:srgbClr val="FF0000"/>
                </a:solidFill>
                <a:effectLst/>
                <a:uLnTx/>
                <a:uFillTx/>
                <a:latin typeface="Helvetica" pitchFamily="2" charset="0"/>
                <a:cs typeface="Arial"/>
                <a:sym typeface="Arial"/>
              </a:rPr>
              <a:t>m </a:t>
            </a:r>
          </a:p>
          <a:p>
            <a:pPr marL="0" marR="0" lvl="0" indent="0" algn="l" defTabSz="914400" rtl="0" eaLnBrk="1" fontAlgn="auto" latinLnBrk="0" hangingPunct="1">
              <a:lnSpc>
                <a:spcPct val="100000"/>
              </a:lnSpc>
              <a:spcBef>
                <a:spcPts val="1000"/>
              </a:spcBef>
              <a:spcAft>
                <a:spcPts val="0"/>
              </a:spcAft>
              <a:buClr>
                <a:srgbClr val="595959"/>
              </a:buClr>
              <a:buSzPts val="1800"/>
              <a:buFont typeface="Arial"/>
              <a:buNone/>
              <a:tabLst/>
              <a:defRPr/>
            </a:pPr>
            <a:r>
              <a:rPr kumimoji="0" lang="en-GB" sz="1733" b="0" i="0" u="none" strike="noStrike" kern="0" cap="none" spc="0" normalizeH="0" baseline="0" noProof="0" dirty="0">
                <a:ln>
                  <a:noFill/>
                </a:ln>
                <a:solidFill>
                  <a:srgbClr val="000000"/>
                </a:solidFill>
                <a:effectLst/>
                <a:uLnTx/>
                <a:uFillTx/>
                <a:latin typeface="Helvetica" pitchFamily="2" charset="0"/>
                <a:cs typeface="Arial"/>
                <a:sym typeface="Arial"/>
              </a:rPr>
              <a:t>- active area: 10x10 cm</a:t>
            </a:r>
            <a:r>
              <a:rPr kumimoji="0" lang="en-GB" sz="1733" b="0" i="0" u="none" strike="noStrike" kern="0" cap="none" spc="0" normalizeH="0" baseline="30000" noProof="0" dirty="0">
                <a:ln>
                  <a:noFill/>
                </a:ln>
                <a:solidFill>
                  <a:srgbClr val="000000"/>
                </a:solidFill>
                <a:effectLst/>
                <a:uLnTx/>
                <a:uFillTx/>
                <a:latin typeface="Helvetica" pitchFamily="2" charset="0"/>
                <a:cs typeface="Arial"/>
                <a:sym typeface="Arial"/>
              </a:rPr>
              <a:t>2</a:t>
            </a:r>
            <a:endParaRPr kumimoji="0" lang="en-GB" sz="1733" b="0" i="0" u="none" strike="noStrike" kern="0" cap="none" spc="0" normalizeH="0" baseline="0" noProof="0" dirty="0">
              <a:ln>
                <a:noFill/>
              </a:ln>
              <a:solidFill>
                <a:srgbClr val="000000"/>
              </a:solidFill>
              <a:effectLst/>
              <a:uLnTx/>
              <a:uFillTx/>
              <a:latin typeface="Helvetica" pitchFamily="2" charset="0"/>
              <a:cs typeface="Arial"/>
              <a:sym typeface="Arial"/>
            </a:endParaRPr>
          </a:p>
          <a:p>
            <a:pPr marL="0" marR="0" lvl="0" indent="0" algn="l" defTabSz="914400" rtl="0" eaLnBrk="1" fontAlgn="auto" latinLnBrk="0" hangingPunct="1">
              <a:lnSpc>
                <a:spcPct val="100000"/>
              </a:lnSpc>
              <a:spcBef>
                <a:spcPts val="1000"/>
              </a:spcBef>
              <a:spcAft>
                <a:spcPts val="0"/>
              </a:spcAft>
              <a:buClr>
                <a:srgbClr val="595959"/>
              </a:buClr>
              <a:buSzPts val="1800"/>
              <a:buFont typeface="Arial"/>
              <a:buNone/>
              <a:tabLst/>
              <a:defRPr/>
            </a:pPr>
            <a:r>
              <a:rPr kumimoji="0" lang="en-GB" sz="1733" b="0" i="0" u="none" strike="noStrike" kern="0" cap="none" spc="0" normalizeH="0" baseline="0" noProof="0" dirty="0">
                <a:ln>
                  <a:noFill/>
                </a:ln>
                <a:solidFill>
                  <a:srgbClr val="000000"/>
                </a:solidFill>
                <a:effectLst/>
                <a:uLnTx/>
                <a:uFillTx/>
                <a:latin typeface="Helvetica" pitchFamily="2" charset="0"/>
                <a:cs typeface="Arial"/>
                <a:sym typeface="Arial"/>
              </a:rPr>
              <a:t>- total </a:t>
            </a:r>
            <a:r>
              <a:rPr kumimoji="0" lang="en-GB" sz="1733" b="0" i="0" u="none" strike="noStrike" kern="0" cap="none" spc="0" normalizeH="0" baseline="0" noProof="0" dirty="0">
                <a:ln>
                  <a:noFill/>
                </a:ln>
                <a:solidFill>
                  <a:srgbClr val="FF0000"/>
                </a:solidFill>
                <a:effectLst/>
                <a:uLnTx/>
                <a:uFillTx/>
                <a:latin typeface="Helvetica" pitchFamily="2" charset="0"/>
                <a:cs typeface="Arial"/>
                <a:sym typeface="Arial"/>
              </a:rPr>
              <a:t>gain ~10</a:t>
            </a:r>
            <a:r>
              <a:rPr kumimoji="0" lang="en-GB" sz="1733" b="0" i="0" u="none" strike="noStrike" kern="0" cap="none" spc="0" normalizeH="0" baseline="30000" noProof="0" dirty="0">
                <a:ln>
                  <a:noFill/>
                </a:ln>
                <a:solidFill>
                  <a:srgbClr val="FF0000"/>
                </a:solidFill>
                <a:effectLst/>
                <a:uLnTx/>
                <a:uFillTx/>
                <a:latin typeface="Helvetica" pitchFamily="2" charset="0"/>
                <a:cs typeface="Arial"/>
                <a:sym typeface="Arial"/>
              </a:rPr>
              <a:t>5</a:t>
            </a:r>
            <a:r>
              <a:rPr kumimoji="0" lang="en-GB" sz="1733" b="0" i="0" u="none" strike="noStrike" kern="0" cap="none" spc="0" normalizeH="0" baseline="0" noProof="0" dirty="0">
                <a:ln>
                  <a:noFill/>
                </a:ln>
                <a:solidFill>
                  <a:srgbClr val="FF0000"/>
                </a:solidFill>
                <a:effectLst/>
                <a:uLnTx/>
                <a:uFillTx/>
                <a:latin typeface="Helvetica" pitchFamily="2" charset="0"/>
                <a:cs typeface="Arial"/>
                <a:sym typeface="Arial"/>
              </a:rPr>
              <a:t> </a:t>
            </a:r>
          </a:p>
          <a:p>
            <a:pPr marL="0" marR="0" lvl="0" indent="0" algn="l" defTabSz="914400" rtl="0" eaLnBrk="1" fontAlgn="auto" latinLnBrk="0" hangingPunct="1">
              <a:lnSpc>
                <a:spcPct val="115000"/>
              </a:lnSpc>
              <a:spcBef>
                <a:spcPts val="1600"/>
              </a:spcBef>
              <a:spcAft>
                <a:spcPts val="0"/>
              </a:spcAft>
              <a:buClr>
                <a:srgbClr val="595959"/>
              </a:buClr>
              <a:buSzPts val="1800"/>
              <a:buFont typeface="Arial"/>
              <a:buNone/>
              <a:tabLst/>
              <a:defRPr/>
            </a:pPr>
            <a:r>
              <a:rPr kumimoji="0" lang="en-GB" sz="2200" i="0" u="none" strike="noStrike" kern="0" cap="none" spc="0" normalizeH="0" baseline="0" noProof="0" dirty="0">
                <a:ln>
                  <a:noFill/>
                </a:ln>
                <a:solidFill>
                  <a:srgbClr val="002060"/>
                </a:solidFill>
                <a:effectLst/>
                <a:uLnTx/>
                <a:uFillTx/>
                <a:latin typeface="Helvetica" pitchFamily="2" charset="0"/>
                <a:cs typeface="Arial"/>
                <a:sym typeface="Arial"/>
              </a:rPr>
              <a:t>ITO strips:</a:t>
            </a:r>
          </a:p>
          <a:p>
            <a:pPr marL="0" marR="0" lvl="0" indent="0" algn="l" defTabSz="914400" rtl="0" eaLnBrk="1" fontAlgn="auto" latinLnBrk="0" hangingPunct="1">
              <a:lnSpc>
                <a:spcPct val="100000"/>
              </a:lnSpc>
              <a:spcBef>
                <a:spcPts val="1000"/>
              </a:spcBef>
              <a:spcAft>
                <a:spcPts val="0"/>
              </a:spcAft>
              <a:buClr>
                <a:srgbClr val="595959"/>
              </a:buClr>
              <a:buSzPts val="1800"/>
              <a:buFont typeface="Arial"/>
              <a:buNone/>
              <a:tabLst/>
              <a:defRPr/>
            </a:pPr>
            <a:r>
              <a:rPr kumimoji="0" lang="en-GB" sz="1733" b="0" i="0" u="none" strike="noStrike" kern="0" cap="none" spc="0" normalizeH="0" baseline="0" noProof="0" dirty="0">
                <a:ln>
                  <a:noFill/>
                </a:ln>
                <a:solidFill>
                  <a:srgbClr val="000000"/>
                </a:solidFill>
                <a:effectLst/>
                <a:uLnTx/>
                <a:uFillTx/>
                <a:latin typeface="Helvetica" pitchFamily="2" charset="0"/>
                <a:cs typeface="Arial"/>
                <a:sym typeface="Arial"/>
              </a:rPr>
              <a:t>- 120 strips</a:t>
            </a:r>
          </a:p>
          <a:p>
            <a:pPr marL="0" marR="0" lvl="0" indent="0" algn="l" defTabSz="914400" rtl="0" eaLnBrk="1" fontAlgn="auto" latinLnBrk="0" hangingPunct="1">
              <a:lnSpc>
                <a:spcPct val="100000"/>
              </a:lnSpc>
              <a:spcBef>
                <a:spcPts val="1000"/>
              </a:spcBef>
              <a:spcAft>
                <a:spcPts val="0"/>
              </a:spcAft>
              <a:buClr>
                <a:srgbClr val="595959"/>
              </a:buClr>
              <a:buSzPts val="1800"/>
              <a:buFont typeface="Arial"/>
              <a:buNone/>
              <a:tabLst/>
              <a:defRPr/>
            </a:pPr>
            <a:r>
              <a:rPr kumimoji="0" lang="en-GB" sz="1733" b="0" i="0" u="none" strike="noStrike" kern="0" cap="none" spc="0" normalizeH="0" baseline="0" noProof="0" dirty="0">
                <a:ln>
                  <a:noFill/>
                </a:ln>
                <a:solidFill>
                  <a:srgbClr val="000000"/>
                </a:solidFill>
                <a:effectLst/>
                <a:uLnTx/>
                <a:uFillTx/>
                <a:latin typeface="Helvetica" pitchFamily="2" charset="0"/>
                <a:cs typeface="Arial"/>
                <a:sym typeface="Arial"/>
              </a:rPr>
              <a:t>- width/</a:t>
            </a:r>
            <a:r>
              <a:rPr kumimoji="0" lang="en-GB" sz="1733" b="0" i="0" u="none" strike="noStrike" kern="0" cap="none" spc="0" normalizeH="0" baseline="0" noProof="0" dirty="0">
                <a:ln>
                  <a:noFill/>
                </a:ln>
                <a:solidFill>
                  <a:srgbClr val="FF0000"/>
                </a:solidFill>
                <a:effectLst/>
                <a:uLnTx/>
                <a:uFillTx/>
                <a:latin typeface="Helvetica" pitchFamily="2" charset="0"/>
                <a:cs typeface="Arial"/>
                <a:sym typeface="Arial"/>
              </a:rPr>
              <a:t>pitch</a:t>
            </a:r>
            <a:r>
              <a:rPr kumimoji="0" lang="en-GB" sz="1733" b="0" i="0" u="none" strike="noStrike" kern="0" cap="none" spc="0" normalizeH="0" baseline="0" noProof="0" dirty="0">
                <a:ln>
                  <a:noFill/>
                </a:ln>
                <a:solidFill>
                  <a:srgbClr val="000000"/>
                </a:solidFill>
                <a:effectLst/>
                <a:uLnTx/>
                <a:uFillTx/>
                <a:latin typeface="Helvetica" pitchFamily="2" charset="0"/>
                <a:cs typeface="Arial"/>
                <a:sym typeface="Arial"/>
              </a:rPr>
              <a:t>: 0.65/</a:t>
            </a:r>
            <a:r>
              <a:rPr kumimoji="0" lang="en-GB" sz="1733" b="0" i="0" u="none" strike="noStrike" kern="0" cap="none" spc="0" normalizeH="0" baseline="0" noProof="0" dirty="0">
                <a:ln>
                  <a:noFill/>
                </a:ln>
                <a:solidFill>
                  <a:srgbClr val="FF0000"/>
                </a:solidFill>
                <a:effectLst/>
                <a:uLnTx/>
                <a:uFillTx/>
                <a:latin typeface="Helvetica" pitchFamily="2" charset="0"/>
                <a:cs typeface="Arial"/>
                <a:sym typeface="Arial"/>
              </a:rPr>
              <a:t>0.83 mm</a:t>
            </a:r>
            <a:endParaRPr kumimoji="0" lang="en-GB" sz="2000" b="1" i="0" u="none" strike="noStrike" kern="0" cap="none" spc="0" normalizeH="0" baseline="0" noProof="0" dirty="0">
              <a:ln>
                <a:noFill/>
              </a:ln>
              <a:solidFill>
                <a:srgbClr val="002060"/>
              </a:solidFill>
              <a:effectLst/>
              <a:uLnTx/>
              <a:uFillTx/>
              <a:latin typeface="Helvetica" pitchFamily="2" charset="0"/>
              <a:cs typeface="Arial"/>
              <a:sym typeface="Arial"/>
            </a:endParaRPr>
          </a:p>
          <a:p>
            <a:pPr marL="0" marR="0" lvl="0" indent="0" algn="l" defTabSz="914400" rtl="0" eaLnBrk="1" fontAlgn="auto" latinLnBrk="0" hangingPunct="1">
              <a:lnSpc>
                <a:spcPct val="115000"/>
              </a:lnSpc>
              <a:spcBef>
                <a:spcPts val="1800"/>
              </a:spcBef>
              <a:spcAft>
                <a:spcPts val="1600"/>
              </a:spcAft>
              <a:buClr>
                <a:srgbClr val="595959"/>
              </a:buClr>
              <a:buSzPts val="1800"/>
              <a:buFont typeface="Arial"/>
              <a:buNone/>
              <a:tabLst/>
              <a:defRPr/>
            </a:pPr>
            <a:r>
              <a:rPr kumimoji="0" lang="en-GB" sz="2200" i="0" u="none" strike="noStrike" kern="0" cap="none" spc="0" normalizeH="0" baseline="0" noProof="0" dirty="0">
                <a:ln>
                  <a:noFill/>
                </a:ln>
                <a:solidFill>
                  <a:srgbClr val="002060"/>
                </a:solidFill>
                <a:effectLst/>
                <a:uLnTx/>
                <a:uFillTx/>
                <a:latin typeface="Helvetica" pitchFamily="2" charset="0"/>
                <a:cs typeface="Arial"/>
                <a:sym typeface="Arial"/>
              </a:rPr>
              <a:t>2 field shaping Cu wires</a:t>
            </a:r>
          </a:p>
        </p:txBody>
      </p:sp>
      <p:sp>
        <p:nvSpPr>
          <p:cNvPr id="3" name="Date Placeholder 2">
            <a:extLst>
              <a:ext uri="{FF2B5EF4-FFF2-40B4-BE49-F238E27FC236}">
                <a16:creationId xmlns:a16="http://schemas.microsoft.com/office/drawing/2014/main" id="{2C8B7C39-8B81-CCD7-5E9D-4ED9F6EC0552}"/>
              </a:ext>
            </a:extLst>
          </p:cNvPr>
          <p:cNvSpPr>
            <a:spLocks noGrp="1"/>
          </p:cNvSpPr>
          <p:nvPr>
            <p:ph type="dt" sz="half" idx="10"/>
          </p:nvPr>
        </p:nvSpPr>
        <p:spPr/>
        <p:txBody>
          <a:bodyPr/>
          <a:lstStyle/>
          <a:p>
            <a:pPr>
              <a:defRPr/>
            </a:pPr>
            <a:r>
              <a:rPr lang="en-US" altLang="en-US"/>
              <a:t>Dinesh Loomba</a:t>
            </a:r>
          </a:p>
        </p:txBody>
      </p:sp>
      <p:sp>
        <p:nvSpPr>
          <p:cNvPr id="5" name="Footer Placeholder 4">
            <a:extLst>
              <a:ext uri="{FF2B5EF4-FFF2-40B4-BE49-F238E27FC236}">
                <a16:creationId xmlns:a16="http://schemas.microsoft.com/office/drawing/2014/main" id="{DB286BBE-21EA-9406-8181-19E821767F11}"/>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6" name="Slide Number Placeholder 5">
            <a:extLst>
              <a:ext uri="{FF2B5EF4-FFF2-40B4-BE49-F238E27FC236}">
                <a16:creationId xmlns:a16="http://schemas.microsoft.com/office/drawing/2014/main" id="{905EED12-B980-DA98-9890-C294DB4165B4}"/>
              </a:ext>
            </a:extLst>
          </p:cNvPr>
          <p:cNvSpPr>
            <a:spLocks noGrp="1"/>
          </p:cNvSpPr>
          <p:nvPr>
            <p:ph type="sldNum" sz="quarter" idx="12"/>
          </p:nvPr>
        </p:nvSpPr>
        <p:spPr/>
        <p:txBody>
          <a:bodyPr/>
          <a:lstStyle/>
          <a:p>
            <a:pPr>
              <a:defRPr/>
            </a:pPr>
            <a:fld id="{8E85B6AE-F08C-A344-A8E0-31AD1B0B5125}" type="slidenum">
              <a:rPr lang="en-US" altLang="en-US" smtClean="0"/>
              <a:pPr>
                <a:defRPr/>
              </a:pPr>
              <a:t>24</a:t>
            </a:fld>
            <a:endParaRPr lang="en-US" altLang="en-US"/>
          </a:p>
        </p:txBody>
      </p:sp>
    </p:spTree>
    <p:extLst>
      <p:ext uri="{BB962C8B-B14F-4D97-AF65-F5344CB8AC3E}">
        <p14:creationId xmlns:p14="http://schemas.microsoft.com/office/powerpoint/2010/main" val="194354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4"/>
          <p:cNvSpPr txBox="1">
            <a:spLocks noGrp="1"/>
          </p:cNvSpPr>
          <p:nvPr>
            <p:ph type="title"/>
          </p:nvPr>
        </p:nvSpPr>
        <p:spPr>
          <a:xfrm>
            <a:off x="419100" y="136525"/>
            <a:ext cx="11353800" cy="578454"/>
          </a:xfrm>
          <a:prstGeom prst="rect">
            <a:avLst/>
          </a:prstGeom>
          <a:noFill/>
          <a:ln>
            <a:noFill/>
          </a:ln>
        </p:spPr>
        <p:txBody>
          <a:bodyPr spcFirstLastPara="1" wrap="square" lIns="180000" tIns="45700" rIns="180000" bIns="45700" anchor="ctr" anchorCtr="0">
            <a:normAutofit fontScale="90000"/>
          </a:bodyPr>
          <a:lstStyle/>
          <a:p>
            <a:pPr>
              <a:buSzPts val="3300"/>
            </a:pPr>
            <a:r>
              <a:rPr lang="en-GB" sz="2200" dirty="0">
                <a:solidFill>
                  <a:srgbClr val="800040"/>
                </a:solidFill>
                <a:latin typeface="Helvetica" pitchFamily="2" charset="0"/>
              </a:rPr>
              <a:t>MIGDAL at the </a:t>
            </a:r>
            <a:r>
              <a:rPr lang="en-GB" sz="3200" dirty="0">
                <a:solidFill>
                  <a:srgbClr val="800040"/>
                </a:solidFill>
              </a:rPr>
              <a:t>N</a:t>
            </a:r>
            <a:r>
              <a:rPr lang="en-GB" sz="2000" dirty="0">
                <a:solidFill>
                  <a:srgbClr val="800040"/>
                </a:solidFill>
              </a:rPr>
              <a:t>eutron</a:t>
            </a:r>
            <a:r>
              <a:rPr lang="en-GB" sz="3200" dirty="0">
                <a:solidFill>
                  <a:srgbClr val="800040"/>
                </a:solidFill>
              </a:rPr>
              <a:t> I</a:t>
            </a:r>
            <a:r>
              <a:rPr lang="en-GB" sz="2000" dirty="0">
                <a:solidFill>
                  <a:srgbClr val="800040"/>
                </a:solidFill>
              </a:rPr>
              <a:t>rradiation</a:t>
            </a:r>
            <a:r>
              <a:rPr lang="en-GB" sz="3200" dirty="0">
                <a:solidFill>
                  <a:srgbClr val="800040"/>
                </a:solidFill>
              </a:rPr>
              <a:t> L</a:t>
            </a:r>
            <a:r>
              <a:rPr lang="en-GB" sz="2000" dirty="0">
                <a:solidFill>
                  <a:srgbClr val="800040"/>
                </a:solidFill>
              </a:rPr>
              <a:t>ab</a:t>
            </a:r>
            <a:r>
              <a:rPr lang="en-GB" sz="3200" dirty="0">
                <a:solidFill>
                  <a:srgbClr val="800040"/>
                </a:solidFill>
              </a:rPr>
              <a:t> </a:t>
            </a:r>
            <a:r>
              <a:rPr lang="en-GB" sz="2000" dirty="0">
                <a:solidFill>
                  <a:srgbClr val="800040"/>
                </a:solidFill>
              </a:rPr>
              <a:t>for</a:t>
            </a:r>
            <a:r>
              <a:rPr lang="en-GB" sz="3200" dirty="0">
                <a:solidFill>
                  <a:srgbClr val="800040"/>
                </a:solidFill>
              </a:rPr>
              <a:t> E</a:t>
            </a:r>
            <a:r>
              <a:rPr lang="en-GB" sz="2000" dirty="0">
                <a:solidFill>
                  <a:srgbClr val="800040"/>
                </a:solidFill>
              </a:rPr>
              <a:t>lectronics</a:t>
            </a:r>
            <a:r>
              <a:rPr lang="en-GB" sz="3200" dirty="0">
                <a:solidFill>
                  <a:srgbClr val="800040"/>
                </a:solidFill>
              </a:rPr>
              <a:t> </a:t>
            </a:r>
            <a:r>
              <a:rPr lang="en-GB" sz="2200" dirty="0">
                <a:solidFill>
                  <a:srgbClr val="800040"/>
                </a:solidFill>
              </a:rPr>
              <a:t>(NILE) facility at Rutherford Appleton Lab in the  UK</a:t>
            </a:r>
            <a:endParaRPr sz="3330" dirty="0">
              <a:solidFill>
                <a:srgbClr val="942093"/>
              </a:solidFill>
              <a:latin typeface="Helvetica" pitchFamily="2" charset="0"/>
            </a:endParaRPr>
          </a:p>
        </p:txBody>
      </p:sp>
      <p:pic>
        <p:nvPicPr>
          <p:cNvPr id="567" name="Google Shape;567;p74"/>
          <p:cNvPicPr preferRelativeResize="0"/>
          <p:nvPr/>
        </p:nvPicPr>
        <p:blipFill rotWithShape="1">
          <a:blip r:embed="rId3">
            <a:alphaModFix/>
          </a:blip>
          <a:srcRect/>
          <a:stretch/>
        </p:blipFill>
        <p:spPr>
          <a:xfrm>
            <a:off x="4173626" y="890178"/>
            <a:ext cx="4085935" cy="2721020"/>
          </a:xfrm>
          <a:prstGeom prst="rect">
            <a:avLst/>
          </a:prstGeom>
          <a:noFill/>
          <a:ln>
            <a:noFill/>
          </a:ln>
        </p:spPr>
      </p:pic>
      <p:pic>
        <p:nvPicPr>
          <p:cNvPr id="568" name="Google Shape;568;p74" descr="A picture containing electrical wiring, machine, electronics, cable&#10;&#10;Description automatically generated"/>
          <p:cNvPicPr preferRelativeResize="0"/>
          <p:nvPr/>
        </p:nvPicPr>
        <p:blipFill rotWithShape="1">
          <a:blip r:embed="rId4">
            <a:alphaModFix/>
          </a:blip>
          <a:srcRect l="14893"/>
          <a:stretch/>
        </p:blipFill>
        <p:spPr>
          <a:xfrm>
            <a:off x="41597" y="898935"/>
            <a:ext cx="4086923" cy="2721020"/>
          </a:xfrm>
          <a:prstGeom prst="rect">
            <a:avLst/>
          </a:prstGeom>
          <a:noFill/>
          <a:ln>
            <a:noFill/>
          </a:ln>
        </p:spPr>
      </p:pic>
      <p:pic>
        <p:nvPicPr>
          <p:cNvPr id="569" name="Google Shape;569;p74" descr="A picture containing electrical wiring, machine, cable, electronic engineering&#10;&#10;Description automatically generated"/>
          <p:cNvPicPr preferRelativeResize="0"/>
          <p:nvPr/>
        </p:nvPicPr>
        <p:blipFill rotWithShape="1">
          <a:blip r:embed="rId5">
            <a:alphaModFix/>
          </a:blip>
          <a:srcRect/>
          <a:stretch/>
        </p:blipFill>
        <p:spPr>
          <a:xfrm>
            <a:off x="8305170" y="890178"/>
            <a:ext cx="3841727" cy="5568981"/>
          </a:xfrm>
          <a:prstGeom prst="rect">
            <a:avLst/>
          </a:prstGeom>
          <a:noFill/>
          <a:ln>
            <a:noFill/>
          </a:ln>
        </p:spPr>
      </p:pic>
      <p:pic>
        <p:nvPicPr>
          <p:cNvPr id="570" name="Google Shape;570;p74"/>
          <p:cNvPicPr preferRelativeResize="0"/>
          <p:nvPr/>
        </p:nvPicPr>
        <p:blipFill rotWithShape="1">
          <a:blip r:embed="rId6">
            <a:alphaModFix/>
          </a:blip>
          <a:srcRect t="7734" b="3565"/>
          <a:stretch/>
        </p:blipFill>
        <p:spPr>
          <a:xfrm>
            <a:off x="42584" y="3738139"/>
            <a:ext cx="4085936" cy="2721020"/>
          </a:xfrm>
          <a:prstGeom prst="rect">
            <a:avLst/>
          </a:prstGeom>
          <a:noFill/>
          <a:ln>
            <a:noFill/>
          </a:ln>
        </p:spPr>
      </p:pic>
      <p:pic>
        <p:nvPicPr>
          <p:cNvPr id="4" name="Google Shape;571;p74" descr="A picture containing composite material, indoor&#10;&#10;Description automatically generated">
            <a:extLst>
              <a:ext uri="{FF2B5EF4-FFF2-40B4-BE49-F238E27FC236}">
                <a16:creationId xmlns:a16="http://schemas.microsoft.com/office/drawing/2014/main" id="{9CE7BF5B-5F49-E963-E20C-91B1B8DDBEFB}"/>
              </a:ext>
            </a:extLst>
          </p:cNvPr>
          <p:cNvPicPr preferRelativeResize="0"/>
          <p:nvPr/>
        </p:nvPicPr>
        <p:blipFill rotWithShape="1">
          <a:blip r:embed="rId7">
            <a:alphaModFix/>
          </a:blip>
          <a:srcRect t="11205"/>
          <a:stretch/>
        </p:blipFill>
        <p:spPr>
          <a:xfrm>
            <a:off x="4173624" y="3738139"/>
            <a:ext cx="4085937" cy="2721019"/>
          </a:xfrm>
          <a:prstGeom prst="rect">
            <a:avLst/>
          </a:prstGeom>
          <a:noFill/>
          <a:ln>
            <a:noFill/>
          </a:ln>
        </p:spPr>
      </p:pic>
      <p:sp>
        <p:nvSpPr>
          <p:cNvPr id="2" name="Date Placeholder 20">
            <a:extLst>
              <a:ext uri="{FF2B5EF4-FFF2-40B4-BE49-F238E27FC236}">
                <a16:creationId xmlns:a16="http://schemas.microsoft.com/office/drawing/2014/main" id="{4F82B37E-71F9-BA08-0D87-0DABD2005406}"/>
              </a:ext>
            </a:extLst>
          </p:cNvPr>
          <p:cNvSpPr txBox="1">
            <a:spLocks/>
          </p:cNvSpPr>
          <p:nvPr/>
        </p:nvSpPr>
        <p:spPr bwMode="auto">
          <a:xfrm>
            <a:off x="258298" y="6475163"/>
            <a:ext cx="3094503" cy="341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l" rtl="0" fontAlgn="base">
              <a:spcBef>
                <a:spcPct val="0"/>
              </a:spcBef>
              <a:spcAft>
                <a:spcPct val="0"/>
              </a:spcAft>
              <a:defRPr sz="1200" kern="1200">
                <a:solidFill>
                  <a:schemeClr val="tx1"/>
                </a:solidFill>
                <a:latin typeface="Helvetica" charset="0"/>
                <a:ea typeface="ＭＳ Ｐゴシック" charset="0"/>
                <a:cs typeface="+mn-cs"/>
              </a:defRPr>
            </a:lvl1pPr>
            <a:lvl2pPr marL="457200" algn="l" rtl="0" fontAlgn="base">
              <a:spcBef>
                <a:spcPct val="0"/>
              </a:spcBef>
              <a:spcAft>
                <a:spcPct val="0"/>
              </a:spcAft>
              <a:defRPr kern="1200">
                <a:solidFill>
                  <a:schemeClr val="tx1"/>
                </a:solidFill>
                <a:latin typeface="Helvetica" charset="0"/>
                <a:ea typeface="ＭＳ Ｐゴシック" charset="0"/>
                <a:cs typeface="+mn-cs"/>
              </a:defRPr>
            </a:lvl2pPr>
            <a:lvl3pPr marL="914400" algn="l" rtl="0" fontAlgn="base">
              <a:spcBef>
                <a:spcPct val="0"/>
              </a:spcBef>
              <a:spcAft>
                <a:spcPct val="0"/>
              </a:spcAft>
              <a:defRPr kern="1200">
                <a:solidFill>
                  <a:schemeClr val="tx1"/>
                </a:solidFill>
                <a:latin typeface="Helvetica" charset="0"/>
                <a:ea typeface="ＭＳ Ｐゴシック" charset="0"/>
                <a:cs typeface="+mn-cs"/>
              </a:defRPr>
            </a:lvl3pPr>
            <a:lvl4pPr marL="1371600" algn="l" rtl="0" fontAlgn="base">
              <a:spcBef>
                <a:spcPct val="0"/>
              </a:spcBef>
              <a:spcAft>
                <a:spcPct val="0"/>
              </a:spcAft>
              <a:defRPr kern="1200">
                <a:solidFill>
                  <a:schemeClr val="tx1"/>
                </a:solidFill>
                <a:latin typeface="Helvetica" charset="0"/>
                <a:ea typeface="ＭＳ Ｐゴシック" charset="0"/>
                <a:cs typeface="+mn-cs"/>
              </a:defRPr>
            </a:lvl4pPr>
            <a:lvl5pPr marL="1828800" algn="l" rtl="0" fontAlgn="base">
              <a:spcBef>
                <a:spcPct val="0"/>
              </a:spcBef>
              <a:spcAft>
                <a:spcPct val="0"/>
              </a:spcAft>
              <a:defRPr kern="1200">
                <a:solidFill>
                  <a:schemeClr val="tx1"/>
                </a:solidFill>
                <a:latin typeface="Helvetica" charset="0"/>
                <a:ea typeface="ＭＳ Ｐゴシック" charset="0"/>
                <a:cs typeface="+mn-cs"/>
              </a:defRPr>
            </a:lvl5pPr>
            <a:lvl6pPr marL="2286000" algn="l" defTabSz="457200" rtl="0" eaLnBrk="1" latinLnBrk="0" hangingPunct="1">
              <a:defRPr kern="1200">
                <a:solidFill>
                  <a:schemeClr val="tx1"/>
                </a:solidFill>
                <a:latin typeface="Helvetica" charset="0"/>
                <a:ea typeface="ＭＳ Ｐゴシック" charset="0"/>
                <a:cs typeface="+mn-cs"/>
              </a:defRPr>
            </a:lvl6pPr>
            <a:lvl7pPr marL="2743200" algn="l" defTabSz="457200" rtl="0" eaLnBrk="1" latinLnBrk="0" hangingPunct="1">
              <a:defRPr kern="1200">
                <a:solidFill>
                  <a:schemeClr val="tx1"/>
                </a:solidFill>
                <a:latin typeface="Helvetica" charset="0"/>
                <a:ea typeface="ＭＳ Ｐゴシック" charset="0"/>
                <a:cs typeface="+mn-cs"/>
              </a:defRPr>
            </a:lvl7pPr>
            <a:lvl8pPr marL="3200400" algn="l" defTabSz="457200" rtl="0" eaLnBrk="1" latinLnBrk="0" hangingPunct="1">
              <a:defRPr kern="1200">
                <a:solidFill>
                  <a:schemeClr val="tx1"/>
                </a:solidFill>
                <a:latin typeface="Helvetica" charset="0"/>
                <a:ea typeface="ＭＳ Ｐゴシック" charset="0"/>
                <a:cs typeface="+mn-cs"/>
              </a:defRPr>
            </a:lvl8pPr>
            <a:lvl9pPr marL="3657600" algn="l" defTabSz="457200" rtl="0" eaLnBrk="1" latinLnBrk="0" hangingPunct="1">
              <a:defRPr kern="1200">
                <a:solidFill>
                  <a:schemeClr val="tx1"/>
                </a:solidFill>
                <a:latin typeface="Helvetica" charset="0"/>
                <a:ea typeface="ＭＳ Ｐゴシック" charset="0"/>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878787"/>
                </a:solidFill>
                <a:effectLst/>
                <a:uLnTx/>
                <a:uFillTx/>
                <a:latin typeface="Helvetica" charset="0"/>
                <a:ea typeface="ＭＳ Ｐゴシック" charset="0"/>
                <a:cs typeface="+mn-cs"/>
              </a:rPr>
              <a:t>D Loomba (MIGDAL)</a:t>
            </a:r>
          </a:p>
        </p:txBody>
      </p:sp>
      <p:sp>
        <p:nvSpPr>
          <p:cNvPr id="3" name="Date Placeholder 2">
            <a:extLst>
              <a:ext uri="{FF2B5EF4-FFF2-40B4-BE49-F238E27FC236}">
                <a16:creationId xmlns:a16="http://schemas.microsoft.com/office/drawing/2014/main" id="{99D900B1-6962-F8D1-B43B-B67AB54F0F6D}"/>
              </a:ext>
            </a:extLst>
          </p:cNvPr>
          <p:cNvSpPr>
            <a:spLocks noGrp="1"/>
          </p:cNvSpPr>
          <p:nvPr>
            <p:ph type="dt" sz="half" idx="10"/>
          </p:nvPr>
        </p:nvSpPr>
        <p:spPr/>
        <p:txBody>
          <a:bodyPr/>
          <a:lstStyle/>
          <a:p>
            <a:pPr>
              <a:defRPr/>
            </a:pPr>
            <a:r>
              <a:rPr lang="en-US" altLang="en-US"/>
              <a:t>Dinesh Loomba</a:t>
            </a:r>
          </a:p>
        </p:txBody>
      </p:sp>
      <p:sp>
        <p:nvSpPr>
          <p:cNvPr id="6" name="Footer Placeholder 5">
            <a:extLst>
              <a:ext uri="{FF2B5EF4-FFF2-40B4-BE49-F238E27FC236}">
                <a16:creationId xmlns:a16="http://schemas.microsoft.com/office/drawing/2014/main" id="{EFB36A53-7E77-4324-E622-C66FE2770023}"/>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7" name="Slide Number Placeholder 6">
            <a:extLst>
              <a:ext uri="{FF2B5EF4-FFF2-40B4-BE49-F238E27FC236}">
                <a16:creationId xmlns:a16="http://schemas.microsoft.com/office/drawing/2014/main" id="{BB42C4FF-A48B-78AB-09A8-7EF4DC9304F7}"/>
              </a:ext>
            </a:extLst>
          </p:cNvPr>
          <p:cNvSpPr>
            <a:spLocks noGrp="1"/>
          </p:cNvSpPr>
          <p:nvPr>
            <p:ph type="sldNum" sz="quarter" idx="12"/>
          </p:nvPr>
        </p:nvSpPr>
        <p:spPr/>
        <p:txBody>
          <a:bodyPr/>
          <a:lstStyle/>
          <a:p>
            <a:pPr>
              <a:defRPr/>
            </a:pPr>
            <a:fld id="{B9DB8317-D0A7-DF4D-8B72-3752B3FB321C}" type="slidenum">
              <a:rPr lang="en-US" altLang="en-US" smtClean="0"/>
              <a:pPr>
                <a:defRPr/>
              </a:pPr>
              <a:t>25</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70"/>
          <p:cNvSpPr txBox="1">
            <a:spLocks noGrp="1"/>
          </p:cNvSpPr>
          <p:nvPr>
            <p:ph type="title" idx="4294967295"/>
          </p:nvPr>
        </p:nvSpPr>
        <p:spPr>
          <a:xfrm>
            <a:off x="568776" y="250696"/>
            <a:ext cx="4958447" cy="763588"/>
          </a:xfrm>
          <a:prstGeom prst="rect">
            <a:avLst/>
          </a:prstGeom>
        </p:spPr>
        <p:txBody>
          <a:bodyPr spcFirstLastPara="1" wrap="square" lIns="121900" tIns="121900" rIns="121900" bIns="121900" anchor="t" anchorCtr="0">
            <a:normAutofit fontScale="90000"/>
          </a:bodyPr>
          <a:lstStyle/>
          <a:p>
            <a:r>
              <a:rPr lang="en-GB" sz="3000" dirty="0">
                <a:solidFill>
                  <a:srgbClr val="800040"/>
                </a:solidFill>
                <a:latin typeface="Helvetica" pitchFamily="2" charset="0"/>
              </a:rPr>
              <a:t>2 Science Runs – Summary</a:t>
            </a:r>
            <a:endParaRPr sz="3000" dirty="0">
              <a:solidFill>
                <a:srgbClr val="800040"/>
              </a:solidFill>
              <a:latin typeface="Helvetica" pitchFamily="2" charset="0"/>
            </a:endParaRPr>
          </a:p>
        </p:txBody>
      </p:sp>
      <p:sp>
        <p:nvSpPr>
          <p:cNvPr id="7" name="Google Shape;430;p70">
            <a:extLst>
              <a:ext uri="{FF2B5EF4-FFF2-40B4-BE49-F238E27FC236}">
                <a16:creationId xmlns:a16="http://schemas.microsoft.com/office/drawing/2014/main" id="{ACC9FE4D-4D00-2402-43B1-B1BB136CD1E7}"/>
              </a:ext>
            </a:extLst>
          </p:cNvPr>
          <p:cNvSpPr txBox="1">
            <a:spLocks noGrp="1"/>
          </p:cNvSpPr>
          <p:nvPr>
            <p:ph type="body" idx="4294967295"/>
          </p:nvPr>
        </p:nvSpPr>
        <p:spPr>
          <a:xfrm>
            <a:off x="0" y="1072159"/>
            <a:ext cx="6096000" cy="4773058"/>
          </a:xfrm>
          <a:prstGeom prst="rect">
            <a:avLst/>
          </a:prstGeom>
        </p:spPr>
        <p:txBody>
          <a:bodyPr spcFirstLastPara="1" wrap="square" lIns="121900" tIns="121900" rIns="121900" bIns="121900" anchor="t"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200" dirty="0">
                <a:latin typeface="Helvetica" pitchFamily="2" charset="0"/>
              </a:rPr>
              <a:t>Each accumulated ~90 h of data</a:t>
            </a:r>
          </a:p>
          <a:p>
            <a:pPr lvl="1">
              <a:spcBef>
                <a:spcPts val="1000"/>
              </a:spcBef>
              <a:defRPr/>
            </a:pPr>
            <a:r>
              <a:rPr kumimoji="0" lang="en-GB" sz="1800" b="1" u="none" strike="noStrike" kern="1200" cap="none" spc="0" normalizeH="0" baseline="0" noProof="0" dirty="0">
                <a:ln>
                  <a:noFill/>
                </a:ln>
                <a:solidFill>
                  <a:srgbClr val="FF0000"/>
                </a:solidFill>
                <a:effectLst/>
                <a:uLnTx/>
                <a:uFillTx/>
                <a:latin typeface="Helvetica" pitchFamily="2" charset="0"/>
              </a:rPr>
              <a:t>Half the data is blinded</a:t>
            </a:r>
            <a:endParaRPr lang="en-US" sz="1800" b="1" dirty="0">
              <a:latin typeface="Helvetica" pitchFamily="2" charset="0"/>
            </a:endParaRPr>
          </a:p>
          <a:p>
            <a:r>
              <a:rPr lang="en-US" sz="2200" dirty="0">
                <a:latin typeface="Helvetica" pitchFamily="2" charset="0"/>
              </a:rPr>
              <a:t>DD generator provided </a:t>
            </a:r>
            <a:r>
              <a:rPr lang="en-US" sz="2200" dirty="0">
                <a:solidFill>
                  <a:srgbClr val="0000FF"/>
                </a:solidFill>
                <a:latin typeface="Helvetica" pitchFamily="2" charset="0"/>
              </a:rPr>
              <a:t>10</a:t>
            </a:r>
            <a:r>
              <a:rPr lang="en-US" sz="2200" baseline="30000" dirty="0">
                <a:solidFill>
                  <a:srgbClr val="0000FF"/>
                </a:solidFill>
                <a:latin typeface="Helvetica" pitchFamily="2" charset="0"/>
              </a:rPr>
              <a:t>9</a:t>
            </a:r>
            <a:r>
              <a:rPr lang="en-US" sz="2200" dirty="0">
                <a:solidFill>
                  <a:srgbClr val="0000FF"/>
                </a:solidFill>
                <a:latin typeface="Helvetica" pitchFamily="2" charset="0"/>
              </a:rPr>
              <a:t> neutrons/sec at 2.5 MeV</a:t>
            </a:r>
          </a:p>
          <a:p>
            <a:r>
              <a:rPr lang="en-US" sz="2200" dirty="0">
                <a:latin typeface="Helvetica" pitchFamily="2" charset="0"/>
              </a:rPr>
              <a:t>Calibration runs with 5.9 keV ERs from </a:t>
            </a:r>
            <a:r>
              <a:rPr lang="en-US" sz="2200" baseline="30000" dirty="0">
                <a:latin typeface="Helvetica" pitchFamily="2" charset="0"/>
              </a:rPr>
              <a:t>55</a:t>
            </a:r>
            <a:r>
              <a:rPr lang="en-US" sz="2200" dirty="0">
                <a:latin typeface="Helvetica" pitchFamily="2" charset="0"/>
              </a:rPr>
              <a:t>Fe during runs to monitor gain</a:t>
            </a:r>
          </a:p>
          <a:p>
            <a:r>
              <a:rPr lang="en-US" sz="2200" dirty="0">
                <a:solidFill>
                  <a:srgbClr val="C00000"/>
                </a:solidFill>
                <a:latin typeface="Helvetica" pitchFamily="2" charset="0"/>
              </a:rPr>
              <a:t>Problems</a:t>
            </a:r>
          </a:p>
          <a:p>
            <a:pPr lvl="1"/>
            <a:r>
              <a:rPr lang="en-US" sz="2000" dirty="0">
                <a:solidFill>
                  <a:srgbClr val="0000FF"/>
                </a:solidFill>
                <a:latin typeface="Helvetica" pitchFamily="2" charset="0"/>
              </a:rPr>
              <a:t>DD generator failed in both SRs </a:t>
            </a:r>
            <a:r>
              <a:rPr lang="en-US" sz="2000" dirty="0">
                <a:latin typeface="Helvetica" pitchFamily="2" charset="0"/>
              </a:rPr>
              <a:t>ending them prematurely </a:t>
            </a:r>
          </a:p>
          <a:p>
            <a:pPr lvl="1"/>
            <a:r>
              <a:rPr lang="en-US" sz="2000" dirty="0">
                <a:latin typeface="Helvetica" pitchFamily="2" charset="0"/>
              </a:rPr>
              <a:t>DD </a:t>
            </a:r>
            <a:r>
              <a:rPr lang="en-US" sz="2000" dirty="0">
                <a:solidFill>
                  <a:srgbClr val="0000FF"/>
                </a:solidFill>
                <a:latin typeface="Helvetica" pitchFamily="2" charset="0"/>
              </a:rPr>
              <a:t>neutron flux was lower than expected</a:t>
            </a:r>
          </a:p>
          <a:p>
            <a:pPr lvl="1"/>
            <a:r>
              <a:rPr lang="en-US" sz="2000" dirty="0">
                <a:latin typeface="Helvetica" pitchFamily="2" charset="0"/>
              </a:rPr>
              <a:t>Other unexpected detector effects noticed and addressed after SR2</a:t>
            </a:r>
          </a:p>
          <a:p>
            <a:pPr marL="201168" lvl="1" indent="0">
              <a:spcBef>
                <a:spcPts val="2300"/>
              </a:spcBef>
              <a:buNone/>
            </a:pPr>
            <a:r>
              <a:rPr lang="en-US" sz="1800" b="1" dirty="0">
                <a:solidFill>
                  <a:schemeClr val="accent6">
                    <a:lumMod val="75000"/>
                  </a:schemeClr>
                </a:solidFill>
                <a:latin typeface="Helvetica" pitchFamily="2" charset="0"/>
                <a:sym typeface="Wingdings" panose="05000000000000000000" pitchFamily="2" charset="2"/>
              </a:rPr>
              <a:t> DD generator repaired and is now ready for SR3</a:t>
            </a:r>
            <a:endParaRPr lang="en-GB" sz="1733" b="1" dirty="0">
              <a:solidFill>
                <a:schemeClr val="accent6">
                  <a:lumMod val="75000"/>
                </a:schemeClr>
              </a:solidFill>
              <a:latin typeface="Helvetica" pitchFamily="2" charset="0"/>
            </a:endParaRPr>
          </a:p>
        </p:txBody>
      </p:sp>
      <p:pic>
        <p:nvPicPr>
          <p:cNvPr id="2" name="Picture 2">
            <a:extLst>
              <a:ext uri="{FF2B5EF4-FFF2-40B4-BE49-F238E27FC236}">
                <a16:creationId xmlns:a16="http://schemas.microsoft.com/office/drawing/2014/main" id="{FB18B50A-0006-8751-44F5-FF301859605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1153184"/>
            <a:ext cx="5800140" cy="4640113"/>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B6D4663A-2B6C-F13B-F558-08B98D2B7E93}"/>
              </a:ext>
            </a:extLst>
          </p:cNvPr>
          <p:cNvSpPr>
            <a:spLocks noGrp="1"/>
          </p:cNvSpPr>
          <p:nvPr>
            <p:ph type="dt" sz="half" idx="10"/>
          </p:nvPr>
        </p:nvSpPr>
        <p:spPr/>
        <p:txBody>
          <a:bodyPr/>
          <a:lstStyle/>
          <a:p>
            <a:pPr>
              <a:defRPr/>
            </a:pPr>
            <a:r>
              <a:rPr lang="en-US" altLang="en-US"/>
              <a:t>Dinesh Loomba</a:t>
            </a:r>
          </a:p>
        </p:txBody>
      </p:sp>
      <p:sp>
        <p:nvSpPr>
          <p:cNvPr id="5" name="Footer Placeholder 4">
            <a:extLst>
              <a:ext uri="{FF2B5EF4-FFF2-40B4-BE49-F238E27FC236}">
                <a16:creationId xmlns:a16="http://schemas.microsoft.com/office/drawing/2014/main" id="{CDAAD2D5-1CC8-C59A-C703-DB897641C308}"/>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6" name="Slide Number Placeholder 5">
            <a:extLst>
              <a:ext uri="{FF2B5EF4-FFF2-40B4-BE49-F238E27FC236}">
                <a16:creationId xmlns:a16="http://schemas.microsoft.com/office/drawing/2014/main" id="{BE4529A5-E338-281D-DD69-00B43A9C3AC9}"/>
              </a:ext>
            </a:extLst>
          </p:cNvPr>
          <p:cNvSpPr>
            <a:spLocks noGrp="1"/>
          </p:cNvSpPr>
          <p:nvPr>
            <p:ph type="sldNum" sz="quarter" idx="12"/>
          </p:nvPr>
        </p:nvSpPr>
        <p:spPr/>
        <p:txBody>
          <a:bodyPr/>
          <a:lstStyle/>
          <a:p>
            <a:pPr>
              <a:defRPr/>
            </a:pPr>
            <a:fld id="{8E85B6AE-F08C-A344-A8E0-31AD1B0B5125}" type="slidenum">
              <a:rPr lang="en-US" altLang="en-US" smtClean="0"/>
              <a:pPr>
                <a:defRPr/>
              </a:pPr>
              <a:t>26</a:t>
            </a:fld>
            <a:endParaRPr lang="en-US" altLang="en-US"/>
          </a:p>
        </p:txBody>
      </p:sp>
    </p:spTree>
    <p:extLst>
      <p:ext uri="{BB962C8B-B14F-4D97-AF65-F5344CB8AC3E}">
        <p14:creationId xmlns:p14="http://schemas.microsoft.com/office/powerpoint/2010/main" val="251755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36306C5B-6796-C74A-0FA5-32FEA2F96EA7}"/>
              </a:ext>
            </a:extLst>
          </p:cNvPr>
          <p:cNvGrpSpPr/>
          <p:nvPr/>
        </p:nvGrpSpPr>
        <p:grpSpPr>
          <a:xfrm>
            <a:off x="239220" y="670596"/>
            <a:ext cx="5551980" cy="5560191"/>
            <a:chOff x="239220" y="670596"/>
            <a:chExt cx="5551980" cy="5560191"/>
          </a:xfrm>
        </p:grpSpPr>
        <p:grpSp>
          <p:nvGrpSpPr>
            <p:cNvPr id="23" name="Group 22">
              <a:extLst>
                <a:ext uri="{FF2B5EF4-FFF2-40B4-BE49-F238E27FC236}">
                  <a16:creationId xmlns:a16="http://schemas.microsoft.com/office/drawing/2014/main" id="{BD5D0338-C821-C5C4-8E37-27BB03CB0AF4}"/>
                </a:ext>
              </a:extLst>
            </p:cNvPr>
            <p:cNvGrpSpPr/>
            <p:nvPr/>
          </p:nvGrpSpPr>
          <p:grpSpPr>
            <a:xfrm>
              <a:off x="239220" y="670596"/>
              <a:ext cx="5551980" cy="5560191"/>
              <a:chOff x="239220" y="670596"/>
              <a:chExt cx="5551980" cy="5560191"/>
            </a:xfrm>
          </p:grpSpPr>
          <p:pic>
            <p:nvPicPr>
              <p:cNvPr id="10" name="Picture 9" descr="A screenshot of a graph&#10;&#10;AI-generated content may be incorrect.">
                <a:extLst>
                  <a:ext uri="{FF2B5EF4-FFF2-40B4-BE49-F238E27FC236}">
                    <a16:creationId xmlns:a16="http://schemas.microsoft.com/office/drawing/2014/main" id="{F636EFFD-05A7-CC45-414C-09006EDA1FF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988" t="8475" b="3692"/>
              <a:stretch/>
            </p:blipFill>
            <p:spPr>
              <a:xfrm>
                <a:off x="239220" y="670596"/>
                <a:ext cx="5551980" cy="5560191"/>
              </a:xfrm>
              <a:prstGeom prst="rect">
                <a:avLst/>
              </a:prstGeom>
            </p:spPr>
          </p:pic>
          <p:pic>
            <p:nvPicPr>
              <p:cNvPr id="21" name="Picture 20">
                <a:extLst>
                  <a:ext uri="{FF2B5EF4-FFF2-40B4-BE49-F238E27FC236}">
                    <a16:creationId xmlns:a16="http://schemas.microsoft.com/office/drawing/2014/main" id="{C5120A13-A253-0055-4DE4-D80D557C1B28}"/>
                  </a:ext>
                </a:extLst>
              </p:cNvPr>
              <p:cNvPicPr>
                <a:picLocks noChangeAspect="1"/>
              </p:cNvPicPr>
              <p:nvPr/>
            </p:nvPicPr>
            <p:blipFill>
              <a:blip r:embed="rId3"/>
              <a:stretch>
                <a:fillRect/>
              </a:stretch>
            </p:blipFill>
            <p:spPr>
              <a:xfrm>
                <a:off x="2278531" y="1907881"/>
                <a:ext cx="1280160" cy="278408"/>
              </a:xfrm>
              <a:prstGeom prst="rect">
                <a:avLst/>
              </a:prstGeom>
            </p:spPr>
          </p:pic>
          <p:sp>
            <p:nvSpPr>
              <p:cNvPr id="22" name="TextBox 21">
                <a:extLst>
                  <a:ext uri="{FF2B5EF4-FFF2-40B4-BE49-F238E27FC236}">
                    <a16:creationId xmlns:a16="http://schemas.microsoft.com/office/drawing/2014/main" id="{F1BEFDEB-7044-A8FF-3AE6-67690F5D6B9E}"/>
                  </a:ext>
                </a:extLst>
              </p:cNvPr>
              <p:cNvSpPr txBox="1"/>
              <p:nvPr/>
            </p:nvSpPr>
            <p:spPr>
              <a:xfrm>
                <a:off x="2425785" y="1907881"/>
                <a:ext cx="1181798" cy="307777"/>
              </a:xfrm>
              <a:prstGeom prst="rect">
                <a:avLst/>
              </a:prstGeom>
              <a:noFill/>
            </p:spPr>
            <p:txBody>
              <a:bodyPr wrap="none" rtlCol="0">
                <a:spAutoFit/>
              </a:bodyPr>
              <a:lstStyle/>
              <a:p>
                <a:r>
                  <a:rPr lang="en-US" sz="1400" dirty="0">
                    <a:solidFill>
                      <a:schemeClr val="bg1"/>
                    </a:solidFill>
                  </a:rPr>
                  <a:t>Strip Readout</a:t>
                </a:r>
              </a:p>
            </p:txBody>
          </p:sp>
        </p:grpSp>
        <p:grpSp>
          <p:nvGrpSpPr>
            <p:cNvPr id="28" name="Group 27">
              <a:extLst>
                <a:ext uri="{FF2B5EF4-FFF2-40B4-BE49-F238E27FC236}">
                  <a16:creationId xmlns:a16="http://schemas.microsoft.com/office/drawing/2014/main" id="{113E58EB-8710-661C-3CC9-D33C3B9B00E7}"/>
                </a:ext>
              </a:extLst>
            </p:cNvPr>
            <p:cNvGrpSpPr/>
            <p:nvPr/>
          </p:nvGrpSpPr>
          <p:grpSpPr>
            <a:xfrm>
              <a:off x="3956703" y="896177"/>
              <a:ext cx="1247205" cy="599336"/>
              <a:chOff x="2713742" y="2486022"/>
              <a:chExt cx="1784911" cy="695578"/>
            </a:xfrm>
          </p:grpSpPr>
          <p:pic>
            <p:nvPicPr>
              <p:cNvPr id="25" name="Picture 24">
                <a:extLst>
                  <a:ext uri="{FF2B5EF4-FFF2-40B4-BE49-F238E27FC236}">
                    <a16:creationId xmlns:a16="http://schemas.microsoft.com/office/drawing/2014/main" id="{844C6E37-6F47-7E1F-C339-1C05F7295E03}"/>
                  </a:ext>
                </a:extLst>
              </p:cNvPr>
              <p:cNvPicPr>
                <a:picLocks noChangeAspect="1"/>
              </p:cNvPicPr>
              <p:nvPr/>
            </p:nvPicPr>
            <p:blipFill>
              <a:blip r:embed="rId4"/>
              <a:srcRect r="41201"/>
              <a:stretch/>
            </p:blipFill>
            <p:spPr>
              <a:xfrm>
                <a:off x="2713742" y="2486178"/>
                <a:ext cx="1221096" cy="695422"/>
              </a:xfrm>
              <a:prstGeom prst="rect">
                <a:avLst/>
              </a:prstGeom>
            </p:spPr>
          </p:pic>
          <p:pic>
            <p:nvPicPr>
              <p:cNvPr id="26" name="Picture 25">
                <a:extLst>
                  <a:ext uri="{FF2B5EF4-FFF2-40B4-BE49-F238E27FC236}">
                    <a16:creationId xmlns:a16="http://schemas.microsoft.com/office/drawing/2014/main" id="{297BD81E-CAC8-C449-5FA4-356FDEFCBEA9}"/>
                  </a:ext>
                </a:extLst>
              </p:cNvPr>
              <p:cNvPicPr>
                <a:picLocks noChangeAspect="1"/>
              </p:cNvPicPr>
              <p:nvPr/>
            </p:nvPicPr>
            <p:blipFill>
              <a:blip r:embed="rId4"/>
              <a:srcRect l="33973" t="32535"/>
              <a:stretch/>
            </p:blipFill>
            <p:spPr>
              <a:xfrm>
                <a:off x="3127443" y="2712433"/>
                <a:ext cx="1371210" cy="469167"/>
              </a:xfrm>
              <a:prstGeom prst="rect">
                <a:avLst/>
              </a:prstGeom>
            </p:spPr>
          </p:pic>
          <p:pic>
            <p:nvPicPr>
              <p:cNvPr id="27" name="Picture 26">
                <a:extLst>
                  <a:ext uri="{FF2B5EF4-FFF2-40B4-BE49-F238E27FC236}">
                    <a16:creationId xmlns:a16="http://schemas.microsoft.com/office/drawing/2014/main" id="{4EFAC18F-1E0D-74EF-729F-31978B5133D8}"/>
                  </a:ext>
                </a:extLst>
              </p:cNvPr>
              <p:cNvPicPr>
                <a:picLocks noChangeAspect="1"/>
              </p:cNvPicPr>
              <p:nvPr/>
            </p:nvPicPr>
            <p:blipFill>
              <a:blip r:embed="rId4"/>
              <a:srcRect l="61842" r="1" b="61619"/>
              <a:stretch/>
            </p:blipFill>
            <p:spPr>
              <a:xfrm>
                <a:off x="3706237" y="2486022"/>
                <a:ext cx="792415" cy="266905"/>
              </a:xfrm>
              <a:prstGeom prst="rect">
                <a:avLst/>
              </a:prstGeom>
            </p:spPr>
          </p:pic>
        </p:grpSp>
      </p:grpSp>
      <p:sp>
        <p:nvSpPr>
          <p:cNvPr id="2" name="Title 1">
            <a:extLst>
              <a:ext uri="{FF2B5EF4-FFF2-40B4-BE49-F238E27FC236}">
                <a16:creationId xmlns:a16="http://schemas.microsoft.com/office/drawing/2014/main" id="{261A6905-F6C5-A78E-2AC6-A79EC373F714}"/>
              </a:ext>
            </a:extLst>
          </p:cNvPr>
          <p:cNvSpPr>
            <a:spLocks noGrp="1"/>
          </p:cNvSpPr>
          <p:nvPr>
            <p:ph type="title"/>
          </p:nvPr>
        </p:nvSpPr>
        <p:spPr>
          <a:xfrm>
            <a:off x="3286125" y="129721"/>
            <a:ext cx="4953000" cy="469778"/>
          </a:xfrm>
        </p:spPr>
        <p:txBody>
          <a:bodyPr>
            <a:noAutofit/>
          </a:bodyPr>
          <a:lstStyle/>
          <a:p>
            <a:r>
              <a:rPr lang="en-US" sz="2800" dirty="0">
                <a:solidFill>
                  <a:srgbClr val="333399"/>
                </a:solidFill>
                <a:latin typeface="Helvetica" pitchFamily="2" charset="0"/>
              </a:rPr>
              <a:t>3D Reconstruction of Events</a:t>
            </a:r>
          </a:p>
        </p:txBody>
      </p:sp>
      <p:sp>
        <p:nvSpPr>
          <p:cNvPr id="4" name="Date Placeholder 3">
            <a:extLst>
              <a:ext uri="{FF2B5EF4-FFF2-40B4-BE49-F238E27FC236}">
                <a16:creationId xmlns:a16="http://schemas.microsoft.com/office/drawing/2014/main" id="{2F77A071-3B5C-003F-83F4-8854213E8C5C}"/>
              </a:ext>
            </a:extLst>
          </p:cNvPr>
          <p:cNvSpPr>
            <a:spLocks noGrp="1"/>
          </p:cNvSpPr>
          <p:nvPr>
            <p:ph type="dt" sz="half" idx="10"/>
          </p:nvPr>
        </p:nvSpPr>
        <p:spPr/>
        <p:txBody>
          <a:bodyPr/>
          <a:lstStyle/>
          <a:p>
            <a:r>
              <a:rPr lang="en-US"/>
              <a:t>Dinesh Loomba</a:t>
            </a:r>
          </a:p>
        </p:txBody>
      </p:sp>
      <p:sp>
        <p:nvSpPr>
          <p:cNvPr id="5" name="Footer Placeholder 4">
            <a:extLst>
              <a:ext uri="{FF2B5EF4-FFF2-40B4-BE49-F238E27FC236}">
                <a16:creationId xmlns:a16="http://schemas.microsoft.com/office/drawing/2014/main" id="{1E32B5D1-ADC4-E719-11DF-7F391D2C19AD}"/>
              </a:ext>
            </a:extLst>
          </p:cNvPr>
          <p:cNvSpPr>
            <a:spLocks noGrp="1"/>
          </p:cNvSpPr>
          <p:nvPr>
            <p:ph type="ftr" sz="quarter" idx="11"/>
          </p:nvPr>
        </p:nvSpPr>
        <p:spPr/>
        <p:txBody>
          <a:bodyPr/>
          <a:lstStyle/>
          <a:p>
            <a:r>
              <a:rPr lang="en-US"/>
              <a:t>CIPANP 2025</a:t>
            </a:r>
          </a:p>
        </p:txBody>
      </p:sp>
      <p:pic>
        <p:nvPicPr>
          <p:cNvPr id="8" name="Picture 7" descr="A graph of a graph showing a number of images&#10;&#10;AI-generated content may be incorrect.">
            <a:extLst>
              <a:ext uri="{FF2B5EF4-FFF2-40B4-BE49-F238E27FC236}">
                <a16:creationId xmlns:a16="http://schemas.microsoft.com/office/drawing/2014/main" id="{57585522-A183-6A9B-F192-77EE41D20A5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6819" t="16450" b="10391"/>
          <a:stretch/>
        </p:blipFill>
        <p:spPr>
          <a:xfrm>
            <a:off x="5984925" y="750174"/>
            <a:ext cx="6207075" cy="5459251"/>
          </a:xfrm>
          <a:prstGeom prst="rect">
            <a:avLst/>
          </a:prstGeom>
        </p:spPr>
      </p:pic>
      <p:sp>
        <p:nvSpPr>
          <p:cNvPr id="15" name="TextBox 14">
            <a:extLst>
              <a:ext uri="{FF2B5EF4-FFF2-40B4-BE49-F238E27FC236}">
                <a16:creationId xmlns:a16="http://schemas.microsoft.com/office/drawing/2014/main" id="{C2F17BE7-86DA-68B3-54F8-4BA1922835E2}"/>
              </a:ext>
            </a:extLst>
          </p:cNvPr>
          <p:cNvSpPr txBox="1"/>
          <p:nvPr/>
        </p:nvSpPr>
        <p:spPr>
          <a:xfrm>
            <a:off x="0" y="6060878"/>
            <a:ext cx="11525250" cy="230832"/>
          </a:xfrm>
          <a:prstGeom prst="rect">
            <a:avLst/>
          </a:prstGeom>
          <a:noFill/>
        </p:spPr>
        <p:txBody>
          <a:bodyPr wrap="square">
            <a:spAutoFit/>
          </a:bodyPr>
          <a:lstStyle/>
          <a:p>
            <a:r>
              <a:rPr lang="en-US" sz="900" b="0" i="0" dirty="0" err="1">
                <a:effectLst/>
                <a:latin typeface="Merriweather Sans" pitchFamily="2" charset="0"/>
              </a:rPr>
              <a:t>Tilly,E</a:t>
            </a:r>
            <a:r>
              <a:rPr lang="en-US" sz="900" b="0" i="0" dirty="0">
                <a:effectLst/>
                <a:latin typeface="Merriweather Sans" pitchFamily="2" charset="0"/>
              </a:rPr>
              <a:t>., et al. (2023). 3D track reconstruction of low-energy electrons in the MIGDAL low pressure optical time projection chamber. JINST, 18, C07013</a:t>
            </a:r>
            <a:endParaRPr lang="en-US" sz="1400" dirty="0">
              <a:latin typeface="Merriweather Sans" pitchFamily="2" charset="0"/>
            </a:endParaRPr>
          </a:p>
        </p:txBody>
      </p:sp>
      <p:sp>
        <p:nvSpPr>
          <p:cNvPr id="7" name="Rectangle 6">
            <a:extLst>
              <a:ext uri="{FF2B5EF4-FFF2-40B4-BE49-F238E27FC236}">
                <a16:creationId xmlns:a16="http://schemas.microsoft.com/office/drawing/2014/main" id="{1F43B1E0-3FC5-3157-77D5-400238564C26}"/>
              </a:ext>
            </a:extLst>
          </p:cNvPr>
          <p:cNvSpPr/>
          <p:nvPr/>
        </p:nvSpPr>
        <p:spPr>
          <a:xfrm>
            <a:off x="2593007" y="5910942"/>
            <a:ext cx="781564" cy="1281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1E34DE-48B4-2A32-9CB2-3C3E677966F1}"/>
              </a:ext>
            </a:extLst>
          </p:cNvPr>
          <p:cNvSpPr txBox="1"/>
          <p:nvPr/>
        </p:nvSpPr>
        <p:spPr>
          <a:xfrm>
            <a:off x="2472160" y="5790358"/>
            <a:ext cx="1023257" cy="369332"/>
          </a:xfrm>
          <a:prstGeom prst="rect">
            <a:avLst/>
          </a:prstGeom>
          <a:noFill/>
        </p:spPr>
        <p:txBody>
          <a:bodyPr wrap="square" rtlCol="0">
            <a:spAutoFit/>
          </a:bodyPr>
          <a:lstStyle/>
          <a:p>
            <a:r>
              <a:rPr lang="en-US" b="1" dirty="0">
                <a:ln>
                  <a:solidFill>
                    <a:srgbClr val="0070C0"/>
                  </a:solidFill>
                </a:ln>
                <a:solidFill>
                  <a:srgbClr val="00B0F0"/>
                </a:solidFill>
              </a:rPr>
              <a:t>X [mm]</a:t>
            </a:r>
          </a:p>
        </p:txBody>
      </p:sp>
      <p:sp>
        <p:nvSpPr>
          <p:cNvPr id="9" name="Rectangle 8">
            <a:extLst>
              <a:ext uri="{FF2B5EF4-FFF2-40B4-BE49-F238E27FC236}">
                <a16:creationId xmlns:a16="http://schemas.microsoft.com/office/drawing/2014/main" id="{D31BEF7F-82CA-A3BC-F2C5-8F094B82F9C1}"/>
              </a:ext>
            </a:extLst>
          </p:cNvPr>
          <p:cNvSpPr/>
          <p:nvPr/>
        </p:nvSpPr>
        <p:spPr>
          <a:xfrm>
            <a:off x="239220" y="2547257"/>
            <a:ext cx="228866" cy="2667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9E2D197-0124-382C-26D7-320FE472A1D0}"/>
              </a:ext>
            </a:extLst>
          </p:cNvPr>
          <p:cNvSpPr txBox="1"/>
          <p:nvPr/>
        </p:nvSpPr>
        <p:spPr>
          <a:xfrm rot="16200000">
            <a:off x="-157975" y="4517962"/>
            <a:ext cx="1023257" cy="369332"/>
          </a:xfrm>
          <a:prstGeom prst="rect">
            <a:avLst/>
          </a:prstGeom>
          <a:noFill/>
        </p:spPr>
        <p:txBody>
          <a:bodyPr wrap="square" rtlCol="0">
            <a:spAutoFit/>
          </a:bodyPr>
          <a:lstStyle/>
          <a:p>
            <a:r>
              <a:rPr lang="en-US" b="1" dirty="0">
                <a:ln>
                  <a:solidFill>
                    <a:srgbClr val="00B050"/>
                  </a:solidFill>
                </a:ln>
                <a:solidFill>
                  <a:srgbClr val="92D050"/>
                </a:solidFill>
              </a:rPr>
              <a:t>Y [mm]</a:t>
            </a:r>
          </a:p>
        </p:txBody>
      </p:sp>
      <p:sp>
        <p:nvSpPr>
          <p:cNvPr id="12" name="TextBox 11">
            <a:extLst>
              <a:ext uri="{FF2B5EF4-FFF2-40B4-BE49-F238E27FC236}">
                <a16:creationId xmlns:a16="http://schemas.microsoft.com/office/drawing/2014/main" id="{5B0D3926-2CFF-97AD-3CBE-8E606B1C9D2D}"/>
              </a:ext>
            </a:extLst>
          </p:cNvPr>
          <p:cNvSpPr txBox="1"/>
          <p:nvPr/>
        </p:nvSpPr>
        <p:spPr>
          <a:xfrm rot="16200000">
            <a:off x="-157975" y="2672833"/>
            <a:ext cx="1023257" cy="369332"/>
          </a:xfrm>
          <a:prstGeom prst="rect">
            <a:avLst/>
          </a:prstGeom>
          <a:noFill/>
        </p:spPr>
        <p:txBody>
          <a:bodyPr wrap="square" rtlCol="0">
            <a:spAutoFit/>
          </a:bodyPr>
          <a:lstStyle/>
          <a:p>
            <a:r>
              <a:rPr lang="en-US" b="1" dirty="0">
                <a:ln>
                  <a:solidFill>
                    <a:srgbClr val="C00000"/>
                  </a:solidFill>
                </a:ln>
                <a:solidFill>
                  <a:schemeClr val="accent2">
                    <a:lumMod val="60000"/>
                    <a:lumOff val="40000"/>
                  </a:schemeClr>
                </a:solidFill>
              </a:rPr>
              <a:t>Z [mm]</a:t>
            </a:r>
          </a:p>
        </p:txBody>
      </p:sp>
      <p:sp>
        <p:nvSpPr>
          <p:cNvPr id="13" name="Rectangle 12">
            <a:extLst>
              <a:ext uri="{FF2B5EF4-FFF2-40B4-BE49-F238E27FC236}">
                <a16:creationId xmlns:a16="http://schemas.microsoft.com/office/drawing/2014/main" id="{3BF58810-0131-8B94-7A4C-5C02873444FC}"/>
              </a:ext>
            </a:extLst>
          </p:cNvPr>
          <p:cNvSpPr/>
          <p:nvPr/>
        </p:nvSpPr>
        <p:spPr>
          <a:xfrm>
            <a:off x="11669486" y="3287486"/>
            <a:ext cx="386390" cy="8164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C4D89BC-9FCF-994C-5120-689CCCBD5AE3}"/>
              </a:ext>
            </a:extLst>
          </p:cNvPr>
          <p:cNvSpPr/>
          <p:nvPr/>
        </p:nvSpPr>
        <p:spPr>
          <a:xfrm rot="3260657">
            <a:off x="10550656" y="5144755"/>
            <a:ext cx="386390" cy="8164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045E00-EDAF-8B55-8FE3-7792A01E541A}"/>
              </a:ext>
            </a:extLst>
          </p:cNvPr>
          <p:cNvSpPr/>
          <p:nvPr/>
        </p:nvSpPr>
        <p:spPr>
          <a:xfrm rot="7382712">
            <a:off x="7284942" y="4704686"/>
            <a:ext cx="386390" cy="8164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9FAFDBD-9D71-397D-3EAE-A13B105570C1}"/>
              </a:ext>
            </a:extLst>
          </p:cNvPr>
          <p:cNvSpPr txBox="1"/>
          <p:nvPr/>
        </p:nvSpPr>
        <p:spPr>
          <a:xfrm rot="1685184">
            <a:off x="6895250" y="4894904"/>
            <a:ext cx="1023257" cy="369332"/>
          </a:xfrm>
          <a:prstGeom prst="rect">
            <a:avLst/>
          </a:prstGeom>
          <a:noFill/>
        </p:spPr>
        <p:txBody>
          <a:bodyPr wrap="square" rtlCol="0">
            <a:spAutoFit/>
          </a:bodyPr>
          <a:lstStyle/>
          <a:p>
            <a:r>
              <a:rPr lang="en-US" b="1" dirty="0">
                <a:ln>
                  <a:solidFill>
                    <a:srgbClr val="0070C0"/>
                  </a:solidFill>
                </a:ln>
                <a:solidFill>
                  <a:srgbClr val="00B0F0"/>
                </a:solidFill>
              </a:rPr>
              <a:t>X [mm]</a:t>
            </a:r>
          </a:p>
        </p:txBody>
      </p:sp>
      <p:sp>
        <p:nvSpPr>
          <p:cNvPr id="19" name="TextBox 18">
            <a:extLst>
              <a:ext uri="{FF2B5EF4-FFF2-40B4-BE49-F238E27FC236}">
                <a16:creationId xmlns:a16="http://schemas.microsoft.com/office/drawing/2014/main" id="{AD7960DF-7B24-3AB3-FFC6-92B89D40D074}"/>
              </a:ext>
            </a:extLst>
          </p:cNvPr>
          <p:cNvSpPr txBox="1"/>
          <p:nvPr/>
        </p:nvSpPr>
        <p:spPr>
          <a:xfrm rot="19773918">
            <a:off x="10338238" y="5309475"/>
            <a:ext cx="1023257" cy="369332"/>
          </a:xfrm>
          <a:prstGeom prst="rect">
            <a:avLst/>
          </a:prstGeom>
          <a:noFill/>
        </p:spPr>
        <p:txBody>
          <a:bodyPr wrap="square" rtlCol="0">
            <a:spAutoFit/>
          </a:bodyPr>
          <a:lstStyle/>
          <a:p>
            <a:r>
              <a:rPr lang="en-US" b="1" dirty="0">
                <a:ln>
                  <a:solidFill>
                    <a:srgbClr val="00B050"/>
                  </a:solidFill>
                </a:ln>
                <a:solidFill>
                  <a:srgbClr val="92D050"/>
                </a:solidFill>
              </a:rPr>
              <a:t>Y [mm]</a:t>
            </a:r>
          </a:p>
        </p:txBody>
      </p:sp>
      <p:sp>
        <p:nvSpPr>
          <p:cNvPr id="20" name="TextBox 19">
            <a:extLst>
              <a:ext uri="{FF2B5EF4-FFF2-40B4-BE49-F238E27FC236}">
                <a16:creationId xmlns:a16="http://schemas.microsoft.com/office/drawing/2014/main" id="{C5F4CC8D-7F2A-3B57-16A9-4A00537F1E5F}"/>
              </a:ext>
            </a:extLst>
          </p:cNvPr>
          <p:cNvSpPr txBox="1"/>
          <p:nvPr/>
        </p:nvSpPr>
        <p:spPr>
          <a:xfrm rot="16200000">
            <a:off x="11206401" y="3614449"/>
            <a:ext cx="1023257" cy="369332"/>
          </a:xfrm>
          <a:prstGeom prst="rect">
            <a:avLst/>
          </a:prstGeom>
          <a:noFill/>
        </p:spPr>
        <p:txBody>
          <a:bodyPr wrap="square" rtlCol="0">
            <a:spAutoFit/>
          </a:bodyPr>
          <a:lstStyle/>
          <a:p>
            <a:r>
              <a:rPr lang="en-US" b="1" dirty="0">
                <a:ln>
                  <a:solidFill>
                    <a:srgbClr val="C00000"/>
                  </a:solidFill>
                </a:ln>
                <a:solidFill>
                  <a:schemeClr val="accent2">
                    <a:lumMod val="60000"/>
                    <a:lumOff val="40000"/>
                  </a:schemeClr>
                </a:solidFill>
              </a:rPr>
              <a:t>Z [mm]</a:t>
            </a:r>
          </a:p>
        </p:txBody>
      </p:sp>
      <p:sp>
        <p:nvSpPr>
          <p:cNvPr id="31" name="TextBox 30">
            <a:extLst>
              <a:ext uri="{FF2B5EF4-FFF2-40B4-BE49-F238E27FC236}">
                <a16:creationId xmlns:a16="http://schemas.microsoft.com/office/drawing/2014/main" id="{039F383E-D3BE-923E-E5BD-6F4A14A0C28B}"/>
              </a:ext>
            </a:extLst>
          </p:cNvPr>
          <p:cNvSpPr txBox="1"/>
          <p:nvPr/>
        </p:nvSpPr>
        <p:spPr>
          <a:xfrm>
            <a:off x="707306" y="3503564"/>
            <a:ext cx="1790700" cy="307777"/>
          </a:xfrm>
          <a:prstGeom prst="rect">
            <a:avLst/>
          </a:prstGeom>
          <a:noFill/>
        </p:spPr>
        <p:txBody>
          <a:bodyPr wrap="square" rtlCol="0">
            <a:spAutoFit/>
          </a:bodyPr>
          <a:lstStyle/>
          <a:p>
            <a:r>
              <a:rPr lang="en-US" sz="1400" i="1" dirty="0">
                <a:solidFill>
                  <a:schemeClr val="bg1"/>
                </a:solidFill>
              </a:rPr>
              <a:t>2ns/sample over 1</a:t>
            </a:r>
            <a:r>
              <a:rPr lang="el-GR" sz="1400" i="1" dirty="0">
                <a:solidFill>
                  <a:schemeClr val="bg1"/>
                </a:solidFill>
              </a:rPr>
              <a:t>μ</a:t>
            </a:r>
            <a:r>
              <a:rPr lang="en-US" sz="1400" i="1" dirty="0">
                <a:solidFill>
                  <a:schemeClr val="bg1"/>
                </a:solidFill>
              </a:rPr>
              <a:t>s</a:t>
            </a:r>
          </a:p>
        </p:txBody>
      </p:sp>
      <p:sp>
        <p:nvSpPr>
          <p:cNvPr id="32" name="TextBox 31">
            <a:extLst>
              <a:ext uri="{FF2B5EF4-FFF2-40B4-BE49-F238E27FC236}">
                <a16:creationId xmlns:a16="http://schemas.microsoft.com/office/drawing/2014/main" id="{9A320476-3AE3-6FA7-7A53-91C06EF218EA}"/>
              </a:ext>
            </a:extLst>
          </p:cNvPr>
          <p:cNvSpPr txBox="1"/>
          <p:nvPr/>
        </p:nvSpPr>
        <p:spPr>
          <a:xfrm>
            <a:off x="681460" y="5453212"/>
            <a:ext cx="1790700" cy="307777"/>
          </a:xfrm>
          <a:prstGeom prst="rect">
            <a:avLst/>
          </a:prstGeom>
          <a:noFill/>
        </p:spPr>
        <p:txBody>
          <a:bodyPr wrap="square" rtlCol="0">
            <a:spAutoFit/>
          </a:bodyPr>
          <a:lstStyle/>
          <a:p>
            <a:r>
              <a:rPr lang="en-US" sz="1400" i="1" dirty="0">
                <a:solidFill>
                  <a:schemeClr val="bg1"/>
                </a:solidFill>
              </a:rPr>
              <a:t>8ms integration </a:t>
            </a:r>
          </a:p>
        </p:txBody>
      </p:sp>
      <p:cxnSp>
        <p:nvCxnSpPr>
          <p:cNvPr id="24" name="Straight Arrow Connector 23">
            <a:extLst>
              <a:ext uri="{FF2B5EF4-FFF2-40B4-BE49-F238E27FC236}">
                <a16:creationId xmlns:a16="http://schemas.microsoft.com/office/drawing/2014/main" id="{36CE4BAF-9746-B4D8-58BF-0E1D642ADAB5}"/>
              </a:ext>
            </a:extLst>
          </p:cNvPr>
          <p:cNvCxnSpPr/>
          <p:nvPr/>
        </p:nvCxnSpPr>
        <p:spPr>
          <a:xfrm flipH="1" flipV="1">
            <a:off x="3980762" y="4243581"/>
            <a:ext cx="133383" cy="48477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7CCF348-9B96-D921-E77B-13986B9370CB}"/>
              </a:ext>
            </a:extLst>
          </p:cNvPr>
          <p:cNvSpPr txBox="1"/>
          <p:nvPr/>
        </p:nvSpPr>
        <p:spPr>
          <a:xfrm>
            <a:off x="3740189" y="4705846"/>
            <a:ext cx="1112753" cy="523220"/>
          </a:xfrm>
          <a:prstGeom prst="rect">
            <a:avLst/>
          </a:prstGeom>
          <a:noFill/>
        </p:spPr>
        <p:txBody>
          <a:bodyPr wrap="square" rtlCol="0">
            <a:spAutoFit/>
          </a:bodyPr>
          <a:lstStyle/>
          <a:p>
            <a:pPr algn="ctr"/>
            <a:r>
              <a:rPr lang="en-US" sz="1400" dirty="0">
                <a:solidFill>
                  <a:srgbClr val="FFFF00"/>
                </a:solidFill>
              </a:rPr>
              <a:t>Coincident Electron</a:t>
            </a:r>
          </a:p>
        </p:txBody>
      </p:sp>
      <p:sp>
        <p:nvSpPr>
          <p:cNvPr id="16" name="Slide Number Placeholder 15">
            <a:extLst>
              <a:ext uri="{FF2B5EF4-FFF2-40B4-BE49-F238E27FC236}">
                <a16:creationId xmlns:a16="http://schemas.microsoft.com/office/drawing/2014/main" id="{8B88AE62-D4FF-B9E1-FC38-E97793339DBB}"/>
              </a:ext>
            </a:extLst>
          </p:cNvPr>
          <p:cNvSpPr>
            <a:spLocks noGrp="1"/>
          </p:cNvSpPr>
          <p:nvPr>
            <p:ph type="sldNum" sz="quarter" idx="12"/>
          </p:nvPr>
        </p:nvSpPr>
        <p:spPr/>
        <p:txBody>
          <a:bodyPr/>
          <a:lstStyle/>
          <a:p>
            <a:pPr>
              <a:defRPr/>
            </a:pPr>
            <a:fld id="{39C4200A-79BB-8E4E-9C5C-64CA3C415565}" type="slidenum">
              <a:rPr lang="en-US" altLang="en-US" smtClean="0"/>
              <a:pPr>
                <a:defRPr/>
              </a:pPr>
              <a:t>27</a:t>
            </a:fld>
            <a:endParaRPr lang="en-US" altLang="en-US"/>
          </a:p>
        </p:txBody>
      </p:sp>
    </p:spTree>
    <p:extLst>
      <p:ext uri="{BB962C8B-B14F-4D97-AF65-F5344CB8AC3E}">
        <p14:creationId xmlns:p14="http://schemas.microsoft.com/office/powerpoint/2010/main" val="96570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2BCCB-5E92-7BC8-B9E7-D48918D8425D}"/>
              </a:ext>
            </a:extLst>
          </p:cNvPr>
          <p:cNvSpPr>
            <a:spLocks noGrp="1"/>
          </p:cNvSpPr>
          <p:nvPr>
            <p:ph type="title"/>
          </p:nvPr>
        </p:nvSpPr>
        <p:spPr>
          <a:xfrm>
            <a:off x="1065528" y="79105"/>
            <a:ext cx="3031910" cy="1325563"/>
          </a:xfrm>
        </p:spPr>
        <p:txBody>
          <a:bodyPr>
            <a:normAutofit/>
          </a:bodyPr>
          <a:lstStyle/>
          <a:p>
            <a:r>
              <a:rPr lang="en-US" sz="2800" dirty="0">
                <a:solidFill>
                  <a:srgbClr val="333399"/>
                </a:solidFill>
                <a:latin typeface="Helvetica" pitchFamily="2" charset="0"/>
              </a:rPr>
              <a:t>Track Finding/ID</a:t>
            </a:r>
          </a:p>
        </p:txBody>
      </p:sp>
      <p:sp>
        <p:nvSpPr>
          <p:cNvPr id="3" name="Content Placeholder 2">
            <a:extLst>
              <a:ext uri="{FF2B5EF4-FFF2-40B4-BE49-F238E27FC236}">
                <a16:creationId xmlns:a16="http://schemas.microsoft.com/office/drawing/2014/main" id="{D2F36850-0D9D-3C8A-FDFA-89B45AE8C284}"/>
              </a:ext>
            </a:extLst>
          </p:cNvPr>
          <p:cNvSpPr>
            <a:spLocks noGrp="1"/>
          </p:cNvSpPr>
          <p:nvPr>
            <p:ph idx="1"/>
          </p:nvPr>
        </p:nvSpPr>
        <p:spPr>
          <a:xfrm>
            <a:off x="306771" y="1369298"/>
            <a:ext cx="4534409" cy="5303070"/>
          </a:xfrm>
        </p:spPr>
        <p:txBody>
          <a:bodyPr>
            <a:noAutofit/>
          </a:bodyPr>
          <a:lstStyle/>
          <a:p>
            <a:pPr>
              <a:lnSpc>
                <a:spcPts val="2400"/>
              </a:lnSpc>
            </a:pPr>
            <a:r>
              <a:rPr lang="en-US" sz="2000" dirty="0">
                <a:latin typeface="Helvetica" pitchFamily="2" charset="0"/>
              </a:rPr>
              <a:t>Machine learning object detection algorithm using </a:t>
            </a:r>
            <a:r>
              <a:rPr lang="en-US" sz="2000" b="1" dirty="0">
                <a:solidFill>
                  <a:schemeClr val="accent6">
                    <a:lumMod val="75000"/>
                  </a:schemeClr>
                </a:solidFill>
                <a:latin typeface="Helvetica" pitchFamily="2" charset="0"/>
              </a:rPr>
              <a:t>YOLOv8</a:t>
            </a:r>
            <a:r>
              <a:rPr lang="en-US" sz="2400" dirty="0">
                <a:latin typeface="Helvetica" pitchFamily="2" charset="0"/>
              </a:rPr>
              <a:t> </a:t>
            </a:r>
            <a:r>
              <a:rPr lang="en-US" sz="1600" dirty="0"/>
              <a:t>(</a:t>
            </a:r>
            <a:r>
              <a:rPr lang="en-US" sz="1600" b="0" i="0" u="sng" strike="noStrike" dirty="0">
                <a:solidFill>
                  <a:srgbClr val="0097A7"/>
                </a:solidFill>
                <a:effectLst/>
                <a:latin typeface="Arial" panose="020B0604020202020204" pitchFamily="34" charset="0"/>
                <a:hlinkClick r:id="rId2"/>
              </a:rPr>
              <a:t>https://github.com/ultralytics/ultralytics</a:t>
            </a:r>
            <a:r>
              <a:rPr lang="en-US" sz="1600" dirty="0"/>
              <a:t>) </a:t>
            </a:r>
            <a:r>
              <a:rPr lang="en-US" sz="2000" dirty="0">
                <a:latin typeface="Helvetica" pitchFamily="2" charset="0"/>
              </a:rPr>
              <a:t>finds and categorizes events in </a:t>
            </a:r>
            <a:r>
              <a:rPr lang="en-US" sz="2000" dirty="0">
                <a:solidFill>
                  <a:srgbClr val="CC0066"/>
                </a:solidFill>
                <a:latin typeface="Helvetica" pitchFamily="2" charset="0"/>
              </a:rPr>
              <a:t>real time</a:t>
            </a:r>
          </a:p>
          <a:p>
            <a:pPr lvl="1"/>
            <a:r>
              <a:rPr lang="en-US" sz="2000" dirty="0">
                <a:solidFill>
                  <a:schemeClr val="tx1"/>
                </a:solidFill>
                <a:latin typeface="Helvetica" pitchFamily="2" charset="0"/>
              </a:rPr>
              <a:t>available at </a:t>
            </a:r>
            <a:r>
              <a:rPr lang="en-US" sz="2000" dirty="0">
                <a:solidFill>
                  <a:srgbClr val="00B050"/>
                </a:solidFill>
              </a:rPr>
              <a:t>https://zenodo.org/records/12628437</a:t>
            </a:r>
          </a:p>
          <a:p>
            <a:r>
              <a:rPr lang="en-US" sz="2000" b="1" dirty="0">
                <a:solidFill>
                  <a:srgbClr val="FF0000"/>
                </a:solidFill>
                <a:latin typeface="Helvetica" pitchFamily="2" charset="0"/>
              </a:rPr>
              <a:t>Trained on real data; i.e. no     sim-2-real gap</a:t>
            </a:r>
          </a:p>
          <a:p>
            <a:r>
              <a:rPr lang="en-US" sz="2000" dirty="0">
                <a:solidFill>
                  <a:schemeClr val="tx1"/>
                </a:solidFill>
                <a:latin typeface="Helvetica" pitchFamily="2" charset="0"/>
              </a:rPr>
              <a:t>Can identify tracks from a variety of species: NR, ER, Alpha/proton, </a:t>
            </a:r>
            <a:r>
              <a:rPr lang="en-US" sz="2000" dirty="0" err="1">
                <a:solidFill>
                  <a:schemeClr val="tx1"/>
                </a:solidFill>
                <a:latin typeface="Helvetica" pitchFamily="2" charset="0"/>
              </a:rPr>
              <a:t>etc</a:t>
            </a:r>
            <a:endParaRPr lang="en-US" sz="2000" dirty="0">
              <a:solidFill>
                <a:schemeClr val="tx1"/>
              </a:solidFill>
              <a:latin typeface="Helvetica" pitchFamily="2" charset="0"/>
            </a:endParaRPr>
          </a:p>
        </p:txBody>
      </p:sp>
      <p:sp>
        <p:nvSpPr>
          <p:cNvPr id="4" name="Date Placeholder 3">
            <a:extLst>
              <a:ext uri="{FF2B5EF4-FFF2-40B4-BE49-F238E27FC236}">
                <a16:creationId xmlns:a16="http://schemas.microsoft.com/office/drawing/2014/main" id="{274F558A-3F9D-9BC1-0F9C-642A6652CAAA}"/>
              </a:ext>
            </a:extLst>
          </p:cNvPr>
          <p:cNvSpPr>
            <a:spLocks noGrp="1"/>
          </p:cNvSpPr>
          <p:nvPr>
            <p:ph type="dt" sz="half" idx="10"/>
          </p:nvPr>
        </p:nvSpPr>
        <p:spPr>
          <a:xfrm>
            <a:off x="173341" y="6358543"/>
            <a:ext cx="2472271" cy="365125"/>
          </a:xfrm>
        </p:spPr>
        <p:txBody>
          <a:bodyPr/>
          <a:lstStyle/>
          <a:p>
            <a:r>
              <a:rPr lang="en-US"/>
              <a:t>Dinesh Loomba</a:t>
            </a:r>
          </a:p>
        </p:txBody>
      </p:sp>
      <p:sp>
        <p:nvSpPr>
          <p:cNvPr id="5" name="Footer Placeholder 4">
            <a:extLst>
              <a:ext uri="{FF2B5EF4-FFF2-40B4-BE49-F238E27FC236}">
                <a16:creationId xmlns:a16="http://schemas.microsoft.com/office/drawing/2014/main" id="{99542606-7A51-229B-7583-6B1FCC69E5AE}"/>
              </a:ext>
            </a:extLst>
          </p:cNvPr>
          <p:cNvSpPr>
            <a:spLocks noGrp="1"/>
          </p:cNvSpPr>
          <p:nvPr>
            <p:ph type="ftr" sz="quarter" idx="11"/>
          </p:nvPr>
        </p:nvSpPr>
        <p:spPr/>
        <p:txBody>
          <a:bodyPr/>
          <a:lstStyle/>
          <a:p>
            <a:r>
              <a:rPr lang="en-US"/>
              <a:t>CIPANP 2025</a:t>
            </a:r>
          </a:p>
        </p:txBody>
      </p:sp>
      <p:grpSp>
        <p:nvGrpSpPr>
          <p:cNvPr id="8" name="Group 7">
            <a:extLst>
              <a:ext uri="{FF2B5EF4-FFF2-40B4-BE49-F238E27FC236}">
                <a16:creationId xmlns:a16="http://schemas.microsoft.com/office/drawing/2014/main" id="{484AFA75-0B20-F644-A394-C7EFC7FE19B5}"/>
              </a:ext>
            </a:extLst>
          </p:cNvPr>
          <p:cNvGrpSpPr/>
          <p:nvPr/>
        </p:nvGrpSpPr>
        <p:grpSpPr>
          <a:xfrm>
            <a:off x="5060864" y="2576851"/>
            <a:ext cx="7131136" cy="3691985"/>
            <a:chOff x="5060864" y="2576851"/>
            <a:chExt cx="7131136" cy="3691985"/>
          </a:xfrm>
        </p:grpSpPr>
        <p:grpSp>
          <p:nvGrpSpPr>
            <p:cNvPr id="25" name="Group 24">
              <a:extLst>
                <a:ext uri="{FF2B5EF4-FFF2-40B4-BE49-F238E27FC236}">
                  <a16:creationId xmlns:a16="http://schemas.microsoft.com/office/drawing/2014/main" id="{2B5C629F-63B5-CE2B-0108-E4D086E9447D}"/>
                </a:ext>
              </a:extLst>
            </p:cNvPr>
            <p:cNvGrpSpPr/>
            <p:nvPr/>
          </p:nvGrpSpPr>
          <p:grpSpPr>
            <a:xfrm>
              <a:off x="5060864" y="2576851"/>
              <a:ext cx="7131136" cy="3691985"/>
              <a:chOff x="555765" y="2526610"/>
              <a:chExt cx="7285189" cy="3566820"/>
            </a:xfrm>
          </p:grpSpPr>
          <p:grpSp>
            <p:nvGrpSpPr>
              <p:cNvPr id="22" name="Group 21">
                <a:extLst>
                  <a:ext uri="{FF2B5EF4-FFF2-40B4-BE49-F238E27FC236}">
                    <a16:creationId xmlns:a16="http://schemas.microsoft.com/office/drawing/2014/main" id="{58BCAAD0-8B95-B5CA-9026-68FD7C434A9F}"/>
                  </a:ext>
                </a:extLst>
              </p:cNvPr>
              <p:cNvGrpSpPr/>
              <p:nvPr/>
            </p:nvGrpSpPr>
            <p:grpSpPr>
              <a:xfrm>
                <a:off x="555765" y="2526610"/>
                <a:ext cx="7285189" cy="3566820"/>
                <a:chOff x="555765" y="2526610"/>
                <a:chExt cx="7285189" cy="3566820"/>
              </a:xfrm>
            </p:grpSpPr>
            <p:grpSp>
              <p:nvGrpSpPr>
                <p:cNvPr id="18" name="Group 17">
                  <a:extLst>
                    <a:ext uri="{FF2B5EF4-FFF2-40B4-BE49-F238E27FC236}">
                      <a16:creationId xmlns:a16="http://schemas.microsoft.com/office/drawing/2014/main" id="{E2D38C06-77B7-7E9A-8D0B-E14B1586095C}"/>
                    </a:ext>
                  </a:extLst>
                </p:cNvPr>
                <p:cNvGrpSpPr/>
                <p:nvPr/>
              </p:nvGrpSpPr>
              <p:grpSpPr>
                <a:xfrm>
                  <a:off x="555765" y="2526610"/>
                  <a:ext cx="7285189" cy="3566820"/>
                  <a:chOff x="5365890" y="1973297"/>
                  <a:chExt cx="7285189" cy="3566820"/>
                </a:xfrm>
              </p:grpSpPr>
              <p:pic>
                <p:nvPicPr>
                  <p:cNvPr id="14" name="Google Shape;262;p24">
                    <a:extLst>
                      <a:ext uri="{FF2B5EF4-FFF2-40B4-BE49-F238E27FC236}">
                        <a16:creationId xmlns:a16="http://schemas.microsoft.com/office/drawing/2014/main" id="{ED65B96D-947D-87D7-7B27-F9B6D539F403}"/>
                      </a:ext>
                    </a:extLst>
                  </p:cNvPr>
                  <p:cNvPicPr preferRelativeResize="0">
                    <a:picLocks noChangeAspect="1"/>
                  </p:cNvPicPr>
                  <p:nvPr/>
                </p:nvPicPr>
                <p:blipFill rotWithShape="1">
                  <a:blip r:embed="rId3">
                    <a:clrChange>
                      <a:clrFrom>
                        <a:srgbClr val="FFFFFF"/>
                      </a:clrFrom>
                      <a:clrTo>
                        <a:srgbClr val="FFFFFF">
                          <a:alpha val="0"/>
                        </a:srgbClr>
                      </a:clrTo>
                    </a:clrChange>
                    <a:alphaModFix/>
                  </a:blip>
                  <a:srcRect t="8533"/>
                  <a:stretch/>
                </p:blipFill>
                <p:spPr>
                  <a:xfrm>
                    <a:off x="5365890" y="1973297"/>
                    <a:ext cx="7285189" cy="3566820"/>
                  </a:xfrm>
                  <a:prstGeom prst="rect">
                    <a:avLst/>
                  </a:prstGeom>
                  <a:noFill/>
                  <a:ln>
                    <a:noFill/>
                  </a:ln>
                </p:spPr>
              </p:pic>
              <p:sp>
                <p:nvSpPr>
                  <p:cNvPr id="15" name="Rectangle 14">
                    <a:extLst>
                      <a:ext uri="{FF2B5EF4-FFF2-40B4-BE49-F238E27FC236}">
                        <a16:creationId xmlns:a16="http://schemas.microsoft.com/office/drawing/2014/main" id="{A61A52E5-A003-A45A-F276-6B7B1F40CED4}"/>
                      </a:ext>
                    </a:extLst>
                  </p:cNvPr>
                  <p:cNvSpPr/>
                  <p:nvPr/>
                </p:nvSpPr>
                <p:spPr>
                  <a:xfrm>
                    <a:off x="7587049" y="2214563"/>
                    <a:ext cx="275839" cy="261937"/>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AF7EB0E-2C8B-87C9-8E71-5A9E117AEC1B}"/>
                      </a:ext>
                    </a:extLst>
                  </p:cNvPr>
                  <p:cNvSpPr/>
                  <p:nvPr/>
                </p:nvSpPr>
                <p:spPr>
                  <a:xfrm>
                    <a:off x="9806375" y="3695699"/>
                    <a:ext cx="180589" cy="261937"/>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460FBA1-8099-E22A-61BC-134C2C640FC1}"/>
                      </a:ext>
                    </a:extLst>
                  </p:cNvPr>
                  <p:cNvSpPr/>
                  <p:nvPr/>
                </p:nvSpPr>
                <p:spPr>
                  <a:xfrm>
                    <a:off x="9841675" y="3871911"/>
                    <a:ext cx="1059688" cy="561977"/>
                  </a:xfrm>
                  <a:prstGeom prst="rect">
                    <a:avLst/>
                  </a:prstGeom>
                  <a:noFill/>
                  <a:ln w="28575">
                    <a:solidFill>
                      <a:srgbClr val="FF0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E351DEFC-7E6D-4DA2-3140-1E45EB4BA93F}"/>
                    </a:ext>
                  </a:extLst>
                </p:cNvPr>
                <p:cNvSpPr txBox="1"/>
                <p:nvPr/>
              </p:nvSpPr>
              <p:spPr>
                <a:xfrm>
                  <a:off x="2757874" y="3009446"/>
                  <a:ext cx="876300" cy="369332"/>
                </a:xfrm>
                <a:prstGeom prst="rect">
                  <a:avLst/>
                </a:prstGeom>
                <a:noFill/>
              </p:spPr>
              <p:txBody>
                <a:bodyPr wrap="square" rtlCol="0">
                  <a:spAutoFit/>
                </a:bodyPr>
                <a:lstStyle/>
                <a:p>
                  <a:r>
                    <a:rPr lang="en-US" b="1" dirty="0">
                      <a:solidFill>
                        <a:srgbClr val="FFC000"/>
                      </a:solidFill>
                    </a:rPr>
                    <a:t>ER</a:t>
                  </a:r>
                </a:p>
              </p:txBody>
            </p:sp>
            <p:sp>
              <p:nvSpPr>
                <p:cNvPr id="20" name="TextBox 19">
                  <a:extLst>
                    <a:ext uri="{FF2B5EF4-FFF2-40B4-BE49-F238E27FC236}">
                      <a16:creationId xmlns:a16="http://schemas.microsoft.com/office/drawing/2014/main" id="{0BE7D776-E721-AAEC-69D5-6DC4CADE2778}"/>
                    </a:ext>
                  </a:extLst>
                </p:cNvPr>
                <p:cNvSpPr txBox="1"/>
                <p:nvPr/>
              </p:nvSpPr>
              <p:spPr>
                <a:xfrm>
                  <a:off x="4738689" y="3921638"/>
                  <a:ext cx="876300" cy="369332"/>
                </a:xfrm>
                <a:prstGeom prst="rect">
                  <a:avLst/>
                </a:prstGeom>
                <a:noFill/>
              </p:spPr>
              <p:txBody>
                <a:bodyPr wrap="square" rtlCol="0">
                  <a:spAutoFit/>
                </a:bodyPr>
                <a:lstStyle/>
                <a:p>
                  <a:r>
                    <a:rPr lang="en-US" b="1" dirty="0">
                      <a:solidFill>
                        <a:srgbClr val="FFC000"/>
                      </a:solidFill>
                    </a:rPr>
                    <a:t>ER</a:t>
                  </a:r>
                </a:p>
              </p:txBody>
            </p:sp>
            <p:sp>
              <p:nvSpPr>
                <p:cNvPr id="21" name="TextBox 20">
                  <a:extLst>
                    <a:ext uri="{FF2B5EF4-FFF2-40B4-BE49-F238E27FC236}">
                      <a16:creationId xmlns:a16="http://schemas.microsoft.com/office/drawing/2014/main" id="{390F259D-7908-3D89-FE8A-2D48B60D8630}"/>
                    </a:ext>
                  </a:extLst>
                </p:cNvPr>
                <p:cNvSpPr txBox="1"/>
                <p:nvPr/>
              </p:nvSpPr>
              <p:spPr>
                <a:xfrm>
                  <a:off x="5688388" y="4966834"/>
                  <a:ext cx="876300" cy="369332"/>
                </a:xfrm>
                <a:prstGeom prst="rect">
                  <a:avLst/>
                </a:prstGeom>
                <a:noFill/>
              </p:spPr>
              <p:txBody>
                <a:bodyPr wrap="square" rtlCol="0">
                  <a:spAutoFit/>
                </a:bodyPr>
                <a:lstStyle/>
                <a:p>
                  <a:r>
                    <a:rPr lang="en-US" b="1" dirty="0">
                      <a:solidFill>
                        <a:srgbClr val="FF0000"/>
                      </a:solidFill>
                    </a:rPr>
                    <a:t>NR</a:t>
                  </a:r>
                </a:p>
              </p:txBody>
            </p:sp>
          </p:grpSp>
          <p:sp>
            <p:nvSpPr>
              <p:cNvPr id="23" name="TextBox 22">
                <a:extLst>
                  <a:ext uri="{FF2B5EF4-FFF2-40B4-BE49-F238E27FC236}">
                    <a16:creationId xmlns:a16="http://schemas.microsoft.com/office/drawing/2014/main" id="{EEC2E1D0-39BC-42B3-072B-EBC0420941B5}"/>
                  </a:ext>
                </a:extLst>
              </p:cNvPr>
              <p:cNvSpPr txBox="1"/>
              <p:nvPr/>
            </p:nvSpPr>
            <p:spPr>
              <a:xfrm>
                <a:off x="4590187" y="2583210"/>
                <a:ext cx="2928392" cy="369332"/>
              </a:xfrm>
              <a:prstGeom prst="rect">
                <a:avLst/>
              </a:prstGeom>
              <a:noFill/>
            </p:spPr>
            <p:txBody>
              <a:bodyPr wrap="square" rtlCol="0">
                <a:spAutoFit/>
              </a:bodyPr>
              <a:lstStyle/>
              <a:p>
                <a:r>
                  <a:rPr lang="en-US" dirty="0">
                    <a:solidFill>
                      <a:schemeClr val="bg1"/>
                    </a:solidFill>
                  </a:rPr>
                  <a:t>Migdal-like Event Topology</a:t>
                </a:r>
              </a:p>
            </p:txBody>
          </p:sp>
          <p:sp>
            <p:nvSpPr>
              <p:cNvPr id="24" name="TextBox 23">
                <a:extLst>
                  <a:ext uri="{FF2B5EF4-FFF2-40B4-BE49-F238E27FC236}">
                    <a16:creationId xmlns:a16="http://schemas.microsoft.com/office/drawing/2014/main" id="{BD29C846-5B9F-E8AC-8065-50B6FE042F42}"/>
                  </a:ext>
                </a:extLst>
              </p:cNvPr>
              <p:cNvSpPr txBox="1"/>
              <p:nvPr/>
            </p:nvSpPr>
            <p:spPr>
              <a:xfrm>
                <a:off x="1189763" y="5336166"/>
                <a:ext cx="4901476" cy="437694"/>
              </a:xfrm>
              <a:prstGeom prst="rect">
                <a:avLst/>
              </a:prstGeom>
              <a:noFill/>
            </p:spPr>
            <p:txBody>
              <a:bodyPr wrap="square" rtlCol="0">
                <a:spAutoFit/>
              </a:bodyPr>
              <a:lstStyle/>
              <a:p>
                <a:r>
                  <a:rPr lang="en-US" dirty="0">
                    <a:solidFill>
                      <a:schemeClr val="bg1"/>
                    </a:solidFill>
                  </a:rPr>
                  <a:t>Coincident C recoil + </a:t>
                </a:r>
                <a:r>
                  <a:rPr lang="en-US" baseline="30000" dirty="0">
                    <a:solidFill>
                      <a:schemeClr val="bg1"/>
                    </a:solidFill>
                  </a:rPr>
                  <a:t>55</a:t>
                </a:r>
                <a:r>
                  <a:rPr lang="en-US" dirty="0">
                    <a:solidFill>
                      <a:schemeClr val="bg1"/>
                    </a:solidFill>
                  </a:rPr>
                  <a:t>Fe e</a:t>
                </a:r>
                <a:r>
                  <a:rPr lang="en-US" baseline="30000" dirty="0">
                    <a:solidFill>
                      <a:schemeClr val="bg1"/>
                    </a:solidFill>
                  </a:rPr>
                  <a:t>-</a:t>
                </a:r>
                <a:r>
                  <a:rPr lang="en-US" dirty="0">
                    <a:solidFill>
                      <a:schemeClr val="bg1"/>
                    </a:solidFill>
                  </a:rPr>
                  <a:t> recoils</a:t>
                </a:r>
              </a:p>
            </p:txBody>
          </p:sp>
        </p:grpSp>
        <p:grpSp>
          <p:nvGrpSpPr>
            <p:cNvPr id="42" name="Group 41">
              <a:extLst>
                <a:ext uri="{FF2B5EF4-FFF2-40B4-BE49-F238E27FC236}">
                  <a16:creationId xmlns:a16="http://schemas.microsoft.com/office/drawing/2014/main" id="{CDFB7864-3D81-8D2B-6D78-FD27EA89C1B6}"/>
                </a:ext>
              </a:extLst>
            </p:cNvPr>
            <p:cNvGrpSpPr/>
            <p:nvPr/>
          </p:nvGrpSpPr>
          <p:grpSpPr>
            <a:xfrm>
              <a:off x="5863860" y="2740301"/>
              <a:ext cx="1934439" cy="1829726"/>
              <a:chOff x="1843120" y="2744940"/>
              <a:chExt cx="1502778" cy="1361082"/>
            </a:xfrm>
          </p:grpSpPr>
          <p:grpSp>
            <p:nvGrpSpPr>
              <p:cNvPr id="39" name="Group 38">
                <a:extLst>
                  <a:ext uri="{FF2B5EF4-FFF2-40B4-BE49-F238E27FC236}">
                    <a16:creationId xmlns:a16="http://schemas.microsoft.com/office/drawing/2014/main" id="{264D81BC-234F-1562-810C-FF997E2F7FB2}"/>
                  </a:ext>
                </a:extLst>
              </p:cNvPr>
              <p:cNvGrpSpPr/>
              <p:nvPr/>
            </p:nvGrpSpPr>
            <p:grpSpPr>
              <a:xfrm>
                <a:off x="1843121" y="2744940"/>
                <a:ext cx="1502777" cy="1159012"/>
                <a:chOff x="7911155" y="3233325"/>
                <a:chExt cx="1502777" cy="1159012"/>
              </a:xfrm>
            </p:grpSpPr>
            <p:pic>
              <p:nvPicPr>
                <p:cNvPr id="26" name="Google Shape;288;p25">
                  <a:extLst>
                    <a:ext uri="{FF2B5EF4-FFF2-40B4-BE49-F238E27FC236}">
                      <a16:creationId xmlns:a16="http://schemas.microsoft.com/office/drawing/2014/main" id="{76FF1F2A-23FE-4197-C1B4-20FC02D69548}"/>
                    </a:ext>
                  </a:extLst>
                </p:cNvPr>
                <p:cNvPicPr preferRelativeResize="0"/>
                <p:nvPr/>
              </p:nvPicPr>
              <p:blipFill>
                <a:blip r:embed="rId4">
                  <a:alphaModFix/>
                </a:blip>
                <a:stretch>
                  <a:fillRect/>
                </a:stretch>
              </p:blipFill>
              <p:spPr>
                <a:xfrm>
                  <a:off x="7911155" y="3233325"/>
                  <a:ext cx="1414975" cy="1159012"/>
                </a:xfrm>
                <a:prstGeom prst="rect">
                  <a:avLst/>
                </a:prstGeom>
                <a:noFill/>
                <a:ln w="28575">
                  <a:solidFill>
                    <a:schemeClr val="tx1"/>
                  </a:solidFill>
                </a:ln>
              </p:spPr>
            </p:pic>
            <p:sp>
              <p:nvSpPr>
                <p:cNvPr id="29" name="Google Shape;293;p25">
                  <a:extLst>
                    <a:ext uri="{FF2B5EF4-FFF2-40B4-BE49-F238E27FC236}">
                      <a16:creationId xmlns:a16="http://schemas.microsoft.com/office/drawing/2014/main" id="{2A58AC48-E3A5-CCD8-9459-FE68814F2321}"/>
                    </a:ext>
                  </a:extLst>
                </p:cNvPr>
                <p:cNvSpPr txBox="1"/>
                <p:nvPr/>
              </p:nvSpPr>
              <p:spPr>
                <a:xfrm>
                  <a:off x="7990886" y="3880507"/>
                  <a:ext cx="1311692"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rgbClr val="000000"/>
                      </a:solidFill>
                    </a:rPr>
                    <a:t>ITO timing</a:t>
                  </a:r>
                  <a:endParaRPr sz="1600" dirty="0">
                    <a:solidFill>
                      <a:srgbClr val="000000"/>
                    </a:solidFill>
                  </a:endParaRPr>
                </a:p>
              </p:txBody>
            </p:sp>
            <p:sp>
              <p:nvSpPr>
                <p:cNvPr id="30" name="Rectangle 29">
                  <a:extLst>
                    <a:ext uri="{FF2B5EF4-FFF2-40B4-BE49-F238E27FC236}">
                      <a16:creationId xmlns:a16="http://schemas.microsoft.com/office/drawing/2014/main" id="{38D03681-2D0A-0AA6-ED2D-EF99B196E0DB}"/>
                    </a:ext>
                  </a:extLst>
                </p:cNvPr>
                <p:cNvSpPr/>
                <p:nvPr/>
              </p:nvSpPr>
              <p:spPr>
                <a:xfrm>
                  <a:off x="9040612" y="3474478"/>
                  <a:ext cx="159840" cy="2005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577353A-E878-8089-749F-5A2386022EA4}"/>
                    </a:ext>
                  </a:extLst>
                </p:cNvPr>
                <p:cNvSpPr/>
                <p:nvPr/>
              </p:nvSpPr>
              <p:spPr>
                <a:xfrm>
                  <a:off x="8886117" y="3480598"/>
                  <a:ext cx="140792" cy="2005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DA711F23-83A6-4184-B466-7A07234931F4}"/>
                    </a:ext>
                  </a:extLst>
                </p:cNvPr>
                <p:cNvCxnSpPr/>
                <p:nvPr/>
              </p:nvCxnSpPr>
              <p:spPr>
                <a:xfrm>
                  <a:off x="9040612" y="3419881"/>
                  <a:ext cx="0" cy="236107"/>
                </a:xfrm>
                <a:prstGeom prst="line">
                  <a:avLst/>
                </a:prstGeom>
                <a:ln w="63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Google Shape;292;p25">
                  <a:extLst>
                    <a:ext uri="{FF2B5EF4-FFF2-40B4-BE49-F238E27FC236}">
                      <a16:creationId xmlns:a16="http://schemas.microsoft.com/office/drawing/2014/main" id="{9D54F2AE-A650-10B2-8793-367A01A74B39}"/>
                    </a:ext>
                  </a:extLst>
                </p:cNvPr>
                <p:cNvSpPr txBox="1"/>
                <p:nvPr/>
              </p:nvSpPr>
              <p:spPr>
                <a:xfrm>
                  <a:off x="8865232" y="3378116"/>
                  <a:ext cx="5487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ln>
                        <a:solidFill>
                          <a:sysClr val="windowText" lastClr="000000"/>
                        </a:solidFill>
                      </a:ln>
                      <a:solidFill>
                        <a:srgbClr val="FFC000"/>
                      </a:solidFill>
                    </a:rPr>
                    <a:t>ER</a:t>
                  </a:r>
                  <a:endParaRPr sz="1200" b="1" dirty="0">
                    <a:ln>
                      <a:solidFill>
                        <a:sysClr val="windowText" lastClr="000000"/>
                      </a:solidFill>
                    </a:ln>
                    <a:solidFill>
                      <a:srgbClr val="FFC000"/>
                    </a:solidFill>
                  </a:endParaRPr>
                </a:p>
              </p:txBody>
            </p:sp>
            <p:sp>
              <p:nvSpPr>
                <p:cNvPr id="35" name="Rectangle 34">
                  <a:extLst>
                    <a:ext uri="{FF2B5EF4-FFF2-40B4-BE49-F238E27FC236}">
                      <a16:creationId xmlns:a16="http://schemas.microsoft.com/office/drawing/2014/main" id="{025ADB9C-FB42-16A3-EE89-76962556C948}"/>
                    </a:ext>
                  </a:extLst>
                </p:cNvPr>
                <p:cNvSpPr/>
                <p:nvPr/>
              </p:nvSpPr>
              <p:spPr>
                <a:xfrm>
                  <a:off x="8145381" y="3477621"/>
                  <a:ext cx="159840" cy="2005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941F155-D254-CBCB-3F47-1E9DEDFD3AA2}"/>
                    </a:ext>
                  </a:extLst>
                </p:cNvPr>
                <p:cNvSpPr/>
                <p:nvPr/>
              </p:nvSpPr>
              <p:spPr>
                <a:xfrm>
                  <a:off x="7990886" y="3483741"/>
                  <a:ext cx="140792" cy="2005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86F9312A-9BC1-0367-04A6-F2096DC548FD}"/>
                    </a:ext>
                  </a:extLst>
                </p:cNvPr>
                <p:cNvCxnSpPr/>
                <p:nvPr/>
              </p:nvCxnSpPr>
              <p:spPr>
                <a:xfrm>
                  <a:off x="8145381" y="3423024"/>
                  <a:ext cx="0" cy="236107"/>
                </a:xfrm>
                <a:prstGeom prst="line">
                  <a:avLst/>
                </a:prstGeom>
                <a:ln w="63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Google Shape;291;p25">
                  <a:extLst>
                    <a:ext uri="{FF2B5EF4-FFF2-40B4-BE49-F238E27FC236}">
                      <a16:creationId xmlns:a16="http://schemas.microsoft.com/office/drawing/2014/main" id="{388E7B86-ED6F-A9BB-7636-119F7929AA3E}"/>
                    </a:ext>
                  </a:extLst>
                </p:cNvPr>
                <p:cNvSpPr txBox="1"/>
                <p:nvPr/>
              </p:nvSpPr>
              <p:spPr>
                <a:xfrm>
                  <a:off x="7927184" y="3378116"/>
                  <a:ext cx="5487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ln>
                        <a:solidFill>
                          <a:sysClr val="windowText" lastClr="000000"/>
                        </a:solidFill>
                      </a:ln>
                      <a:solidFill>
                        <a:srgbClr val="00B0F0"/>
                      </a:solidFill>
                    </a:rPr>
                    <a:t>NR</a:t>
                  </a:r>
                  <a:endParaRPr sz="1400" b="1" dirty="0">
                    <a:ln>
                      <a:solidFill>
                        <a:sysClr val="windowText" lastClr="000000"/>
                      </a:solidFill>
                    </a:ln>
                    <a:solidFill>
                      <a:srgbClr val="00B0F0"/>
                    </a:solidFill>
                  </a:endParaRPr>
                </a:p>
              </p:txBody>
            </p:sp>
          </p:grpSp>
          <p:pic>
            <p:nvPicPr>
              <p:cNvPr id="40" name="Google Shape;290;p25">
                <a:extLst>
                  <a:ext uri="{FF2B5EF4-FFF2-40B4-BE49-F238E27FC236}">
                    <a16:creationId xmlns:a16="http://schemas.microsoft.com/office/drawing/2014/main" id="{C710DAF8-0F2F-95EC-8DA7-CE6EC398F360}"/>
                  </a:ext>
                </a:extLst>
              </p:cNvPr>
              <p:cNvPicPr preferRelativeResize="0"/>
              <p:nvPr/>
            </p:nvPicPr>
            <p:blipFill>
              <a:blip r:embed="rId5">
                <a:alphaModFix/>
              </a:blip>
              <a:stretch>
                <a:fillRect/>
              </a:stretch>
            </p:blipFill>
            <p:spPr>
              <a:xfrm>
                <a:off x="1843120" y="3926097"/>
                <a:ext cx="1414975" cy="179925"/>
              </a:xfrm>
              <a:prstGeom prst="rect">
                <a:avLst/>
              </a:prstGeom>
              <a:noFill/>
              <a:ln w="28575">
                <a:solidFill>
                  <a:schemeClr val="tx1"/>
                </a:solidFill>
              </a:ln>
            </p:spPr>
          </p:pic>
          <p:sp>
            <p:nvSpPr>
              <p:cNvPr id="41" name="Rectangle 40">
                <a:extLst>
                  <a:ext uri="{FF2B5EF4-FFF2-40B4-BE49-F238E27FC236}">
                    <a16:creationId xmlns:a16="http://schemas.microsoft.com/office/drawing/2014/main" id="{4570E19B-63D5-5045-4FAA-FAD5ADEFA3BD}"/>
                  </a:ext>
                </a:extLst>
              </p:cNvPr>
              <p:cNvSpPr/>
              <p:nvPr/>
            </p:nvSpPr>
            <p:spPr>
              <a:xfrm>
                <a:off x="1857244" y="3893820"/>
                <a:ext cx="1389888" cy="58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 name="TextBox 44">
            <a:extLst>
              <a:ext uri="{FF2B5EF4-FFF2-40B4-BE49-F238E27FC236}">
                <a16:creationId xmlns:a16="http://schemas.microsoft.com/office/drawing/2014/main" id="{B42A9E45-5344-1F37-85D8-1CDB66796B26}"/>
              </a:ext>
            </a:extLst>
          </p:cNvPr>
          <p:cNvSpPr txBox="1"/>
          <p:nvPr/>
        </p:nvSpPr>
        <p:spPr>
          <a:xfrm>
            <a:off x="257714" y="5516051"/>
            <a:ext cx="5102267" cy="369332"/>
          </a:xfrm>
          <a:prstGeom prst="rect">
            <a:avLst/>
          </a:prstGeom>
          <a:noFill/>
        </p:spPr>
        <p:txBody>
          <a:bodyPr wrap="square">
            <a:spAutoFit/>
          </a:bodyPr>
          <a:lstStyle/>
          <a:p>
            <a:r>
              <a:rPr lang="en-US" sz="900" b="0" i="0" dirty="0">
                <a:effectLst/>
                <a:latin typeface="Merriweather Sans" pitchFamily="2" charset="0"/>
              </a:rPr>
              <a:t>Schueler, J., et al. (2025). Transforming a rare event search into a not-so-rare event search in real-time with deep learning-based object detection. Phys. Rev. D, 111, 072004. </a:t>
            </a:r>
            <a:endParaRPr lang="en-US" sz="1400" dirty="0">
              <a:latin typeface="Merriweather Sans" pitchFamily="2" charset="0"/>
            </a:endParaRPr>
          </a:p>
        </p:txBody>
      </p:sp>
      <p:pic>
        <p:nvPicPr>
          <p:cNvPr id="7" name="Picture 6" descr="A screenshot of a computer screen&#10;&#10;AI-generated content may be incorrect.">
            <a:extLst>
              <a:ext uri="{FF2B5EF4-FFF2-40B4-BE49-F238E27FC236}">
                <a16:creationId xmlns:a16="http://schemas.microsoft.com/office/drawing/2014/main" id="{A58DDE3A-D062-BA21-B9E9-20E3202B31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9167" y="115212"/>
            <a:ext cx="5732449" cy="2336040"/>
          </a:xfrm>
          <a:prstGeom prst="rect">
            <a:avLst/>
          </a:prstGeom>
          <a:ln w="19050">
            <a:solidFill>
              <a:schemeClr val="tx1"/>
            </a:solidFill>
          </a:ln>
        </p:spPr>
      </p:pic>
      <p:sp>
        <p:nvSpPr>
          <p:cNvPr id="9" name="TextBox 8">
            <a:extLst>
              <a:ext uri="{FF2B5EF4-FFF2-40B4-BE49-F238E27FC236}">
                <a16:creationId xmlns:a16="http://schemas.microsoft.com/office/drawing/2014/main" id="{196C13B0-5BB1-03D8-351C-6FDEF67079B0}"/>
              </a:ext>
            </a:extLst>
          </p:cNvPr>
          <p:cNvSpPr txBox="1"/>
          <p:nvPr/>
        </p:nvSpPr>
        <p:spPr>
          <a:xfrm>
            <a:off x="9598994" y="491874"/>
            <a:ext cx="1901596" cy="369332"/>
          </a:xfrm>
          <a:prstGeom prst="rect">
            <a:avLst/>
          </a:prstGeom>
          <a:noFill/>
        </p:spPr>
        <p:txBody>
          <a:bodyPr wrap="square">
            <a:spAutoFit/>
          </a:bodyPr>
          <a:lstStyle/>
          <a:p>
            <a:r>
              <a:rPr lang="en-US" b="1" i="1" dirty="0">
                <a:solidFill>
                  <a:srgbClr val="CC0066"/>
                </a:solidFill>
              </a:rPr>
              <a:t>In Real Time*!</a:t>
            </a:r>
            <a:endParaRPr lang="en-US" b="1" dirty="0"/>
          </a:p>
        </p:txBody>
      </p:sp>
      <p:sp>
        <p:nvSpPr>
          <p:cNvPr id="10" name="TextBox 9">
            <a:extLst>
              <a:ext uri="{FF2B5EF4-FFF2-40B4-BE49-F238E27FC236}">
                <a16:creationId xmlns:a16="http://schemas.microsoft.com/office/drawing/2014/main" id="{220534CF-9125-4BEA-EDF2-0800AE8FCE13}"/>
              </a:ext>
            </a:extLst>
          </p:cNvPr>
          <p:cNvSpPr txBox="1"/>
          <p:nvPr/>
        </p:nvSpPr>
        <p:spPr>
          <a:xfrm>
            <a:off x="5770162" y="2435963"/>
            <a:ext cx="1661374" cy="230832"/>
          </a:xfrm>
          <a:prstGeom prst="rect">
            <a:avLst/>
          </a:prstGeom>
          <a:noFill/>
        </p:spPr>
        <p:txBody>
          <a:bodyPr wrap="square">
            <a:spAutoFit/>
          </a:bodyPr>
          <a:lstStyle/>
          <a:p>
            <a:r>
              <a:rPr lang="en-US" sz="900" b="0" i="0" dirty="0">
                <a:effectLst/>
                <a:latin typeface="Merriweather Sans" pitchFamily="2" charset="0"/>
              </a:rPr>
              <a:t>* This animation is sped up</a:t>
            </a:r>
            <a:endParaRPr lang="en-US" sz="1400" dirty="0">
              <a:latin typeface="Merriweather Sans" pitchFamily="2" charset="0"/>
            </a:endParaRPr>
          </a:p>
        </p:txBody>
      </p:sp>
      <p:sp>
        <p:nvSpPr>
          <p:cNvPr id="11" name="Slide Number Placeholder 10">
            <a:extLst>
              <a:ext uri="{FF2B5EF4-FFF2-40B4-BE49-F238E27FC236}">
                <a16:creationId xmlns:a16="http://schemas.microsoft.com/office/drawing/2014/main" id="{A1B53F3A-591D-F119-FE31-B61491361B0E}"/>
              </a:ext>
            </a:extLst>
          </p:cNvPr>
          <p:cNvSpPr>
            <a:spLocks noGrp="1"/>
          </p:cNvSpPr>
          <p:nvPr>
            <p:ph type="sldNum" sz="quarter" idx="12"/>
          </p:nvPr>
        </p:nvSpPr>
        <p:spPr/>
        <p:txBody>
          <a:bodyPr/>
          <a:lstStyle/>
          <a:p>
            <a:pPr>
              <a:defRPr/>
            </a:pPr>
            <a:fld id="{B9DB8317-D0A7-DF4D-8B72-3752B3FB321C}" type="slidenum">
              <a:rPr lang="en-US" altLang="en-US" smtClean="0"/>
              <a:pPr>
                <a:defRPr/>
              </a:pPr>
              <a:t>28</a:t>
            </a:fld>
            <a:endParaRPr lang="en-US" altLang="en-US"/>
          </a:p>
        </p:txBody>
      </p:sp>
    </p:spTree>
    <p:extLst>
      <p:ext uri="{BB962C8B-B14F-4D97-AF65-F5344CB8AC3E}">
        <p14:creationId xmlns:p14="http://schemas.microsoft.com/office/powerpoint/2010/main" val="182037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5" name="Google Shape;745;p87"/>
          <p:cNvSpPr txBox="1">
            <a:spLocks noGrp="1"/>
          </p:cNvSpPr>
          <p:nvPr>
            <p:ph type="body" idx="1"/>
          </p:nvPr>
        </p:nvSpPr>
        <p:spPr>
          <a:xfrm>
            <a:off x="365333" y="799225"/>
            <a:ext cx="11070311" cy="943929"/>
          </a:xfrm>
          <a:prstGeom prst="rect">
            <a:avLst/>
          </a:prstGeom>
        </p:spPr>
        <p:txBody>
          <a:bodyPr spcFirstLastPara="1" vert="horz" wrap="square" lIns="121900" tIns="121900" rIns="121900" bIns="121900" numCol="1" anchor="t" anchorCtr="0" compatLnSpc="1">
            <a:prstTxWarp prst="textNoShape">
              <a:avLst/>
            </a:prstTxWarp>
            <a:normAutofit/>
          </a:bodyPr>
          <a:lstStyle/>
          <a:p>
            <a:pPr marL="609596" indent="-457200">
              <a:buClr>
                <a:schemeClr val="dk1"/>
              </a:buClr>
              <a:buFont typeface="Arial" panose="020B0604020202020204" pitchFamily="34" charset="0"/>
              <a:buChar char="•"/>
            </a:pPr>
            <a:r>
              <a:rPr lang="en-GB" sz="2300" dirty="0">
                <a:solidFill>
                  <a:srgbClr val="002060"/>
                </a:solidFill>
                <a:latin typeface="Helvetica" pitchFamily="2" charset="0"/>
              </a:rPr>
              <a:t>Applied to unblinded dataset consisting of </a:t>
            </a:r>
            <a:r>
              <a:rPr lang="en-GB" sz="2300" b="1" dirty="0">
                <a:solidFill>
                  <a:srgbClr val="FF0000"/>
                </a:solidFill>
                <a:latin typeface="Helvetica" pitchFamily="2" charset="0"/>
              </a:rPr>
              <a:t>~20 million </a:t>
            </a:r>
            <a:r>
              <a:rPr lang="en-GB" sz="2300" dirty="0">
                <a:solidFill>
                  <a:srgbClr val="002060"/>
                </a:solidFill>
                <a:latin typeface="Helvetica" pitchFamily="2" charset="0"/>
              </a:rPr>
              <a:t>2,048 x 1,152 images at 120 fps</a:t>
            </a:r>
          </a:p>
        </p:txBody>
      </p:sp>
      <p:sp>
        <p:nvSpPr>
          <p:cNvPr id="746" name="Google Shape;746;p87"/>
          <p:cNvSpPr/>
          <p:nvPr/>
        </p:nvSpPr>
        <p:spPr>
          <a:xfrm>
            <a:off x="197167" y="2303879"/>
            <a:ext cx="2634800" cy="1287200"/>
          </a:xfrm>
          <a:prstGeom prst="roundRect">
            <a:avLst>
              <a:gd name="adj" fmla="val 16667"/>
            </a:avLst>
          </a:prstGeom>
          <a:solidFill>
            <a:srgbClr val="EBEBEB"/>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b="1" dirty="0"/>
              <a:t>(1)</a:t>
            </a:r>
            <a:r>
              <a:rPr lang="en-GB" dirty="0"/>
              <a:t> Initial sample of </a:t>
            </a:r>
            <a:r>
              <a:rPr lang="en-GB" b="1" i="1" dirty="0"/>
              <a:t>(</a:t>
            </a:r>
            <a:r>
              <a:rPr lang="en-GB" b="1" i="1" dirty="0">
                <a:solidFill>
                  <a:srgbClr val="FF0000"/>
                </a:solidFill>
              </a:rPr>
              <a:t>~20 million frames</a:t>
            </a:r>
            <a:r>
              <a:rPr lang="en-GB" b="1" i="1" dirty="0"/>
              <a:t>)</a:t>
            </a:r>
            <a:endParaRPr b="1" i="1" dirty="0"/>
          </a:p>
        </p:txBody>
      </p:sp>
      <p:sp>
        <p:nvSpPr>
          <p:cNvPr id="747" name="Google Shape;747;p87"/>
          <p:cNvSpPr/>
          <p:nvPr/>
        </p:nvSpPr>
        <p:spPr>
          <a:xfrm>
            <a:off x="3049633" y="2193170"/>
            <a:ext cx="964000" cy="653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sp>
        <p:nvSpPr>
          <p:cNvPr id="748" name="Google Shape;748;p87"/>
          <p:cNvSpPr/>
          <p:nvPr/>
        </p:nvSpPr>
        <p:spPr>
          <a:xfrm>
            <a:off x="4121000" y="1876370"/>
            <a:ext cx="2602083" cy="1287200"/>
          </a:xfrm>
          <a:prstGeom prst="roundRect">
            <a:avLst>
              <a:gd name="adj" fmla="val 16667"/>
            </a:avLst>
          </a:prstGeom>
          <a:solidFill>
            <a:srgbClr val="EBEBEB"/>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b="1" dirty="0"/>
              <a:t>(2)</a:t>
            </a:r>
            <a:r>
              <a:rPr lang="en-GB" dirty="0"/>
              <a:t> Find frames containing at least 1 ER/NR pair</a:t>
            </a:r>
            <a:endParaRPr dirty="0"/>
          </a:p>
          <a:p>
            <a:pPr>
              <a:spcBef>
                <a:spcPts val="0"/>
              </a:spcBef>
              <a:spcAft>
                <a:spcPts val="0"/>
              </a:spcAft>
            </a:pPr>
            <a:r>
              <a:rPr lang="en-GB" b="1" i="1" dirty="0"/>
              <a:t>(~25,000 frames)</a:t>
            </a:r>
            <a:endParaRPr b="1" i="1" dirty="0"/>
          </a:p>
        </p:txBody>
      </p:sp>
      <p:sp>
        <p:nvSpPr>
          <p:cNvPr id="754" name="Google Shape;754;p87"/>
          <p:cNvSpPr/>
          <p:nvPr/>
        </p:nvSpPr>
        <p:spPr>
          <a:xfrm rot="1642391">
            <a:off x="6991680" y="2715726"/>
            <a:ext cx="963931" cy="653532"/>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sp>
        <p:nvSpPr>
          <p:cNvPr id="758" name="Google Shape;758;p87"/>
          <p:cNvSpPr/>
          <p:nvPr/>
        </p:nvSpPr>
        <p:spPr>
          <a:xfrm>
            <a:off x="2097633" y="3845508"/>
            <a:ext cx="3710800" cy="1287200"/>
          </a:xfrm>
          <a:prstGeom prst="roundRect">
            <a:avLst>
              <a:gd name="adj" fmla="val 16667"/>
            </a:avLst>
          </a:prstGeom>
          <a:solidFill>
            <a:srgbClr val="EBEBEB"/>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b="1" dirty="0"/>
              <a:t>(3)</a:t>
            </a:r>
            <a:r>
              <a:rPr lang="en-GB" dirty="0"/>
              <a:t> Filter frames based on other criteria </a:t>
            </a:r>
            <a:r>
              <a:rPr lang="en-GB" b="1" i="1" dirty="0"/>
              <a:t>(</a:t>
            </a:r>
            <a:r>
              <a:rPr lang="en-GB" b="1" i="1" dirty="0">
                <a:solidFill>
                  <a:srgbClr val="FF0000"/>
                </a:solidFill>
              </a:rPr>
              <a:t>~600 frames</a:t>
            </a:r>
            <a:r>
              <a:rPr lang="en-GB" b="1" i="1" dirty="0"/>
              <a:t>)</a:t>
            </a:r>
            <a:endParaRPr b="1" i="1" dirty="0"/>
          </a:p>
        </p:txBody>
      </p:sp>
      <p:grpSp>
        <p:nvGrpSpPr>
          <p:cNvPr id="6" name="Group 5">
            <a:extLst>
              <a:ext uri="{FF2B5EF4-FFF2-40B4-BE49-F238E27FC236}">
                <a16:creationId xmlns:a16="http://schemas.microsoft.com/office/drawing/2014/main" id="{BBA387DF-EBBC-82F4-A6E3-7640974EB16E}"/>
              </a:ext>
            </a:extLst>
          </p:cNvPr>
          <p:cNvGrpSpPr/>
          <p:nvPr/>
        </p:nvGrpSpPr>
        <p:grpSpPr>
          <a:xfrm>
            <a:off x="8095594" y="2705513"/>
            <a:ext cx="4170931" cy="2358496"/>
            <a:chOff x="8107169" y="3383161"/>
            <a:chExt cx="4170931" cy="2358496"/>
          </a:xfrm>
        </p:grpSpPr>
        <p:grpSp>
          <p:nvGrpSpPr>
            <p:cNvPr id="5" name="Group 4">
              <a:extLst>
                <a:ext uri="{FF2B5EF4-FFF2-40B4-BE49-F238E27FC236}">
                  <a16:creationId xmlns:a16="http://schemas.microsoft.com/office/drawing/2014/main" id="{4989A4D9-3604-C802-1385-A940C89C3499}"/>
                </a:ext>
              </a:extLst>
            </p:cNvPr>
            <p:cNvGrpSpPr/>
            <p:nvPr/>
          </p:nvGrpSpPr>
          <p:grpSpPr>
            <a:xfrm>
              <a:off x="8107169" y="3383161"/>
              <a:ext cx="4074784" cy="2358496"/>
              <a:chOff x="8107169" y="3360011"/>
              <a:chExt cx="4074784" cy="2358496"/>
            </a:xfrm>
          </p:grpSpPr>
          <p:grpSp>
            <p:nvGrpSpPr>
              <p:cNvPr id="4" name="Group 3">
                <a:extLst>
                  <a:ext uri="{FF2B5EF4-FFF2-40B4-BE49-F238E27FC236}">
                    <a16:creationId xmlns:a16="http://schemas.microsoft.com/office/drawing/2014/main" id="{D8C21BB9-4655-D784-1999-E33A565ED11A}"/>
                  </a:ext>
                </a:extLst>
              </p:cNvPr>
              <p:cNvGrpSpPr/>
              <p:nvPr/>
            </p:nvGrpSpPr>
            <p:grpSpPr>
              <a:xfrm>
                <a:off x="8107169" y="3360011"/>
                <a:ext cx="4074784" cy="2358496"/>
                <a:chOff x="8107169" y="3360011"/>
                <a:chExt cx="4074784" cy="2358496"/>
              </a:xfrm>
            </p:grpSpPr>
            <p:grpSp>
              <p:nvGrpSpPr>
                <p:cNvPr id="749" name="Google Shape;749;p87"/>
                <p:cNvGrpSpPr/>
                <p:nvPr/>
              </p:nvGrpSpPr>
              <p:grpSpPr>
                <a:xfrm>
                  <a:off x="8107169" y="3360011"/>
                  <a:ext cx="4074784" cy="2358496"/>
                  <a:chOff x="5806375" y="1722976"/>
                  <a:chExt cx="3056088" cy="1863540"/>
                </a:xfrm>
              </p:grpSpPr>
              <p:pic>
                <p:nvPicPr>
                  <p:cNvPr id="750" name="Google Shape;750;p87"/>
                  <p:cNvPicPr preferRelativeResize="0"/>
                  <p:nvPr/>
                </p:nvPicPr>
                <p:blipFill>
                  <a:blip r:embed="rId3">
                    <a:alphaModFix/>
                  </a:blip>
                  <a:stretch>
                    <a:fillRect/>
                  </a:stretch>
                </p:blipFill>
                <p:spPr>
                  <a:xfrm>
                    <a:off x="5806375" y="1722976"/>
                    <a:ext cx="3056088" cy="1863540"/>
                  </a:xfrm>
                  <a:prstGeom prst="rect">
                    <a:avLst/>
                  </a:prstGeom>
                  <a:noFill/>
                  <a:ln>
                    <a:noFill/>
                  </a:ln>
                </p:spPr>
              </p:pic>
              <p:sp>
                <p:nvSpPr>
                  <p:cNvPr id="751" name="Google Shape;751;p87"/>
                  <p:cNvSpPr/>
                  <p:nvPr/>
                </p:nvSpPr>
                <p:spPr>
                  <a:xfrm>
                    <a:off x="6739824" y="1969758"/>
                    <a:ext cx="116400" cy="118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sp>
                <p:nvSpPr>
                  <p:cNvPr id="752" name="Google Shape;752;p87"/>
                  <p:cNvSpPr/>
                  <p:nvPr/>
                </p:nvSpPr>
                <p:spPr>
                  <a:xfrm>
                    <a:off x="7664584" y="2693066"/>
                    <a:ext cx="77100" cy="118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sp>
                <p:nvSpPr>
                  <p:cNvPr id="753" name="Google Shape;753;p87"/>
                  <p:cNvSpPr/>
                  <p:nvPr/>
                </p:nvSpPr>
                <p:spPr>
                  <a:xfrm>
                    <a:off x="7701160" y="2779766"/>
                    <a:ext cx="446700" cy="269100"/>
                  </a:xfrm>
                  <a:prstGeom prst="rect">
                    <a:avLst/>
                  </a:prstGeom>
                  <a:no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grpSp>
            <p:cxnSp>
              <p:nvCxnSpPr>
                <p:cNvPr id="756" name="Google Shape;756;p87"/>
                <p:cNvCxnSpPr/>
                <p:nvPr/>
              </p:nvCxnSpPr>
              <p:spPr>
                <a:xfrm>
                  <a:off x="9422200" y="3740733"/>
                  <a:ext cx="1307200" cy="1025600"/>
                </a:xfrm>
                <a:prstGeom prst="straightConnector1">
                  <a:avLst/>
                </a:prstGeom>
                <a:noFill/>
                <a:ln w="28575" cap="flat" cmpd="sng">
                  <a:solidFill>
                    <a:schemeClr val="lt1"/>
                  </a:solidFill>
                  <a:prstDash val="solid"/>
                  <a:round/>
                  <a:headEnd type="none" w="med" len="med"/>
                  <a:tailEnd type="none" w="med" len="med"/>
                </a:ln>
              </p:spPr>
            </p:cxnSp>
          </p:grpSp>
          <p:cxnSp>
            <p:nvCxnSpPr>
              <p:cNvPr id="757" name="Google Shape;757;p87"/>
              <p:cNvCxnSpPr/>
              <p:nvPr/>
            </p:nvCxnSpPr>
            <p:spPr>
              <a:xfrm>
                <a:off x="10628900" y="4635700"/>
                <a:ext cx="110800" cy="120800"/>
              </a:xfrm>
              <a:prstGeom prst="straightConnector1">
                <a:avLst/>
              </a:prstGeom>
              <a:noFill/>
              <a:ln w="28575" cap="flat" cmpd="sng">
                <a:solidFill>
                  <a:srgbClr val="FF0000"/>
                </a:solidFill>
                <a:prstDash val="solid"/>
                <a:round/>
                <a:headEnd type="none" w="med" len="med"/>
                <a:tailEnd type="none" w="med" len="med"/>
              </a:ln>
            </p:spPr>
          </p:cxnSp>
        </p:grpSp>
        <p:sp>
          <p:nvSpPr>
            <p:cNvPr id="759" name="Google Shape;759;p87"/>
            <p:cNvSpPr txBox="1"/>
            <p:nvPr/>
          </p:nvSpPr>
          <p:spPr>
            <a:xfrm>
              <a:off x="9965200" y="3881533"/>
              <a:ext cx="1649200" cy="311600"/>
            </a:xfrm>
            <a:prstGeom prst="rect">
              <a:avLst/>
            </a:prstGeom>
            <a:noFill/>
            <a:ln>
              <a:noFill/>
            </a:ln>
          </p:spPr>
          <p:txBody>
            <a:bodyPr spcFirstLastPara="1" wrap="square" lIns="121900" tIns="121900" rIns="121900" bIns="121900" anchor="t" anchorCtr="0">
              <a:noAutofit/>
            </a:bodyPr>
            <a:lstStyle/>
            <a:p>
              <a:pPr>
                <a:spcBef>
                  <a:spcPts val="0"/>
                </a:spcBef>
                <a:spcAft>
                  <a:spcPts val="0"/>
                </a:spcAft>
              </a:pPr>
              <a:r>
                <a:rPr lang="en-GB">
                  <a:solidFill>
                    <a:schemeClr val="lt1"/>
                  </a:solidFill>
                </a:rPr>
                <a:t>d ~ 36mm </a:t>
              </a:r>
              <a:endParaRPr>
                <a:solidFill>
                  <a:schemeClr val="lt1"/>
                </a:solidFill>
              </a:endParaRPr>
            </a:p>
          </p:txBody>
        </p:sp>
        <p:sp>
          <p:nvSpPr>
            <p:cNvPr id="760" name="Google Shape;760;p87"/>
            <p:cNvSpPr txBox="1"/>
            <p:nvPr/>
          </p:nvSpPr>
          <p:spPr>
            <a:xfrm>
              <a:off x="10628900" y="4258600"/>
              <a:ext cx="1649200" cy="311600"/>
            </a:xfrm>
            <a:prstGeom prst="rect">
              <a:avLst/>
            </a:prstGeom>
            <a:noFill/>
            <a:ln>
              <a:noFill/>
            </a:ln>
          </p:spPr>
          <p:txBody>
            <a:bodyPr spcFirstLastPara="1" wrap="square" lIns="121900" tIns="121900" rIns="121900" bIns="121900" anchor="t" anchorCtr="0">
              <a:noAutofit/>
            </a:bodyPr>
            <a:lstStyle/>
            <a:p>
              <a:pPr>
                <a:spcBef>
                  <a:spcPts val="0"/>
                </a:spcBef>
                <a:spcAft>
                  <a:spcPts val="0"/>
                </a:spcAft>
              </a:pPr>
              <a:r>
                <a:rPr lang="en-GB">
                  <a:solidFill>
                    <a:srgbClr val="FF0000"/>
                  </a:solidFill>
                </a:rPr>
                <a:t>d ~ 3mm </a:t>
              </a:r>
              <a:endParaRPr>
                <a:solidFill>
                  <a:srgbClr val="FF0000"/>
                </a:solidFill>
              </a:endParaRPr>
            </a:p>
          </p:txBody>
        </p:sp>
      </p:grpSp>
      <p:sp>
        <p:nvSpPr>
          <p:cNvPr id="761" name="Google Shape;761;p87"/>
          <p:cNvSpPr/>
          <p:nvPr/>
        </p:nvSpPr>
        <p:spPr>
          <a:xfrm rot="9607907">
            <a:off x="6064662" y="4063971"/>
            <a:ext cx="1244049" cy="653277"/>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sp>
        <p:nvSpPr>
          <p:cNvPr id="7" name="Google Shape;769;p88">
            <a:extLst>
              <a:ext uri="{FF2B5EF4-FFF2-40B4-BE49-F238E27FC236}">
                <a16:creationId xmlns:a16="http://schemas.microsoft.com/office/drawing/2014/main" id="{92AB6A63-C553-7CD4-451B-C8ED9710FF33}"/>
              </a:ext>
            </a:extLst>
          </p:cNvPr>
          <p:cNvSpPr txBox="1"/>
          <p:nvPr/>
        </p:nvSpPr>
        <p:spPr>
          <a:xfrm>
            <a:off x="1480654" y="5439646"/>
            <a:ext cx="9070085" cy="883278"/>
          </a:xfrm>
          <a:prstGeom prst="rect">
            <a:avLst/>
          </a:prstGeom>
          <a:solidFill>
            <a:srgbClr val="F3F3F3"/>
          </a:solidFill>
          <a:ln w="28575" cap="flat" cmpd="sng">
            <a:solidFill>
              <a:srgbClr val="FF0000"/>
            </a:solidFill>
            <a:prstDash val="solid"/>
            <a:round/>
            <a:headEnd type="none" w="sm" len="sm"/>
            <a:tailEnd type="none" w="sm" len="sm"/>
          </a:ln>
        </p:spPr>
        <p:txBody>
          <a:bodyPr spcFirstLastPara="1" wrap="square" lIns="121900" tIns="121900" rIns="121900" bIns="121900" anchor="t" anchorCtr="0">
            <a:spAutoFit/>
          </a:bodyPr>
          <a:lstStyle/>
          <a:p>
            <a:pPr algn="ctr">
              <a:lnSpc>
                <a:spcPct val="115000"/>
              </a:lnSpc>
              <a:spcBef>
                <a:spcPts val="0"/>
              </a:spcBef>
              <a:spcAft>
                <a:spcPts val="0"/>
              </a:spcAft>
            </a:pPr>
            <a:r>
              <a:rPr lang="en-GB" i="1" dirty="0">
                <a:solidFill>
                  <a:schemeClr val="dk1"/>
                </a:solidFill>
              </a:rPr>
              <a:t>→</a:t>
            </a:r>
            <a:r>
              <a:rPr lang="en-GB" b="1" i="1" dirty="0">
                <a:solidFill>
                  <a:schemeClr val="dk1"/>
                </a:solidFill>
              </a:rPr>
              <a:t> </a:t>
            </a:r>
            <a:r>
              <a:rPr lang="en-GB" b="1" i="1" dirty="0">
                <a:solidFill>
                  <a:srgbClr val="FF0000"/>
                </a:solidFill>
              </a:rPr>
              <a:t>No longer a rare event search! </a:t>
            </a:r>
            <a:r>
              <a:rPr lang="en-GB" b="1" i="1" dirty="0">
                <a:solidFill>
                  <a:schemeClr val="dk1"/>
                </a:solidFill>
              </a:rPr>
              <a:t>These camera-only candidates require full 3D reconstruction using the ITO+PMT to derive final Migdal candidates</a:t>
            </a:r>
            <a:endParaRPr b="1" i="1" dirty="0">
              <a:solidFill>
                <a:schemeClr val="dk1"/>
              </a:solidFill>
            </a:endParaRPr>
          </a:p>
        </p:txBody>
      </p:sp>
      <p:sp>
        <p:nvSpPr>
          <p:cNvPr id="9" name="Google Shape;701;p85">
            <a:extLst>
              <a:ext uri="{FF2B5EF4-FFF2-40B4-BE49-F238E27FC236}">
                <a16:creationId xmlns:a16="http://schemas.microsoft.com/office/drawing/2014/main" id="{E615DBAF-A61E-8DF5-5C94-D34E95BBF6A4}"/>
              </a:ext>
            </a:extLst>
          </p:cNvPr>
          <p:cNvSpPr txBox="1">
            <a:spLocks/>
          </p:cNvSpPr>
          <p:nvPr/>
        </p:nvSpPr>
        <p:spPr>
          <a:xfrm>
            <a:off x="765355" y="35570"/>
            <a:ext cx="10661291" cy="763588"/>
          </a:xfrm>
          <a:prstGeom prst="rect">
            <a:avLst/>
          </a:prstGeom>
        </p:spPr>
        <p:txBody>
          <a:bodyPr spcFirstLastPara="1" vert="horz" wrap="square" lIns="121900" tIns="121900" rIns="121900" bIns="121900" numCol="1" rtlCol="0" anchor="t" anchorCtr="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dirty="0">
                <a:solidFill>
                  <a:srgbClr val="800040"/>
                </a:solidFill>
                <a:latin typeface="Helvetica" pitchFamily="2" charset="0"/>
              </a:rPr>
              <a:t>Real-time analysis of CMOS data with YOLO </a:t>
            </a:r>
            <a:r>
              <a:rPr lang="en-GB" sz="3000" dirty="0">
                <a:latin typeface="Helvetica" pitchFamily="2" charset="0"/>
              </a:rPr>
              <a:t>(</a:t>
            </a:r>
            <a:r>
              <a:rPr lang="en-GB" sz="3000" u="sng" dirty="0">
                <a:latin typeface="Helvetica" pitchFamily="2" charset="0"/>
                <a:hlinkClick r:id="rId4">
                  <a:extLst>
                    <a:ext uri="{A12FA001-AC4F-418D-AE19-62706E023703}">
                      <ahyp:hlinkClr xmlns:ahyp="http://schemas.microsoft.com/office/drawing/2018/hyperlinkcolor" val="tx"/>
                    </a:ext>
                  </a:extLst>
                </a:hlinkClick>
              </a:rPr>
              <a:t>You Only Look Once</a:t>
            </a:r>
            <a:r>
              <a:rPr lang="en-GB" sz="3000" dirty="0">
                <a:latin typeface="Helvetica" pitchFamily="2" charset="0"/>
              </a:rPr>
              <a:t>)</a:t>
            </a:r>
          </a:p>
        </p:txBody>
      </p:sp>
      <p:sp>
        <p:nvSpPr>
          <p:cNvPr id="2" name="Date Placeholder 1">
            <a:extLst>
              <a:ext uri="{FF2B5EF4-FFF2-40B4-BE49-F238E27FC236}">
                <a16:creationId xmlns:a16="http://schemas.microsoft.com/office/drawing/2014/main" id="{5C38DFEE-0CF5-2725-4DBD-EDCB98CD52B8}"/>
              </a:ext>
            </a:extLst>
          </p:cNvPr>
          <p:cNvSpPr>
            <a:spLocks noGrp="1"/>
          </p:cNvSpPr>
          <p:nvPr>
            <p:ph type="dt" sz="half" idx="10"/>
          </p:nvPr>
        </p:nvSpPr>
        <p:spPr/>
        <p:txBody>
          <a:bodyPr/>
          <a:lstStyle/>
          <a:p>
            <a:r>
              <a:rPr lang="en-US"/>
              <a:t>Dinesh Loomba</a:t>
            </a:r>
            <a:endParaRPr lang="en-US" dirty="0"/>
          </a:p>
        </p:txBody>
      </p:sp>
      <p:sp>
        <p:nvSpPr>
          <p:cNvPr id="8" name="Footer Placeholder 7">
            <a:extLst>
              <a:ext uri="{FF2B5EF4-FFF2-40B4-BE49-F238E27FC236}">
                <a16:creationId xmlns:a16="http://schemas.microsoft.com/office/drawing/2014/main" id="{BD42769A-F2DC-3D11-7F2D-AEAE3A85FA74}"/>
              </a:ext>
            </a:extLst>
          </p:cNvPr>
          <p:cNvSpPr>
            <a:spLocks noGrp="1"/>
          </p:cNvSpPr>
          <p:nvPr>
            <p:ph type="ftr" sz="quarter" idx="11"/>
          </p:nvPr>
        </p:nvSpPr>
        <p:spPr/>
        <p:txBody>
          <a:bodyPr/>
          <a:lstStyle/>
          <a:p>
            <a:r>
              <a:rPr lang="hr-HR"/>
              <a:t>CIPANP 2025</a:t>
            </a:r>
            <a:endParaRPr lang="en-US" sz="1200" dirty="0"/>
          </a:p>
        </p:txBody>
      </p:sp>
      <p:sp>
        <p:nvSpPr>
          <p:cNvPr id="12" name="Slide Number Placeholder 11">
            <a:extLst>
              <a:ext uri="{FF2B5EF4-FFF2-40B4-BE49-F238E27FC236}">
                <a16:creationId xmlns:a16="http://schemas.microsoft.com/office/drawing/2014/main" id="{3990E420-1F28-FD46-DBAF-41B44FEDBDAD}"/>
              </a:ext>
            </a:extLst>
          </p:cNvPr>
          <p:cNvSpPr>
            <a:spLocks noGrp="1"/>
          </p:cNvSpPr>
          <p:nvPr>
            <p:ph type="sldNum" sz="quarter" idx="12"/>
          </p:nvPr>
        </p:nvSpPr>
        <p:spPr/>
        <p:txBody>
          <a:bodyPr/>
          <a:lstStyle/>
          <a:p>
            <a:fld id="{FFC16575-7E5A-214F-8863-FCC62810D73C}" type="slidenum">
              <a:rPr lang="en-US" smtClean="0"/>
              <a:pPr/>
              <a:t>29</a:t>
            </a:fld>
            <a:endParaRPr lang="en-US"/>
          </a:p>
        </p:txBody>
      </p:sp>
    </p:spTree>
    <p:extLst>
      <p:ext uri="{BB962C8B-B14F-4D97-AF65-F5344CB8AC3E}">
        <p14:creationId xmlns:p14="http://schemas.microsoft.com/office/powerpoint/2010/main" val="3404127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C62B5-7C7C-A82D-B7BD-A3E898D95D80}"/>
            </a:ext>
          </a:extLst>
        </p:cNvPr>
        <p:cNvGrpSpPr/>
        <p:nvPr/>
      </p:nvGrpSpPr>
      <p:grpSpPr>
        <a:xfrm>
          <a:off x="0" y="0"/>
          <a:ext cx="0" cy="0"/>
          <a:chOff x="0" y="0"/>
          <a:chExt cx="0" cy="0"/>
        </a:xfrm>
      </p:grpSpPr>
      <p:sp>
        <p:nvSpPr>
          <p:cNvPr id="29697" name="Date Placeholder 1">
            <a:extLst>
              <a:ext uri="{FF2B5EF4-FFF2-40B4-BE49-F238E27FC236}">
                <a16:creationId xmlns:a16="http://schemas.microsoft.com/office/drawing/2014/main" id="{95B3691F-0BD7-84A9-3D05-97F898D937B0}"/>
              </a:ext>
            </a:extLst>
          </p:cNvPr>
          <p:cNvSpPr>
            <a:spLocks noGrp="1"/>
          </p:cNvSpPr>
          <p:nvPr>
            <p:ph type="dt" sz="half"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Helvetica" pitchFamily="2" charset="0"/>
              </a:rPr>
              <a:t>Dinesh Loomba</a:t>
            </a:r>
          </a:p>
        </p:txBody>
      </p:sp>
      <p:sp>
        <p:nvSpPr>
          <p:cNvPr id="3" name="Footer Placeholder 2">
            <a:extLst>
              <a:ext uri="{FF2B5EF4-FFF2-40B4-BE49-F238E27FC236}">
                <a16:creationId xmlns:a16="http://schemas.microsoft.com/office/drawing/2014/main" id="{E62EAF2F-2631-55BF-92B8-C8DAF323F3CE}"/>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29700" name="Rectangle 3">
            <a:extLst>
              <a:ext uri="{FF2B5EF4-FFF2-40B4-BE49-F238E27FC236}">
                <a16:creationId xmlns:a16="http://schemas.microsoft.com/office/drawing/2014/main" id="{C8477CB2-C26A-50A2-AA85-B28AFAB245C6}"/>
              </a:ext>
            </a:extLst>
          </p:cNvPr>
          <p:cNvSpPr>
            <a:spLocks noChangeArrowheads="1"/>
          </p:cNvSpPr>
          <p:nvPr/>
        </p:nvSpPr>
        <p:spPr bwMode="auto">
          <a:xfrm>
            <a:off x="790937" y="2462190"/>
            <a:ext cx="5690966" cy="26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600"/>
              </a:spcBef>
              <a:buNone/>
            </a:pPr>
            <a:r>
              <a:rPr lang="en-US" sz="2800" b="1" dirty="0">
                <a:solidFill>
                  <a:srgbClr val="333399"/>
                </a:solidFill>
                <a:latin typeface="Helvetica"/>
                <a:cs typeface="Helvetica"/>
              </a:rPr>
              <a:t>Optical TPC</a:t>
            </a:r>
            <a:endParaRPr lang="en-GB" altLang="en-US" sz="2800" b="1" dirty="0">
              <a:solidFill>
                <a:srgbClr val="333399"/>
              </a:solidFill>
              <a:latin typeface="Helvetica" pitchFamily="2" charset="0"/>
            </a:endParaRPr>
          </a:p>
          <a:p>
            <a:pPr>
              <a:spcBef>
                <a:spcPts val="2400"/>
              </a:spcBef>
              <a:buFont typeface="Times" charset="0"/>
              <a:buChar char="•"/>
            </a:pPr>
            <a:r>
              <a:rPr lang="en-GB" altLang="en-US" sz="2800" dirty="0">
                <a:solidFill>
                  <a:srgbClr val="333399"/>
                </a:solidFill>
                <a:latin typeface="Helvetica" pitchFamily="2" charset="0"/>
              </a:rPr>
              <a:t> ≤</a:t>
            </a:r>
            <a:r>
              <a:rPr lang="en-GB" altLang="en-US" sz="2800" dirty="0">
                <a:solidFill>
                  <a:srgbClr val="333399"/>
                </a:solidFill>
                <a:latin typeface="Helvetica" pitchFamily="2" charset="0"/>
                <a:sym typeface="Symbol" pitchFamily="2" charset="2"/>
              </a:rPr>
              <a:t>100 Torr CF</a:t>
            </a:r>
            <a:r>
              <a:rPr lang="en-GB" altLang="en-US" sz="2800" baseline="-25000" dirty="0">
                <a:solidFill>
                  <a:srgbClr val="333399"/>
                </a:solidFill>
                <a:latin typeface="Helvetica" pitchFamily="2" charset="0"/>
                <a:sym typeface="Symbol" pitchFamily="2" charset="2"/>
              </a:rPr>
              <a:t>4</a:t>
            </a:r>
            <a:endParaRPr lang="en-GB" altLang="en-US" sz="2800" dirty="0">
              <a:solidFill>
                <a:srgbClr val="333399"/>
              </a:solidFill>
              <a:latin typeface="Helvetica" pitchFamily="2" charset="0"/>
              <a:sym typeface="Symbol" pitchFamily="2" charset="2"/>
            </a:endParaRPr>
          </a:p>
          <a:p>
            <a:pPr>
              <a:spcBef>
                <a:spcPts val="300"/>
              </a:spcBef>
              <a:buFont typeface="Times" charset="0"/>
              <a:buChar char="•"/>
            </a:pPr>
            <a:r>
              <a:rPr lang="en-GB" altLang="en-US" sz="2800" dirty="0">
                <a:solidFill>
                  <a:srgbClr val="333399"/>
                </a:solidFill>
                <a:latin typeface="Helvetica" pitchFamily="2" charset="0"/>
                <a:sym typeface="Symbol" pitchFamily="2" charset="2"/>
              </a:rPr>
              <a:t> </a:t>
            </a:r>
            <a:r>
              <a:rPr lang="en-GB" altLang="en-US" sz="2800" dirty="0">
                <a:solidFill>
                  <a:srgbClr val="333399"/>
                </a:solidFill>
                <a:latin typeface="Helvetica" pitchFamily="2" charset="0"/>
              </a:rPr>
              <a:t>High resolution 2D readout with ~160 </a:t>
            </a:r>
            <a:r>
              <a:rPr lang="en-GB" altLang="en-US" sz="2800" dirty="0">
                <a:solidFill>
                  <a:srgbClr val="333399"/>
                </a:solidFill>
                <a:latin typeface="Helvetica" pitchFamily="2" charset="0"/>
                <a:sym typeface="Symbol" pitchFamily="2" charset="2"/>
              </a:rPr>
              <a:t>m pixels</a:t>
            </a:r>
          </a:p>
          <a:p>
            <a:pPr>
              <a:spcBef>
                <a:spcPts val="600"/>
              </a:spcBef>
              <a:buFont typeface="Times" charset="0"/>
              <a:buChar char="•"/>
            </a:pPr>
            <a:r>
              <a:rPr lang="en-GB" altLang="en-US" sz="2800" dirty="0">
                <a:solidFill>
                  <a:srgbClr val="333399"/>
                </a:solidFill>
                <a:latin typeface="Helvetica" pitchFamily="2" charset="0"/>
                <a:sym typeface="Symbol" pitchFamily="2" charset="2"/>
              </a:rPr>
              <a:t> gas gains ~100,000 </a:t>
            </a:r>
          </a:p>
        </p:txBody>
      </p:sp>
      <p:pic>
        <p:nvPicPr>
          <p:cNvPr id="2" name="Picture 2" descr="detector">
            <a:extLst>
              <a:ext uri="{FF2B5EF4-FFF2-40B4-BE49-F238E27FC236}">
                <a16:creationId xmlns:a16="http://schemas.microsoft.com/office/drawing/2014/main" id="{D11367AE-9F82-F985-1EDB-9EC0194B1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9144" y="1569576"/>
            <a:ext cx="4378795" cy="4547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12C8CD4-39B2-D104-184A-DB0B431F4A16}"/>
              </a:ext>
            </a:extLst>
          </p:cNvPr>
          <p:cNvSpPr txBox="1">
            <a:spLocks noChangeArrowheads="1"/>
          </p:cNvSpPr>
          <p:nvPr/>
        </p:nvSpPr>
        <p:spPr bwMode="auto">
          <a:xfrm>
            <a:off x="715701" y="915988"/>
            <a:ext cx="6947659" cy="828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22972" rIns="0" bIns="0"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defTabSz="457200" eaLnBrk="1" hangingPunct="1">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dirty="0">
                <a:solidFill>
                  <a:srgbClr val="800080"/>
                </a:solidFill>
                <a:latin typeface="Helvetica"/>
                <a:cs typeface="Helvetica"/>
              </a:rPr>
              <a:t>Example that illustrates many of these features: </a:t>
            </a:r>
          </a:p>
        </p:txBody>
      </p:sp>
      <p:sp>
        <p:nvSpPr>
          <p:cNvPr id="5" name="Slide Number Placeholder 4">
            <a:extLst>
              <a:ext uri="{FF2B5EF4-FFF2-40B4-BE49-F238E27FC236}">
                <a16:creationId xmlns:a16="http://schemas.microsoft.com/office/drawing/2014/main" id="{B92227AB-277E-81BC-BF63-787BEDF6EB3A}"/>
              </a:ext>
            </a:extLst>
          </p:cNvPr>
          <p:cNvSpPr>
            <a:spLocks noGrp="1"/>
          </p:cNvSpPr>
          <p:nvPr>
            <p:ph type="sldNum" sz="quarter" idx="12"/>
          </p:nvPr>
        </p:nvSpPr>
        <p:spPr/>
        <p:txBody>
          <a:bodyPr/>
          <a:lstStyle/>
          <a:p>
            <a:pPr>
              <a:defRPr/>
            </a:pPr>
            <a:fld id="{8E85B6AE-F08C-A344-A8E0-31AD1B0B5125}" type="slidenum">
              <a:rPr lang="en-US" altLang="en-US" smtClean="0"/>
              <a:pPr>
                <a:defRPr/>
              </a:pPr>
              <a:t>3</a:t>
            </a:fld>
            <a:endParaRPr lang="en-US" altLang="en-US"/>
          </a:p>
        </p:txBody>
      </p:sp>
    </p:spTree>
    <p:extLst>
      <p:ext uri="{BB962C8B-B14F-4D97-AF65-F5344CB8AC3E}">
        <p14:creationId xmlns:p14="http://schemas.microsoft.com/office/powerpoint/2010/main" val="138112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1948" name="Google Shape;1948;p192"/>
          <p:cNvSpPr txBox="1"/>
          <p:nvPr/>
        </p:nvSpPr>
        <p:spPr>
          <a:xfrm>
            <a:off x="2483122" y="2368233"/>
            <a:ext cx="7225757" cy="923289"/>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GB" sz="4400" dirty="0">
                <a:solidFill>
                  <a:srgbClr val="800040"/>
                </a:solidFill>
              </a:rPr>
              <a:t>R&amp;D for a MIGDAL Phase II</a:t>
            </a:r>
            <a:endParaRPr sz="4400" dirty="0">
              <a:solidFill>
                <a:srgbClr val="800040"/>
              </a:solidFill>
            </a:endParaRPr>
          </a:p>
        </p:txBody>
      </p:sp>
      <p:sp>
        <p:nvSpPr>
          <p:cNvPr id="2" name="Date Placeholder 1">
            <a:extLst>
              <a:ext uri="{FF2B5EF4-FFF2-40B4-BE49-F238E27FC236}">
                <a16:creationId xmlns:a16="http://schemas.microsoft.com/office/drawing/2014/main" id="{1175D445-A081-EE31-0674-5D403519B908}"/>
              </a:ext>
            </a:extLst>
          </p:cNvPr>
          <p:cNvSpPr>
            <a:spLocks noGrp="1"/>
          </p:cNvSpPr>
          <p:nvPr>
            <p:ph type="dt" sz="half" idx="10"/>
          </p:nvPr>
        </p:nvSpPr>
        <p:spPr/>
        <p:txBody>
          <a:bodyPr/>
          <a:lstStyle/>
          <a:p>
            <a:r>
              <a:rPr lang="en-US"/>
              <a:t>Dinesh Loomba</a:t>
            </a:r>
            <a:endParaRPr lang="en-US" dirty="0"/>
          </a:p>
        </p:txBody>
      </p:sp>
      <p:sp>
        <p:nvSpPr>
          <p:cNvPr id="3" name="Footer Placeholder 2">
            <a:extLst>
              <a:ext uri="{FF2B5EF4-FFF2-40B4-BE49-F238E27FC236}">
                <a16:creationId xmlns:a16="http://schemas.microsoft.com/office/drawing/2014/main" id="{46BA9F2C-061D-6DEC-38F9-61C8F99E978D}"/>
              </a:ext>
            </a:extLst>
          </p:cNvPr>
          <p:cNvSpPr>
            <a:spLocks noGrp="1"/>
          </p:cNvSpPr>
          <p:nvPr>
            <p:ph type="ftr" sz="quarter" idx="11"/>
          </p:nvPr>
        </p:nvSpPr>
        <p:spPr/>
        <p:txBody>
          <a:bodyPr/>
          <a:lstStyle/>
          <a:p>
            <a:r>
              <a:rPr lang="hr-HR"/>
              <a:t>CIPANP 2025</a:t>
            </a:r>
            <a:endParaRPr lang="en-US" sz="1200" dirty="0"/>
          </a:p>
        </p:txBody>
      </p:sp>
      <p:sp>
        <p:nvSpPr>
          <p:cNvPr id="4" name="Slide Number Placeholder 3">
            <a:extLst>
              <a:ext uri="{FF2B5EF4-FFF2-40B4-BE49-F238E27FC236}">
                <a16:creationId xmlns:a16="http://schemas.microsoft.com/office/drawing/2014/main" id="{61E0673B-9926-E69E-8BE2-6BA32C068383}"/>
              </a:ext>
            </a:extLst>
          </p:cNvPr>
          <p:cNvSpPr>
            <a:spLocks noGrp="1"/>
          </p:cNvSpPr>
          <p:nvPr>
            <p:ph type="sldNum" sz="quarter" idx="12"/>
          </p:nvPr>
        </p:nvSpPr>
        <p:spPr/>
        <p:txBody>
          <a:bodyPr/>
          <a:lstStyle/>
          <a:p>
            <a:fld id="{FFC16575-7E5A-214F-8863-FCC62810D73C}" type="slidenum">
              <a:rPr lang="en-US" smtClean="0"/>
              <a:pPr/>
              <a:t>30</a:t>
            </a:fld>
            <a:endParaRPr lang="en-US"/>
          </a:p>
        </p:txBody>
      </p:sp>
    </p:spTree>
    <p:extLst>
      <p:ext uri="{BB962C8B-B14F-4D97-AF65-F5344CB8AC3E}">
        <p14:creationId xmlns:p14="http://schemas.microsoft.com/office/powerpoint/2010/main" val="962572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48211-E391-F699-4139-E425F557E052}"/>
              </a:ext>
            </a:extLst>
          </p:cNvPr>
          <p:cNvSpPr>
            <a:spLocks noGrp="1"/>
          </p:cNvSpPr>
          <p:nvPr>
            <p:ph type="title"/>
          </p:nvPr>
        </p:nvSpPr>
        <p:spPr>
          <a:xfrm>
            <a:off x="492298" y="644798"/>
            <a:ext cx="5883797" cy="704206"/>
          </a:xfrm>
        </p:spPr>
        <p:txBody>
          <a:bodyPr/>
          <a:lstStyle/>
          <a:p>
            <a:r>
              <a:rPr lang="en-US" sz="3200" dirty="0">
                <a:solidFill>
                  <a:srgbClr val="800040"/>
                </a:solidFill>
                <a:latin typeface="Helvetica" pitchFamily="2" charset="0"/>
              </a:rPr>
              <a:t>MIGDAL Phase II - Motivation</a:t>
            </a:r>
          </a:p>
        </p:txBody>
      </p:sp>
      <p:sp>
        <p:nvSpPr>
          <p:cNvPr id="5" name="Content Placeholder 2">
            <a:extLst>
              <a:ext uri="{FF2B5EF4-FFF2-40B4-BE49-F238E27FC236}">
                <a16:creationId xmlns:a16="http://schemas.microsoft.com/office/drawing/2014/main" id="{8E01FE85-05AE-5217-6DD6-DC48EC28A05E}"/>
              </a:ext>
            </a:extLst>
          </p:cNvPr>
          <p:cNvSpPr txBox="1">
            <a:spLocks/>
          </p:cNvSpPr>
          <p:nvPr/>
        </p:nvSpPr>
        <p:spPr bwMode="auto">
          <a:xfrm>
            <a:off x="959446" y="2100454"/>
            <a:ext cx="4136924" cy="31693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fontScale="62500" lnSpcReduction="20000"/>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nSpc>
                <a:spcPct val="120000"/>
              </a:lnSpc>
              <a:buSzPct val="140000"/>
            </a:pPr>
            <a:r>
              <a:rPr lang="en-US" sz="3800" kern="0" dirty="0">
                <a:solidFill>
                  <a:srgbClr val="002060"/>
                </a:solidFill>
                <a:latin typeface="Helvetica" pitchFamily="2" charset="0"/>
              </a:rPr>
              <a:t>Probing lower NR/ER energies </a:t>
            </a:r>
            <a:r>
              <a:rPr lang="en-US" sz="3800" kern="0" dirty="0">
                <a:solidFill>
                  <a:srgbClr val="002060"/>
                </a:solidFill>
                <a:latin typeface="Helvetica" pitchFamily="2" charset="0"/>
                <a:sym typeface="Wingdings" pitchFamily="2" charset="2"/>
              </a:rPr>
              <a:t> </a:t>
            </a:r>
            <a:r>
              <a:rPr lang="en-US" sz="3800" b="1" kern="0" dirty="0">
                <a:solidFill>
                  <a:srgbClr val="FF0000"/>
                </a:solidFill>
                <a:latin typeface="Helvetica" pitchFamily="2" charset="0"/>
                <a:sym typeface="Wingdings" pitchFamily="2" charset="2"/>
              </a:rPr>
              <a:t>higher rates</a:t>
            </a:r>
          </a:p>
          <a:p>
            <a:pPr>
              <a:lnSpc>
                <a:spcPct val="120000"/>
              </a:lnSpc>
              <a:buSzPct val="140000"/>
            </a:pPr>
            <a:r>
              <a:rPr lang="en-US" sz="3800" kern="0" dirty="0">
                <a:solidFill>
                  <a:srgbClr val="002060"/>
                </a:solidFill>
                <a:latin typeface="Helvetica" pitchFamily="2" charset="0"/>
              </a:rPr>
              <a:t>Will require better spatial resolution </a:t>
            </a:r>
            <a:r>
              <a:rPr lang="en-US" sz="3800" kern="0" dirty="0">
                <a:solidFill>
                  <a:srgbClr val="002060"/>
                </a:solidFill>
                <a:latin typeface="Helvetica" pitchFamily="2" charset="0"/>
                <a:sym typeface="Wingdings" pitchFamily="2" charset="2"/>
              </a:rPr>
              <a:t> </a:t>
            </a:r>
            <a:r>
              <a:rPr lang="en-US" sz="3800" b="1" kern="0" dirty="0">
                <a:solidFill>
                  <a:srgbClr val="FF0000"/>
                </a:solidFill>
                <a:latin typeface="Helvetica" pitchFamily="2" charset="0"/>
                <a:sym typeface="Wingdings" pitchFamily="2" charset="2"/>
              </a:rPr>
              <a:t>NID</a:t>
            </a:r>
          </a:p>
          <a:p>
            <a:pPr marL="0" indent="0">
              <a:lnSpc>
                <a:spcPct val="120000"/>
              </a:lnSpc>
              <a:buNone/>
            </a:pPr>
            <a:endParaRPr lang="en-US" kern="0" dirty="0">
              <a:solidFill>
                <a:srgbClr val="002060"/>
              </a:solidFill>
              <a:latin typeface="Helvetica" pitchFamily="2" charset="0"/>
            </a:endParaRPr>
          </a:p>
          <a:p>
            <a:pPr>
              <a:lnSpc>
                <a:spcPct val="120000"/>
              </a:lnSpc>
              <a:buFont typeface="Wingdings" pitchFamily="2" charset="2"/>
              <a:buChar char="à"/>
            </a:pPr>
            <a:r>
              <a:rPr lang="en-US" sz="3500" b="1" kern="0" dirty="0">
                <a:solidFill>
                  <a:srgbClr val="C00000"/>
                </a:solidFill>
                <a:latin typeface="Helvetica" pitchFamily="2" charset="0"/>
              </a:rPr>
              <a:t>NI-OTPC results motivate    </a:t>
            </a:r>
          </a:p>
          <a:p>
            <a:pPr marL="0" indent="0">
              <a:lnSpc>
                <a:spcPct val="120000"/>
              </a:lnSpc>
              <a:buNone/>
            </a:pPr>
            <a:r>
              <a:rPr lang="en-US" sz="3500" b="1" kern="0" dirty="0">
                <a:solidFill>
                  <a:srgbClr val="C00000"/>
                </a:solidFill>
                <a:latin typeface="Helvetica" pitchFamily="2" charset="0"/>
              </a:rPr>
              <a:t>                   this R&amp;D</a:t>
            </a:r>
          </a:p>
        </p:txBody>
      </p:sp>
      <p:pic>
        <p:nvPicPr>
          <p:cNvPr id="10" name="Content Placeholder 5" descr="A graph of a number of events&#10;&#10;Description automatically generated">
            <a:extLst>
              <a:ext uri="{FF2B5EF4-FFF2-40B4-BE49-F238E27FC236}">
                <a16:creationId xmlns:a16="http://schemas.microsoft.com/office/drawing/2014/main" id="{EE271200-5E4D-D4BC-F5B2-78E4195CCC83}"/>
              </a:ext>
            </a:extLst>
          </p:cNvPr>
          <p:cNvPicPr>
            <a:picLocks noGrp="1" noChangeAspect="1"/>
          </p:cNvPicPr>
          <p:nvPr>
            <p:ph idx="1"/>
          </p:nvPr>
        </p:nvPicPr>
        <p:blipFill>
          <a:blip r:embed="rId2"/>
          <a:stretch>
            <a:fillRect/>
          </a:stretch>
        </p:blipFill>
        <p:spPr>
          <a:xfrm>
            <a:off x="6590170" y="296365"/>
            <a:ext cx="4330911" cy="3608179"/>
          </a:xfrm>
          <a:prstGeom prst="rect">
            <a:avLst/>
          </a:prstGeom>
        </p:spPr>
      </p:pic>
      <p:sp>
        <p:nvSpPr>
          <p:cNvPr id="4" name="Date Placeholder 20">
            <a:extLst>
              <a:ext uri="{FF2B5EF4-FFF2-40B4-BE49-F238E27FC236}">
                <a16:creationId xmlns:a16="http://schemas.microsoft.com/office/drawing/2014/main" id="{6050BF94-8277-32E6-5D79-9A0189A44B9D}"/>
              </a:ext>
            </a:extLst>
          </p:cNvPr>
          <p:cNvSpPr txBox="1">
            <a:spLocks/>
          </p:cNvSpPr>
          <p:nvPr/>
        </p:nvSpPr>
        <p:spPr bwMode="auto">
          <a:xfrm>
            <a:off x="258298" y="6475163"/>
            <a:ext cx="3094503" cy="341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l" rtl="0" fontAlgn="base">
              <a:spcBef>
                <a:spcPct val="0"/>
              </a:spcBef>
              <a:spcAft>
                <a:spcPct val="0"/>
              </a:spcAft>
              <a:defRPr sz="1200" kern="1200">
                <a:solidFill>
                  <a:schemeClr val="tx1"/>
                </a:solidFill>
                <a:latin typeface="Helvetica" charset="0"/>
                <a:ea typeface="ＭＳ Ｐゴシック" charset="0"/>
                <a:cs typeface="+mn-cs"/>
              </a:defRPr>
            </a:lvl1pPr>
            <a:lvl2pPr marL="457200" algn="l" rtl="0" fontAlgn="base">
              <a:spcBef>
                <a:spcPct val="0"/>
              </a:spcBef>
              <a:spcAft>
                <a:spcPct val="0"/>
              </a:spcAft>
              <a:defRPr kern="1200">
                <a:solidFill>
                  <a:schemeClr val="tx1"/>
                </a:solidFill>
                <a:latin typeface="Helvetica" charset="0"/>
                <a:ea typeface="ＭＳ Ｐゴシック" charset="0"/>
                <a:cs typeface="+mn-cs"/>
              </a:defRPr>
            </a:lvl2pPr>
            <a:lvl3pPr marL="914400" algn="l" rtl="0" fontAlgn="base">
              <a:spcBef>
                <a:spcPct val="0"/>
              </a:spcBef>
              <a:spcAft>
                <a:spcPct val="0"/>
              </a:spcAft>
              <a:defRPr kern="1200">
                <a:solidFill>
                  <a:schemeClr val="tx1"/>
                </a:solidFill>
                <a:latin typeface="Helvetica" charset="0"/>
                <a:ea typeface="ＭＳ Ｐゴシック" charset="0"/>
                <a:cs typeface="+mn-cs"/>
              </a:defRPr>
            </a:lvl3pPr>
            <a:lvl4pPr marL="1371600" algn="l" rtl="0" fontAlgn="base">
              <a:spcBef>
                <a:spcPct val="0"/>
              </a:spcBef>
              <a:spcAft>
                <a:spcPct val="0"/>
              </a:spcAft>
              <a:defRPr kern="1200">
                <a:solidFill>
                  <a:schemeClr val="tx1"/>
                </a:solidFill>
                <a:latin typeface="Helvetica" charset="0"/>
                <a:ea typeface="ＭＳ Ｐゴシック" charset="0"/>
                <a:cs typeface="+mn-cs"/>
              </a:defRPr>
            </a:lvl4pPr>
            <a:lvl5pPr marL="1828800" algn="l" rtl="0" fontAlgn="base">
              <a:spcBef>
                <a:spcPct val="0"/>
              </a:spcBef>
              <a:spcAft>
                <a:spcPct val="0"/>
              </a:spcAft>
              <a:defRPr kern="1200">
                <a:solidFill>
                  <a:schemeClr val="tx1"/>
                </a:solidFill>
                <a:latin typeface="Helvetica" charset="0"/>
                <a:ea typeface="ＭＳ Ｐゴシック" charset="0"/>
                <a:cs typeface="+mn-cs"/>
              </a:defRPr>
            </a:lvl5pPr>
            <a:lvl6pPr marL="2286000" algn="l" defTabSz="457200" rtl="0" eaLnBrk="1" latinLnBrk="0" hangingPunct="1">
              <a:defRPr kern="1200">
                <a:solidFill>
                  <a:schemeClr val="tx1"/>
                </a:solidFill>
                <a:latin typeface="Helvetica" charset="0"/>
                <a:ea typeface="ＭＳ Ｐゴシック" charset="0"/>
                <a:cs typeface="+mn-cs"/>
              </a:defRPr>
            </a:lvl6pPr>
            <a:lvl7pPr marL="2743200" algn="l" defTabSz="457200" rtl="0" eaLnBrk="1" latinLnBrk="0" hangingPunct="1">
              <a:defRPr kern="1200">
                <a:solidFill>
                  <a:schemeClr val="tx1"/>
                </a:solidFill>
                <a:latin typeface="Helvetica" charset="0"/>
                <a:ea typeface="ＭＳ Ｐゴシック" charset="0"/>
                <a:cs typeface="+mn-cs"/>
              </a:defRPr>
            </a:lvl7pPr>
            <a:lvl8pPr marL="3200400" algn="l" defTabSz="457200" rtl="0" eaLnBrk="1" latinLnBrk="0" hangingPunct="1">
              <a:defRPr kern="1200">
                <a:solidFill>
                  <a:schemeClr val="tx1"/>
                </a:solidFill>
                <a:latin typeface="Helvetica" charset="0"/>
                <a:ea typeface="ＭＳ Ｐゴシック" charset="0"/>
                <a:cs typeface="+mn-cs"/>
              </a:defRPr>
            </a:lvl8pPr>
            <a:lvl9pPr marL="3657600" algn="l" defTabSz="457200" rtl="0" eaLnBrk="1" latinLnBrk="0" hangingPunct="1">
              <a:defRPr kern="1200">
                <a:solidFill>
                  <a:schemeClr val="tx1"/>
                </a:solidFill>
                <a:latin typeface="Helvetica" charset="0"/>
                <a:ea typeface="ＭＳ Ｐゴシック" charset="0"/>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878787"/>
                </a:solidFill>
                <a:effectLst/>
                <a:uLnTx/>
                <a:uFillTx/>
                <a:latin typeface="Helvetica" charset="0"/>
                <a:ea typeface="ＭＳ Ｐゴシック" charset="0"/>
                <a:cs typeface="+mn-cs"/>
              </a:rPr>
              <a:t>D Loomba (MIGDAL)</a:t>
            </a:r>
          </a:p>
        </p:txBody>
      </p:sp>
      <p:sp>
        <p:nvSpPr>
          <p:cNvPr id="12" name="Arrow: Left 53">
            <a:extLst>
              <a:ext uri="{FF2B5EF4-FFF2-40B4-BE49-F238E27FC236}">
                <a16:creationId xmlns:a16="http://schemas.microsoft.com/office/drawing/2014/main" id="{14523548-22AE-0D81-F58D-864040014DF4}"/>
              </a:ext>
            </a:extLst>
          </p:cNvPr>
          <p:cNvSpPr/>
          <p:nvPr/>
        </p:nvSpPr>
        <p:spPr>
          <a:xfrm rot="2478010">
            <a:off x="8377096" y="1406616"/>
            <a:ext cx="698500" cy="267175"/>
          </a:xfrm>
          <a:prstGeom prst="leftArrow">
            <a:avLst/>
          </a:prstGeom>
          <a:solidFill>
            <a:schemeClr val="accent2">
              <a:lumMod val="60000"/>
              <a:lumOff val="40000"/>
            </a:schemeClr>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6F8F2D8-1464-40B6-308A-3380D2D78428}"/>
              </a:ext>
            </a:extLst>
          </p:cNvPr>
          <p:cNvPicPr>
            <a:picLocks noChangeAspect="1"/>
          </p:cNvPicPr>
          <p:nvPr/>
        </p:nvPicPr>
        <p:blipFill>
          <a:blip r:embed="rId3"/>
          <a:stretch>
            <a:fillRect/>
          </a:stretch>
        </p:blipFill>
        <p:spPr>
          <a:xfrm>
            <a:off x="7095631" y="4111513"/>
            <a:ext cx="3261432" cy="2217774"/>
          </a:xfrm>
          <a:prstGeom prst="rect">
            <a:avLst/>
          </a:prstGeom>
        </p:spPr>
      </p:pic>
      <p:sp>
        <p:nvSpPr>
          <p:cNvPr id="13" name="Arrow: Left 52">
            <a:extLst>
              <a:ext uri="{FF2B5EF4-FFF2-40B4-BE49-F238E27FC236}">
                <a16:creationId xmlns:a16="http://schemas.microsoft.com/office/drawing/2014/main" id="{26CC3416-2E5E-CC29-9A57-D667888057A2}"/>
              </a:ext>
            </a:extLst>
          </p:cNvPr>
          <p:cNvSpPr/>
          <p:nvPr/>
        </p:nvSpPr>
        <p:spPr>
          <a:xfrm rot="19281198">
            <a:off x="8617546" y="4120465"/>
            <a:ext cx="698500" cy="267175"/>
          </a:xfrm>
          <a:prstGeom prst="leftArrow">
            <a:avLst/>
          </a:prstGeom>
          <a:solidFill>
            <a:schemeClr val="accent2">
              <a:lumMod val="60000"/>
              <a:lumOff val="40000"/>
            </a:schemeClr>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16">
            <a:extLst>
              <a:ext uri="{FF2B5EF4-FFF2-40B4-BE49-F238E27FC236}">
                <a16:creationId xmlns:a16="http://schemas.microsoft.com/office/drawing/2014/main" id="{F3AAD82F-C59C-A77A-1869-423594D97AB8}"/>
              </a:ext>
            </a:extLst>
          </p:cNvPr>
          <p:cNvSpPr>
            <a:spLocks noGrp="1"/>
          </p:cNvSpPr>
          <p:nvPr>
            <p:ph type="dt" sz="half" idx="10"/>
          </p:nvPr>
        </p:nvSpPr>
        <p:spPr/>
        <p:txBody>
          <a:bodyPr/>
          <a:lstStyle/>
          <a:p>
            <a:pPr>
              <a:defRPr/>
            </a:pPr>
            <a:r>
              <a:rPr lang="en-US" altLang="en-US"/>
              <a:t>Dinesh Loomba</a:t>
            </a:r>
          </a:p>
        </p:txBody>
      </p:sp>
      <p:sp>
        <p:nvSpPr>
          <p:cNvPr id="18" name="Footer Placeholder 17">
            <a:extLst>
              <a:ext uri="{FF2B5EF4-FFF2-40B4-BE49-F238E27FC236}">
                <a16:creationId xmlns:a16="http://schemas.microsoft.com/office/drawing/2014/main" id="{928603BE-563F-AD9B-36CB-CE8E188E749A}"/>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19" name="Slide Number Placeholder 18">
            <a:extLst>
              <a:ext uri="{FF2B5EF4-FFF2-40B4-BE49-F238E27FC236}">
                <a16:creationId xmlns:a16="http://schemas.microsoft.com/office/drawing/2014/main" id="{ECBC31E3-2E93-094B-E812-4620E35E5CBC}"/>
              </a:ext>
            </a:extLst>
          </p:cNvPr>
          <p:cNvSpPr>
            <a:spLocks noGrp="1"/>
          </p:cNvSpPr>
          <p:nvPr>
            <p:ph type="sldNum" sz="quarter" idx="12"/>
          </p:nvPr>
        </p:nvSpPr>
        <p:spPr/>
        <p:txBody>
          <a:bodyPr/>
          <a:lstStyle/>
          <a:p>
            <a:pPr>
              <a:defRPr/>
            </a:pPr>
            <a:fld id="{B9DB8317-D0A7-DF4D-8B72-3752B3FB321C}" type="slidenum">
              <a:rPr lang="en-US" altLang="en-US" smtClean="0"/>
              <a:pPr>
                <a:defRPr/>
              </a:pPr>
              <a:t>31</a:t>
            </a:fld>
            <a:endParaRPr lang="en-US" altLang="en-US"/>
          </a:p>
        </p:txBody>
      </p:sp>
    </p:spTree>
    <p:extLst>
      <p:ext uri="{BB962C8B-B14F-4D97-AF65-F5344CB8AC3E}">
        <p14:creationId xmlns:p14="http://schemas.microsoft.com/office/powerpoint/2010/main" val="54684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912A8AF-5DA0-70D6-5121-3EC7A86ECFAF}"/>
              </a:ext>
            </a:extLst>
          </p:cNvPr>
          <p:cNvPicPr>
            <a:picLocks noGrp="1" noChangeAspect="1"/>
          </p:cNvPicPr>
          <p:nvPr>
            <p:ph idx="1"/>
          </p:nvPr>
        </p:nvPicPr>
        <p:blipFill rotWithShape="1">
          <a:blip r:embed="rId2"/>
          <a:srcRect t="7244" b="8072"/>
          <a:stretch/>
        </p:blipFill>
        <p:spPr>
          <a:xfrm>
            <a:off x="860343" y="0"/>
            <a:ext cx="10471314" cy="6852217"/>
          </a:xfrm>
        </p:spPr>
      </p:pic>
      <p:sp>
        <p:nvSpPr>
          <p:cNvPr id="2" name="Rectangle 1">
            <a:extLst>
              <a:ext uri="{FF2B5EF4-FFF2-40B4-BE49-F238E27FC236}">
                <a16:creationId xmlns:a16="http://schemas.microsoft.com/office/drawing/2014/main" id="{77E90446-3F7A-5A0F-DE39-DA55FAB0FE22}"/>
              </a:ext>
            </a:extLst>
          </p:cNvPr>
          <p:cNvSpPr/>
          <p:nvPr/>
        </p:nvSpPr>
        <p:spPr>
          <a:xfrm>
            <a:off x="7908967" y="6095433"/>
            <a:ext cx="2161308" cy="35661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D9B928D3-813A-95F0-1743-99C3A9FA64F4}"/>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5" name="Slide Number Placeholder 4">
            <a:extLst>
              <a:ext uri="{FF2B5EF4-FFF2-40B4-BE49-F238E27FC236}">
                <a16:creationId xmlns:a16="http://schemas.microsoft.com/office/drawing/2014/main" id="{01357E55-3807-F056-A5D0-4AB9B23EB9BC}"/>
              </a:ext>
            </a:extLst>
          </p:cNvPr>
          <p:cNvSpPr>
            <a:spLocks noGrp="1"/>
          </p:cNvSpPr>
          <p:nvPr>
            <p:ph type="sldNum" sz="quarter" idx="12"/>
          </p:nvPr>
        </p:nvSpPr>
        <p:spPr/>
        <p:txBody>
          <a:bodyPr/>
          <a:lstStyle/>
          <a:p>
            <a:pPr>
              <a:defRPr/>
            </a:pPr>
            <a:fld id="{B9DB8317-D0A7-DF4D-8B72-3752B3FB321C}" type="slidenum">
              <a:rPr lang="en-US" altLang="en-US" smtClean="0"/>
              <a:pPr>
                <a:defRPr/>
              </a:pPr>
              <a:t>32</a:t>
            </a:fld>
            <a:endParaRPr lang="en-US" altLang="en-US"/>
          </a:p>
        </p:txBody>
      </p:sp>
      <p:sp>
        <p:nvSpPr>
          <p:cNvPr id="6" name="Date Placeholder 5">
            <a:extLst>
              <a:ext uri="{FF2B5EF4-FFF2-40B4-BE49-F238E27FC236}">
                <a16:creationId xmlns:a16="http://schemas.microsoft.com/office/drawing/2014/main" id="{D4C98D03-9E05-EFD1-AC2B-4243C5394F48}"/>
              </a:ext>
            </a:extLst>
          </p:cNvPr>
          <p:cNvSpPr>
            <a:spLocks noGrp="1"/>
          </p:cNvSpPr>
          <p:nvPr>
            <p:ph type="dt" sz="half" idx="10"/>
          </p:nvPr>
        </p:nvSpPr>
        <p:spPr/>
        <p:txBody>
          <a:bodyPr/>
          <a:lstStyle/>
          <a:p>
            <a:pPr>
              <a:defRPr/>
            </a:pPr>
            <a:r>
              <a:rPr lang="en-US" altLang="en-US"/>
              <a:t>Dinesh Loomba</a:t>
            </a:r>
          </a:p>
        </p:txBody>
      </p:sp>
    </p:spTree>
    <p:extLst>
      <p:ext uri="{BB962C8B-B14F-4D97-AF65-F5344CB8AC3E}">
        <p14:creationId xmlns:p14="http://schemas.microsoft.com/office/powerpoint/2010/main" val="92001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C55C132-D95B-E6C8-44F7-590A5E794276}"/>
              </a:ext>
            </a:extLst>
          </p:cNvPr>
          <p:cNvPicPr>
            <a:picLocks noGrp="1" noChangeAspect="1"/>
          </p:cNvPicPr>
          <p:nvPr>
            <p:ph idx="1"/>
          </p:nvPr>
        </p:nvPicPr>
        <p:blipFill rotWithShape="1">
          <a:blip r:embed="rId2"/>
          <a:srcRect t="7564" b="7562"/>
          <a:stretch/>
        </p:blipFill>
        <p:spPr>
          <a:xfrm>
            <a:off x="867690" y="0"/>
            <a:ext cx="10456620" cy="6858000"/>
          </a:xfrm>
        </p:spPr>
      </p:pic>
      <p:sp>
        <p:nvSpPr>
          <p:cNvPr id="4" name="Footer Placeholder 3">
            <a:extLst>
              <a:ext uri="{FF2B5EF4-FFF2-40B4-BE49-F238E27FC236}">
                <a16:creationId xmlns:a16="http://schemas.microsoft.com/office/drawing/2014/main" id="{91EDD4B1-1D77-4FA6-F458-51B4A4C65572}"/>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5" name="Slide Number Placeholder 4">
            <a:extLst>
              <a:ext uri="{FF2B5EF4-FFF2-40B4-BE49-F238E27FC236}">
                <a16:creationId xmlns:a16="http://schemas.microsoft.com/office/drawing/2014/main" id="{43139CC3-1648-916E-49D2-8E1C74C65056}"/>
              </a:ext>
            </a:extLst>
          </p:cNvPr>
          <p:cNvSpPr>
            <a:spLocks noGrp="1"/>
          </p:cNvSpPr>
          <p:nvPr>
            <p:ph type="sldNum" sz="quarter" idx="12"/>
          </p:nvPr>
        </p:nvSpPr>
        <p:spPr/>
        <p:txBody>
          <a:bodyPr/>
          <a:lstStyle/>
          <a:p>
            <a:pPr>
              <a:defRPr/>
            </a:pPr>
            <a:fld id="{B9DB8317-D0A7-DF4D-8B72-3752B3FB321C}" type="slidenum">
              <a:rPr lang="en-US" altLang="en-US" smtClean="0"/>
              <a:pPr>
                <a:defRPr/>
              </a:pPr>
              <a:t>33</a:t>
            </a:fld>
            <a:endParaRPr lang="en-US" altLang="en-US"/>
          </a:p>
        </p:txBody>
      </p:sp>
      <p:sp>
        <p:nvSpPr>
          <p:cNvPr id="11" name="Date Placeholder 10">
            <a:extLst>
              <a:ext uri="{FF2B5EF4-FFF2-40B4-BE49-F238E27FC236}">
                <a16:creationId xmlns:a16="http://schemas.microsoft.com/office/drawing/2014/main" id="{4BC54FCF-7535-9C12-F28C-97F77D5DEC20}"/>
              </a:ext>
            </a:extLst>
          </p:cNvPr>
          <p:cNvSpPr>
            <a:spLocks noGrp="1"/>
          </p:cNvSpPr>
          <p:nvPr>
            <p:ph type="dt" sz="half" idx="10"/>
          </p:nvPr>
        </p:nvSpPr>
        <p:spPr/>
        <p:txBody>
          <a:bodyPr/>
          <a:lstStyle/>
          <a:p>
            <a:pPr>
              <a:defRPr/>
            </a:pPr>
            <a:r>
              <a:rPr lang="en-US" altLang="en-US"/>
              <a:t>Dinesh Loomba</a:t>
            </a:r>
          </a:p>
        </p:txBody>
      </p:sp>
    </p:spTree>
    <p:extLst>
      <p:ext uri="{BB962C8B-B14F-4D97-AF65-F5344CB8AC3E}">
        <p14:creationId xmlns:p14="http://schemas.microsoft.com/office/powerpoint/2010/main" val="26008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18A52B9F-3FFD-D1AE-BAC8-2EDDD4682008}"/>
              </a:ext>
            </a:extLst>
          </p:cNvPr>
          <p:cNvSpPr>
            <a:spLocks noGrp="1"/>
          </p:cNvSpPr>
          <p:nvPr>
            <p:ph type="dt" sz="quarter" idx="10"/>
          </p:nvPr>
        </p:nvSpPr>
        <p:spPr>
          <a:xfrm>
            <a:off x="1905000" y="6459538"/>
            <a:ext cx="2133600" cy="341312"/>
          </a:xfrm>
        </p:spPr>
        <p:txBody>
          <a:bodyPr/>
          <a:lstStyle/>
          <a:p>
            <a:pPr>
              <a:defRPr/>
            </a:pPr>
            <a:r>
              <a:rPr lang="en-US" sz="1050"/>
              <a:t>Dinesh Loomba</a:t>
            </a:r>
            <a:endParaRPr lang="en-US" sz="1050" dirty="0"/>
          </a:p>
        </p:txBody>
      </p:sp>
      <p:sp>
        <p:nvSpPr>
          <p:cNvPr id="79874" name="Rectangle 2">
            <a:extLst>
              <a:ext uri="{FF2B5EF4-FFF2-40B4-BE49-F238E27FC236}">
                <a16:creationId xmlns:a16="http://schemas.microsoft.com/office/drawing/2014/main" id="{64E630C7-6A77-2E61-1189-1542A7C68314}"/>
              </a:ext>
            </a:extLst>
          </p:cNvPr>
          <p:cNvSpPr>
            <a:spLocks noChangeArrowheads="1"/>
          </p:cNvSpPr>
          <p:nvPr/>
        </p:nvSpPr>
        <p:spPr bwMode="auto">
          <a:xfrm>
            <a:off x="1041722" y="771206"/>
            <a:ext cx="9838481" cy="281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eaLnBrk="1" hangingPunct="1">
              <a:spcBef>
                <a:spcPct val="50000"/>
              </a:spcBef>
              <a:buFont typeface="Times" charset="0"/>
              <a:buChar char="•"/>
            </a:pPr>
            <a:r>
              <a:rPr lang="en-US" altLang="en-US" sz="2200" dirty="0">
                <a:solidFill>
                  <a:srgbClr val="333399"/>
                </a:solidFill>
                <a:ea typeface="Osaka" charset="-128"/>
              </a:rPr>
              <a:t>MPGD-based low pressure gas TPCs have provided large improvements in sensitivity, and opened the door to many new Techniques (NI-OTPCs) and Applications (Migdal, C</a:t>
            </a:r>
            <a:r>
              <a:rPr lang="en-US" sz="2400" dirty="0">
                <a:solidFill>
                  <a:srgbClr val="333399"/>
                </a:solidFill>
                <a:latin typeface="Helvetica" pitchFamily="2" charset="0"/>
              </a:rPr>
              <a:t>𝞶</a:t>
            </a:r>
            <a:r>
              <a:rPr lang="en-US" altLang="en-US" sz="2200" dirty="0">
                <a:solidFill>
                  <a:srgbClr val="333399"/>
                </a:solidFill>
                <a:ea typeface="Osaka" charset="-128"/>
              </a:rPr>
              <a:t>NS, solar </a:t>
            </a:r>
            <a:r>
              <a:rPr lang="en-US" sz="2400" dirty="0">
                <a:solidFill>
                  <a:srgbClr val="333399"/>
                </a:solidFill>
                <a:latin typeface="Helvetica" pitchFamily="2" charset="0"/>
              </a:rPr>
              <a:t>𝞶’s,</a:t>
            </a:r>
            <a:r>
              <a:rPr lang="en-US" altLang="en-US" sz="2200" dirty="0">
                <a:solidFill>
                  <a:srgbClr val="333399"/>
                </a:solidFill>
                <a:ea typeface="Osaka" charset="-128"/>
              </a:rPr>
              <a:t>)</a:t>
            </a:r>
          </a:p>
          <a:p>
            <a:pPr>
              <a:spcBef>
                <a:spcPct val="50000"/>
              </a:spcBef>
              <a:buFont typeface="Times" charset="0"/>
              <a:buChar char="•"/>
            </a:pPr>
            <a:r>
              <a:rPr lang="en-US" altLang="en-US" sz="2200" dirty="0">
                <a:solidFill>
                  <a:srgbClr val="333399"/>
                </a:solidFill>
                <a:ea typeface="Osaka" charset="-128"/>
              </a:rPr>
              <a:t>CYGNUS: an observatory for DM and neutrinos. A world-wide effort towards scaling-up with MPGD TPCs (</a:t>
            </a:r>
            <a:r>
              <a:rPr kumimoji="0" lang="en-US" altLang="en-US" sz="1600" b="0" i="0" u="none" strike="noStrike" kern="1200" cap="none" spc="0" normalizeH="0" baseline="0" noProof="0" dirty="0">
                <a:ln>
                  <a:noFill/>
                </a:ln>
                <a:solidFill>
                  <a:prstClr val="black"/>
                </a:solidFill>
                <a:effectLst/>
                <a:uLnTx/>
                <a:uFillTx/>
                <a:latin typeface="Aptos" panose="02110004020202020204"/>
                <a:ea typeface="Osaka" charset="-128"/>
                <a:cs typeface="+mn-cs"/>
              </a:rPr>
              <a:t>arXiv:2008.12587)</a:t>
            </a:r>
            <a:endParaRPr lang="en-US" altLang="en-US" sz="2200" dirty="0">
              <a:solidFill>
                <a:srgbClr val="333399"/>
              </a:solidFill>
              <a:ea typeface="Osaka" charset="-128"/>
            </a:endParaRPr>
          </a:p>
          <a:p>
            <a:pPr eaLnBrk="1" hangingPunct="1">
              <a:spcBef>
                <a:spcPct val="50000"/>
              </a:spcBef>
              <a:buFont typeface="Times" charset="0"/>
              <a:buChar char="•"/>
            </a:pPr>
            <a:r>
              <a:rPr lang="en-US" altLang="en-US" sz="2200" dirty="0">
                <a:solidFill>
                  <a:srgbClr val="333399"/>
                </a:solidFill>
                <a:ea typeface="Osaka" charset="-128"/>
              </a:rPr>
              <a:t>MIGDAL experiment underway, with results coming soon…</a:t>
            </a:r>
          </a:p>
        </p:txBody>
      </p:sp>
      <p:sp>
        <p:nvSpPr>
          <p:cNvPr id="79875" name="Rectangle 3">
            <a:extLst>
              <a:ext uri="{FF2B5EF4-FFF2-40B4-BE49-F238E27FC236}">
                <a16:creationId xmlns:a16="http://schemas.microsoft.com/office/drawing/2014/main" id="{B7CBC647-8275-65FE-380E-8B50C2CA92EE}"/>
              </a:ext>
            </a:extLst>
          </p:cNvPr>
          <p:cNvSpPr>
            <a:spLocks noChangeArrowheads="1"/>
          </p:cNvSpPr>
          <p:nvPr/>
        </p:nvSpPr>
        <p:spPr bwMode="auto">
          <a:xfrm>
            <a:off x="1968500" y="112709"/>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eaLnBrk="1" hangingPunct="1"/>
            <a:r>
              <a:rPr lang="en-US" altLang="en-US" sz="3200" dirty="0">
                <a:solidFill>
                  <a:srgbClr val="800080"/>
                </a:solidFill>
                <a:latin typeface="Helvetica Neue" panose="02000503000000020004" pitchFamily="2" charset="0"/>
                <a:ea typeface="Osaka" charset="-128"/>
              </a:rPr>
              <a:t>Summary</a:t>
            </a:r>
            <a:endParaRPr lang="en-US" altLang="en-US" sz="3200" dirty="0">
              <a:solidFill>
                <a:srgbClr val="000000"/>
              </a:solidFill>
              <a:latin typeface="Comic Sans MS" panose="030F0902030302020204" pitchFamily="66" charset="0"/>
              <a:ea typeface="Osaka" charset="-128"/>
            </a:endParaRPr>
          </a:p>
        </p:txBody>
      </p:sp>
      <p:sp>
        <p:nvSpPr>
          <p:cNvPr id="2" name="Footer Placeholder 1">
            <a:extLst>
              <a:ext uri="{FF2B5EF4-FFF2-40B4-BE49-F238E27FC236}">
                <a16:creationId xmlns:a16="http://schemas.microsoft.com/office/drawing/2014/main" id="{F6674B13-A1E2-9297-375C-72DED3C2AC74}"/>
              </a:ext>
            </a:extLst>
          </p:cNvPr>
          <p:cNvSpPr>
            <a:spLocks noGrp="1"/>
          </p:cNvSpPr>
          <p:nvPr>
            <p:ph type="ftr" sz="quarter" idx="11"/>
          </p:nvPr>
        </p:nvSpPr>
        <p:spPr>
          <a:xfrm>
            <a:off x="4657725" y="6475413"/>
            <a:ext cx="2895600" cy="246062"/>
          </a:xfrm>
        </p:spPr>
        <p:txBody>
          <a:bodyPr/>
          <a:lstStyle/>
          <a:p>
            <a:pPr>
              <a:defRPr/>
            </a:pPr>
            <a:r>
              <a:rPr lang="en-US" sz="1050"/>
              <a:t>CIPANP 2025</a:t>
            </a:r>
            <a:endParaRPr lang="en-US" sz="1050" dirty="0">
              <a:latin typeface="Helvetica" charset="0"/>
            </a:endParaRPr>
          </a:p>
        </p:txBody>
      </p:sp>
      <p:sp>
        <p:nvSpPr>
          <p:cNvPr id="79881" name="Slide Number Placeholder 4">
            <a:extLst>
              <a:ext uri="{FF2B5EF4-FFF2-40B4-BE49-F238E27FC236}">
                <a16:creationId xmlns:a16="http://schemas.microsoft.com/office/drawing/2014/main" id="{5080084A-DA80-D357-453B-6FDF872BA3D0}"/>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2DFF88FC-E876-6F4F-BF75-F7FC05897D5C}" type="slidenum">
              <a:rPr lang="en-US" altLang="en-US" sz="1400">
                <a:solidFill>
                  <a:srgbClr val="000000"/>
                </a:solidFill>
                <a:latin typeface="Arial" panose="020B0604020202020204" pitchFamily="34" charset="0"/>
                <a:ea typeface="Osaka" charset="-128"/>
              </a:rPr>
              <a:pPr/>
              <a:t>34</a:t>
            </a:fld>
            <a:endParaRPr lang="en-US" altLang="en-US" sz="1400">
              <a:solidFill>
                <a:srgbClr val="000000"/>
              </a:solidFill>
              <a:latin typeface="Arial" panose="020B0604020202020204" pitchFamily="34" charset="0"/>
              <a:ea typeface="Osaka" charset="-128"/>
            </a:endParaRPr>
          </a:p>
        </p:txBody>
      </p:sp>
      <p:grpSp>
        <p:nvGrpSpPr>
          <p:cNvPr id="3" name="Group 2">
            <a:extLst>
              <a:ext uri="{FF2B5EF4-FFF2-40B4-BE49-F238E27FC236}">
                <a16:creationId xmlns:a16="http://schemas.microsoft.com/office/drawing/2014/main" id="{3A4F2E75-533C-6DA8-D263-A5C7E537D79E}"/>
              </a:ext>
            </a:extLst>
          </p:cNvPr>
          <p:cNvGrpSpPr/>
          <p:nvPr/>
        </p:nvGrpSpPr>
        <p:grpSpPr>
          <a:xfrm>
            <a:off x="-93853" y="4319137"/>
            <a:ext cx="12299569" cy="1514186"/>
            <a:chOff x="-53785" y="4693045"/>
            <a:chExt cx="12299569" cy="1514186"/>
          </a:xfrm>
        </p:grpSpPr>
        <p:pic>
          <p:nvPicPr>
            <p:cNvPr id="5" name="Picture 2">
              <a:extLst>
                <a:ext uri="{FF2B5EF4-FFF2-40B4-BE49-F238E27FC236}">
                  <a16:creationId xmlns:a16="http://schemas.microsoft.com/office/drawing/2014/main" id="{CB1C51B0-627E-988F-036B-74B0EA7F5C1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595" b="48519"/>
            <a:stretch/>
          </p:blipFill>
          <p:spPr bwMode="auto">
            <a:xfrm>
              <a:off x="-53785" y="4693045"/>
              <a:ext cx="12299569" cy="1514186"/>
            </a:xfrm>
            <a:prstGeom prst="rect">
              <a:avLst/>
            </a:prstGeom>
            <a:noFill/>
            <a:ln w="28575">
              <a:solidFill>
                <a:srgbClr val="002060"/>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AE868B7-F412-2762-3D52-AF503A84366E}"/>
                </a:ext>
              </a:extLst>
            </p:cNvPr>
            <p:cNvSpPr/>
            <p:nvPr/>
          </p:nvSpPr>
          <p:spPr>
            <a:xfrm>
              <a:off x="7537224" y="4767737"/>
              <a:ext cx="1026459" cy="215153"/>
            </a:xfrm>
            <a:prstGeom prst="rect">
              <a:avLst/>
            </a:prstGeom>
            <a:solidFill>
              <a:srgbClr val="000BC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F2A29"/>
                </a:solidFill>
                <a:effectLst/>
                <a:uLnTx/>
                <a:uFillTx/>
                <a:latin typeface="Arial"/>
                <a:ea typeface="+mn-ea"/>
                <a:cs typeface="+mn-cs"/>
                <a:sym typeface="Arial"/>
              </a:endParaRPr>
            </a:p>
          </p:txBody>
        </p:sp>
      </p:grpSp>
      <p:grpSp>
        <p:nvGrpSpPr>
          <p:cNvPr id="7" name="Group 6">
            <a:extLst>
              <a:ext uri="{FF2B5EF4-FFF2-40B4-BE49-F238E27FC236}">
                <a16:creationId xmlns:a16="http://schemas.microsoft.com/office/drawing/2014/main" id="{698D02A4-5C8C-EC65-14EE-E8331728E30D}"/>
              </a:ext>
            </a:extLst>
          </p:cNvPr>
          <p:cNvGrpSpPr/>
          <p:nvPr/>
        </p:nvGrpSpPr>
        <p:grpSpPr>
          <a:xfrm>
            <a:off x="-109126" y="5459185"/>
            <a:ext cx="12453526" cy="1514186"/>
            <a:chOff x="-1" y="-25536"/>
            <a:chExt cx="12245239" cy="1660372"/>
          </a:xfrm>
        </p:grpSpPr>
        <p:sp>
          <p:nvSpPr>
            <p:cNvPr id="8" name="Oval 7">
              <a:extLst>
                <a:ext uri="{FF2B5EF4-FFF2-40B4-BE49-F238E27FC236}">
                  <a16:creationId xmlns:a16="http://schemas.microsoft.com/office/drawing/2014/main" id="{F5D8FD00-FE6D-94F8-4886-A36C2DE25B6D}"/>
                </a:ext>
              </a:extLst>
            </p:cNvPr>
            <p:cNvSpPr/>
            <p:nvPr/>
          </p:nvSpPr>
          <p:spPr>
            <a:xfrm>
              <a:off x="7008019" y="-2"/>
              <a:ext cx="750094" cy="6875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7A35E72-5988-A12E-B8F6-C1614FC4ABB8}"/>
                </a:ext>
              </a:extLst>
            </p:cNvPr>
            <p:cNvSpPr/>
            <p:nvPr/>
          </p:nvSpPr>
          <p:spPr>
            <a:xfrm>
              <a:off x="83127" y="75217"/>
              <a:ext cx="12025746" cy="1448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5B761F0-9A61-5502-523B-E9A73BCD414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 y="-25536"/>
              <a:ext cx="12245239" cy="1660372"/>
            </a:xfrm>
            <a:prstGeom prst="rect">
              <a:avLst/>
            </a:prstGeom>
          </p:spPr>
        </p:pic>
      </p:grpSp>
      <p:pic>
        <p:nvPicPr>
          <p:cNvPr id="11" name="Picture 2">
            <a:extLst>
              <a:ext uri="{FF2B5EF4-FFF2-40B4-BE49-F238E27FC236}">
                <a16:creationId xmlns:a16="http://schemas.microsoft.com/office/drawing/2014/main" id="{2257B3B1-8A49-D653-EDFB-EE82370798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5713" y="3212771"/>
            <a:ext cx="960120" cy="9601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9D7B7104-A1A9-BF56-A86C-408E32ADE2C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97956" y="3078866"/>
            <a:ext cx="1172248" cy="11782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203E46A1-3771-C72C-7A89-15BE85786A1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55830" y="3179089"/>
            <a:ext cx="1005374" cy="1005374"/>
          </a:xfrm>
          <a:prstGeom prst="ellipse">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6ACF429-0291-E70B-2098-DD3206029BB2}"/>
              </a:ext>
            </a:extLst>
          </p:cNvPr>
          <p:cNvSpPr txBox="1"/>
          <p:nvPr/>
        </p:nvSpPr>
        <p:spPr>
          <a:xfrm>
            <a:off x="6253094" y="3559609"/>
            <a:ext cx="2552619" cy="615553"/>
          </a:xfrm>
          <a:prstGeom prst="rect">
            <a:avLst/>
          </a:prstGeom>
          <a:noFill/>
        </p:spPr>
        <p:txBody>
          <a:bodyPr wrap="square" rtlCol="0">
            <a:spAutoFit/>
          </a:bodyPr>
          <a:lstStyle/>
          <a:p>
            <a:pPr algn="ctr"/>
            <a:r>
              <a:rPr lang="en-US" dirty="0">
                <a:solidFill>
                  <a:srgbClr val="002060"/>
                </a:solidFill>
              </a:rPr>
              <a:t>CPAD GIRA Award </a:t>
            </a:r>
            <a:r>
              <a:rPr lang="en-US" sz="1600" dirty="0">
                <a:solidFill>
                  <a:schemeClr val="tx1"/>
                </a:solidFill>
              </a:rPr>
              <a:t>(</a:t>
            </a:r>
            <a:r>
              <a:rPr lang="en-US" sz="1600" dirty="0" err="1">
                <a:solidFill>
                  <a:schemeClr val="tx1"/>
                </a:solidFill>
              </a:rPr>
              <a:t>E.Tilly</a:t>
            </a:r>
            <a:r>
              <a:rPr lang="en-US" sz="1600" dirty="0">
                <a:solidFill>
                  <a:schemeClr val="tx1"/>
                </a:solidFil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0D792F-23F0-A4AE-69D0-9DCAB9C1746C}"/>
              </a:ext>
            </a:extLst>
          </p:cNvPr>
          <p:cNvSpPr>
            <a:spLocks noGrp="1"/>
          </p:cNvSpPr>
          <p:nvPr>
            <p:ph type="dt" sz="half" idx="10"/>
          </p:nvPr>
        </p:nvSpPr>
        <p:spPr/>
        <p:txBody>
          <a:bodyPr/>
          <a:lstStyle/>
          <a:p>
            <a:pPr>
              <a:defRPr/>
            </a:pPr>
            <a:r>
              <a:rPr lang="en-US" altLang="en-US"/>
              <a:t>Dinesh Loomba</a:t>
            </a:r>
          </a:p>
        </p:txBody>
      </p:sp>
      <p:sp>
        <p:nvSpPr>
          <p:cNvPr id="3" name="Footer Placeholder 2">
            <a:extLst>
              <a:ext uri="{FF2B5EF4-FFF2-40B4-BE49-F238E27FC236}">
                <a16:creationId xmlns:a16="http://schemas.microsoft.com/office/drawing/2014/main" id="{C05344F3-FCE0-CA6E-27FF-205EB04C7550}"/>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4" name="Slide Number Placeholder 3">
            <a:extLst>
              <a:ext uri="{FF2B5EF4-FFF2-40B4-BE49-F238E27FC236}">
                <a16:creationId xmlns:a16="http://schemas.microsoft.com/office/drawing/2014/main" id="{18ED2B0E-FEB8-F779-5E07-98FE4A93952B}"/>
              </a:ext>
            </a:extLst>
          </p:cNvPr>
          <p:cNvSpPr>
            <a:spLocks noGrp="1"/>
          </p:cNvSpPr>
          <p:nvPr>
            <p:ph type="sldNum" sz="quarter" idx="12"/>
          </p:nvPr>
        </p:nvSpPr>
        <p:spPr/>
        <p:txBody>
          <a:bodyPr/>
          <a:lstStyle/>
          <a:p>
            <a:pPr>
              <a:defRPr/>
            </a:pPr>
            <a:fld id="{8E85B6AE-F08C-A344-A8E0-31AD1B0B5125}" type="slidenum">
              <a:rPr lang="en-US" altLang="en-US" smtClean="0"/>
              <a:pPr>
                <a:defRPr/>
              </a:pPr>
              <a:t>35</a:t>
            </a:fld>
            <a:endParaRPr lang="en-US" altLang="en-US"/>
          </a:p>
        </p:txBody>
      </p:sp>
      <p:sp>
        <p:nvSpPr>
          <p:cNvPr id="5" name="Rectangle 3">
            <a:extLst>
              <a:ext uri="{FF2B5EF4-FFF2-40B4-BE49-F238E27FC236}">
                <a16:creationId xmlns:a16="http://schemas.microsoft.com/office/drawing/2014/main" id="{BCF07D28-E9BF-4E00-4440-224A0BE2017E}"/>
              </a:ext>
            </a:extLst>
          </p:cNvPr>
          <p:cNvSpPr>
            <a:spLocks noChangeArrowheads="1"/>
          </p:cNvSpPr>
          <p:nvPr/>
        </p:nvSpPr>
        <p:spPr bwMode="auto">
          <a:xfrm>
            <a:off x="1981200" y="2903676"/>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eaLnBrk="1" hangingPunct="1"/>
            <a:r>
              <a:rPr lang="en-US" altLang="en-US" sz="3200" dirty="0">
                <a:solidFill>
                  <a:srgbClr val="800080"/>
                </a:solidFill>
                <a:latin typeface="Helvetica Neue" panose="02000503000000020004" pitchFamily="2" charset="0"/>
                <a:ea typeface="Osaka" charset="-128"/>
              </a:rPr>
              <a:t>Backups</a:t>
            </a:r>
            <a:endParaRPr lang="en-US" altLang="en-US" sz="3200" dirty="0">
              <a:solidFill>
                <a:srgbClr val="000000"/>
              </a:solidFill>
              <a:latin typeface="Comic Sans MS" panose="030F0902030302020204" pitchFamily="66" charset="0"/>
              <a:ea typeface="Osaka" charset="-128"/>
            </a:endParaRPr>
          </a:p>
        </p:txBody>
      </p:sp>
    </p:spTree>
    <p:extLst>
      <p:ext uri="{BB962C8B-B14F-4D97-AF65-F5344CB8AC3E}">
        <p14:creationId xmlns:p14="http://schemas.microsoft.com/office/powerpoint/2010/main" val="140115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Date Placeholder 1">
            <a:extLst>
              <a:ext uri="{FF2B5EF4-FFF2-40B4-BE49-F238E27FC236}">
                <a16:creationId xmlns:a16="http://schemas.microsoft.com/office/drawing/2014/main" id="{14C0940D-C3F9-FEAB-ACD8-B21E714C0D4B}"/>
              </a:ext>
            </a:extLst>
          </p:cNvPr>
          <p:cNvSpPr>
            <a:spLocks noGrp="1"/>
          </p:cNvSpPr>
          <p:nvPr>
            <p:ph type="dt" sz="half"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Helvetica" pitchFamily="2" charset="0"/>
              </a:rPr>
              <a:t>Dinesh Loomba</a:t>
            </a:r>
          </a:p>
        </p:txBody>
      </p:sp>
      <p:sp>
        <p:nvSpPr>
          <p:cNvPr id="3" name="Footer Placeholder 2">
            <a:extLst>
              <a:ext uri="{FF2B5EF4-FFF2-40B4-BE49-F238E27FC236}">
                <a16:creationId xmlns:a16="http://schemas.microsoft.com/office/drawing/2014/main" id="{928CE83B-33E4-EE01-8472-B26A62616893}"/>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21507" name="Rectangle 2">
            <a:extLst>
              <a:ext uri="{FF2B5EF4-FFF2-40B4-BE49-F238E27FC236}">
                <a16:creationId xmlns:a16="http://schemas.microsoft.com/office/drawing/2014/main" id="{DF255567-1E77-9CC4-C0C1-9AA32162416E}"/>
              </a:ext>
            </a:extLst>
          </p:cNvPr>
          <p:cNvSpPr>
            <a:spLocks noChangeArrowheads="1"/>
          </p:cNvSpPr>
          <p:nvPr/>
        </p:nvSpPr>
        <p:spPr bwMode="auto">
          <a:xfrm>
            <a:off x="2719388" y="236539"/>
            <a:ext cx="689451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dirty="0">
                <a:solidFill>
                  <a:srgbClr val="800080"/>
                </a:solidFill>
                <a:latin typeface="Helvetica" pitchFamily="2" charset="0"/>
              </a:rPr>
              <a:t>Theoretical Studies</a:t>
            </a:r>
            <a:endParaRPr lang="en-US" altLang="en-US" b="1" dirty="0">
              <a:solidFill>
                <a:srgbClr val="800080"/>
              </a:solidFill>
              <a:latin typeface="Helvetica" pitchFamily="2" charset="0"/>
            </a:endParaRPr>
          </a:p>
        </p:txBody>
      </p:sp>
      <p:pic>
        <p:nvPicPr>
          <p:cNvPr id="21508" name="Picture 3">
            <a:extLst>
              <a:ext uri="{FF2B5EF4-FFF2-40B4-BE49-F238E27FC236}">
                <a16:creationId xmlns:a16="http://schemas.microsoft.com/office/drawing/2014/main" id="{2BE7702E-0D25-D52F-8628-368CDE464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5663" y="1038225"/>
            <a:ext cx="4926012"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4">
            <a:extLst>
              <a:ext uri="{FF2B5EF4-FFF2-40B4-BE49-F238E27FC236}">
                <a16:creationId xmlns:a16="http://schemas.microsoft.com/office/drawing/2014/main" id="{3ECDB774-177E-718A-1BB2-555DB2C1CC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04"/>
          <a:stretch>
            <a:fillRect/>
          </a:stretch>
        </p:blipFill>
        <p:spPr bwMode="auto">
          <a:xfrm>
            <a:off x="2205038" y="2797175"/>
            <a:ext cx="492125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6198" name="Rectangle 6">
            <a:extLst>
              <a:ext uri="{FF2B5EF4-FFF2-40B4-BE49-F238E27FC236}">
                <a16:creationId xmlns:a16="http://schemas.microsoft.com/office/drawing/2014/main" id="{1055ACFB-D459-A231-215A-852537027494}"/>
              </a:ext>
            </a:extLst>
          </p:cNvPr>
          <p:cNvSpPr>
            <a:spLocks noChangeArrowheads="1"/>
          </p:cNvSpPr>
          <p:nvPr/>
        </p:nvSpPr>
        <p:spPr bwMode="auto">
          <a:xfrm>
            <a:off x="7315201" y="1828801"/>
            <a:ext cx="3286125" cy="43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 typeface="Times" charset="0"/>
              <a:buChar char="•"/>
            </a:pPr>
            <a:r>
              <a:rPr lang="en-GB" altLang="en-US" sz="1600" dirty="0">
                <a:solidFill>
                  <a:schemeClr val="accent2"/>
                </a:solidFill>
                <a:latin typeface="Helvetica" pitchFamily="2" charset="0"/>
              </a:rPr>
              <a:t> </a:t>
            </a:r>
            <a:r>
              <a:rPr lang="en-GB" altLang="en-US" sz="1600" b="1" dirty="0">
                <a:solidFill>
                  <a:schemeClr val="accent2"/>
                </a:solidFill>
                <a:latin typeface="Helvetica" pitchFamily="2" charset="0"/>
              </a:rPr>
              <a:t>Sidereal modulation </a:t>
            </a:r>
            <a:r>
              <a:rPr lang="en-GB" altLang="en-US" sz="1600" dirty="0">
                <a:solidFill>
                  <a:schemeClr val="accent2"/>
                </a:solidFill>
                <a:latin typeface="Helvetica" pitchFamily="2" charset="0"/>
              </a:rPr>
              <a:t>is about an order of magnitude larger than </a:t>
            </a:r>
            <a:r>
              <a:rPr lang="en-GB" altLang="en-US" sz="1600" b="1" dirty="0">
                <a:solidFill>
                  <a:schemeClr val="accent2"/>
                </a:solidFill>
                <a:latin typeface="Helvetica" pitchFamily="2" charset="0"/>
              </a:rPr>
              <a:t>annual modulation</a:t>
            </a:r>
          </a:p>
          <a:p>
            <a:pPr>
              <a:spcBef>
                <a:spcPct val="0"/>
              </a:spcBef>
              <a:buFontTx/>
              <a:buNone/>
            </a:pPr>
            <a:endParaRPr lang="en-GB" altLang="en-US" sz="1600" dirty="0">
              <a:solidFill>
                <a:schemeClr val="accent2"/>
              </a:solidFill>
              <a:latin typeface="Helvetica" pitchFamily="2" charset="0"/>
            </a:endParaRPr>
          </a:p>
          <a:p>
            <a:pPr>
              <a:spcBef>
                <a:spcPct val="0"/>
              </a:spcBef>
              <a:buFont typeface="Times" charset="0"/>
              <a:buChar char="•"/>
            </a:pPr>
            <a:r>
              <a:rPr lang="en-GB" altLang="en-US" sz="1600" dirty="0">
                <a:solidFill>
                  <a:schemeClr val="accent2"/>
                </a:solidFill>
                <a:latin typeface="Helvetica" pitchFamily="2" charset="0"/>
              </a:rPr>
              <a:t> Huge body of literature on directionality (non-standard halo models, real detector responses, various statistical tests, presence of backgrounds, etc, etc)</a:t>
            </a:r>
          </a:p>
          <a:p>
            <a:pPr>
              <a:spcBef>
                <a:spcPct val="0"/>
              </a:spcBef>
              <a:buFont typeface="Times" charset="0"/>
              <a:buNone/>
            </a:pPr>
            <a:endParaRPr lang="en-GB" altLang="en-US" sz="1600" dirty="0">
              <a:solidFill>
                <a:schemeClr val="accent2"/>
              </a:solidFill>
              <a:latin typeface="Helvetica" pitchFamily="2" charset="0"/>
            </a:endParaRPr>
          </a:p>
          <a:p>
            <a:pPr>
              <a:spcBef>
                <a:spcPct val="0"/>
              </a:spcBef>
              <a:buFont typeface="Times" charset="0"/>
              <a:buNone/>
            </a:pPr>
            <a:r>
              <a:rPr lang="en-GB" altLang="en-US" sz="1600" dirty="0">
                <a:solidFill>
                  <a:srgbClr val="FF0000"/>
                </a:solidFill>
                <a:latin typeface="Helvetica" pitchFamily="2" charset="0"/>
              </a:rPr>
              <a:t>The result of this work is that of order 10’s - 100’s of events are needed to confirm a DM signal</a:t>
            </a:r>
          </a:p>
          <a:p>
            <a:pPr>
              <a:spcBef>
                <a:spcPct val="0"/>
              </a:spcBef>
              <a:buFont typeface="Times" charset="0"/>
              <a:buNone/>
            </a:pPr>
            <a:endParaRPr lang="en-GB" altLang="en-US" sz="1400" dirty="0">
              <a:latin typeface="Helvetica" pitchFamily="2" charset="0"/>
            </a:endParaRPr>
          </a:p>
          <a:p>
            <a:pPr>
              <a:spcBef>
                <a:spcPct val="0"/>
              </a:spcBef>
              <a:buFont typeface="Times" charset="0"/>
              <a:buNone/>
            </a:pPr>
            <a:r>
              <a:rPr lang="en-GB" altLang="en-US" sz="1400" dirty="0">
                <a:latin typeface="Helvetica" pitchFamily="2" charset="0"/>
              </a:rPr>
              <a:t>(Lewin, Smith, Krauss, </a:t>
            </a:r>
            <a:r>
              <a:rPr lang="en-GB" altLang="en-US" sz="1400" dirty="0" err="1">
                <a:latin typeface="Helvetica" pitchFamily="2" charset="0"/>
              </a:rPr>
              <a:t>Copi</a:t>
            </a:r>
            <a:r>
              <a:rPr lang="en-GB" altLang="en-US" sz="1400" dirty="0">
                <a:latin typeface="Helvetica" pitchFamily="2" charset="0"/>
              </a:rPr>
              <a:t>, Green, Morgan, </a:t>
            </a:r>
            <a:r>
              <a:rPr lang="en-GB" altLang="en-US" sz="1400" dirty="0" err="1">
                <a:latin typeface="Helvetica" pitchFamily="2" charset="0"/>
              </a:rPr>
              <a:t>Gondolo</a:t>
            </a:r>
            <a:r>
              <a:rPr lang="en-GB" altLang="en-US" sz="1400" dirty="0">
                <a:latin typeface="Helvetica" pitchFamily="2" charset="0"/>
              </a:rPr>
              <a:t>, Billard, O’Hare, and many others)</a:t>
            </a:r>
            <a:endParaRPr lang="en-GB" altLang="en-US" sz="2000" dirty="0">
              <a:solidFill>
                <a:schemeClr val="accent2"/>
              </a:solidFill>
              <a:latin typeface="Helvetica" pitchFamily="2" charset="0"/>
            </a:endParaRPr>
          </a:p>
          <a:p>
            <a:pPr>
              <a:spcBef>
                <a:spcPct val="0"/>
              </a:spcBef>
              <a:buFontTx/>
              <a:buNone/>
            </a:pPr>
            <a:endParaRPr lang="en-US" altLang="en-US" sz="1600" b="1" dirty="0">
              <a:solidFill>
                <a:srgbClr val="800080"/>
              </a:solidFill>
              <a:latin typeface="Helvetica" pitchFamily="2" charset="0"/>
            </a:endParaRPr>
          </a:p>
        </p:txBody>
      </p:sp>
      <p:sp>
        <p:nvSpPr>
          <p:cNvPr id="2" name="Slide Number Placeholder 1">
            <a:extLst>
              <a:ext uri="{FF2B5EF4-FFF2-40B4-BE49-F238E27FC236}">
                <a16:creationId xmlns:a16="http://schemas.microsoft.com/office/drawing/2014/main" id="{D44F1FD9-DF07-44C5-DCEF-334ECC3B6B40}"/>
              </a:ext>
            </a:extLst>
          </p:cNvPr>
          <p:cNvSpPr>
            <a:spLocks noGrp="1"/>
          </p:cNvSpPr>
          <p:nvPr>
            <p:ph type="sldNum" sz="quarter" idx="12"/>
          </p:nvPr>
        </p:nvSpPr>
        <p:spPr/>
        <p:txBody>
          <a:bodyPr/>
          <a:lstStyle/>
          <a:p>
            <a:pPr>
              <a:defRPr/>
            </a:pPr>
            <a:fld id="{8E85B6AE-F08C-A344-A8E0-31AD1B0B5125}" type="slidenum">
              <a:rPr lang="en-US" altLang="en-US" smtClean="0"/>
              <a:pPr>
                <a:defRPr/>
              </a:pPr>
              <a:t>36</a:t>
            </a:fld>
            <a:endParaRPr lang="en-US" altLang="en-US"/>
          </a:p>
        </p:txBody>
      </p:sp>
    </p:spTree>
    <p:extLst>
      <p:ext uri="{BB962C8B-B14F-4D97-AF65-F5344CB8AC3E}">
        <p14:creationId xmlns:p14="http://schemas.microsoft.com/office/powerpoint/2010/main" val="351865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16198"/>
                                        </p:tgtEl>
                                        <p:attrNameLst>
                                          <p:attrName>style.visibility</p:attrName>
                                        </p:attrNameLst>
                                      </p:cBhvr>
                                      <p:to>
                                        <p:strVal val="visible"/>
                                      </p:to>
                                    </p:set>
                                    <p:animEffect transition="in" filter="dissolve">
                                      <p:cBhvr>
                                        <p:cTn id="7" dur="500"/>
                                        <p:tgtEl>
                                          <p:spTgt spid="1416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19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76"/>
          <p:cNvSpPr txBox="1">
            <a:spLocks noGrp="1"/>
          </p:cNvSpPr>
          <p:nvPr>
            <p:ph type="title"/>
          </p:nvPr>
        </p:nvSpPr>
        <p:spPr>
          <a:xfrm>
            <a:off x="775811" y="119836"/>
            <a:ext cx="7377589" cy="763600"/>
          </a:xfrm>
          <a:prstGeom prst="rect">
            <a:avLst/>
          </a:prstGeom>
        </p:spPr>
        <p:txBody>
          <a:bodyPr spcFirstLastPara="1" wrap="square" lIns="121900" tIns="121900" rIns="121900" bIns="121900" anchor="t" anchorCtr="0">
            <a:normAutofit/>
          </a:bodyPr>
          <a:lstStyle/>
          <a:p>
            <a:r>
              <a:rPr lang="en-GB" sz="3000" dirty="0">
                <a:solidFill>
                  <a:srgbClr val="800040"/>
                </a:solidFill>
                <a:latin typeface="Helvetica" pitchFamily="2" charset="0"/>
              </a:rPr>
              <a:t>Experiment installation in the NILE bunker</a:t>
            </a:r>
            <a:endParaRPr sz="3000" dirty="0">
              <a:solidFill>
                <a:srgbClr val="800040"/>
              </a:solidFill>
              <a:latin typeface="Helvetica" pitchFamily="2" charset="0"/>
            </a:endParaRPr>
          </a:p>
        </p:txBody>
      </p:sp>
      <p:sp>
        <p:nvSpPr>
          <p:cNvPr id="589" name="Google Shape;589;p76"/>
          <p:cNvSpPr txBox="1">
            <a:spLocks noGrp="1"/>
          </p:cNvSpPr>
          <p:nvPr>
            <p:ph type="body" idx="1"/>
          </p:nvPr>
        </p:nvSpPr>
        <p:spPr>
          <a:xfrm>
            <a:off x="1050238" y="5551519"/>
            <a:ext cx="6671200" cy="763600"/>
          </a:xfrm>
          <a:prstGeom prst="rect">
            <a:avLst/>
          </a:prstGeom>
        </p:spPr>
        <p:txBody>
          <a:bodyPr spcFirstLastPara="1" wrap="square" lIns="121900" tIns="121900" rIns="121900" bIns="121900" anchor="t" anchorCtr="0">
            <a:noAutofit/>
          </a:bodyPr>
          <a:lstStyle/>
          <a:p>
            <a:pPr marL="0" indent="0">
              <a:buSzPts val="440"/>
              <a:buNone/>
            </a:pPr>
            <a:r>
              <a:rPr lang="en-GB" sz="2400" dirty="0">
                <a:solidFill>
                  <a:srgbClr val="002060"/>
                </a:solidFill>
                <a:latin typeface="Helvetica" pitchFamily="2" charset="0"/>
              </a:rPr>
              <a:t>MIGDAL experiment fully assembled at NILE</a:t>
            </a:r>
            <a:endParaRPr sz="2400" dirty="0">
              <a:solidFill>
                <a:srgbClr val="002060"/>
              </a:solidFill>
              <a:latin typeface="Helvetica" pitchFamily="2" charset="0"/>
            </a:endParaRPr>
          </a:p>
        </p:txBody>
      </p:sp>
      <p:pic>
        <p:nvPicPr>
          <p:cNvPr id="591" name="Google Shape;591;p76"/>
          <p:cNvPicPr preferRelativeResize="0"/>
          <p:nvPr/>
        </p:nvPicPr>
        <p:blipFill>
          <a:blip r:embed="rId3">
            <a:alphaModFix/>
          </a:blip>
          <a:stretch>
            <a:fillRect/>
          </a:stretch>
        </p:blipFill>
        <p:spPr>
          <a:xfrm>
            <a:off x="1050238" y="1030143"/>
            <a:ext cx="6309833" cy="4254833"/>
          </a:xfrm>
          <a:prstGeom prst="rect">
            <a:avLst/>
          </a:prstGeom>
          <a:noFill/>
          <a:ln>
            <a:noFill/>
          </a:ln>
        </p:spPr>
      </p:pic>
      <p:sp>
        <p:nvSpPr>
          <p:cNvPr id="5" name="Google Shape;589;p76">
            <a:extLst>
              <a:ext uri="{FF2B5EF4-FFF2-40B4-BE49-F238E27FC236}">
                <a16:creationId xmlns:a16="http://schemas.microsoft.com/office/drawing/2014/main" id="{30EB1409-26BC-0F57-A36D-33790BB02EDE}"/>
              </a:ext>
            </a:extLst>
          </p:cNvPr>
          <p:cNvSpPr txBox="1">
            <a:spLocks/>
          </p:cNvSpPr>
          <p:nvPr/>
        </p:nvSpPr>
        <p:spPr bwMode="auto">
          <a:xfrm>
            <a:off x="7844563" y="1892212"/>
            <a:ext cx="3774413" cy="26505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121900" tIns="121900" rIns="121900" bIns="121900" numCol="1" anchor="t" anchorCtr="0" compatLnSpc="1">
            <a:prstTxWarp prst="textNoShape">
              <a:avLst/>
            </a:prstTxWarp>
            <a:noAutofit/>
          </a:bodyPr>
          <a:lstStyle>
            <a:lvl1pPr marL="457200" lvl="0" indent="-342900" algn="l" rtl="0" fontAlgn="base">
              <a:spcBef>
                <a:spcPts val="0"/>
              </a:spcBef>
              <a:spcAft>
                <a:spcPts val="0"/>
              </a:spcAft>
              <a:buSzPts val="1800"/>
              <a:buChar char="●"/>
              <a:defRPr sz="3200">
                <a:solidFill>
                  <a:schemeClr val="tx1"/>
                </a:solidFill>
                <a:latin typeface="+mn-lt"/>
                <a:ea typeface="+mn-ea"/>
                <a:cs typeface="+mn-cs"/>
              </a:defRPr>
            </a:lvl1pPr>
            <a:lvl2pPr marL="914400" lvl="1" indent="-317500" algn="l" rtl="0" fontAlgn="base">
              <a:spcBef>
                <a:spcPts val="0"/>
              </a:spcBef>
              <a:spcAft>
                <a:spcPts val="0"/>
              </a:spcAft>
              <a:buSzPts val="1400"/>
              <a:buChar char="○"/>
              <a:defRPr sz="2800">
                <a:solidFill>
                  <a:schemeClr val="tx1"/>
                </a:solidFill>
                <a:latin typeface="+mn-lt"/>
                <a:ea typeface="+mn-ea"/>
              </a:defRPr>
            </a:lvl2pPr>
            <a:lvl3pPr marL="1371600" lvl="2" indent="-317500" algn="l" rtl="0" fontAlgn="base">
              <a:spcBef>
                <a:spcPts val="0"/>
              </a:spcBef>
              <a:spcAft>
                <a:spcPts val="0"/>
              </a:spcAft>
              <a:buSzPts val="1400"/>
              <a:buChar char="■"/>
              <a:defRPr sz="2400">
                <a:solidFill>
                  <a:schemeClr val="tx1"/>
                </a:solidFill>
                <a:latin typeface="+mn-lt"/>
                <a:ea typeface="+mn-ea"/>
              </a:defRPr>
            </a:lvl3pPr>
            <a:lvl4pPr marL="1828800" lvl="3" indent="-317500" algn="l" rtl="0" fontAlgn="base">
              <a:spcBef>
                <a:spcPts val="0"/>
              </a:spcBef>
              <a:spcAft>
                <a:spcPts val="0"/>
              </a:spcAft>
              <a:buSzPts val="1400"/>
              <a:buChar char="●"/>
              <a:defRPr sz="2000">
                <a:solidFill>
                  <a:schemeClr val="tx1"/>
                </a:solidFill>
                <a:latin typeface="+mn-lt"/>
                <a:ea typeface="+mn-ea"/>
              </a:defRPr>
            </a:lvl4pPr>
            <a:lvl5pPr marL="2286000" lvl="4" indent="-317500" algn="l" rtl="0" fontAlgn="base">
              <a:spcBef>
                <a:spcPts val="0"/>
              </a:spcBef>
              <a:spcAft>
                <a:spcPts val="0"/>
              </a:spcAft>
              <a:buSzPts val="1400"/>
              <a:buChar char="○"/>
              <a:defRPr sz="2000">
                <a:solidFill>
                  <a:schemeClr val="tx1"/>
                </a:solidFill>
                <a:latin typeface="+mn-lt"/>
                <a:ea typeface="+mn-ea"/>
              </a:defRPr>
            </a:lvl5pPr>
            <a:lvl6pPr marL="2743200" lvl="5" indent="-317500" algn="l" rtl="0" fontAlgn="base">
              <a:spcBef>
                <a:spcPts val="0"/>
              </a:spcBef>
              <a:spcAft>
                <a:spcPts val="0"/>
              </a:spcAft>
              <a:buSzPts val="1400"/>
              <a:buChar char="■"/>
              <a:defRPr sz="2000">
                <a:solidFill>
                  <a:schemeClr val="tx1"/>
                </a:solidFill>
                <a:latin typeface="+mn-lt"/>
                <a:ea typeface="+mn-ea"/>
              </a:defRPr>
            </a:lvl6pPr>
            <a:lvl7pPr marL="3200400" lvl="6" indent="-317500" algn="l" rtl="0" fontAlgn="base">
              <a:spcBef>
                <a:spcPts val="0"/>
              </a:spcBef>
              <a:spcAft>
                <a:spcPts val="0"/>
              </a:spcAft>
              <a:buSzPts val="1400"/>
              <a:buChar char="●"/>
              <a:defRPr sz="2000">
                <a:solidFill>
                  <a:schemeClr val="tx1"/>
                </a:solidFill>
                <a:latin typeface="+mn-lt"/>
                <a:ea typeface="+mn-ea"/>
              </a:defRPr>
            </a:lvl7pPr>
            <a:lvl8pPr marL="3657600" lvl="7" indent="-317500" algn="l" rtl="0" fontAlgn="base">
              <a:spcBef>
                <a:spcPts val="0"/>
              </a:spcBef>
              <a:spcAft>
                <a:spcPts val="0"/>
              </a:spcAft>
              <a:buSzPts val="1400"/>
              <a:buChar char="○"/>
              <a:defRPr sz="2000">
                <a:solidFill>
                  <a:schemeClr val="tx1"/>
                </a:solidFill>
                <a:latin typeface="+mn-lt"/>
                <a:ea typeface="+mn-ea"/>
              </a:defRPr>
            </a:lvl8pPr>
            <a:lvl9pPr marL="4114800" lvl="8" indent="-317500" algn="l" rtl="0" fontAlgn="base">
              <a:spcBef>
                <a:spcPts val="0"/>
              </a:spcBef>
              <a:spcAft>
                <a:spcPts val="0"/>
              </a:spcAft>
              <a:buSzPts val="1400"/>
              <a:buChar char="■"/>
              <a:defRPr sz="2000">
                <a:solidFill>
                  <a:schemeClr val="tx1"/>
                </a:solidFill>
                <a:latin typeface="+mn-lt"/>
                <a:ea typeface="+mn-ea"/>
              </a:defRPr>
            </a:lvl9pPr>
          </a:lstStyle>
          <a:p>
            <a:pPr indent="-423323">
              <a:spcBef>
                <a:spcPts val="1600"/>
              </a:spcBef>
              <a:buSzPts val="1400"/>
            </a:pPr>
            <a:r>
              <a:rPr lang="en-GB" sz="2200" kern="0" dirty="0"/>
              <a:t>Lead shield</a:t>
            </a:r>
          </a:p>
          <a:p>
            <a:pPr lvl="1" indent="-423323">
              <a:buSzPct val="75000"/>
            </a:pPr>
            <a:r>
              <a:rPr lang="en-GB" sz="2000" kern="0" dirty="0"/>
              <a:t>10 cm</a:t>
            </a:r>
          </a:p>
          <a:p>
            <a:pPr indent="-423323">
              <a:buSzPts val="1400"/>
            </a:pPr>
            <a:r>
              <a:rPr lang="en-GB" sz="2200" kern="0" dirty="0"/>
              <a:t>Borated</a:t>
            </a:r>
            <a:r>
              <a:rPr lang="en-GB" sz="2000" kern="0" dirty="0"/>
              <a:t> HDPE shield</a:t>
            </a:r>
          </a:p>
          <a:p>
            <a:pPr lvl="1" indent="-423323"/>
            <a:r>
              <a:rPr lang="en-GB" sz="2000" kern="0" dirty="0"/>
              <a:t>20 cm </a:t>
            </a:r>
          </a:p>
          <a:p>
            <a:pPr indent="-423323">
              <a:buSzPts val="1400"/>
            </a:pPr>
            <a:r>
              <a:rPr lang="en-GB" sz="2200" kern="0" dirty="0"/>
              <a:t>Collimator HDPE+ lead</a:t>
            </a:r>
          </a:p>
          <a:p>
            <a:pPr lvl="1" indent="-423323"/>
            <a:r>
              <a:rPr lang="en-GB" sz="2000" kern="0" dirty="0"/>
              <a:t>30 cm long</a:t>
            </a:r>
          </a:p>
        </p:txBody>
      </p:sp>
      <p:sp>
        <p:nvSpPr>
          <p:cNvPr id="3" name="Date Placeholder 2">
            <a:extLst>
              <a:ext uri="{FF2B5EF4-FFF2-40B4-BE49-F238E27FC236}">
                <a16:creationId xmlns:a16="http://schemas.microsoft.com/office/drawing/2014/main" id="{3C5B48E7-165B-7BA1-FE91-648AE7C97DBF}"/>
              </a:ext>
            </a:extLst>
          </p:cNvPr>
          <p:cNvSpPr>
            <a:spLocks noGrp="1"/>
          </p:cNvSpPr>
          <p:nvPr>
            <p:ph type="dt" sz="half" idx="10"/>
          </p:nvPr>
        </p:nvSpPr>
        <p:spPr/>
        <p:txBody>
          <a:bodyPr/>
          <a:lstStyle/>
          <a:p>
            <a:r>
              <a:rPr lang="en-US"/>
              <a:t>Dinesh Loomba</a:t>
            </a:r>
            <a:endParaRPr lang="en-US" dirty="0"/>
          </a:p>
        </p:txBody>
      </p:sp>
      <p:sp>
        <p:nvSpPr>
          <p:cNvPr id="6" name="Footer Placeholder 5">
            <a:extLst>
              <a:ext uri="{FF2B5EF4-FFF2-40B4-BE49-F238E27FC236}">
                <a16:creationId xmlns:a16="http://schemas.microsoft.com/office/drawing/2014/main" id="{B20199DA-1EFD-E5C5-005A-6708B3840F7A}"/>
              </a:ext>
            </a:extLst>
          </p:cNvPr>
          <p:cNvSpPr>
            <a:spLocks noGrp="1"/>
          </p:cNvSpPr>
          <p:nvPr>
            <p:ph type="ftr" sz="quarter" idx="11"/>
          </p:nvPr>
        </p:nvSpPr>
        <p:spPr/>
        <p:txBody>
          <a:bodyPr/>
          <a:lstStyle/>
          <a:p>
            <a:r>
              <a:rPr lang="hr-HR"/>
              <a:t>CIPANP 2025</a:t>
            </a:r>
            <a:endParaRPr lang="en-US" sz="1200" dirty="0"/>
          </a:p>
        </p:txBody>
      </p:sp>
      <p:sp>
        <p:nvSpPr>
          <p:cNvPr id="7" name="Slide Number Placeholder 6">
            <a:extLst>
              <a:ext uri="{FF2B5EF4-FFF2-40B4-BE49-F238E27FC236}">
                <a16:creationId xmlns:a16="http://schemas.microsoft.com/office/drawing/2014/main" id="{A094D00A-ED7C-7519-38B3-2DB53484B647}"/>
              </a:ext>
            </a:extLst>
          </p:cNvPr>
          <p:cNvSpPr>
            <a:spLocks noGrp="1"/>
          </p:cNvSpPr>
          <p:nvPr>
            <p:ph type="sldNum" sz="quarter" idx="12"/>
          </p:nvPr>
        </p:nvSpPr>
        <p:spPr/>
        <p:txBody>
          <a:bodyPr/>
          <a:lstStyle/>
          <a:p>
            <a:fld id="{FFC16575-7E5A-214F-8863-FCC62810D73C}" type="slidenum">
              <a:rPr lang="en-US" smtClean="0"/>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7A3BCF2-2CBE-13E7-EA0B-AC659F0CCF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21852" y="3045927"/>
            <a:ext cx="5370148" cy="36831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F6CEB7A-E2BD-9977-E1A5-03D6CF700F86}"/>
              </a:ext>
            </a:extLst>
          </p:cNvPr>
          <p:cNvPicPr>
            <a:picLocks noChangeAspect="1"/>
          </p:cNvPicPr>
          <p:nvPr/>
        </p:nvPicPr>
        <p:blipFill rotWithShape="1">
          <a:blip r:embed="rId3"/>
          <a:srcRect t="19632"/>
          <a:stretch/>
        </p:blipFill>
        <p:spPr>
          <a:xfrm>
            <a:off x="7144924" y="463705"/>
            <a:ext cx="4644086" cy="2729386"/>
          </a:xfrm>
          <a:prstGeom prst="rect">
            <a:avLst/>
          </a:prstGeom>
        </p:spPr>
      </p:pic>
      <p:pic>
        <p:nvPicPr>
          <p:cNvPr id="6" name="Picture 5">
            <a:extLst>
              <a:ext uri="{FF2B5EF4-FFF2-40B4-BE49-F238E27FC236}">
                <a16:creationId xmlns:a16="http://schemas.microsoft.com/office/drawing/2014/main" id="{942767A4-7115-DF69-AB9C-35E105ED9E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7875" y="3706792"/>
            <a:ext cx="3765859" cy="26738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ontent Placeholder 2">
            <a:extLst>
              <a:ext uri="{FF2B5EF4-FFF2-40B4-BE49-F238E27FC236}">
                <a16:creationId xmlns:a16="http://schemas.microsoft.com/office/drawing/2014/main" id="{8325170B-CC27-A103-A188-F8BA1BA2BCC8}"/>
              </a:ext>
            </a:extLst>
          </p:cNvPr>
          <p:cNvSpPr txBox="1">
            <a:spLocks/>
          </p:cNvSpPr>
          <p:nvPr/>
        </p:nvSpPr>
        <p:spPr>
          <a:xfrm>
            <a:off x="629392" y="910954"/>
            <a:ext cx="6192459" cy="3371679"/>
          </a:xfrm>
          <a:prstGeom prst="rect">
            <a:avLst/>
          </a:prstGeom>
        </p:spPr>
        <p:txBody>
          <a:bodyPr vert="horz" lIns="0" tIns="45720" rIns="0" bIns="45720" rtlCol="0">
            <a:normAutofit/>
          </a:bodyPr>
          <a:lstStyle>
            <a:lvl1pPr marL="230188" indent="-168275" algn="l" defTabSz="914400" rtl="0" eaLnBrk="1" latinLnBrk="0" hangingPunct="1">
              <a:lnSpc>
                <a:spcPct val="90000"/>
              </a:lnSpc>
              <a:spcBef>
                <a:spcPts val="1200"/>
              </a:spcBef>
              <a:spcAft>
                <a:spcPts val="200"/>
              </a:spcAft>
              <a:buClr>
                <a:schemeClr val="accent1"/>
              </a:buClr>
              <a:buSzPct val="75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400050" indent="-182563"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61913" marR="0" lvl="0" indent="0" algn="l" defTabSz="914400" rtl="0" eaLnBrk="1" fontAlgn="auto" latinLnBrk="0" hangingPunct="1">
              <a:lnSpc>
                <a:spcPct val="90000"/>
              </a:lnSpc>
              <a:spcBef>
                <a:spcPts val="1200"/>
              </a:spcBef>
              <a:spcAft>
                <a:spcPts val="200"/>
              </a:spcAft>
              <a:buClr>
                <a:srgbClr val="D34817"/>
              </a:buClr>
              <a:buSzPct val="75000"/>
              <a:buFont typeface="Courier New" panose="02070309020205020404" pitchFamily="49" charset="0"/>
              <a:buNone/>
              <a:tabLst/>
              <a:defRPr/>
            </a:pPr>
            <a:r>
              <a:rPr kumimoji="0" lang="en-US" sz="2000" b="0" i="0" u="none" strike="noStrike" kern="1200" cap="none" spc="0" normalizeH="0" baseline="0" noProof="0" dirty="0">
                <a:ln>
                  <a:noFill/>
                </a:ln>
                <a:solidFill>
                  <a:sysClr val="windowText" lastClr="000000"/>
                </a:solidFill>
                <a:effectLst/>
                <a:uLnTx/>
                <a:uFillTx/>
                <a:latin typeface="Helvetica" pitchFamily="2" charset="0"/>
              </a:rPr>
              <a:t>Advantages of a NI </a:t>
            </a:r>
            <a:r>
              <a:rPr kumimoji="0" lang="en-US" sz="2000" b="1" i="1" u="none" strike="noStrike" kern="1200" cap="none" spc="0" normalizeH="0" baseline="0" noProof="0" dirty="0">
                <a:ln>
                  <a:noFill/>
                </a:ln>
                <a:solidFill>
                  <a:srgbClr val="C00000"/>
                </a:solidFill>
                <a:effectLst/>
                <a:uLnTx/>
                <a:uFillTx/>
                <a:latin typeface="Helvetica" pitchFamily="2" charset="0"/>
              </a:rPr>
              <a:t>charge</a:t>
            </a:r>
            <a:r>
              <a:rPr kumimoji="0" lang="en-US" sz="2000" b="0" i="0" u="none" strike="noStrike" kern="1200" cap="none" spc="0" normalizeH="0" baseline="0" noProof="0" dirty="0">
                <a:ln>
                  <a:noFill/>
                </a:ln>
                <a:solidFill>
                  <a:sysClr val="windowText" lastClr="000000"/>
                </a:solidFill>
                <a:effectLst/>
                <a:uLnTx/>
                <a:uFillTx/>
                <a:latin typeface="Helvetica" pitchFamily="2" charset="0"/>
              </a:rPr>
              <a:t> readout TPC:</a:t>
            </a:r>
          </a:p>
          <a:p>
            <a:pPr marL="230188" marR="0" lvl="0" indent="-168275" algn="l" defTabSz="914400" rtl="0" eaLnBrk="1" fontAlgn="auto" latinLnBrk="0" hangingPunct="1">
              <a:lnSpc>
                <a:spcPct val="90000"/>
              </a:lnSpc>
              <a:spcBef>
                <a:spcPts val="1200"/>
              </a:spcBef>
              <a:spcAft>
                <a:spcPts val="200"/>
              </a:spcAft>
              <a:buClr>
                <a:srgbClr val="D34817"/>
              </a:buClr>
              <a:buSzPct val="75000"/>
              <a:buFont typeface="Courier New" panose="02070309020205020404" pitchFamily="49" charset="0"/>
              <a:buChar char="o"/>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Achieving high dynamic range does not require high gas gains</a:t>
            </a:r>
          </a:p>
          <a:p>
            <a:pPr marL="230188" marR="0" lvl="0" indent="-168275" algn="l" defTabSz="914400" rtl="0" eaLnBrk="1" fontAlgn="auto" latinLnBrk="0" hangingPunct="1">
              <a:lnSpc>
                <a:spcPct val="90000"/>
              </a:lnSpc>
              <a:spcBef>
                <a:spcPts val="1200"/>
              </a:spcBef>
              <a:spcAft>
                <a:spcPts val="200"/>
              </a:spcAft>
              <a:buClr>
                <a:srgbClr val="D34817"/>
              </a:buClr>
              <a:buSzPct val="75000"/>
              <a:buFont typeface="Courier New" panose="02070309020205020404" pitchFamily="49" charset="0"/>
              <a:buChar char="o"/>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rPr>
              <a:t>Gas mixtures can be optimized for target atoms w/o worrying about light yield</a:t>
            </a:r>
          </a:p>
          <a:p>
            <a:pPr marL="61913" marR="0" lvl="0" indent="0" algn="l" defTabSz="914400" rtl="0" eaLnBrk="1" fontAlgn="auto" latinLnBrk="0" hangingPunct="1">
              <a:lnSpc>
                <a:spcPct val="90000"/>
              </a:lnSpc>
              <a:spcBef>
                <a:spcPts val="1200"/>
              </a:spcBef>
              <a:spcAft>
                <a:spcPts val="200"/>
              </a:spcAft>
              <a:buClr>
                <a:srgbClr val="D34817"/>
              </a:buClr>
              <a:buSzPct val="75000"/>
              <a:buNone/>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rPr>
              <a:t>The detector will be built and characterized in the next year or two</a:t>
            </a:r>
          </a:p>
        </p:txBody>
      </p:sp>
      <p:sp>
        <p:nvSpPr>
          <p:cNvPr id="9" name="Title 1">
            <a:extLst>
              <a:ext uri="{FF2B5EF4-FFF2-40B4-BE49-F238E27FC236}">
                <a16:creationId xmlns:a16="http://schemas.microsoft.com/office/drawing/2014/main" id="{FAA3074C-759D-B6E7-16A2-5A7667EA0549}"/>
              </a:ext>
            </a:extLst>
          </p:cNvPr>
          <p:cNvSpPr>
            <a:spLocks noGrp="1"/>
          </p:cNvSpPr>
          <p:nvPr>
            <p:ph type="title"/>
          </p:nvPr>
        </p:nvSpPr>
        <p:spPr>
          <a:xfrm>
            <a:off x="498091" y="96220"/>
            <a:ext cx="6539318" cy="679284"/>
          </a:xfrm>
        </p:spPr>
        <p:txBody>
          <a:bodyPr/>
          <a:lstStyle/>
          <a:p>
            <a:r>
              <a:rPr lang="en-US" sz="3200" dirty="0">
                <a:solidFill>
                  <a:srgbClr val="800040"/>
                </a:solidFill>
              </a:rPr>
              <a:t>Charge readout(!) NI-TPC</a:t>
            </a:r>
          </a:p>
        </p:txBody>
      </p:sp>
      <p:sp>
        <p:nvSpPr>
          <p:cNvPr id="2" name="Date Placeholder 20">
            <a:extLst>
              <a:ext uri="{FF2B5EF4-FFF2-40B4-BE49-F238E27FC236}">
                <a16:creationId xmlns:a16="http://schemas.microsoft.com/office/drawing/2014/main" id="{3F395E23-24EF-39BF-1FC6-22374F8E7833}"/>
              </a:ext>
            </a:extLst>
          </p:cNvPr>
          <p:cNvSpPr txBox="1">
            <a:spLocks/>
          </p:cNvSpPr>
          <p:nvPr/>
        </p:nvSpPr>
        <p:spPr bwMode="auto">
          <a:xfrm>
            <a:off x="258298" y="6475163"/>
            <a:ext cx="3094503" cy="341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l" rtl="0" fontAlgn="base">
              <a:spcBef>
                <a:spcPct val="0"/>
              </a:spcBef>
              <a:spcAft>
                <a:spcPct val="0"/>
              </a:spcAft>
              <a:defRPr sz="1200" kern="1200">
                <a:solidFill>
                  <a:schemeClr val="tx1"/>
                </a:solidFill>
                <a:latin typeface="Helvetica" charset="0"/>
                <a:ea typeface="ＭＳ Ｐゴシック" charset="0"/>
                <a:cs typeface="+mn-cs"/>
              </a:defRPr>
            </a:lvl1pPr>
            <a:lvl2pPr marL="457200" algn="l" rtl="0" fontAlgn="base">
              <a:spcBef>
                <a:spcPct val="0"/>
              </a:spcBef>
              <a:spcAft>
                <a:spcPct val="0"/>
              </a:spcAft>
              <a:defRPr kern="1200">
                <a:solidFill>
                  <a:schemeClr val="tx1"/>
                </a:solidFill>
                <a:latin typeface="Helvetica" charset="0"/>
                <a:ea typeface="ＭＳ Ｐゴシック" charset="0"/>
                <a:cs typeface="+mn-cs"/>
              </a:defRPr>
            </a:lvl2pPr>
            <a:lvl3pPr marL="914400" algn="l" rtl="0" fontAlgn="base">
              <a:spcBef>
                <a:spcPct val="0"/>
              </a:spcBef>
              <a:spcAft>
                <a:spcPct val="0"/>
              </a:spcAft>
              <a:defRPr kern="1200">
                <a:solidFill>
                  <a:schemeClr val="tx1"/>
                </a:solidFill>
                <a:latin typeface="Helvetica" charset="0"/>
                <a:ea typeface="ＭＳ Ｐゴシック" charset="0"/>
                <a:cs typeface="+mn-cs"/>
              </a:defRPr>
            </a:lvl3pPr>
            <a:lvl4pPr marL="1371600" algn="l" rtl="0" fontAlgn="base">
              <a:spcBef>
                <a:spcPct val="0"/>
              </a:spcBef>
              <a:spcAft>
                <a:spcPct val="0"/>
              </a:spcAft>
              <a:defRPr kern="1200">
                <a:solidFill>
                  <a:schemeClr val="tx1"/>
                </a:solidFill>
                <a:latin typeface="Helvetica" charset="0"/>
                <a:ea typeface="ＭＳ Ｐゴシック" charset="0"/>
                <a:cs typeface="+mn-cs"/>
              </a:defRPr>
            </a:lvl4pPr>
            <a:lvl5pPr marL="1828800" algn="l" rtl="0" fontAlgn="base">
              <a:spcBef>
                <a:spcPct val="0"/>
              </a:spcBef>
              <a:spcAft>
                <a:spcPct val="0"/>
              </a:spcAft>
              <a:defRPr kern="1200">
                <a:solidFill>
                  <a:schemeClr val="tx1"/>
                </a:solidFill>
                <a:latin typeface="Helvetica" charset="0"/>
                <a:ea typeface="ＭＳ Ｐゴシック" charset="0"/>
                <a:cs typeface="+mn-cs"/>
              </a:defRPr>
            </a:lvl5pPr>
            <a:lvl6pPr marL="2286000" algn="l" defTabSz="457200" rtl="0" eaLnBrk="1" latinLnBrk="0" hangingPunct="1">
              <a:defRPr kern="1200">
                <a:solidFill>
                  <a:schemeClr val="tx1"/>
                </a:solidFill>
                <a:latin typeface="Helvetica" charset="0"/>
                <a:ea typeface="ＭＳ Ｐゴシック" charset="0"/>
                <a:cs typeface="+mn-cs"/>
              </a:defRPr>
            </a:lvl6pPr>
            <a:lvl7pPr marL="2743200" algn="l" defTabSz="457200" rtl="0" eaLnBrk="1" latinLnBrk="0" hangingPunct="1">
              <a:defRPr kern="1200">
                <a:solidFill>
                  <a:schemeClr val="tx1"/>
                </a:solidFill>
                <a:latin typeface="Helvetica" charset="0"/>
                <a:ea typeface="ＭＳ Ｐゴシック" charset="0"/>
                <a:cs typeface="+mn-cs"/>
              </a:defRPr>
            </a:lvl7pPr>
            <a:lvl8pPr marL="3200400" algn="l" defTabSz="457200" rtl="0" eaLnBrk="1" latinLnBrk="0" hangingPunct="1">
              <a:defRPr kern="1200">
                <a:solidFill>
                  <a:schemeClr val="tx1"/>
                </a:solidFill>
                <a:latin typeface="Helvetica" charset="0"/>
                <a:ea typeface="ＭＳ Ｐゴシック" charset="0"/>
                <a:cs typeface="+mn-cs"/>
              </a:defRPr>
            </a:lvl8pPr>
            <a:lvl9pPr marL="3657600" algn="l" defTabSz="457200" rtl="0" eaLnBrk="1" latinLnBrk="0" hangingPunct="1">
              <a:defRPr kern="1200">
                <a:solidFill>
                  <a:schemeClr val="tx1"/>
                </a:solidFill>
                <a:latin typeface="Helvetica" charset="0"/>
                <a:ea typeface="ＭＳ Ｐゴシック" charset="0"/>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878787"/>
                </a:solidFill>
                <a:effectLst/>
                <a:uLnTx/>
                <a:uFillTx/>
                <a:latin typeface="Helvetica" charset="0"/>
                <a:ea typeface="ＭＳ Ｐゴシック" charset="0"/>
                <a:cs typeface="+mn-cs"/>
              </a:rPr>
              <a:t>D Loomba (MIGDAL)</a:t>
            </a:r>
          </a:p>
        </p:txBody>
      </p:sp>
      <p:sp>
        <p:nvSpPr>
          <p:cNvPr id="3" name="Date Placeholder 2">
            <a:extLst>
              <a:ext uri="{FF2B5EF4-FFF2-40B4-BE49-F238E27FC236}">
                <a16:creationId xmlns:a16="http://schemas.microsoft.com/office/drawing/2014/main" id="{0279EEDC-6A67-E5DD-4C91-2696D10FBDBA}"/>
              </a:ext>
            </a:extLst>
          </p:cNvPr>
          <p:cNvSpPr>
            <a:spLocks noGrp="1"/>
          </p:cNvSpPr>
          <p:nvPr>
            <p:ph type="dt" sz="half" idx="10"/>
          </p:nvPr>
        </p:nvSpPr>
        <p:spPr/>
        <p:txBody>
          <a:bodyPr/>
          <a:lstStyle/>
          <a:p>
            <a:r>
              <a:rPr lang="en-US"/>
              <a:t>Dinesh Loomba</a:t>
            </a:r>
            <a:endParaRPr lang="en-US" dirty="0"/>
          </a:p>
        </p:txBody>
      </p:sp>
      <p:sp>
        <p:nvSpPr>
          <p:cNvPr id="7" name="Footer Placeholder 6">
            <a:extLst>
              <a:ext uri="{FF2B5EF4-FFF2-40B4-BE49-F238E27FC236}">
                <a16:creationId xmlns:a16="http://schemas.microsoft.com/office/drawing/2014/main" id="{0C0DEDCB-8324-8A90-59DC-E9D1E62DE9E1}"/>
              </a:ext>
            </a:extLst>
          </p:cNvPr>
          <p:cNvSpPr>
            <a:spLocks noGrp="1"/>
          </p:cNvSpPr>
          <p:nvPr>
            <p:ph type="ftr" sz="quarter" idx="11"/>
          </p:nvPr>
        </p:nvSpPr>
        <p:spPr/>
        <p:txBody>
          <a:bodyPr/>
          <a:lstStyle/>
          <a:p>
            <a:r>
              <a:rPr lang="hr-HR"/>
              <a:t>CIPANP 2025</a:t>
            </a:r>
            <a:endParaRPr lang="en-US" sz="1200" dirty="0"/>
          </a:p>
        </p:txBody>
      </p:sp>
      <p:sp>
        <p:nvSpPr>
          <p:cNvPr id="10" name="Slide Number Placeholder 9">
            <a:extLst>
              <a:ext uri="{FF2B5EF4-FFF2-40B4-BE49-F238E27FC236}">
                <a16:creationId xmlns:a16="http://schemas.microsoft.com/office/drawing/2014/main" id="{88A39428-DC04-46A3-61C0-05F27B285EFD}"/>
              </a:ext>
            </a:extLst>
          </p:cNvPr>
          <p:cNvSpPr>
            <a:spLocks noGrp="1"/>
          </p:cNvSpPr>
          <p:nvPr>
            <p:ph type="sldNum" sz="quarter" idx="12"/>
          </p:nvPr>
        </p:nvSpPr>
        <p:spPr/>
        <p:txBody>
          <a:bodyPr/>
          <a:lstStyle/>
          <a:p>
            <a:fld id="{FFC16575-7E5A-214F-8863-FCC62810D73C}" type="slidenum">
              <a:rPr lang="en-US" smtClean="0"/>
              <a:pPr/>
              <a:t>38</a:t>
            </a:fld>
            <a:endParaRPr lang="en-US"/>
          </a:p>
        </p:txBody>
      </p:sp>
    </p:spTree>
    <p:extLst>
      <p:ext uri="{BB962C8B-B14F-4D97-AF65-F5344CB8AC3E}">
        <p14:creationId xmlns:p14="http://schemas.microsoft.com/office/powerpoint/2010/main" val="3810328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671" y="-161671"/>
            <a:ext cx="12930809" cy="1325563"/>
          </a:xfrm>
        </p:spPr>
        <p:txBody>
          <a:bodyPr>
            <a:normAutofit/>
          </a:bodyPr>
          <a:lstStyle/>
          <a:p>
            <a:r>
              <a:rPr lang="en-US" sz="3200" b="1" dirty="0">
                <a:solidFill>
                  <a:srgbClr val="FFFF00"/>
                </a:solidFill>
              </a:rPr>
              <a:t>Long term CYGNUS Vision: Multi-site Galactic Recoil Observatory</a:t>
            </a:r>
            <a:br>
              <a:rPr lang="en-US" b="1" dirty="0">
                <a:solidFill>
                  <a:srgbClr val="FFFF00"/>
                </a:solidFill>
              </a:rPr>
            </a:br>
            <a:r>
              <a:rPr lang="en-US" sz="2800" b="1" dirty="0">
                <a:solidFill>
                  <a:srgbClr val="FFFF00"/>
                </a:solidFill>
              </a:rPr>
              <a:t>with directional sensitivity to WIMPs and neutrinos</a:t>
            </a:r>
          </a:p>
        </p:txBody>
      </p:sp>
      <p:grpSp>
        <p:nvGrpSpPr>
          <p:cNvPr id="5" name="Group 4">
            <a:extLst>
              <a:ext uri="{FF2B5EF4-FFF2-40B4-BE49-F238E27FC236}">
                <a16:creationId xmlns:a16="http://schemas.microsoft.com/office/drawing/2014/main" id="{06453084-2BCE-E145-B45F-D75DCD3FE1E1}"/>
              </a:ext>
            </a:extLst>
          </p:cNvPr>
          <p:cNvGrpSpPr/>
          <p:nvPr/>
        </p:nvGrpSpPr>
        <p:grpSpPr>
          <a:xfrm>
            <a:off x="419713" y="1078145"/>
            <a:ext cx="7947715" cy="5039743"/>
            <a:chOff x="1728781" y="1443741"/>
            <a:chExt cx="8540068" cy="5374323"/>
          </a:xfrm>
        </p:grpSpPr>
        <p:pic>
          <p:nvPicPr>
            <p:cNvPr id="9" name="Picture 2" descr="https://lh3.googleusercontent.com/efqAZhE1iIowVpC0xP8VLnOFxgihbpCZbznM_J3sM35M8tpyC5S9m9qv3m7HRVKDDKhJhbiiRLVd99oajSMoTqkjH42CgCvUuvGNMKupKJtFCEASKFRL5eh3N5gnPxF2Vux6KUZ_"/>
            <p:cNvPicPr>
              <a:picLocks noChangeAspect="1" noChangeArrowheads="1"/>
            </p:cNvPicPr>
            <p:nvPr/>
          </p:nvPicPr>
          <p:blipFill rotWithShape="1">
            <a:blip r:embed="rId3">
              <a:extLst>
                <a:ext uri="{28A0092B-C50C-407E-A947-70E740481C1C}">
                  <a14:useLocalDpi xmlns:a14="http://schemas.microsoft.com/office/drawing/2010/main" val="0"/>
                </a:ext>
              </a:extLst>
            </a:blip>
            <a:srcRect l="7406" t="5349" r="6802" b="18671"/>
            <a:stretch/>
          </p:blipFill>
          <p:spPr bwMode="auto">
            <a:xfrm>
              <a:off x="1728781" y="1443741"/>
              <a:ext cx="8540068" cy="4793286"/>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a:spLocks noChangeAspect="1"/>
            </p:cNvSpPr>
            <p:nvPr/>
          </p:nvSpPr>
          <p:spPr>
            <a:xfrm>
              <a:off x="3985710" y="2045913"/>
              <a:ext cx="1493316" cy="1493316"/>
            </a:xfrm>
            <a:prstGeom prst="ellipse">
              <a:avLst/>
            </a:prstGeom>
            <a:solidFill>
              <a:srgbClr val="7BD0AC"/>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1200" baseline="-25000" dirty="0">
                <a:solidFill>
                  <a:prstClr val="black"/>
                </a:solidFill>
                <a:latin typeface="Calibri" panose="020F0502020204030204"/>
                <a:sym typeface="Arial"/>
              </a:endParaRPr>
            </a:p>
          </p:txBody>
        </p:sp>
        <p:grpSp>
          <p:nvGrpSpPr>
            <p:cNvPr id="20" name="Group 19"/>
            <p:cNvGrpSpPr/>
            <p:nvPr/>
          </p:nvGrpSpPr>
          <p:grpSpPr>
            <a:xfrm>
              <a:off x="2052467" y="4059143"/>
              <a:ext cx="1495959" cy="1451962"/>
              <a:chOff x="1315480" y="4045495"/>
              <a:chExt cx="1348471" cy="1348471"/>
            </a:xfrm>
          </p:grpSpPr>
          <p:sp>
            <p:nvSpPr>
              <p:cNvPr id="16" name="Oval 15"/>
              <p:cNvSpPr>
                <a:spLocks noChangeAspect="1"/>
              </p:cNvSpPr>
              <p:nvPr/>
            </p:nvSpPr>
            <p:spPr>
              <a:xfrm>
                <a:off x="1315480" y="4045495"/>
                <a:ext cx="1348471" cy="1348471"/>
              </a:xfrm>
              <a:prstGeom prst="ellipse">
                <a:avLst/>
              </a:prstGeom>
              <a:solidFill>
                <a:srgbClr val="7BD0AC"/>
              </a:solid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1200" baseline="-25000" dirty="0">
                  <a:solidFill>
                    <a:prstClr val="black"/>
                  </a:solidFill>
                  <a:latin typeface="Calibri" panose="020F0502020204030204"/>
                  <a:sym typeface="Arial"/>
                </a:endParaRPr>
              </a:p>
            </p:txBody>
          </p:sp>
          <p:sp>
            <p:nvSpPr>
              <p:cNvPr id="17" name="Rectangle 16"/>
              <p:cNvSpPr/>
              <p:nvPr/>
            </p:nvSpPr>
            <p:spPr>
              <a:xfrm>
                <a:off x="1386320" y="4263087"/>
                <a:ext cx="1277631" cy="823002"/>
              </a:xfrm>
              <a:prstGeom prst="rect">
                <a:avLst/>
              </a:prstGeom>
              <a:ln w="31750">
                <a:noFill/>
              </a:ln>
            </p:spPr>
            <p:txBody>
              <a:bodyPr wrap="square">
                <a:spAutoFit/>
              </a:bodyPr>
              <a:lstStyle/>
              <a:p>
                <a:pPr defTabSz="914377">
                  <a:defRPr/>
                </a:pPr>
                <a:r>
                  <a:rPr lang="en-US" sz="1200" b="1" dirty="0">
                    <a:solidFill>
                      <a:prstClr val="black"/>
                    </a:solidFill>
                    <a:latin typeface="Calibri" panose="020F0502020204030204"/>
                    <a:cs typeface="Arial"/>
                    <a:sym typeface="Arial"/>
                  </a:rPr>
                  <a:t>CYGNUS-US</a:t>
                </a:r>
              </a:p>
              <a:p>
                <a:pPr defTabSz="914377">
                  <a:defRPr/>
                </a:pPr>
                <a:r>
                  <a:rPr lang="en-US" sz="1200" b="1" dirty="0">
                    <a:solidFill>
                      <a:prstClr val="black"/>
                    </a:solidFill>
                    <a:latin typeface="Calibri" panose="020F0502020204030204"/>
                    <a:cs typeface="Arial"/>
                    <a:sym typeface="Arial"/>
                  </a:rPr>
                  <a:t>SURF, USA</a:t>
                </a:r>
              </a:p>
              <a:p>
                <a:pPr defTabSz="914377">
                  <a:defRPr/>
                </a:pPr>
                <a:r>
                  <a:rPr lang="en-US" sz="1200" dirty="0">
                    <a:solidFill>
                      <a:prstClr val="black"/>
                    </a:solidFill>
                    <a:latin typeface="Calibri" panose="020F0502020204030204"/>
                    <a:cs typeface="Arial"/>
                    <a:sym typeface="Arial"/>
                  </a:rPr>
                  <a:t>He:CF</a:t>
                </a:r>
                <a:r>
                  <a:rPr lang="en-US" sz="1200" baseline="-25000" dirty="0">
                    <a:solidFill>
                      <a:prstClr val="black"/>
                    </a:solidFill>
                    <a:latin typeface="Calibri" panose="020F0502020204030204"/>
                    <a:cs typeface="Arial"/>
                    <a:sym typeface="Arial"/>
                  </a:rPr>
                  <a:t>4</a:t>
                </a:r>
                <a:r>
                  <a:rPr lang="en-US" sz="1200" dirty="0">
                    <a:solidFill>
                      <a:prstClr val="black"/>
                    </a:solidFill>
                    <a:latin typeface="Calibri" panose="020F0502020204030204"/>
                    <a:cs typeface="Arial"/>
                    <a:sym typeface="Arial"/>
                  </a:rPr>
                  <a:t>:X</a:t>
                </a:r>
                <a:br>
                  <a:rPr lang="en-US" sz="1200" baseline="-25000" dirty="0">
                    <a:solidFill>
                      <a:prstClr val="black"/>
                    </a:solidFill>
                    <a:latin typeface="Calibri" panose="020F0502020204030204"/>
                    <a:cs typeface="Arial"/>
                    <a:sym typeface="Arial"/>
                  </a:rPr>
                </a:br>
                <a:r>
                  <a:rPr lang="en-US" sz="1200" dirty="0">
                    <a:solidFill>
                      <a:prstClr val="black"/>
                    </a:solidFill>
                    <a:latin typeface="Calibri" panose="020F0502020204030204"/>
                    <a:cs typeface="Arial"/>
                    <a:sym typeface="Arial"/>
                  </a:rPr>
                  <a:t>Strip readout</a:t>
                </a:r>
                <a:endParaRPr lang="en-US" sz="1200" baseline="-25000" dirty="0">
                  <a:solidFill>
                    <a:prstClr val="black"/>
                  </a:solidFill>
                  <a:latin typeface="Calibri" panose="020F0502020204030204"/>
                  <a:cs typeface="Arial"/>
                  <a:sym typeface="Arial"/>
                </a:endParaRPr>
              </a:p>
            </p:txBody>
          </p:sp>
        </p:grpSp>
        <p:sp>
          <p:nvSpPr>
            <p:cNvPr id="18" name="Rectangle 17"/>
            <p:cNvSpPr/>
            <p:nvPr/>
          </p:nvSpPr>
          <p:spPr>
            <a:xfrm>
              <a:off x="4143927" y="2187774"/>
              <a:ext cx="6095999" cy="1083091"/>
            </a:xfrm>
            <a:prstGeom prst="rect">
              <a:avLst/>
            </a:prstGeom>
          </p:spPr>
          <p:txBody>
            <a:bodyPr>
              <a:spAutoFit/>
            </a:bodyPr>
            <a:lstStyle/>
            <a:p>
              <a:pPr defTabSz="914377">
                <a:defRPr/>
              </a:pPr>
              <a:r>
                <a:rPr lang="en-US" sz="1200" b="1" dirty="0">
                  <a:solidFill>
                    <a:prstClr val="black"/>
                  </a:solidFill>
                  <a:latin typeface="Calibri" panose="020F0502020204030204"/>
                  <a:cs typeface="Arial"/>
                  <a:sym typeface="Arial"/>
                </a:rPr>
                <a:t>CYGNUS-UK</a:t>
              </a:r>
            </a:p>
            <a:p>
              <a:pPr defTabSz="914377">
                <a:defRPr/>
              </a:pPr>
              <a:r>
                <a:rPr lang="en-US" sz="1200" b="1" dirty="0" err="1">
                  <a:solidFill>
                    <a:prstClr val="black"/>
                  </a:solidFill>
                  <a:latin typeface="Calibri" panose="020F0502020204030204"/>
                  <a:cs typeface="Arial"/>
                  <a:sym typeface="Arial"/>
                </a:rPr>
                <a:t>Boulby</a:t>
              </a:r>
              <a:r>
                <a:rPr lang="en-US" sz="1200" b="1" dirty="0">
                  <a:solidFill>
                    <a:prstClr val="black"/>
                  </a:solidFill>
                  <a:latin typeface="Calibri" panose="020F0502020204030204"/>
                  <a:cs typeface="Arial"/>
                  <a:sym typeface="Arial"/>
                </a:rPr>
                <a:t>, UK</a:t>
              </a:r>
            </a:p>
            <a:p>
              <a:pPr defTabSz="914377">
                <a:defRPr/>
              </a:pPr>
              <a:r>
                <a:rPr lang="en-US" sz="1200" dirty="0">
                  <a:solidFill>
                    <a:prstClr val="black"/>
                  </a:solidFill>
                  <a:latin typeface="Calibri" panose="020F0502020204030204"/>
                  <a:cs typeface="Arial"/>
                  <a:sym typeface="Arial"/>
                </a:rPr>
                <a:t>He:SF</a:t>
              </a:r>
              <a:r>
                <a:rPr lang="en-US" sz="1200" baseline="-25000" dirty="0">
                  <a:solidFill>
                    <a:prstClr val="black"/>
                  </a:solidFill>
                  <a:latin typeface="Calibri" panose="020F0502020204030204"/>
                  <a:cs typeface="Arial"/>
                  <a:sym typeface="Arial"/>
                </a:rPr>
                <a:t>6</a:t>
              </a:r>
              <a:br>
                <a:rPr lang="en-US" sz="1200" baseline="-25000" dirty="0">
                  <a:solidFill>
                    <a:prstClr val="black"/>
                  </a:solidFill>
                  <a:latin typeface="Calibri" panose="020F0502020204030204"/>
                  <a:cs typeface="Arial"/>
                  <a:sym typeface="Arial"/>
                </a:rPr>
              </a:br>
              <a:r>
                <a:rPr lang="en-US" sz="1200" dirty="0" err="1">
                  <a:solidFill>
                    <a:prstClr val="black"/>
                  </a:solidFill>
                  <a:latin typeface="Calibri" panose="020F0502020204030204"/>
                  <a:cs typeface="Arial"/>
                  <a:sym typeface="Arial"/>
                </a:rPr>
                <a:t>GEM+wire</a:t>
              </a:r>
              <a:r>
                <a:rPr lang="en-US" sz="1200" dirty="0">
                  <a:solidFill>
                    <a:prstClr val="black"/>
                  </a:solidFill>
                  <a:latin typeface="Calibri" panose="020F0502020204030204"/>
                  <a:cs typeface="Arial"/>
                  <a:sym typeface="Arial"/>
                </a:rPr>
                <a:t> </a:t>
              </a:r>
            </a:p>
            <a:p>
              <a:pPr defTabSz="914377">
                <a:defRPr/>
              </a:pPr>
              <a:r>
                <a:rPr lang="en-US" sz="1200" dirty="0">
                  <a:solidFill>
                    <a:prstClr val="black"/>
                  </a:solidFill>
                  <a:latin typeface="Calibri" panose="020F0502020204030204"/>
                  <a:cs typeface="Arial"/>
                  <a:sym typeface="Arial"/>
                </a:rPr>
                <a:t>readout</a:t>
              </a:r>
              <a:endParaRPr lang="en-US" sz="1200" baseline="-25000" dirty="0">
                <a:solidFill>
                  <a:prstClr val="black"/>
                </a:solidFill>
                <a:latin typeface="Calibri" panose="020F0502020204030204"/>
                <a:cs typeface="Arial"/>
                <a:sym typeface="Arial"/>
              </a:endParaRPr>
            </a:p>
          </p:txBody>
        </p:sp>
        <p:grpSp>
          <p:nvGrpSpPr>
            <p:cNvPr id="21" name="Group 20"/>
            <p:cNvGrpSpPr/>
            <p:nvPr/>
          </p:nvGrpSpPr>
          <p:grpSpPr>
            <a:xfrm>
              <a:off x="8137042" y="1831898"/>
              <a:ext cx="1623627" cy="1473212"/>
              <a:chOff x="1315480" y="4045495"/>
              <a:chExt cx="1520337" cy="1348471"/>
            </a:xfrm>
          </p:grpSpPr>
          <p:sp>
            <p:nvSpPr>
              <p:cNvPr id="22" name="Oval 21"/>
              <p:cNvSpPr>
                <a:spLocks noChangeAspect="1"/>
              </p:cNvSpPr>
              <p:nvPr/>
            </p:nvSpPr>
            <p:spPr>
              <a:xfrm>
                <a:off x="1315480" y="4045495"/>
                <a:ext cx="1348471" cy="1348471"/>
              </a:xfrm>
              <a:prstGeom prst="ellipse">
                <a:avLst/>
              </a:prstGeom>
              <a:solidFill>
                <a:srgbClr val="7BD0AC"/>
              </a:solid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1200" baseline="-25000" dirty="0">
                  <a:solidFill>
                    <a:prstClr val="black"/>
                  </a:solidFill>
                  <a:latin typeface="Calibri" panose="020F0502020204030204"/>
                  <a:sym typeface="Arial"/>
                </a:endParaRPr>
              </a:p>
            </p:txBody>
          </p:sp>
          <p:sp>
            <p:nvSpPr>
              <p:cNvPr id="23" name="Rectangle 22"/>
              <p:cNvSpPr/>
              <p:nvPr/>
            </p:nvSpPr>
            <p:spPr>
              <a:xfrm>
                <a:off x="1399969" y="4235792"/>
                <a:ext cx="1435848" cy="811131"/>
              </a:xfrm>
              <a:prstGeom prst="rect">
                <a:avLst/>
              </a:prstGeom>
              <a:ln w="31750">
                <a:noFill/>
              </a:ln>
            </p:spPr>
            <p:txBody>
              <a:bodyPr wrap="square">
                <a:spAutoFit/>
              </a:bodyPr>
              <a:lstStyle/>
              <a:p>
                <a:pPr defTabSz="914377">
                  <a:defRPr/>
                </a:pPr>
                <a:r>
                  <a:rPr lang="en-US" sz="1200" b="1" dirty="0">
                    <a:solidFill>
                      <a:prstClr val="black"/>
                    </a:solidFill>
                    <a:latin typeface="Calibri" panose="020F0502020204030204"/>
                    <a:cs typeface="Arial"/>
                    <a:sym typeface="Arial"/>
                  </a:rPr>
                  <a:t>CYGNUS-KM</a:t>
                </a:r>
              </a:p>
              <a:p>
                <a:pPr defTabSz="914377">
                  <a:defRPr/>
                </a:pPr>
                <a:r>
                  <a:rPr lang="en-US" sz="1200" b="1" dirty="0" err="1">
                    <a:solidFill>
                      <a:prstClr val="black"/>
                    </a:solidFill>
                    <a:latin typeface="Calibri" panose="020F0502020204030204"/>
                    <a:cs typeface="Arial"/>
                    <a:sym typeface="Arial"/>
                  </a:rPr>
                  <a:t>Kamioka</a:t>
                </a:r>
                <a:r>
                  <a:rPr lang="en-US" sz="1200" b="1" dirty="0">
                    <a:solidFill>
                      <a:prstClr val="black"/>
                    </a:solidFill>
                    <a:latin typeface="Calibri" panose="020F0502020204030204"/>
                    <a:cs typeface="Arial"/>
                    <a:sym typeface="Arial"/>
                  </a:rPr>
                  <a:t>, Japan</a:t>
                </a:r>
              </a:p>
              <a:p>
                <a:pPr defTabSz="914377">
                  <a:defRPr/>
                </a:pPr>
                <a:r>
                  <a:rPr lang="en-US" sz="1200" dirty="0">
                    <a:solidFill>
                      <a:prstClr val="black"/>
                    </a:solidFill>
                    <a:latin typeface="Calibri" panose="020F0502020204030204"/>
                    <a:cs typeface="Arial"/>
                    <a:sym typeface="Arial"/>
                  </a:rPr>
                  <a:t>He:SF</a:t>
                </a:r>
                <a:r>
                  <a:rPr lang="en-US" sz="1200" baseline="-25000" dirty="0">
                    <a:solidFill>
                      <a:prstClr val="black"/>
                    </a:solidFill>
                    <a:latin typeface="Calibri" panose="020F0502020204030204"/>
                    <a:cs typeface="Arial"/>
                    <a:sym typeface="Arial"/>
                  </a:rPr>
                  <a:t>6</a:t>
                </a:r>
                <a:r>
                  <a:rPr lang="en-US" sz="1200" dirty="0">
                    <a:solidFill>
                      <a:prstClr val="black"/>
                    </a:solidFill>
                    <a:latin typeface="Calibri" panose="020F0502020204030204"/>
                    <a:cs typeface="Arial"/>
                    <a:sym typeface="Wingdings"/>
                  </a:rPr>
                  <a:t>(CF</a:t>
                </a:r>
                <a:r>
                  <a:rPr lang="en-US" sz="1200" baseline="-25000" dirty="0">
                    <a:solidFill>
                      <a:prstClr val="black"/>
                    </a:solidFill>
                    <a:latin typeface="Calibri" panose="020F0502020204030204"/>
                    <a:cs typeface="Arial"/>
                    <a:sym typeface="Wingdings"/>
                  </a:rPr>
                  <a:t>4</a:t>
                </a:r>
                <a:r>
                  <a:rPr lang="en-US" sz="1200" dirty="0">
                    <a:solidFill>
                      <a:prstClr val="black"/>
                    </a:solidFill>
                    <a:latin typeface="Calibri" panose="020F0502020204030204"/>
                    <a:cs typeface="Arial"/>
                    <a:sym typeface="Wingdings"/>
                  </a:rPr>
                  <a:t>)</a:t>
                </a:r>
              </a:p>
              <a:p>
                <a:pPr defTabSz="914377">
                  <a:defRPr/>
                </a:pPr>
                <a:r>
                  <a:rPr lang="en-US" sz="1200" dirty="0">
                    <a:solidFill>
                      <a:prstClr val="black"/>
                    </a:solidFill>
                    <a:latin typeface="Calibri" panose="020F0502020204030204"/>
                    <a:cs typeface="Arial"/>
                    <a:sym typeface="Wingdings"/>
                  </a:rPr>
                  <a:t>Strip readout</a:t>
                </a:r>
              </a:p>
            </p:txBody>
          </p:sp>
        </p:grpSp>
        <p:grpSp>
          <p:nvGrpSpPr>
            <p:cNvPr id="27" name="Group 26"/>
            <p:cNvGrpSpPr/>
            <p:nvPr/>
          </p:nvGrpSpPr>
          <p:grpSpPr>
            <a:xfrm>
              <a:off x="5329843" y="4168831"/>
              <a:ext cx="1809530" cy="1480414"/>
              <a:chOff x="1303609" y="4008199"/>
              <a:chExt cx="1573972" cy="1348471"/>
            </a:xfrm>
          </p:grpSpPr>
          <p:sp>
            <p:nvSpPr>
              <p:cNvPr id="28" name="Oval 27"/>
              <p:cNvSpPr>
                <a:spLocks noChangeAspect="1"/>
              </p:cNvSpPr>
              <p:nvPr/>
            </p:nvSpPr>
            <p:spPr>
              <a:xfrm>
                <a:off x="1303609" y="4008199"/>
                <a:ext cx="1348471" cy="1348471"/>
              </a:xfrm>
              <a:prstGeom prst="ellipse">
                <a:avLst/>
              </a:prstGeom>
              <a:solidFill>
                <a:srgbClr val="7BD0AC"/>
              </a:solid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1200" baseline="-25000" dirty="0">
                  <a:solidFill>
                    <a:prstClr val="black"/>
                  </a:solidFill>
                  <a:latin typeface="Calibri" panose="020F0502020204030204"/>
                  <a:sym typeface="Arial"/>
                </a:endParaRPr>
              </a:p>
            </p:txBody>
          </p:sp>
          <p:sp>
            <p:nvSpPr>
              <p:cNvPr id="29" name="Rectangle 28"/>
              <p:cNvSpPr/>
              <p:nvPr/>
            </p:nvSpPr>
            <p:spPr>
              <a:xfrm>
                <a:off x="1404333" y="4190102"/>
                <a:ext cx="1473248" cy="986560"/>
              </a:xfrm>
              <a:prstGeom prst="rect">
                <a:avLst/>
              </a:prstGeom>
              <a:ln w="31750">
                <a:noFill/>
              </a:ln>
            </p:spPr>
            <p:txBody>
              <a:bodyPr wrap="square">
                <a:spAutoFit/>
              </a:bodyPr>
              <a:lstStyle/>
              <a:p>
                <a:pPr defTabSz="914377">
                  <a:defRPr/>
                </a:pPr>
                <a:r>
                  <a:rPr lang="en-US" sz="1200" b="1" dirty="0">
                    <a:solidFill>
                      <a:prstClr val="black"/>
                    </a:solidFill>
                    <a:latin typeface="Calibri" panose="020F0502020204030204"/>
                    <a:cs typeface="Arial"/>
                    <a:sym typeface="Arial"/>
                  </a:rPr>
                  <a:t>CYGNO/INITIUM</a:t>
                </a:r>
              </a:p>
              <a:p>
                <a:pPr defTabSz="914377">
                  <a:defRPr/>
                </a:pPr>
                <a:r>
                  <a:rPr lang="en-US" sz="1200" b="1" dirty="0">
                    <a:solidFill>
                      <a:prstClr val="black"/>
                    </a:solidFill>
                    <a:latin typeface="Calibri" panose="020F0502020204030204"/>
                    <a:cs typeface="Arial"/>
                    <a:sym typeface="Arial"/>
                  </a:rPr>
                  <a:t>Gran </a:t>
                </a:r>
                <a:r>
                  <a:rPr lang="en-US" sz="1200" b="1" dirty="0" err="1">
                    <a:solidFill>
                      <a:prstClr val="black"/>
                    </a:solidFill>
                    <a:latin typeface="Calibri" panose="020F0502020204030204"/>
                    <a:cs typeface="Arial"/>
                    <a:sym typeface="Arial"/>
                  </a:rPr>
                  <a:t>Sasso</a:t>
                </a:r>
                <a:r>
                  <a:rPr lang="en-US" sz="1200" b="1" dirty="0">
                    <a:solidFill>
                      <a:prstClr val="black"/>
                    </a:solidFill>
                    <a:latin typeface="Calibri" panose="020F0502020204030204"/>
                    <a:cs typeface="Arial"/>
                    <a:sym typeface="Arial"/>
                  </a:rPr>
                  <a:t>, Italy</a:t>
                </a:r>
              </a:p>
              <a:p>
                <a:pPr defTabSz="914377">
                  <a:defRPr/>
                </a:pPr>
                <a:r>
                  <a:rPr lang="en-US" sz="1200" dirty="0">
                    <a:solidFill>
                      <a:prstClr val="black"/>
                    </a:solidFill>
                    <a:latin typeface="Calibri" panose="020F0502020204030204"/>
                    <a:cs typeface="Arial"/>
                    <a:sym typeface="Arial"/>
                  </a:rPr>
                  <a:t>HeCF</a:t>
                </a:r>
                <a:r>
                  <a:rPr lang="en-US" sz="1200" baseline="-25000" dirty="0">
                    <a:solidFill>
                      <a:prstClr val="black"/>
                    </a:solidFill>
                    <a:latin typeface="Calibri" panose="020F0502020204030204"/>
                    <a:cs typeface="Arial"/>
                    <a:sym typeface="Arial"/>
                  </a:rPr>
                  <a:t>4</a:t>
                </a:r>
                <a:r>
                  <a:rPr lang="en-US" sz="1200" dirty="0">
                    <a:solidFill>
                      <a:prstClr val="black"/>
                    </a:solidFill>
                    <a:latin typeface="Calibri" panose="020F0502020204030204"/>
                    <a:cs typeface="Arial"/>
                    <a:sym typeface="Arial"/>
                  </a:rPr>
                  <a:t>(SF</a:t>
                </a:r>
                <a:r>
                  <a:rPr lang="en-US" sz="1200" baseline="-25000" dirty="0">
                    <a:solidFill>
                      <a:prstClr val="black"/>
                    </a:solidFill>
                    <a:latin typeface="Calibri" panose="020F0502020204030204"/>
                    <a:cs typeface="Arial"/>
                    <a:sym typeface="Arial"/>
                  </a:rPr>
                  <a:t>6</a:t>
                </a:r>
                <a:r>
                  <a:rPr lang="en-US" sz="1200" dirty="0">
                    <a:solidFill>
                      <a:prstClr val="black"/>
                    </a:solidFill>
                    <a:latin typeface="Calibri" panose="020F0502020204030204"/>
                    <a:cs typeface="Arial"/>
                    <a:sym typeface="Arial"/>
                  </a:rPr>
                  <a:t>)</a:t>
                </a:r>
              </a:p>
              <a:p>
                <a:pPr defTabSz="914377">
                  <a:defRPr/>
                </a:pPr>
                <a:r>
                  <a:rPr lang="en-US" sz="1200" dirty="0" err="1">
                    <a:solidFill>
                      <a:prstClr val="black"/>
                    </a:solidFill>
                    <a:latin typeface="Calibri" panose="020F0502020204030204"/>
                    <a:cs typeface="Arial"/>
                    <a:sym typeface="Arial"/>
                  </a:rPr>
                  <a:t>sCMOS+PMT</a:t>
                </a:r>
                <a:br>
                  <a:rPr lang="en-US" sz="1200" dirty="0">
                    <a:solidFill>
                      <a:prstClr val="black"/>
                    </a:solidFill>
                    <a:latin typeface="Calibri" panose="020F0502020204030204"/>
                    <a:cs typeface="Arial"/>
                    <a:sym typeface="Arial"/>
                  </a:rPr>
                </a:br>
                <a:r>
                  <a:rPr lang="en-US" sz="1200" dirty="0">
                    <a:solidFill>
                      <a:prstClr val="black"/>
                    </a:solidFill>
                    <a:latin typeface="Calibri" panose="020F0502020204030204"/>
                    <a:cs typeface="Arial"/>
                    <a:sym typeface="Arial"/>
                  </a:rPr>
                  <a:t>    readout</a:t>
                </a:r>
              </a:p>
            </p:txBody>
          </p:sp>
        </p:grpSp>
        <p:grpSp>
          <p:nvGrpSpPr>
            <p:cNvPr id="30" name="Group 29"/>
            <p:cNvGrpSpPr/>
            <p:nvPr/>
          </p:nvGrpSpPr>
          <p:grpSpPr>
            <a:xfrm>
              <a:off x="7881841" y="5337650"/>
              <a:ext cx="1822110" cy="1480414"/>
              <a:chOff x="1303609" y="4008199"/>
              <a:chExt cx="1584914" cy="1348471"/>
            </a:xfrm>
          </p:grpSpPr>
          <p:sp>
            <p:nvSpPr>
              <p:cNvPr id="31" name="Oval 30"/>
              <p:cNvSpPr>
                <a:spLocks noChangeAspect="1"/>
              </p:cNvSpPr>
              <p:nvPr/>
            </p:nvSpPr>
            <p:spPr>
              <a:xfrm>
                <a:off x="1303609" y="4008199"/>
                <a:ext cx="1348471" cy="1348471"/>
              </a:xfrm>
              <a:prstGeom prst="ellipse">
                <a:avLst/>
              </a:prstGeom>
              <a:solidFill>
                <a:srgbClr val="7BD0AC"/>
              </a:solid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1200" baseline="-25000" dirty="0">
                  <a:solidFill>
                    <a:prstClr val="black"/>
                  </a:solidFill>
                  <a:latin typeface="Calibri" panose="020F0502020204030204"/>
                  <a:sym typeface="Arial"/>
                </a:endParaRPr>
              </a:p>
            </p:txBody>
          </p:sp>
          <p:sp>
            <p:nvSpPr>
              <p:cNvPr id="32" name="Rectangle 31"/>
              <p:cNvSpPr/>
              <p:nvPr/>
            </p:nvSpPr>
            <p:spPr>
              <a:xfrm>
                <a:off x="1415275" y="4222971"/>
                <a:ext cx="1473248" cy="807185"/>
              </a:xfrm>
              <a:prstGeom prst="rect">
                <a:avLst/>
              </a:prstGeom>
              <a:ln w="31750">
                <a:noFill/>
              </a:ln>
            </p:spPr>
            <p:txBody>
              <a:bodyPr wrap="square">
                <a:spAutoFit/>
              </a:bodyPr>
              <a:lstStyle/>
              <a:p>
                <a:pPr defTabSz="914377">
                  <a:defRPr/>
                </a:pPr>
                <a:r>
                  <a:rPr lang="en-US" sz="1200" b="1" dirty="0">
                    <a:solidFill>
                      <a:prstClr val="black"/>
                    </a:solidFill>
                    <a:latin typeface="Calibri" panose="020F0502020204030204"/>
                    <a:cs typeface="Arial"/>
                    <a:sym typeface="Arial"/>
                  </a:rPr>
                  <a:t>CYGNUS-Oz</a:t>
                </a:r>
              </a:p>
              <a:p>
                <a:pPr defTabSz="914377">
                  <a:defRPr/>
                </a:pPr>
                <a:r>
                  <a:rPr lang="en-US" sz="1200" b="1" dirty="0" err="1">
                    <a:solidFill>
                      <a:prstClr val="black"/>
                    </a:solidFill>
                    <a:latin typeface="Calibri" panose="020F0502020204030204"/>
                    <a:cs typeface="Arial"/>
                    <a:sym typeface="Arial"/>
                  </a:rPr>
                  <a:t>Stawell</a:t>
                </a:r>
                <a:r>
                  <a:rPr lang="en-US" sz="1200" b="1" dirty="0">
                    <a:solidFill>
                      <a:prstClr val="black"/>
                    </a:solidFill>
                    <a:latin typeface="Calibri" panose="020F0502020204030204"/>
                    <a:cs typeface="Arial"/>
                    <a:sym typeface="Arial"/>
                  </a:rPr>
                  <a:t>, Australia</a:t>
                </a:r>
              </a:p>
              <a:p>
                <a:pPr defTabSz="914377">
                  <a:defRPr/>
                </a:pPr>
                <a:r>
                  <a:rPr lang="en-US" sz="1200" dirty="0">
                    <a:solidFill>
                      <a:prstClr val="black"/>
                    </a:solidFill>
                    <a:latin typeface="Calibri" panose="020F0502020204030204"/>
                    <a:cs typeface="Arial"/>
                    <a:sym typeface="Arial"/>
                  </a:rPr>
                  <a:t>R&amp;D leading </a:t>
                </a:r>
              </a:p>
              <a:p>
                <a:pPr defTabSz="914377">
                  <a:defRPr/>
                </a:pPr>
                <a:r>
                  <a:rPr lang="en-US" sz="1200" dirty="0">
                    <a:solidFill>
                      <a:prstClr val="black"/>
                    </a:solidFill>
                    <a:latin typeface="Calibri" panose="020F0502020204030204"/>
                    <a:cs typeface="Arial"/>
                    <a:sym typeface="Arial"/>
                  </a:rPr>
                  <a:t>to 1-10 m</a:t>
                </a:r>
                <a:r>
                  <a:rPr lang="en-US" sz="1200" baseline="30000" dirty="0">
                    <a:solidFill>
                      <a:prstClr val="black"/>
                    </a:solidFill>
                    <a:latin typeface="Calibri" panose="020F0502020204030204"/>
                    <a:cs typeface="Arial"/>
                    <a:sym typeface="Arial"/>
                  </a:rPr>
                  <a:t>3</a:t>
                </a:r>
              </a:p>
            </p:txBody>
          </p:sp>
        </p:grpSp>
        <p:grpSp>
          <p:nvGrpSpPr>
            <p:cNvPr id="24" name="Group 23"/>
            <p:cNvGrpSpPr/>
            <p:nvPr/>
          </p:nvGrpSpPr>
          <p:grpSpPr>
            <a:xfrm>
              <a:off x="3187385" y="5245700"/>
              <a:ext cx="1545729" cy="1544486"/>
              <a:chOff x="1315480" y="4045495"/>
              <a:chExt cx="1348471" cy="1348471"/>
            </a:xfrm>
          </p:grpSpPr>
          <p:sp>
            <p:nvSpPr>
              <p:cNvPr id="25" name="Oval 24"/>
              <p:cNvSpPr>
                <a:spLocks noChangeAspect="1"/>
              </p:cNvSpPr>
              <p:nvPr/>
            </p:nvSpPr>
            <p:spPr>
              <a:xfrm>
                <a:off x="1315480" y="4045495"/>
                <a:ext cx="1348471" cy="1348471"/>
              </a:xfrm>
              <a:prstGeom prst="ellipse">
                <a:avLst/>
              </a:prstGeom>
              <a:solidFill>
                <a:srgbClr val="7BD0AC"/>
              </a:solid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1200" baseline="-25000" dirty="0">
                  <a:solidFill>
                    <a:prstClr val="black"/>
                  </a:solidFill>
                  <a:latin typeface="Calibri" panose="020F0502020204030204"/>
                  <a:sym typeface="Arial"/>
                </a:endParaRPr>
              </a:p>
            </p:txBody>
          </p:sp>
          <p:sp>
            <p:nvSpPr>
              <p:cNvPr id="26" name="Rectangle 25"/>
              <p:cNvSpPr/>
              <p:nvPr/>
            </p:nvSpPr>
            <p:spPr>
              <a:xfrm>
                <a:off x="1386322" y="4263086"/>
                <a:ext cx="1277629" cy="773700"/>
              </a:xfrm>
              <a:prstGeom prst="rect">
                <a:avLst/>
              </a:prstGeom>
              <a:ln w="31750">
                <a:noFill/>
              </a:ln>
            </p:spPr>
            <p:txBody>
              <a:bodyPr wrap="square">
                <a:spAutoFit/>
              </a:bodyPr>
              <a:lstStyle/>
              <a:p>
                <a:pPr defTabSz="914377">
                  <a:defRPr/>
                </a:pPr>
                <a:br>
                  <a:rPr lang="en-US" sz="1200" b="1" dirty="0">
                    <a:solidFill>
                      <a:prstClr val="black"/>
                    </a:solidFill>
                    <a:latin typeface="Calibri" panose="020F0502020204030204"/>
                    <a:cs typeface="Arial"/>
                    <a:sym typeface="Arial"/>
                  </a:rPr>
                </a:br>
                <a:r>
                  <a:rPr lang="en-US" sz="1200" b="1" dirty="0">
                    <a:solidFill>
                      <a:prstClr val="black"/>
                    </a:solidFill>
                    <a:latin typeface="Calibri" panose="020F0502020204030204"/>
                    <a:cs typeface="Arial"/>
                    <a:sym typeface="Arial"/>
                  </a:rPr>
                  <a:t>CYGNUS-ANDES</a:t>
                </a:r>
              </a:p>
              <a:p>
                <a:pPr defTabSz="914377">
                  <a:defRPr/>
                </a:pPr>
                <a:r>
                  <a:rPr lang="en-US" sz="1200" dirty="0">
                    <a:solidFill>
                      <a:prstClr val="black"/>
                    </a:solidFill>
                    <a:latin typeface="Calibri" panose="020F0502020204030204"/>
                    <a:cs typeface="Arial"/>
                    <a:sym typeface="Arial"/>
                  </a:rPr>
                  <a:t>New proposal</a:t>
                </a:r>
              </a:p>
              <a:p>
                <a:pPr defTabSz="914377">
                  <a:defRPr/>
                </a:pPr>
                <a:r>
                  <a:rPr lang="en-US" sz="1200" dirty="0" err="1">
                    <a:solidFill>
                      <a:prstClr val="black"/>
                    </a:solidFill>
                    <a:latin typeface="Calibri" panose="020F0502020204030204"/>
                    <a:cs typeface="Arial"/>
                    <a:sym typeface="Arial"/>
                  </a:rPr>
                  <a:t>t.b.d</a:t>
                </a:r>
                <a:r>
                  <a:rPr lang="en-US" sz="1200" dirty="0">
                    <a:solidFill>
                      <a:prstClr val="black"/>
                    </a:solidFill>
                    <a:latin typeface="Calibri" panose="020F0502020204030204"/>
                    <a:cs typeface="Arial"/>
                    <a:sym typeface="Arial"/>
                  </a:rPr>
                  <a:t>.</a:t>
                </a:r>
              </a:p>
            </p:txBody>
          </p:sp>
        </p:grpSp>
      </p:grpSp>
      <p:sp>
        <p:nvSpPr>
          <p:cNvPr id="4" name="Footer Placeholder 3">
            <a:extLst>
              <a:ext uri="{FF2B5EF4-FFF2-40B4-BE49-F238E27FC236}">
                <a16:creationId xmlns:a16="http://schemas.microsoft.com/office/drawing/2014/main" id="{DF6B6C9C-527C-9044-8901-99D6E026D236}"/>
              </a:ext>
            </a:extLst>
          </p:cNvPr>
          <p:cNvSpPr>
            <a:spLocks noGrp="1"/>
          </p:cNvSpPr>
          <p:nvPr>
            <p:ph type="ftr" sz="quarter" idx="11"/>
          </p:nvPr>
        </p:nvSpPr>
        <p:spPr>
          <a:xfrm>
            <a:off x="4133355" y="6558483"/>
            <a:ext cx="4114800" cy="365125"/>
          </a:xfrm>
        </p:spPr>
        <p:txBody>
          <a:bodyPr/>
          <a:lstStyle/>
          <a:p>
            <a:pPr defTabSz="914377">
              <a:defRPr/>
            </a:pPr>
            <a:r>
              <a:rPr lang="en-US">
                <a:solidFill>
                  <a:prstClr val="white">
                    <a:tint val="75000"/>
                  </a:prstClr>
                </a:solidFill>
                <a:latin typeface="Calibri" panose="020F0502020204030204"/>
                <a:cs typeface="Arial"/>
                <a:sym typeface="Arial"/>
              </a:rPr>
              <a:t>CIPANP 2025</a:t>
            </a:r>
          </a:p>
        </p:txBody>
      </p:sp>
      <p:sp>
        <p:nvSpPr>
          <p:cNvPr id="34" name="TextBox 33">
            <a:extLst>
              <a:ext uri="{FF2B5EF4-FFF2-40B4-BE49-F238E27FC236}">
                <a16:creationId xmlns:a16="http://schemas.microsoft.com/office/drawing/2014/main" id="{4AC275DD-77FD-1F65-C86C-139BFB729612}"/>
              </a:ext>
            </a:extLst>
          </p:cNvPr>
          <p:cNvSpPr txBox="1"/>
          <p:nvPr/>
        </p:nvSpPr>
        <p:spPr>
          <a:xfrm>
            <a:off x="5039751" y="1043733"/>
            <a:ext cx="6595240" cy="369332"/>
          </a:xfrm>
          <a:prstGeom prst="rect">
            <a:avLst/>
          </a:prstGeom>
          <a:noFill/>
        </p:spPr>
        <p:txBody>
          <a:bodyPr wrap="square">
            <a:spAutoFit/>
          </a:bodyPr>
          <a:lstStyle/>
          <a:p>
            <a:pPr defTabSz="914377">
              <a:defRPr/>
            </a:pPr>
            <a:r>
              <a:rPr lang="en-US" dirty="0">
                <a:solidFill>
                  <a:srgbClr val="FFFF00"/>
                </a:solidFill>
                <a:latin typeface="Calibri" panose="020F0502020204030204"/>
                <a:cs typeface="Arial"/>
                <a:sym typeface="Arial"/>
                <a:hlinkClick r:id="rId4">
                  <a:extLst>
                    <a:ext uri="{A12FA001-AC4F-418D-AE19-62706E023703}">
                      <ahyp:hlinkClr xmlns:ahyp="http://schemas.microsoft.com/office/drawing/2018/hyperlinkcolor" val="tx"/>
                    </a:ext>
                  </a:extLst>
                </a:hlinkClick>
              </a:rPr>
              <a:t>https://arxiv.org/abs/2008.12587</a:t>
            </a:r>
            <a:endParaRPr lang="en-US" dirty="0">
              <a:solidFill>
                <a:srgbClr val="FFFF00"/>
              </a:solidFill>
              <a:latin typeface="Calibri" panose="020F0502020204030204"/>
              <a:cs typeface="Arial"/>
              <a:sym typeface="Arial"/>
            </a:endParaRPr>
          </a:p>
        </p:txBody>
      </p:sp>
      <p:pic>
        <p:nvPicPr>
          <p:cNvPr id="11" name="Picture 10">
            <a:extLst>
              <a:ext uri="{FF2B5EF4-FFF2-40B4-BE49-F238E27FC236}">
                <a16:creationId xmlns:a16="http://schemas.microsoft.com/office/drawing/2014/main" id="{19E6A3F3-0292-8A6B-6424-75EEBC28D6E3}"/>
              </a:ext>
            </a:extLst>
          </p:cNvPr>
          <p:cNvPicPr>
            <a:picLocks noChangeAspect="1"/>
          </p:cNvPicPr>
          <p:nvPr/>
        </p:nvPicPr>
        <p:blipFill>
          <a:blip r:embed="rId5"/>
          <a:stretch>
            <a:fillRect/>
          </a:stretch>
        </p:blipFill>
        <p:spPr>
          <a:xfrm>
            <a:off x="10147282" y="3368277"/>
            <a:ext cx="1902855" cy="601275"/>
          </a:xfrm>
          <a:prstGeom prst="rect">
            <a:avLst/>
          </a:prstGeom>
        </p:spPr>
      </p:pic>
      <p:pic>
        <p:nvPicPr>
          <p:cNvPr id="13" name="Picture 12">
            <a:extLst>
              <a:ext uri="{FF2B5EF4-FFF2-40B4-BE49-F238E27FC236}">
                <a16:creationId xmlns:a16="http://schemas.microsoft.com/office/drawing/2014/main" id="{AF1B23EF-BB60-5D75-4C02-A86B7B5FCDE0}"/>
              </a:ext>
            </a:extLst>
          </p:cNvPr>
          <p:cNvPicPr>
            <a:picLocks noChangeAspect="1"/>
          </p:cNvPicPr>
          <p:nvPr/>
        </p:nvPicPr>
        <p:blipFill>
          <a:blip r:embed="rId6"/>
          <a:stretch>
            <a:fillRect/>
          </a:stretch>
        </p:blipFill>
        <p:spPr>
          <a:xfrm>
            <a:off x="11007525" y="4040617"/>
            <a:ext cx="1042612" cy="780331"/>
          </a:xfrm>
          <a:prstGeom prst="rect">
            <a:avLst/>
          </a:prstGeom>
        </p:spPr>
      </p:pic>
      <p:pic>
        <p:nvPicPr>
          <p:cNvPr id="1032" name="Picture 8" descr="UNM Fast Facts: UNM Newsroom">
            <a:extLst>
              <a:ext uri="{FF2B5EF4-FFF2-40B4-BE49-F238E27FC236}">
                <a16:creationId xmlns:a16="http://schemas.microsoft.com/office/drawing/2014/main" id="{90D90742-F2C3-8BA9-5149-15E0F9CA7BF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10" t="22333" r="6121" b="30646"/>
          <a:stretch/>
        </p:blipFill>
        <p:spPr bwMode="auto">
          <a:xfrm>
            <a:off x="10235677" y="654991"/>
            <a:ext cx="1759087" cy="5901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ogos | Wellesley College">
            <a:extLst>
              <a:ext uri="{FF2B5EF4-FFF2-40B4-BE49-F238E27FC236}">
                <a16:creationId xmlns:a16="http://schemas.microsoft.com/office/drawing/2014/main" id="{46736BCC-1E5D-6DFB-4FDA-7FCAB9DCAE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5874" y="1328465"/>
            <a:ext cx="942405" cy="605471"/>
          </a:xfrm>
          <a:prstGeom prst="rect">
            <a:avLst/>
          </a:prstGeom>
          <a:solidFill>
            <a:schemeClr val="tx1"/>
          </a:solidFill>
        </p:spPr>
      </p:pic>
      <p:pic>
        <p:nvPicPr>
          <p:cNvPr id="1042" name="Picture 18" descr="Lawrence Berkeley National Laboratory | Tethys">
            <a:extLst>
              <a:ext uri="{FF2B5EF4-FFF2-40B4-BE49-F238E27FC236}">
                <a16:creationId xmlns:a16="http://schemas.microsoft.com/office/drawing/2014/main" id="{8ECB6277-5196-2002-8DD6-8BBE0E172B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40769" y="1972464"/>
            <a:ext cx="868131" cy="6536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17A9945E-E77C-73A7-C680-E52042CA73C9}"/>
              </a:ext>
            </a:extLst>
          </p:cNvPr>
          <p:cNvPicPr>
            <a:picLocks noChangeAspect="1"/>
          </p:cNvPicPr>
          <p:nvPr/>
        </p:nvPicPr>
        <p:blipFill>
          <a:blip r:embed="rId10"/>
          <a:stretch>
            <a:fillRect/>
          </a:stretch>
        </p:blipFill>
        <p:spPr>
          <a:xfrm>
            <a:off x="9832832" y="1995738"/>
            <a:ext cx="2217304" cy="605471"/>
          </a:xfrm>
          <a:prstGeom prst="rect">
            <a:avLst/>
          </a:prstGeom>
        </p:spPr>
      </p:pic>
      <p:pic>
        <p:nvPicPr>
          <p:cNvPr id="1048" name="Picture 24" descr="Lanl Logo">
            <a:extLst>
              <a:ext uri="{FF2B5EF4-FFF2-40B4-BE49-F238E27FC236}">
                <a16:creationId xmlns:a16="http://schemas.microsoft.com/office/drawing/2014/main" id="{F4B3FF8F-3986-7047-1BB0-DCE6265DEF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56101" y="2679621"/>
            <a:ext cx="1594036" cy="637615"/>
          </a:xfrm>
          <a:prstGeom prst="rect">
            <a:avLst/>
          </a:prstGeom>
          <a:solidFill>
            <a:schemeClr val="tx1"/>
          </a:solidFill>
        </p:spPr>
      </p:pic>
      <p:pic>
        <p:nvPicPr>
          <p:cNvPr id="1050" name="Picture 26">
            <a:extLst>
              <a:ext uri="{FF2B5EF4-FFF2-40B4-BE49-F238E27FC236}">
                <a16:creationId xmlns:a16="http://schemas.microsoft.com/office/drawing/2014/main" id="{FDE41148-4A02-3AC1-FEA5-1E195DFB17B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12049" y="2679689"/>
            <a:ext cx="1414203" cy="618715"/>
          </a:xfrm>
          <a:prstGeom prst="rect">
            <a:avLst/>
          </a:prstGeom>
          <a:solidFill>
            <a:schemeClr val="tx1"/>
          </a:solidFill>
        </p:spPr>
      </p:pic>
      <p:pic>
        <p:nvPicPr>
          <p:cNvPr id="1054" name="Picture 30" descr="UH Manoa: At a Glance | University of Hawaii System">
            <a:extLst>
              <a:ext uri="{FF2B5EF4-FFF2-40B4-BE49-F238E27FC236}">
                <a16:creationId xmlns:a16="http://schemas.microsoft.com/office/drawing/2014/main" id="{2971DDAE-1899-415F-30E2-CA5DFADB4D2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87898" y="655735"/>
            <a:ext cx="1654439" cy="579983"/>
          </a:xfrm>
          <a:prstGeom prst="rect">
            <a:avLst/>
          </a:prstGeom>
          <a:solidFill>
            <a:schemeClr val="tx1"/>
          </a:solidFill>
        </p:spPr>
      </p:pic>
      <p:pic>
        <p:nvPicPr>
          <p:cNvPr id="39" name="Image" descr="Image">
            <a:extLst>
              <a:ext uri="{FF2B5EF4-FFF2-40B4-BE49-F238E27FC236}">
                <a16:creationId xmlns:a16="http://schemas.microsoft.com/office/drawing/2014/main" id="{9A3E71CB-29D4-4D52-348B-6BA3825A0900}"/>
              </a:ext>
            </a:extLst>
          </p:cNvPr>
          <p:cNvPicPr>
            <a:picLocks noChangeAspect="1"/>
          </p:cNvPicPr>
          <p:nvPr/>
        </p:nvPicPr>
        <p:blipFill>
          <a:blip r:embed="rId14"/>
          <a:srcRect l="37226" t="9111" r="51605" b="54914"/>
          <a:stretch>
            <a:fillRect/>
          </a:stretch>
        </p:blipFill>
        <p:spPr>
          <a:xfrm>
            <a:off x="6528603" y="5754425"/>
            <a:ext cx="644255" cy="805601"/>
          </a:xfrm>
          <a:prstGeom prst="rect">
            <a:avLst/>
          </a:prstGeom>
          <a:ln w="12700" cap="flat">
            <a:noFill/>
            <a:miter lim="400000"/>
          </a:ln>
          <a:effectLst/>
        </p:spPr>
      </p:pic>
      <p:pic>
        <p:nvPicPr>
          <p:cNvPr id="40" name="Image" descr="Image">
            <a:extLst>
              <a:ext uri="{FF2B5EF4-FFF2-40B4-BE49-F238E27FC236}">
                <a16:creationId xmlns:a16="http://schemas.microsoft.com/office/drawing/2014/main" id="{00C605AE-A09F-D3B6-CEA9-E3F337EDC873}"/>
              </a:ext>
            </a:extLst>
          </p:cNvPr>
          <p:cNvPicPr>
            <a:picLocks noChangeAspect="1"/>
          </p:cNvPicPr>
          <p:nvPr/>
        </p:nvPicPr>
        <p:blipFill>
          <a:blip r:embed="rId15"/>
          <a:stretch>
            <a:fillRect/>
          </a:stretch>
        </p:blipFill>
        <p:spPr>
          <a:xfrm>
            <a:off x="2453685" y="5689457"/>
            <a:ext cx="688127" cy="790075"/>
          </a:xfrm>
          <a:prstGeom prst="rect">
            <a:avLst/>
          </a:prstGeom>
          <a:ln w="12700" cap="flat">
            <a:noFill/>
            <a:miter lim="400000"/>
          </a:ln>
          <a:effectLst/>
        </p:spPr>
      </p:pic>
      <p:pic>
        <p:nvPicPr>
          <p:cNvPr id="41" name="Image" descr="Image">
            <a:extLst>
              <a:ext uri="{FF2B5EF4-FFF2-40B4-BE49-F238E27FC236}">
                <a16:creationId xmlns:a16="http://schemas.microsoft.com/office/drawing/2014/main" id="{29E06217-C15F-AB60-6C9E-0E95BBC2032E}"/>
              </a:ext>
            </a:extLst>
          </p:cNvPr>
          <p:cNvPicPr>
            <a:picLocks noChangeAspect="1"/>
          </p:cNvPicPr>
          <p:nvPr/>
        </p:nvPicPr>
        <p:blipFill>
          <a:blip r:embed="rId16"/>
          <a:stretch>
            <a:fillRect/>
          </a:stretch>
        </p:blipFill>
        <p:spPr>
          <a:xfrm>
            <a:off x="3535152" y="5751110"/>
            <a:ext cx="1401472" cy="656943"/>
          </a:xfrm>
          <a:prstGeom prst="rect">
            <a:avLst/>
          </a:prstGeom>
          <a:ln w="12700" cap="flat">
            <a:noFill/>
            <a:miter lim="400000"/>
          </a:ln>
          <a:effectLst/>
        </p:spPr>
      </p:pic>
      <p:pic>
        <p:nvPicPr>
          <p:cNvPr id="42" name="Image" descr="Image">
            <a:extLst>
              <a:ext uri="{FF2B5EF4-FFF2-40B4-BE49-F238E27FC236}">
                <a16:creationId xmlns:a16="http://schemas.microsoft.com/office/drawing/2014/main" id="{E34645EE-07E4-727B-504B-EA62D5774238}"/>
              </a:ext>
            </a:extLst>
          </p:cNvPr>
          <p:cNvPicPr>
            <a:picLocks noChangeAspect="1"/>
          </p:cNvPicPr>
          <p:nvPr/>
        </p:nvPicPr>
        <p:blipFill>
          <a:blip r:embed="rId17"/>
          <a:stretch>
            <a:fillRect/>
          </a:stretch>
        </p:blipFill>
        <p:spPr>
          <a:xfrm>
            <a:off x="343870" y="5714185"/>
            <a:ext cx="740621" cy="740623"/>
          </a:xfrm>
          <a:prstGeom prst="rect">
            <a:avLst/>
          </a:prstGeom>
          <a:ln w="12700" cap="flat">
            <a:noFill/>
            <a:miter lim="400000"/>
          </a:ln>
          <a:effectLst/>
        </p:spPr>
      </p:pic>
      <p:pic>
        <p:nvPicPr>
          <p:cNvPr id="43" name="Image" descr="Image">
            <a:extLst>
              <a:ext uri="{FF2B5EF4-FFF2-40B4-BE49-F238E27FC236}">
                <a16:creationId xmlns:a16="http://schemas.microsoft.com/office/drawing/2014/main" id="{FF632CC8-DBC0-41B4-24DE-F038084E9B92}"/>
              </a:ext>
            </a:extLst>
          </p:cNvPr>
          <p:cNvPicPr>
            <a:picLocks noChangeAspect="1"/>
          </p:cNvPicPr>
          <p:nvPr/>
        </p:nvPicPr>
        <p:blipFill>
          <a:blip r:embed="rId14"/>
          <a:srcRect l="49712" t="60819" r="29914" b="6213"/>
          <a:stretch>
            <a:fillRect/>
          </a:stretch>
        </p:blipFill>
        <p:spPr>
          <a:xfrm>
            <a:off x="5181730" y="5860469"/>
            <a:ext cx="1038223" cy="652185"/>
          </a:xfrm>
          <a:prstGeom prst="rect">
            <a:avLst/>
          </a:prstGeom>
          <a:ln w="12700" cap="flat">
            <a:noFill/>
            <a:miter lim="400000"/>
          </a:ln>
          <a:effectLst/>
        </p:spPr>
      </p:pic>
      <p:pic>
        <p:nvPicPr>
          <p:cNvPr id="44" name="Image" descr="Image">
            <a:extLst>
              <a:ext uri="{FF2B5EF4-FFF2-40B4-BE49-F238E27FC236}">
                <a16:creationId xmlns:a16="http://schemas.microsoft.com/office/drawing/2014/main" id="{26A54578-D2B8-DEE1-D2D7-D83DBD0D7428}"/>
              </a:ext>
            </a:extLst>
          </p:cNvPr>
          <p:cNvPicPr>
            <a:picLocks noChangeAspect="1"/>
          </p:cNvPicPr>
          <p:nvPr/>
        </p:nvPicPr>
        <p:blipFill>
          <a:blip r:embed="rId18"/>
          <a:stretch>
            <a:fillRect/>
          </a:stretch>
        </p:blipFill>
        <p:spPr>
          <a:xfrm>
            <a:off x="1383794" y="5726565"/>
            <a:ext cx="759927" cy="748055"/>
          </a:xfrm>
          <a:prstGeom prst="rect">
            <a:avLst/>
          </a:prstGeom>
          <a:ln w="12700" cap="flat">
            <a:noFill/>
            <a:miter lim="400000"/>
          </a:ln>
          <a:effectLst/>
        </p:spPr>
      </p:pic>
      <p:pic>
        <p:nvPicPr>
          <p:cNvPr id="45" name="Image" descr="Image">
            <a:extLst>
              <a:ext uri="{FF2B5EF4-FFF2-40B4-BE49-F238E27FC236}">
                <a16:creationId xmlns:a16="http://schemas.microsoft.com/office/drawing/2014/main" id="{E9DD691F-BD17-8111-136F-71A74B797393}"/>
              </a:ext>
            </a:extLst>
          </p:cNvPr>
          <p:cNvPicPr>
            <a:picLocks noChangeAspect="1"/>
          </p:cNvPicPr>
          <p:nvPr/>
        </p:nvPicPr>
        <p:blipFill>
          <a:blip r:embed="rId14"/>
          <a:srcRect l="70622" t="60447" r="18209" b="5571"/>
          <a:stretch>
            <a:fillRect/>
          </a:stretch>
        </p:blipFill>
        <p:spPr>
          <a:xfrm>
            <a:off x="10318136" y="5649586"/>
            <a:ext cx="792925" cy="936605"/>
          </a:xfrm>
          <a:prstGeom prst="rect">
            <a:avLst/>
          </a:prstGeom>
          <a:ln w="12700" cap="flat">
            <a:noFill/>
            <a:miter lim="400000"/>
          </a:ln>
          <a:effectLst/>
        </p:spPr>
      </p:pic>
      <p:pic>
        <p:nvPicPr>
          <p:cNvPr id="46" name="Image" descr="Image">
            <a:extLst>
              <a:ext uri="{FF2B5EF4-FFF2-40B4-BE49-F238E27FC236}">
                <a16:creationId xmlns:a16="http://schemas.microsoft.com/office/drawing/2014/main" id="{4432357A-683B-A41E-9783-A5657F5D0270}"/>
              </a:ext>
            </a:extLst>
          </p:cNvPr>
          <p:cNvPicPr>
            <a:picLocks noChangeAspect="1"/>
          </p:cNvPicPr>
          <p:nvPr/>
        </p:nvPicPr>
        <p:blipFill>
          <a:blip r:embed="rId14"/>
          <a:srcRect l="16917" t="61621" r="63891" b="7650"/>
          <a:stretch>
            <a:fillRect/>
          </a:stretch>
        </p:blipFill>
        <p:spPr>
          <a:xfrm>
            <a:off x="7416429" y="5824287"/>
            <a:ext cx="1071471" cy="665992"/>
          </a:xfrm>
          <a:prstGeom prst="rect">
            <a:avLst/>
          </a:prstGeom>
          <a:ln w="12700" cap="flat">
            <a:noFill/>
            <a:miter lim="400000"/>
          </a:ln>
          <a:effectLst/>
        </p:spPr>
      </p:pic>
      <p:pic>
        <p:nvPicPr>
          <p:cNvPr id="47" name="Image" descr="Image">
            <a:extLst>
              <a:ext uri="{FF2B5EF4-FFF2-40B4-BE49-F238E27FC236}">
                <a16:creationId xmlns:a16="http://schemas.microsoft.com/office/drawing/2014/main" id="{15B12B0E-3CF8-B61A-4828-77F173628676}"/>
              </a:ext>
            </a:extLst>
          </p:cNvPr>
          <p:cNvPicPr>
            <a:picLocks noChangeAspect="1"/>
          </p:cNvPicPr>
          <p:nvPr/>
        </p:nvPicPr>
        <p:blipFill>
          <a:blip r:embed="rId19"/>
          <a:stretch>
            <a:fillRect/>
          </a:stretch>
        </p:blipFill>
        <p:spPr>
          <a:xfrm>
            <a:off x="11253118" y="5751109"/>
            <a:ext cx="818055" cy="808915"/>
          </a:xfrm>
          <a:prstGeom prst="rect">
            <a:avLst/>
          </a:prstGeom>
          <a:ln w="12700" cap="flat">
            <a:noFill/>
            <a:miter lim="400000"/>
          </a:ln>
          <a:effectLst/>
        </p:spPr>
      </p:pic>
      <p:pic>
        <p:nvPicPr>
          <p:cNvPr id="48" name="Image" descr="Image">
            <a:extLst>
              <a:ext uri="{FF2B5EF4-FFF2-40B4-BE49-F238E27FC236}">
                <a16:creationId xmlns:a16="http://schemas.microsoft.com/office/drawing/2014/main" id="{83E28207-2898-5236-0D3C-A88697775E67}"/>
              </a:ext>
            </a:extLst>
          </p:cNvPr>
          <p:cNvPicPr>
            <a:picLocks noChangeAspect="1"/>
          </p:cNvPicPr>
          <p:nvPr/>
        </p:nvPicPr>
        <p:blipFill>
          <a:blip r:embed="rId20"/>
          <a:stretch>
            <a:fillRect/>
          </a:stretch>
        </p:blipFill>
        <p:spPr>
          <a:xfrm>
            <a:off x="8817020" y="5819691"/>
            <a:ext cx="1323139" cy="592884"/>
          </a:xfrm>
          <a:prstGeom prst="rect">
            <a:avLst/>
          </a:prstGeom>
          <a:ln w="12700" cap="flat">
            <a:noFill/>
            <a:miter lim="400000"/>
          </a:ln>
          <a:effectLst/>
        </p:spPr>
      </p:pic>
      <p:pic>
        <p:nvPicPr>
          <p:cNvPr id="1026" name="Picture 2">
            <a:extLst>
              <a:ext uri="{FF2B5EF4-FFF2-40B4-BE49-F238E27FC236}">
                <a16:creationId xmlns:a16="http://schemas.microsoft.com/office/drawing/2014/main" id="{982E7069-0722-ED8A-0A35-8EF1404CDBD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900051" y="3387312"/>
            <a:ext cx="896717" cy="8967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D476EFD-8064-BFF2-3165-1E5CEF1FC1D3}"/>
              </a:ext>
            </a:extLst>
          </p:cNvPr>
          <p:cNvPicPr>
            <a:picLocks noChangeAspect="1"/>
          </p:cNvPicPr>
          <p:nvPr/>
        </p:nvPicPr>
        <p:blipFill>
          <a:blip r:embed="rId22"/>
          <a:stretch>
            <a:fillRect/>
          </a:stretch>
        </p:blipFill>
        <p:spPr>
          <a:xfrm>
            <a:off x="10000204" y="4040619"/>
            <a:ext cx="896717" cy="783496"/>
          </a:xfrm>
          <a:prstGeom prst="rect">
            <a:avLst/>
          </a:prstGeom>
        </p:spPr>
      </p:pic>
      <p:pic>
        <p:nvPicPr>
          <p:cNvPr id="50" name="Picture 44" descr="Picture 44">
            <a:extLst>
              <a:ext uri="{FF2B5EF4-FFF2-40B4-BE49-F238E27FC236}">
                <a16:creationId xmlns:a16="http://schemas.microsoft.com/office/drawing/2014/main" id="{4589E383-FEF6-E398-00B8-E55AB9CBD7AD}"/>
              </a:ext>
            </a:extLst>
          </p:cNvPr>
          <p:cNvPicPr>
            <a:picLocks noChangeAspect="1"/>
          </p:cNvPicPr>
          <p:nvPr/>
        </p:nvPicPr>
        <p:blipFill>
          <a:blip r:embed="rId23"/>
          <a:srcRect l="15141" r="13200" b="7466"/>
          <a:stretch/>
        </p:blipFill>
        <p:spPr>
          <a:xfrm>
            <a:off x="9288031" y="4901032"/>
            <a:ext cx="951755" cy="756315"/>
          </a:xfrm>
          <a:prstGeom prst="rect">
            <a:avLst/>
          </a:prstGeom>
          <a:ln w="12700">
            <a:noFill/>
          </a:ln>
        </p:spPr>
      </p:pic>
      <p:pic>
        <p:nvPicPr>
          <p:cNvPr id="51" name="Picture 45" descr="Picture 45">
            <a:extLst>
              <a:ext uri="{FF2B5EF4-FFF2-40B4-BE49-F238E27FC236}">
                <a16:creationId xmlns:a16="http://schemas.microsoft.com/office/drawing/2014/main" id="{CAFAE0E5-02AF-958D-AD12-BC4CEB3BDC15}"/>
              </a:ext>
            </a:extLst>
          </p:cNvPr>
          <p:cNvPicPr>
            <a:picLocks noChangeAspect="1"/>
          </p:cNvPicPr>
          <p:nvPr/>
        </p:nvPicPr>
        <p:blipFill>
          <a:blip r:embed="rId24"/>
          <a:srcRect l="22434" t="10083" r="24107" b="14572"/>
          <a:stretch/>
        </p:blipFill>
        <p:spPr>
          <a:xfrm>
            <a:off x="8487899" y="4620240"/>
            <a:ext cx="713555" cy="1005683"/>
          </a:xfrm>
          <a:prstGeom prst="rect">
            <a:avLst/>
          </a:prstGeom>
          <a:ln w="12700">
            <a:noFill/>
          </a:ln>
        </p:spPr>
      </p:pic>
      <p:pic>
        <p:nvPicPr>
          <p:cNvPr id="52" name="Picture 46" descr="Picture 46">
            <a:extLst>
              <a:ext uri="{FF2B5EF4-FFF2-40B4-BE49-F238E27FC236}">
                <a16:creationId xmlns:a16="http://schemas.microsoft.com/office/drawing/2014/main" id="{D5CFE3B8-92A8-1405-3DA8-C53271BD87D7}"/>
              </a:ext>
            </a:extLst>
          </p:cNvPr>
          <p:cNvPicPr>
            <a:picLocks noChangeAspect="1"/>
          </p:cNvPicPr>
          <p:nvPr/>
        </p:nvPicPr>
        <p:blipFill>
          <a:blip r:embed="rId25"/>
          <a:srcRect l="4422" r="5593" b="8711"/>
          <a:stretch/>
        </p:blipFill>
        <p:spPr>
          <a:xfrm>
            <a:off x="10355848" y="4894367"/>
            <a:ext cx="792925" cy="804415"/>
          </a:xfrm>
          <a:prstGeom prst="rect">
            <a:avLst/>
          </a:prstGeom>
          <a:ln w="12700">
            <a:noFill/>
          </a:ln>
        </p:spPr>
      </p:pic>
      <p:pic>
        <p:nvPicPr>
          <p:cNvPr id="53" name="Picture 48" descr="Picture 48">
            <a:extLst>
              <a:ext uri="{FF2B5EF4-FFF2-40B4-BE49-F238E27FC236}">
                <a16:creationId xmlns:a16="http://schemas.microsoft.com/office/drawing/2014/main" id="{918C592F-89E8-FADB-82D4-63530ABE4171}"/>
              </a:ext>
            </a:extLst>
          </p:cNvPr>
          <p:cNvPicPr>
            <a:picLocks noChangeAspect="1"/>
          </p:cNvPicPr>
          <p:nvPr/>
        </p:nvPicPr>
        <p:blipFill>
          <a:blip r:embed="rId26"/>
          <a:srcRect l="20687" t="21271" r="19773" b="23684"/>
          <a:stretch/>
        </p:blipFill>
        <p:spPr>
          <a:xfrm>
            <a:off x="11237790" y="4913212"/>
            <a:ext cx="826764" cy="764347"/>
          </a:xfrm>
          <a:prstGeom prst="rect">
            <a:avLst/>
          </a:prstGeom>
          <a:ln w="12700">
            <a:noFill/>
          </a:ln>
        </p:spPr>
      </p:pic>
      <p:pic>
        <p:nvPicPr>
          <p:cNvPr id="8" name="Picture 7">
            <a:extLst>
              <a:ext uri="{FF2B5EF4-FFF2-40B4-BE49-F238E27FC236}">
                <a16:creationId xmlns:a16="http://schemas.microsoft.com/office/drawing/2014/main" id="{E5F9612A-95F9-3991-A1DD-725FA666FB72}"/>
              </a:ext>
            </a:extLst>
          </p:cNvPr>
          <p:cNvPicPr>
            <a:picLocks noChangeAspect="1"/>
          </p:cNvPicPr>
          <p:nvPr/>
        </p:nvPicPr>
        <p:blipFill>
          <a:blip r:embed="rId27"/>
          <a:stretch>
            <a:fillRect/>
          </a:stretch>
        </p:blipFill>
        <p:spPr>
          <a:xfrm>
            <a:off x="10217233" y="1314727"/>
            <a:ext cx="1788801" cy="592984"/>
          </a:xfrm>
          <a:prstGeom prst="rect">
            <a:avLst/>
          </a:prstGeom>
          <a:solidFill>
            <a:srgbClr val="FFFFFF"/>
          </a:solidFill>
        </p:spPr>
      </p:pic>
      <p:sp>
        <p:nvSpPr>
          <p:cNvPr id="10" name="Date Placeholder 9">
            <a:extLst>
              <a:ext uri="{FF2B5EF4-FFF2-40B4-BE49-F238E27FC236}">
                <a16:creationId xmlns:a16="http://schemas.microsoft.com/office/drawing/2014/main" id="{57B3BFCA-FDBE-F93D-A87E-0C6E988A74AC}"/>
              </a:ext>
            </a:extLst>
          </p:cNvPr>
          <p:cNvSpPr>
            <a:spLocks noGrp="1"/>
          </p:cNvSpPr>
          <p:nvPr>
            <p:ph type="dt" sz="half" idx="10"/>
          </p:nvPr>
        </p:nvSpPr>
        <p:spPr/>
        <p:txBody>
          <a:bodyPr/>
          <a:lstStyle/>
          <a:p>
            <a:pPr defTabSz="914377"/>
            <a:r>
              <a:rPr lang="en-US">
                <a:solidFill>
                  <a:prstClr val="white">
                    <a:tint val="75000"/>
                  </a:prstClr>
                </a:solidFill>
                <a:latin typeface="Calibri" panose="020F0502020204030204"/>
                <a:cs typeface="Arial"/>
                <a:sym typeface="Arial"/>
              </a:rPr>
              <a:t>Dinesh Loomba</a:t>
            </a:r>
            <a:endParaRPr lang="en-US" dirty="0">
              <a:solidFill>
                <a:prstClr val="white">
                  <a:tint val="75000"/>
                </a:prstClr>
              </a:solidFill>
              <a:latin typeface="Calibri" panose="020F0502020204030204"/>
              <a:cs typeface="Arial"/>
              <a:sym typeface="Arial"/>
            </a:endParaRPr>
          </a:p>
        </p:txBody>
      </p:sp>
      <p:sp>
        <p:nvSpPr>
          <p:cNvPr id="3" name="Slide Number Placeholder 2">
            <a:extLst>
              <a:ext uri="{FF2B5EF4-FFF2-40B4-BE49-F238E27FC236}">
                <a16:creationId xmlns:a16="http://schemas.microsoft.com/office/drawing/2014/main" id="{592E17B7-1C7F-2B56-F2E5-7489641DBCF2}"/>
              </a:ext>
            </a:extLst>
          </p:cNvPr>
          <p:cNvSpPr>
            <a:spLocks noGrp="1"/>
          </p:cNvSpPr>
          <p:nvPr>
            <p:ph type="sldNum" sz="quarter" idx="12"/>
          </p:nvPr>
        </p:nvSpPr>
        <p:spPr/>
        <p:txBody>
          <a:bodyPr/>
          <a:lstStyle/>
          <a:p>
            <a:fld id="{330EA680-D336-4FF7-8B7A-9848BB0A1C32}" type="slidenum">
              <a:rPr lang="en-US" smtClean="0"/>
              <a:t>39</a:t>
            </a:fld>
            <a:endParaRPr lang="en-US"/>
          </a:p>
        </p:txBody>
      </p:sp>
    </p:spTree>
    <p:extLst>
      <p:ext uri="{BB962C8B-B14F-4D97-AF65-F5344CB8AC3E}">
        <p14:creationId xmlns:p14="http://schemas.microsoft.com/office/powerpoint/2010/main" val="3500429602"/>
      </p:ext>
    </p:extLst>
  </p:cSld>
  <p:clrMapOvr>
    <a:masterClrMapping/>
  </p:clrMapOvr>
  <mc:AlternateContent xmlns:mc="http://schemas.openxmlformats.org/markup-compatibility/2006" xmlns:p14="http://schemas.microsoft.com/office/powerpoint/2010/main">
    <mc:Choice Requires="p14">
      <p:transition spd="slow" p14:dur="2000" advTm="20364"/>
    </mc:Choice>
    <mc:Fallback xmlns="">
      <p:transition spd="slow" advTm="2036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Date Placeholder 1">
            <a:extLst>
              <a:ext uri="{FF2B5EF4-FFF2-40B4-BE49-F238E27FC236}">
                <a16:creationId xmlns:a16="http://schemas.microsoft.com/office/drawing/2014/main" id="{EFECA5A3-D58A-6ECB-505E-F589697727D0}"/>
              </a:ext>
            </a:extLst>
          </p:cNvPr>
          <p:cNvSpPr>
            <a:spLocks noGrp="1" noChangeArrowheads="1"/>
          </p:cNvSpPr>
          <p:nvPr>
            <p:ph type="dt" sz="half"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r>
              <a:rPr lang="en-US" altLang="en-US" sz="1200">
                <a:solidFill>
                  <a:srgbClr val="000000"/>
                </a:solidFill>
              </a:rPr>
              <a:t>Dinesh Loomba</a:t>
            </a:r>
          </a:p>
        </p:txBody>
      </p:sp>
      <p:sp>
        <p:nvSpPr>
          <p:cNvPr id="52229" name="Footer Placeholder 13">
            <a:extLst>
              <a:ext uri="{FF2B5EF4-FFF2-40B4-BE49-F238E27FC236}">
                <a16:creationId xmlns:a16="http://schemas.microsoft.com/office/drawing/2014/main" id="{9EFE9144-A1AD-488B-C987-455B598F0C10}"/>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r>
              <a:rPr lang="en-US" altLang="en-US" sz="1400">
                <a:solidFill>
                  <a:srgbClr val="000000"/>
                </a:solidFill>
              </a:rPr>
              <a:t>CIPANP 2025</a:t>
            </a:r>
            <a:endParaRPr lang="en-US" altLang="en-US" sz="1200">
              <a:solidFill>
                <a:srgbClr val="000000"/>
              </a:solidFill>
            </a:endParaRPr>
          </a:p>
        </p:txBody>
      </p:sp>
      <p:pic>
        <p:nvPicPr>
          <p:cNvPr id="52226" name="Picture 2">
            <a:extLst>
              <a:ext uri="{FF2B5EF4-FFF2-40B4-BE49-F238E27FC236}">
                <a16:creationId xmlns:a16="http://schemas.microsoft.com/office/drawing/2014/main" id="{69EBDCCB-ECDB-9EFB-B086-ACE837513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87425"/>
            <a:ext cx="9144000"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4">
            <a:extLst>
              <a:ext uri="{FF2B5EF4-FFF2-40B4-BE49-F238E27FC236}">
                <a16:creationId xmlns:a16="http://schemas.microsoft.com/office/drawing/2014/main" id="{3A8A4981-BAED-6235-4D64-4325D01FBE72}"/>
              </a:ext>
            </a:extLst>
          </p:cNvPr>
          <p:cNvSpPr txBox="1">
            <a:spLocks noChangeArrowheads="1"/>
          </p:cNvSpPr>
          <p:nvPr/>
        </p:nvSpPr>
        <p:spPr bwMode="auto">
          <a:xfrm>
            <a:off x="7797800" y="6356350"/>
            <a:ext cx="287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eaLnBrk="1" hangingPunct="1">
              <a:spcBef>
                <a:spcPct val="50000"/>
              </a:spcBef>
            </a:pPr>
            <a:r>
              <a:rPr lang="en-US" altLang="en-US" sz="1200" dirty="0">
                <a:solidFill>
                  <a:srgbClr val="0000FF"/>
                </a:solidFill>
                <a:ea typeface="Osaka" charset="-128"/>
              </a:rPr>
              <a:t>Phan, et al. Astro Part Phys (2016)</a:t>
            </a:r>
          </a:p>
        </p:txBody>
      </p:sp>
      <p:sp>
        <p:nvSpPr>
          <p:cNvPr id="2" name="Rectangle 3">
            <a:extLst>
              <a:ext uri="{FF2B5EF4-FFF2-40B4-BE49-F238E27FC236}">
                <a16:creationId xmlns:a16="http://schemas.microsoft.com/office/drawing/2014/main" id="{F950AAF9-DAA5-B74B-40DB-D808637603EB}"/>
              </a:ext>
            </a:extLst>
          </p:cNvPr>
          <p:cNvSpPr txBox="1">
            <a:spLocks noChangeArrowheads="1"/>
          </p:cNvSpPr>
          <p:nvPr/>
        </p:nvSpPr>
        <p:spPr bwMode="auto">
          <a:xfrm>
            <a:off x="3238320" y="72363"/>
            <a:ext cx="5715360" cy="828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22972" rIns="0" bIns="0"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eaLnBrk="1" hangingPunct="1">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sz="2400" dirty="0">
                <a:solidFill>
                  <a:srgbClr val="333399"/>
                </a:solidFill>
                <a:latin typeface="Helvetica" pitchFamily="2" charset="0"/>
              </a:rPr>
              <a:t>𝞶</a:t>
            </a:r>
            <a:endParaRPr lang="en-US" sz="2400" dirty="0">
              <a:solidFill>
                <a:srgbClr val="333399"/>
              </a:solidFill>
              <a:latin typeface="Helvetica" pitchFamily="2" charset="0"/>
              <a:cs typeface="Helvetica"/>
              <a:sym typeface="Wingdings"/>
            </a:endParaRPr>
          </a:p>
        </p:txBody>
      </p:sp>
      <p:sp>
        <p:nvSpPr>
          <p:cNvPr id="4" name="TextBox 3">
            <a:extLst>
              <a:ext uri="{FF2B5EF4-FFF2-40B4-BE49-F238E27FC236}">
                <a16:creationId xmlns:a16="http://schemas.microsoft.com/office/drawing/2014/main" id="{53006122-9E14-71EF-927C-5214A3FAE9A2}"/>
              </a:ext>
            </a:extLst>
          </p:cNvPr>
          <p:cNvSpPr txBox="1"/>
          <p:nvPr/>
        </p:nvSpPr>
        <p:spPr>
          <a:xfrm>
            <a:off x="538222" y="1823540"/>
            <a:ext cx="858456" cy="461665"/>
          </a:xfrm>
          <a:prstGeom prst="rect">
            <a:avLst/>
          </a:prstGeom>
          <a:noFill/>
        </p:spPr>
        <p:txBody>
          <a:bodyPr wrap="square">
            <a:spAutoFit/>
          </a:bodyPr>
          <a:lstStyle/>
          <a:p>
            <a:r>
              <a:rPr lang="en-US" sz="2400" b="1" dirty="0">
                <a:solidFill>
                  <a:srgbClr val="C00000"/>
                </a:solidFill>
                <a:latin typeface="Helvetica"/>
                <a:cs typeface="Helvetica"/>
              </a:rPr>
              <a:t>ERs</a:t>
            </a:r>
            <a:endParaRPr lang="en-US" sz="2400" b="1" dirty="0">
              <a:solidFill>
                <a:srgbClr val="C00000"/>
              </a:solidFill>
            </a:endParaRPr>
          </a:p>
        </p:txBody>
      </p:sp>
      <p:sp>
        <p:nvSpPr>
          <p:cNvPr id="5" name="TextBox 4">
            <a:extLst>
              <a:ext uri="{FF2B5EF4-FFF2-40B4-BE49-F238E27FC236}">
                <a16:creationId xmlns:a16="http://schemas.microsoft.com/office/drawing/2014/main" id="{461005E0-14EA-3942-0FC6-23E420F4084E}"/>
              </a:ext>
            </a:extLst>
          </p:cNvPr>
          <p:cNvSpPr txBox="1"/>
          <p:nvPr/>
        </p:nvSpPr>
        <p:spPr>
          <a:xfrm>
            <a:off x="538222" y="4468624"/>
            <a:ext cx="858456" cy="461665"/>
          </a:xfrm>
          <a:prstGeom prst="rect">
            <a:avLst/>
          </a:prstGeom>
          <a:noFill/>
        </p:spPr>
        <p:txBody>
          <a:bodyPr wrap="square">
            <a:spAutoFit/>
          </a:bodyPr>
          <a:lstStyle/>
          <a:p>
            <a:r>
              <a:rPr lang="en-US" sz="2400" b="1" dirty="0">
                <a:solidFill>
                  <a:srgbClr val="C00000"/>
                </a:solidFill>
                <a:latin typeface="Helvetica"/>
                <a:cs typeface="Helvetica"/>
              </a:rPr>
              <a:t>NRs</a:t>
            </a:r>
            <a:endParaRPr lang="en-US" sz="2400" b="1" dirty="0">
              <a:solidFill>
                <a:srgbClr val="C00000"/>
              </a:solidFill>
            </a:endParaRPr>
          </a:p>
        </p:txBody>
      </p:sp>
      <p:sp>
        <p:nvSpPr>
          <p:cNvPr id="3" name="Slide Number Placeholder 2">
            <a:extLst>
              <a:ext uri="{FF2B5EF4-FFF2-40B4-BE49-F238E27FC236}">
                <a16:creationId xmlns:a16="http://schemas.microsoft.com/office/drawing/2014/main" id="{9D704897-BD6F-CF0F-24B8-D38247132210}"/>
              </a:ext>
            </a:extLst>
          </p:cNvPr>
          <p:cNvSpPr>
            <a:spLocks noGrp="1"/>
          </p:cNvSpPr>
          <p:nvPr>
            <p:ph type="sldNum" sz="quarter" idx="12"/>
          </p:nvPr>
        </p:nvSpPr>
        <p:spPr/>
        <p:txBody>
          <a:bodyPr/>
          <a:lstStyle/>
          <a:p>
            <a:pPr>
              <a:defRPr/>
            </a:pPr>
            <a:fld id="{8E85B6AE-F08C-A344-A8E0-31AD1B0B5125}" type="slidenum">
              <a:rPr lang="en-US" altLang="en-US" smtClean="0"/>
              <a:pPr>
                <a:defRPr/>
              </a:pPr>
              <a:t>4</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ultipanel13.jpg"/>
          <p:cNvPicPr>
            <a:picLocks noChangeAspect="1"/>
          </p:cNvPicPr>
          <p:nvPr/>
        </p:nvPicPr>
        <p:blipFill rotWithShape="1">
          <a:blip r:embed="rId2">
            <a:extLst>
              <a:ext uri="{28A0092B-C50C-407E-A947-70E740481C1C}">
                <a14:useLocalDpi xmlns:a14="http://schemas.microsoft.com/office/drawing/2010/main" val="0"/>
              </a:ext>
            </a:extLst>
          </a:blip>
          <a:srcRect l="9086" t="10590" r="9005" b="10560"/>
          <a:stretch/>
        </p:blipFill>
        <p:spPr>
          <a:xfrm>
            <a:off x="4788623" y="1298290"/>
            <a:ext cx="5583431" cy="1920240"/>
          </a:xfrm>
          <a:prstGeom prst="rect">
            <a:avLst/>
          </a:prstGeom>
        </p:spPr>
      </p:pic>
      <p:sp>
        <p:nvSpPr>
          <p:cNvPr id="5" name="Text Box 4"/>
          <p:cNvSpPr txBox="1">
            <a:spLocks noChangeArrowheads="1"/>
          </p:cNvSpPr>
          <p:nvPr/>
        </p:nvSpPr>
        <p:spPr bwMode="auto">
          <a:xfrm>
            <a:off x="1869207" y="1586792"/>
            <a:ext cx="1605423" cy="5078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2700" dirty="0">
                <a:solidFill>
                  <a:srgbClr val="942093"/>
                </a:solidFill>
                <a:latin typeface="Helvetica"/>
                <a:cs typeface="Helvetica"/>
              </a:rPr>
              <a:t>Results:</a:t>
            </a:r>
            <a:endParaRPr lang="en-US" sz="2700" b="1" dirty="0">
              <a:solidFill>
                <a:srgbClr val="942093"/>
              </a:solidFill>
              <a:latin typeface="Helvetica"/>
              <a:cs typeface="Helvetica"/>
            </a:endParaRPr>
          </a:p>
        </p:txBody>
      </p:sp>
      <p:sp>
        <p:nvSpPr>
          <p:cNvPr id="6" name="Rectangle 2"/>
          <p:cNvSpPr>
            <a:spLocks noChangeArrowheads="1"/>
          </p:cNvSpPr>
          <p:nvPr/>
        </p:nvSpPr>
        <p:spPr bwMode="auto">
          <a:xfrm>
            <a:off x="2905955" y="5364679"/>
            <a:ext cx="6380093" cy="4385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r>
              <a:rPr lang="en-US" sz="1500" dirty="0">
                <a:solidFill>
                  <a:srgbClr val="660066"/>
                </a:solidFill>
                <a:latin typeface="Helvetica"/>
                <a:cs typeface="Helvetica"/>
              </a:rPr>
              <a:t>At 30 Torr, these tracks are well resolved with clear directionality (arrows)</a:t>
            </a:r>
          </a:p>
          <a:p>
            <a:pPr eaLnBrk="0" hangingPunct="0"/>
            <a:endParaRPr lang="en-US" sz="750" dirty="0">
              <a:solidFill>
                <a:srgbClr val="008000"/>
              </a:solidFill>
              <a:latin typeface="Helvetica"/>
              <a:cs typeface="Helvetica"/>
            </a:endParaRPr>
          </a:p>
        </p:txBody>
      </p:sp>
      <p:sp>
        <p:nvSpPr>
          <p:cNvPr id="8" name="Rectangle 2"/>
          <p:cNvSpPr>
            <a:spLocks noChangeArrowheads="1"/>
          </p:cNvSpPr>
          <p:nvPr/>
        </p:nvSpPr>
        <p:spPr bwMode="auto">
          <a:xfrm>
            <a:off x="4833136" y="1471375"/>
            <a:ext cx="943630" cy="2539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r>
              <a:rPr lang="en-US" sz="1050" dirty="0">
                <a:solidFill>
                  <a:srgbClr val="FFFF00"/>
                </a:solidFill>
                <a:latin typeface="Helvetica"/>
                <a:cs typeface="Helvetica"/>
                <a:sym typeface="Wingdings"/>
              </a:rPr>
              <a:t>5.9 </a:t>
            </a:r>
            <a:r>
              <a:rPr lang="en-US" sz="1050" dirty="0" err="1">
                <a:solidFill>
                  <a:srgbClr val="FFFF00"/>
                </a:solidFill>
                <a:latin typeface="Helvetica"/>
                <a:cs typeface="Helvetica"/>
                <a:sym typeface="Wingdings"/>
              </a:rPr>
              <a:t>keV</a:t>
            </a:r>
            <a:r>
              <a:rPr lang="en-US" sz="1050" dirty="0">
                <a:solidFill>
                  <a:srgbClr val="FFFF00"/>
                </a:solidFill>
                <a:latin typeface="Helvetica"/>
                <a:cs typeface="Helvetica"/>
                <a:sym typeface="Wingdings"/>
              </a:rPr>
              <a:t> </a:t>
            </a:r>
            <a:r>
              <a:rPr lang="en-US" sz="1050" baseline="30000" dirty="0">
                <a:solidFill>
                  <a:srgbClr val="FFFF00"/>
                </a:solidFill>
                <a:latin typeface="Helvetica"/>
                <a:cs typeface="Helvetica"/>
                <a:sym typeface="Wingdings"/>
              </a:rPr>
              <a:t>55</a:t>
            </a:r>
            <a:r>
              <a:rPr lang="en-US" sz="1050" dirty="0">
                <a:solidFill>
                  <a:srgbClr val="FFFF00"/>
                </a:solidFill>
                <a:latin typeface="Helvetica"/>
                <a:cs typeface="Helvetica"/>
                <a:sym typeface="Wingdings"/>
              </a:rPr>
              <a:t>Fe</a:t>
            </a:r>
            <a:endParaRPr lang="en-US" sz="1050" dirty="0">
              <a:solidFill>
                <a:srgbClr val="FFFF00"/>
              </a:solidFill>
              <a:latin typeface="Helvetica"/>
              <a:cs typeface="Helvetica"/>
            </a:endParaRPr>
          </a:p>
        </p:txBody>
      </p:sp>
      <p:pic>
        <p:nvPicPr>
          <p:cNvPr id="9" name="Picture 8">
            <a:extLst>
              <a:ext uri="{FF2B5EF4-FFF2-40B4-BE49-F238E27FC236}">
                <a16:creationId xmlns:a16="http://schemas.microsoft.com/office/drawing/2014/main" id="{F97B21DD-4103-AE42-A9EA-A8733F790DE3}"/>
              </a:ext>
            </a:extLst>
          </p:cNvPr>
          <p:cNvPicPr>
            <a:picLocks noChangeAspect="1"/>
          </p:cNvPicPr>
          <p:nvPr/>
        </p:nvPicPr>
        <p:blipFill rotWithShape="1">
          <a:blip r:embed="rId3"/>
          <a:srcRect l="12390" t="60694" r="5662" b="4294"/>
          <a:stretch/>
        </p:blipFill>
        <p:spPr>
          <a:xfrm>
            <a:off x="4804194" y="3605597"/>
            <a:ext cx="2825845" cy="1355421"/>
          </a:xfrm>
          <a:prstGeom prst="rect">
            <a:avLst/>
          </a:prstGeom>
        </p:spPr>
      </p:pic>
      <p:pic>
        <p:nvPicPr>
          <p:cNvPr id="10" name="Picture 9">
            <a:extLst>
              <a:ext uri="{FF2B5EF4-FFF2-40B4-BE49-F238E27FC236}">
                <a16:creationId xmlns:a16="http://schemas.microsoft.com/office/drawing/2014/main" id="{14BC1AA2-634F-AD99-E345-03512885D2F6}"/>
              </a:ext>
            </a:extLst>
          </p:cNvPr>
          <p:cNvPicPr>
            <a:picLocks noChangeAspect="1"/>
          </p:cNvPicPr>
          <p:nvPr/>
        </p:nvPicPr>
        <p:blipFill rotWithShape="1">
          <a:blip r:embed="rId4"/>
          <a:srcRect l="22146" t="5912" r="13747" b="44198"/>
          <a:stretch/>
        </p:blipFill>
        <p:spPr>
          <a:xfrm>
            <a:off x="1813294" y="3367184"/>
            <a:ext cx="2511305" cy="1785858"/>
          </a:xfrm>
          <a:prstGeom prst="rect">
            <a:avLst/>
          </a:prstGeom>
        </p:spPr>
      </p:pic>
      <p:pic>
        <p:nvPicPr>
          <p:cNvPr id="11" name="Picture 10">
            <a:extLst>
              <a:ext uri="{FF2B5EF4-FFF2-40B4-BE49-F238E27FC236}">
                <a16:creationId xmlns:a16="http://schemas.microsoft.com/office/drawing/2014/main" id="{2FB28C73-B392-1007-FD04-7C908C68352D}"/>
              </a:ext>
            </a:extLst>
          </p:cNvPr>
          <p:cNvPicPr>
            <a:picLocks noChangeAspect="1"/>
          </p:cNvPicPr>
          <p:nvPr/>
        </p:nvPicPr>
        <p:blipFill rotWithShape="1">
          <a:blip r:embed="rId5"/>
          <a:srcRect t="41921" r="35485"/>
          <a:stretch/>
        </p:blipFill>
        <p:spPr>
          <a:xfrm>
            <a:off x="7854312" y="3285884"/>
            <a:ext cx="2517741" cy="1994844"/>
          </a:xfrm>
          <a:prstGeom prst="rect">
            <a:avLst/>
          </a:prstGeom>
        </p:spPr>
      </p:pic>
      <p:sp>
        <p:nvSpPr>
          <p:cNvPr id="12" name="Line 20">
            <a:extLst>
              <a:ext uri="{FF2B5EF4-FFF2-40B4-BE49-F238E27FC236}">
                <a16:creationId xmlns:a16="http://schemas.microsoft.com/office/drawing/2014/main" id="{843FB678-6E41-574F-2D55-5B9CC2ABFBD3}"/>
              </a:ext>
            </a:extLst>
          </p:cNvPr>
          <p:cNvSpPr>
            <a:spLocks noChangeShapeType="1"/>
          </p:cNvSpPr>
          <p:nvPr/>
        </p:nvSpPr>
        <p:spPr bwMode="auto">
          <a:xfrm>
            <a:off x="5583000" y="4062699"/>
            <a:ext cx="998360" cy="9158"/>
          </a:xfrm>
          <a:prstGeom prst="line">
            <a:avLst/>
          </a:prstGeom>
          <a:noFill/>
          <a:ln w="38100" cmpd="sng">
            <a:solidFill>
              <a:srgbClr val="FFFF00"/>
            </a:solidFill>
            <a:round/>
            <a:headEnd type="none"/>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Line 20">
            <a:extLst>
              <a:ext uri="{FF2B5EF4-FFF2-40B4-BE49-F238E27FC236}">
                <a16:creationId xmlns:a16="http://schemas.microsoft.com/office/drawing/2014/main" id="{ADDB74A0-B7D0-B981-AA0E-8E2CA3B1B10C}"/>
              </a:ext>
            </a:extLst>
          </p:cNvPr>
          <p:cNvSpPr>
            <a:spLocks noChangeShapeType="1"/>
          </p:cNvSpPr>
          <p:nvPr/>
        </p:nvSpPr>
        <p:spPr bwMode="auto">
          <a:xfrm flipH="1" flipV="1">
            <a:off x="8683330" y="3806857"/>
            <a:ext cx="604513" cy="91583"/>
          </a:xfrm>
          <a:prstGeom prst="line">
            <a:avLst/>
          </a:prstGeom>
          <a:noFill/>
          <a:ln w="38100" cmpd="sng">
            <a:solidFill>
              <a:srgbClr val="FFFF00"/>
            </a:solidFill>
            <a:round/>
            <a:headEnd type="none"/>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Line 20">
            <a:extLst>
              <a:ext uri="{FF2B5EF4-FFF2-40B4-BE49-F238E27FC236}">
                <a16:creationId xmlns:a16="http://schemas.microsoft.com/office/drawing/2014/main" id="{B638DE82-CA50-2996-DC8F-1EEFC4860682}"/>
              </a:ext>
            </a:extLst>
          </p:cNvPr>
          <p:cNvSpPr>
            <a:spLocks noChangeShapeType="1"/>
          </p:cNvSpPr>
          <p:nvPr/>
        </p:nvSpPr>
        <p:spPr bwMode="auto">
          <a:xfrm flipV="1">
            <a:off x="2671919" y="3900503"/>
            <a:ext cx="558715" cy="512862"/>
          </a:xfrm>
          <a:prstGeom prst="line">
            <a:avLst/>
          </a:prstGeom>
          <a:noFill/>
          <a:ln w="38100" cmpd="sng">
            <a:solidFill>
              <a:srgbClr val="FFFF00"/>
            </a:solidFill>
            <a:round/>
            <a:headEnd type="none"/>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TextBox 15">
            <a:extLst>
              <a:ext uri="{FF2B5EF4-FFF2-40B4-BE49-F238E27FC236}">
                <a16:creationId xmlns:a16="http://schemas.microsoft.com/office/drawing/2014/main" id="{76F25624-C28E-DF75-96F9-CA9915ADE801}"/>
              </a:ext>
            </a:extLst>
          </p:cNvPr>
          <p:cNvSpPr txBox="1"/>
          <p:nvPr/>
        </p:nvSpPr>
        <p:spPr>
          <a:xfrm>
            <a:off x="4995335" y="3310912"/>
            <a:ext cx="2201333" cy="300082"/>
          </a:xfrm>
          <a:prstGeom prst="rect">
            <a:avLst/>
          </a:prstGeom>
          <a:noFill/>
        </p:spPr>
        <p:txBody>
          <a:bodyPr wrap="square">
            <a:spAutoFit/>
          </a:bodyPr>
          <a:lstStyle/>
          <a:p>
            <a:r>
              <a:rPr lang="en-US" sz="1350" dirty="0">
                <a:solidFill>
                  <a:srgbClr val="000090"/>
                </a:solidFill>
                <a:latin typeface="Helvetica"/>
                <a:cs typeface="Helvetica"/>
              </a:rPr>
              <a:t>~100-300 keV NR tracks</a:t>
            </a:r>
            <a:endParaRPr lang="en-US" dirty="0"/>
          </a:p>
        </p:txBody>
      </p:sp>
      <p:sp>
        <p:nvSpPr>
          <p:cNvPr id="19" name="TextBox 18">
            <a:extLst>
              <a:ext uri="{FF2B5EF4-FFF2-40B4-BE49-F238E27FC236}">
                <a16:creationId xmlns:a16="http://schemas.microsoft.com/office/drawing/2014/main" id="{AB1247CB-4312-C480-A4D5-0B99A62D68FD}"/>
              </a:ext>
            </a:extLst>
          </p:cNvPr>
          <p:cNvSpPr txBox="1"/>
          <p:nvPr/>
        </p:nvSpPr>
        <p:spPr>
          <a:xfrm>
            <a:off x="6529372" y="1067408"/>
            <a:ext cx="2201333" cy="369332"/>
          </a:xfrm>
          <a:prstGeom prst="rect">
            <a:avLst/>
          </a:prstGeom>
          <a:noFill/>
        </p:spPr>
        <p:txBody>
          <a:bodyPr wrap="square">
            <a:spAutoFit/>
          </a:bodyPr>
          <a:lstStyle/>
          <a:p>
            <a:r>
              <a:rPr lang="en-US" sz="1350" dirty="0">
                <a:solidFill>
                  <a:srgbClr val="000090"/>
                </a:solidFill>
                <a:latin typeface="Helvetica"/>
                <a:cs typeface="Helvetica"/>
              </a:rPr>
              <a:t>5.9 keV </a:t>
            </a:r>
            <a:r>
              <a:rPr lang="en-US" dirty="0">
                <a:solidFill>
                  <a:srgbClr val="000090"/>
                </a:solidFill>
                <a:latin typeface="Helvetica"/>
                <a:cs typeface="Helvetica"/>
              </a:rPr>
              <a:t>E</a:t>
            </a:r>
            <a:r>
              <a:rPr lang="en-US" sz="1350" dirty="0">
                <a:solidFill>
                  <a:srgbClr val="000090"/>
                </a:solidFill>
                <a:latin typeface="Helvetica"/>
                <a:cs typeface="Helvetica"/>
              </a:rPr>
              <a:t>R tracks</a:t>
            </a:r>
            <a:endParaRPr lang="en-US" dirty="0"/>
          </a:p>
        </p:txBody>
      </p:sp>
      <p:sp>
        <p:nvSpPr>
          <p:cNvPr id="17" name="Date Placeholder 16">
            <a:extLst>
              <a:ext uri="{FF2B5EF4-FFF2-40B4-BE49-F238E27FC236}">
                <a16:creationId xmlns:a16="http://schemas.microsoft.com/office/drawing/2014/main" id="{92990813-4588-AE5E-E532-FA00A703200D}"/>
              </a:ext>
            </a:extLst>
          </p:cNvPr>
          <p:cNvSpPr>
            <a:spLocks noGrp="1"/>
          </p:cNvSpPr>
          <p:nvPr>
            <p:ph type="dt" sz="half" idx="10"/>
          </p:nvPr>
        </p:nvSpPr>
        <p:spPr/>
        <p:txBody>
          <a:bodyPr/>
          <a:lstStyle/>
          <a:p>
            <a:r>
              <a:rPr lang="en-US"/>
              <a:t>Dinesh Loomba</a:t>
            </a:r>
          </a:p>
        </p:txBody>
      </p:sp>
      <p:sp>
        <p:nvSpPr>
          <p:cNvPr id="3" name="Footer Placeholder 2">
            <a:extLst>
              <a:ext uri="{FF2B5EF4-FFF2-40B4-BE49-F238E27FC236}">
                <a16:creationId xmlns:a16="http://schemas.microsoft.com/office/drawing/2014/main" id="{C5A856F3-DA5A-2E19-FF33-1B02D6C38B41}"/>
              </a:ext>
            </a:extLst>
          </p:cNvPr>
          <p:cNvSpPr>
            <a:spLocks noGrp="1"/>
          </p:cNvSpPr>
          <p:nvPr>
            <p:ph type="ftr" sz="quarter" idx="11"/>
          </p:nvPr>
        </p:nvSpPr>
        <p:spPr/>
        <p:txBody>
          <a:bodyPr/>
          <a:lstStyle/>
          <a:p>
            <a:r>
              <a:rPr lang="hr-HR"/>
              <a:t>CIPANP 2025</a:t>
            </a:r>
            <a:endParaRPr lang="en-US" sz="900">
              <a:latin typeface="Helvetica" charset="0"/>
            </a:endParaRPr>
          </a:p>
        </p:txBody>
      </p:sp>
      <p:sp>
        <p:nvSpPr>
          <p:cNvPr id="2" name="Slide Number Placeholder 1">
            <a:extLst>
              <a:ext uri="{FF2B5EF4-FFF2-40B4-BE49-F238E27FC236}">
                <a16:creationId xmlns:a16="http://schemas.microsoft.com/office/drawing/2014/main" id="{11C347D9-6479-188F-08D8-82D708C258FF}"/>
              </a:ext>
            </a:extLst>
          </p:cNvPr>
          <p:cNvSpPr>
            <a:spLocks noGrp="1"/>
          </p:cNvSpPr>
          <p:nvPr>
            <p:ph type="sldNum" sz="quarter" idx="12"/>
          </p:nvPr>
        </p:nvSpPr>
        <p:spPr/>
        <p:txBody>
          <a:bodyPr/>
          <a:lstStyle/>
          <a:p>
            <a:pPr>
              <a:defRPr/>
            </a:pPr>
            <a:fld id="{8E85B6AE-F08C-A344-A8E0-31AD1B0B5125}" type="slidenum">
              <a:rPr lang="en-US" altLang="en-US" smtClean="0"/>
              <a:pPr>
                <a:defRPr/>
              </a:pPr>
              <a:t>40</a:t>
            </a:fld>
            <a:endParaRPr lang="en-US" altLang="en-US"/>
          </a:p>
        </p:txBody>
      </p:sp>
    </p:spTree>
    <p:extLst>
      <p:ext uri="{BB962C8B-B14F-4D97-AF65-F5344CB8AC3E}">
        <p14:creationId xmlns:p14="http://schemas.microsoft.com/office/powerpoint/2010/main" val="38497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Date Placeholder 1">
            <a:extLst>
              <a:ext uri="{FF2B5EF4-FFF2-40B4-BE49-F238E27FC236}">
                <a16:creationId xmlns:a16="http://schemas.microsoft.com/office/drawing/2014/main" id="{9DAE2B39-019F-1B3C-4177-6F4E0C934464}"/>
              </a:ext>
            </a:extLst>
          </p:cNvPr>
          <p:cNvSpPr>
            <a:spLocks noGrp="1"/>
          </p:cNvSpPr>
          <p:nvPr>
            <p:ph type="dt" sz="half"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Helvetica" pitchFamily="2" charset="0"/>
              </a:rPr>
              <a:t>Dinesh Loomba</a:t>
            </a:r>
          </a:p>
        </p:txBody>
      </p:sp>
      <p:sp>
        <p:nvSpPr>
          <p:cNvPr id="3" name="Footer Placeholder 2">
            <a:extLst>
              <a:ext uri="{FF2B5EF4-FFF2-40B4-BE49-F238E27FC236}">
                <a16:creationId xmlns:a16="http://schemas.microsoft.com/office/drawing/2014/main" id="{28B092F1-D58D-D806-8BF7-5543B63DE384}"/>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56323" name="Rectangle 2">
            <a:extLst>
              <a:ext uri="{FF2B5EF4-FFF2-40B4-BE49-F238E27FC236}">
                <a16:creationId xmlns:a16="http://schemas.microsoft.com/office/drawing/2014/main" id="{F8DC60D3-653C-C3D5-90E2-F0091045D81C}"/>
              </a:ext>
            </a:extLst>
          </p:cNvPr>
          <p:cNvSpPr>
            <a:spLocks noChangeArrowheads="1"/>
          </p:cNvSpPr>
          <p:nvPr/>
        </p:nvSpPr>
        <p:spPr bwMode="auto">
          <a:xfrm>
            <a:off x="1866900" y="376238"/>
            <a:ext cx="8420100" cy="8302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2400">
                <a:solidFill>
                  <a:schemeClr val="accent2"/>
                </a:solidFill>
                <a:latin typeface="Helvetica" pitchFamily="2" charset="0"/>
              </a:rPr>
              <a:t>Gamma backgrounds have small dE/dx, large fluctuations: </a:t>
            </a:r>
            <a:r>
              <a:rPr lang="en-GB" altLang="en-US" sz="2400">
                <a:solidFill>
                  <a:srgbClr val="FF0000"/>
                </a:solidFill>
                <a:latin typeface="Helvetica" pitchFamily="2" charset="0"/>
              </a:rPr>
              <a:t>high signal-to-noise is important</a:t>
            </a:r>
            <a:endParaRPr lang="en-US" altLang="en-US" sz="2400" b="1">
              <a:solidFill>
                <a:schemeClr val="accent2"/>
              </a:solidFill>
              <a:latin typeface="Helvetica" pitchFamily="2" charset="0"/>
            </a:endParaRPr>
          </a:p>
        </p:txBody>
      </p:sp>
      <p:grpSp>
        <p:nvGrpSpPr>
          <p:cNvPr id="1538051" name="Group 3">
            <a:extLst>
              <a:ext uri="{FF2B5EF4-FFF2-40B4-BE49-F238E27FC236}">
                <a16:creationId xmlns:a16="http://schemas.microsoft.com/office/drawing/2014/main" id="{03974E57-6D36-3C35-39F8-6C581A446100}"/>
              </a:ext>
            </a:extLst>
          </p:cNvPr>
          <p:cNvGrpSpPr>
            <a:grpSpLocks/>
          </p:cNvGrpSpPr>
          <p:nvPr/>
        </p:nvGrpSpPr>
        <p:grpSpPr bwMode="auto">
          <a:xfrm>
            <a:off x="3124200" y="1149351"/>
            <a:ext cx="5703888" cy="5381625"/>
            <a:chOff x="1008" y="724"/>
            <a:chExt cx="3593" cy="3390"/>
          </a:xfrm>
        </p:grpSpPr>
        <p:pic>
          <p:nvPicPr>
            <p:cNvPr id="56330" name="Picture 4">
              <a:extLst>
                <a:ext uri="{FF2B5EF4-FFF2-40B4-BE49-F238E27FC236}">
                  <a16:creationId xmlns:a16="http://schemas.microsoft.com/office/drawing/2014/main" id="{B76B6B59-5B04-C34D-8F3E-2A033FC2A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 y="724"/>
              <a:ext cx="3593" cy="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5">
              <a:extLst>
                <a:ext uri="{FF2B5EF4-FFF2-40B4-BE49-F238E27FC236}">
                  <a16:creationId xmlns:a16="http://schemas.microsoft.com/office/drawing/2014/main" id="{3FAB8430-DA66-7493-C087-FA873B048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 y="2384"/>
              <a:ext cx="3593" cy="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38054" name="Group 6">
            <a:extLst>
              <a:ext uri="{FF2B5EF4-FFF2-40B4-BE49-F238E27FC236}">
                <a16:creationId xmlns:a16="http://schemas.microsoft.com/office/drawing/2014/main" id="{3A99E7F4-09BD-8B17-5001-66973617222F}"/>
              </a:ext>
            </a:extLst>
          </p:cNvPr>
          <p:cNvGrpSpPr>
            <a:grpSpLocks/>
          </p:cNvGrpSpPr>
          <p:nvPr/>
        </p:nvGrpSpPr>
        <p:grpSpPr bwMode="auto">
          <a:xfrm>
            <a:off x="3314700" y="1193801"/>
            <a:ext cx="5729288" cy="5337175"/>
            <a:chOff x="1016" y="752"/>
            <a:chExt cx="3609" cy="3362"/>
          </a:xfrm>
        </p:grpSpPr>
        <p:pic>
          <p:nvPicPr>
            <p:cNvPr id="56328" name="Picture 7">
              <a:extLst>
                <a:ext uri="{FF2B5EF4-FFF2-40B4-BE49-F238E27FC236}">
                  <a16:creationId xmlns:a16="http://schemas.microsoft.com/office/drawing/2014/main" id="{761A6A17-96B6-99AE-B32E-53D74748E2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 y="752"/>
              <a:ext cx="3593" cy="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8">
              <a:extLst>
                <a:ext uri="{FF2B5EF4-FFF2-40B4-BE49-F238E27FC236}">
                  <a16:creationId xmlns:a16="http://schemas.microsoft.com/office/drawing/2014/main" id="{6E3D5800-B6A2-C6CC-849A-E34EEDAB6A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 y="2384"/>
              <a:ext cx="3593" cy="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8057" name="Picture 9">
            <a:extLst>
              <a:ext uri="{FF2B5EF4-FFF2-40B4-BE49-F238E27FC236}">
                <a16:creationId xmlns:a16="http://schemas.microsoft.com/office/drawing/2014/main" id="{F431BE14-427B-DEB5-F619-69D2F6E5B7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8201" y="1168401"/>
            <a:ext cx="5484813"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058" name="Text Box 10">
            <a:extLst>
              <a:ext uri="{FF2B5EF4-FFF2-40B4-BE49-F238E27FC236}">
                <a16:creationId xmlns:a16="http://schemas.microsoft.com/office/drawing/2014/main" id="{B8F09623-4814-5BAE-AFB4-FC370F6047F7}"/>
              </a:ext>
            </a:extLst>
          </p:cNvPr>
          <p:cNvSpPr txBox="1">
            <a:spLocks noChangeArrowheads="1"/>
          </p:cNvSpPr>
          <p:nvPr/>
        </p:nvSpPr>
        <p:spPr bwMode="auto">
          <a:xfrm>
            <a:off x="8991600" y="5549900"/>
            <a:ext cx="1511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FF0080"/>
                </a:solidFill>
                <a:latin typeface="Helvetica" pitchFamily="2" charset="0"/>
              </a:rPr>
              <a:t>And 3D should help</a:t>
            </a:r>
          </a:p>
        </p:txBody>
      </p:sp>
      <p:sp>
        <p:nvSpPr>
          <p:cNvPr id="2" name="Slide Number Placeholder 1">
            <a:extLst>
              <a:ext uri="{FF2B5EF4-FFF2-40B4-BE49-F238E27FC236}">
                <a16:creationId xmlns:a16="http://schemas.microsoft.com/office/drawing/2014/main" id="{96085133-8026-3079-7BC8-18DA24E5D7B2}"/>
              </a:ext>
            </a:extLst>
          </p:cNvPr>
          <p:cNvSpPr>
            <a:spLocks noGrp="1"/>
          </p:cNvSpPr>
          <p:nvPr>
            <p:ph type="sldNum" sz="quarter" idx="12"/>
          </p:nvPr>
        </p:nvSpPr>
        <p:spPr/>
        <p:txBody>
          <a:bodyPr/>
          <a:lstStyle/>
          <a:p>
            <a:pPr>
              <a:defRPr/>
            </a:pPr>
            <a:fld id="{8E85B6AE-F08C-A344-A8E0-31AD1B0B5125}" type="slidenum">
              <a:rPr lang="en-US" altLang="en-US" smtClean="0"/>
              <a:pPr>
                <a:defRPr/>
              </a:pPr>
              <a:t>41</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38051"/>
                                        </p:tgtEl>
                                        <p:attrNameLst>
                                          <p:attrName>style.visibility</p:attrName>
                                        </p:attrNameLst>
                                      </p:cBhvr>
                                      <p:to>
                                        <p:strVal val="visible"/>
                                      </p:to>
                                    </p:set>
                                    <p:animEffect transition="in" filter="dissolve">
                                      <p:cBhvr>
                                        <p:cTn id="7" dur="500"/>
                                        <p:tgtEl>
                                          <p:spTgt spid="15380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38054"/>
                                        </p:tgtEl>
                                        <p:attrNameLst>
                                          <p:attrName>style.visibility</p:attrName>
                                        </p:attrNameLst>
                                      </p:cBhvr>
                                      <p:to>
                                        <p:strVal val="visible"/>
                                      </p:to>
                                    </p:set>
                                    <p:animEffect transition="in" filter="dissolve">
                                      <p:cBhvr>
                                        <p:cTn id="12" dur="500"/>
                                        <p:tgtEl>
                                          <p:spTgt spid="15380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538057"/>
                                        </p:tgtEl>
                                        <p:attrNameLst>
                                          <p:attrName>style.visibility</p:attrName>
                                        </p:attrNameLst>
                                      </p:cBhvr>
                                      <p:to>
                                        <p:strVal val="visible"/>
                                      </p:to>
                                    </p:set>
                                    <p:animEffect transition="in" filter="dissolve">
                                      <p:cBhvr>
                                        <p:cTn id="17" dur="500"/>
                                        <p:tgtEl>
                                          <p:spTgt spid="15380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538058"/>
                                        </p:tgtEl>
                                        <p:attrNameLst>
                                          <p:attrName>style.visibility</p:attrName>
                                        </p:attrNameLst>
                                      </p:cBhvr>
                                      <p:to>
                                        <p:strVal val="visible"/>
                                      </p:to>
                                    </p:set>
                                    <p:anim calcmode="lin" valueType="num">
                                      <p:cBhvr>
                                        <p:cTn id="22" dur="1000" fill="hold"/>
                                        <p:tgtEl>
                                          <p:spTgt spid="1538058"/>
                                        </p:tgtEl>
                                        <p:attrNameLst>
                                          <p:attrName>ppt_w</p:attrName>
                                        </p:attrNameLst>
                                      </p:cBhvr>
                                      <p:tavLst>
                                        <p:tav tm="0">
                                          <p:val>
                                            <p:strVal val="#ppt_w*0.70"/>
                                          </p:val>
                                        </p:tav>
                                        <p:tav tm="100000">
                                          <p:val>
                                            <p:strVal val="#ppt_w"/>
                                          </p:val>
                                        </p:tav>
                                      </p:tavLst>
                                    </p:anim>
                                    <p:anim calcmode="lin" valueType="num">
                                      <p:cBhvr>
                                        <p:cTn id="23" dur="1000" fill="hold"/>
                                        <p:tgtEl>
                                          <p:spTgt spid="1538058"/>
                                        </p:tgtEl>
                                        <p:attrNameLst>
                                          <p:attrName>ppt_h</p:attrName>
                                        </p:attrNameLst>
                                      </p:cBhvr>
                                      <p:tavLst>
                                        <p:tav tm="0">
                                          <p:val>
                                            <p:strVal val="#ppt_h"/>
                                          </p:val>
                                        </p:tav>
                                        <p:tav tm="100000">
                                          <p:val>
                                            <p:strVal val="#ppt_h"/>
                                          </p:val>
                                        </p:tav>
                                      </p:tavLst>
                                    </p:anim>
                                    <p:animEffect transition="in" filter="fade">
                                      <p:cBhvr>
                                        <p:cTn id="24" dur="1000"/>
                                        <p:tgtEl>
                                          <p:spTgt spid="1538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05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9CD0D-F512-E180-DDC6-F29FFAABBB41}"/>
            </a:ext>
          </a:extLst>
        </p:cNvPr>
        <p:cNvGrpSpPr/>
        <p:nvPr/>
      </p:nvGrpSpPr>
      <p:grpSpPr>
        <a:xfrm>
          <a:off x="0" y="0"/>
          <a:ext cx="0" cy="0"/>
          <a:chOff x="0" y="0"/>
          <a:chExt cx="0" cy="0"/>
        </a:xfrm>
      </p:grpSpPr>
      <p:sp>
        <p:nvSpPr>
          <p:cNvPr id="62465" name="Date Placeholder 1">
            <a:extLst>
              <a:ext uri="{FF2B5EF4-FFF2-40B4-BE49-F238E27FC236}">
                <a16:creationId xmlns:a16="http://schemas.microsoft.com/office/drawing/2014/main" id="{A18092D9-6A3E-2341-3987-9C6C00603E89}"/>
              </a:ext>
            </a:extLst>
          </p:cNvPr>
          <p:cNvSpPr>
            <a:spLocks noGrp="1"/>
          </p:cNvSpPr>
          <p:nvPr>
            <p:ph type="dt" sz="half"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Helvetica" pitchFamily="2" charset="0"/>
              </a:rPr>
              <a:t>Dinesh Loomba</a:t>
            </a:r>
          </a:p>
        </p:txBody>
      </p:sp>
      <p:sp>
        <p:nvSpPr>
          <p:cNvPr id="3" name="Footer Placeholder 2">
            <a:extLst>
              <a:ext uri="{FF2B5EF4-FFF2-40B4-BE49-F238E27FC236}">
                <a16:creationId xmlns:a16="http://schemas.microsoft.com/office/drawing/2014/main" id="{2A1EFA77-9F89-C2C0-C8ED-A4D1B28D2619}"/>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62467" name="Rectangle 3">
            <a:extLst>
              <a:ext uri="{FF2B5EF4-FFF2-40B4-BE49-F238E27FC236}">
                <a16:creationId xmlns:a16="http://schemas.microsoft.com/office/drawing/2014/main" id="{51AA6C74-08EB-82F2-5B0A-7E4ED8F4DEA5}"/>
              </a:ext>
            </a:extLst>
          </p:cNvPr>
          <p:cNvSpPr>
            <a:spLocks noChangeArrowheads="1"/>
          </p:cNvSpPr>
          <p:nvPr/>
        </p:nvSpPr>
        <p:spPr bwMode="auto">
          <a:xfrm>
            <a:off x="2505113" y="405877"/>
            <a:ext cx="71817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dirty="0">
                <a:solidFill>
                  <a:schemeClr val="accent2"/>
                </a:solidFill>
                <a:latin typeface="Helvetica" pitchFamily="2" charset="0"/>
                <a:sym typeface="Symbol" pitchFamily="2" charset="2"/>
              </a:rPr>
              <a:t> </a:t>
            </a:r>
            <a:r>
              <a:rPr lang="en-US" altLang="en-US" sz="2800" dirty="0">
                <a:solidFill>
                  <a:srgbClr val="000080"/>
                </a:solidFill>
                <a:latin typeface="Helvetica" pitchFamily="2" charset="0"/>
              </a:rPr>
              <a:t>Directionality r</a:t>
            </a:r>
            <a:r>
              <a:rPr lang="en-GB" altLang="en-US" sz="2800" dirty="0" err="1">
                <a:solidFill>
                  <a:srgbClr val="000080"/>
                </a:solidFill>
                <a:latin typeface="Helvetica" pitchFamily="2" charset="0"/>
                <a:sym typeface="Symbol" pitchFamily="2" charset="2"/>
              </a:rPr>
              <a:t>esults</a:t>
            </a:r>
            <a:r>
              <a:rPr lang="en-GB" altLang="en-US" sz="2800" dirty="0">
                <a:solidFill>
                  <a:srgbClr val="000080"/>
                </a:solidFill>
                <a:latin typeface="Helvetica" pitchFamily="2" charset="0"/>
                <a:sym typeface="Symbol" pitchFamily="2" charset="2"/>
              </a:rPr>
              <a:t> from Cf-252 exposure:</a:t>
            </a:r>
            <a:endParaRPr lang="en-US" altLang="en-US" sz="2800" dirty="0">
              <a:solidFill>
                <a:srgbClr val="000080"/>
              </a:solidFill>
              <a:latin typeface="Helvetica" pitchFamily="2" charset="0"/>
              <a:sym typeface="Symbol" pitchFamily="2" charset="2"/>
            </a:endParaRPr>
          </a:p>
        </p:txBody>
      </p:sp>
      <p:sp>
        <p:nvSpPr>
          <p:cNvPr id="62468" name="Text Box 5">
            <a:extLst>
              <a:ext uri="{FF2B5EF4-FFF2-40B4-BE49-F238E27FC236}">
                <a16:creationId xmlns:a16="http://schemas.microsoft.com/office/drawing/2014/main" id="{FC08FBEE-ADF1-ACAF-DD01-5CCB15B05595}"/>
              </a:ext>
            </a:extLst>
          </p:cNvPr>
          <p:cNvSpPr txBox="1">
            <a:spLocks noChangeArrowheads="1"/>
          </p:cNvSpPr>
          <p:nvPr/>
        </p:nvSpPr>
        <p:spPr bwMode="auto">
          <a:xfrm>
            <a:off x="2620963" y="1333500"/>
            <a:ext cx="3403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latin typeface="Helvetica Neue" panose="02000503000000020004" pitchFamily="2" charset="0"/>
                <a:cs typeface="Arial" panose="020B0604020202020204" pitchFamily="34" charset="0"/>
              </a:rPr>
              <a:t>Nuclear recoil energy spectrum</a:t>
            </a:r>
            <a:endParaRPr lang="en-US" altLang="en-US" sz="2000">
              <a:latin typeface="Helvetica Neue" panose="02000503000000020004" pitchFamily="2" charset="0"/>
              <a:cs typeface="Arial" panose="020B0604020202020204" pitchFamily="34" charset="0"/>
            </a:endParaRPr>
          </a:p>
        </p:txBody>
      </p:sp>
      <p:sp>
        <p:nvSpPr>
          <p:cNvPr id="62469" name="Text Box 8">
            <a:extLst>
              <a:ext uri="{FF2B5EF4-FFF2-40B4-BE49-F238E27FC236}">
                <a16:creationId xmlns:a16="http://schemas.microsoft.com/office/drawing/2014/main" id="{C8B4E7F9-B4AB-1A44-6469-5204B9CBEB5E}"/>
              </a:ext>
            </a:extLst>
          </p:cNvPr>
          <p:cNvSpPr txBox="1">
            <a:spLocks noChangeArrowheads="1"/>
          </p:cNvSpPr>
          <p:nvPr/>
        </p:nvSpPr>
        <p:spPr bwMode="auto">
          <a:xfrm>
            <a:off x="2203450" y="5653089"/>
            <a:ext cx="25860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a:solidFill>
                  <a:srgbClr val="800080"/>
                </a:solidFill>
                <a:latin typeface="Helvetica Neue" panose="02000503000000020004" pitchFamily="2" charset="0"/>
                <a:cs typeface="Arial" panose="020B0604020202020204" pitchFamily="34" charset="0"/>
              </a:rPr>
              <a:t>Directionality threshold: </a:t>
            </a:r>
            <a:r>
              <a:rPr lang="en-US" altLang="en-US" sz="1800">
                <a:solidFill>
                  <a:srgbClr val="FF8000"/>
                </a:solidFill>
                <a:latin typeface="Helvetica Neue" panose="02000503000000020004" pitchFamily="2" charset="0"/>
                <a:cs typeface="Arial" panose="020B0604020202020204" pitchFamily="34" charset="0"/>
              </a:rPr>
              <a:t>axial,</a:t>
            </a:r>
            <a:r>
              <a:rPr lang="en-US" altLang="en-US" sz="1800">
                <a:solidFill>
                  <a:srgbClr val="800080"/>
                </a:solidFill>
                <a:latin typeface="Helvetica Neue" panose="02000503000000020004" pitchFamily="2" charset="0"/>
                <a:cs typeface="Arial" panose="020B0604020202020204" pitchFamily="34" charset="0"/>
              </a:rPr>
              <a:t> </a:t>
            </a:r>
            <a:r>
              <a:rPr lang="en-US" altLang="en-US" sz="1800">
                <a:solidFill>
                  <a:srgbClr val="FF0000"/>
                </a:solidFill>
                <a:latin typeface="Helvetica Neue" panose="02000503000000020004" pitchFamily="2" charset="0"/>
                <a:cs typeface="Arial" panose="020B0604020202020204" pitchFamily="34" charset="0"/>
              </a:rPr>
              <a:t>vector</a:t>
            </a:r>
            <a:endParaRPr lang="en-US" altLang="en-US" sz="2000">
              <a:solidFill>
                <a:srgbClr val="800080"/>
              </a:solidFill>
              <a:latin typeface="Helvetica Neue" panose="02000503000000020004" pitchFamily="2" charset="0"/>
              <a:cs typeface="Arial" panose="020B0604020202020204" pitchFamily="34" charset="0"/>
            </a:endParaRPr>
          </a:p>
        </p:txBody>
      </p:sp>
      <p:pic>
        <p:nvPicPr>
          <p:cNvPr id="62470" name="Picture 10">
            <a:extLst>
              <a:ext uri="{FF2B5EF4-FFF2-40B4-BE49-F238E27FC236}">
                <a16:creationId xmlns:a16="http://schemas.microsoft.com/office/drawing/2014/main" id="{24E6FC87-47D9-CFB7-424C-FC4658E2A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301" y="1973263"/>
            <a:ext cx="3459163"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71" name="Text Box 11">
            <a:extLst>
              <a:ext uri="{FF2B5EF4-FFF2-40B4-BE49-F238E27FC236}">
                <a16:creationId xmlns:a16="http://schemas.microsoft.com/office/drawing/2014/main" id="{B1A8899C-0520-DC26-B01A-A887C22219F8}"/>
              </a:ext>
            </a:extLst>
          </p:cNvPr>
          <p:cNvSpPr txBox="1">
            <a:spLocks noChangeArrowheads="1"/>
          </p:cNvSpPr>
          <p:nvPr/>
        </p:nvSpPr>
        <p:spPr bwMode="auto">
          <a:xfrm>
            <a:off x="6518276" y="1233489"/>
            <a:ext cx="34766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latin typeface="Helvetica Neue" panose="02000503000000020004" pitchFamily="2" charset="0"/>
                <a:cs typeface="Arial" panose="020B0604020202020204" pitchFamily="34" charset="0"/>
              </a:rPr>
              <a:t>2D circular histogram of vector recoil directions, after cuts</a:t>
            </a:r>
            <a:endParaRPr lang="en-US" altLang="en-US" sz="2000">
              <a:latin typeface="Helvetica Neue" panose="02000503000000020004" pitchFamily="2" charset="0"/>
              <a:cs typeface="Arial" panose="020B0604020202020204" pitchFamily="34" charset="0"/>
            </a:endParaRPr>
          </a:p>
        </p:txBody>
      </p:sp>
      <p:pic>
        <p:nvPicPr>
          <p:cNvPr id="62472" name="Picture 12">
            <a:extLst>
              <a:ext uri="{FF2B5EF4-FFF2-40B4-BE49-F238E27FC236}">
                <a16:creationId xmlns:a16="http://schemas.microsoft.com/office/drawing/2014/main" id="{55E2C42E-EC41-75E1-124E-BA44654E6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900" y="1651000"/>
            <a:ext cx="37719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3" name="Line 7">
            <a:extLst>
              <a:ext uri="{FF2B5EF4-FFF2-40B4-BE49-F238E27FC236}">
                <a16:creationId xmlns:a16="http://schemas.microsoft.com/office/drawing/2014/main" id="{13680F86-E1E7-8111-0DB0-7656530A7825}"/>
              </a:ext>
            </a:extLst>
          </p:cNvPr>
          <p:cNvSpPr>
            <a:spLocks noChangeShapeType="1"/>
          </p:cNvSpPr>
          <p:nvPr/>
        </p:nvSpPr>
        <p:spPr bwMode="auto">
          <a:xfrm flipV="1">
            <a:off x="3276600" y="5232400"/>
            <a:ext cx="0" cy="381000"/>
          </a:xfrm>
          <a:prstGeom prst="line">
            <a:avLst/>
          </a:prstGeom>
          <a:noFill/>
          <a:ln w="9525">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4" name="Line 13">
            <a:extLst>
              <a:ext uri="{FF2B5EF4-FFF2-40B4-BE49-F238E27FC236}">
                <a16:creationId xmlns:a16="http://schemas.microsoft.com/office/drawing/2014/main" id="{744E1250-CA77-426C-41A2-75AABF916DA3}"/>
              </a:ext>
            </a:extLst>
          </p:cNvPr>
          <p:cNvSpPr>
            <a:spLocks noChangeShapeType="1"/>
          </p:cNvSpPr>
          <p:nvPr/>
        </p:nvSpPr>
        <p:spPr bwMode="auto">
          <a:xfrm flipV="1">
            <a:off x="3467100" y="5232400"/>
            <a:ext cx="0" cy="3810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Rectangle 4">
            <a:extLst>
              <a:ext uri="{FF2B5EF4-FFF2-40B4-BE49-F238E27FC236}">
                <a16:creationId xmlns:a16="http://schemas.microsoft.com/office/drawing/2014/main" id="{D303CB4A-C367-39E2-F6D4-BEE44FEDD7CE}"/>
              </a:ext>
            </a:extLst>
          </p:cNvPr>
          <p:cNvSpPr>
            <a:spLocks noChangeArrowheads="1"/>
          </p:cNvSpPr>
          <p:nvPr/>
        </p:nvSpPr>
        <p:spPr bwMode="auto">
          <a:xfrm>
            <a:off x="6464300" y="5624513"/>
            <a:ext cx="39432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dirty="0">
                <a:solidFill>
                  <a:srgbClr val="800040"/>
                </a:solidFill>
                <a:latin typeface="Helvetica" pitchFamily="2" charset="0"/>
                <a:sym typeface="Symbol" pitchFamily="2" charset="2"/>
              </a:rPr>
              <a:t>For 100 GeV WIMP ~</a:t>
            </a:r>
            <a:r>
              <a:rPr lang="en-GB" altLang="en-US" sz="1800" b="1" dirty="0">
                <a:solidFill>
                  <a:srgbClr val="800040"/>
                </a:solidFill>
                <a:latin typeface="Helvetica" pitchFamily="2" charset="0"/>
                <a:sym typeface="Symbol" pitchFamily="2" charset="2"/>
              </a:rPr>
              <a:t>54</a:t>
            </a:r>
            <a:r>
              <a:rPr lang="en-GB" altLang="en-US" sz="1800" dirty="0">
                <a:solidFill>
                  <a:srgbClr val="800040"/>
                </a:solidFill>
                <a:latin typeface="Helvetica" pitchFamily="2" charset="0"/>
                <a:sym typeface="Symbol" pitchFamily="2" charset="2"/>
              </a:rPr>
              <a:t> events needed to locate source (90% CL)</a:t>
            </a:r>
            <a:r>
              <a:rPr lang="en-GB" altLang="en-US" sz="1800" dirty="0">
                <a:solidFill>
                  <a:schemeClr val="accent2"/>
                </a:solidFill>
                <a:latin typeface="Helvetica" pitchFamily="2" charset="0"/>
                <a:sym typeface="Symbol" pitchFamily="2" charset="2"/>
              </a:rPr>
              <a:t> </a:t>
            </a:r>
            <a:endParaRPr lang="en-US" altLang="en-US" sz="1800" dirty="0">
              <a:solidFill>
                <a:schemeClr val="accent2"/>
              </a:solidFill>
              <a:latin typeface="Helvetica" pitchFamily="2" charset="0"/>
              <a:sym typeface="Symbol" pitchFamily="2" charset="2"/>
            </a:endParaRPr>
          </a:p>
        </p:txBody>
      </p:sp>
      <p:sp>
        <p:nvSpPr>
          <p:cNvPr id="4" name="Oval 8">
            <a:extLst>
              <a:ext uri="{FF2B5EF4-FFF2-40B4-BE49-F238E27FC236}">
                <a16:creationId xmlns:a16="http://schemas.microsoft.com/office/drawing/2014/main" id="{59297A61-110E-94A7-2DC8-70C07CA12F6F}"/>
              </a:ext>
            </a:extLst>
          </p:cNvPr>
          <p:cNvSpPr>
            <a:spLocks noChangeAspect="1" noChangeArrowheads="1"/>
          </p:cNvSpPr>
          <p:nvPr/>
        </p:nvSpPr>
        <p:spPr bwMode="auto">
          <a:xfrm>
            <a:off x="6259016" y="3580658"/>
            <a:ext cx="205285" cy="214210"/>
          </a:xfrm>
          <a:prstGeom prst="ellipse">
            <a:avLst/>
          </a:prstGeom>
          <a:solidFill>
            <a:srgbClr val="FF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Helvetica" pitchFamily="2" charset="0"/>
            </a:endParaRPr>
          </a:p>
        </p:txBody>
      </p:sp>
      <p:sp>
        <p:nvSpPr>
          <p:cNvPr id="5" name="Rectangle 9">
            <a:extLst>
              <a:ext uri="{FF2B5EF4-FFF2-40B4-BE49-F238E27FC236}">
                <a16:creationId xmlns:a16="http://schemas.microsoft.com/office/drawing/2014/main" id="{D4FAC9D2-E8FE-145C-B808-2D3EFFAB745E}"/>
              </a:ext>
            </a:extLst>
          </p:cNvPr>
          <p:cNvSpPr>
            <a:spLocks noChangeArrowheads="1"/>
          </p:cNvSpPr>
          <p:nvPr/>
        </p:nvSpPr>
        <p:spPr bwMode="auto">
          <a:xfrm>
            <a:off x="6053238" y="3853607"/>
            <a:ext cx="9096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200" dirty="0">
                <a:latin typeface="Helvetica" pitchFamily="2" charset="0"/>
                <a:sym typeface="Symbol" pitchFamily="2" charset="2"/>
              </a:rPr>
              <a:t>Cf-252</a:t>
            </a:r>
          </a:p>
        </p:txBody>
      </p:sp>
      <p:sp>
        <p:nvSpPr>
          <p:cNvPr id="6" name="Slide Number Placeholder 5">
            <a:extLst>
              <a:ext uri="{FF2B5EF4-FFF2-40B4-BE49-F238E27FC236}">
                <a16:creationId xmlns:a16="http://schemas.microsoft.com/office/drawing/2014/main" id="{D9CDC63B-1AFD-8436-0D64-E9DC8BC89D5E}"/>
              </a:ext>
            </a:extLst>
          </p:cNvPr>
          <p:cNvSpPr>
            <a:spLocks noGrp="1"/>
          </p:cNvSpPr>
          <p:nvPr>
            <p:ph type="sldNum" sz="quarter" idx="12"/>
          </p:nvPr>
        </p:nvSpPr>
        <p:spPr/>
        <p:txBody>
          <a:bodyPr/>
          <a:lstStyle/>
          <a:p>
            <a:pPr>
              <a:defRPr/>
            </a:pPr>
            <a:fld id="{8E85B6AE-F08C-A344-A8E0-31AD1B0B5125}" type="slidenum">
              <a:rPr lang="en-US" altLang="en-US" smtClean="0"/>
              <a:pPr>
                <a:defRPr/>
              </a:pPr>
              <a:t>42</a:t>
            </a:fld>
            <a:endParaRPr lang="en-US" altLang="en-US"/>
          </a:p>
        </p:txBody>
      </p:sp>
    </p:spTree>
    <p:extLst>
      <p:ext uri="{BB962C8B-B14F-4D97-AF65-F5344CB8AC3E}">
        <p14:creationId xmlns:p14="http://schemas.microsoft.com/office/powerpoint/2010/main" val="291167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Date Placeholder 1">
            <a:extLst>
              <a:ext uri="{FF2B5EF4-FFF2-40B4-BE49-F238E27FC236}">
                <a16:creationId xmlns:a16="http://schemas.microsoft.com/office/drawing/2014/main" id="{9219903F-A34A-B1BF-3C2E-2B71C206EB88}"/>
              </a:ext>
            </a:extLst>
          </p:cNvPr>
          <p:cNvSpPr>
            <a:spLocks noGrp="1"/>
          </p:cNvSpPr>
          <p:nvPr>
            <p:ph type="dt" sz="half"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Helvetica" pitchFamily="2" charset="0"/>
              </a:rPr>
              <a:t>Dinesh Loomba</a:t>
            </a:r>
          </a:p>
        </p:txBody>
      </p:sp>
      <p:sp>
        <p:nvSpPr>
          <p:cNvPr id="3" name="Footer Placeholder 2">
            <a:extLst>
              <a:ext uri="{FF2B5EF4-FFF2-40B4-BE49-F238E27FC236}">
                <a16:creationId xmlns:a16="http://schemas.microsoft.com/office/drawing/2014/main" id="{EF58FAE0-8D43-0B75-3182-1B3A85E7BCC5}"/>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64515" name="Rectangle 2">
            <a:extLst>
              <a:ext uri="{FF2B5EF4-FFF2-40B4-BE49-F238E27FC236}">
                <a16:creationId xmlns:a16="http://schemas.microsoft.com/office/drawing/2014/main" id="{A212CD69-7F48-376C-7700-A8368B4F4D72}"/>
              </a:ext>
            </a:extLst>
          </p:cNvPr>
          <p:cNvSpPr>
            <a:spLocks noChangeArrowheads="1"/>
          </p:cNvSpPr>
          <p:nvPr/>
        </p:nvSpPr>
        <p:spPr bwMode="auto">
          <a:xfrm>
            <a:off x="1981200" y="384176"/>
            <a:ext cx="81105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a:solidFill>
                  <a:schemeClr val="accent2"/>
                </a:solidFill>
                <a:latin typeface="Helvetica" pitchFamily="2" charset="0"/>
                <a:sym typeface="Symbol" pitchFamily="2" charset="2"/>
              </a:rPr>
              <a:t>~</a:t>
            </a:r>
            <a:r>
              <a:rPr lang="en-GB" altLang="en-US" sz="2800">
                <a:solidFill>
                  <a:srgbClr val="FF0000"/>
                </a:solidFill>
                <a:latin typeface="Helvetica" pitchFamily="2" charset="0"/>
                <a:sym typeface="Symbol" pitchFamily="2" charset="2"/>
              </a:rPr>
              <a:t>18</a:t>
            </a:r>
            <a:r>
              <a:rPr lang="en-GB" altLang="en-US" sz="2800">
                <a:solidFill>
                  <a:schemeClr val="accent2"/>
                </a:solidFill>
                <a:latin typeface="Helvetica" pitchFamily="2" charset="0"/>
                <a:sym typeface="Symbol" pitchFamily="2" charset="2"/>
              </a:rPr>
              <a:t> events needed to point back to the source…</a:t>
            </a:r>
          </a:p>
        </p:txBody>
      </p:sp>
      <p:sp>
        <p:nvSpPr>
          <p:cNvPr id="64516" name="Rectangle 3">
            <a:extLst>
              <a:ext uri="{FF2B5EF4-FFF2-40B4-BE49-F238E27FC236}">
                <a16:creationId xmlns:a16="http://schemas.microsoft.com/office/drawing/2014/main" id="{EF566D53-A39C-2F45-3F7A-5C5E3111281D}"/>
              </a:ext>
            </a:extLst>
          </p:cNvPr>
          <p:cNvSpPr>
            <a:spLocks noChangeArrowheads="1"/>
          </p:cNvSpPr>
          <p:nvPr/>
        </p:nvSpPr>
        <p:spPr bwMode="auto">
          <a:xfrm>
            <a:off x="2438401" y="5210175"/>
            <a:ext cx="74723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a:solidFill>
                  <a:schemeClr val="accent2"/>
                </a:solidFill>
                <a:latin typeface="Helvetica" pitchFamily="2" charset="0"/>
                <a:sym typeface="Symbol" pitchFamily="2" charset="2"/>
              </a:rPr>
              <a:t>…after quality cuts on </a:t>
            </a:r>
            <a:r>
              <a:rPr lang="en-GB" altLang="en-US" sz="2800">
                <a:solidFill>
                  <a:srgbClr val="FF0000"/>
                </a:solidFill>
                <a:latin typeface="Helvetica" pitchFamily="2" charset="0"/>
                <a:sym typeface="Symbol" pitchFamily="2" charset="2"/>
              </a:rPr>
              <a:t>~40</a:t>
            </a:r>
            <a:r>
              <a:rPr lang="en-GB" altLang="en-US" sz="2800">
                <a:solidFill>
                  <a:schemeClr val="accent2"/>
                </a:solidFill>
                <a:latin typeface="Helvetica" pitchFamily="2" charset="0"/>
                <a:sym typeface="Symbol" pitchFamily="2" charset="2"/>
              </a:rPr>
              <a:t> events randomly chosen from dataset with vector directionality</a:t>
            </a:r>
          </a:p>
        </p:txBody>
      </p:sp>
      <p:pic>
        <p:nvPicPr>
          <p:cNvPr id="64517" name="Picture 5">
            <a:extLst>
              <a:ext uri="{FF2B5EF4-FFF2-40B4-BE49-F238E27FC236}">
                <a16:creationId xmlns:a16="http://schemas.microsoft.com/office/drawing/2014/main" id="{70154C46-D717-B929-8B87-14CEFB0D6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701" y="1077914"/>
            <a:ext cx="4098925" cy="4090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8" name="Oval 8">
            <a:extLst>
              <a:ext uri="{FF2B5EF4-FFF2-40B4-BE49-F238E27FC236}">
                <a16:creationId xmlns:a16="http://schemas.microsoft.com/office/drawing/2014/main" id="{7C638488-F8B3-C002-A9E7-B032D83E13E8}"/>
              </a:ext>
            </a:extLst>
          </p:cNvPr>
          <p:cNvSpPr>
            <a:spLocks noChangeArrowheads="1"/>
          </p:cNvSpPr>
          <p:nvPr/>
        </p:nvSpPr>
        <p:spPr bwMode="auto">
          <a:xfrm>
            <a:off x="2603500" y="2971800"/>
            <a:ext cx="292100" cy="304800"/>
          </a:xfrm>
          <a:prstGeom prst="ellipse">
            <a:avLst/>
          </a:prstGeom>
          <a:solidFill>
            <a:srgbClr val="FF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Helvetica" pitchFamily="2" charset="0"/>
            </a:endParaRPr>
          </a:p>
        </p:txBody>
      </p:sp>
      <p:sp>
        <p:nvSpPr>
          <p:cNvPr id="64519" name="Rectangle 9">
            <a:extLst>
              <a:ext uri="{FF2B5EF4-FFF2-40B4-BE49-F238E27FC236}">
                <a16:creationId xmlns:a16="http://schemas.microsoft.com/office/drawing/2014/main" id="{33CCD8F8-3C21-D0A1-3E5D-C6F07D1EFEC9}"/>
              </a:ext>
            </a:extLst>
          </p:cNvPr>
          <p:cNvSpPr>
            <a:spLocks noChangeArrowheads="1"/>
          </p:cNvSpPr>
          <p:nvPr/>
        </p:nvSpPr>
        <p:spPr bwMode="auto">
          <a:xfrm>
            <a:off x="2336800" y="3355975"/>
            <a:ext cx="9096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600">
                <a:latin typeface="Helvetica" pitchFamily="2" charset="0"/>
                <a:sym typeface="Symbol" pitchFamily="2" charset="2"/>
              </a:rPr>
              <a:t>Cf-252</a:t>
            </a:r>
            <a:endParaRPr lang="en-GB" altLang="en-US" sz="2800">
              <a:latin typeface="Helvetica" pitchFamily="2" charset="0"/>
              <a:sym typeface="Symbol" pitchFamily="2" charset="2"/>
            </a:endParaRPr>
          </a:p>
        </p:txBody>
      </p:sp>
      <p:sp>
        <p:nvSpPr>
          <p:cNvPr id="2" name="Slide Number Placeholder 1">
            <a:extLst>
              <a:ext uri="{FF2B5EF4-FFF2-40B4-BE49-F238E27FC236}">
                <a16:creationId xmlns:a16="http://schemas.microsoft.com/office/drawing/2014/main" id="{15DA0EEA-B8C5-5177-3047-9274C1C569C9}"/>
              </a:ext>
            </a:extLst>
          </p:cNvPr>
          <p:cNvSpPr>
            <a:spLocks noGrp="1"/>
          </p:cNvSpPr>
          <p:nvPr>
            <p:ph type="sldNum" sz="quarter" idx="12"/>
          </p:nvPr>
        </p:nvSpPr>
        <p:spPr/>
        <p:txBody>
          <a:bodyPr/>
          <a:lstStyle/>
          <a:p>
            <a:pPr>
              <a:defRPr/>
            </a:pPr>
            <a:fld id="{8E85B6AE-F08C-A344-A8E0-31AD1B0B5125}" type="slidenum">
              <a:rPr lang="en-US" altLang="en-US" smtClean="0"/>
              <a:pPr>
                <a:defRPr/>
              </a:pPr>
              <a:t>43</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Date Placeholder 1">
            <a:extLst>
              <a:ext uri="{FF2B5EF4-FFF2-40B4-BE49-F238E27FC236}">
                <a16:creationId xmlns:a16="http://schemas.microsoft.com/office/drawing/2014/main" id="{15A0AA26-EAA0-CBC7-D9F0-A385AB87240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r>
              <a:rPr lang="en-US" altLang="en-US" sz="1200">
                <a:solidFill>
                  <a:srgbClr val="000000"/>
                </a:solidFill>
              </a:rPr>
              <a:t>Dinesh Loomba</a:t>
            </a:r>
          </a:p>
        </p:txBody>
      </p:sp>
      <p:sp>
        <p:nvSpPr>
          <p:cNvPr id="37890" name="Title 1">
            <a:extLst>
              <a:ext uri="{FF2B5EF4-FFF2-40B4-BE49-F238E27FC236}">
                <a16:creationId xmlns:a16="http://schemas.microsoft.com/office/drawing/2014/main" id="{13B09C3F-5FFB-05D0-83ED-63AE62E8FF49}"/>
              </a:ext>
            </a:extLst>
          </p:cNvPr>
          <p:cNvSpPr>
            <a:spLocks/>
          </p:cNvSpPr>
          <p:nvPr/>
        </p:nvSpPr>
        <p:spPr bwMode="auto">
          <a:xfrm>
            <a:off x="1181886" y="330416"/>
            <a:ext cx="4215615"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a:r>
              <a:rPr lang="en-US" altLang="en-US" dirty="0">
                <a:solidFill>
                  <a:schemeClr val="accent2"/>
                </a:solidFill>
              </a:rPr>
              <a:t>Latest Results from DRIFT:</a:t>
            </a:r>
            <a:endParaRPr lang="en-US" altLang="en-US" sz="3200" baseline="30000" dirty="0">
              <a:solidFill>
                <a:schemeClr val="accent2"/>
              </a:solidFill>
            </a:endParaRPr>
          </a:p>
        </p:txBody>
      </p:sp>
      <p:sp>
        <p:nvSpPr>
          <p:cNvPr id="5" name="Text Box 4">
            <a:extLst>
              <a:ext uri="{FF2B5EF4-FFF2-40B4-BE49-F238E27FC236}">
                <a16:creationId xmlns:a16="http://schemas.microsoft.com/office/drawing/2014/main" id="{C44281E6-4C5D-2386-60C6-92CEFB99360E}"/>
              </a:ext>
            </a:extLst>
          </p:cNvPr>
          <p:cNvSpPr txBox="1">
            <a:spLocks noChangeArrowheads="1"/>
          </p:cNvSpPr>
          <p:nvPr/>
        </p:nvSpPr>
        <p:spPr bwMode="auto">
          <a:xfrm>
            <a:off x="2138364" y="1122364"/>
            <a:ext cx="3260725" cy="708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 typeface="Times" charset="0"/>
              <a:buChar char="•"/>
              <a:defRPr/>
            </a:pPr>
            <a:r>
              <a:rPr lang="en-US" dirty="0">
                <a:latin typeface="Helvetica" charset="0"/>
                <a:ea typeface="ＭＳ Ｐゴシック" charset="0"/>
                <a:cs typeface="ＭＳ Ｐゴシック" charset="0"/>
              </a:rPr>
              <a:t> </a:t>
            </a:r>
            <a:r>
              <a:rPr lang="en-US" sz="2000" dirty="0">
                <a:latin typeface="Helvetica" charset="0"/>
                <a:ea typeface="ＭＳ Ｐゴシック" charset="0"/>
                <a:cs typeface="ＭＳ Ｐゴシック" charset="0"/>
              </a:rPr>
              <a:t>gamma rejection better than ~ 2x10</a:t>
            </a:r>
            <a:r>
              <a:rPr lang="en-US" sz="2000" baseline="30000" dirty="0">
                <a:latin typeface="Helvetica" charset="0"/>
                <a:ea typeface="ＭＳ Ｐゴシック" charset="0"/>
                <a:cs typeface="ＭＳ Ｐゴシック" charset="0"/>
              </a:rPr>
              <a:t>-7</a:t>
            </a:r>
            <a:r>
              <a:rPr lang="en-US" sz="2000" dirty="0">
                <a:latin typeface="Helvetica" charset="0"/>
                <a:ea typeface="ＭＳ Ｐゴシック" charset="0"/>
                <a:cs typeface="ＭＳ Ｐゴシック" charset="0"/>
              </a:rPr>
              <a:t> (90% CL)</a:t>
            </a:r>
          </a:p>
        </p:txBody>
      </p:sp>
      <p:pic>
        <p:nvPicPr>
          <p:cNvPr id="37902" name="Picture 6" descr="DRIFTfig2.tiff">
            <a:extLst>
              <a:ext uri="{FF2B5EF4-FFF2-40B4-BE49-F238E27FC236}">
                <a16:creationId xmlns:a16="http://schemas.microsoft.com/office/drawing/2014/main" id="{422229BE-6A06-803E-850E-F27684B66F9A}"/>
              </a:ext>
            </a:extLst>
          </p:cNvPr>
          <p:cNvPicPr>
            <a:picLocks noChangeAspect="1"/>
          </p:cNvPicPr>
          <p:nvPr/>
        </p:nvPicPr>
        <p:blipFill>
          <a:blip r:embed="rId2">
            <a:extLst>
              <a:ext uri="{28A0092B-C50C-407E-A947-70E740481C1C}">
                <a14:useLocalDpi xmlns:a14="http://schemas.microsoft.com/office/drawing/2010/main" val="0"/>
              </a:ext>
            </a:extLst>
          </a:blip>
          <a:srcRect l="1756"/>
          <a:stretch>
            <a:fillRect/>
          </a:stretch>
        </p:blipFill>
        <p:spPr bwMode="auto">
          <a:xfrm>
            <a:off x="5874048" y="603250"/>
            <a:ext cx="3246766" cy="296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7" descr="DRIFTfig3.tiff">
            <a:extLst>
              <a:ext uri="{FF2B5EF4-FFF2-40B4-BE49-F238E27FC236}">
                <a16:creationId xmlns:a16="http://schemas.microsoft.com/office/drawing/2014/main" id="{AE98E776-E28C-A029-5721-0FCE4A09DE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4048" y="3422640"/>
            <a:ext cx="4793953" cy="299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1" name="TextBox 12">
            <a:extLst>
              <a:ext uri="{FF2B5EF4-FFF2-40B4-BE49-F238E27FC236}">
                <a16:creationId xmlns:a16="http://schemas.microsoft.com/office/drawing/2014/main" id="{158DB169-291E-9F5C-610A-A495AFB0A9E2}"/>
              </a:ext>
            </a:extLst>
          </p:cNvPr>
          <p:cNvSpPr txBox="1">
            <a:spLocks noChangeArrowheads="1"/>
          </p:cNvSpPr>
          <p:nvPr/>
        </p:nvSpPr>
        <p:spPr bwMode="auto">
          <a:xfrm>
            <a:off x="6953476" y="1502845"/>
            <a:ext cx="1693233" cy="646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eaLnBrk="1" hangingPunct="1"/>
            <a:r>
              <a:rPr lang="en-US" altLang="en-US" sz="1800">
                <a:solidFill>
                  <a:srgbClr val="FF0000"/>
                </a:solidFill>
              </a:rPr>
              <a:t>Zero bkgds in signal region!</a:t>
            </a:r>
          </a:p>
        </p:txBody>
      </p:sp>
      <p:sp>
        <p:nvSpPr>
          <p:cNvPr id="37897" name="Rectangle 9">
            <a:extLst>
              <a:ext uri="{FF2B5EF4-FFF2-40B4-BE49-F238E27FC236}">
                <a16:creationId xmlns:a16="http://schemas.microsoft.com/office/drawing/2014/main" id="{82D7F835-1A84-E0B4-554B-49C1F702264A}"/>
              </a:ext>
            </a:extLst>
          </p:cNvPr>
          <p:cNvSpPr>
            <a:spLocks noChangeArrowheads="1"/>
          </p:cNvSpPr>
          <p:nvPr/>
        </p:nvSpPr>
        <p:spPr bwMode="auto">
          <a:xfrm>
            <a:off x="2138364" y="1877273"/>
            <a:ext cx="3375874" cy="132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spcBef>
                <a:spcPct val="50000"/>
              </a:spcBef>
              <a:buFont typeface="Times" charset="0"/>
              <a:buChar char="•"/>
            </a:pPr>
            <a:r>
              <a:rPr lang="en-US" altLang="en-US" sz="2000"/>
              <a:t> zero backgrounds</a:t>
            </a:r>
            <a:r>
              <a:rPr lang="en-US" altLang="en-US" sz="2000">
                <a:sym typeface="Wingdings" pitchFamily="2" charset="2"/>
              </a:rPr>
              <a:t> </a:t>
            </a:r>
            <a:r>
              <a:rPr lang="en-US" altLang="en-US" sz="2000"/>
              <a:t>thanks to thin-film cathode and fiducialization, resulting in new limits</a:t>
            </a:r>
          </a:p>
        </p:txBody>
      </p:sp>
      <p:cxnSp>
        <p:nvCxnSpPr>
          <p:cNvPr id="15" name="Straight Arrow Connector 14">
            <a:extLst>
              <a:ext uri="{FF2B5EF4-FFF2-40B4-BE49-F238E27FC236}">
                <a16:creationId xmlns:a16="http://schemas.microsoft.com/office/drawing/2014/main" id="{02414BB8-3371-C0FF-62C6-CD6F3CF0EFD1}"/>
              </a:ext>
            </a:extLst>
          </p:cNvPr>
          <p:cNvCxnSpPr>
            <a:cxnSpLocks noChangeShapeType="1"/>
          </p:cNvCxnSpPr>
          <p:nvPr/>
        </p:nvCxnSpPr>
        <p:spPr bwMode="auto">
          <a:xfrm flipV="1">
            <a:off x="5397501" y="2106613"/>
            <a:ext cx="1154113" cy="623887"/>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Arrow Connector 16">
            <a:extLst>
              <a:ext uri="{FF2B5EF4-FFF2-40B4-BE49-F238E27FC236}">
                <a16:creationId xmlns:a16="http://schemas.microsoft.com/office/drawing/2014/main" id="{11107292-F233-D222-682D-BF26AD091676}"/>
              </a:ext>
            </a:extLst>
          </p:cNvPr>
          <p:cNvCxnSpPr>
            <a:cxnSpLocks noChangeShapeType="1"/>
          </p:cNvCxnSpPr>
          <p:nvPr/>
        </p:nvCxnSpPr>
        <p:spPr bwMode="auto">
          <a:xfrm>
            <a:off x="5324476" y="2900363"/>
            <a:ext cx="635000" cy="708025"/>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4" name="Rectangle 63">
            <a:extLst>
              <a:ext uri="{FF2B5EF4-FFF2-40B4-BE49-F238E27FC236}">
                <a16:creationId xmlns:a16="http://schemas.microsoft.com/office/drawing/2014/main" id="{C60C6294-80B6-156E-8741-1E9FE21985CF}"/>
              </a:ext>
            </a:extLst>
          </p:cNvPr>
          <p:cNvSpPr>
            <a:spLocks noChangeArrowheads="1"/>
          </p:cNvSpPr>
          <p:nvPr/>
        </p:nvSpPr>
        <p:spPr bwMode="auto">
          <a:xfrm>
            <a:off x="2132014" y="1871664"/>
            <a:ext cx="337502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spcBef>
                <a:spcPct val="50000"/>
              </a:spcBef>
              <a:buFont typeface="Times" charset="0"/>
              <a:buChar char="•"/>
            </a:pPr>
            <a:r>
              <a:rPr lang="en-US" altLang="en-US" sz="2000"/>
              <a:t> zero backgrounds</a:t>
            </a:r>
            <a:r>
              <a:rPr lang="en-US" altLang="en-US" sz="2000">
                <a:sym typeface="Wingdings" pitchFamily="2" charset="2"/>
              </a:rPr>
              <a:t> </a:t>
            </a:r>
            <a:r>
              <a:rPr lang="en-US" altLang="en-US" sz="2000"/>
              <a:t>thanks to thin-film cathode and fiducialization, resulting in new limits</a:t>
            </a:r>
          </a:p>
        </p:txBody>
      </p:sp>
      <p:sp>
        <p:nvSpPr>
          <p:cNvPr id="37894" name="Footer Placeholder 11">
            <a:extLst>
              <a:ext uri="{FF2B5EF4-FFF2-40B4-BE49-F238E27FC236}">
                <a16:creationId xmlns:a16="http://schemas.microsoft.com/office/drawing/2014/main" id="{C80C2D85-D761-1732-2538-B76A1FD232AA}"/>
              </a:ext>
            </a:extLst>
          </p:cNvPr>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r>
              <a:rPr lang="en-US" altLang="en-US" sz="1400">
                <a:solidFill>
                  <a:srgbClr val="000000"/>
                </a:solidFill>
              </a:rPr>
              <a:t>CIPANP 2025</a:t>
            </a:r>
            <a:endParaRPr lang="en-US" altLang="en-US" sz="1200">
              <a:solidFill>
                <a:srgbClr val="000000"/>
              </a:solidFill>
            </a:endParaRPr>
          </a:p>
        </p:txBody>
      </p:sp>
      <p:sp>
        <p:nvSpPr>
          <p:cNvPr id="37895" name="Slide Number Placeholder 12">
            <a:extLst>
              <a:ext uri="{FF2B5EF4-FFF2-40B4-BE49-F238E27FC236}">
                <a16:creationId xmlns:a16="http://schemas.microsoft.com/office/drawing/2014/main" id="{B4B795AA-9C61-5F84-E88E-FAA4CA6875B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FB88FF8C-0948-8443-8D5B-C2374237F7CE}" type="slidenum">
              <a:rPr lang="en-US" altLang="en-US" sz="1400">
                <a:solidFill>
                  <a:srgbClr val="000000"/>
                </a:solidFill>
                <a:latin typeface="Arial" panose="020B0604020202020204" pitchFamily="34" charset="0"/>
              </a:rPr>
              <a:pPr/>
              <a:t>44</a:t>
            </a:fld>
            <a:endParaRPr lang="en-US" altLang="en-US" sz="1400">
              <a:solidFill>
                <a:srgbClr val="000000"/>
              </a:solidFill>
              <a:latin typeface="Arial" panose="020B0604020202020204" pitchFamily="34" charset="0"/>
            </a:endParaRPr>
          </a:p>
        </p:txBody>
      </p:sp>
    </p:spTree>
    <p:extLst>
      <p:ext uri="{BB962C8B-B14F-4D97-AF65-F5344CB8AC3E}">
        <p14:creationId xmlns:p14="http://schemas.microsoft.com/office/powerpoint/2010/main" val="347370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dissolve">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Date Placeholder 3">
            <a:extLst>
              <a:ext uri="{FF2B5EF4-FFF2-40B4-BE49-F238E27FC236}">
                <a16:creationId xmlns:a16="http://schemas.microsoft.com/office/drawing/2014/main" id="{F67AD877-0F7F-1FE5-D710-88CD9A86084A}"/>
              </a:ext>
            </a:extLst>
          </p:cNvPr>
          <p:cNvSpPr>
            <a:spLocks noGrp="1" noChangeArrowheads="1"/>
          </p:cNvSpPr>
          <p:nvPr>
            <p:ph type="dt" sz="half"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r>
              <a:rPr lang="en-US" altLang="en-US" sz="1200">
                <a:solidFill>
                  <a:srgbClr val="000000"/>
                </a:solidFill>
              </a:rPr>
              <a:t>Dinesh Loomba</a:t>
            </a:r>
          </a:p>
        </p:txBody>
      </p:sp>
      <p:pic>
        <p:nvPicPr>
          <p:cNvPr id="75779" name="image87.jpeg" descr="DD_NR_7.4keVee.jpg">
            <a:extLst>
              <a:ext uri="{FF2B5EF4-FFF2-40B4-BE49-F238E27FC236}">
                <a16:creationId xmlns:a16="http://schemas.microsoft.com/office/drawing/2014/main" id="{BE8C0A04-4294-BAFB-C5C8-B556C342E20E}"/>
              </a:ext>
            </a:extLst>
          </p:cNvPr>
          <p:cNvPicPr>
            <a:picLocks noChangeAspect="1"/>
          </p:cNvPicPr>
          <p:nvPr/>
        </p:nvPicPr>
        <p:blipFill>
          <a:blip r:embed="rId2">
            <a:extLst>
              <a:ext uri="{28A0092B-C50C-407E-A947-70E740481C1C}">
                <a14:useLocalDpi xmlns:a14="http://schemas.microsoft.com/office/drawing/2010/main" val="0"/>
              </a:ext>
            </a:extLst>
          </a:blip>
          <a:srcRect l="9042" t="3804" r="15021" b="7399"/>
          <a:stretch>
            <a:fillRect/>
          </a:stretch>
        </p:blipFill>
        <p:spPr bwMode="auto">
          <a:xfrm>
            <a:off x="1415625" y="3565523"/>
            <a:ext cx="303847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5780" name="pasted-image.pdf">
            <a:extLst>
              <a:ext uri="{FF2B5EF4-FFF2-40B4-BE49-F238E27FC236}">
                <a16:creationId xmlns:a16="http://schemas.microsoft.com/office/drawing/2014/main" id="{253AD979-E115-8678-B27C-B97C0607AEA2}"/>
              </a:ext>
            </a:extLst>
          </p:cNvPr>
          <p:cNvPicPr>
            <a:picLocks noChangeAspect="1"/>
          </p:cNvPicPr>
          <p:nvPr/>
        </p:nvPicPr>
        <p:blipFill>
          <a:blip r:embed="rId3">
            <a:extLst>
              <a:ext uri="{28A0092B-C50C-407E-A947-70E740481C1C}">
                <a14:useLocalDpi xmlns:a14="http://schemas.microsoft.com/office/drawing/2010/main" val="0"/>
              </a:ext>
            </a:extLst>
          </a:blip>
          <a:srcRect r="11691"/>
          <a:stretch>
            <a:fillRect/>
          </a:stretch>
        </p:blipFill>
        <p:spPr bwMode="auto">
          <a:xfrm>
            <a:off x="1282332" y="444502"/>
            <a:ext cx="3148013"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5781" name="image51.png" descr="C:\Users\Nguyen\Desktop\neutron_gamma_R2_vs_energy_post_CCD_cuts.png">
            <a:extLst>
              <a:ext uri="{FF2B5EF4-FFF2-40B4-BE49-F238E27FC236}">
                <a16:creationId xmlns:a16="http://schemas.microsoft.com/office/drawing/2014/main" id="{2BA5AA1B-039E-8B20-99A9-9820D55BD0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21324" y="1180214"/>
            <a:ext cx="5035203" cy="491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75782" name="Shape 1468">
            <a:extLst>
              <a:ext uri="{FF2B5EF4-FFF2-40B4-BE49-F238E27FC236}">
                <a16:creationId xmlns:a16="http://schemas.microsoft.com/office/drawing/2014/main" id="{DE40E758-6C00-97E1-226E-C60DDD46C8F8}"/>
              </a:ext>
            </a:extLst>
          </p:cNvPr>
          <p:cNvSpPr>
            <a:spLocks noChangeShapeType="1"/>
          </p:cNvSpPr>
          <p:nvPr/>
        </p:nvSpPr>
        <p:spPr bwMode="auto">
          <a:xfrm>
            <a:off x="3966736" y="2264735"/>
            <a:ext cx="2435653" cy="1099178"/>
          </a:xfrm>
          <a:prstGeom prst="line">
            <a:avLst/>
          </a:prstGeom>
          <a:noFill/>
          <a:ln w="25400" cap="rnd">
            <a:solidFill>
              <a:srgbClr val="FF2600"/>
            </a:solidFill>
            <a:round/>
            <a:headEnd/>
            <a:tailEnd type="triangle" w="med" len="med"/>
          </a:ln>
          <a:extLst>
            <a:ext uri="{909E8E84-426E-40DD-AFC4-6F175D3DCCD1}">
              <a14:hiddenFill xmlns:a14="http://schemas.microsoft.com/office/drawing/2010/main">
                <a:noFill/>
              </a14:hiddenFill>
            </a:ext>
          </a:extLst>
        </p:spPr>
        <p:txBody>
          <a:bodyPr lIns="45719" rIns="45719"/>
          <a:lstStyle/>
          <a:p>
            <a:endParaRPr lang="en-US"/>
          </a:p>
        </p:txBody>
      </p:sp>
      <p:sp>
        <p:nvSpPr>
          <p:cNvPr id="75783" name="Shape 1469">
            <a:extLst>
              <a:ext uri="{FF2B5EF4-FFF2-40B4-BE49-F238E27FC236}">
                <a16:creationId xmlns:a16="http://schemas.microsoft.com/office/drawing/2014/main" id="{775C3F71-8691-03E8-A9F9-CFEB7DF074D4}"/>
              </a:ext>
            </a:extLst>
          </p:cNvPr>
          <p:cNvSpPr>
            <a:spLocks noChangeShapeType="1"/>
          </p:cNvSpPr>
          <p:nvPr/>
        </p:nvSpPr>
        <p:spPr bwMode="auto">
          <a:xfrm flipV="1">
            <a:off x="3870251" y="4466522"/>
            <a:ext cx="3168725" cy="717623"/>
          </a:xfrm>
          <a:prstGeom prst="line">
            <a:avLst/>
          </a:prstGeom>
          <a:noFill/>
          <a:ln w="25400" cap="rnd">
            <a:solidFill>
              <a:srgbClr val="005493"/>
            </a:solidFill>
            <a:round/>
            <a:headEnd/>
            <a:tailEnd type="triangle" w="med" len="med"/>
          </a:ln>
          <a:extLst>
            <a:ext uri="{909E8E84-426E-40DD-AFC4-6F175D3DCCD1}">
              <a14:hiddenFill xmlns:a14="http://schemas.microsoft.com/office/drawing/2010/main">
                <a:noFill/>
              </a14:hiddenFill>
            </a:ext>
          </a:extLst>
        </p:spPr>
        <p:txBody>
          <a:bodyPr lIns="45719" rIns="45719"/>
          <a:lstStyle/>
          <a:p>
            <a:endParaRPr lang="en-US"/>
          </a:p>
        </p:txBody>
      </p:sp>
      <p:sp>
        <p:nvSpPr>
          <p:cNvPr id="75786" name="Rectangle 8">
            <a:extLst>
              <a:ext uri="{FF2B5EF4-FFF2-40B4-BE49-F238E27FC236}">
                <a16:creationId xmlns:a16="http://schemas.microsoft.com/office/drawing/2014/main" id="{3BA3081C-5B95-90F7-0F0A-BE8AF1FD1412}"/>
              </a:ext>
            </a:extLst>
          </p:cNvPr>
          <p:cNvSpPr>
            <a:spLocks noChangeArrowheads="1"/>
          </p:cNvSpPr>
          <p:nvPr/>
        </p:nvSpPr>
        <p:spPr bwMode="auto">
          <a:xfrm>
            <a:off x="1620469" y="469903"/>
            <a:ext cx="1852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r>
              <a:rPr lang="en-GB" altLang="en-US" sz="1800">
                <a:solidFill>
                  <a:srgbClr val="FFFF00"/>
                </a:solidFill>
                <a:ea typeface="Osaka" charset="-128"/>
                <a:sym typeface="Symbol" pitchFamily="2" charset="2"/>
              </a:rPr>
              <a:t>5.9 keV electron</a:t>
            </a:r>
          </a:p>
        </p:txBody>
      </p:sp>
      <p:sp>
        <p:nvSpPr>
          <p:cNvPr id="75787" name="Rectangle 8">
            <a:extLst>
              <a:ext uri="{FF2B5EF4-FFF2-40B4-BE49-F238E27FC236}">
                <a16:creationId xmlns:a16="http://schemas.microsoft.com/office/drawing/2014/main" id="{51F60AC3-ACBD-4698-66C5-8988291CDE11}"/>
              </a:ext>
            </a:extLst>
          </p:cNvPr>
          <p:cNvSpPr>
            <a:spLocks noChangeArrowheads="1"/>
          </p:cNvSpPr>
          <p:nvPr/>
        </p:nvSpPr>
        <p:spPr bwMode="auto">
          <a:xfrm>
            <a:off x="1568024" y="3695698"/>
            <a:ext cx="2398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r>
              <a:rPr lang="en-GB" altLang="en-US" sz="1800" dirty="0">
                <a:solidFill>
                  <a:srgbClr val="FFFF00"/>
                </a:solidFill>
                <a:ea typeface="Osaka" charset="-128"/>
                <a:sym typeface="Symbol" pitchFamily="2" charset="2"/>
              </a:rPr>
              <a:t>~7 </a:t>
            </a:r>
            <a:r>
              <a:rPr lang="en-GB" altLang="en-US" sz="1800" dirty="0" err="1">
                <a:solidFill>
                  <a:srgbClr val="FFFF00"/>
                </a:solidFill>
                <a:ea typeface="Osaka" charset="-128"/>
                <a:sym typeface="Symbol" pitchFamily="2" charset="2"/>
              </a:rPr>
              <a:t>keVee</a:t>
            </a:r>
            <a:r>
              <a:rPr lang="en-GB" altLang="en-US" sz="1800" dirty="0">
                <a:solidFill>
                  <a:srgbClr val="FFFF00"/>
                </a:solidFill>
                <a:ea typeface="Osaka" charset="-128"/>
                <a:sym typeface="Symbol" pitchFamily="2" charset="2"/>
              </a:rPr>
              <a:t> </a:t>
            </a:r>
            <a:r>
              <a:rPr lang="en-GB" altLang="en-US" sz="1800" dirty="0" err="1">
                <a:solidFill>
                  <a:srgbClr val="FFFF00"/>
                </a:solidFill>
                <a:ea typeface="Osaka" charset="-128"/>
                <a:sym typeface="Symbol" pitchFamily="2" charset="2"/>
              </a:rPr>
              <a:t>Nuc</a:t>
            </a:r>
            <a:r>
              <a:rPr lang="en-GB" altLang="en-US" sz="1800" dirty="0">
                <a:solidFill>
                  <a:srgbClr val="FFFF00"/>
                </a:solidFill>
                <a:ea typeface="Osaka" charset="-128"/>
                <a:sym typeface="Symbol" pitchFamily="2" charset="2"/>
              </a:rPr>
              <a:t>. Recoil</a:t>
            </a:r>
          </a:p>
        </p:txBody>
      </p:sp>
      <p:sp>
        <p:nvSpPr>
          <p:cNvPr id="2" name="Rectangle 1026">
            <a:extLst>
              <a:ext uri="{FF2B5EF4-FFF2-40B4-BE49-F238E27FC236}">
                <a16:creationId xmlns:a16="http://schemas.microsoft.com/office/drawing/2014/main" id="{C545824D-CAC9-B1F2-08FF-8DD814C0EF70}"/>
              </a:ext>
            </a:extLst>
          </p:cNvPr>
          <p:cNvSpPr>
            <a:spLocks noChangeArrowheads="1"/>
          </p:cNvSpPr>
          <p:nvPr/>
        </p:nvSpPr>
        <p:spPr bwMode="auto">
          <a:xfrm>
            <a:off x="5419464" y="390749"/>
            <a:ext cx="5544072"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2400" b="1" dirty="0">
                <a:solidFill>
                  <a:schemeClr val="accent2"/>
                </a:solidFill>
                <a:latin typeface="Helvetica" pitchFamily="2" charset="0"/>
              </a:rPr>
              <a:t>Discrimination</a:t>
            </a:r>
            <a:r>
              <a:rPr lang="en-GB" altLang="en-US" sz="2400" dirty="0">
                <a:solidFill>
                  <a:srgbClr val="333399"/>
                </a:solidFill>
                <a:latin typeface="Helvetica" pitchFamily="2" charset="0"/>
              </a:rPr>
              <a:t> using Range vs Energy</a:t>
            </a:r>
            <a:endParaRPr lang="en-US" altLang="en-US" sz="2400" b="1" dirty="0">
              <a:solidFill>
                <a:srgbClr val="333399"/>
              </a:solidFill>
              <a:latin typeface="Helvetica" pitchFamily="2" charset="0"/>
            </a:endParaRPr>
          </a:p>
        </p:txBody>
      </p:sp>
      <p:sp>
        <p:nvSpPr>
          <p:cNvPr id="3" name="Text Box 1028">
            <a:extLst>
              <a:ext uri="{FF2B5EF4-FFF2-40B4-BE49-F238E27FC236}">
                <a16:creationId xmlns:a16="http://schemas.microsoft.com/office/drawing/2014/main" id="{09A31D52-793B-11BC-C689-C8E38497F81F}"/>
              </a:ext>
            </a:extLst>
          </p:cNvPr>
          <p:cNvSpPr txBox="1">
            <a:spLocks noChangeArrowheads="1"/>
          </p:cNvSpPr>
          <p:nvPr/>
        </p:nvSpPr>
        <p:spPr bwMode="auto">
          <a:xfrm>
            <a:off x="6965101" y="1904088"/>
            <a:ext cx="1422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dirty="0">
                <a:solidFill>
                  <a:srgbClr val="C00000"/>
                </a:solidFill>
                <a:latin typeface="Helvetica" pitchFamily="2" charset="0"/>
              </a:rPr>
              <a:t>Low </a:t>
            </a:r>
            <a:r>
              <a:rPr lang="en-US" altLang="en-US" sz="1800" dirty="0" err="1">
                <a:solidFill>
                  <a:srgbClr val="C00000"/>
                </a:solidFill>
                <a:latin typeface="Helvetica" pitchFamily="2" charset="0"/>
              </a:rPr>
              <a:t>dE</a:t>
            </a:r>
            <a:r>
              <a:rPr lang="en-US" altLang="en-US" sz="1800" dirty="0">
                <a:solidFill>
                  <a:srgbClr val="C00000"/>
                </a:solidFill>
                <a:latin typeface="Helvetica" pitchFamily="2" charset="0"/>
              </a:rPr>
              <a:t>/dx: ERs  (</a:t>
            </a:r>
            <a:r>
              <a:rPr lang="en-US" altLang="en-US" sz="1800" dirty="0">
                <a:solidFill>
                  <a:srgbClr val="C00000"/>
                </a:solidFill>
                <a:latin typeface="Helvetica" pitchFamily="2" charset="0"/>
                <a:sym typeface="Symbol" pitchFamily="2" charset="2"/>
              </a:rPr>
              <a:t>’s)</a:t>
            </a:r>
            <a:endParaRPr lang="en-US" altLang="en-US" sz="1800" dirty="0">
              <a:solidFill>
                <a:srgbClr val="C00000"/>
              </a:solidFill>
              <a:latin typeface="Helvetica" pitchFamily="2" charset="0"/>
            </a:endParaRPr>
          </a:p>
        </p:txBody>
      </p:sp>
      <p:sp>
        <p:nvSpPr>
          <p:cNvPr id="4" name="Text Box 1029">
            <a:extLst>
              <a:ext uri="{FF2B5EF4-FFF2-40B4-BE49-F238E27FC236}">
                <a16:creationId xmlns:a16="http://schemas.microsoft.com/office/drawing/2014/main" id="{D4851426-011B-2E1F-5023-C85010DDCDB6}"/>
              </a:ext>
            </a:extLst>
          </p:cNvPr>
          <p:cNvSpPr txBox="1">
            <a:spLocks noChangeArrowheads="1"/>
          </p:cNvSpPr>
          <p:nvPr/>
        </p:nvSpPr>
        <p:spPr bwMode="auto">
          <a:xfrm>
            <a:off x="8191500" y="4632325"/>
            <a:ext cx="1511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dirty="0">
                <a:solidFill>
                  <a:srgbClr val="333399"/>
                </a:solidFill>
                <a:latin typeface="Helvetica" pitchFamily="2" charset="0"/>
              </a:rPr>
              <a:t>High </a:t>
            </a:r>
            <a:r>
              <a:rPr lang="en-US" altLang="en-US" sz="1800" dirty="0" err="1">
                <a:solidFill>
                  <a:srgbClr val="333399"/>
                </a:solidFill>
                <a:latin typeface="Helvetica" pitchFamily="2" charset="0"/>
              </a:rPr>
              <a:t>dE</a:t>
            </a:r>
            <a:r>
              <a:rPr lang="en-US" altLang="en-US" sz="1800" dirty="0">
                <a:solidFill>
                  <a:srgbClr val="333399"/>
                </a:solidFill>
                <a:latin typeface="Helvetica" pitchFamily="2" charset="0"/>
              </a:rPr>
              <a:t>/dx: NRs</a:t>
            </a:r>
          </a:p>
        </p:txBody>
      </p:sp>
      <p:sp>
        <p:nvSpPr>
          <p:cNvPr id="5" name="Shape 1472">
            <a:extLst>
              <a:ext uri="{FF2B5EF4-FFF2-40B4-BE49-F238E27FC236}">
                <a16:creationId xmlns:a16="http://schemas.microsoft.com/office/drawing/2014/main" id="{D97F0391-DBF7-864A-8FC6-0EF24A97DD86}"/>
              </a:ext>
            </a:extLst>
          </p:cNvPr>
          <p:cNvSpPr>
            <a:spLocks noChangeArrowheads="1"/>
          </p:cNvSpPr>
          <p:nvPr/>
        </p:nvSpPr>
        <p:spPr bwMode="auto">
          <a:xfrm>
            <a:off x="2365006" y="2857615"/>
            <a:ext cx="1306288" cy="322263"/>
          </a:xfrm>
          <a:prstGeom prst="rect">
            <a:avLst/>
          </a:prstGeom>
          <a:solidFill>
            <a:srgbClr val="FFFFAE"/>
          </a:solidFill>
          <a:ln>
            <a:noFill/>
          </a:ln>
        </p:spPr>
        <p:txBody>
          <a:bodyPr wrap="square" lIns="45719" rIns="45719">
            <a:spAutoFit/>
          </a:bodyPr>
          <a:lstStyle>
            <a:lvl1pPr defTabSz="342900">
              <a:defRPr sz="2400">
                <a:solidFill>
                  <a:schemeClr val="tx1"/>
                </a:solidFill>
                <a:latin typeface="Helvetica" pitchFamily="2" charset="0"/>
                <a:ea typeface="ＭＳ Ｐゴシック" panose="020B0600070205080204" pitchFamily="34" charset="-128"/>
              </a:defRPr>
            </a:lvl1pPr>
            <a:lvl2pPr marL="742950" indent="-285750" defTabSz="342900">
              <a:defRPr sz="2400">
                <a:solidFill>
                  <a:schemeClr val="tx1"/>
                </a:solidFill>
                <a:latin typeface="Helvetica" pitchFamily="2" charset="0"/>
                <a:ea typeface="ＭＳ Ｐゴシック" panose="020B0600070205080204" pitchFamily="34" charset="-128"/>
              </a:defRPr>
            </a:lvl2pPr>
            <a:lvl3pPr marL="1143000" indent="-228600" defTabSz="342900">
              <a:defRPr sz="2400">
                <a:solidFill>
                  <a:schemeClr val="tx1"/>
                </a:solidFill>
                <a:latin typeface="Helvetica" pitchFamily="2" charset="0"/>
                <a:ea typeface="ＭＳ Ｐゴシック" panose="020B0600070205080204" pitchFamily="34" charset="-128"/>
              </a:defRPr>
            </a:lvl3pPr>
            <a:lvl4pPr marL="1600200" indent="-228600" defTabSz="342900">
              <a:defRPr sz="2400">
                <a:solidFill>
                  <a:schemeClr val="tx1"/>
                </a:solidFill>
                <a:latin typeface="Helvetica" pitchFamily="2" charset="0"/>
                <a:ea typeface="ＭＳ Ｐゴシック" panose="020B0600070205080204" pitchFamily="34" charset="-128"/>
              </a:defRPr>
            </a:lvl4pPr>
            <a:lvl5pPr marL="2057400" indent="-228600" defTabSz="342900">
              <a:defRPr sz="2400">
                <a:solidFill>
                  <a:schemeClr val="tx1"/>
                </a:solidFill>
                <a:latin typeface="Helvetica" pitchFamily="2" charset="0"/>
                <a:ea typeface="ＭＳ Ｐゴシック" panose="020B0600070205080204" pitchFamily="34" charset="-128"/>
              </a:defRPr>
            </a:lvl5pPr>
            <a:lvl6pPr marL="2514600" indent="-228600" defTabSz="3429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defTabSz="3429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defTabSz="3429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defTabSz="3429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eaLnBrk="1" hangingPunct="1"/>
            <a:r>
              <a:rPr lang="en-US" altLang="en-US" sz="1500" b="1" dirty="0">
                <a:solidFill>
                  <a:srgbClr val="FF2600"/>
                </a:solidFill>
                <a:latin typeface="Arial" panose="020B0604020202020204" pitchFamily="34" charset="0"/>
                <a:ea typeface="Osaka" charset="-128"/>
                <a:sym typeface="Helvetica" pitchFamily="2" charset="0"/>
              </a:rPr>
              <a:t>~6 mm long</a:t>
            </a:r>
            <a:endParaRPr lang="en-US" altLang="en-US" sz="1500" b="1" dirty="0">
              <a:solidFill>
                <a:srgbClr val="000000"/>
              </a:solidFill>
              <a:latin typeface="Arial" panose="020B0604020202020204" pitchFamily="34" charset="0"/>
              <a:ea typeface="Osaka" charset="-128"/>
              <a:sym typeface="Helvetica" pitchFamily="2" charset="0"/>
            </a:endParaRPr>
          </a:p>
        </p:txBody>
      </p:sp>
      <p:sp>
        <p:nvSpPr>
          <p:cNvPr id="6" name="Shape 1472">
            <a:extLst>
              <a:ext uri="{FF2B5EF4-FFF2-40B4-BE49-F238E27FC236}">
                <a16:creationId xmlns:a16="http://schemas.microsoft.com/office/drawing/2014/main" id="{92381357-9172-A596-3B14-A9C7FA5C84D8}"/>
              </a:ext>
            </a:extLst>
          </p:cNvPr>
          <p:cNvSpPr>
            <a:spLocks noChangeArrowheads="1"/>
          </p:cNvSpPr>
          <p:nvPr/>
        </p:nvSpPr>
        <p:spPr bwMode="auto">
          <a:xfrm>
            <a:off x="2573873" y="5805485"/>
            <a:ext cx="748893" cy="322263"/>
          </a:xfrm>
          <a:prstGeom prst="rect">
            <a:avLst/>
          </a:prstGeom>
          <a:solidFill>
            <a:srgbClr val="FFFFAE"/>
          </a:solidFill>
          <a:ln>
            <a:noFill/>
          </a:ln>
        </p:spPr>
        <p:txBody>
          <a:bodyPr wrap="square" lIns="45719" rIns="45719">
            <a:spAutoFit/>
          </a:bodyPr>
          <a:lstStyle>
            <a:lvl1pPr defTabSz="342900">
              <a:defRPr sz="2400">
                <a:solidFill>
                  <a:schemeClr val="tx1"/>
                </a:solidFill>
                <a:latin typeface="Helvetica" pitchFamily="2" charset="0"/>
                <a:ea typeface="ＭＳ Ｐゴシック" panose="020B0600070205080204" pitchFamily="34" charset="-128"/>
              </a:defRPr>
            </a:lvl1pPr>
            <a:lvl2pPr marL="742950" indent="-285750" defTabSz="342900">
              <a:defRPr sz="2400">
                <a:solidFill>
                  <a:schemeClr val="tx1"/>
                </a:solidFill>
                <a:latin typeface="Helvetica" pitchFamily="2" charset="0"/>
                <a:ea typeface="ＭＳ Ｐゴシック" panose="020B0600070205080204" pitchFamily="34" charset="-128"/>
              </a:defRPr>
            </a:lvl2pPr>
            <a:lvl3pPr marL="1143000" indent="-228600" defTabSz="342900">
              <a:defRPr sz="2400">
                <a:solidFill>
                  <a:schemeClr val="tx1"/>
                </a:solidFill>
                <a:latin typeface="Helvetica" pitchFamily="2" charset="0"/>
                <a:ea typeface="ＭＳ Ｐゴシック" panose="020B0600070205080204" pitchFamily="34" charset="-128"/>
              </a:defRPr>
            </a:lvl3pPr>
            <a:lvl4pPr marL="1600200" indent="-228600" defTabSz="342900">
              <a:defRPr sz="2400">
                <a:solidFill>
                  <a:schemeClr val="tx1"/>
                </a:solidFill>
                <a:latin typeface="Helvetica" pitchFamily="2" charset="0"/>
                <a:ea typeface="ＭＳ Ｐゴシック" panose="020B0600070205080204" pitchFamily="34" charset="-128"/>
              </a:defRPr>
            </a:lvl4pPr>
            <a:lvl5pPr marL="2057400" indent="-228600" defTabSz="342900">
              <a:defRPr sz="2400">
                <a:solidFill>
                  <a:schemeClr val="tx1"/>
                </a:solidFill>
                <a:latin typeface="Helvetica" pitchFamily="2" charset="0"/>
                <a:ea typeface="ＭＳ Ｐゴシック" panose="020B0600070205080204" pitchFamily="34" charset="-128"/>
              </a:defRPr>
            </a:lvl5pPr>
            <a:lvl6pPr marL="2514600" indent="-228600" defTabSz="3429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defTabSz="3429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defTabSz="3429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defTabSz="3429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eaLnBrk="1" hangingPunct="1"/>
            <a:r>
              <a:rPr lang="en-US" altLang="en-US" sz="1500" b="1" dirty="0">
                <a:solidFill>
                  <a:srgbClr val="005493"/>
                </a:solidFill>
                <a:latin typeface="Arial" panose="020B0604020202020204" pitchFamily="34" charset="0"/>
                <a:ea typeface="Osaka" charset="-128"/>
                <a:sym typeface="Helvetica" pitchFamily="2" charset="0"/>
              </a:rPr>
              <a:t>~2 mm</a:t>
            </a:r>
            <a:endParaRPr lang="en-US" altLang="en-US" sz="1500" b="1" dirty="0">
              <a:solidFill>
                <a:srgbClr val="000000"/>
              </a:solidFill>
              <a:latin typeface="Arial" panose="020B0604020202020204" pitchFamily="34" charset="0"/>
              <a:ea typeface="Osaka" charset="-128"/>
              <a:sym typeface="Helvetica" pitchFamily="2" charset="0"/>
            </a:endParaRPr>
          </a:p>
        </p:txBody>
      </p:sp>
      <p:sp>
        <p:nvSpPr>
          <p:cNvPr id="7" name="Footer Placeholder 6">
            <a:extLst>
              <a:ext uri="{FF2B5EF4-FFF2-40B4-BE49-F238E27FC236}">
                <a16:creationId xmlns:a16="http://schemas.microsoft.com/office/drawing/2014/main" id="{3DF86F5D-BDD7-1A9C-8799-E5BD9F63C406}"/>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8" name="Slide Number Placeholder 7">
            <a:extLst>
              <a:ext uri="{FF2B5EF4-FFF2-40B4-BE49-F238E27FC236}">
                <a16:creationId xmlns:a16="http://schemas.microsoft.com/office/drawing/2014/main" id="{1EA00510-33A7-E823-25E6-D22B823C2240}"/>
              </a:ext>
            </a:extLst>
          </p:cNvPr>
          <p:cNvSpPr>
            <a:spLocks noGrp="1"/>
          </p:cNvSpPr>
          <p:nvPr>
            <p:ph type="sldNum" sz="quarter" idx="12"/>
          </p:nvPr>
        </p:nvSpPr>
        <p:spPr/>
        <p:txBody>
          <a:bodyPr/>
          <a:lstStyle/>
          <a:p>
            <a:pPr>
              <a:defRPr/>
            </a:pPr>
            <a:fld id="{B9DB8317-D0A7-DF4D-8B72-3752B3FB321C}" type="slidenum">
              <a:rPr lang="en-US" altLang="en-US" smtClean="0"/>
              <a:pPr>
                <a:defRPr/>
              </a:pPr>
              <a:t>5</a:t>
            </a:fld>
            <a:endParaRPr lang="en-US" altLang="en-US"/>
          </a:p>
        </p:txBody>
      </p:sp>
      <p:sp>
        <p:nvSpPr>
          <p:cNvPr id="9" name="Text Box 4">
            <a:extLst>
              <a:ext uri="{FF2B5EF4-FFF2-40B4-BE49-F238E27FC236}">
                <a16:creationId xmlns:a16="http://schemas.microsoft.com/office/drawing/2014/main" id="{17B0F538-82E8-0E06-ADC6-767D485B652F}"/>
              </a:ext>
            </a:extLst>
          </p:cNvPr>
          <p:cNvSpPr txBox="1">
            <a:spLocks noChangeArrowheads="1"/>
          </p:cNvSpPr>
          <p:nvPr/>
        </p:nvSpPr>
        <p:spPr bwMode="auto">
          <a:xfrm>
            <a:off x="7797800" y="6356350"/>
            <a:ext cx="287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eaLnBrk="1" hangingPunct="1">
              <a:spcBef>
                <a:spcPct val="50000"/>
              </a:spcBef>
            </a:pPr>
            <a:r>
              <a:rPr lang="en-US" altLang="en-US" sz="1200" dirty="0">
                <a:solidFill>
                  <a:srgbClr val="0000FF"/>
                </a:solidFill>
                <a:ea typeface="Osaka" charset="-128"/>
              </a:rPr>
              <a:t>Phan, et al. Astro Part Phys (2016)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3FFAA-1EF6-D9F2-3D42-A4453A7624A5}"/>
            </a:ext>
          </a:extLst>
        </p:cNvPr>
        <p:cNvGrpSpPr/>
        <p:nvPr/>
      </p:nvGrpSpPr>
      <p:grpSpPr>
        <a:xfrm>
          <a:off x="0" y="0"/>
          <a:ext cx="0" cy="0"/>
          <a:chOff x="0" y="0"/>
          <a:chExt cx="0" cy="0"/>
        </a:xfrm>
      </p:grpSpPr>
      <p:sp>
        <p:nvSpPr>
          <p:cNvPr id="41985" name="Date Placeholder 1">
            <a:extLst>
              <a:ext uri="{FF2B5EF4-FFF2-40B4-BE49-F238E27FC236}">
                <a16:creationId xmlns:a16="http://schemas.microsoft.com/office/drawing/2014/main" id="{C3021B98-FDFD-215B-A90F-6FCF03142BCD}"/>
              </a:ext>
            </a:extLst>
          </p:cNvPr>
          <p:cNvSpPr>
            <a:spLocks noGrp="1"/>
          </p:cNvSpPr>
          <p:nvPr>
            <p:ph type="dt" sz="half"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Helvetica" pitchFamily="2" charset="0"/>
              </a:rPr>
              <a:t>Dinesh Loomba</a:t>
            </a:r>
          </a:p>
        </p:txBody>
      </p:sp>
      <p:sp>
        <p:nvSpPr>
          <p:cNvPr id="3" name="Footer Placeholder 2">
            <a:extLst>
              <a:ext uri="{FF2B5EF4-FFF2-40B4-BE49-F238E27FC236}">
                <a16:creationId xmlns:a16="http://schemas.microsoft.com/office/drawing/2014/main" id="{A132ACAF-E76A-275A-D9CA-5DB7ADB34D51}"/>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41987" name="Rectangle 2">
            <a:extLst>
              <a:ext uri="{FF2B5EF4-FFF2-40B4-BE49-F238E27FC236}">
                <a16:creationId xmlns:a16="http://schemas.microsoft.com/office/drawing/2014/main" id="{942BDBC6-F996-A325-2838-45C76386F283}"/>
              </a:ext>
            </a:extLst>
          </p:cNvPr>
          <p:cNvSpPr>
            <a:spLocks noChangeArrowheads="1"/>
          </p:cNvSpPr>
          <p:nvPr/>
        </p:nvSpPr>
        <p:spPr bwMode="auto">
          <a:xfrm>
            <a:off x="4038600" y="576288"/>
            <a:ext cx="4114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 typeface="Times" charset="0"/>
              <a:buNone/>
            </a:pPr>
            <a:r>
              <a:rPr lang="en-US" altLang="en-US" b="1" dirty="0">
                <a:solidFill>
                  <a:srgbClr val="C00000"/>
                </a:solidFill>
                <a:latin typeface="Helvetica" pitchFamily="2" charset="0"/>
              </a:rPr>
              <a:t>Directionality</a:t>
            </a:r>
            <a:r>
              <a:rPr lang="en-US" altLang="en-US" dirty="0">
                <a:solidFill>
                  <a:srgbClr val="333399"/>
                </a:solidFill>
                <a:latin typeface="Helvetica" pitchFamily="2" charset="0"/>
              </a:rPr>
              <a:t> (NRs)</a:t>
            </a:r>
          </a:p>
        </p:txBody>
      </p:sp>
      <p:grpSp>
        <p:nvGrpSpPr>
          <p:cNvPr id="41988" name="Group 22">
            <a:extLst>
              <a:ext uri="{FF2B5EF4-FFF2-40B4-BE49-F238E27FC236}">
                <a16:creationId xmlns:a16="http://schemas.microsoft.com/office/drawing/2014/main" id="{5069EAC1-8B4E-A521-A1A8-B259BB0E2390}"/>
              </a:ext>
            </a:extLst>
          </p:cNvPr>
          <p:cNvGrpSpPr>
            <a:grpSpLocks noChangeAspect="1"/>
          </p:cNvGrpSpPr>
          <p:nvPr/>
        </p:nvGrpSpPr>
        <p:grpSpPr bwMode="auto">
          <a:xfrm>
            <a:off x="735319" y="2686389"/>
            <a:ext cx="5353761" cy="3088736"/>
            <a:chOff x="2678" y="677"/>
            <a:chExt cx="2946" cy="1345"/>
          </a:xfrm>
        </p:grpSpPr>
        <p:pic>
          <p:nvPicPr>
            <p:cNvPr id="42028" name="Picture 23">
              <a:extLst>
                <a:ext uri="{FF2B5EF4-FFF2-40B4-BE49-F238E27FC236}">
                  <a16:creationId xmlns:a16="http://schemas.microsoft.com/office/drawing/2014/main" id="{6FDEE5F0-0C2B-6E6F-E569-6DE35579CC18}"/>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12010" t="36002" r="17035" b="41846"/>
            <a:stretch>
              <a:fillRect/>
            </a:stretch>
          </p:blipFill>
          <p:spPr bwMode="auto">
            <a:xfrm>
              <a:off x="2678" y="677"/>
              <a:ext cx="2748" cy="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29" name="Text Box 24">
              <a:extLst>
                <a:ext uri="{FF2B5EF4-FFF2-40B4-BE49-F238E27FC236}">
                  <a16:creationId xmlns:a16="http://schemas.microsoft.com/office/drawing/2014/main" id="{2B7EEEEC-746B-12F2-E1C9-F677CBC3183B}"/>
                </a:ext>
              </a:extLst>
            </p:cNvPr>
            <p:cNvSpPr txBox="1">
              <a:spLocks noChangeArrowheads="1"/>
            </p:cNvSpPr>
            <p:nvPr/>
          </p:nvSpPr>
          <p:spPr bwMode="auto">
            <a:xfrm>
              <a:off x="3727" y="1825"/>
              <a:ext cx="1897" cy="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 typeface="Times" charset="0"/>
                <a:buNone/>
              </a:pPr>
              <a:r>
                <a:rPr lang="en-US" altLang="en-US" sz="1000" dirty="0"/>
                <a:t>From </a:t>
              </a:r>
              <a:r>
                <a:rPr lang="en-US" altLang="en-US" sz="1000" dirty="0" err="1"/>
                <a:t>Tanimori</a:t>
              </a:r>
              <a:r>
                <a:rPr lang="en-US" altLang="en-US" sz="1000" dirty="0"/>
                <a:t>, et al </a:t>
              </a:r>
              <a:r>
                <a:rPr lang="en-US" altLang="en-US" sz="1000" dirty="0" err="1"/>
                <a:t>Phys.Lett</a:t>
              </a:r>
              <a:r>
                <a:rPr lang="en-US" altLang="en-US" sz="1000" dirty="0"/>
                <a:t>. B578 (2004)</a:t>
              </a:r>
            </a:p>
            <a:p>
              <a:pPr>
                <a:spcBef>
                  <a:spcPct val="0"/>
                </a:spcBef>
                <a:buFont typeface="Times" charset="0"/>
                <a:buNone/>
              </a:pPr>
              <a:r>
                <a:rPr lang="en-US" altLang="en-US" sz="1000" dirty="0"/>
                <a:t>Hitachi’s work </a:t>
              </a:r>
            </a:p>
          </p:txBody>
        </p:sp>
      </p:grpSp>
      <p:grpSp>
        <p:nvGrpSpPr>
          <p:cNvPr id="41989" name="Group 59">
            <a:extLst>
              <a:ext uri="{FF2B5EF4-FFF2-40B4-BE49-F238E27FC236}">
                <a16:creationId xmlns:a16="http://schemas.microsoft.com/office/drawing/2014/main" id="{E8C2DAC2-026D-648D-27AF-6B40A72E6B70}"/>
              </a:ext>
            </a:extLst>
          </p:cNvPr>
          <p:cNvGrpSpPr>
            <a:grpSpLocks noChangeAspect="1"/>
          </p:cNvGrpSpPr>
          <p:nvPr/>
        </p:nvGrpSpPr>
        <p:grpSpPr bwMode="auto">
          <a:xfrm>
            <a:off x="1458493" y="1930283"/>
            <a:ext cx="3694214" cy="365125"/>
            <a:chOff x="1016" y="1288"/>
            <a:chExt cx="4128" cy="408"/>
          </a:xfrm>
        </p:grpSpPr>
        <p:sp>
          <p:nvSpPr>
            <p:cNvPr id="41994" name="AutoShape 25">
              <a:extLst>
                <a:ext uri="{FF2B5EF4-FFF2-40B4-BE49-F238E27FC236}">
                  <a16:creationId xmlns:a16="http://schemas.microsoft.com/office/drawing/2014/main" id="{78D28220-81E0-5C13-C10C-00323FA84D28}"/>
                </a:ext>
              </a:extLst>
            </p:cNvPr>
            <p:cNvSpPr>
              <a:spLocks noChangeArrowheads="1"/>
            </p:cNvSpPr>
            <p:nvPr/>
          </p:nvSpPr>
          <p:spPr bwMode="auto">
            <a:xfrm rot="5400000">
              <a:off x="2876" y="-572"/>
              <a:ext cx="408" cy="4128"/>
            </a:xfrm>
            <a:prstGeom prst="triangle">
              <a:avLst>
                <a:gd name="adj" fmla="val 50000"/>
              </a:avLst>
            </a:prstGeom>
            <a:solidFill>
              <a:srgbClr val="E6E6E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Helvetica" pitchFamily="2" charset="0"/>
              </a:endParaRPr>
            </a:p>
          </p:txBody>
        </p:sp>
        <p:sp>
          <p:nvSpPr>
            <p:cNvPr id="41995" name="Line 6">
              <a:extLst>
                <a:ext uri="{FF2B5EF4-FFF2-40B4-BE49-F238E27FC236}">
                  <a16:creationId xmlns:a16="http://schemas.microsoft.com/office/drawing/2014/main" id="{F998FB23-F264-3D82-63D8-97DF1A74FFFC}"/>
                </a:ext>
              </a:extLst>
            </p:cNvPr>
            <p:cNvSpPr>
              <a:spLocks noChangeShapeType="1"/>
            </p:cNvSpPr>
            <p:nvPr/>
          </p:nvSpPr>
          <p:spPr bwMode="auto">
            <a:xfrm>
              <a:off x="3532" y="1452"/>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6" name="Line 7">
              <a:extLst>
                <a:ext uri="{FF2B5EF4-FFF2-40B4-BE49-F238E27FC236}">
                  <a16:creationId xmlns:a16="http://schemas.microsoft.com/office/drawing/2014/main" id="{C900AEF9-1B94-E35B-E148-91E335FE7F42}"/>
                </a:ext>
              </a:extLst>
            </p:cNvPr>
            <p:cNvSpPr>
              <a:spLocks noChangeShapeType="1"/>
            </p:cNvSpPr>
            <p:nvPr/>
          </p:nvSpPr>
          <p:spPr bwMode="auto">
            <a:xfrm>
              <a:off x="3232" y="1437"/>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7" name="Line 8">
              <a:extLst>
                <a:ext uri="{FF2B5EF4-FFF2-40B4-BE49-F238E27FC236}">
                  <a16:creationId xmlns:a16="http://schemas.microsoft.com/office/drawing/2014/main" id="{BB37F24A-59BD-9474-C48E-F032B1030F93}"/>
                </a:ext>
              </a:extLst>
            </p:cNvPr>
            <p:cNvSpPr>
              <a:spLocks noChangeShapeType="1"/>
            </p:cNvSpPr>
            <p:nvPr/>
          </p:nvSpPr>
          <p:spPr bwMode="auto">
            <a:xfrm>
              <a:off x="3662" y="1528"/>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8" name="Line 9">
              <a:extLst>
                <a:ext uri="{FF2B5EF4-FFF2-40B4-BE49-F238E27FC236}">
                  <a16:creationId xmlns:a16="http://schemas.microsoft.com/office/drawing/2014/main" id="{C4ED3691-6CA3-D4BF-63F1-D80EB614D6EA}"/>
                </a:ext>
              </a:extLst>
            </p:cNvPr>
            <p:cNvSpPr>
              <a:spLocks noChangeShapeType="1"/>
            </p:cNvSpPr>
            <p:nvPr/>
          </p:nvSpPr>
          <p:spPr bwMode="auto">
            <a:xfrm>
              <a:off x="1889" y="1497"/>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9" name="Line 10">
              <a:extLst>
                <a:ext uri="{FF2B5EF4-FFF2-40B4-BE49-F238E27FC236}">
                  <a16:creationId xmlns:a16="http://schemas.microsoft.com/office/drawing/2014/main" id="{E4EDB808-6FC4-7D99-FB98-9456C7A2CE38}"/>
                </a:ext>
              </a:extLst>
            </p:cNvPr>
            <p:cNvSpPr>
              <a:spLocks noChangeShapeType="1"/>
            </p:cNvSpPr>
            <p:nvPr/>
          </p:nvSpPr>
          <p:spPr bwMode="auto">
            <a:xfrm>
              <a:off x="1337" y="1558"/>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0" name="Line 11">
              <a:extLst>
                <a:ext uri="{FF2B5EF4-FFF2-40B4-BE49-F238E27FC236}">
                  <a16:creationId xmlns:a16="http://schemas.microsoft.com/office/drawing/2014/main" id="{1C97826A-6DFD-5FF4-D6DE-29B1D655FB40}"/>
                </a:ext>
              </a:extLst>
            </p:cNvPr>
            <p:cNvSpPr>
              <a:spLocks noChangeShapeType="1"/>
            </p:cNvSpPr>
            <p:nvPr/>
          </p:nvSpPr>
          <p:spPr bwMode="auto">
            <a:xfrm>
              <a:off x="4099" y="1503"/>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1" name="Line 12">
              <a:extLst>
                <a:ext uri="{FF2B5EF4-FFF2-40B4-BE49-F238E27FC236}">
                  <a16:creationId xmlns:a16="http://schemas.microsoft.com/office/drawing/2014/main" id="{76B27262-5991-7421-D3A2-F2E135CA477C}"/>
                </a:ext>
              </a:extLst>
            </p:cNvPr>
            <p:cNvSpPr>
              <a:spLocks noChangeShapeType="1"/>
            </p:cNvSpPr>
            <p:nvPr/>
          </p:nvSpPr>
          <p:spPr bwMode="auto">
            <a:xfrm>
              <a:off x="4360" y="1468"/>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2" name="Line 13">
              <a:extLst>
                <a:ext uri="{FF2B5EF4-FFF2-40B4-BE49-F238E27FC236}">
                  <a16:creationId xmlns:a16="http://schemas.microsoft.com/office/drawing/2014/main" id="{56C95923-36EE-28B8-0821-82566E7D222D}"/>
                </a:ext>
              </a:extLst>
            </p:cNvPr>
            <p:cNvSpPr>
              <a:spLocks noChangeShapeType="1"/>
            </p:cNvSpPr>
            <p:nvPr/>
          </p:nvSpPr>
          <p:spPr bwMode="auto">
            <a:xfrm>
              <a:off x="3328" y="1517"/>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3" name="Line 14">
              <a:extLst>
                <a:ext uri="{FF2B5EF4-FFF2-40B4-BE49-F238E27FC236}">
                  <a16:creationId xmlns:a16="http://schemas.microsoft.com/office/drawing/2014/main" id="{DD9C245D-25C6-EAD2-5A55-E3D597DF3121}"/>
                </a:ext>
              </a:extLst>
            </p:cNvPr>
            <p:cNvSpPr>
              <a:spLocks noChangeShapeType="1"/>
            </p:cNvSpPr>
            <p:nvPr/>
          </p:nvSpPr>
          <p:spPr bwMode="auto">
            <a:xfrm>
              <a:off x="2530" y="1563"/>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4" name="Line 15">
              <a:extLst>
                <a:ext uri="{FF2B5EF4-FFF2-40B4-BE49-F238E27FC236}">
                  <a16:creationId xmlns:a16="http://schemas.microsoft.com/office/drawing/2014/main" id="{5291715E-05DA-60E4-E148-85AA863CAF6A}"/>
                </a:ext>
              </a:extLst>
            </p:cNvPr>
            <p:cNvSpPr>
              <a:spLocks noChangeShapeType="1"/>
            </p:cNvSpPr>
            <p:nvPr/>
          </p:nvSpPr>
          <p:spPr bwMode="auto">
            <a:xfrm>
              <a:off x="2337" y="1442"/>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5" name="Line 16">
              <a:extLst>
                <a:ext uri="{FF2B5EF4-FFF2-40B4-BE49-F238E27FC236}">
                  <a16:creationId xmlns:a16="http://schemas.microsoft.com/office/drawing/2014/main" id="{42E3AD0F-DD88-6648-0724-5A3A5AD83716}"/>
                </a:ext>
              </a:extLst>
            </p:cNvPr>
            <p:cNvSpPr>
              <a:spLocks noChangeShapeType="1"/>
            </p:cNvSpPr>
            <p:nvPr/>
          </p:nvSpPr>
          <p:spPr bwMode="auto">
            <a:xfrm>
              <a:off x="2808" y="1457"/>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6" name="Line 17">
              <a:extLst>
                <a:ext uri="{FF2B5EF4-FFF2-40B4-BE49-F238E27FC236}">
                  <a16:creationId xmlns:a16="http://schemas.microsoft.com/office/drawing/2014/main" id="{60985F3F-777C-C115-18DB-D53EEC7B3039}"/>
                </a:ext>
              </a:extLst>
            </p:cNvPr>
            <p:cNvSpPr>
              <a:spLocks noChangeShapeType="1"/>
            </p:cNvSpPr>
            <p:nvPr/>
          </p:nvSpPr>
          <p:spPr bwMode="auto">
            <a:xfrm>
              <a:off x="1735" y="1599"/>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7" name="Line 18">
              <a:extLst>
                <a:ext uri="{FF2B5EF4-FFF2-40B4-BE49-F238E27FC236}">
                  <a16:creationId xmlns:a16="http://schemas.microsoft.com/office/drawing/2014/main" id="{AEDDA6A8-37EE-2814-5545-EEA2E4B18F9D}"/>
                </a:ext>
              </a:extLst>
            </p:cNvPr>
            <p:cNvSpPr>
              <a:spLocks noChangeShapeType="1"/>
            </p:cNvSpPr>
            <p:nvPr/>
          </p:nvSpPr>
          <p:spPr bwMode="auto">
            <a:xfrm>
              <a:off x="2590" y="1411"/>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8" name="Line 19">
              <a:extLst>
                <a:ext uri="{FF2B5EF4-FFF2-40B4-BE49-F238E27FC236}">
                  <a16:creationId xmlns:a16="http://schemas.microsoft.com/office/drawing/2014/main" id="{B6B0794E-F561-3407-7891-2DEEE72B3CBA}"/>
                </a:ext>
              </a:extLst>
            </p:cNvPr>
            <p:cNvSpPr>
              <a:spLocks noChangeShapeType="1"/>
            </p:cNvSpPr>
            <p:nvPr/>
          </p:nvSpPr>
          <p:spPr bwMode="auto">
            <a:xfrm>
              <a:off x="3026" y="1472"/>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9" name="Line 20">
              <a:extLst>
                <a:ext uri="{FF2B5EF4-FFF2-40B4-BE49-F238E27FC236}">
                  <a16:creationId xmlns:a16="http://schemas.microsoft.com/office/drawing/2014/main" id="{1F5A3A66-FD23-4F06-D36E-FB3041B72982}"/>
                </a:ext>
              </a:extLst>
            </p:cNvPr>
            <p:cNvSpPr>
              <a:spLocks noChangeShapeType="1"/>
            </p:cNvSpPr>
            <p:nvPr/>
          </p:nvSpPr>
          <p:spPr bwMode="auto">
            <a:xfrm>
              <a:off x="2911" y="1563"/>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10" name="Line 21">
              <a:extLst>
                <a:ext uri="{FF2B5EF4-FFF2-40B4-BE49-F238E27FC236}">
                  <a16:creationId xmlns:a16="http://schemas.microsoft.com/office/drawing/2014/main" id="{ABBDE8F4-C8AE-571B-53DD-BE8E69A8BDB5}"/>
                </a:ext>
              </a:extLst>
            </p:cNvPr>
            <p:cNvSpPr>
              <a:spLocks noChangeShapeType="1"/>
            </p:cNvSpPr>
            <p:nvPr/>
          </p:nvSpPr>
          <p:spPr bwMode="auto">
            <a:xfrm>
              <a:off x="3913" y="1480"/>
              <a:ext cx="132"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11" name="Line 42">
              <a:extLst>
                <a:ext uri="{FF2B5EF4-FFF2-40B4-BE49-F238E27FC236}">
                  <a16:creationId xmlns:a16="http://schemas.microsoft.com/office/drawing/2014/main" id="{36CDB651-C714-6EAC-1D04-DF2438BD8196}"/>
                </a:ext>
              </a:extLst>
            </p:cNvPr>
            <p:cNvSpPr>
              <a:spLocks noChangeShapeType="1"/>
            </p:cNvSpPr>
            <p:nvPr/>
          </p:nvSpPr>
          <p:spPr bwMode="auto">
            <a:xfrm>
              <a:off x="1076" y="1396"/>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12" name="Line 43">
              <a:extLst>
                <a:ext uri="{FF2B5EF4-FFF2-40B4-BE49-F238E27FC236}">
                  <a16:creationId xmlns:a16="http://schemas.microsoft.com/office/drawing/2014/main" id="{21A89B53-3D2E-63AA-E242-16F841FF4B4D}"/>
                </a:ext>
              </a:extLst>
            </p:cNvPr>
            <p:cNvSpPr>
              <a:spLocks noChangeShapeType="1"/>
            </p:cNvSpPr>
            <p:nvPr/>
          </p:nvSpPr>
          <p:spPr bwMode="auto">
            <a:xfrm>
              <a:off x="1040" y="1517"/>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13" name="Line 44">
              <a:extLst>
                <a:ext uri="{FF2B5EF4-FFF2-40B4-BE49-F238E27FC236}">
                  <a16:creationId xmlns:a16="http://schemas.microsoft.com/office/drawing/2014/main" id="{5CB6B136-8CAC-60AE-F56C-DD23BFA0038A}"/>
                </a:ext>
              </a:extLst>
            </p:cNvPr>
            <p:cNvSpPr>
              <a:spLocks noChangeShapeType="1"/>
            </p:cNvSpPr>
            <p:nvPr/>
          </p:nvSpPr>
          <p:spPr bwMode="auto">
            <a:xfrm>
              <a:off x="1318" y="1472"/>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14" name="Line 45">
              <a:extLst>
                <a:ext uri="{FF2B5EF4-FFF2-40B4-BE49-F238E27FC236}">
                  <a16:creationId xmlns:a16="http://schemas.microsoft.com/office/drawing/2014/main" id="{E8015B7C-B9B5-CEA7-9C86-A4792305AB68}"/>
                </a:ext>
              </a:extLst>
            </p:cNvPr>
            <p:cNvSpPr>
              <a:spLocks noChangeShapeType="1"/>
            </p:cNvSpPr>
            <p:nvPr/>
          </p:nvSpPr>
          <p:spPr bwMode="auto">
            <a:xfrm>
              <a:off x="1209" y="1305"/>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15" name="Line 46">
              <a:extLst>
                <a:ext uri="{FF2B5EF4-FFF2-40B4-BE49-F238E27FC236}">
                  <a16:creationId xmlns:a16="http://schemas.microsoft.com/office/drawing/2014/main" id="{45F162B4-6449-412D-2F72-B61A9D4B1740}"/>
                </a:ext>
              </a:extLst>
            </p:cNvPr>
            <p:cNvSpPr>
              <a:spLocks noChangeShapeType="1"/>
            </p:cNvSpPr>
            <p:nvPr/>
          </p:nvSpPr>
          <p:spPr bwMode="auto">
            <a:xfrm>
              <a:off x="1233" y="1654"/>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16" name="Line 47">
              <a:extLst>
                <a:ext uri="{FF2B5EF4-FFF2-40B4-BE49-F238E27FC236}">
                  <a16:creationId xmlns:a16="http://schemas.microsoft.com/office/drawing/2014/main" id="{6A54A40B-87E3-35F8-C2D2-4D6E405F762D}"/>
                </a:ext>
              </a:extLst>
            </p:cNvPr>
            <p:cNvSpPr>
              <a:spLocks noChangeShapeType="1"/>
            </p:cNvSpPr>
            <p:nvPr/>
          </p:nvSpPr>
          <p:spPr bwMode="auto">
            <a:xfrm>
              <a:off x="1451" y="1351"/>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17" name="Line 48">
              <a:extLst>
                <a:ext uri="{FF2B5EF4-FFF2-40B4-BE49-F238E27FC236}">
                  <a16:creationId xmlns:a16="http://schemas.microsoft.com/office/drawing/2014/main" id="{97542D18-B94A-7105-C9C4-9EE642C53B9A}"/>
                </a:ext>
              </a:extLst>
            </p:cNvPr>
            <p:cNvSpPr>
              <a:spLocks noChangeShapeType="1"/>
            </p:cNvSpPr>
            <p:nvPr/>
          </p:nvSpPr>
          <p:spPr bwMode="auto">
            <a:xfrm>
              <a:off x="1536" y="1548"/>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18" name="Line 49">
              <a:extLst>
                <a:ext uri="{FF2B5EF4-FFF2-40B4-BE49-F238E27FC236}">
                  <a16:creationId xmlns:a16="http://schemas.microsoft.com/office/drawing/2014/main" id="{E9F1EB8E-0C1E-8A51-C229-90C2721BB82A}"/>
                </a:ext>
              </a:extLst>
            </p:cNvPr>
            <p:cNvSpPr>
              <a:spLocks noChangeShapeType="1"/>
            </p:cNvSpPr>
            <p:nvPr/>
          </p:nvSpPr>
          <p:spPr bwMode="auto">
            <a:xfrm>
              <a:off x="2672" y="1517"/>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19" name="Line 50">
              <a:extLst>
                <a:ext uri="{FF2B5EF4-FFF2-40B4-BE49-F238E27FC236}">
                  <a16:creationId xmlns:a16="http://schemas.microsoft.com/office/drawing/2014/main" id="{B7B1F304-21EC-03E2-2D08-216FC3EE4088}"/>
                </a:ext>
              </a:extLst>
            </p:cNvPr>
            <p:cNvSpPr>
              <a:spLocks noChangeShapeType="1"/>
            </p:cNvSpPr>
            <p:nvPr/>
          </p:nvSpPr>
          <p:spPr bwMode="auto">
            <a:xfrm>
              <a:off x="1874" y="1563"/>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0" name="Line 51">
              <a:extLst>
                <a:ext uri="{FF2B5EF4-FFF2-40B4-BE49-F238E27FC236}">
                  <a16:creationId xmlns:a16="http://schemas.microsoft.com/office/drawing/2014/main" id="{0D8A607D-0D42-2E9D-817D-847AB8110607}"/>
                </a:ext>
              </a:extLst>
            </p:cNvPr>
            <p:cNvSpPr>
              <a:spLocks noChangeShapeType="1"/>
            </p:cNvSpPr>
            <p:nvPr/>
          </p:nvSpPr>
          <p:spPr bwMode="auto">
            <a:xfrm>
              <a:off x="1681" y="1442"/>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1" name="Line 52">
              <a:extLst>
                <a:ext uri="{FF2B5EF4-FFF2-40B4-BE49-F238E27FC236}">
                  <a16:creationId xmlns:a16="http://schemas.microsoft.com/office/drawing/2014/main" id="{919D2DCE-E82C-B4EC-1D45-F44EBCDBF8EE}"/>
                </a:ext>
              </a:extLst>
            </p:cNvPr>
            <p:cNvSpPr>
              <a:spLocks noChangeShapeType="1"/>
            </p:cNvSpPr>
            <p:nvPr/>
          </p:nvSpPr>
          <p:spPr bwMode="auto">
            <a:xfrm>
              <a:off x="2152" y="1457"/>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2" name="Line 53">
              <a:extLst>
                <a:ext uri="{FF2B5EF4-FFF2-40B4-BE49-F238E27FC236}">
                  <a16:creationId xmlns:a16="http://schemas.microsoft.com/office/drawing/2014/main" id="{0AAB0487-B09A-B4A9-1576-2AB782AC3BF0}"/>
                </a:ext>
              </a:extLst>
            </p:cNvPr>
            <p:cNvSpPr>
              <a:spLocks noChangeShapeType="1"/>
            </p:cNvSpPr>
            <p:nvPr/>
          </p:nvSpPr>
          <p:spPr bwMode="auto">
            <a:xfrm>
              <a:off x="1487" y="1639"/>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3" name="Line 54">
              <a:extLst>
                <a:ext uri="{FF2B5EF4-FFF2-40B4-BE49-F238E27FC236}">
                  <a16:creationId xmlns:a16="http://schemas.microsoft.com/office/drawing/2014/main" id="{0A5FACBA-D66E-A005-303F-26ED26FF28E7}"/>
                </a:ext>
              </a:extLst>
            </p:cNvPr>
            <p:cNvSpPr>
              <a:spLocks noChangeShapeType="1"/>
            </p:cNvSpPr>
            <p:nvPr/>
          </p:nvSpPr>
          <p:spPr bwMode="auto">
            <a:xfrm>
              <a:off x="1934" y="1411"/>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4" name="Line 55">
              <a:extLst>
                <a:ext uri="{FF2B5EF4-FFF2-40B4-BE49-F238E27FC236}">
                  <a16:creationId xmlns:a16="http://schemas.microsoft.com/office/drawing/2014/main" id="{ED1CC46C-D17A-2094-49A0-14B3B3F40A68}"/>
                </a:ext>
              </a:extLst>
            </p:cNvPr>
            <p:cNvSpPr>
              <a:spLocks noChangeShapeType="1"/>
            </p:cNvSpPr>
            <p:nvPr/>
          </p:nvSpPr>
          <p:spPr bwMode="auto">
            <a:xfrm>
              <a:off x="2338" y="1536"/>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5" name="Line 56">
              <a:extLst>
                <a:ext uri="{FF2B5EF4-FFF2-40B4-BE49-F238E27FC236}">
                  <a16:creationId xmlns:a16="http://schemas.microsoft.com/office/drawing/2014/main" id="{A34F04E3-BC19-A06A-F0BC-1166C14FB855}"/>
                </a:ext>
              </a:extLst>
            </p:cNvPr>
            <p:cNvSpPr>
              <a:spLocks noChangeShapeType="1"/>
            </p:cNvSpPr>
            <p:nvPr/>
          </p:nvSpPr>
          <p:spPr bwMode="auto">
            <a:xfrm>
              <a:off x="2079" y="1563"/>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6" name="Line 57">
              <a:extLst>
                <a:ext uri="{FF2B5EF4-FFF2-40B4-BE49-F238E27FC236}">
                  <a16:creationId xmlns:a16="http://schemas.microsoft.com/office/drawing/2014/main" id="{F3407E7B-FC54-E59E-0D44-1918D2CD880E}"/>
                </a:ext>
              </a:extLst>
            </p:cNvPr>
            <p:cNvSpPr>
              <a:spLocks noChangeShapeType="1"/>
            </p:cNvSpPr>
            <p:nvPr/>
          </p:nvSpPr>
          <p:spPr bwMode="auto">
            <a:xfrm>
              <a:off x="1113" y="1608"/>
              <a:ext cx="132"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7" name="Line 58">
              <a:extLst>
                <a:ext uri="{FF2B5EF4-FFF2-40B4-BE49-F238E27FC236}">
                  <a16:creationId xmlns:a16="http://schemas.microsoft.com/office/drawing/2014/main" id="{1965378D-26C2-950A-1AE3-406A6CE4EB9B}"/>
                </a:ext>
              </a:extLst>
            </p:cNvPr>
            <p:cNvSpPr>
              <a:spLocks noChangeShapeType="1"/>
            </p:cNvSpPr>
            <p:nvPr/>
          </p:nvSpPr>
          <p:spPr bwMode="auto">
            <a:xfrm>
              <a:off x="1497" y="1454"/>
              <a:ext cx="13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498174" name="Group 62">
            <a:extLst>
              <a:ext uri="{FF2B5EF4-FFF2-40B4-BE49-F238E27FC236}">
                <a16:creationId xmlns:a16="http://schemas.microsoft.com/office/drawing/2014/main" id="{6F0E9A67-096E-290E-3347-2B6DEDC49300}"/>
              </a:ext>
            </a:extLst>
          </p:cNvPr>
          <p:cNvGrpSpPr>
            <a:grpSpLocks/>
          </p:cNvGrpSpPr>
          <p:nvPr/>
        </p:nvGrpSpPr>
        <p:grpSpPr bwMode="auto">
          <a:xfrm>
            <a:off x="890587" y="1881863"/>
            <a:ext cx="4972418" cy="470268"/>
            <a:chOff x="308" y="1309"/>
            <a:chExt cx="2570" cy="156"/>
          </a:xfrm>
        </p:grpSpPr>
        <p:sp>
          <p:nvSpPr>
            <p:cNvPr id="41992" name="Rectangle 60">
              <a:extLst>
                <a:ext uri="{FF2B5EF4-FFF2-40B4-BE49-F238E27FC236}">
                  <a16:creationId xmlns:a16="http://schemas.microsoft.com/office/drawing/2014/main" id="{28C43464-5B19-7104-8447-C2422CC13D04}"/>
                </a:ext>
              </a:extLst>
            </p:cNvPr>
            <p:cNvSpPr>
              <a:spLocks noChangeArrowheads="1"/>
            </p:cNvSpPr>
            <p:nvPr/>
          </p:nvSpPr>
          <p:spPr bwMode="auto">
            <a:xfrm>
              <a:off x="2586" y="1309"/>
              <a:ext cx="292" cy="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 typeface="Times" charset="0"/>
                <a:buNone/>
              </a:pPr>
              <a:r>
                <a:rPr lang="en-US" altLang="en-US" sz="2400" dirty="0">
                  <a:solidFill>
                    <a:srgbClr val="FF0000"/>
                  </a:solidFill>
                  <a:latin typeface="Helvetica" pitchFamily="2" charset="0"/>
                </a:rPr>
                <a:t>H</a:t>
              </a:r>
              <a:endParaRPr lang="en-US" altLang="en-US" sz="2000" dirty="0">
                <a:solidFill>
                  <a:srgbClr val="FF0000"/>
                </a:solidFill>
                <a:latin typeface="Helvetica" pitchFamily="2" charset="0"/>
              </a:endParaRPr>
            </a:p>
          </p:txBody>
        </p:sp>
        <p:sp>
          <p:nvSpPr>
            <p:cNvPr id="41993" name="Rectangle 61">
              <a:extLst>
                <a:ext uri="{FF2B5EF4-FFF2-40B4-BE49-F238E27FC236}">
                  <a16:creationId xmlns:a16="http://schemas.microsoft.com/office/drawing/2014/main" id="{58DC85BC-1BB7-E06E-165C-AADB98801F5C}"/>
                </a:ext>
              </a:extLst>
            </p:cNvPr>
            <p:cNvSpPr>
              <a:spLocks noChangeArrowheads="1"/>
            </p:cNvSpPr>
            <p:nvPr/>
          </p:nvSpPr>
          <p:spPr bwMode="auto">
            <a:xfrm>
              <a:off x="308" y="1312"/>
              <a:ext cx="244" cy="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 typeface="Times" charset="0"/>
                <a:buNone/>
              </a:pPr>
              <a:r>
                <a:rPr lang="en-US" altLang="en-US" sz="2400" dirty="0">
                  <a:solidFill>
                    <a:srgbClr val="FF0000"/>
                  </a:solidFill>
                  <a:latin typeface="Helvetica" pitchFamily="2" charset="0"/>
                </a:rPr>
                <a:t>T</a:t>
              </a:r>
              <a:endParaRPr lang="en-US" altLang="en-US" sz="2000" dirty="0">
                <a:solidFill>
                  <a:srgbClr val="FF0000"/>
                </a:solidFill>
                <a:latin typeface="Helvetica" pitchFamily="2" charset="0"/>
              </a:endParaRPr>
            </a:p>
          </p:txBody>
        </p:sp>
      </p:grpSp>
      <p:pic>
        <p:nvPicPr>
          <p:cNvPr id="2" name="Picture 3" descr="41882 wFFT Iter LR 10 with Ridge zoom.jpg">
            <a:extLst>
              <a:ext uri="{FF2B5EF4-FFF2-40B4-BE49-F238E27FC236}">
                <a16:creationId xmlns:a16="http://schemas.microsoft.com/office/drawing/2014/main" id="{A62241C3-21DD-5721-1CAA-E9ECB6186354}"/>
              </a:ext>
            </a:extLst>
          </p:cNvPr>
          <p:cNvPicPr>
            <a:picLocks noChangeAspect="1"/>
          </p:cNvPicPr>
          <p:nvPr/>
        </p:nvPicPr>
        <p:blipFill rotWithShape="1">
          <a:blip r:embed="rId4">
            <a:extLst>
              <a:ext uri="{28A0092B-C50C-407E-A947-70E740481C1C}">
                <a14:useLocalDpi xmlns:a14="http://schemas.microsoft.com/office/drawing/2010/main" val="0"/>
              </a:ext>
            </a:extLst>
          </a:blip>
          <a:srcRect l="12485" t="5920" r="6348" b="40591"/>
          <a:stretch/>
        </p:blipFill>
        <p:spPr bwMode="auto">
          <a:xfrm>
            <a:off x="6122687" y="2018562"/>
            <a:ext cx="5697887" cy="3140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20">
            <a:extLst>
              <a:ext uri="{FF2B5EF4-FFF2-40B4-BE49-F238E27FC236}">
                <a16:creationId xmlns:a16="http://schemas.microsoft.com/office/drawing/2014/main" id="{2288486D-5274-CF12-98EC-4B396F17422E}"/>
              </a:ext>
            </a:extLst>
          </p:cNvPr>
          <p:cNvSpPr>
            <a:spLocks noChangeShapeType="1"/>
          </p:cNvSpPr>
          <p:nvPr/>
        </p:nvSpPr>
        <p:spPr bwMode="auto">
          <a:xfrm>
            <a:off x="7825274" y="3654068"/>
            <a:ext cx="2169332" cy="14165"/>
          </a:xfrm>
          <a:prstGeom prst="line">
            <a:avLst/>
          </a:prstGeom>
          <a:noFill/>
          <a:ln w="38100" cmpd="sng">
            <a:solidFill>
              <a:srgbClr val="FFFF00"/>
            </a:solidFill>
            <a:round/>
            <a:headEnd type="none"/>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 name="Slide Number Placeholder 4">
            <a:extLst>
              <a:ext uri="{FF2B5EF4-FFF2-40B4-BE49-F238E27FC236}">
                <a16:creationId xmlns:a16="http://schemas.microsoft.com/office/drawing/2014/main" id="{7CF3AD4F-07CE-B43E-C963-9261CD67EDBE}"/>
              </a:ext>
            </a:extLst>
          </p:cNvPr>
          <p:cNvSpPr>
            <a:spLocks noGrp="1"/>
          </p:cNvSpPr>
          <p:nvPr>
            <p:ph type="sldNum" sz="quarter" idx="12"/>
          </p:nvPr>
        </p:nvSpPr>
        <p:spPr/>
        <p:txBody>
          <a:bodyPr/>
          <a:lstStyle/>
          <a:p>
            <a:pPr>
              <a:defRPr/>
            </a:pPr>
            <a:fld id="{8E85B6AE-F08C-A344-A8E0-31AD1B0B5125}" type="slidenum">
              <a:rPr lang="en-US" altLang="en-US" smtClean="0"/>
              <a:pPr>
                <a:defRPr/>
              </a:pPr>
              <a:t>6</a:t>
            </a:fld>
            <a:endParaRPr lang="en-US" altLang="en-US"/>
          </a:p>
        </p:txBody>
      </p:sp>
      <p:sp>
        <p:nvSpPr>
          <p:cNvPr id="6" name="Line 7">
            <a:extLst>
              <a:ext uri="{FF2B5EF4-FFF2-40B4-BE49-F238E27FC236}">
                <a16:creationId xmlns:a16="http://schemas.microsoft.com/office/drawing/2014/main" id="{603917F6-2D0B-A5B0-ABD5-9C60083FE226}"/>
              </a:ext>
            </a:extLst>
          </p:cNvPr>
          <p:cNvSpPr>
            <a:spLocks noChangeShapeType="1"/>
          </p:cNvSpPr>
          <p:nvPr/>
        </p:nvSpPr>
        <p:spPr bwMode="auto">
          <a:xfrm flipV="1">
            <a:off x="2042873" y="4398380"/>
            <a:ext cx="1111486" cy="924343"/>
          </a:xfrm>
          <a:prstGeom prst="line">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 name="Oval 6">
            <a:extLst>
              <a:ext uri="{FF2B5EF4-FFF2-40B4-BE49-F238E27FC236}">
                <a16:creationId xmlns:a16="http://schemas.microsoft.com/office/drawing/2014/main" id="{7C578757-DE71-83CB-E045-F8033D971FCF}"/>
              </a:ext>
            </a:extLst>
          </p:cNvPr>
          <p:cNvSpPr/>
          <p:nvPr/>
        </p:nvSpPr>
        <p:spPr>
          <a:xfrm>
            <a:off x="4217520" y="2876634"/>
            <a:ext cx="1054314" cy="280470"/>
          </a:xfrm>
          <a:prstGeom prst="ellipse">
            <a:avLst/>
          </a:prstGeom>
          <a:solidFill>
            <a:schemeClr val="accent6">
              <a:lumMod val="60000"/>
              <a:lumOff val="40000"/>
              <a:alpha val="11000"/>
            </a:scheme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
            <a:extLst>
              <a:ext uri="{FF2B5EF4-FFF2-40B4-BE49-F238E27FC236}">
                <a16:creationId xmlns:a16="http://schemas.microsoft.com/office/drawing/2014/main" id="{92FE6104-26D6-FFF3-F3C9-991F60449794}"/>
              </a:ext>
            </a:extLst>
          </p:cNvPr>
          <p:cNvSpPr txBox="1">
            <a:spLocks noChangeArrowheads="1"/>
          </p:cNvSpPr>
          <p:nvPr/>
        </p:nvSpPr>
        <p:spPr bwMode="auto">
          <a:xfrm>
            <a:off x="6785539" y="4330545"/>
            <a:ext cx="2257662" cy="828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22972" rIns="0" bIns="0"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defTabSz="457200" eaLnBrk="1" hangingPunct="1">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sz="1800" dirty="0">
                <a:solidFill>
                  <a:srgbClr val="FFFF00"/>
                </a:solidFill>
                <a:latin typeface="Helvetica"/>
                <a:cs typeface="Helvetica"/>
              </a:rPr>
              <a:t>Vector directionality</a:t>
            </a:r>
            <a:endParaRPr lang="en-US" sz="1800" dirty="0">
              <a:solidFill>
                <a:srgbClr val="FFFF00"/>
              </a:solidFill>
              <a:latin typeface="Helvetica"/>
              <a:cs typeface="Helvetica"/>
              <a:sym typeface="Wingdings"/>
            </a:endParaRPr>
          </a:p>
        </p:txBody>
      </p:sp>
    </p:spTree>
    <p:extLst>
      <p:ext uri="{BB962C8B-B14F-4D97-AF65-F5344CB8AC3E}">
        <p14:creationId xmlns:p14="http://schemas.microsoft.com/office/powerpoint/2010/main" val="324511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0AB5B-D758-E4E2-6C7B-F51684F5194F}"/>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962B9978-460B-9325-0D06-23D0EA3CEE5F}"/>
              </a:ext>
            </a:extLst>
          </p:cNvPr>
          <p:cNvSpPr txBox="1">
            <a:spLocks noChangeArrowheads="1"/>
          </p:cNvSpPr>
          <p:nvPr/>
        </p:nvSpPr>
        <p:spPr bwMode="auto">
          <a:xfrm>
            <a:off x="4127384" y="325438"/>
            <a:ext cx="3937233" cy="828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22972" rIns="0" bIns="0"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defTabSz="457200" eaLnBrk="1" hangingPunct="1">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sz="2800" dirty="0">
                <a:solidFill>
                  <a:srgbClr val="333399"/>
                </a:solidFill>
                <a:latin typeface="Helvetica"/>
                <a:cs typeface="Helvetica"/>
              </a:rPr>
              <a:t>Fluorine Nuclear Recoils</a:t>
            </a:r>
            <a:endParaRPr lang="en-US" sz="2800" dirty="0">
              <a:solidFill>
                <a:srgbClr val="333399"/>
              </a:solidFill>
              <a:latin typeface="Helvetica"/>
              <a:cs typeface="Helvetica"/>
              <a:sym typeface="Wingdings"/>
            </a:endParaRPr>
          </a:p>
        </p:txBody>
      </p:sp>
      <p:sp>
        <p:nvSpPr>
          <p:cNvPr id="2" name="Date Placeholder 1">
            <a:extLst>
              <a:ext uri="{FF2B5EF4-FFF2-40B4-BE49-F238E27FC236}">
                <a16:creationId xmlns:a16="http://schemas.microsoft.com/office/drawing/2014/main" id="{D655833B-6370-19D9-0A01-E04EF2D6CEAA}"/>
              </a:ext>
            </a:extLst>
          </p:cNvPr>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en-US"/>
              <a:t>Dinesh Loomba</a:t>
            </a:r>
          </a:p>
        </p:txBody>
      </p:sp>
      <p:sp>
        <p:nvSpPr>
          <p:cNvPr id="4" name="Footer Placeholder 3">
            <a:extLst>
              <a:ext uri="{FF2B5EF4-FFF2-40B4-BE49-F238E27FC236}">
                <a16:creationId xmlns:a16="http://schemas.microsoft.com/office/drawing/2014/main" id="{C1CD54E2-08DB-F053-E8E1-89978EA656E8}"/>
              </a:ext>
            </a:extLst>
          </p:cNvPr>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300">
                <a:solidFill>
                  <a:schemeClr val="tx1"/>
                </a:solidFill>
                <a:latin typeface="Helvetica" pitchFamily="2" charset="0"/>
                <a:ea typeface="ＭＳ Ｐゴシック" panose="020B0600070205080204" pitchFamily="34" charset="-128"/>
              </a:defRPr>
            </a:lvl1pPr>
            <a:lvl2pPr marL="742950" indent="-285750" eaLnBrk="0" hangingPunct="0">
              <a:defRPr sz="300">
                <a:solidFill>
                  <a:schemeClr val="tx1"/>
                </a:solidFill>
                <a:latin typeface="Helvetica" pitchFamily="2" charset="0"/>
                <a:ea typeface="ＭＳ Ｐゴシック" panose="020B0600070205080204" pitchFamily="34" charset="-128"/>
              </a:defRPr>
            </a:lvl2pPr>
            <a:lvl3pPr marL="1143000" indent="-228600" eaLnBrk="0" hangingPunct="0">
              <a:defRPr sz="300">
                <a:solidFill>
                  <a:schemeClr val="tx1"/>
                </a:solidFill>
                <a:latin typeface="Helvetica" pitchFamily="2" charset="0"/>
                <a:ea typeface="ＭＳ Ｐゴシック" panose="020B0600070205080204" pitchFamily="34" charset="-128"/>
              </a:defRPr>
            </a:lvl3pPr>
            <a:lvl4pPr marL="1600200" indent="-228600" eaLnBrk="0" hangingPunct="0">
              <a:defRPr sz="300">
                <a:solidFill>
                  <a:schemeClr val="tx1"/>
                </a:solidFill>
                <a:latin typeface="Helvetica" pitchFamily="2" charset="0"/>
                <a:ea typeface="ＭＳ Ｐゴシック" panose="020B0600070205080204" pitchFamily="34" charset="-128"/>
              </a:defRPr>
            </a:lvl4pPr>
            <a:lvl5pPr marL="2057400" indent="-228600" eaLnBrk="0" hangingPunct="0">
              <a:defRPr sz="3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3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3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3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300">
                <a:solidFill>
                  <a:schemeClr val="tx1"/>
                </a:solidFill>
                <a:latin typeface="Helvetica" pitchFamily="2" charset="0"/>
                <a:ea typeface="ＭＳ Ｐゴシック" panose="020B0600070205080204" pitchFamily="34" charset="-128"/>
              </a:defRPr>
            </a:lvl9pPr>
          </a:lstStyle>
          <a:p>
            <a:pPr eaLnBrk="1" hangingPunct="1"/>
            <a:r>
              <a:rPr lang="en-US" altLang="en-US" sz="1400">
                <a:solidFill>
                  <a:srgbClr val="000000"/>
                </a:solidFill>
                <a:latin typeface="Arial" panose="020B0604020202020204" pitchFamily="34" charset="0"/>
              </a:rPr>
              <a:t>CIPANP 2025</a:t>
            </a:r>
            <a:endParaRPr lang="en-US" altLang="en-US" sz="1200">
              <a:solidFill>
                <a:srgbClr val="000000"/>
              </a:solidFill>
            </a:endParaRPr>
          </a:p>
        </p:txBody>
      </p:sp>
      <p:pic>
        <p:nvPicPr>
          <p:cNvPr id="5" name="Picture 6" descr="Multipanel11b.jpg">
            <a:extLst>
              <a:ext uri="{FF2B5EF4-FFF2-40B4-BE49-F238E27FC236}">
                <a16:creationId xmlns:a16="http://schemas.microsoft.com/office/drawing/2014/main" id="{3DA6E890-C625-3357-A164-8C04FC301179}"/>
              </a:ext>
            </a:extLst>
          </p:cNvPr>
          <p:cNvPicPr>
            <a:picLocks noChangeAspect="1"/>
          </p:cNvPicPr>
          <p:nvPr/>
        </p:nvPicPr>
        <p:blipFill>
          <a:blip r:embed="rId3">
            <a:extLst>
              <a:ext uri="{28A0092B-C50C-407E-A947-70E740481C1C}">
                <a14:useLocalDpi xmlns:a14="http://schemas.microsoft.com/office/drawing/2010/main" val="0"/>
              </a:ext>
            </a:extLst>
          </a:blip>
          <a:srcRect l="8766" t="8974" r="9036" b="8499"/>
          <a:stretch>
            <a:fillRect/>
          </a:stretch>
        </p:blipFill>
        <p:spPr bwMode="auto">
          <a:xfrm>
            <a:off x="2678113" y="1371601"/>
            <a:ext cx="6835775"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57393DD-EAF3-14C5-1F78-52CAC74C2E6E}"/>
              </a:ext>
            </a:extLst>
          </p:cNvPr>
          <p:cNvSpPr txBox="1"/>
          <p:nvPr/>
        </p:nvSpPr>
        <p:spPr>
          <a:xfrm>
            <a:off x="8153400" y="5987536"/>
            <a:ext cx="2992056" cy="400110"/>
          </a:xfrm>
          <a:prstGeom prst="rect">
            <a:avLst/>
          </a:prstGeom>
          <a:noFill/>
        </p:spPr>
        <p:txBody>
          <a:bodyPr wrap="square">
            <a:spAutoFit/>
          </a:bodyPr>
          <a:lstStyle/>
          <a:p>
            <a:r>
              <a:rPr lang="en-GB" altLang="en-US" dirty="0">
                <a:solidFill>
                  <a:srgbClr val="C00000"/>
                </a:solidFill>
                <a:sym typeface="Symbol" pitchFamily="2" charset="2"/>
              </a:rPr>
              <a:t>**High diffusion, </a:t>
            </a:r>
            <a:r>
              <a:rPr lang="en-GB" altLang="en-US" sz="2000" b="1" dirty="0">
                <a:solidFill>
                  <a:srgbClr val="C00000"/>
                </a:solidFill>
                <a:sym typeface="Symbol" pitchFamily="2" charset="2"/>
              </a:rPr>
              <a:t></a:t>
            </a:r>
            <a:r>
              <a:rPr lang="en-GB" altLang="en-US" sz="800" b="1" dirty="0">
                <a:solidFill>
                  <a:srgbClr val="C00000"/>
                </a:solidFill>
                <a:sym typeface="Symbol" pitchFamily="2" charset="2"/>
              </a:rPr>
              <a:t> </a:t>
            </a:r>
            <a:r>
              <a:rPr lang="en-GB" altLang="en-US" b="1" dirty="0">
                <a:solidFill>
                  <a:srgbClr val="C00000"/>
                </a:solidFill>
                <a:sym typeface="Symbol" pitchFamily="2" charset="2"/>
              </a:rPr>
              <a:t>~</a:t>
            </a:r>
            <a:r>
              <a:rPr lang="en-GB" altLang="en-US" sz="800" b="1" dirty="0">
                <a:solidFill>
                  <a:srgbClr val="C00000"/>
                </a:solidFill>
                <a:sym typeface="Symbol" pitchFamily="2" charset="2"/>
              </a:rPr>
              <a:t> </a:t>
            </a:r>
            <a:r>
              <a:rPr lang="en-GB" altLang="en-US" b="1" dirty="0">
                <a:solidFill>
                  <a:srgbClr val="C00000"/>
                </a:solidFill>
                <a:sym typeface="Symbol" pitchFamily="2" charset="2"/>
              </a:rPr>
              <a:t>0.7mm</a:t>
            </a:r>
            <a:endParaRPr lang="en-US" b="1" dirty="0">
              <a:solidFill>
                <a:srgbClr val="C00000"/>
              </a:solidFill>
            </a:endParaRPr>
          </a:p>
        </p:txBody>
      </p:sp>
      <p:sp>
        <p:nvSpPr>
          <p:cNvPr id="6" name="Line 20">
            <a:extLst>
              <a:ext uri="{FF2B5EF4-FFF2-40B4-BE49-F238E27FC236}">
                <a16:creationId xmlns:a16="http://schemas.microsoft.com/office/drawing/2014/main" id="{52280DA3-880A-20B0-1A0B-C660236AD0DA}"/>
              </a:ext>
            </a:extLst>
          </p:cNvPr>
          <p:cNvSpPr>
            <a:spLocks noChangeShapeType="1"/>
          </p:cNvSpPr>
          <p:nvPr/>
        </p:nvSpPr>
        <p:spPr bwMode="auto">
          <a:xfrm flipV="1">
            <a:off x="8589337" y="2743201"/>
            <a:ext cx="342014" cy="350871"/>
          </a:xfrm>
          <a:prstGeom prst="line">
            <a:avLst/>
          </a:prstGeom>
          <a:noFill/>
          <a:ln w="38100" cmpd="sng">
            <a:solidFill>
              <a:srgbClr val="FFFF00"/>
            </a:solidFill>
            <a:round/>
            <a:headEnd type="none"/>
            <a:tailEnd type="non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TextBox 7">
            <a:extLst>
              <a:ext uri="{FF2B5EF4-FFF2-40B4-BE49-F238E27FC236}">
                <a16:creationId xmlns:a16="http://schemas.microsoft.com/office/drawing/2014/main" id="{B395C4CD-9C55-FF68-0F84-48B43432D416}"/>
              </a:ext>
            </a:extLst>
          </p:cNvPr>
          <p:cNvSpPr txBox="1"/>
          <p:nvPr/>
        </p:nvSpPr>
        <p:spPr>
          <a:xfrm>
            <a:off x="6435524" y="1811439"/>
            <a:ext cx="405114" cy="584775"/>
          </a:xfrm>
          <a:prstGeom prst="rect">
            <a:avLst/>
          </a:prstGeom>
          <a:noFill/>
        </p:spPr>
        <p:txBody>
          <a:bodyPr wrap="square" rtlCol="0">
            <a:spAutoFit/>
          </a:bodyPr>
          <a:lstStyle/>
          <a:p>
            <a:r>
              <a:rPr lang="en-US" sz="3200" dirty="0">
                <a:solidFill>
                  <a:srgbClr val="FFFF00"/>
                </a:solidFill>
              </a:rPr>
              <a:t>?</a:t>
            </a:r>
          </a:p>
        </p:txBody>
      </p:sp>
      <p:sp>
        <p:nvSpPr>
          <p:cNvPr id="9" name="TextBox 8">
            <a:extLst>
              <a:ext uri="{FF2B5EF4-FFF2-40B4-BE49-F238E27FC236}">
                <a16:creationId xmlns:a16="http://schemas.microsoft.com/office/drawing/2014/main" id="{6A333080-1C33-F7AA-EE25-0EBCE5D74074}"/>
              </a:ext>
            </a:extLst>
          </p:cNvPr>
          <p:cNvSpPr txBox="1"/>
          <p:nvPr/>
        </p:nvSpPr>
        <p:spPr>
          <a:xfrm>
            <a:off x="4151704" y="1777998"/>
            <a:ext cx="698087" cy="584775"/>
          </a:xfrm>
          <a:prstGeom prst="rect">
            <a:avLst/>
          </a:prstGeom>
          <a:noFill/>
        </p:spPr>
        <p:txBody>
          <a:bodyPr wrap="square" rtlCol="0">
            <a:spAutoFit/>
          </a:bodyPr>
          <a:lstStyle/>
          <a:p>
            <a:r>
              <a:rPr lang="en-US" sz="3200" dirty="0">
                <a:solidFill>
                  <a:srgbClr val="FFFF00"/>
                </a:solidFill>
              </a:rPr>
              <a:t>??</a:t>
            </a:r>
          </a:p>
        </p:txBody>
      </p:sp>
      <p:sp>
        <p:nvSpPr>
          <p:cNvPr id="10" name="Slide Number Placeholder 9">
            <a:extLst>
              <a:ext uri="{FF2B5EF4-FFF2-40B4-BE49-F238E27FC236}">
                <a16:creationId xmlns:a16="http://schemas.microsoft.com/office/drawing/2014/main" id="{9DE0E4FC-0266-CE64-14E3-65199FB290BC}"/>
              </a:ext>
            </a:extLst>
          </p:cNvPr>
          <p:cNvSpPr>
            <a:spLocks noGrp="1"/>
          </p:cNvSpPr>
          <p:nvPr>
            <p:ph type="sldNum" sz="quarter" idx="12"/>
          </p:nvPr>
        </p:nvSpPr>
        <p:spPr/>
        <p:txBody>
          <a:bodyPr/>
          <a:lstStyle/>
          <a:p>
            <a:pPr>
              <a:defRPr/>
            </a:pPr>
            <a:fld id="{8F9FE42F-29D8-7546-94BF-9A58E914BB9F}" type="slidenum">
              <a:rPr lang="en-US" altLang="en-US" smtClean="0"/>
              <a:pPr>
                <a:defRPr/>
              </a:pPr>
              <a:t>7</a:t>
            </a:fld>
            <a:endParaRPr lang="en-US" altLang="en-US"/>
          </a:p>
        </p:txBody>
      </p:sp>
    </p:spTree>
    <p:extLst>
      <p:ext uri="{BB962C8B-B14F-4D97-AF65-F5344CB8AC3E}">
        <p14:creationId xmlns:p14="http://schemas.microsoft.com/office/powerpoint/2010/main" val="334657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4">
            <a:extLst>
              <a:ext uri="{FF2B5EF4-FFF2-40B4-BE49-F238E27FC236}">
                <a16:creationId xmlns:a16="http://schemas.microsoft.com/office/drawing/2014/main" id="{5D1BF036-A4F9-B0AF-2DF3-315489060AE8}"/>
              </a:ext>
            </a:extLst>
          </p:cNvPr>
          <p:cNvSpPr>
            <a:spLocks noChangeArrowheads="1"/>
          </p:cNvSpPr>
          <p:nvPr/>
        </p:nvSpPr>
        <p:spPr bwMode="auto">
          <a:xfrm>
            <a:off x="2818017" y="2420287"/>
            <a:ext cx="3740150" cy="143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buFont typeface="Times" charset="0"/>
              <a:buChar char="•"/>
            </a:pPr>
            <a:r>
              <a:rPr lang="en-GB" altLang="en-US" sz="2000" dirty="0">
                <a:solidFill>
                  <a:srgbClr val="333333"/>
                </a:solidFill>
                <a:ea typeface="Osaka" charset="-128"/>
              </a:rPr>
              <a:t> </a:t>
            </a:r>
            <a:r>
              <a:rPr lang="en-GB" altLang="en-US" sz="2000" b="1" dirty="0">
                <a:solidFill>
                  <a:srgbClr val="FF0080"/>
                </a:solidFill>
                <a:ea typeface="Osaka" charset="-128"/>
              </a:rPr>
              <a:t>Negative ion drift: </a:t>
            </a:r>
            <a:r>
              <a:rPr lang="en-GB" altLang="en-US" sz="2000" dirty="0">
                <a:solidFill>
                  <a:srgbClr val="333333"/>
                </a:solidFill>
                <a:ea typeface="Osaka" charset="-128"/>
              </a:rPr>
              <a:t>target A +CS</a:t>
            </a:r>
            <a:r>
              <a:rPr lang="en-GB" altLang="en-US" sz="2000" baseline="-25000" dirty="0">
                <a:solidFill>
                  <a:srgbClr val="333333"/>
                </a:solidFill>
                <a:ea typeface="Osaka" charset="-128"/>
              </a:rPr>
              <a:t>2</a:t>
            </a:r>
            <a:r>
              <a:rPr lang="en-GB" altLang="en-US" sz="2000" dirty="0">
                <a:solidFill>
                  <a:srgbClr val="333333"/>
                </a:solidFill>
                <a:ea typeface="Osaka" charset="-128"/>
              </a:rPr>
              <a:t>/SF</a:t>
            </a:r>
            <a:r>
              <a:rPr lang="en-GB" altLang="en-US" sz="2000" baseline="-25000" dirty="0">
                <a:solidFill>
                  <a:srgbClr val="333333"/>
                </a:solidFill>
                <a:ea typeface="Osaka" charset="-128"/>
              </a:rPr>
              <a:t>6</a:t>
            </a:r>
            <a:r>
              <a:rPr lang="en-GB" altLang="en-US" sz="2000" dirty="0">
                <a:solidFill>
                  <a:srgbClr val="333333"/>
                </a:solidFill>
                <a:ea typeface="Osaka" charset="-128"/>
              </a:rPr>
              <a:t> mixtures enable drift with thermal diffusion (</a:t>
            </a:r>
            <a:r>
              <a:rPr lang="en-GB" altLang="en-US" sz="2000" dirty="0" err="1">
                <a:solidFill>
                  <a:srgbClr val="333333"/>
                </a:solidFill>
                <a:ea typeface="Osaka" charset="-128"/>
              </a:rPr>
              <a:t>Martoff</a:t>
            </a:r>
            <a:r>
              <a:rPr lang="en-GB" altLang="en-US" sz="2000" dirty="0">
                <a:solidFill>
                  <a:srgbClr val="333333"/>
                </a:solidFill>
                <a:ea typeface="Osaka" charset="-128"/>
              </a:rPr>
              <a:t>) </a:t>
            </a:r>
          </a:p>
          <a:p>
            <a:pPr algn="ctr">
              <a:lnSpc>
                <a:spcPct val="150000"/>
              </a:lnSpc>
            </a:pPr>
            <a:r>
              <a:rPr lang="en-GB" altLang="en-US" sz="2000" b="1" i="1" dirty="0">
                <a:solidFill>
                  <a:srgbClr val="FF0080"/>
                </a:solidFill>
                <a:ea typeface="Osaka" charset="-128"/>
              </a:rPr>
              <a:t>E.g. 1 bar He/SF6?</a:t>
            </a:r>
          </a:p>
        </p:txBody>
      </p:sp>
      <p:sp>
        <p:nvSpPr>
          <p:cNvPr id="60418" name="Rectangle 5">
            <a:extLst>
              <a:ext uri="{FF2B5EF4-FFF2-40B4-BE49-F238E27FC236}">
                <a16:creationId xmlns:a16="http://schemas.microsoft.com/office/drawing/2014/main" id="{A9FE30A9-D4DC-80D0-B065-5B7B489923E6}"/>
              </a:ext>
            </a:extLst>
          </p:cNvPr>
          <p:cNvSpPr>
            <a:spLocks noChangeArrowheads="1"/>
          </p:cNvSpPr>
          <p:nvPr/>
        </p:nvSpPr>
        <p:spPr bwMode="auto">
          <a:xfrm>
            <a:off x="436767" y="1178815"/>
            <a:ext cx="467924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buFont typeface="Times" charset="0"/>
              <a:buChar char="•"/>
            </a:pPr>
            <a:r>
              <a:rPr lang="en-GB" altLang="en-US" sz="2000" dirty="0">
                <a:solidFill>
                  <a:srgbClr val="333333"/>
                </a:solidFill>
                <a:ea typeface="Osaka" charset="-128"/>
              </a:rPr>
              <a:t> Flexibility in </a:t>
            </a:r>
            <a:r>
              <a:rPr lang="en-GB" altLang="en-US" sz="2000" b="1" dirty="0">
                <a:solidFill>
                  <a:srgbClr val="0000FF"/>
                </a:solidFill>
                <a:ea typeface="Osaka" charset="-128"/>
              </a:rPr>
              <a:t>choice of target A</a:t>
            </a:r>
            <a:r>
              <a:rPr lang="en-GB" altLang="en-US" sz="2000" b="1" dirty="0">
                <a:solidFill>
                  <a:srgbClr val="333333"/>
                </a:solidFill>
                <a:ea typeface="Osaka" charset="-128"/>
              </a:rPr>
              <a:t>: </a:t>
            </a:r>
            <a:r>
              <a:rPr lang="en-GB" altLang="en-US" sz="2000" dirty="0">
                <a:solidFill>
                  <a:srgbClr val="333333"/>
                </a:solidFill>
                <a:ea typeface="Osaka" charset="-128"/>
              </a:rPr>
              <a:t>light targets (</a:t>
            </a:r>
            <a:r>
              <a:rPr lang="en-GB" altLang="en-US" sz="2000" b="1" dirty="0">
                <a:solidFill>
                  <a:srgbClr val="0000FF"/>
                </a:solidFill>
                <a:ea typeface="Osaka" charset="-128"/>
              </a:rPr>
              <a:t>He</a:t>
            </a:r>
            <a:r>
              <a:rPr lang="en-GB" altLang="en-US" sz="2000" dirty="0">
                <a:solidFill>
                  <a:srgbClr val="333333"/>
                </a:solidFill>
                <a:ea typeface="Osaka" charset="-128"/>
              </a:rPr>
              <a:t>) for </a:t>
            </a:r>
            <a:r>
              <a:rPr lang="en-US" sz="2000" dirty="0">
                <a:latin typeface="Helvetica" pitchFamily="2" charset="0"/>
              </a:rPr>
              <a:t>𝞶-fog at </a:t>
            </a:r>
            <a:r>
              <a:rPr lang="en-US" sz="2000" i="1" dirty="0">
                <a:latin typeface="Helvetica" pitchFamily="2" charset="0"/>
              </a:rPr>
              <a:t>m</a:t>
            </a:r>
            <a:r>
              <a:rPr lang="el-GR" sz="2000" i="1" baseline="-25000" dirty="0">
                <a:latin typeface="Helvetica" pitchFamily="2" charset="0"/>
              </a:rPr>
              <a:t>χ </a:t>
            </a:r>
            <a:r>
              <a:rPr lang="en-US" sz="2000" dirty="0">
                <a:latin typeface="Helvetica" pitchFamily="2" charset="0"/>
              </a:rPr>
              <a:t>~10 GeV</a:t>
            </a:r>
            <a:r>
              <a:rPr lang="en-GB" altLang="en-US" sz="2000" dirty="0">
                <a:solidFill>
                  <a:srgbClr val="333333"/>
                </a:solidFill>
                <a:ea typeface="Osaka" charset="-128"/>
              </a:rPr>
              <a:t>,     F for spin-dependent, etc.</a:t>
            </a:r>
            <a:endParaRPr lang="en-GB" altLang="en-US" sz="2000" dirty="0">
              <a:solidFill>
                <a:srgbClr val="4C4C4C"/>
              </a:solidFill>
              <a:ea typeface="Osaka" charset="-128"/>
            </a:endParaRPr>
          </a:p>
        </p:txBody>
      </p:sp>
      <p:sp>
        <p:nvSpPr>
          <p:cNvPr id="60431" name="Rectangle 6">
            <a:extLst>
              <a:ext uri="{FF2B5EF4-FFF2-40B4-BE49-F238E27FC236}">
                <a16:creationId xmlns:a16="http://schemas.microsoft.com/office/drawing/2014/main" id="{38CF4ECB-2792-5A42-D74E-38A44A81229E}"/>
              </a:ext>
            </a:extLst>
          </p:cNvPr>
          <p:cNvSpPr>
            <a:spLocks noChangeArrowheads="1"/>
          </p:cNvSpPr>
          <p:nvPr/>
        </p:nvSpPr>
        <p:spPr bwMode="auto">
          <a:xfrm>
            <a:off x="436767" y="4580085"/>
            <a:ext cx="31130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buFont typeface="Times" charset="0"/>
              <a:buChar char="•"/>
            </a:pPr>
            <a:r>
              <a:rPr lang="en-GB" altLang="en-US" sz="2000" dirty="0">
                <a:solidFill>
                  <a:srgbClr val="333333"/>
                </a:solidFill>
                <a:ea typeface="Osaka" charset="-128"/>
              </a:rPr>
              <a:t> </a:t>
            </a:r>
            <a:r>
              <a:rPr lang="en-GB" altLang="en-US" sz="2000" b="1" dirty="0">
                <a:solidFill>
                  <a:srgbClr val="008000"/>
                </a:solidFill>
                <a:ea typeface="Osaka" charset="-128"/>
              </a:rPr>
              <a:t>Pressure</a:t>
            </a:r>
            <a:r>
              <a:rPr lang="en-GB" altLang="en-US" sz="2000" dirty="0">
                <a:solidFill>
                  <a:srgbClr val="333333"/>
                </a:solidFill>
                <a:ea typeface="Osaka" charset="-128"/>
              </a:rPr>
              <a:t> is </a:t>
            </a:r>
            <a:r>
              <a:rPr lang="en-GB" altLang="en-US" sz="2000" dirty="0" err="1">
                <a:solidFill>
                  <a:srgbClr val="333333"/>
                </a:solidFill>
                <a:ea typeface="Osaka" charset="-128"/>
              </a:rPr>
              <a:t>tunable</a:t>
            </a:r>
            <a:r>
              <a:rPr lang="en-GB" altLang="en-US" sz="2000" dirty="0">
                <a:solidFill>
                  <a:srgbClr val="333333"/>
                </a:solidFill>
                <a:ea typeface="Osaka" charset="-128"/>
              </a:rPr>
              <a:t>: lower P </a:t>
            </a:r>
            <a:r>
              <a:rPr lang="en-GB" altLang="en-US" sz="2000" dirty="0">
                <a:solidFill>
                  <a:srgbClr val="333333"/>
                </a:solidFill>
                <a:ea typeface="Osaka" charset="-128"/>
                <a:sym typeface="Wingdings" pitchFamily="2" charset="2"/>
              </a:rPr>
              <a:t> lower </a:t>
            </a:r>
            <a:r>
              <a:rPr lang="en-GB" altLang="en-US" sz="2000" dirty="0" err="1">
                <a:solidFill>
                  <a:srgbClr val="333333"/>
                </a:solidFill>
                <a:ea typeface="Osaka" charset="-128"/>
              </a:rPr>
              <a:t>E</a:t>
            </a:r>
            <a:r>
              <a:rPr lang="en-GB" altLang="en-US" sz="2000" baseline="-25000" dirty="0" err="1">
                <a:solidFill>
                  <a:srgbClr val="333333"/>
                </a:solidFill>
                <a:ea typeface="Osaka" charset="-128"/>
              </a:rPr>
              <a:t>dir</a:t>
            </a:r>
            <a:endParaRPr lang="en-GB" altLang="en-US" sz="2000" dirty="0">
              <a:solidFill>
                <a:srgbClr val="4C4C4C"/>
              </a:solidFill>
              <a:ea typeface="Osaka" charset="-128"/>
            </a:endParaRPr>
          </a:p>
        </p:txBody>
      </p:sp>
      <p:sp>
        <p:nvSpPr>
          <p:cNvPr id="60432" name="Text Box 20">
            <a:extLst>
              <a:ext uri="{FF2B5EF4-FFF2-40B4-BE49-F238E27FC236}">
                <a16:creationId xmlns:a16="http://schemas.microsoft.com/office/drawing/2014/main" id="{B883AA63-F807-0D76-A63C-9954CDC6D18B}"/>
              </a:ext>
            </a:extLst>
          </p:cNvPr>
          <p:cNvSpPr txBox="1">
            <a:spLocks noChangeArrowheads="1"/>
          </p:cNvSpPr>
          <p:nvPr/>
        </p:nvSpPr>
        <p:spPr bwMode="auto">
          <a:xfrm>
            <a:off x="3249519" y="4279969"/>
            <a:ext cx="676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eaLnBrk="1" hangingPunct="1">
              <a:spcBef>
                <a:spcPct val="50000"/>
              </a:spcBef>
            </a:pPr>
            <a:r>
              <a:rPr lang="en-US" altLang="en-US" sz="1800" dirty="0">
                <a:solidFill>
                  <a:srgbClr val="333399"/>
                </a:solidFill>
                <a:ea typeface="Osaka" charset="-128"/>
              </a:rPr>
              <a:t>Rate</a:t>
            </a:r>
          </a:p>
        </p:txBody>
      </p:sp>
      <p:sp>
        <p:nvSpPr>
          <p:cNvPr id="60434" name="Line 16">
            <a:extLst>
              <a:ext uri="{FF2B5EF4-FFF2-40B4-BE49-F238E27FC236}">
                <a16:creationId xmlns:a16="http://schemas.microsoft.com/office/drawing/2014/main" id="{039434BC-13D5-80CA-5934-40CF7EB8AB37}"/>
              </a:ext>
            </a:extLst>
          </p:cNvPr>
          <p:cNvSpPr>
            <a:spLocks noChangeShapeType="1"/>
          </p:cNvSpPr>
          <p:nvPr/>
        </p:nvSpPr>
        <p:spPr bwMode="auto">
          <a:xfrm>
            <a:off x="3812888" y="5898364"/>
            <a:ext cx="2298700" cy="0"/>
          </a:xfrm>
          <a:prstGeom prst="line">
            <a:avLst/>
          </a:prstGeom>
          <a:noFill/>
          <a:ln w="222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18" name="Group 17">
            <a:extLst>
              <a:ext uri="{FF2B5EF4-FFF2-40B4-BE49-F238E27FC236}">
                <a16:creationId xmlns:a16="http://schemas.microsoft.com/office/drawing/2014/main" id="{3703359F-415A-861C-3E54-9BC4487796BF}"/>
              </a:ext>
            </a:extLst>
          </p:cNvPr>
          <p:cNvGrpSpPr/>
          <p:nvPr/>
        </p:nvGrpSpPr>
        <p:grpSpPr>
          <a:xfrm>
            <a:off x="3953184" y="4331501"/>
            <a:ext cx="2693193" cy="1947861"/>
            <a:chOff x="3825588" y="4331501"/>
            <a:chExt cx="2693193" cy="1947861"/>
          </a:xfrm>
        </p:grpSpPr>
        <p:sp>
          <p:nvSpPr>
            <p:cNvPr id="60433" name="Line 15">
              <a:extLst>
                <a:ext uri="{FF2B5EF4-FFF2-40B4-BE49-F238E27FC236}">
                  <a16:creationId xmlns:a16="http://schemas.microsoft.com/office/drawing/2014/main" id="{E158FA45-D540-6567-677D-70CA15158F2F}"/>
                </a:ext>
              </a:extLst>
            </p:cNvPr>
            <p:cNvSpPr>
              <a:spLocks noChangeShapeType="1"/>
            </p:cNvSpPr>
            <p:nvPr/>
          </p:nvSpPr>
          <p:spPr bwMode="auto">
            <a:xfrm flipV="1">
              <a:off x="3825588" y="4423576"/>
              <a:ext cx="0" cy="1460500"/>
            </a:xfrm>
            <a:prstGeom prst="line">
              <a:avLst/>
            </a:prstGeom>
            <a:noFill/>
            <a:ln w="222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0435" name="Line 17">
              <a:extLst>
                <a:ext uri="{FF2B5EF4-FFF2-40B4-BE49-F238E27FC236}">
                  <a16:creationId xmlns:a16="http://schemas.microsoft.com/office/drawing/2014/main" id="{63FD4518-1C60-4B14-193B-693C3640AD8A}"/>
                </a:ext>
              </a:extLst>
            </p:cNvPr>
            <p:cNvSpPr>
              <a:spLocks noChangeShapeType="1"/>
            </p:cNvSpPr>
            <p:nvPr/>
          </p:nvSpPr>
          <p:spPr bwMode="auto">
            <a:xfrm flipV="1">
              <a:off x="4028788" y="4563276"/>
              <a:ext cx="1282700" cy="1168400"/>
            </a:xfrm>
            <a:prstGeom prst="line">
              <a:avLst/>
            </a:prstGeom>
            <a:noFill/>
            <a:ln w="38100">
              <a:solidFill>
                <a:schemeClr val="hlink"/>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36" name="Text Box 19">
              <a:extLst>
                <a:ext uri="{FF2B5EF4-FFF2-40B4-BE49-F238E27FC236}">
                  <a16:creationId xmlns:a16="http://schemas.microsoft.com/office/drawing/2014/main" id="{EAE69A28-C0F4-8EAA-0C7A-3FD0C1C7909D}"/>
                </a:ext>
              </a:extLst>
            </p:cNvPr>
            <p:cNvSpPr txBox="1">
              <a:spLocks noChangeArrowheads="1"/>
            </p:cNvSpPr>
            <p:nvPr/>
          </p:nvSpPr>
          <p:spPr bwMode="auto">
            <a:xfrm>
              <a:off x="5349588" y="4331501"/>
              <a:ext cx="40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eaLnBrk="1" hangingPunct="1">
                <a:spcBef>
                  <a:spcPct val="50000"/>
                </a:spcBef>
              </a:pPr>
              <a:r>
                <a:rPr lang="en-US" altLang="en-US" sz="1800">
                  <a:solidFill>
                    <a:schemeClr val="hlink"/>
                  </a:solidFill>
                  <a:ea typeface="Osaka" charset="-128"/>
                </a:rPr>
                <a:t>P</a:t>
              </a:r>
              <a:endParaRPr lang="en-US" altLang="en-US" sz="1800">
                <a:ea typeface="Osaka" charset="-128"/>
              </a:endParaRPr>
            </a:p>
          </p:txBody>
        </p:sp>
        <p:grpSp>
          <p:nvGrpSpPr>
            <p:cNvPr id="60422" name="Group 29">
              <a:extLst>
                <a:ext uri="{FF2B5EF4-FFF2-40B4-BE49-F238E27FC236}">
                  <a16:creationId xmlns:a16="http://schemas.microsoft.com/office/drawing/2014/main" id="{144D5813-29D9-2DC8-BC7E-DA0B4E90A56A}"/>
                </a:ext>
              </a:extLst>
            </p:cNvPr>
            <p:cNvGrpSpPr>
              <a:grpSpLocks/>
            </p:cNvGrpSpPr>
            <p:nvPr/>
          </p:nvGrpSpPr>
          <p:grpSpPr bwMode="auto">
            <a:xfrm>
              <a:off x="4080381" y="4601375"/>
              <a:ext cx="2438400" cy="1677987"/>
              <a:chOff x="3460" y="2820"/>
              <a:chExt cx="1536" cy="1057"/>
            </a:xfrm>
          </p:grpSpPr>
          <p:sp>
            <p:nvSpPr>
              <p:cNvPr id="60429" name="Text Box 21">
                <a:extLst>
                  <a:ext uri="{FF2B5EF4-FFF2-40B4-BE49-F238E27FC236}">
                    <a16:creationId xmlns:a16="http://schemas.microsoft.com/office/drawing/2014/main" id="{897C2EE8-EF1C-EE11-AEE3-BE50EF057478}"/>
                  </a:ext>
                </a:extLst>
              </p:cNvPr>
              <p:cNvSpPr txBox="1">
                <a:spLocks noChangeArrowheads="1"/>
              </p:cNvSpPr>
              <p:nvPr/>
            </p:nvSpPr>
            <p:spPr bwMode="auto">
              <a:xfrm>
                <a:off x="4124" y="3646"/>
                <a:ext cx="8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eaLnBrk="1" hangingPunct="1">
                  <a:spcBef>
                    <a:spcPct val="50000"/>
                  </a:spcBef>
                </a:pPr>
                <a:r>
                  <a:rPr lang="en-US" altLang="en-US" sz="1800" dirty="0" err="1">
                    <a:solidFill>
                      <a:srgbClr val="000080"/>
                    </a:solidFill>
                    <a:ea typeface="Osaka" charset="-128"/>
                  </a:rPr>
                  <a:t>E</a:t>
                </a:r>
                <a:r>
                  <a:rPr lang="en-US" altLang="en-US" sz="1800" baseline="-25000" dirty="0" err="1">
                    <a:solidFill>
                      <a:srgbClr val="000080"/>
                    </a:solidFill>
                    <a:ea typeface="Osaka" charset="-128"/>
                  </a:rPr>
                  <a:t>dir</a:t>
                </a:r>
                <a:r>
                  <a:rPr lang="en-US" altLang="en-US" sz="1800" baseline="-25000" dirty="0">
                    <a:solidFill>
                      <a:srgbClr val="000080"/>
                    </a:solidFill>
                    <a:ea typeface="Osaka" charset="-128"/>
                  </a:rPr>
                  <a:t> </a:t>
                </a:r>
                <a:r>
                  <a:rPr lang="en-US" altLang="en-US" sz="1800" dirty="0">
                    <a:solidFill>
                      <a:srgbClr val="000080"/>
                    </a:solidFill>
                    <a:ea typeface="Osaka" charset="-128"/>
                  </a:rPr>
                  <a:t>(</a:t>
                </a:r>
                <a:r>
                  <a:rPr lang="en-US" altLang="en-US" sz="1800" dirty="0" err="1">
                    <a:solidFill>
                      <a:srgbClr val="000080"/>
                    </a:solidFill>
                    <a:ea typeface="Osaka" charset="-128"/>
                  </a:rPr>
                  <a:t>R</a:t>
                </a:r>
                <a:r>
                  <a:rPr lang="en-US" altLang="en-US" sz="1800" baseline="-25000" dirty="0" err="1">
                    <a:solidFill>
                      <a:srgbClr val="000080"/>
                    </a:solidFill>
                    <a:ea typeface="Osaka" charset="-128"/>
                  </a:rPr>
                  <a:t>min</a:t>
                </a:r>
                <a:r>
                  <a:rPr lang="en-US" altLang="en-US" sz="1800" dirty="0">
                    <a:solidFill>
                      <a:srgbClr val="000080"/>
                    </a:solidFill>
                    <a:ea typeface="Osaka" charset="-128"/>
                  </a:rPr>
                  <a:t>)</a:t>
                </a:r>
              </a:p>
            </p:txBody>
          </p:sp>
          <p:sp>
            <p:nvSpPr>
              <p:cNvPr id="60430" name="Freeform 28">
                <a:extLst>
                  <a:ext uri="{FF2B5EF4-FFF2-40B4-BE49-F238E27FC236}">
                    <a16:creationId xmlns:a16="http://schemas.microsoft.com/office/drawing/2014/main" id="{769A5786-AB6B-8055-2317-633F1A1EB08C}"/>
                  </a:ext>
                </a:extLst>
              </p:cNvPr>
              <p:cNvSpPr>
                <a:spLocks/>
              </p:cNvSpPr>
              <p:nvPr/>
            </p:nvSpPr>
            <p:spPr bwMode="auto">
              <a:xfrm>
                <a:off x="3460" y="2820"/>
                <a:ext cx="992" cy="693"/>
              </a:xfrm>
              <a:custGeom>
                <a:avLst/>
                <a:gdLst>
                  <a:gd name="T0" fmla="*/ 3609 w 520"/>
                  <a:gd name="T1" fmla="*/ 1141 h 540"/>
                  <a:gd name="T2" fmla="*/ 1391 w 520"/>
                  <a:gd name="T3" fmla="*/ 789 h 540"/>
                  <a:gd name="T4" fmla="*/ 0 w 520"/>
                  <a:gd name="T5" fmla="*/ 0 h 540"/>
                  <a:gd name="T6" fmla="*/ 0 60000 65536"/>
                  <a:gd name="T7" fmla="*/ 0 60000 65536"/>
                  <a:gd name="T8" fmla="*/ 0 60000 65536"/>
                </a:gdLst>
                <a:ahLst/>
                <a:cxnLst>
                  <a:cxn ang="T6">
                    <a:pos x="T0" y="T1"/>
                  </a:cxn>
                  <a:cxn ang="T7">
                    <a:pos x="T2" y="T3"/>
                  </a:cxn>
                  <a:cxn ang="T8">
                    <a:pos x="T4" y="T5"/>
                  </a:cxn>
                </a:cxnLst>
                <a:rect l="0" t="0" r="r" b="b"/>
                <a:pathLst>
                  <a:path w="520" h="540">
                    <a:moveTo>
                      <a:pt x="520" y="540"/>
                    </a:moveTo>
                    <a:cubicBezTo>
                      <a:pt x="403" y="501"/>
                      <a:pt x="287" y="463"/>
                      <a:pt x="200" y="373"/>
                    </a:cubicBezTo>
                    <a:cubicBezTo>
                      <a:pt x="113" y="283"/>
                      <a:pt x="33" y="61"/>
                      <a:pt x="0" y="0"/>
                    </a:cubicBezTo>
                  </a:path>
                </a:pathLst>
              </a:custGeom>
              <a:noFill/>
              <a:ln w="38100" cmpd="sng">
                <a:solidFill>
                  <a:srgbClr val="00008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60423" name="Rectangle 33">
            <a:extLst>
              <a:ext uri="{FF2B5EF4-FFF2-40B4-BE49-F238E27FC236}">
                <a16:creationId xmlns:a16="http://schemas.microsoft.com/office/drawing/2014/main" id="{285E26C1-46C5-C178-9184-0FBFCC91106A}"/>
              </a:ext>
            </a:extLst>
          </p:cNvPr>
          <p:cNvSpPr>
            <a:spLocks noChangeArrowheads="1"/>
          </p:cNvSpPr>
          <p:nvPr/>
        </p:nvSpPr>
        <p:spPr bwMode="auto">
          <a:xfrm>
            <a:off x="2825953" y="342361"/>
            <a:ext cx="68945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a:r>
              <a:rPr lang="en-GB" altLang="en-US" sz="3200" b="1" dirty="0">
                <a:solidFill>
                  <a:srgbClr val="00B0F0"/>
                </a:solidFill>
                <a:ea typeface="Osaka" charset="-128"/>
              </a:rPr>
              <a:t>Flexible</a:t>
            </a:r>
            <a:r>
              <a:rPr lang="en-GB" altLang="en-US" sz="3200" dirty="0">
                <a:solidFill>
                  <a:srgbClr val="333399"/>
                </a:solidFill>
                <a:ea typeface="Osaka" charset="-128"/>
              </a:rPr>
              <a:t> technology</a:t>
            </a:r>
            <a:endParaRPr lang="en-US" altLang="en-US" sz="3200" b="1" dirty="0">
              <a:solidFill>
                <a:srgbClr val="333399"/>
              </a:solidFill>
              <a:ea typeface="Osaka" charset="-128"/>
            </a:endParaRPr>
          </a:p>
        </p:txBody>
      </p:sp>
      <p:sp>
        <p:nvSpPr>
          <p:cNvPr id="60427" name="Date Placeholder 2">
            <a:extLst>
              <a:ext uri="{FF2B5EF4-FFF2-40B4-BE49-F238E27FC236}">
                <a16:creationId xmlns:a16="http://schemas.microsoft.com/office/drawing/2014/main" id="{A22CEFAD-666C-41A6-49B5-B9040AF0C86D}"/>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r>
              <a:rPr lang="en-US" altLang="en-US" sz="1200">
                <a:solidFill>
                  <a:srgbClr val="000000"/>
                </a:solidFill>
              </a:rPr>
              <a:t>Dinesh Loomba</a:t>
            </a:r>
          </a:p>
        </p:txBody>
      </p:sp>
      <p:sp>
        <p:nvSpPr>
          <p:cNvPr id="60428" name="Footer Placeholder 3">
            <a:extLst>
              <a:ext uri="{FF2B5EF4-FFF2-40B4-BE49-F238E27FC236}">
                <a16:creationId xmlns:a16="http://schemas.microsoft.com/office/drawing/2014/main" id="{C990E7C6-6657-6434-0B9A-F6A27D9D2895}"/>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r>
              <a:rPr lang="en-US" altLang="en-US" sz="1400">
                <a:solidFill>
                  <a:srgbClr val="000000"/>
                </a:solidFill>
              </a:rPr>
              <a:t>CIPANP 2025</a:t>
            </a:r>
            <a:endParaRPr lang="en-US" altLang="en-US" sz="1200">
              <a:solidFill>
                <a:srgbClr val="000000"/>
              </a:solidFill>
            </a:endParaRPr>
          </a:p>
        </p:txBody>
      </p:sp>
      <p:pic>
        <p:nvPicPr>
          <p:cNvPr id="4" name="Picture 12">
            <a:extLst>
              <a:ext uri="{FF2B5EF4-FFF2-40B4-BE49-F238E27FC236}">
                <a16:creationId xmlns:a16="http://schemas.microsoft.com/office/drawing/2014/main" id="{04EB4103-B724-355E-5D4F-FBCA36DC1E64}"/>
              </a:ext>
            </a:extLst>
          </p:cNvPr>
          <p:cNvPicPr>
            <a:picLocks noChangeAspect="1"/>
          </p:cNvPicPr>
          <p:nvPr/>
        </p:nvPicPr>
        <p:blipFill>
          <a:blip r:embed="rId3">
            <a:extLst>
              <a:ext uri="{28A0092B-C50C-407E-A947-70E740481C1C}">
                <a14:useLocalDpi xmlns:a14="http://schemas.microsoft.com/office/drawing/2010/main" val="0"/>
              </a:ext>
            </a:extLst>
          </a:blip>
          <a:srcRect l="1659" t="55153" r="67417" b="3690"/>
          <a:stretch/>
        </p:blipFill>
        <p:spPr bwMode="auto">
          <a:xfrm>
            <a:off x="9147270" y="1770255"/>
            <a:ext cx="2295405" cy="2104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2">
            <a:extLst>
              <a:ext uri="{FF2B5EF4-FFF2-40B4-BE49-F238E27FC236}">
                <a16:creationId xmlns:a16="http://schemas.microsoft.com/office/drawing/2014/main" id="{17BF65D9-D7C8-BC81-AA3A-C14CD54187BD}"/>
              </a:ext>
            </a:extLst>
          </p:cNvPr>
          <p:cNvPicPr>
            <a:picLocks noChangeAspect="1"/>
          </p:cNvPicPr>
          <p:nvPr/>
        </p:nvPicPr>
        <p:blipFill>
          <a:blip r:embed="rId3">
            <a:extLst>
              <a:ext uri="{28A0092B-C50C-407E-A947-70E740481C1C}">
                <a14:useLocalDpi xmlns:a14="http://schemas.microsoft.com/office/drawing/2010/main" val="0"/>
              </a:ext>
            </a:extLst>
          </a:blip>
          <a:srcRect l="1659" t="6480" r="67417" b="52906"/>
          <a:stretch/>
        </p:blipFill>
        <p:spPr bwMode="auto">
          <a:xfrm>
            <a:off x="6843199" y="1777197"/>
            <a:ext cx="2262941" cy="2046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B9594952-49F0-FCBA-F6C6-92FE13EBE45A}"/>
              </a:ext>
            </a:extLst>
          </p:cNvPr>
          <p:cNvSpPr>
            <a:spLocks noChangeArrowheads="1"/>
          </p:cNvSpPr>
          <p:nvPr/>
        </p:nvSpPr>
        <p:spPr bwMode="auto">
          <a:xfrm>
            <a:off x="9657368" y="1490276"/>
            <a:ext cx="1338828" cy="338554"/>
          </a:xfrm>
          <a:prstGeom prst="rect">
            <a:avLst/>
          </a:prstGeom>
          <a:solidFill>
            <a:srgbClr val="000090"/>
          </a:solidFill>
          <a:ln>
            <a:noFill/>
          </a:ln>
        </p:spPr>
        <p:txBody>
          <a:bodyPr wrap="none">
            <a:spAutoFit/>
          </a:bodyPr>
          <a:lstStyle/>
          <a:p>
            <a:pPr eaLnBrk="1" hangingPunct="1"/>
            <a:r>
              <a:rPr lang="fr-FR" sz="1600" dirty="0">
                <a:solidFill>
                  <a:srgbClr val="FFFF66"/>
                </a:solidFill>
                <a:ea typeface="Osaka" charset="0"/>
                <a:cs typeface="Osaka" charset="0"/>
              </a:rPr>
              <a:t>+ 4 Torr CS2</a:t>
            </a:r>
            <a:endParaRPr lang="en-US" sz="1600" dirty="0">
              <a:solidFill>
                <a:srgbClr val="FFFF66"/>
              </a:solidFill>
              <a:ea typeface="Osaka" charset="0"/>
              <a:cs typeface="Osaka" charset="0"/>
            </a:endParaRPr>
          </a:p>
        </p:txBody>
      </p:sp>
      <p:sp>
        <p:nvSpPr>
          <p:cNvPr id="6" name="Rectangle 5">
            <a:extLst>
              <a:ext uri="{FF2B5EF4-FFF2-40B4-BE49-F238E27FC236}">
                <a16:creationId xmlns:a16="http://schemas.microsoft.com/office/drawing/2014/main" id="{ECA9A661-FF2C-D378-50FA-CBAA993CF795}"/>
              </a:ext>
            </a:extLst>
          </p:cNvPr>
          <p:cNvSpPr>
            <a:spLocks noChangeArrowheads="1"/>
          </p:cNvSpPr>
          <p:nvPr/>
        </p:nvSpPr>
        <p:spPr bwMode="auto">
          <a:xfrm>
            <a:off x="7282612" y="1490276"/>
            <a:ext cx="1384113" cy="338554"/>
          </a:xfrm>
          <a:prstGeom prst="rect">
            <a:avLst/>
          </a:prstGeom>
          <a:solidFill>
            <a:srgbClr val="000090"/>
          </a:solidFill>
          <a:ln>
            <a:noFill/>
          </a:ln>
        </p:spPr>
        <p:txBody>
          <a:bodyPr wrap="none">
            <a:spAutoFit/>
          </a:bodyPr>
          <a:lstStyle/>
          <a:p>
            <a:pPr eaLnBrk="1" hangingPunct="1"/>
            <a:r>
              <a:rPr lang="fr-FR" sz="1600" dirty="0">
                <a:solidFill>
                  <a:srgbClr val="FFFF66"/>
                </a:solidFill>
                <a:ea typeface="Osaka" charset="0"/>
                <a:cs typeface="Osaka" charset="0"/>
              </a:rPr>
              <a:t>~40 Torr CF4</a:t>
            </a:r>
            <a:endParaRPr lang="en-US" sz="1600" dirty="0">
              <a:solidFill>
                <a:srgbClr val="FFFF66"/>
              </a:solidFill>
              <a:ea typeface="Osaka" charset="0"/>
              <a:cs typeface="Osaka" charset="0"/>
            </a:endParaRPr>
          </a:p>
        </p:txBody>
      </p:sp>
      <p:pic>
        <p:nvPicPr>
          <p:cNvPr id="10" name="Picture 4" descr="NucRecoil1b.jpg">
            <a:extLst>
              <a:ext uri="{FF2B5EF4-FFF2-40B4-BE49-F238E27FC236}">
                <a16:creationId xmlns:a16="http://schemas.microsoft.com/office/drawing/2014/main" id="{4FEBF3F3-0BB6-52D8-8AAA-1B1806180228}"/>
              </a:ext>
            </a:extLst>
          </p:cNvPr>
          <p:cNvPicPr>
            <a:picLocks noChangeAspect="1"/>
          </p:cNvPicPr>
          <p:nvPr/>
        </p:nvPicPr>
        <p:blipFill rotWithShape="1">
          <a:blip r:embed="rId4">
            <a:extLst>
              <a:ext uri="{28A0092B-C50C-407E-A947-70E740481C1C}">
                <a14:useLocalDpi xmlns:a14="http://schemas.microsoft.com/office/drawing/2010/main" val="0"/>
              </a:ext>
            </a:extLst>
          </a:blip>
          <a:srcRect l="28700" t="30107" r="31653" b="16624"/>
          <a:stretch/>
        </p:blipFill>
        <p:spPr bwMode="auto">
          <a:xfrm>
            <a:off x="8163462" y="4111037"/>
            <a:ext cx="1967615" cy="192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a:extLst>
              <a:ext uri="{FF2B5EF4-FFF2-40B4-BE49-F238E27FC236}">
                <a16:creationId xmlns:a16="http://schemas.microsoft.com/office/drawing/2014/main" id="{5BC16D0D-AA49-EE60-F970-49AF8951EDD4}"/>
              </a:ext>
            </a:extLst>
          </p:cNvPr>
          <p:cNvSpPr txBox="1"/>
          <p:nvPr/>
        </p:nvSpPr>
        <p:spPr>
          <a:xfrm>
            <a:off x="7709363" y="3259723"/>
            <a:ext cx="1282696" cy="338554"/>
          </a:xfrm>
          <a:prstGeom prst="rect">
            <a:avLst/>
          </a:prstGeom>
          <a:noFill/>
        </p:spPr>
        <p:txBody>
          <a:bodyPr wrap="square">
            <a:spAutoFit/>
          </a:bodyPr>
          <a:lstStyle/>
          <a:p>
            <a:r>
              <a:rPr lang="en-GB" altLang="en-US" sz="1600" b="1" dirty="0">
                <a:solidFill>
                  <a:srgbClr val="FFC000"/>
                </a:solidFill>
                <a:sym typeface="Symbol" pitchFamily="2" charset="2"/>
              </a:rPr>
              <a:t> ~ 500 um</a:t>
            </a:r>
            <a:endParaRPr lang="en-US" sz="1600" dirty="0">
              <a:solidFill>
                <a:srgbClr val="FFC000"/>
              </a:solidFill>
            </a:endParaRPr>
          </a:p>
        </p:txBody>
      </p:sp>
      <p:sp>
        <p:nvSpPr>
          <p:cNvPr id="15" name="TextBox 14">
            <a:extLst>
              <a:ext uri="{FF2B5EF4-FFF2-40B4-BE49-F238E27FC236}">
                <a16:creationId xmlns:a16="http://schemas.microsoft.com/office/drawing/2014/main" id="{DB326933-C113-8F5A-BC76-66B376DB6D82}"/>
              </a:ext>
            </a:extLst>
          </p:cNvPr>
          <p:cNvSpPr txBox="1"/>
          <p:nvPr/>
        </p:nvSpPr>
        <p:spPr>
          <a:xfrm>
            <a:off x="10000380" y="3271792"/>
            <a:ext cx="1282696" cy="338554"/>
          </a:xfrm>
          <a:prstGeom prst="rect">
            <a:avLst/>
          </a:prstGeom>
          <a:noFill/>
        </p:spPr>
        <p:txBody>
          <a:bodyPr wrap="square">
            <a:spAutoFit/>
          </a:bodyPr>
          <a:lstStyle/>
          <a:p>
            <a:r>
              <a:rPr lang="en-GB" altLang="en-US" sz="1600" b="1" dirty="0">
                <a:solidFill>
                  <a:srgbClr val="FFC000"/>
                </a:solidFill>
                <a:sym typeface="Symbol" pitchFamily="2" charset="2"/>
              </a:rPr>
              <a:t> ~ 150 um</a:t>
            </a:r>
            <a:endParaRPr lang="en-US" sz="1600" dirty="0">
              <a:solidFill>
                <a:srgbClr val="FFC000"/>
              </a:solidFill>
            </a:endParaRPr>
          </a:p>
        </p:txBody>
      </p:sp>
      <p:pic>
        <p:nvPicPr>
          <p:cNvPr id="16" name="Picture 15" descr="A blue sign with white text&#10;&#10;Description automatically generated">
            <a:extLst>
              <a:ext uri="{FF2B5EF4-FFF2-40B4-BE49-F238E27FC236}">
                <a16:creationId xmlns:a16="http://schemas.microsoft.com/office/drawing/2014/main" id="{AF8369AD-1879-506E-6505-6ECB62D6DEE3}"/>
              </a:ext>
            </a:extLst>
          </p:cNvPr>
          <p:cNvPicPr>
            <a:picLocks noChangeAspect="1"/>
          </p:cNvPicPr>
          <p:nvPr/>
        </p:nvPicPr>
        <p:blipFill>
          <a:blip r:embed="rId5"/>
          <a:stretch>
            <a:fillRect/>
          </a:stretch>
        </p:blipFill>
        <p:spPr>
          <a:xfrm>
            <a:off x="8710112" y="2530493"/>
            <a:ext cx="833187" cy="442309"/>
          </a:xfrm>
          <a:prstGeom prst="rect">
            <a:avLst/>
          </a:prstGeom>
        </p:spPr>
      </p:pic>
      <p:sp>
        <p:nvSpPr>
          <p:cNvPr id="17" name="TextBox 16">
            <a:extLst>
              <a:ext uri="{FF2B5EF4-FFF2-40B4-BE49-F238E27FC236}">
                <a16:creationId xmlns:a16="http://schemas.microsoft.com/office/drawing/2014/main" id="{40FCC179-AC6F-684D-894D-AB785EE40C4D}"/>
              </a:ext>
            </a:extLst>
          </p:cNvPr>
          <p:cNvSpPr txBox="1"/>
          <p:nvPr/>
        </p:nvSpPr>
        <p:spPr>
          <a:xfrm>
            <a:off x="8212677" y="4176303"/>
            <a:ext cx="1282696" cy="338554"/>
          </a:xfrm>
          <a:prstGeom prst="rect">
            <a:avLst/>
          </a:prstGeom>
          <a:noFill/>
        </p:spPr>
        <p:txBody>
          <a:bodyPr wrap="square">
            <a:spAutoFit/>
          </a:bodyPr>
          <a:lstStyle/>
          <a:p>
            <a:r>
              <a:rPr lang="en-GB" altLang="en-US" sz="1600" b="1" dirty="0">
                <a:solidFill>
                  <a:schemeClr val="bg1"/>
                </a:solidFill>
                <a:sym typeface="Symbol" pitchFamily="2" charset="2"/>
              </a:rPr>
              <a:t>Fluorine NR</a:t>
            </a:r>
            <a:endParaRPr lang="en-US" sz="1600" dirty="0">
              <a:solidFill>
                <a:schemeClr val="bg1"/>
              </a:solidFill>
            </a:endParaRPr>
          </a:p>
        </p:txBody>
      </p:sp>
      <p:sp>
        <p:nvSpPr>
          <p:cNvPr id="2" name="TextBox 1">
            <a:extLst>
              <a:ext uri="{FF2B5EF4-FFF2-40B4-BE49-F238E27FC236}">
                <a16:creationId xmlns:a16="http://schemas.microsoft.com/office/drawing/2014/main" id="{A52CB149-213A-84D3-45D9-553E0117DB0F}"/>
              </a:ext>
            </a:extLst>
          </p:cNvPr>
          <p:cNvSpPr txBox="1"/>
          <p:nvPr/>
        </p:nvSpPr>
        <p:spPr>
          <a:xfrm>
            <a:off x="8926502" y="5653092"/>
            <a:ext cx="1282696" cy="338554"/>
          </a:xfrm>
          <a:prstGeom prst="rect">
            <a:avLst/>
          </a:prstGeom>
          <a:noFill/>
        </p:spPr>
        <p:txBody>
          <a:bodyPr wrap="square">
            <a:spAutoFit/>
          </a:bodyPr>
          <a:lstStyle/>
          <a:p>
            <a:r>
              <a:rPr lang="en-GB" altLang="en-US" sz="1600" b="1" dirty="0">
                <a:solidFill>
                  <a:srgbClr val="FFC000"/>
                </a:solidFill>
                <a:sym typeface="Symbol" pitchFamily="2" charset="2"/>
              </a:rPr>
              <a:t> ~ 150 um</a:t>
            </a:r>
            <a:endParaRPr lang="en-US" sz="1600" dirty="0">
              <a:solidFill>
                <a:srgbClr val="FFC000"/>
              </a:solidFill>
            </a:endParaRPr>
          </a:p>
        </p:txBody>
      </p:sp>
      <p:sp>
        <p:nvSpPr>
          <p:cNvPr id="3" name="Slide Number Placeholder 2">
            <a:extLst>
              <a:ext uri="{FF2B5EF4-FFF2-40B4-BE49-F238E27FC236}">
                <a16:creationId xmlns:a16="http://schemas.microsoft.com/office/drawing/2014/main" id="{1C606CC3-6976-61B2-629E-E82DC3F9B931}"/>
              </a:ext>
            </a:extLst>
          </p:cNvPr>
          <p:cNvSpPr>
            <a:spLocks noGrp="1"/>
          </p:cNvSpPr>
          <p:nvPr>
            <p:ph type="sldNum" sz="quarter" idx="12"/>
          </p:nvPr>
        </p:nvSpPr>
        <p:spPr/>
        <p:txBody>
          <a:bodyPr/>
          <a:lstStyle/>
          <a:p>
            <a:pPr>
              <a:defRPr/>
            </a:pPr>
            <a:fld id="{8E85B6AE-F08C-A344-A8E0-31AD1B0B5125}" type="slidenum">
              <a:rPr lang="en-US" altLang="en-US" smtClean="0"/>
              <a:pPr>
                <a:defRPr/>
              </a:pPr>
              <a:t>8</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009C6-96FE-21F6-EC67-B67ED885A7F9}"/>
            </a:ext>
          </a:extLst>
        </p:cNvPr>
        <p:cNvGrpSpPr/>
        <p:nvPr/>
      </p:nvGrpSpPr>
      <p:grpSpPr>
        <a:xfrm>
          <a:off x="0" y="0"/>
          <a:ext cx="0" cy="0"/>
          <a:chOff x="0" y="0"/>
          <a:chExt cx="0" cy="0"/>
        </a:xfrm>
      </p:grpSpPr>
      <p:sp>
        <p:nvSpPr>
          <p:cNvPr id="63495" name="Rectangle 25">
            <a:extLst>
              <a:ext uri="{FF2B5EF4-FFF2-40B4-BE49-F238E27FC236}">
                <a16:creationId xmlns:a16="http://schemas.microsoft.com/office/drawing/2014/main" id="{249033B3-8820-F6FF-C1BF-5E073C63EDA1}"/>
              </a:ext>
            </a:extLst>
          </p:cNvPr>
          <p:cNvSpPr>
            <a:spLocks noChangeArrowheads="1"/>
          </p:cNvSpPr>
          <p:nvPr/>
        </p:nvSpPr>
        <p:spPr bwMode="auto">
          <a:xfrm>
            <a:off x="6562754" y="5950347"/>
            <a:ext cx="2608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buFontTx/>
              <a:buChar char="•"/>
            </a:pPr>
            <a:r>
              <a:rPr lang="en-US" altLang="en-US" sz="2000" b="1" dirty="0">
                <a:solidFill>
                  <a:srgbClr val="333399"/>
                </a:solidFill>
                <a:ea typeface="Osaka" charset="-128"/>
              </a:rPr>
              <a:t>Thermal diffusion</a:t>
            </a:r>
          </a:p>
        </p:txBody>
      </p:sp>
      <p:sp>
        <p:nvSpPr>
          <p:cNvPr id="63501" name="Rectangle 4">
            <a:extLst>
              <a:ext uri="{FF2B5EF4-FFF2-40B4-BE49-F238E27FC236}">
                <a16:creationId xmlns:a16="http://schemas.microsoft.com/office/drawing/2014/main" id="{2E72A328-69B4-F963-EF57-84A50E6A61DC}"/>
              </a:ext>
            </a:extLst>
          </p:cNvPr>
          <p:cNvSpPr>
            <a:spLocks noChangeArrowheads="1"/>
          </p:cNvSpPr>
          <p:nvPr/>
        </p:nvSpPr>
        <p:spPr bwMode="auto">
          <a:xfrm>
            <a:off x="913909" y="421690"/>
            <a:ext cx="383079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r>
              <a:rPr lang="en-GB" altLang="en-US" sz="2600" b="1" dirty="0">
                <a:solidFill>
                  <a:srgbClr val="FF0080"/>
                </a:solidFill>
                <a:ea typeface="Osaka" charset="-128"/>
              </a:rPr>
              <a:t>Negative ion (NI) drift in 197/3 He/SF</a:t>
            </a:r>
            <a:r>
              <a:rPr lang="en-GB" altLang="en-US" sz="2600" b="1" baseline="-25000" dirty="0">
                <a:solidFill>
                  <a:srgbClr val="FF0080"/>
                </a:solidFill>
                <a:ea typeface="Osaka" charset="-128"/>
              </a:rPr>
              <a:t>6</a:t>
            </a:r>
            <a:r>
              <a:rPr lang="en-GB" altLang="en-US" sz="2600" b="1" dirty="0">
                <a:solidFill>
                  <a:srgbClr val="FF0080"/>
                </a:solidFill>
                <a:ea typeface="Osaka" charset="-128"/>
              </a:rPr>
              <a:t>:</a:t>
            </a:r>
            <a:endParaRPr lang="en-GB" altLang="en-US" sz="2600" b="1" baseline="-25000" dirty="0">
              <a:solidFill>
                <a:srgbClr val="FF0000"/>
              </a:solidFill>
              <a:ea typeface="Osaka" charset="-128"/>
            </a:endParaRPr>
          </a:p>
        </p:txBody>
      </p:sp>
      <p:sp>
        <p:nvSpPr>
          <p:cNvPr id="2" name="Date Placeholder 1">
            <a:extLst>
              <a:ext uri="{FF2B5EF4-FFF2-40B4-BE49-F238E27FC236}">
                <a16:creationId xmlns:a16="http://schemas.microsoft.com/office/drawing/2014/main" id="{A65B332A-C653-159A-3A81-AF894694ED44}"/>
              </a:ext>
            </a:extLst>
          </p:cNvPr>
          <p:cNvSpPr>
            <a:spLocks noGrp="1"/>
          </p:cNvSpPr>
          <p:nvPr>
            <p:ph type="dt" sz="quarter" idx="10"/>
          </p:nvPr>
        </p:nvSpPr>
        <p:spPr>
          <a:xfrm>
            <a:off x="1611313" y="6575425"/>
            <a:ext cx="2133600" cy="304800"/>
          </a:xfrm>
        </p:spPr>
        <p:txBody>
          <a:bodyPr/>
          <a:lstStyle/>
          <a:p>
            <a:pPr>
              <a:defRPr/>
            </a:pPr>
            <a:r>
              <a:rPr lang="en-US" sz="1050"/>
              <a:t>Dinesh Loomba</a:t>
            </a:r>
            <a:endParaRPr lang="en-US" sz="1050" dirty="0"/>
          </a:p>
        </p:txBody>
      </p:sp>
      <p:grpSp>
        <p:nvGrpSpPr>
          <p:cNvPr id="11" name="Group 10">
            <a:extLst>
              <a:ext uri="{FF2B5EF4-FFF2-40B4-BE49-F238E27FC236}">
                <a16:creationId xmlns:a16="http://schemas.microsoft.com/office/drawing/2014/main" id="{5E29F986-A40A-6CE2-16BF-5FBFE21C4DD1}"/>
              </a:ext>
            </a:extLst>
          </p:cNvPr>
          <p:cNvGrpSpPr/>
          <p:nvPr/>
        </p:nvGrpSpPr>
        <p:grpSpPr>
          <a:xfrm>
            <a:off x="6693990" y="460867"/>
            <a:ext cx="4364192" cy="2810966"/>
            <a:chOff x="3118141" y="3192846"/>
            <a:chExt cx="4036397" cy="2982591"/>
          </a:xfrm>
        </p:grpSpPr>
        <p:pic>
          <p:nvPicPr>
            <p:cNvPr id="12" name="Picture 11">
              <a:extLst>
                <a:ext uri="{FF2B5EF4-FFF2-40B4-BE49-F238E27FC236}">
                  <a16:creationId xmlns:a16="http://schemas.microsoft.com/office/drawing/2014/main" id="{16D49724-8F72-03F3-A18D-8DFB6D02CC9C}"/>
                </a:ext>
              </a:extLst>
            </p:cNvPr>
            <p:cNvPicPr>
              <a:picLocks noChangeAspect="1"/>
            </p:cNvPicPr>
            <p:nvPr/>
          </p:nvPicPr>
          <p:blipFill>
            <a:blip r:embed="rId2"/>
            <a:stretch>
              <a:fillRect/>
            </a:stretch>
          </p:blipFill>
          <p:spPr>
            <a:xfrm>
              <a:off x="3118141" y="3192846"/>
              <a:ext cx="4036397" cy="2982591"/>
            </a:xfrm>
            <a:prstGeom prst="rect">
              <a:avLst/>
            </a:prstGeom>
            <a:ln w="28575">
              <a:solidFill>
                <a:schemeClr val="tx1"/>
              </a:solidFill>
            </a:ln>
          </p:spPr>
        </p:pic>
        <p:sp>
          <p:nvSpPr>
            <p:cNvPr id="13" name="TextBox 12">
              <a:extLst>
                <a:ext uri="{FF2B5EF4-FFF2-40B4-BE49-F238E27FC236}">
                  <a16:creationId xmlns:a16="http://schemas.microsoft.com/office/drawing/2014/main" id="{8EFC2F6F-DB42-6FDC-A681-833E71C38288}"/>
                </a:ext>
              </a:extLst>
            </p:cNvPr>
            <p:cNvSpPr txBox="1"/>
            <p:nvPr/>
          </p:nvSpPr>
          <p:spPr>
            <a:xfrm>
              <a:off x="3519139" y="3738026"/>
              <a:ext cx="2626290" cy="1200329"/>
            </a:xfrm>
            <a:prstGeom prst="rect">
              <a:avLst/>
            </a:prstGeom>
            <a:noFill/>
          </p:spPr>
          <p:txBody>
            <a:bodyPr wrap="square" rtlCol="0">
              <a:spAutoFit/>
            </a:bodyPr>
            <a:lstStyle/>
            <a:p>
              <a:r>
                <a:rPr lang="en-US" sz="2400" b="1" dirty="0"/>
                <a:t>Two different species =</a:t>
              </a:r>
            </a:p>
            <a:p>
              <a:r>
                <a:rPr lang="en-US" sz="2400" b="1" dirty="0">
                  <a:ln>
                    <a:solidFill>
                      <a:srgbClr val="0070C0"/>
                    </a:solidFill>
                  </a:ln>
                  <a:solidFill>
                    <a:srgbClr val="00B0F0"/>
                  </a:solidFill>
                </a:rPr>
                <a:t>Z-</a:t>
              </a:r>
              <a:r>
                <a:rPr lang="en-US" sz="2400" b="1" dirty="0" err="1">
                  <a:ln>
                    <a:solidFill>
                      <a:srgbClr val="0070C0"/>
                    </a:solidFill>
                  </a:ln>
                  <a:solidFill>
                    <a:srgbClr val="00B0F0"/>
                  </a:solidFill>
                </a:rPr>
                <a:t>Fiducialisation</a:t>
              </a:r>
              <a:r>
                <a:rPr lang="en-US" sz="2400" b="1" dirty="0">
                  <a:ln>
                    <a:solidFill>
                      <a:srgbClr val="0070C0"/>
                    </a:solidFill>
                  </a:ln>
                  <a:solidFill>
                    <a:srgbClr val="00B0F0"/>
                  </a:solidFill>
                </a:rPr>
                <a:t>!</a:t>
              </a:r>
              <a:endParaRPr lang="en-US" b="1" dirty="0">
                <a:ln>
                  <a:solidFill>
                    <a:srgbClr val="0070C0"/>
                  </a:solidFill>
                </a:ln>
                <a:solidFill>
                  <a:srgbClr val="00B0F0"/>
                </a:solidFill>
              </a:endParaRPr>
            </a:p>
          </p:txBody>
        </p:sp>
      </p:grpSp>
      <p:grpSp>
        <p:nvGrpSpPr>
          <p:cNvPr id="3" name="Group 2">
            <a:extLst>
              <a:ext uri="{FF2B5EF4-FFF2-40B4-BE49-F238E27FC236}">
                <a16:creationId xmlns:a16="http://schemas.microsoft.com/office/drawing/2014/main" id="{2A425217-8408-7104-2612-9A1386BA0624}"/>
              </a:ext>
            </a:extLst>
          </p:cNvPr>
          <p:cNvGrpSpPr/>
          <p:nvPr/>
        </p:nvGrpSpPr>
        <p:grpSpPr>
          <a:xfrm>
            <a:off x="7927393" y="991077"/>
            <a:ext cx="3032569" cy="1785434"/>
            <a:chOff x="2812648" y="3873485"/>
            <a:chExt cx="3032569" cy="1785434"/>
          </a:xfrm>
        </p:grpSpPr>
        <p:sp>
          <p:nvSpPr>
            <p:cNvPr id="63510" name="TextBox 7">
              <a:extLst>
                <a:ext uri="{FF2B5EF4-FFF2-40B4-BE49-F238E27FC236}">
                  <a16:creationId xmlns:a16="http://schemas.microsoft.com/office/drawing/2014/main" id="{347D1135-D6C7-DB1C-AF20-E2FD0486FCEC}"/>
                </a:ext>
              </a:extLst>
            </p:cNvPr>
            <p:cNvSpPr txBox="1">
              <a:spLocks noChangeArrowheads="1"/>
            </p:cNvSpPr>
            <p:nvPr/>
          </p:nvSpPr>
          <p:spPr bwMode="auto">
            <a:xfrm>
              <a:off x="5121425" y="3873485"/>
              <a:ext cx="7237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eaLnBrk="1" hangingPunct="1"/>
              <a:r>
                <a:rPr lang="en-US" altLang="en-US" sz="1800" dirty="0">
                  <a:solidFill>
                    <a:srgbClr val="C00000"/>
                  </a:solidFill>
                  <a:ea typeface="Osaka" charset="-128"/>
                </a:rPr>
                <a:t>SF</a:t>
              </a:r>
              <a:r>
                <a:rPr lang="en-US" altLang="en-US" sz="1800" baseline="30000" dirty="0">
                  <a:solidFill>
                    <a:srgbClr val="C00000"/>
                  </a:solidFill>
                  <a:ea typeface="Osaka" charset="-128"/>
                </a:rPr>
                <a:t>-</a:t>
              </a:r>
              <a:r>
                <a:rPr lang="en-US" altLang="en-US" sz="1800" baseline="-25000" dirty="0">
                  <a:solidFill>
                    <a:srgbClr val="C00000"/>
                  </a:solidFill>
                  <a:ea typeface="Osaka" charset="-128"/>
                </a:rPr>
                <a:t>6 </a:t>
              </a:r>
              <a:r>
                <a:rPr lang="en-US" altLang="en-US" sz="1800" dirty="0">
                  <a:solidFill>
                    <a:srgbClr val="C00000"/>
                  </a:solidFill>
                  <a:ea typeface="Osaka" charset="-128"/>
                </a:rPr>
                <a:t> peak</a:t>
              </a:r>
              <a:endParaRPr lang="en-US" altLang="en-US" sz="1800" baseline="-25000" dirty="0">
                <a:solidFill>
                  <a:srgbClr val="C00000"/>
                </a:solidFill>
                <a:ea typeface="Osaka" charset="-128"/>
              </a:endParaRPr>
            </a:p>
          </p:txBody>
        </p:sp>
        <p:cxnSp>
          <p:nvCxnSpPr>
            <p:cNvPr id="7" name="Straight Arrow Connector 6">
              <a:extLst>
                <a:ext uri="{FF2B5EF4-FFF2-40B4-BE49-F238E27FC236}">
                  <a16:creationId xmlns:a16="http://schemas.microsoft.com/office/drawing/2014/main" id="{DF25F259-F0CD-FC34-0435-DA6C13F55DBE}"/>
                </a:ext>
              </a:extLst>
            </p:cNvPr>
            <p:cNvCxnSpPr>
              <a:cxnSpLocks/>
            </p:cNvCxnSpPr>
            <p:nvPr/>
          </p:nvCxnSpPr>
          <p:spPr bwMode="auto">
            <a:xfrm flipH="1">
              <a:off x="5086699" y="4496145"/>
              <a:ext cx="246377" cy="49219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E48A708-98D5-E295-7731-1639CBF42C06}"/>
                </a:ext>
              </a:extLst>
            </p:cNvPr>
            <p:cNvCxnSpPr>
              <a:cxnSpLocks/>
              <a:stCxn id="63512" idx="1"/>
            </p:cNvCxnSpPr>
            <p:nvPr/>
          </p:nvCxnSpPr>
          <p:spPr bwMode="auto">
            <a:xfrm flipH="1">
              <a:off x="2812648" y="5335754"/>
              <a:ext cx="217518" cy="27065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3512" name="TextBox 9">
              <a:extLst>
                <a:ext uri="{FF2B5EF4-FFF2-40B4-BE49-F238E27FC236}">
                  <a16:creationId xmlns:a16="http://schemas.microsoft.com/office/drawing/2014/main" id="{31421F03-3A1D-E222-D8AD-AFB919ECC1F7}"/>
                </a:ext>
              </a:extLst>
            </p:cNvPr>
            <p:cNvSpPr txBox="1">
              <a:spLocks noChangeArrowheads="1"/>
            </p:cNvSpPr>
            <p:nvPr/>
          </p:nvSpPr>
          <p:spPr bwMode="auto">
            <a:xfrm>
              <a:off x="3030166" y="5012588"/>
              <a:ext cx="7610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eaLnBrk="1" hangingPunct="1"/>
              <a:r>
                <a:rPr lang="en-US" altLang="en-US" sz="1800" dirty="0">
                  <a:solidFill>
                    <a:srgbClr val="C00000"/>
                  </a:solidFill>
                  <a:ea typeface="Osaka" charset="-128"/>
                </a:rPr>
                <a:t>SF</a:t>
              </a:r>
              <a:r>
                <a:rPr lang="en-US" altLang="en-US" sz="1800" baseline="30000" dirty="0">
                  <a:solidFill>
                    <a:srgbClr val="C00000"/>
                  </a:solidFill>
                  <a:ea typeface="Osaka" charset="-128"/>
                </a:rPr>
                <a:t>-</a:t>
              </a:r>
              <a:r>
                <a:rPr lang="en-US" altLang="en-US" sz="1800" baseline="-25000" dirty="0">
                  <a:solidFill>
                    <a:srgbClr val="C00000"/>
                  </a:solidFill>
                  <a:ea typeface="Osaka" charset="-128"/>
                </a:rPr>
                <a:t>5 </a:t>
              </a:r>
              <a:r>
                <a:rPr lang="en-US" altLang="en-US" sz="1800" dirty="0">
                  <a:solidFill>
                    <a:srgbClr val="C00000"/>
                  </a:solidFill>
                  <a:ea typeface="Osaka" charset="-128"/>
                </a:rPr>
                <a:t> peak</a:t>
              </a:r>
              <a:endParaRPr lang="en-US" altLang="en-US" sz="1800" baseline="-25000" dirty="0">
                <a:solidFill>
                  <a:srgbClr val="C00000"/>
                </a:solidFill>
                <a:ea typeface="Osaka" charset="-128"/>
              </a:endParaRPr>
            </a:p>
          </p:txBody>
        </p:sp>
      </p:grpSp>
      <p:grpSp>
        <p:nvGrpSpPr>
          <p:cNvPr id="31" name="Group 30">
            <a:extLst>
              <a:ext uri="{FF2B5EF4-FFF2-40B4-BE49-F238E27FC236}">
                <a16:creationId xmlns:a16="http://schemas.microsoft.com/office/drawing/2014/main" id="{0483A059-B830-A792-1604-92F810A2E769}"/>
              </a:ext>
            </a:extLst>
          </p:cNvPr>
          <p:cNvGrpSpPr/>
          <p:nvPr/>
        </p:nvGrpSpPr>
        <p:grpSpPr>
          <a:xfrm>
            <a:off x="590549" y="3104629"/>
            <a:ext cx="5257142" cy="3245768"/>
            <a:chOff x="6616414" y="2908473"/>
            <a:chExt cx="5257142" cy="3245768"/>
          </a:xfrm>
        </p:grpSpPr>
        <p:pic>
          <p:nvPicPr>
            <p:cNvPr id="32" name="Picture 31">
              <a:extLst>
                <a:ext uri="{FF2B5EF4-FFF2-40B4-BE49-F238E27FC236}">
                  <a16:creationId xmlns:a16="http://schemas.microsoft.com/office/drawing/2014/main" id="{F38DE68C-007D-A3B1-709E-22C36842E4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16414" y="2908473"/>
              <a:ext cx="5257142" cy="3245768"/>
            </a:xfrm>
            <a:prstGeom prst="rect">
              <a:avLst/>
            </a:prstGeom>
            <a:ln w="28575">
              <a:solidFill>
                <a:schemeClr val="tx1"/>
              </a:solidFill>
            </a:ln>
          </p:spPr>
        </p:pic>
        <p:sp>
          <p:nvSpPr>
            <p:cNvPr id="33" name="TextBox 32">
              <a:extLst>
                <a:ext uri="{FF2B5EF4-FFF2-40B4-BE49-F238E27FC236}">
                  <a16:creationId xmlns:a16="http://schemas.microsoft.com/office/drawing/2014/main" id="{74EC3B0B-547E-7C0E-9D59-7E0B352FC449}"/>
                </a:ext>
              </a:extLst>
            </p:cNvPr>
            <p:cNvSpPr txBox="1"/>
            <p:nvPr/>
          </p:nvSpPr>
          <p:spPr>
            <a:xfrm>
              <a:off x="7495392" y="5184147"/>
              <a:ext cx="1654701" cy="369332"/>
            </a:xfrm>
            <a:prstGeom prst="rect">
              <a:avLst/>
            </a:prstGeom>
            <a:noFill/>
          </p:spPr>
          <p:txBody>
            <a:bodyPr wrap="square" rtlCol="0">
              <a:spAutoFit/>
            </a:bodyPr>
            <a:lstStyle/>
            <a:p>
              <a:r>
                <a:rPr lang="en-US" b="1" dirty="0">
                  <a:ln>
                    <a:solidFill>
                      <a:schemeClr val="tx1"/>
                    </a:solidFill>
                  </a:ln>
                  <a:solidFill>
                    <a:srgbClr val="00B0F0"/>
                  </a:solidFill>
                </a:rPr>
                <a:t>PRELIMINARY</a:t>
              </a:r>
            </a:p>
          </p:txBody>
        </p:sp>
      </p:grpSp>
      <p:sp>
        <p:nvSpPr>
          <p:cNvPr id="63504" name="Line 7">
            <a:extLst>
              <a:ext uri="{FF2B5EF4-FFF2-40B4-BE49-F238E27FC236}">
                <a16:creationId xmlns:a16="http://schemas.microsoft.com/office/drawing/2014/main" id="{85BFE9F0-7FF5-AF3C-3A18-2529D4F1550A}"/>
              </a:ext>
            </a:extLst>
          </p:cNvPr>
          <p:cNvSpPr>
            <a:spLocks noChangeShapeType="1"/>
          </p:cNvSpPr>
          <p:nvPr/>
        </p:nvSpPr>
        <p:spPr bwMode="auto">
          <a:xfrm flipH="1" flipV="1">
            <a:off x="5239657" y="5749634"/>
            <a:ext cx="1256784" cy="366338"/>
          </a:xfrm>
          <a:prstGeom prst="line">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 name="Oval 4">
            <a:extLst>
              <a:ext uri="{FF2B5EF4-FFF2-40B4-BE49-F238E27FC236}">
                <a16:creationId xmlns:a16="http://schemas.microsoft.com/office/drawing/2014/main" id="{4783DECB-438D-E84F-C17A-82A04136C6E3}"/>
              </a:ext>
            </a:extLst>
          </p:cNvPr>
          <p:cNvSpPr/>
          <p:nvPr/>
        </p:nvSpPr>
        <p:spPr>
          <a:xfrm rot="1082343">
            <a:off x="2607676" y="5029911"/>
            <a:ext cx="2618451" cy="765977"/>
          </a:xfrm>
          <a:prstGeom prst="ellipse">
            <a:avLst/>
          </a:prstGeom>
          <a:solidFill>
            <a:schemeClr val="accent6">
              <a:lumMod val="60000"/>
              <a:lumOff val="40000"/>
              <a:alpha val="11000"/>
            </a:scheme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table with numbers and symbols&#10;&#10;Description automatically generated">
            <a:extLst>
              <a:ext uri="{FF2B5EF4-FFF2-40B4-BE49-F238E27FC236}">
                <a16:creationId xmlns:a16="http://schemas.microsoft.com/office/drawing/2014/main" id="{B36D332F-DC87-B97A-B3C9-2792C7711843}"/>
              </a:ext>
            </a:extLst>
          </p:cNvPr>
          <p:cNvPicPr>
            <a:picLocks noChangeAspect="1"/>
          </p:cNvPicPr>
          <p:nvPr/>
        </p:nvPicPr>
        <p:blipFill>
          <a:blip r:embed="rId4"/>
          <a:stretch>
            <a:fillRect/>
          </a:stretch>
        </p:blipFill>
        <p:spPr>
          <a:xfrm>
            <a:off x="6626181" y="3810380"/>
            <a:ext cx="4499809" cy="1888521"/>
          </a:xfrm>
          <a:prstGeom prst="rect">
            <a:avLst/>
          </a:prstGeom>
        </p:spPr>
      </p:pic>
      <p:sp>
        <p:nvSpPr>
          <p:cNvPr id="10" name="Rounded Rectangle 9">
            <a:extLst>
              <a:ext uri="{FF2B5EF4-FFF2-40B4-BE49-F238E27FC236}">
                <a16:creationId xmlns:a16="http://schemas.microsoft.com/office/drawing/2014/main" id="{BA698C74-0519-8B7D-D37A-F5F53131F930}"/>
              </a:ext>
            </a:extLst>
          </p:cNvPr>
          <p:cNvSpPr/>
          <p:nvPr/>
        </p:nvSpPr>
        <p:spPr>
          <a:xfrm>
            <a:off x="6626181" y="5281830"/>
            <a:ext cx="4499809" cy="331094"/>
          </a:xfrm>
          <a:prstGeom prst="roundRect">
            <a:avLst/>
          </a:prstGeom>
          <a:solidFill>
            <a:schemeClr val="accent6">
              <a:lumMod val="40000"/>
              <a:lumOff val="60000"/>
              <a:alpha val="15114"/>
            </a:schemeClr>
          </a:solidFill>
          <a:ln w="666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ne 7">
            <a:extLst>
              <a:ext uri="{FF2B5EF4-FFF2-40B4-BE49-F238E27FC236}">
                <a16:creationId xmlns:a16="http://schemas.microsoft.com/office/drawing/2014/main" id="{9516EF95-B59B-E07A-AB6B-CAFA723DC3F1}"/>
              </a:ext>
            </a:extLst>
          </p:cNvPr>
          <p:cNvSpPr>
            <a:spLocks noChangeShapeType="1"/>
          </p:cNvSpPr>
          <p:nvPr/>
        </p:nvSpPr>
        <p:spPr bwMode="auto">
          <a:xfrm flipV="1">
            <a:off x="9237331" y="5698900"/>
            <a:ext cx="849644" cy="417071"/>
          </a:xfrm>
          <a:prstGeom prst="line">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 name="Rectangle 5">
            <a:extLst>
              <a:ext uri="{FF2B5EF4-FFF2-40B4-BE49-F238E27FC236}">
                <a16:creationId xmlns:a16="http://schemas.microsoft.com/office/drawing/2014/main" id="{288D03B5-E3CE-823B-633A-425B92B97908}"/>
              </a:ext>
            </a:extLst>
          </p:cNvPr>
          <p:cNvSpPr>
            <a:spLocks noChangeArrowheads="1"/>
          </p:cNvSpPr>
          <p:nvPr/>
        </p:nvSpPr>
        <p:spPr bwMode="auto">
          <a:xfrm>
            <a:off x="913909" y="1459388"/>
            <a:ext cx="336076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spcBef>
                <a:spcPts val="600"/>
              </a:spcBef>
              <a:buFont typeface="Times" charset="0"/>
              <a:buChar char="•"/>
            </a:pPr>
            <a:r>
              <a:rPr lang="en-GB" altLang="en-US" sz="2000" dirty="0">
                <a:solidFill>
                  <a:srgbClr val="333333"/>
                </a:solidFill>
                <a:ea typeface="Osaka" charset="-128"/>
              </a:rPr>
              <a:t> Thermal diffusion</a:t>
            </a:r>
          </a:p>
          <a:p>
            <a:pPr>
              <a:spcBef>
                <a:spcPts val="600"/>
              </a:spcBef>
              <a:buFont typeface="Times" charset="0"/>
              <a:buChar char="•"/>
            </a:pPr>
            <a:r>
              <a:rPr lang="en-GB" altLang="en-US" sz="2000" dirty="0">
                <a:solidFill>
                  <a:srgbClr val="333333"/>
                </a:solidFill>
                <a:ea typeface="Osaka" charset="-128"/>
              </a:rPr>
              <a:t> </a:t>
            </a:r>
            <a:r>
              <a:rPr lang="en-GB" altLang="en-US" sz="2000" dirty="0" err="1">
                <a:solidFill>
                  <a:srgbClr val="00B050"/>
                </a:solidFill>
                <a:ea typeface="Osaka" charset="-128"/>
              </a:rPr>
              <a:t>Fiducialization</a:t>
            </a:r>
            <a:r>
              <a:rPr lang="en-GB" altLang="en-US" sz="2000" dirty="0">
                <a:solidFill>
                  <a:srgbClr val="333333"/>
                </a:solidFill>
                <a:ea typeface="Osaka" charset="-128"/>
              </a:rPr>
              <a:t> in 3D</a:t>
            </a:r>
          </a:p>
          <a:p>
            <a:pPr>
              <a:spcBef>
                <a:spcPts val="600"/>
              </a:spcBef>
              <a:buFont typeface="Times" charset="0"/>
              <a:buChar char="•"/>
            </a:pPr>
            <a:r>
              <a:rPr lang="en-GB" altLang="en-US" sz="2000" dirty="0">
                <a:solidFill>
                  <a:srgbClr val="333333"/>
                </a:solidFill>
                <a:ea typeface="Osaka" charset="-128"/>
              </a:rPr>
              <a:t> Low mobility (3D tracks)</a:t>
            </a:r>
          </a:p>
          <a:p>
            <a:pPr>
              <a:buFont typeface="Times" charset="0"/>
              <a:buChar char="•"/>
            </a:pPr>
            <a:endParaRPr lang="en-GB" altLang="en-US" sz="2000" dirty="0">
              <a:solidFill>
                <a:srgbClr val="4C4C4C"/>
              </a:solidFill>
              <a:ea typeface="Osaka" charset="-128"/>
            </a:endParaRPr>
          </a:p>
        </p:txBody>
      </p:sp>
      <p:sp>
        <p:nvSpPr>
          <p:cNvPr id="4" name="Rectangle 25">
            <a:extLst>
              <a:ext uri="{FF2B5EF4-FFF2-40B4-BE49-F238E27FC236}">
                <a16:creationId xmlns:a16="http://schemas.microsoft.com/office/drawing/2014/main" id="{F3DB6696-F158-97AE-AFAD-A84CC9356586}"/>
              </a:ext>
            </a:extLst>
          </p:cNvPr>
          <p:cNvSpPr>
            <a:spLocks noChangeArrowheads="1"/>
          </p:cNvSpPr>
          <p:nvPr/>
        </p:nvSpPr>
        <p:spPr bwMode="auto">
          <a:xfrm>
            <a:off x="4060608" y="1905880"/>
            <a:ext cx="24224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buFontTx/>
              <a:buChar char="•"/>
            </a:pPr>
            <a:r>
              <a:rPr lang="en-US" altLang="en-US" sz="2000" b="1" dirty="0">
                <a:solidFill>
                  <a:srgbClr val="00B050"/>
                </a:solidFill>
                <a:ea typeface="Osaka" charset="-128"/>
              </a:rPr>
              <a:t>Z-</a:t>
            </a:r>
            <a:r>
              <a:rPr lang="en-US" altLang="en-US" sz="2000" b="1" dirty="0" err="1">
                <a:solidFill>
                  <a:srgbClr val="00B050"/>
                </a:solidFill>
                <a:ea typeface="Osaka" charset="-128"/>
              </a:rPr>
              <a:t>fiducialization</a:t>
            </a:r>
            <a:endParaRPr lang="en-US" altLang="en-US" sz="2000" b="1" dirty="0">
              <a:solidFill>
                <a:srgbClr val="00B050"/>
              </a:solidFill>
              <a:ea typeface="Osaka" charset="-128"/>
            </a:endParaRPr>
          </a:p>
        </p:txBody>
      </p:sp>
      <p:sp>
        <p:nvSpPr>
          <p:cNvPr id="8" name="Line 7">
            <a:extLst>
              <a:ext uri="{FF2B5EF4-FFF2-40B4-BE49-F238E27FC236}">
                <a16:creationId xmlns:a16="http://schemas.microsoft.com/office/drawing/2014/main" id="{6FE665A5-CC10-6087-55B6-BCCC66297E73}"/>
              </a:ext>
            </a:extLst>
          </p:cNvPr>
          <p:cNvSpPr>
            <a:spLocks noChangeShapeType="1"/>
          </p:cNvSpPr>
          <p:nvPr/>
        </p:nvSpPr>
        <p:spPr bwMode="auto">
          <a:xfrm flipV="1">
            <a:off x="6519106" y="1459387"/>
            <a:ext cx="691922" cy="533551"/>
          </a:xfrm>
          <a:prstGeom prst="line">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 name="Footer Placeholder 13">
            <a:extLst>
              <a:ext uri="{FF2B5EF4-FFF2-40B4-BE49-F238E27FC236}">
                <a16:creationId xmlns:a16="http://schemas.microsoft.com/office/drawing/2014/main" id="{FF409B3A-5373-F334-71EC-B63DFF69AE24}"/>
              </a:ext>
            </a:extLst>
          </p:cNvPr>
          <p:cNvSpPr>
            <a:spLocks noGrp="1"/>
          </p:cNvSpPr>
          <p:nvPr>
            <p:ph type="ftr" sz="quarter" idx="11"/>
          </p:nvPr>
        </p:nvSpPr>
        <p:spPr/>
        <p:txBody>
          <a:bodyPr/>
          <a:lstStyle/>
          <a:p>
            <a:pPr>
              <a:defRPr/>
            </a:pPr>
            <a:r>
              <a:rPr lang="en-US" altLang="en-US"/>
              <a:t>CIPANP 2025</a:t>
            </a:r>
            <a:endParaRPr lang="en-US" altLang="en-US" sz="1200">
              <a:latin typeface="Helvetica" pitchFamily="2" charset="0"/>
            </a:endParaRPr>
          </a:p>
        </p:txBody>
      </p:sp>
      <p:sp>
        <p:nvSpPr>
          <p:cNvPr id="15" name="Slide Number Placeholder 14">
            <a:extLst>
              <a:ext uri="{FF2B5EF4-FFF2-40B4-BE49-F238E27FC236}">
                <a16:creationId xmlns:a16="http://schemas.microsoft.com/office/drawing/2014/main" id="{6C61562B-683D-9E1D-4582-AB28740BC890}"/>
              </a:ext>
            </a:extLst>
          </p:cNvPr>
          <p:cNvSpPr>
            <a:spLocks noGrp="1"/>
          </p:cNvSpPr>
          <p:nvPr>
            <p:ph type="sldNum" sz="quarter" idx="12"/>
          </p:nvPr>
        </p:nvSpPr>
        <p:spPr/>
        <p:txBody>
          <a:bodyPr/>
          <a:lstStyle/>
          <a:p>
            <a:pPr>
              <a:defRPr/>
            </a:pPr>
            <a:fld id="{8E85B6AE-F08C-A344-A8E0-31AD1B0B5125}" type="slidenum">
              <a:rPr lang="en-US" altLang="en-US" smtClean="0"/>
              <a:pPr>
                <a:defRPr/>
              </a:pPr>
              <a:t>9</a:t>
            </a:fld>
            <a:endParaRPr lang="en-US" altLang="en-US"/>
          </a:p>
        </p:txBody>
      </p:sp>
    </p:spTree>
    <p:extLst>
      <p:ext uri="{BB962C8B-B14F-4D97-AF65-F5344CB8AC3E}">
        <p14:creationId xmlns:p14="http://schemas.microsoft.com/office/powerpoint/2010/main" val="295148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3380</TotalTime>
  <Words>2470</Words>
  <Application>Microsoft Macintosh PowerPoint</Application>
  <PresentationFormat>Widescreen</PresentationFormat>
  <Paragraphs>471</Paragraphs>
  <Slides>44</Slides>
  <Notes>22</Notes>
  <HiddenSlides>0</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44</vt:i4>
      </vt:variant>
    </vt:vector>
  </HeadingPairs>
  <TitlesOfParts>
    <vt:vector size="66" baseType="lpstr">
      <vt:lpstr>ＭＳ Ｐゴシック</vt:lpstr>
      <vt:lpstr>Aptos</vt:lpstr>
      <vt:lpstr>Aptos Display</vt:lpstr>
      <vt:lpstr>Arial</vt:lpstr>
      <vt:lpstr>Calibri</vt:lpstr>
      <vt:lpstr>Calibri Light</vt:lpstr>
      <vt:lpstr>Cambria Math</vt:lpstr>
      <vt:lpstr>Chalkboard</vt:lpstr>
      <vt:lpstr>Comic Sans MS</vt:lpstr>
      <vt:lpstr>Courier New</vt:lpstr>
      <vt:lpstr>ElsevierSans</vt:lpstr>
      <vt:lpstr>Helvetica</vt:lpstr>
      <vt:lpstr>Helvetica Neue</vt:lpstr>
      <vt:lpstr>Merriweather Sans</vt:lpstr>
      <vt:lpstr>Open Sans</vt:lpstr>
      <vt:lpstr>Osaka</vt:lpstr>
      <vt:lpstr>Symbol</vt:lpstr>
      <vt:lpstr>Times</vt:lpstr>
      <vt:lpstr>Times New Roman</vt:lpstr>
      <vt:lpstr>Wingdings</vt:lpstr>
      <vt:lpstr>Default Design</vt:lpstr>
      <vt:lpstr>1_Office Theme</vt:lpstr>
      <vt:lpstr> Directional Dark Matter and other Rare Searches with gas TPCs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Requirements:</vt:lpstr>
      <vt:lpstr>Event-level head/tail via Machine Vision: low gain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MIGDAL at the Neutron Irradiation Lab for Electronics (NILE) facility at Rutherford Appleton Lab in the  UK</vt:lpstr>
      <vt:lpstr>2 Science Runs – Summary</vt:lpstr>
      <vt:lpstr>3D Reconstruction of Events</vt:lpstr>
      <vt:lpstr>Track Finding/ID</vt:lpstr>
      <vt:lpstr>PowerPoint Presentation</vt:lpstr>
      <vt:lpstr>PowerPoint Presentation</vt:lpstr>
      <vt:lpstr>MIGDAL Phase II - Motivation</vt:lpstr>
      <vt:lpstr>PowerPoint Presentation</vt:lpstr>
      <vt:lpstr>PowerPoint Presentation</vt:lpstr>
      <vt:lpstr>PowerPoint Presentation</vt:lpstr>
      <vt:lpstr>PowerPoint Presentation</vt:lpstr>
      <vt:lpstr>PowerPoint Presentation</vt:lpstr>
      <vt:lpstr>Experiment installation in the NILE bunker</vt:lpstr>
      <vt:lpstr>Charge readout(!) NI-TPC</vt:lpstr>
      <vt:lpstr>Long term CYGNUS Vision: Multi-site Galactic Recoil Observatory with directional sensitivity to WIMPs and neutrinos</vt:lpstr>
      <vt:lpstr>PowerPoint Presentation</vt:lpstr>
      <vt:lpstr>PowerPoint Presentation</vt:lpstr>
      <vt:lpstr>PowerPoint Presentation</vt:lpstr>
      <vt:lpstr>PowerPoint Presentation</vt:lpstr>
      <vt:lpstr>PowerPoint Presentation</vt:lpstr>
    </vt:vector>
  </TitlesOfParts>
  <Company>University of New Mexico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Review of the Directional Signature for Dark Matter Searches</dc:title>
  <dc:creator>Dinesh Loomba</dc:creator>
  <cp:lastModifiedBy>Dinesh Loomba</cp:lastModifiedBy>
  <cp:revision>140</cp:revision>
  <cp:lastPrinted>2004-02-15T09:26:43Z</cp:lastPrinted>
  <dcterms:created xsi:type="dcterms:W3CDTF">2014-06-22T07:50:31Z</dcterms:created>
  <dcterms:modified xsi:type="dcterms:W3CDTF">2025-06-12T18:06:05Z</dcterms:modified>
</cp:coreProperties>
</file>