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0" r:id="rId1"/>
    <p:sldMasterId id="2147483969" r:id="rId2"/>
  </p:sldMasterIdLst>
  <p:notesMasterIdLst>
    <p:notesMasterId r:id="rId37"/>
  </p:notesMasterIdLst>
  <p:sldIdLst>
    <p:sldId id="374" r:id="rId3"/>
    <p:sldId id="4390" r:id="rId4"/>
    <p:sldId id="4416" r:id="rId5"/>
    <p:sldId id="4393" r:id="rId6"/>
    <p:sldId id="4394" r:id="rId7"/>
    <p:sldId id="262" r:id="rId8"/>
    <p:sldId id="4397" r:id="rId9"/>
    <p:sldId id="4398" r:id="rId10"/>
    <p:sldId id="4399" r:id="rId11"/>
    <p:sldId id="4402" r:id="rId12"/>
    <p:sldId id="4403" r:id="rId13"/>
    <p:sldId id="4404" r:id="rId14"/>
    <p:sldId id="4409" r:id="rId15"/>
    <p:sldId id="4406" r:id="rId16"/>
    <p:sldId id="4407" r:id="rId17"/>
    <p:sldId id="4401" r:id="rId18"/>
    <p:sldId id="274" r:id="rId19"/>
    <p:sldId id="4405" r:id="rId20"/>
    <p:sldId id="4387" r:id="rId21"/>
    <p:sldId id="4415" r:id="rId22"/>
    <p:sldId id="4410" r:id="rId23"/>
    <p:sldId id="4388" r:id="rId24"/>
    <p:sldId id="326" r:id="rId25"/>
    <p:sldId id="4204" r:id="rId26"/>
    <p:sldId id="4412" r:id="rId27"/>
    <p:sldId id="4418" r:id="rId28"/>
    <p:sldId id="4411" r:id="rId29"/>
    <p:sldId id="4413" r:id="rId30"/>
    <p:sldId id="397" r:id="rId31"/>
    <p:sldId id="4305" r:id="rId32"/>
    <p:sldId id="4408" r:id="rId33"/>
    <p:sldId id="4379" r:id="rId34"/>
    <p:sldId id="4417" r:id="rId35"/>
    <p:sldId id="441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B0D4"/>
    <a:srgbClr val="892787"/>
    <a:srgbClr val="FF7F0E"/>
    <a:srgbClr val="2CA02C"/>
    <a:srgbClr val="000000"/>
    <a:srgbClr val="4C8C2B"/>
    <a:srgbClr val="B94700"/>
    <a:srgbClr val="FED141"/>
    <a:srgbClr val="002855"/>
    <a:srgbClr val="3657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19"/>
    <p:restoredTop sz="92008"/>
  </p:normalViewPr>
  <p:slideViewPr>
    <p:cSldViewPr snapToGrid="0">
      <p:cViewPr>
        <p:scale>
          <a:sx n="127" d="100"/>
          <a:sy n="127" d="100"/>
        </p:scale>
        <p:origin x="137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F2451-84DD-1F4B-8AC6-346741B30F1F}" type="datetimeFigureOut">
              <a:rPr lang="en-US" smtClean="0"/>
              <a:t>6/8/25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986E1-723D-3E4A-B2D8-02370382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37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73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088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E993F-1D95-9BC3-2994-377CBB76C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4" name="Shape 2714">
            <a:extLst>
              <a:ext uri="{FF2B5EF4-FFF2-40B4-BE49-F238E27FC236}">
                <a16:creationId xmlns:a16="http://schemas.microsoft.com/office/drawing/2014/main" id="{9BA43ADB-8240-BDA8-5482-AF794CE250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15" name="Shape 2715">
            <a:extLst>
              <a:ext uri="{FF2B5EF4-FFF2-40B4-BE49-F238E27FC236}">
                <a16:creationId xmlns:a16="http://schemas.microsoft.com/office/drawing/2014/main" id="{45F73367-FF6A-4F5D-C6CD-92C6B41EBAE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1443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6942C-E6E1-84A5-C359-2097EA5CB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4" name="Shape 2714">
            <a:extLst>
              <a:ext uri="{FF2B5EF4-FFF2-40B4-BE49-F238E27FC236}">
                <a16:creationId xmlns:a16="http://schemas.microsoft.com/office/drawing/2014/main" id="{7B807C6C-EA96-2FAA-4C9A-211F07CF86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15" name="Shape 2715">
            <a:extLst>
              <a:ext uri="{FF2B5EF4-FFF2-40B4-BE49-F238E27FC236}">
                <a16:creationId xmlns:a16="http://schemas.microsoft.com/office/drawing/2014/main" id="{69A20331-9C55-694F-45B8-83250F28BD4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6303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F6408-9E28-E6C5-A883-FF7E3AEDE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4" name="Shape 2714">
            <a:extLst>
              <a:ext uri="{FF2B5EF4-FFF2-40B4-BE49-F238E27FC236}">
                <a16:creationId xmlns:a16="http://schemas.microsoft.com/office/drawing/2014/main" id="{D38465BA-A3F9-455D-1E26-6CF16FF732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15" name="Shape 2715">
            <a:extLst>
              <a:ext uri="{FF2B5EF4-FFF2-40B4-BE49-F238E27FC236}">
                <a16:creationId xmlns:a16="http://schemas.microsoft.com/office/drawing/2014/main" id="{C0DBB4AB-9DF2-11CC-5A76-67B43B1AF9D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0547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1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ACB6E-08C4-4C39-F7B9-CD28CF721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7021E8-6D99-89F4-0E42-F51C0D0443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32ADD1-3331-0A56-93BC-429D810C73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2A0E8C-39CA-ECCB-3B18-4E61C3B073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620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1" name="Shape 288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82" name="Shape 28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202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8033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59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32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585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31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74177-6A78-B7F5-E90C-699C1F743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238035-F33F-6315-F8B2-E13CC00142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194EC4-3902-F7D2-BEAF-CB5DA81018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11108-53BA-12F2-51BA-8B9075632C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80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59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89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4" name="Shape 27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15" name="Shape 27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558B5-B1DD-C879-F932-B19536F59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4" name="Shape 2714">
            <a:extLst>
              <a:ext uri="{FF2B5EF4-FFF2-40B4-BE49-F238E27FC236}">
                <a16:creationId xmlns:a16="http://schemas.microsoft.com/office/drawing/2014/main" id="{23F5183D-6EEC-A435-B2A8-95A8966FE1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15" name="Shape 2715">
            <a:extLst>
              <a:ext uri="{FF2B5EF4-FFF2-40B4-BE49-F238E27FC236}">
                <a16:creationId xmlns:a16="http://schemas.microsoft.com/office/drawing/2014/main" id="{9C6C3CF9-E2EE-0B94-5E56-8EC58115F2F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7718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9A059-919B-CD4D-354C-6C5F882D7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4" name="Shape 2714">
            <a:extLst>
              <a:ext uri="{FF2B5EF4-FFF2-40B4-BE49-F238E27FC236}">
                <a16:creationId xmlns:a16="http://schemas.microsoft.com/office/drawing/2014/main" id="{8E6598C7-5982-3CC3-F866-3D7CEB5038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15" name="Shape 2715">
            <a:extLst>
              <a:ext uri="{FF2B5EF4-FFF2-40B4-BE49-F238E27FC236}">
                <a16:creationId xmlns:a16="http://schemas.microsoft.com/office/drawing/2014/main" id="{E98703F3-8E28-1919-7F41-A702D9C9EA6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2262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E7247-9DB3-D2CB-F35F-97B9DD534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4" name="Shape 2714">
            <a:extLst>
              <a:ext uri="{FF2B5EF4-FFF2-40B4-BE49-F238E27FC236}">
                <a16:creationId xmlns:a16="http://schemas.microsoft.com/office/drawing/2014/main" id="{FCA563FD-0FB9-F11D-29DA-36F1D7FE28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15" name="Shape 2715">
            <a:extLst>
              <a:ext uri="{FF2B5EF4-FFF2-40B4-BE49-F238E27FC236}">
                <a16:creationId xmlns:a16="http://schemas.microsoft.com/office/drawing/2014/main" id="{7CCAAFDE-1E9E-AA45-D423-2D0AEEC572F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pPr>
            <a:r>
              <a:rPr lang="en-US" dirty="0"/>
              <a:t>Minimized the electric field contribution running at magic momentum p = 3.094 GeV/c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pPr>
            <a:r>
              <a:rPr lang="en-US" dirty="0"/>
              <a:t>Describe muon loss rate here a bit more </a:t>
            </a:r>
          </a:p>
          <a:p>
            <a:pPr>
              <a:defRPr sz="12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2227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56F1D6D-26C8-AC5C-A07B-693010387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530888"/>
            <a:ext cx="10003536" cy="2388558"/>
          </a:xfrm>
          <a:prstGeom prst="rect">
            <a:avLst/>
          </a:prstGeom>
          <a:noFill/>
        </p:spPr>
        <p:txBody>
          <a:bodyPr lIns="0" tIns="0" rIns="0" bIns="0" anchor="ctr">
            <a:normAutofit/>
          </a:bodyPr>
          <a:lstStyle>
            <a:lvl1pPr>
              <a:lnSpc>
                <a:spcPct val="90000"/>
              </a:lnSpc>
              <a:defRPr sz="6300" b="1" i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placeholder text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0BF925A-4769-8F5E-E189-BA9570FDB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1" y="5115756"/>
            <a:ext cx="10003536" cy="278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11113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2000" b="1" i="0" kern="1200" spc="0" baseline="0" dirty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AD9049D-EF89-EE33-32BB-A63D80B3D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5394233"/>
            <a:ext cx="10003537" cy="27847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7453D-6C1B-3ABD-39FF-9C11A64411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2175056"/>
            <a:ext cx="10003536" cy="2363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Month Day, Year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578A7C-428E-4D58-E4FB-CC0CFCB97EDB}"/>
              </a:ext>
            </a:extLst>
          </p:cNvPr>
          <p:cNvSpPr/>
          <p:nvPr userDrawn="1"/>
        </p:nvSpPr>
        <p:spPr>
          <a:xfrm>
            <a:off x="914399" y="2484850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D5A5C-8820-F08B-5D55-E18FD6A1F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FA22FE4-143F-235A-C05B-B6F9FCECE2C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82536FDB-A745-3D4B-9E72-E4EFB3DA237F}" type="datetime1">
              <a:rPr lang="en-US" smtClean="0"/>
              <a:t>6/8/25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A4EDC5-97BE-4275-C308-190517A9A21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673A42-E09C-6821-C950-C083FE8808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366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6064E41-DF59-6301-DE38-F0DFE24D7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79" b="4126"/>
          <a:stretch/>
        </p:blipFill>
        <p:spPr>
          <a:xfrm>
            <a:off x="8362184" y="2425441"/>
            <a:ext cx="3464835" cy="4432559"/>
          </a:xfrm>
          <a:prstGeom prst="rect">
            <a:avLst/>
          </a:prstGeom>
        </p:spPr>
      </p:pic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CE716CA-F3AD-BE9A-11EE-F4AE1FACBE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36021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D2C341C-5226-C6B0-870F-B3DA04CF8C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904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D21E25E-D547-BB0C-056B-1E4BED8276A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57216" y="1700784"/>
            <a:ext cx="5760720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AA105-7DBD-9DF3-02C8-4B214942C5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FF79C2B-39DB-F0FC-1C09-C45F7AF4D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B81A79C8-47D1-87B1-E39F-8BE75767B4A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5802CF21-D793-E9E0-76EE-6C64625C2F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7A82C0C-F619-67C1-0650-12EB4F6E4C92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74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dea-with-support-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AI-generated content may be incorrect.">
            <a:extLst>
              <a:ext uri="{FF2B5EF4-FFF2-40B4-BE49-F238E27FC236}">
                <a16:creationId xmlns:a16="http://schemas.microsoft.com/office/drawing/2014/main" id="{D026C6A1-CA77-A75B-8DF4-FCBEBEF63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103" y="2365732"/>
            <a:ext cx="4496423" cy="44922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355CF2-BE45-5D15-57AB-87A35BEE8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3" y="775504"/>
            <a:ext cx="10003536" cy="2223125"/>
          </a:xfrm>
          <a:prstGeom prst="rect">
            <a:avLst/>
          </a:prstGeom>
        </p:spPr>
        <p:txBody>
          <a:bodyPr lIns="0" rIns="0" bIns="0"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4121150"/>
            <a:ext cx="10003536" cy="1690335"/>
          </a:xfrm>
          <a:solidFill>
            <a:schemeClr val="tx2"/>
          </a:solidFill>
        </p:spPr>
        <p:txBody>
          <a:bodyPr wrap="square" lIns="548640" tIns="365760" rIns="548640" bIns="365760" anchor="ctr">
            <a:spAutoFit/>
          </a:bodyPr>
          <a:lstStyle>
            <a:lvl1pPr marL="0" indent="0">
              <a:lnSpc>
                <a:spcPct val="110000"/>
              </a:lnSpc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Ineter</a:t>
            </a:r>
            <a:r>
              <a:rPr lang="en-US" dirty="0"/>
              <a:t> nec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auctor, vel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Donec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non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65BE62F-E256-0F4F-4A42-36112DA347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399" y="2998629"/>
            <a:ext cx="10003536" cy="1122521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44B288-869E-FEF3-B2A3-5706671738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42FD863-F4B6-B6D1-BAFB-D52DC4E044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B2EEDEF-8C67-0FEE-7A5A-F9872906BB70}"/>
              </a:ext>
            </a:extLst>
          </p:cNvPr>
          <p:cNvSpPr/>
          <p:nvPr userDrawn="1"/>
        </p:nvSpPr>
        <p:spPr>
          <a:xfrm rot="10800000">
            <a:off x="912875" y="3123596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413611B-0AEB-E25E-602A-8BA07E7C7F3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2D33B04F-5D43-F748-9BEF-D5C038B77991}" type="datetime1">
              <a:rPr lang="en-US" smtClean="0"/>
              <a:t>6/8/25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78E56C-649B-84D7-883E-399BED309F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4FCBB44-51F9-6FA3-085E-EB9F216454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692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deas-with-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0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105656"/>
            <a:ext cx="11830050" cy="2752344"/>
          </a:xfrm>
          <a:solidFill>
            <a:srgbClr val="C3CAD1"/>
          </a:solidFill>
          <a:ln>
            <a:noFill/>
          </a:ln>
        </p:spPr>
        <p:txBody>
          <a:bodyPr tIns="164592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825B179B-754F-E075-416F-58FDF815CA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6400799"/>
            <a:ext cx="11529391" cy="457201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14AD5D-B2B5-2D86-5607-F93500D5A829}"/>
              </a:ext>
            </a:extLst>
          </p:cNvPr>
          <p:cNvSpPr/>
          <p:nvPr userDrawn="1"/>
        </p:nvSpPr>
        <p:spPr>
          <a:xfrm rot="16200000">
            <a:off x="466342" y="229487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44406A-7064-09CD-0D32-B50A4C2A4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B1451569-253C-B587-A86F-4D190EF1B24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7" name="Picture 16" descr="Logo, company name&#10;&#10;AI-generated content may be incorrect.">
            <a:extLst>
              <a:ext uri="{FF2B5EF4-FFF2-40B4-BE49-F238E27FC236}">
                <a16:creationId xmlns:a16="http://schemas.microsoft.com/office/drawing/2014/main" id="{809A0A5D-5886-4562-448A-83FC8512DC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38B5940-D626-697E-1DE2-483ADD73F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5550671B-40D3-6B53-A651-02217D09EBC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117335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57650E2F-D63F-64A0-264F-AB6835C7483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68FBFD-4E2A-68B9-526C-938F5B7C839F}"/>
              </a:ext>
            </a:extLst>
          </p:cNvPr>
          <p:cNvSpPr/>
          <p:nvPr userDrawn="1"/>
        </p:nvSpPr>
        <p:spPr>
          <a:xfrm rot="16200000">
            <a:off x="5669277" y="229487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5474D73-F9BE-8323-9710-2D943D074AA7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894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deas-with-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73DE767-6E27-2F6D-9DFB-476DFBA08AC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562FBDD1-DD88-5129-A1B4-F8213B472B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0A7BBE-ABB8-C2EC-5680-6576FD9F3F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A20E4B7D-A2F4-E2C0-B651-BA709ADA79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5343729-79AD-1ED6-768D-6A792503B3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7A6A44F0-F202-67D2-AA06-2C6B93FCC06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400" y="820351"/>
            <a:ext cx="653256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18B7F31E-5DA9-AE9E-946C-DBEDE553E35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E2CB8A18-7CC3-DC44-09AA-C5930608CB7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8724181-2302-5B6D-8D9A-0FDFFA0EAC2A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E8C39114-AC4E-397F-2083-2D7D594E8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E47A550C-93F7-8A24-C26C-808BEFCFC57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D36219-087B-419B-9E96-63D476258513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6096CCA3-6EF5-DABE-B6E8-DC02967800A7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F561A6E-CA30-68DE-C30C-E3D04D574F82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393A29F-FA2C-9EBB-AEC6-3930FE314D14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D6464A17-58FF-1CEF-5B44-C332EEA11FA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9" name="Text Placeholder 13">
            <a:extLst>
              <a:ext uri="{FF2B5EF4-FFF2-40B4-BE49-F238E27FC236}">
                <a16:creationId xmlns:a16="http://schemas.microsoft.com/office/drawing/2014/main" id="{8E44891D-B952-10F7-E744-374B1A1B2307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52E0381-ADF4-8D24-C867-C900E35689E9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2B2213-C7AE-6BAB-99BE-3FEB3626C9CD}"/>
              </a:ext>
            </a:extLst>
          </p:cNvPr>
          <p:cNvSpPr>
            <a:spLocks noGrp="1"/>
          </p:cNvSpPr>
          <p:nvPr>
            <p:ph type="dt" sz="half" idx="59"/>
          </p:nvPr>
        </p:nvSpPr>
        <p:spPr/>
        <p:txBody>
          <a:bodyPr/>
          <a:lstStyle/>
          <a:p>
            <a:pPr>
              <a:defRPr/>
            </a:pPr>
            <a:fld id="{0F0FC391-7050-F644-A3A3-A6FF6098AF9D}" type="datetime1">
              <a:rPr lang="en-US" smtClean="0"/>
              <a:t>6/8/25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49E7BE-854D-1C7F-9ED9-A488BDBEA629}"/>
              </a:ext>
            </a:extLst>
          </p:cNvPr>
          <p:cNvSpPr>
            <a:spLocks noGrp="1"/>
          </p:cNvSpPr>
          <p:nvPr>
            <p:ph type="ftr" sz="quarter" idx="6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44157-9DBF-C378-F538-F7840483133D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150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de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813F2B-33D1-CE0E-E387-D5B3B86BB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DCD67CB5-6160-A440-ED55-AD32D8B18E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D7722649-BB7F-E00B-2BFE-CAA6645192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21A7E90-F175-1CC3-CCD9-CBD10099A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9385C64-D0FC-E300-55DA-BCF7F9AE2D7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923E6B3B-1082-004A-1ACD-E7066B97F00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544981-8CC8-FD66-5962-8360F99F4D54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30F32B04-69CD-6970-1192-E9622B2A14F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838061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5686534F-895A-175D-9ECA-69644D7DB84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838061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9C5E80-2D6A-7B81-F349-81A6C92D8B1B}"/>
              </a:ext>
            </a:extLst>
          </p:cNvPr>
          <p:cNvSpPr/>
          <p:nvPr userDrawn="1"/>
        </p:nvSpPr>
        <p:spPr>
          <a:xfrm rot="16200000">
            <a:off x="7386196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8B364BB1-2F03-07C5-EAB7-CB49A1EC328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459A5D6D-C5DE-C8EE-F37F-3367BBA9F84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49DD49-1A8D-76CC-A4AF-D0AD5C195FB8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B29C255B-11E7-E49D-1EDD-C2F6FB66D08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32E0527-0C17-B229-AE53-082144E5EC6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38D1526-CCB8-95A3-3CF3-B935126F6D3B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8F94305F-ACC4-02B6-29A1-4EFF95BB533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838061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F4292675-527D-A6B4-E4DC-2415844F85F2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838061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085E3D5-CA56-CDAB-FA38-F7ED7B165DA8}"/>
              </a:ext>
            </a:extLst>
          </p:cNvPr>
          <p:cNvSpPr/>
          <p:nvPr userDrawn="1"/>
        </p:nvSpPr>
        <p:spPr>
          <a:xfrm rot="16200000">
            <a:off x="7386196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F81F7DBF-CBB6-1C17-14EC-49A4683D985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55C0AAD-ABA7-E72D-77DF-67C494E9815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048C6CE-4BDC-C393-A7CE-46A7BDCD6840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5FDBA3-89C7-4621-B40D-7DE83FA22F5A}"/>
              </a:ext>
            </a:extLst>
          </p:cNvPr>
          <p:cNvSpPr>
            <a:spLocks noGrp="1"/>
          </p:cNvSpPr>
          <p:nvPr>
            <p:ph type="dt" sz="half" idx="59"/>
          </p:nvPr>
        </p:nvSpPr>
        <p:spPr/>
        <p:txBody>
          <a:bodyPr/>
          <a:lstStyle/>
          <a:p>
            <a:pPr>
              <a:defRPr/>
            </a:pPr>
            <a:fld id="{7CD339AD-7025-CC4E-8705-3600855D375A}" type="datetime1">
              <a:rPr lang="en-US" smtClean="0"/>
              <a:t>6/8/25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7AF3A4-EAA0-74A8-537D-7B63527E0231}"/>
              </a:ext>
            </a:extLst>
          </p:cNvPr>
          <p:cNvSpPr>
            <a:spLocks noGrp="1"/>
          </p:cNvSpPr>
          <p:nvPr>
            <p:ph type="ftr" sz="quarter" idx="6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D8A77-0A01-BA2F-A32E-706B0FA90008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394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AI-generated content may be incorrect.">
            <a:extLst>
              <a:ext uri="{FF2B5EF4-FFF2-40B4-BE49-F238E27FC236}">
                <a16:creationId xmlns:a16="http://schemas.microsoft.com/office/drawing/2014/main" id="{342CFCE2-B4C8-ABC2-3278-6BDD1A6BA4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563" y="3940021"/>
            <a:ext cx="2920677" cy="291797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60" y="5938577"/>
            <a:ext cx="11091672" cy="383991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34CFE70-A9DA-519B-846A-B0978C9FFD7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1826240" cy="5509547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5760" y="6289556"/>
            <a:ext cx="11091672" cy="238244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EC6AD6-BD59-A2C2-2F3A-CEF4E0667B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44B6D53A-92C9-55F9-0CA2-68EF8475BE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573D6D-30D5-5B7B-90C2-D7583296043C}"/>
              </a:ext>
            </a:extLst>
          </p:cNvPr>
          <p:cNvSpPr/>
          <p:nvPr userDrawn="1"/>
        </p:nvSpPr>
        <p:spPr>
          <a:xfrm rot="10800000">
            <a:off x="365061" y="5782203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06984-9DED-F33B-C04F-1C29849539A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27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5924" y="640080"/>
            <a:ext cx="9994392" cy="5577840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F600118-8BF4-999C-96D0-38800692B1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5925" y="6245352"/>
            <a:ext cx="9994392" cy="310783"/>
          </a:xfr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D2A2E3-C451-68BF-12DA-0C5129B069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E4E71F28-8E11-F8BF-0A77-7AAFA42184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DFC97-7800-F5CC-5EBB-5D892475A33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874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fig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02F704-D87B-DF16-D937-0C5723A4D34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187AF-3341-8854-383A-CA20D59A0AFD}"/>
              </a:ext>
            </a:extLst>
          </p:cNvPr>
          <p:cNvSpPr/>
          <p:nvPr userDrawn="1"/>
        </p:nvSpPr>
        <p:spPr>
          <a:xfrm>
            <a:off x="0" y="1678988"/>
            <a:ext cx="11830050" cy="3500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C63DE5-8138-0D72-CE3E-25C89680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257" y="2379072"/>
            <a:ext cx="10003536" cy="1668997"/>
          </a:xfrm>
          <a:prstGeom prst="rect">
            <a:avLst/>
          </a:prstGeom>
          <a:noFill/>
        </p:spPr>
        <p:txBody>
          <a:bodyPr lIns="0" tIns="0" rIns="0" bIns="0" anchor="b">
            <a:noAutofit/>
          </a:bodyPr>
          <a:lstStyle>
            <a:lvl1pPr algn="ctr">
              <a:defRPr sz="9600" spc="-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07A8EC1-93D3-3D5B-9385-0BA6453AF1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257" y="4048069"/>
            <a:ext cx="10003536" cy="709159"/>
          </a:xfrm>
        </p:spPr>
        <p:txBody>
          <a:bodyPr anchor="t">
            <a:noAutofit/>
          </a:bodyPr>
          <a:lstStyle>
            <a:lvl1pPr marL="0" indent="0" algn="ctr">
              <a:spcAft>
                <a:spcPts val="0"/>
              </a:spcAft>
              <a:buNone/>
              <a:defRPr sz="2800" spc="-50" baseline="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F9F77-9433-0FA9-9CAB-50F8190170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A0C5114-E7F3-FF3D-A850-564CA25BD4AA}"/>
              </a:ext>
            </a:extLst>
          </p:cNvPr>
          <p:cNvSpPr/>
          <p:nvPr userDrawn="1"/>
        </p:nvSpPr>
        <p:spPr>
          <a:xfrm rot="10800000">
            <a:off x="5215509" y="233303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D10C01-E502-C2A8-611B-3019CF9DFA7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AFB0BF89-A491-6D43-8423-98DC6BEFD7AF}" type="datetime1">
              <a:rPr lang="en-US" smtClean="0"/>
              <a:t>6/8/25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B1728D-2C4C-4424-EC7C-F41CFAB91F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A6709-2DAE-D574-74A9-6F2352BB8C6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555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-key-fig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BAEBB0B-FC49-0C96-1CA9-8CBAB51455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4399" y="820757"/>
            <a:ext cx="5000626" cy="5216486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tIns="283464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5CE5CA-6E88-5554-567E-566D0F3702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7155" y="1520328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253F5A24-61CC-6326-2F0B-D0B2CD8054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6144322"/>
            <a:ext cx="5000625" cy="21202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C79F1A4-8D7A-2A2A-13B1-007CC4DA4D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90710" y="512899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4A9EC7-0A22-2867-5A93-04C549C7B24D}"/>
              </a:ext>
            </a:extLst>
          </p:cNvPr>
          <p:cNvSpPr/>
          <p:nvPr userDrawn="1"/>
        </p:nvSpPr>
        <p:spPr>
          <a:xfrm rot="16200000">
            <a:off x="5595766" y="1504465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C9AF806-A69B-CC52-7882-68CBACA47F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20" name="Picture 19" descr="Logo, company name&#10;&#10;AI-generated content may be incorrect.">
            <a:extLst>
              <a:ext uri="{FF2B5EF4-FFF2-40B4-BE49-F238E27FC236}">
                <a16:creationId xmlns:a16="http://schemas.microsoft.com/office/drawing/2014/main" id="{71A5B106-9DEE-8AB6-D922-D48EB8DF9D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47C90278-399F-D985-B545-7DCF0DA7A63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7155" y="5337672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819A7FF5-547E-A603-F63A-B893DB870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0710" y="4330243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F14232-891E-BF84-C925-6BB3EFCEB08D}"/>
              </a:ext>
            </a:extLst>
          </p:cNvPr>
          <p:cNvSpPr/>
          <p:nvPr userDrawn="1"/>
        </p:nvSpPr>
        <p:spPr>
          <a:xfrm rot="16200000">
            <a:off x="5595766" y="5321809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C5B0C835-92D5-EBA9-F2A4-BC31B439CFE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7155" y="3427735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AFF8EEAA-8354-850E-1A0B-1EADAA1D7E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90710" y="2420306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30FE6C-CF61-D9B0-ABF1-6B526A2786D8}"/>
              </a:ext>
            </a:extLst>
          </p:cNvPr>
          <p:cNvSpPr/>
          <p:nvPr userDrawn="1"/>
        </p:nvSpPr>
        <p:spPr>
          <a:xfrm rot="16200000">
            <a:off x="5595766" y="3411872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FDCF037-3F22-455A-C167-1B9773617782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pPr>
              <a:defRPr/>
            </a:pPr>
            <a:fld id="{E617349E-1407-C04E-8754-1AC9BDDDF313}" type="datetime1">
              <a:rPr lang="en-US" smtClean="0"/>
              <a:t>6/8/25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B849831-55D4-65FF-A7B1-CC84E9B252F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1D6637D-9A02-B205-EF0A-87C0E8B5D31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49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03E171D5-30FC-537F-A514-48CD3674FC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10466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1349D683-9A3C-3B31-0359-463DB290E7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2E158B-F6B7-4699-6081-B2D57ABF91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  <a:p>
            <a:pPr lvl="0"/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F49033D-66CB-33E0-1DBC-8928201CE7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4400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1CDCE25-1734-8F15-F850-140D20AC47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10466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85289A2-5BDF-BFB7-0DE2-786AE92651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10466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CFA5C77-3A47-8088-7D44-41FA177B05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511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BF923C8-904E-4223-3EB4-4B31AAE44E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45110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ADCF14EF-4C7F-F7FF-B974-B74AEA466A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79755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3055581-1076-7DDA-CB8D-C153A93551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79755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98675C6D-0B35-795C-843D-D60026C9B8E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9756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CF0A98D3-24F3-B6FB-0C8A-5A659B8036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45111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845F05-CCE2-6A85-D3D4-65931BF036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6610B6D6-299C-0418-0AF3-619B25B544C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68DB6E35-74D5-6385-15A7-D3FFFECBE6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916BD9F2-83FA-DEE1-828F-C0131BE688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08987A-C4D8-24A2-0633-7FD0D0BFD8F2}"/>
              </a:ext>
            </a:extLst>
          </p:cNvPr>
          <p:cNvSpPr/>
          <p:nvPr userDrawn="1"/>
        </p:nvSpPr>
        <p:spPr>
          <a:xfrm rot="10800000" flipV="1">
            <a:off x="2892132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1AF7D8-F39D-5D62-4B8B-A1E2D2280514}"/>
              </a:ext>
            </a:extLst>
          </p:cNvPr>
          <p:cNvSpPr/>
          <p:nvPr userDrawn="1"/>
        </p:nvSpPr>
        <p:spPr>
          <a:xfrm rot="10800000" flipV="1">
            <a:off x="5455268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AEB230-F944-F682-5C1A-0056FBFB52AB}"/>
              </a:ext>
            </a:extLst>
          </p:cNvPr>
          <p:cNvSpPr/>
          <p:nvPr userDrawn="1"/>
        </p:nvSpPr>
        <p:spPr>
          <a:xfrm rot="10800000" flipV="1">
            <a:off x="8024323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FE7C9-EB8A-1A48-5F36-AEE87BC4EFFB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B040D19C-4966-0A41-B3E7-57A8DF9C8819}" type="datetime1">
              <a:rPr lang="en-US" smtClean="0"/>
              <a:t>6/8/25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CA788-9E66-27E4-B8B2-1B3DD9A0061C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826E5-1E41-AE20-24CB-69936FA1646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102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A1F3CE8-9651-FEC3-BFB0-E0F6D74A4D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700784"/>
            <a:ext cx="9994392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FD6FBCE-D66A-AFBF-8265-C096B0033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AA0D5227-39A3-34BF-7B1F-230DE38C9D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F528FF9F-A7C8-348A-D84B-6A3C28FC9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DEB94-273B-912E-C99B-C8948C839955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D67232FB-15EA-1643-9842-4C2AA8FD0F5D}" type="datetime1">
              <a:rPr lang="en-US" smtClean="0"/>
              <a:t>6/8/25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CB675-206F-B425-823E-69FCB814786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605C8-61D0-BA61-5EC6-6DB9D3BA2EF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1329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97A8FFA-98C0-7619-912E-7DE6824B8E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702" y="1700784"/>
            <a:ext cx="5000626" cy="625033"/>
          </a:xfrm>
          <a:solidFill>
            <a:schemeClr val="tx2"/>
          </a:solidFill>
        </p:spPr>
        <p:txBody>
          <a:bodyPr lIns="182880" tIns="0" r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Segment 1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E709C570-D515-D5C2-A7C9-873D4FB05D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702" y="2416667"/>
            <a:ext cx="5000626" cy="700720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8D0D5251-ED14-8221-23B5-C338B9B136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3703" y="3126912"/>
            <a:ext cx="5000626" cy="625033"/>
          </a:xfrm>
          <a:solidFill>
            <a:schemeClr val="tx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Segment 2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E80E855E-4FDC-9D49-7BC5-49761978BA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3703" y="3841747"/>
            <a:ext cx="5000625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34349A97-5971-2B65-B59E-1C98524A4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3702" y="4567235"/>
            <a:ext cx="5000626" cy="631032"/>
          </a:xfrm>
          <a:solidFill>
            <a:schemeClr val="accent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Segment 3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56E30477-B529-728A-AA86-F0BF32CC2C9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3702" y="5283162"/>
            <a:ext cx="5000626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16009" y="5727814"/>
            <a:ext cx="3984937" cy="81402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EA2963-9726-4063-E7DA-0AB9CA3909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74F00707-099E-FCA0-E7DE-AF763D1AF9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1E87DF5B-EBD1-93B2-E7F8-9194FC8AC7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B92F8742-82D1-BB4D-234D-76D87357F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hart Placeholder 33">
            <a:extLst>
              <a:ext uri="{FF2B5EF4-FFF2-40B4-BE49-F238E27FC236}">
                <a16:creationId xmlns:a16="http://schemas.microsoft.com/office/drawing/2014/main" id="{52C864BF-BCE8-AF09-5C28-6FB7C48C3E8E}"/>
              </a:ext>
            </a:extLst>
          </p:cNvPr>
          <p:cNvSpPr>
            <a:spLocks noGrp="1"/>
          </p:cNvSpPr>
          <p:nvPr>
            <p:ph type="chart" sz="quarter" idx="38"/>
          </p:nvPr>
        </p:nvSpPr>
        <p:spPr>
          <a:xfrm>
            <a:off x="6564303" y="1691264"/>
            <a:ext cx="3718252" cy="382042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6F6407B-2069-A156-F136-165066B97BB0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fld id="{79FBDF87-C79C-7B46-A6D2-641F3B70B173}" type="datetime1">
              <a:rPr lang="en-US" smtClean="0"/>
              <a:t>6/8/25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B8EB51C-6380-2192-1894-4C5355440D79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12A945B-BEEF-183C-ECC0-6AA2D38FD9C8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519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5997" y="4281534"/>
            <a:ext cx="5074467" cy="89010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9" y="5910199"/>
            <a:ext cx="9994392" cy="37118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5F47B5-4761-5144-F10D-D22CD753FB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4E7EC1F8-3C79-96EA-BAC5-4A16390EF4F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BA36F6E8-B09C-D7C6-E26B-D0323BCA25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80C1E4F0-DFA5-E9B1-59B4-18ECD9C9B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able Placeholder 5">
            <a:extLst>
              <a:ext uri="{FF2B5EF4-FFF2-40B4-BE49-F238E27FC236}">
                <a16:creationId xmlns:a16="http://schemas.microsoft.com/office/drawing/2014/main" id="{D2EDDB05-1AF6-97B9-8468-040314ECE410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915924" y="1700784"/>
            <a:ext cx="9992867" cy="4105656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88B00D-9B35-DB46-C790-1D78D3C30D91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2F439EB7-34CC-E644-AA79-7E15C5BDF09C}" type="datetime1">
              <a:rPr lang="en-US" smtClean="0"/>
              <a:t>6/8/25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423629E-9729-19B2-D18F-696FC5DF7C8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F7ECEAE-4F90-EAE6-417B-EE2AEE8EB75D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608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95878C-4EDF-38C4-5287-2AEA2144FD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04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" name="Title Text"/>
          <p:cNvSpPr txBox="1">
            <a:spLocks noGrp="1"/>
          </p:cNvSpPr>
          <p:nvPr>
            <p:ph type="title"/>
          </p:nvPr>
        </p:nvSpPr>
        <p:spPr>
          <a:xfrm>
            <a:off x="269081" y="168275"/>
            <a:ext cx="11653839" cy="576072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25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2095" name="Body Level One…"/>
          <p:cNvSpPr txBox="1">
            <a:spLocks noGrp="1"/>
          </p:cNvSpPr>
          <p:nvPr>
            <p:ph type="body" idx="1"/>
          </p:nvPr>
        </p:nvSpPr>
        <p:spPr>
          <a:xfrm>
            <a:off x="269081" y="1011879"/>
            <a:ext cx="11653838" cy="5029201"/>
          </a:xfrm>
          <a:prstGeom prst="rect">
            <a:avLst/>
          </a:prstGeom>
        </p:spPr>
        <p:txBody>
          <a:bodyPr lIns="0" tIns="0" rIns="0" bIns="0"/>
          <a:lstStyle>
            <a:lvl1pPr marL="187517" indent="-187517">
              <a:buClr>
                <a:srgbClr val="50505F"/>
              </a:buClr>
              <a:buChar char="•"/>
              <a:defRPr sz="1969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</a:defRPr>
            </a:lvl1pPr>
            <a:lvl2pPr marL="336068" indent="-175340">
              <a:buChar char="-"/>
              <a:defRPr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</a:defRPr>
            </a:lvl2pPr>
            <a:lvl3pPr marL="480578" indent="-159121">
              <a:defRPr sz="1547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</a:defRPr>
            </a:lvl3pPr>
            <a:lvl4pPr marL="660773" indent="-178587">
              <a:buChar char="-"/>
              <a:defRPr sz="1406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</a:defRPr>
            </a:lvl4pPr>
            <a:lvl5pPr marL="803643" indent="-160729">
              <a:buClr>
                <a:srgbClr val="50505F"/>
              </a:buClr>
              <a:buChar char="•"/>
              <a:defRPr sz="1266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69081" y="6515101"/>
            <a:ext cx="596902" cy="151805"/>
          </a:xfrm>
          <a:prstGeom prst="rect">
            <a:avLst/>
          </a:prstGeom>
        </p:spPr>
        <p:txBody>
          <a:bodyPr/>
          <a:lstStyle>
            <a:lvl1pPr>
              <a:defRPr sz="984">
                <a:solidFill>
                  <a:srgbClr val="0061A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aphicFrame>
        <p:nvGraphicFramePr>
          <p:cNvPr id="2097" name="Table 1"/>
          <p:cNvGraphicFramePr/>
          <p:nvPr/>
        </p:nvGraphicFramePr>
        <p:xfrm>
          <a:off x="831453" y="6513016"/>
          <a:ext cx="9058807" cy="312420"/>
        </p:xfrm>
        <a:graphic>
          <a:graphicData uri="http://schemas.openxmlformats.org/drawingml/2006/table">
            <a:tbl>
              <a:tblPr/>
              <a:tblGrid>
                <a:gridCol w="8156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2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242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sz="1400" b="0" i="0">
                          <a:solidFill>
                            <a:schemeClr val="accent1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defRPr>
                      </a:pPr>
                      <a:endParaRPr sz="1000"/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sz="1400" b="0" i="0">
                          <a:solidFill>
                            <a:schemeClr val="accent1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defRPr>
                      </a:pPr>
                      <a:endParaRPr sz="1000"/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98" name="Rectangle"/>
          <p:cNvSpPr/>
          <p:nvPr/>
        </p:nvSpPr>
        <p:spPr>
          <a:xfrm>
            <a:off x="293325" y="6371121"/>
            <a:ext cx="11605350" cy="56788"/>
          </a:xfrm>
          <a:prstGeom prst="rect">
            <a:avLst/>
          </a:prstGeom>
          <a:solidFill>
            <a:srgbClr val="2960A3"/>
          </a:solidFill>
          <a:ln w="25400">
            <a:solidFill>
              <a:srgbClr val="2960A3"/>
            </a:solidFill>
          </a:ln>
        </p:spPr>
        <p:txBody>
          <a:bodyPr lIns="45719" tIns="45719" rIns="45719" bIns="45719"/>
          <a:lstStyle/>
          <a:p>
            <a:pPr>
              <a:lnSpc>
                <a:spcPct val="100000"/>
              </a:lnSpc>
              <a:defRPr sz="3400">
                <a:solidFill>
                  <a:srgbClr val="B3DCEC"/>
                </a:solidFill>
                <a:uFill>
                  <a:solidFill>
                    <a:srgbClr val="404040"/>
                  </a:solidFill>
                </a:uFill>
              </a:defRPr>
            </a:pPr>
            <a:endParaRPr sz="2391"/>
          </a:p>
        </p:txBody>
      </p:sp>
    </p:spTree>
    <p:extLst>
      <p:ext uri="{BB962C8B-B14F-4D97-AF65-F5344CB8AC3E}">
        <p14:creationId xmlns:p14="http://schemas.microsoft.com/office/powerpoint/2010/main" val="84974069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9BF507-30A7-4CB5-91B2-B0D27C9ED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BB2C70-3F60-411B-9B5F-630C562FA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02A3CC-BED7-4833-855E-B5F6FC6EA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4CB9-1CDC-41B6-BF58-95BFEAC95ADC}" type="datetimeFigureOut">
              <a:rPr lang="en-US" smtClean="0"/>
              <a:t>6/8/25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BDAFB6-DBA8-4D1D-839E-4DEAEBC15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43D6C9-EDDC-4B79-AB8C-826096521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C2A88-A768-4CC3-B283-016530C74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696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CCE765-81F2-BAC8-4594-F05A8A98B209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5A81A3-EC67-4A3B-9F41-F416DA9AD7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45B20B8-EF94-AE94-949A-2FB6A94807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C440DD-C83E-5818-8D0D-4307DEB14634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88DA3D-6125-4849-EF5D-E55FDE01FE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F10B25E9-94DA-16D3-13E3-CAE2BEA2F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34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8A2BF2-AEE9-3696-E274-55C9E049409F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A279D5-65D1-7EB0-3505-17CC33D880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0D56A39-C31F-0835-F346-AB4267AB2A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40C43A-6B15-0F57-3682-C2FEC305D74B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DEA090-8736-22FF-0799-B9DD33028A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CA4B4A60-8351-BF40-3841-F41FCE9B2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0954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0E3FA5-DE31-AB6D-9B62-28830D79E1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F93DB2B-C096-0CA2-8B73-EC9DE94D29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3C7BFC-CC60-7A87-8EC8-5BDBA55CAEAE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0D6175-3B5A-99BF-50CA-438C19FF1B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0A3FD-7314-8193-36AD-C546C75B7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0286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Logo, company name&#10;&#10;AI-generated content may be incorrect.">
            <a:extLst>
              <a:ext uri="{FF2B5EF4-FFF2-40B4-BE49-F238E27FC236}">
                <a16:creationId xmlns:a16="http://schemas.microsoft.com/office/drawing/2014/main" id="{F458E46B-0C39-CD93-F76B-90E76DC35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A226F5EF-54EF-597D-C9E0-3639803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7D25E6A6-20DF-4816-1517-8509EB288B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66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53" name="Text Placeholder 13">
            <a:extLst>
              <a:ext uri="{FF2B5EF4-FFF2-40B4-BE49-F238E27FC236}">
                <a16:creationId xmlns:a16="http://schemas.microsoft.com/office/drawing/2014/main" id="{14A01821-D46E-3D52-4CAD-F7DBDCABE7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27057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FD54C57D-8418-C7FC-C13C-73DFB518882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7622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55" name="Text Placeholder 13">
            <a:extLst>
              <a:ext uri="{FF2B5EF4-FFF2-40B4-BE49-F238E27FC236}">
                <a16:creationId xmlns:a16="http://schemas.microsoft.com/office/drawing/2014/main" id="{A7ED865A-D8C1-84B1-ED7B-E4FD0EB527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79746" y="27057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ED5B529-78BB-F29E-18B0-971B1535E859}"/>
              </a:ext>
            </a:extLst>
          </p:cNvPr>
          <p:cNvSpPr/>
          <p:nvPr userDrawn="1"/>
        </p:nvSpPr>
        <p:spPr>
          <a:xfrm rot="10800000">
            <a:off x="907074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04014A3-4C06-C81A-AC8E-980793F74342}"/>
              </a:ext>
            </a:extLst>
          </p:cNvPr>
          <p:cNvSpPr/>
          <p:nvPr userDrawn="1"/>
        </p:nvSpPr>
        <p:spPr>
          <a:xfrm rot="10800000">
            <a:off x="436968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 Placeholder 11">
            <a:extLst>
              <a:ext uri="{FF2B5EF4-FFF2-40B4-BE49-F238E27FC236}">
                <a16:creationId xmlns:a16="http://schemas.microsoft.com/office/drawing/2014/main" id="{4B74B708-A762-7133-2651-04F12E11F8A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166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59" name="Text Placeholder 13">
            <a:extLst>
              <a:ext uri="{FF2B5EF4-FFF2-40B4-BE49-F238E27FC236}">
                <a16:creationId xmlns:a16="http://schemas.microsoft.com/office/drawing/2014/main" id="{435E90AA-1C85-A9E4-87BC-C1AF24C362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754927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492F2493-8216-CD88-FA44-CC9A10608AF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622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04</a:t>
            </a:r>
          </a:p>
        </p:txBody>
      </p:sp>
      <p:sp>
        <p:nvSpPr>
          <p:cNvPr id="61" name="Text Placeholder 13">
            <a:extLst>
              <a:ext uri="{FF2B5EF4-FFF2-40B4-BE49-F238E27FC236}">
                <a16:creationId xmlns:a16="http://schemas.microsoft.com/office/drawing/2014/main" id="{94974B5A-8E34-7804-BAF6-077E87EED7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746" y="4754927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2AD98F0-4E6C-4977-7D6D-0539C61129D5}"/>
              </a:ext>
            </a:extLst>
          </p:cNvPr>
          <p:cNvSpPr/>
          <p:nvPr userDrawn="1"/>
        </p:nvSpPr>
        <p:spPr>
          <a:xfrm rot="10800000">
            <a:off x="907074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EA28208-467D-4A45-BC0C-0BC9588893EB}"/>
              </a:ext>
            </a:extLst>
          </p:cNvPr>
          <p:cNvSpPr/>
          <p:nvPr userDrawn="1"/>
        </p:nvSpPr>
        <p:spPr>
          <a:xfrm rot="10800000">
            <a:off x="436968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Picture Placeholder 5">
            <a:extLst>
              <a:ext uri="{FF2B5EF4-FFF2-40B4-BE49-F238E27FC236}">
                <a16:creationId xmlns:a16="http://schemas.microsoft.com/office/drawing/2014/main" id="{4FBFB9DE-AE2D-A7B7-4DB4-6859D9D5BC4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65" name="Text Placeholder 13">
            <a:extLst>
              <a:ext uri="{FF2B5EF4-FFF2-40B4-BE49-F238E27FC236}">
                <a16:creationId xmlns:a16="http://schemas.microsoft.com/office/drawing/2014/main" id="{D2A65777-78A4-1122-070C-13C5CC391FE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2F3BB497-B176-4CA5-ECD7-4F398D8B4F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D427B-7FC7-1359-C26B-EE4E88413334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pPr>
              <a:defRPr/>
            </a:pPr>
            <a:fld id="{C19A5026-B52B-C147-B440-9EBB996BA922}" type="datetime1">
              <a:rPr lang="en-US" smtClean="0"/>
              <a:t>6/8/25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283E2-A570-ED3B-DFD5-070DE6D5FDE8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33E59-3BC3-A711-E10E-552D2E1F77B5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3332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BB2EFC9-1306-610A-7472-F5A409DAF8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4078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8DA22153-3FAA-4073-D5F7-B56934A1295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40789" y="2705790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4F7C635-74F3-E319-79C6-11DF58432B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66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0CB3ED8D-E886-FF54-5A83-1729951016D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27057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FEC18E3E-7D1C-8D3A-FA66-09B9E8AF96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7622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46C368A-CAE6-AB12-45DE-8C9AC10815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79746" y="27057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81A30D-A0A7-8F72-0DB2-BAA0EF203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6BC60E22-555E-863E-A95E-1F364397E9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8268B68-5038-1850-9129-6EBE6E73F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851C4B-EE7A-A84C-0FEB-76E839BCE7AE}"/>
              </a:ext>
            </a:extLst>
          </p:cNvPr>
          <p:cNvSpPr/>
          <p:nvPr userDrawn="1"/>
        </p:nvSpPr>
        <p:spPr>
          <a:xfrm rot="10800000">
            <a:off x="907074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79CC64-0203-C898-B985-39FB41EBBF57}"/>
              </a:ext>
            </a:extLst>
          </p:cNvPr>
          <p:cNvSpPr/>
          <p:nvPr userDrawn="1"/>
        </p:nvSpPr>
        <p:spPr>
          <a:xfrm rot="10800000">
            <a:off x="436968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B46FE0-DD6E-5635-0172-E4462AC6960A}"/>
              </a:ext>
            </a:extLst>
          </p:cNvPr>
          <p:cNvSpPr/>
          <p:nvPr userDrawn="1"/>
        </p:nvSpPr>
        <p:spPr>
          <a:xfrm rot="10800000">
            <a:off x="784430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6E39647A-7DAB-491C-D78A-700609AE592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84078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06</a:t>
            </a:r>
          </a:p>
        </p:txBody>
      </p:sp>
      <p:sp>
        <p:nvSpPr>
          <p:cNvPr id="54" name="Text Placeholder 13">
            <a:extLst>
              <a:ext uri="{FF2B5EF4-FFF2-40B4-BE49-F238E27FC236}">
                <a16:creationId xmlns:a16="http://schemas.microsoft.com/office/drawing/2014/main" id="{1A2EE3EC-6F0A-04AA-D8CE-ACD79EC10DF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840789" y="4754927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34257359-AC31-56B7-8B18-5EA207F7A42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166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04</a:t>
            </a:r>
          </a:p>
        </p:txBody>
      </p:sp>
      <p:sp>
        <p:nvSpPr>
          <p:cNvPr id="56" name="Text Placeholder 13">
            <a:extLst>
              <a:ext uri="{FF2B5EF4-FFF2-40B4-BE49-F238E27FC236}">
                <a16:creationId xmlns:a16="http://schemas.microsoft.com/office/drawing/2014/main" id="{572C6531-6F1F-27C2-65C9-244BA7ADFA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754927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595E9E59-1788-1106-6D6E-4588D5BFC42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622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05</a:t>
            </a:r>
          </a:p>
        </p:txBody>
      </p:sp>
      <p:sp>
        <p:nvSpPr>
          <p:cNvPr id="58" name="Text Placeholder 13">
            <a:extLst>
              <a:ext uri="{FF2B5EF4-FFF2-40B4-BE49-F238E27FC236}">
                <a16:creationId xmlns:a16="http://schemas.microsoft.com/office/drawing/2014/main" id="{8199CACE-BEE2-2F7F-88AC-1185972B2B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746" y="4754927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4F7BEFD-FB17-76F4-D1C3-A86A0C5DF431}"/>
              </a:ext>
            </a:extLst>
          </p:cNvPr>
          <p:cNvSpPr/>
          <p:nvPr userDrawn="1"/>
        </p:nvSpPr>
        <p:spPr>
          <a:xfrm rot="10800000">
            <a:off x="907074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098B664-2217-1188-9827-8BE49302AAB0}"/>
              </a:ext>
            </a:extLst>
          </p:cNvPr>
          <p:cNvSpPr/>
          <p:nvPr userDrawn="1"/>
        </p:nvSpPr>
        <p:spPr>
          <a:xfrm rot="10800000">
            <a:off x="436968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3E24A18-BE76-EFAD-8000-E51E5AB8B18D}"/>
              </a:ext>
            </a:extLst>
          </p:cNvPr>
          <p:cNvSpPr/>
          <p:nvPr userDrawn="1"/>
        </p:nvSpPr>
        <p:spPr>
          <a:xfrm rot="10800000">
            <a:off x="784430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06B98-6C7B-5D9C-EB22-ADFE1D599AAB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pPr>
              <a:defRPr/>
            </a:pPr>
            <a:fld id="{A788AAE1-B61E-D541-B0EB-77D2B81022F4}" type="datetime1">
              <a:rPr lang="en-US" smtClean="0"/>
              <a:t>6/8/25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5E37-5D32-15DD-E450-FB2064F63D72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C6AA05-64AA-7F74-3379-4487B7FD1272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642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6AD0045-D845-5F01-C7D1-73624895ED8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6F0B1F9-C5B9-05EE-C328-8433B1CD3C6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2B43F-73DD-AD6A-8550-717E576350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39E46303-DDA0-E56A-9B85-5B9068E3010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23D0862-E3D5-559F-AB95-10F87934BC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F36A026-F926-E3B5-8678-139BA7B31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E50458-8D3F-2099-2356-3CA8793ECC7F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pPr>
              <a:defRPr/>
            </a:pPr>
            <a:fld id="{9AD83970-39EF-9A40-9D50-921919239528}" type="datetime1">
              <a:rPr lang="en-US" smtClean="0"/>
              <a:t>6/8/25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1D48277-7A9B-6144-ED79-9AA496F6D464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BAB409-4206-E91C-1666-096D894399D9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694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 Placeholder 13">
            <a:extLst>
              <a:ext uri="{FF2B5EF4-FFF2-40B4-BE49-F238E27FC236}">
                <a16:creationId xmlns:a16="http://schemas.microsoft.com/office/drawing/2014/main" id="{24D2F47F-A82C-896B-9074-0218039BA50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399" y="170078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64871" y="1700784"/>
            <a:ext cx="3639311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3" name="Text Placeholder 13">
            <a:extLst>
              <a:ext uri="{FF2B5EF4-FFF2-40B4-BE49-F238E27FC236}">
                <a16:creationId xmlns:a16="http://schemas.microsoft.com/office/drawing/2014/main" id="{879203E9-4594-555A-231B-491719F415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8" y="243937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14" name="Text Placeholder 13">
            <a:extLst>
              <a:ext uri="{FF2B5EF4-FFF2-40B4-BE49-F238E27FC236}">
                <a16:creationId xmlns:a16="http://schemas.microsoft.com/office/drawing/2014/main" id="{84230C28-B165-EFA0-B74F-E666A786A9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64872" y="2439376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6" name="Text Placeholder 13">
            <a:extLst>
              <a:ext uri="{FF2B5EF4-FFF2-40B4-BE49-F238E27FC236}">
                <a16:creationId xmlns:a16="http://schemas.microsoft.com/office/drawing/2014/main" id="{2DF69C14-5330-E3B1-3493-6E4B64446A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398" y="317766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17" name="Text Placeholder 13">
            <a:extLst>
              <a:ext uri="{FF2B5EF4-FFF2-40B4-BE49-F238E27FC236}">
                <a16:creationId xmlns:a16="http://schemas.microsoft.com/office/drawing/2014/main" id="{64FAB876-1E16-E235-990A-914CADA69DA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64872" y="3177663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9" name="Text Placeholder 13">
            <a:extLst>
              <a:ext uri="{FF2B5EF4-FFF2-40B4-BE49-F238E27FC236}">
                <a16:creationId xmlns:a16="http://schemas.microsoft.com/office/drawing/2014/main" id="{932D7BD1-6785-E0E5-A294-8699619E07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4398" y="390918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120" name="Text Placeholder 13">
            <a:extLst>
              <a:ext uri="{FF2B5EF4-FFF2-40B4-BE49-F238E27FC236}">
                <a16:creationId xmlns:a16="http://schemas.microsoft.com/office/drawing/2014/main" id="{09FE5F1D-177D-3BC0-A83F-F3A8B84176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064872" y="3909185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2" name="Text Placeholder 13">
            <a:extLst>
              <a:ext uri="{FF2B5EF4-FFF2-40B4-BE49-F238E27FC236}">
                <a16:creationId xmlns:a16="http://schemas.microsoft.com/office/drawing/2014/main" id="{737A7788-0B5B-A35E-C701-E199CC87D2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398" y="464070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123" name="Text Placeholder 13">
            <a:extLst>
              <a:ext uri="{FF2B5EF4-FFF2-40B4-BE49-F238E27FC236}">
                <a16:creationId xmlns:a16="http://schemas.microsoft.com/office/drawing/2014/main" id="{CA244C11-B490-6C58-227E-AAE993D5763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064872" y="4640707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5" name="Text Placeholder 13">
            <a:extLst>
              <a:ext uri="{FF2B5EF4-FFF2-40B4-BE49-F238E27FC236}">
                <a16:creationId xmlns:a16="http://schemas.microsoft.com/office/drawing/2014/main" id="{FB3C5B8D-511D-4620-D6C2-29244AE5A36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398" y="537222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126" name="Text Placeholder 13">
            <a:extLst>
              <a:ext uri="{FF2B5EF4-FFF2-40B4-BE49-F238E27FC236}">
                <a16:creationId xmlns:a16="http://schemas.microsoft.com/office/drawing/2014/main" id="{74E73A5C-9587-3638-1849-529EF20DA4A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64872" y="5372229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8" name="Text Placeholder 13">
            <a:extLst>
              <a:ext uri="{FF2B5EF4-FFF2-40B4-BE49-F238E27FC236}">
                <a16:creationId xmlns:a16="http://schemas.microsoft.com/office/drawing/2014/main" id="{D9958F8C-F86C-8945-339F-91C4B192BB7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21941" y="170078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129" name="Text Placeholder 13">
            <a:extLst>
              <a:ext uri="{FF2B5EF4-FFF2-40B4-BE49-F238E27FC236}">
                <a16:creationId xmlns:a16="http://schemas.microsoft.com/office/drawing/2014/main" id="{CF1D7A50-7443-E633-DD41-F6B79C3FF56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1056" y="1700784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1" name="Text Placeholder 13">
            <a:extLst>
              <a:ext uri="{FF2B5EF4-FFF2-40B4-BE49-F238E27FC236}">
                <a16:creationId xmlns:a16="http://schemas.microsoft.com/office/drawing/2014/main" id="{CFA56BDA-D236-1449-791D-D67B3432FAB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21941" y="243937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08</a:t>
            </a:r>
          </a:p>
        </p:txBody>
      </p:sp>
      <p:sp>
        <p:nvSpPr>
          <p:cNvPr id="132" name="Text Placeholder 13">
            <a:extLst>
              <a:ext uri="{FF2B5EF4-FFF2-40B4-BE49-F238E27FC236}">
                <a16:creationId xmlns:a16="http://schemas.microsoft.com/office/drawing/2014/main" id="{EA4D9A6A-DBB7-348C-F89D-164E7413004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71056" y="2439376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4" name="Text Placeholder 13">
            <a:extLst>
              <a:ext uri="{FF2B5EF4-FFF2-40B4-BE49-F238E27FC236}">
                <a16:creationId xmlns:a16="http://schemas.microsoft.com/office/drawing/2014/main" id="{AF2C1657-B89C-2EE0-35F8-B79BD539AEF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21941" y="317766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09</a:t>
            </a:r>
          </a:p>
        </p:txBody>
      </p:sp>
      <p:sp>
        <p:nvSpPr>
          <p:cNvPr id="135" name="Text Placeholder 13">
            <a:extLst>
              <a:ext uri="{FF2B5EF4-FFF2-40B4-BE49-F238E27FC236}">
                <a16:creationId xmlns:a16="http://schemas.microsoft.com/office/drawing/2014/main" id="{3AE3BE8C-2311-FEC2-AEAF-F66929C742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71056" y="3177663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7" name="Text Placeholder 13">
            <a:extLst>
              <a:ext uri="{FF2B5EF4-FFF2-40B4-BE49-F238E27FC236}">
                <a16:creationId xmlns:a16="http://schemas.microsoft.com/office/drawing/2014/main" id="{6BC6E3D7-C604-65BA-0EF3-149FD797F8F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21941" y="390918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10</a:t>
            </a:r>
          </a:p>
        </p:txBody>
      </p:sp>
      <p:sp>
        <p:nvSpPr>
          <p:cNvPr id="138" name="Text Placeholder 13">
            <a:extLst>
              <a:ext uri="{FF2B5EF4-FFF2-40B4-BE49-F238E27FC236}">
                <a16:creationId xmlns:a16="http://schemas.microsoft.com/office/drawing/2014/main" id="{614D7BFE-8E61-2980-FCFD-07D72FEFE89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271056" y="3909185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0" name="Text Placeholder 13">
            <a:extLst>
              <a:ext uri="{FF2B5EF4-FFF2-40B4-BE49-F238E27FC236}">
                <a16:creationId xmlns:a16="http://schemas.microsoft.com/office/drawing/2014/main" id="{BFE1C3D8-A28B-308B-4E0D-6BF5775ABE4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21941" y="464070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11</a:t>
            </a:r>
          </a:p>
        </p:txBody>
      </p:sp>
      <p:sp>
        <p:nvSpPr>
          <p:cNvPr id="141" name="Text Placeholder 13">
            <a:extLst>
              <a:ext uri="{FF2B5EF4-FFF2-40B4-BE49-F238E27FC236}">
                <a16:creationId xmlns:a16="http://schemas.microsoft.com/office/drawing/2014/main" id="{FB732F29-504E-1261-3F0E-602CAADDCE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271056" y="4640707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3" name="Text Placeholder 13">
            <a:extLst>
              <a:ext uri="{FF2B5EF4-FFF2-40B4-BE49-F238E27FC236}">
                <a16:creationId xmlns:a16="http://schemas.microsoft.com/office/drawing/2014/main" id="{35021FF4-3C1D-61CB-EC24-10046EF8415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121941" y="537222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144" name="Text Placeholder 13">
            <a:extLst>
              <a:ext uri="{FF2B5EF4-FFF2-40B4-BE49-F238E27FC236}">
                <a16:creationId xmlns:a16="http://schemas.microsoft.com/office/drawing/2014/main" id="{4E6D8817-7253-7DDF-DC41-DEB37620B21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271056" y="5372229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22" name="Picture 21" descr="Logo, company name&#10;&#10;AI-generated content may be incorrect.">
            <a:extLst>
              <a:ext uri="{FF2B5EF4-FFF2-40B4-BE49-F238E27FC236}">
                <a16:creationId xmlns:a16="http://schemas.microsoft.com/office/drawing/2014/main" id="{A9E6E4F7-0584-EF34-FFFB-B4D12342ED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4969F255-D28D-EFC0-3ADC-C57114568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966263-F5BA-1B96-DFF6-A810CFE6ED65}"/>
              </a:ext>
            </a:extLst>
          </p:cNvPr>
          <p:cNvSpPr/>
          <p:nvPr userDrawn="1"/>
        </p:nvSpPr>
        <p:spPr>
          <a:xfrm rot="16200000">
            <a:off x="-333761" y="3861980"/>
            <a:ext cx="43708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75657B-DD59-499B-29D6-ECC94C0CBF3A}"/>
              </a:ext>
            </a:extLst>
          </p:cNvPr>
          <p:cNvSpPr/>
          <p:nvPr userDrawn="1"/>
        </p:nvSpPr>
        <p:spPr>
          <a:xfrm rot="16200000">
            <a:off x="4865768" y="3861980"/>
            <a:ext cx="43708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01167-2535-4E93-B518-3CECA51A2C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B6BFD8A-E7E0-527A-5D21-8D9C31BEC308}"/>
              </a:ext>
            </a:extLst>
          </p:cNvPr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pPr>
              <a:defRPr/>
            </a:pPr>
            <a:fld id="{DBE10A3E-5D67-BD4E-AC54-1B7A19DBB21C}" type="datetime1">
              <a:rPr lang="en-US" smtClean="0"/>
              <a:t>6/8/25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496E824-EFBF-1849-35E8-7D21ECBB3B68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743B2D2-A2A5-B0BB-78FD-0E231C66EFC6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479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_not-numbe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AC7C6E1-81A7-9044-9434-4D88EFE87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1777100"/>
            <a:ext cx="4789783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4CED7749-8D25-A90A-BC06-69A433AA0BF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14399" y="2466808"/>
            <a:ext cx="4789783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DDFE44E-2ABA-6773-6AFE-A057849A0C5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21942" y="1777100"/>
            <a:ext cx="4786850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285926F5-51C9-C767-8B1C-05A48BEC44A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21942" y="2439375"/>
            <a:ext cx="4786850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</p:txBody>
      </p:sp>
      <p:pic>
        <p:nvPicPr>
          <p:cNvPr id="14" name="Picture 13" descr="Logo, company name&#10;&#10;AI-generated content may be incorrect.">
            <a:extLst>
              <a:ext uri="{FF2B5EF4-FFF2-40B4-BE49-F238E27FC236}">
                <a16:creationId xmlns:a16="http://schemas.microsoft.com/office/drawing/2014/main" id="{0A38FBEF-D968-BAAB-2F1A-C33DF1090A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C332878-8208-7EAA-4DB9-C54CF85EB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1C4DF3-48EC-B58B-4268-5C15BF40467E}"/>
              </a:ext>
            </a:extLst>
          </p:cNvPr>
          <p:cNvSpPr/>
          <p:nvPr userDrawn="1"/>
        </p:nvSpPr>
        <p:spPr>
          <a:xfrm rot="10800000">
            <a:off x="910883" y="2292645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AC22AE-2868-1667-3C38-222AE62A0E83}"/>
              </a:ext>
            </a:extLst>
          </p:cNvPr>
          <p:cNvSpPr/>
          <p:nvPr userDrawn="1"/>
        </p:nvSpPr>
        <p:spPr>
          <a:xfrm rot="10800000">
            <a:off x="6121941" y="2292645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6D8D20-04D8-0306-5B9D-6596477A20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A1CB0B1E-5470-943A-A864-22A82A8FAB5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pPr>
              <a:defRPr/>
            </a:pPr>
            <a:fld id="{7DEFCF59-11E7-FF4E-AF72-246FC4293452}" type="datetime1">
              <a:rPr lang="en-US" smtClean="0"/>
              <a:t>6/8/25</a:t>
            </a:fld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51ADB85-A509-E663-36AB-0B56E0503B7D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7D4987D2-BA74-5186-0602-DCCC94E6057E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305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AI-generated content may be incorrect.">
            <a:extLst>
              <a:ext uri="{FF2B5EF4-FFF2-40B4-BE49-F238E27FC236}">
                <a16:creationId xmlns:a16="http://schemas.microsoft.com/office/drawing/2014/main" id="{CD38736F-0F40-792B-DD69-DC16A93816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26" y="2365733"/>
            <a:ext cx="4496423" cy="4492268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E1356232-B7CE-B95F-FC29-52A07458583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43200" y="3072384"/>
            <a:ext cx="6345935" cy="190920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spc="-2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r>
              <a:rPr lang="en-US" dirty="0"/>
              <a:t>This is placeholder paragraph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sed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Aenean </a:t>
            </a:r>
            <a:r>
              <a:rPr lang="en-US" dirty="0" err="1"/>
              <a:t>sagittis</a:t>
            </a:r>
            <a:r>
              <a:rPr lang="en-US" dirty="0"/>
              <a:t> ipsum non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sed ex </a:t>
            </a:r>
            <a:r>
              <a:rPr lang="en-US" dirty="0" err="1"/>
              <a:t>molestie</a:t>
            </a:r>
            <a:r>
              <a:rPr lang="en-US" dirty="0"/>
              <a:t>, a gravida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Sed diam </a:t>
            </a:r>
            <a:r>
              <a:rPr lang="en-US" dirty="0" err="1"/>
              <a:t>purus</a:t>
            </a:r>
            <a:r>
              <a:rPr lang="en-US" dirty="0"/>
              <a:t>, gravida vel </a:t>
            </a:r>
            <a:r>
              <a:rPr lang="en-US" dirty="0" err="1"/>
              <a:t>lacus</a:t>
            </a:r>
            <a:r>
              <a:rPr lang="en-US" dirty="0"/>
              <a:t> ac, </a:t>
            </a:r>
            <a:r>
              <a:rPr lang="en-US" dirty="0" err="1"/>
              <a:t>condimentum</a:t>
            </a:r>
            <a:r>
              <a:rPr lang="en-US" dirty="0"/>
              <a:t> gravida </a:t>
            </a:r>
            <a:r>
              <a:rPr lang="en-US" dirty="0" err="1"/>
              <a:t>risus</a:t>
            </a:r>
            <a:r>
              <a:rPr lang="en-US" dirty="0"/>
              <a:t>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porta pulvinar.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1D5F7C7-6AB1-79FE-EEB4-285A6CD6FAB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743199" y="2368296"/>
            <a:ext cx="6345936" cy="625033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36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A8D461-DD73-1CF7-34F5-9277A6C8D7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16C105B6-4985-4A72-86A8-294F7A2F10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3DF65BB-D822-C07B-7887-79A08BCDCDA2}"/>
              </a:ext>
            </a:extLst>
          </p:cNvPr>
          <p:cNvSpPr/>
          <p:nvPr userDrawn="1"/>
        </p:nvSpPr>
        <p:spPr>
          <a:xfrm rot="16200000">
            <a:off x="2023503" y="280007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3017B2-0EE7-AFCB-DDA3-603399951CA8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pPr>
              <a:defRPr/>
            </a:pPr>
            <a:fld id="{96A8F361-ADC9-B146-85A3-12EECE6FE39C}" type="datetime1">
              <a:rPr lang="en-US" smtClean="0"/>
              <a:t>6/8/25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0F08A-229C-A4A7-860F-0A688687054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4AD9F66-40DA-7542-0013-4B7B9B9BDCE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471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-para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AI-generated content may be incorrect.">
            <a:extLst>
              <a:ext uri="{FF2B5EF4-FFF2-40B4-BE49-F238E27FC236}">
                <a16:creationId xmlns:a16="http://schemas.microsoft.com/office/drawing/2014/main" id="{0F638F81-B8FB-5EFF-DFB1-9D0FF030B3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26" y="2365733"/>
            <a:ext cx="4496423" cy="4492268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F21E745-BBC4-24D2-2D10-C3B2CD1C4B4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38401" y="2680962"/>
            <a:ext cx="2971800" cy="1496075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This is a placeholder headline. Lorem ipsum dolor sit </a:t>
            </a:r>
            <a:r>
              <a:rPr lang="en-US" dirty="0" err="1"/>
              <a:t>amet</a:t>
            </a:r>
            <a:r>
              <a:rPr lang="en-US" dirty="0"/>
              <a:t>, nec cu </a:t>
            </a:r>
            <a:r>
              <a:rPr lang="en-US" dirty="0" err="1"/>
              <a:t>legimus</a:t>
            </a:r>
            <a:r>
              <a:rPr lang="en-US" dirty="0"/>
              <a:t>.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3DC7DBDA-7A10-5E60-3F1B-555A97E684B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66544" y="2680962"/>
            <a:ext cx="3887056" cy="149607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just">
              <a:lnSpc>
                <a:spcPct val="100000"/>
              </a:lnSpc>
              <a:buNone/>
              <a:defRPr lang="en-US" sz="1600" kern="1200" spc="-2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This is placeholder paragraph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Aenean </a:t>
            </a:r>
            <a:r>
              <a:rPr lang="en-US" dirty="0" err="1"/>
              <a:t>sagittis</a:t>
            </a:r>
            <a:r>
              <a:rPr lang="en-US" dirty="0"/>
              <a:t> ipsum non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sed ex </a:t>
            </a:r>
            <a:r>
              <a:rPr lang="en-US" dirty="0" err="1"/>
              <a:t>molestie</a:t>
            </a:r>
            <a:r>
              <a:rPr lang="en-US" dirty="0"/>
              <a:t>, a gravida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Sed diam </a:t>
            </a:r>
            <a:r>
              <a:rPr lang="en-US" dirty="0" err="1"/>
              <a:t>purus</a:t>
            </a:r>
            <a:r>
              <a:rPr lang="en-US" dirty="0"/>
              <a:t>, gravida vel </a:t>
            </a:r>
            <a:r>
              <a:rPr lang="en-US" dirty="0" err="1"/>
              <a:t>lacus</a:t>
            </a:r>
            <a:r>
              <a:rPr lang="en-US" dirty="0"/>
              <a:t> ac, </a:t>
            </a:r>
            <a:r>
              <a:rPr lang="en-US" dirty="0" err="1"/>
              <a:t>condimentum</a:t>
            </a:r>
            <a:r>
              <a:rPr lang="en-US" dirty="0"/>
              <a:t> gravida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54DA6B-25F8-FB7A-310E-7B2261635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400B4D35-0B5E-5B93-DE8C-2ECCF2153C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A3DA0C6-B1B1-9AB4-A879-03547B4E875C}"/>
              </a:ext>
            </a:extLst>
          </p:cNvPr>
          <p:cNvSpPr/>
          <p:nvPr userDrawn="1"/>
        </p:nvSpPr>
        <p:spPr>
          <a:xfrm rot="16200000">
            <a:off x="4495372" y="3415280"/>
            <a:ext cx="2286000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E461A5B-FD12-3D01-3752-09D39717EAB1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pPr>
              <a:defRPr/>
            </a:pPr>
            <a:fld id="{173AAD05-B77F-D646-9C15-80CE425910A0}" type="datetime1">
              <a:rPr lang="en-US" smtClean="0"/>
              <a:t>6/8/25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2E9858C-0A87-39AF-9E78-4100CB3488A8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0D434DA-FA5F-A3F0-73D1-B7D59CAE553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279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and-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5EDF766-7C4F-8198-CC00-1629745BA55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833104" y="820351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26E1C92-EEF8-8158-7DFA-25D472890B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3104" y="2449165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E4BB0C1-1719-763D-2504-E6EAD0B6EF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33104" y="4457874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5F91DEBF-3B80-EC21-CD0E-574925D5D2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33104" y="6463327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31" name="Picture Placeholder 5">
            <a:extLst>
              <a:ext uri="{FF2B5EF4-FFF2-40B4-BE49-F238E27FC236}">
                <a16:creationId xmlns:a16="http://schemas.microsoft.com/office/drawing/2014/main" id="{F2081C81-0D31-1D33-D5C7-E800F20CAB3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833104" y="2829060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CB5F92BD-A331-2033-6414-32DA4139D14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833104" y="4834513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BB65541-22E1-1824-D211-5F662B02BC9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3"/>
            <a:ext cx="7552944" cy="4655567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BA73D7-8F26-022A-C605-75C6FA96D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A4F7EE0-B642-86A5-1F51-02D846ED2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755207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D6098F5F-613F-6068-B8EF-8517C054C5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7552071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25" name="Picture 24" descr="Logo, company name&#10;&#10;AI-generated content may be incorrect.">
            <a:extLst>
              <a:ext uri="{FF2B5EF4-FFF2-40B4-BE49-F238E27FC236}">
                <a16:creationId xmlns:a16="http://schemas.microsoft.com/office/drawing/2014/main" id="{33D8ACCB-93FC-A368-F65D-A1E0123459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533E998-2B0C-F60B-FC6D-4335AB2165DC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fld id="{72AFC3B8-B505-2049-B838-6AB77D7A949C}" type="datetime1">
              <a:rPr lang="en-US" smtClean="0"/>
              <a:t>6/8/25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CDED783-2E63-0F10-1566-F3BA680D7FF5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97FAA85-5895-B226-0E08-685A13E158F0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264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9909F63-04B4-4552-4C9B-34944CE80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26"/>
          <a:stretch/>
        </p:blipFill>
        <p:spPr>
          <a:xfrm>
            <a:off x="4103005" y="2425441"/>
            <a:ext cx="4423870" cy="4432559"/>
          </a:xfrm>
          <a:prstGeom prst="rect">
            <a:avLst/>
          </a:prstGeom>
        </p:spPr>
      </p:pic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184D948-D65A-DC1D-AFEC-EB3C91F2BA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5460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5462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7C443C6E-C1D0-5FAA-AA07-CD776BA07A3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9948ED-E27D-5F98-EACD-DCAF63A45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8DD8DAC1-7288-EEB9-267E-4FABB681D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69F9AB23-23AD-4331-6F10-124422E7587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28" name="Picture 27" descr="Logo, company name&#10;&#10;AI-generated content may be incorrect.">
            <a:extLst>
              <a:ext uri="{FF2B5EF4-FFF2-40B4-BE49-F238E27FC236}">
                <a16:creationId xmlns:a16="http://schemas.microsoft.com/office/drawing/2014/main" id="{A9F6B776-108B-4A96-9AA6-9F1EE6A1E8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053A70-0654-457C-4676-5169A063CE3E}"/>
              </a:ext>
            </a:extLst>
          </p:cNvPr>
          <p:cNvSpPr/>
          <p:nvPr userDrawn="1"/>
        </p:nvSpPr>
        <p:spPr>
          <a:xfrm rot="16200000">
            <a:off x="462533" y="21021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8B4756C2-06F2-8784-8F5F-FB522EFBA23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95460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345E30FA-B5D6-5E04-EF60-A0A70B81F99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195462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65EB0A-DB5D-B73A-3BDF-3A92FEB693B6}"/>
              </a:ext>
            </a:extLst>
          </p:cNvPr>
          <p:cNvSpPr/>
          <p:nvPr userDrawn="1"/>
        </p:nvSpPr>
        <p:spPr>
          <a:xfrm rot="16200000">
            <a:off x="462533" y="50699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655DBDA5-637B-7431-81F3-8CC97736658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195460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E1BBFC49-6774-CB5D-A10C-1E64228B47E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195462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D3945AA-519A-1380-1CC1-79AE3549B70C}"/>
              </a:ext>
            </a:extLst>
          </p:cNvPr>
          <p:cNvSpPr/>
          <p:nvPr userDrawn="1"/>
        </p:nvSpPr>
        <p:spPr>
          <a:xfrm rot="16200000">
            <a:off x="462533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820F791-B55A-8DF3-E9C3-DEA9E9C0BEC0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/>
          <a:p>
            <a:pPr>
              <a:defRPr/>
            </a:pPr>
            <a:fld id="{289D0A07-E2F3-D948-A266-456AF711A3C7}" type="datetime1">
              <a:rPr lang="en-US" smtClean="0"/>
              <a:t>6/8/25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729F27-36E7-35AC-B79B-23F12C3C0496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E949B0-53E8-8ECF-9332-CAC08FBE7E60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245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698E98C-5EF4-E02E-4D04-D17E225EFB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29" b="4126"/>
          <a:stretch/>
        </p:blipFill>
        <p:spPr>
          <a:xfrm>
            <a:off x="8362184" y="2425441"/>
            <a:ext cx="3829816" cy="4432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4E48D-8A24-7C48-B59C-D2F648C00A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C79311F-2C3F-C507-E765-5D7DA5DEDA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9480AD7-FFD4-EBEA-C887-D692133104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856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614BAE17-7F11-EB6F-1C51-5B3FF6C65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B8A6A485-675C-EE94-911E-0B54B90E683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3A04F070-8450-0E87-18DD-3192DA8CDC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8F951B0-68BF-2192-D399-475E494C059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447424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B9827FE2-9D0B-A5AD-BAFA-F72DC18F31C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447426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41A4D8-AE7D-2DE6-B0CA-43D09F97FEC4}"/>
              </a:ext>
            </a:extLst>
          </p:cNvPr>
          <p:cNvSpPr/>
          <p:nvPr userDrawn="1"/>
        </p:nvSpPr>
        <p:spPr>
          <a:xfrm rot="16200000">
            <a:off x="4714497" y="21021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600CE08-B13C-E59B-FBAD-E6C38D06A2B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447424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AD938516-005A-EF48-88B3-4A3A61AF594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447426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F86095-AE0D-275B-D134-0696CF70918D}"/>
              </a:ext>
            </a:extLst>
          </p:cNvPr>
          <p:cNvSpPr/>
          <p:nvPr userDrawn="1"/>
        </p:nvSpPr>
        <p:spPr>
          <a:xfrm rot="16200000">
            <a:off x="4714497" y="50699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B698B8A-3C1A-BCD7-104F-5ED3C11432B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447424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402C06F-000D-03EE-5EF2-6F903053076A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447426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A60C1D-8AE1-014F-A846-87B67F7C9205}"/>
              </a:ext>
            </a:extLst>
          </p:cNvPr>
          <p:cNvSpPr/>
          <p:nvPr userDrawn="1"/>
        </p:nvSpPr>
        <p:spPr>
          <a:xfrm rot="16200000">
            <a:off x="4714497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7705BBE-9146-D4F3-393A-D16CB1EA85F1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883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05AC3D5-5EFB-46A1-48B0-7DE42AE17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21412" b="3671"/>
          <a:stretch/>
        </p:blipFill>
        <p:spPr>
          <a:xfrm>
            <a:off x="4103005" y="2425441"/>
            <a:ext cx="3476609" cy="4453623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4092E7B-EB81-9C0D-8F1F-0FB83D8AC76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3702" y="1700784"/>
            <a:ext cx="5751575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BB331D-3283-1926-DB5A-5D22443CF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5F61D50-E0EA-DD3E-9A15-5F1540B241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C589D903-C7CC-24AC-FE3E-DBF6FBD21EA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3" name="Picture 12" descr="Logo, company name&#10;&#10;AI-generated content may be incorrect.">
            <a:extLst>
              <a:ext uri="{FF2B5EF4-FFF2-40B4-BE49-F238E27FC236}">
                <a16:creationId xmlns:a16="http://schemas.microsoft.com/office/drawing/2014/main" id="{1D58EF1F-7C81-3196-E6F7-D0C92C5218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FC8B54C3-472A-4B45-CECF-57ABE3B649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AA3BFD7-9096-F068-222A-2881944B7B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91485E-E19F-6302-348B-C0C66564B455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fld id="{E883AD41-F0AC-594A-9FEC-EA2967E22ED7}" type="datetime1">
              <a:rPr lang="en-US" smtClean="0"/>
              <a:t>6/8/25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2EDEEF-46E0-9A6F-15BB-EA74A6A8B232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5603C5-F7E9-135D-08CF-E5B794439925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64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6C5C5-BA40-ED91-0B8F-3E5B695BC2F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4394AAFE-E3DF-B28D-63BF-3EFB9EF59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CE553BB-E886-DE6F-F16C-696C36EA8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accent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2696730-93A2-1C40-A288-6C0ADF526623}" type="datetime1">
              <a:rPr lang="en-US" smtClean="0"/>
              <a:t>6/8/25</a:t>
            </a:fld>
            <a:endParaRPr lang="en-US" dirty="0"/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7D89A822-DC7D-79CA-3EF6-AF26B05C52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accent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20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747" r:id="rId2"/>
    <p:sldLayoutId id="2147483748" r:id="rId3"/>
    <p:sldLayoutId id="2147483964" r:id="rId4"/>
    <p:sldLayoutId id="2147483965" r:id="rId5"/>
    <p:sldLayoutId id="2147483785" r:id="rId6"/>
    <p:sldLayoutId id="2147483814" r:id="rId7"/>
    <p:sldLayoutId id="2147483816" r:id="rId8"/>
    <p:sldLayoutId id="2147483786" r:id="rId9"/>
    <p:sldLayoutId id="2147483787" r:id="rId10"/>
    <p:sldLayoutId id="2147483742" r:id="rId11"/>
    <p:sldLayoutId id="2147483744" r:id="rId12"/>
    <p:sldLayoutId id="2147483781" r:id="rId13"/>
    <p:sldLayoutId id="2147483784" r:id="rId14"/>
    <p:sldLayoutId id="2147483756" r:id="rId15"/>
    <p:sldLayoutId id="2147483759" r:id="rId16"/>
    <p:sldLayoutId id="2147483791" r:id="rId17"/>
    <p:sldLayoutId id="2147483788" r:id="rId18"/>
    <p:sldLayoutId id="2147483778" r:id="rId19"/>
    <p:sldLayoutId id="2147483813" r:id="rId20"/>
    <p:sldLayoutId id="2147483815" r:id="rId21"/>
    <p:sldLayoutId id="2147483864" r:id="rId22"/>
    <p:sldLayoutId id="2147483974" r:id="rId23"/>
    <p:sldLayoutId id="2147483975" r:id="rId24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DF5A06-F641-5EC3-D719-B34F1834A66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F04EE99E-B369-AEF4-31C2-D04F8CDD0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FD664DD-4B4F-B6F9-44D8-026688A69C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accent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C968A07-0B94-C142-9CC9-B25991A27E9B}" type="datetime1">
              <a:rPr lang="en-US" smtClean="0"/>
              <a:t>6/8/25</a:t>
            </a:fld>
            <a:endParaRPr lang="en-US" dirty="0"/>
          </a:p>
        </p:txBody>
      </p:sp>
      <p:sp>
        <p:nvSpPr>
          <p:cNvPr id="11" name="Footer Placeholder 8">
            <a:extLst>
              <a:ext uri="{FF2B5EF4-FFF2-40B4-BE49-F238E27FC236}">
                <a16:creationId xmlns:a16="http://schemas.microsoft.com/office/drawing/2014/main" id="{E736E786-2843-9B52-0847-6BFC3D1CBC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accent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64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5" r:id="rId2"/>
    <p:sldLayoutId id="2147483716" r:id="rId3"/>
    <p:sldLayoutId id="2147483970" r:id="rId4"/>
    <p:sldLayoutId id="2147483971" r:id="rId5"/>
    <p:sldLayoutId id="2147483972" r:id="rId6"/>
    <p:sldLayoutId id="2147483973" r:id="rId7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6.png"/><Relationship Id="rId7" Type="http://schemas.openxmlformats.org/officeDocument/2006/relationships/image" Target="../media/image53.emf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80.png"/><Relationship Id="rId4" Type="http://schemas.openxmlformats.org/officeDocument/2006/relationships/image" Target="../media/image470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10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gif"/><Relationship Id="rId5" Type="http://schemas.openxmlformats.org/officeDocument/2006/relationships/image" Target="../media/image53.emf"/><Relationship Id="rId4" Type="http://schemas.openxmlformats.org/officeDocument/2006/relationships/image" Target="../media/image5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0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8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11" Type="http://schemas.openxmlformats.org/officeDocument/2006/relationships/image" Target="../media/image73.png"/><Relationship Id="rId5" Type="http://schemas.openxmlformats.org/officeDocument/2006/relationships/image" Target="../media/image70.emf"/><Relationship Id="rId10" Type="http://schemas.openxmlformats.org/officeDocument/2006/relationships/image" Target="../media/image72.png"/><Relationship Id="rId4" Type="http://schemas.openxmlformats.org/officeDocument/2006/relationships/image" Target="../media/image69.emf"/><Relationship Id="rId9" Type="http://schemas.openxmlformats.org/officeDocument/2006/relationships/image" Target="../media/image7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emf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12.emf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3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92.jpeg"/><Relationship Id="rId4" Type="http://schemas.openxmlformats.org/officeDocument/2006/relationships/image" Target="../media/image86.png"/><Relationship Id="rId9" Type="http://schemas.openxmlformats.org/officeDocument/2006/relationships/image" Target="../media/image9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65.gi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340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0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gif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69230-1F0C-F08B-F8D1-4F09BE982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2530888"/>
            <a:ext cx="4983127" cy="2388558"/>
          </a:xfrm>
        </p:spPr>
        <p:txBody>
          <a:bodyPr>
            <a:normAutofit/>
          </a:bodyPr>
          <a:lstStyle/>
          <a:p>
            <a:r>
              <a:rPr lang="en-US" sz="3600" dirty="0"/>
              <a:t>Final Results from the Muon g-2 Experiment at Fermilab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C9EA7-4287-6D04-62E1-63AD0BECCB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1" y="5115756"/>
            <a:ext cx="10003536" cy="278477"/>
          </a:xfrm>
        </p:spPr>
        <p:txBody>
          <a:bodyPr/>
          <a:lstStyle/>
          <a:p>
            <a:r>
              <a:rPr lang="en-US" dirty="0"/>
              <a:t>Esra Barlas-Yucel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95ACB3-3E13-857E-398C-1BB7A3C1FF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399" y="5394233"/>
            <a:ext cx="3627121" cy="278476"/>
          </a:xfrm>
        </p:spPr>
        <p:txBody>
          <a:bodyPr/>
          <a:lstStyle/>
          <a:p>
            <a:r>
              <a:rPr lang="en-US" dirty="0"/>
              <a:t>on behalf of the Muon g-2 Collaboration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DF9DFB-54E9-184A-7F50-BF325F79EA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400" y="2175056"/>
            <a:ext cx="10003536" cy="236324"/>
          </a:xfrm>
        </p:spPr>
        <p:txBody>
          <a:bodyPr/>
          <a:lstStyle/>
          <a:p>
            <a:r>
              <a:rPr lang="en-US" dirty="0"/>
              <a:t>June 11,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A621C0-EBA2-32AD-2974-BE1C2CA21D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6096000" y="1984508"/>
            <a:ext cx="5708073" cy="2888984"/>
          </a:xfrm>
          <a:prstGeom prst="rect">
            <a:avLst/>
          </a:prstGeom>
        </p:spPr>
      </p:pic>
      <p:sp>
        <p:nvSpPr>
          <p:cNvPr id="8" name="Down Ribbon 7">
            <a:extLst>
              <a:ext uri="{FF2B5EF4-FFF2-40B4-BE49-F238E27FC236}">
                <a16:creationId xmlns:a16="http://schemas.microsoft.com/office/drawing/2014/main" id="{188C4B14-E417-EACB-61B9-CC4A811E4D27}"/>
              </a:ext>
            </a:extLst>
          </p:cNvPr>
          <p:cNvSpPr/>
          <p:nvPr/>
        </p:nvSpPr>
        <p:spPr>
          <a:xfrm>
            <a:off x="7428616" y="3202172"/>
            <a:ext cx="772632" cy="226828"/>
          </a:xfrm>
          <a:prstGeom prst="ribbon">
            <a:avLst/>
          </a:prstGeom>
          <a:solidFill>
            <a:srgbClr val="C00000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New</a:t>
            </a:r>
          </a:p>
        </p:txBody>
      </p:sp>
      <p:pic>
        <p:nvPicPr>
          <p:cNvPr id="12" name="Picture 11" descr="A orange and blue letter i&#10;&#10;AI-generated content may be incorrect.">
            <a:extLst>
              <a:ext uri="{FF2B5EF4-FFF2-40B4-BE49-F238E27FC236}">
                <a16:creationId xmlns:a16="http://schemas.microsoft.com/office/drawing/2014/main" id="{EEF37CDE-56A0-5B3F-BE20-5E0D2F9F9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5376" y="5916391"/>
            <a:ext cx="537127" cy="607367"/>
          </a:xfrm>
          <a:prstGeom prst="rect">
            <a:avLst/>
          </a:prstGeom>
        </p:spPr>
      </p:pic>
      <p:pic>
        <p:nvPicPr>
          <p:cNvPr id="14" name="Picture 13" descr="A logo with a white background&#10;&#10;AI-generated content may be incorrect.">
            <a:extLst>
              <a:ext uri="{FF2B5EF4-FFF2-40B4-BE49-F238E27FC236}">
                <a16:creationId xmlns:a16="http://schemas.microsoft.com/office/drawing/2014/main" id="{DAF9CA50-5F3D-4947-F4AA-6E6FA0553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3236" y="5916391"/>
            <a:ext cx="985558" cy="57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08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164759BD-1FD7-A428-7A4D-2143388C3498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6169464" y="1207864"/>
                <a:ext cx="5113170" cy="1754748"/>
              </a:xfrm>
            </p:spPr>
            <p:txBody>
              <a:bodyPr/>
              <a:lstStyle/>
              <a:p>
                <a:pPr lvl="1">
                  <a:defRPr sz="2000"/>
                </a:pPr>
                <a:r>
                  <a:rPr lang="en-US" dirty="0"/>
                  <a:t>24 segmented PbF</a:t>
                </a:r>
                <a:r>
                  <a:rPr lang="en-US" baseline="-5999" dirty="0"/>
                  <a:t>2</a:t>
                </a:r>
                <a:r>
                  <a:rPr lang="en-US" dirty="0"/>
                  <a:t> crystal calorimeters stationed around the ring</a:t>
                </a:r>
              </a:p>
              <a:p>
                <a:pPr lvl="1">
                  <a:defRPr sz="2000"/>
                </a:pPr>
                <a:r>
                  <a:rPr lang="en-US" dirty="0"/>
                  <a:t>Detects energy and arrival time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2400" i="1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2400" i="1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ar-AE" sz="2400" i="1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ar-AE" dirty="0"/>
                  <a:t> </a:t>
                </a:r>
                <a:r>
                  <a:rPr lang="en-US" dirty="0"/>
                  <a:t>decayed from muons: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bar>
                      <m:barPr>
                        <m:pos m:val="top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e>
                    </m:ba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164759BD-1FD7-A428-7A4D-2143388C34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6169464" y="1207864"/>
                <a:ext cx="5113170" cy="1754748"/>
              </a:xfrm>
              <a:blipFill>
                <a:blip r:embed="rId3"/>
                <a:stretch>
                  <a:fillRect t="-5036" r="-3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526BA3B2-C4EA-72F0-54F1-D00A20BC7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the Muon Decays: Calorimeters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D25112-70D7-1579-B735-7C1A664DF72A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23-0086-04.jpg" descr="23-0086-04.jpg">
            <a:extLst>
              <a:ext uri="{FF2B5EF4-FFF2-40B4-BE49-F238E27FC236}">
                <a16:creationId xmlns:a16="http://schemas.microsoft.com/office/drawing/2014/main" id="{61481C6D-4A03-B7BA-3661-22CF29552A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279" t="6905" r="11279" b="4779"/>
          <a:stretch>
            <a:fillRect/>
          </a:stretch>
        </p:blipFill>
        <p:spPr>
          <a:xfrm>
            <a:off x="506407" y="1247768"/>
            <a:ext cx="4935458" cy="374995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ACBB093-311A-B1F1-B05B-DB2D0298DDCE}"/>
              </a:ext>
            </a:extLst>
          </p:cNvPr>
          <p:cNvSpPr/>
          <p:nvPr/>
        </p:nvSpPr>
        <p:spPr>
          <a:xfrm rot="21214486">
            <a:off x="2112222" y="1923792"/>
            <a:ext cx="203357" cy="203735"/>
          </a:xfrm>
          <a:prstGeom prst="roundRect">
            <a:avLst/>
          </a:prstGeom>
          <a:solidFill>
            <a:schemeClr val="tx2">
              <a:lumMod val="75000"/>
              <a:lumOff val="25000"/>
              <a:alpha val="8009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A25338C-01D2-EA4F-96C7-72E3D48A0DA2}"/>
              </a:ext>
            </a:extLst>
          </p:cNvPr>
          <p:cNvSpPr/>
          <p:nvPr/>
        </p:nvSpPr>
        <p:spPr>
          <a:xfrm rot="21214486">
            <a:off x="1782791" y="2036399"/>
            <a:ext cx="203357" cy="203735"/>
          </a:xfrm>
          <a:prstGeom prst="roundRect">
            <a:avLst/>
          </a:prstGeom>
          <a:solidFill>
            <a:schemeClr val="tx2">
              <a:lumMod val="75000"/>
              <a:lumOff val="25000"/>
              <a:alpha val="8009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7ECD405-FEA1-FA30-544A-9E9C6E6413D1}"/>
              </a:ext>
            </a:extLst>
          </p:cNvPr>
          <p:cNvSpPr/>
          <p:nvPr/>
        </p:nvSpPr>
        <p:spPr>
          <a:xfrm rot="21214486">
            <a:off x="1565798" y="2261612"/>
            <a:ext cx="203357" cy="203735"/>
          </a:xfrm>
          <a:prstGeom prst="roundRect">
            <a:avLst/>
          </a:prstGeom>
          <a:solidFill>
            <a:schemeClr val="tx2">
              <a:lumMod val="75000"/>
              <a:lumOff val="25000"/>
              <a:alpha val="8009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A41E895-E939-B066-B329-593F422BEECC}"/>
              </a:ext>
            </a:extLst>
          </p:cNvPr>
          <p:cNvSpPr/>
          <p:nvPr/>
        </p:nvSpPr>
        <p:spPr>
          <a:xfrm rot="21214486">
            <a:off x="1364512" y="2541288"/>
            <a:ext cx="203357" cy="203735"/>
          </a:xfrm>
          <a:prstGeom prst="roundRect">
            <a:avLst/>
          </a:prstGeom>
          <a:solidFill>
            <a:schemeClr val="tx2">
              <a:lumMod val="75000"/>
              <a:lumOff val="25000"/>
              <a:alpha val="8009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F8339BD-31BC-9005-AD32-F4FB08BC76E5}"/>
              </a:ext>
            </a:extLst>
          </p:cNvPr>
          <p:cNvSpPr/>
          <p:nvPr/>
        </p:nvSpPr>
        <p:spPr>
          <a:xfrm rot="21214486">
            <a:off x="2460413" y="1883502"/>
            <a:ext cx="203357" cy="203735"/>
          </a:xfrm>
          <a:prstGeom prst="roundRect">
            <a:avLst/>
          </a:prstGeom>
          <a:solidFill>
            <a:schemeClr val="tx2">
              <a:lumMod val="75000"/>
              <a:lumOff val="25000"/>
              <a:alpha val="8009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F57185B-7F08-C7B7-CFAE-7C190E73EA81}"/>
              </a:ext>
            </a:extLst>
          </p:cNvPr>
          <p:cNvSpPr/>
          <p:nvPr/>
        </p:nvSpPr>
        <p:spPr>
          <a:xfrm rot="21214486">
            <a:off x="2809731" y="1883503"/>
            <a:ext cx="203357" cy="203735"/>
          </a:xfrm>
          <a:prstGeom prst="roundRect">
            <a:avLst/>
          </a:prstGeom>
          <a:solidFill>
            <a:schemeClr val="tx2">
              <a:lumMod val="75000"/>
              <a:lumOff val="25000"/>
              <a:alpha val="8009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91B46F9-56C9-2C6B-C03B-4E993130BDDC}"/>
              </a:ext>
            </a:extLst>
          </p:cNvPr>
          <p:cNvSpPr/>
          <p:nvPr/>
        </p:nvSpPr>
        <p:spPr>
          <a:xfrm rot="21214486">
            <a:off x="3167337" y="1883501"/>
            <a:ext cx="203357" cy="203735"/>
          </a:xfrm>
          <a:prstGeom prst="roundRect">
            <a:avLst/>
          </a:prstGeom>
          <a:solidFill>
            <a:schemeClr val="tx2">
              <a:lumMod val="75000"/>
              <a:lumOff val="25000"/>
              <a:alpha val="8009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C92F8AC-77C3-0FDE-B95A-331C1029DD87}"/>
              </a:ext>
            </a:extLst>
          </p:cNvPr>
          <p:cNvSpPr/>
          <p:nvPr/>
        </p:nvSpPr>
        <p:spPr>
          <a:xfrm rot="21214486">
            <a:off x="3464350" y="1923791"/>
            <a:ext cx="203357" cy="203735"/>
          </a:xfrm>
          <a:prstGeom prst="roundRect">
            <a:avLst/>
          </a:prstGeom>
          <a:solidFill>
            <a:schemeClr val="tx2">
              <a:lumMod val="75000"/>
              <a:lumOff val="25000"/>
              <a:alpha val="8009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50E0383-2A48-35BD-5B4E-736AAB3B2566}"/>
              </a:ext>
            </a:extLst>
          </p:cNvPr>
          <p:cNvSpPr/>
          <p:nvPr/>
        </p:nvSpPr>
        <p:spPr>
          <a:xfrm rot="21214486">
            <a:off x="3812541" y="2063760"/>
            <a:ext cx="203357" cy="203735"/>
          </a:xfrm>
          <a:prstGeom prst="roundRect">
            <a:avLst/>
          </a:prstGeom>
          <a:solidFill>
            <a:schemeClr val="tx2">
              <a:lumMod val="75000"/>
              <a:lumOff val="25000"/>
              <a:alpha val="8009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4ED6CDC-8824-9339-8343-0064A29BF6B0}"/>
              </a:ext>
            </a:extLst>
          </p:cNvPr>
          <p:cNvSpPr/>
          <p:nvPr/>
        </p:nvSpPr>
        <p:spPr>
          <a:xfrm rot="21214486">
            <a:off x="4281673" y="2428682"/>
            <a:ext cx="203357" cy="203735"/>
          </a:xfrm>
          <a:prstGeom prst="roundRect">
            <a:avLst/>
          </a:prstGeom>
          <a:solidFill>
            <a:schemeClr val="tx2">
              <a:lumMod val="75000"/>
              <a:lumOff val="25000"/>
              <a:alpha val="8009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094DF31-B94E-C94D-CA1A-FEE75595A326}"/>
              </a:ext>
            </a:extLst>
          </p:cNvPr>
          <p:cNvSpPr/>
          <p:nvPr/>
        </p:nvSpPr>
        <p:spPr>
          <a:xfrm rot="21214486">
            <a:off x="1557913" y="3554041"/>
            <a:ext cx="203357" cy="203735"/>
          </a:xfrm>
          <a:prstGeom prst="roundRect">
            <a:avLst/>
          </a:prstGeom>
          <a:solidFill>
            <a:schemeClr val="tx2">
              <a:lumMod val="75000"/>
              <a:lumOff val="25000"/>
              <a:alpha val="8009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C3BAFF2-FD80-7926-4901-5BEE3B89191A}"/>
              </a:ext>
            </a:extLst>
          </p:cNvPr>
          <p:cNvSpPr/>
          <p:nvPr/>
        </p:nvSpPr>
        <p:spPr>
          <a:xfrm rot="21214486">
            <a:off x="1965527" y="3891859"/>
            <a:ext cx="203357" cy="203735"/>
          </a:xfrm>
          <a:prstGeom prst="roundRect">
            <a:avLst/>
          </a:prstGeom>
          <a:solidFill>
            <a:schemeClr val="tx2">
              <a:lumMod val="75000"/>
              <a:lumOff val="25000"/>
              <a:alpha val="8009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0C7A528-9649-B99D-1288-C3CF7657663E}"/>
              </a:ext>
            </a:extLst>
          </p:cNvPr>
          <p:cNvSpPr/>
          <p:nvPr/>
        </p:nvSpPr>
        <p:spPr>
          <a:xfrm rot="21214486">
            <a:off x="2434327" y="4038131"/>
            <a:ext cx="203357" cy="203735"/>
          </a:xfrm>
          <a:prstGeom prst="roundRect">
            <a:avLst/>
          </a:prstGeom>
          <a:solidFill>
            <a:schemeClr val="tx2">
              <a:lumMod val="75000"/>
              <a:lumOff val="25000"/>
              <a:alpha val="8009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0CA2786-AFE4-5566-939C-F9BEBA316990}"/>
              </a:ext>
            </a:extLst>
          </p:cNvPr>
          <p:cNvSpPr/>
          <p:nvPr/>
        </p:nvSpPr>
        <p:spPr>
          <a:xfrm rot="21214486">
            <a:off x="2922170" y="4038131"/>
            <a:ext cx="203357" cy="203735"/>
          </a:xfrm>
          <a:prstGeom prst="roundRect">
            <a:avLst/>
          </a:prstGeom>
          <a:solidFill>
            <a:schemeClr val="tx2">
              <a:lumMod val="75000"/>
              <a:lumOff val="25000"/>
              <a:alpha val="8009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E29152D-C004-1A06-D13A-813883576990}"/>
              </a:ext>
            </a:extLst>
          </p:cNvPr>
          <p:cNvSpPr/>
          <p:nvPr/>
        </p:nvSpPr>
        <p:spPr>
          <a:xfrm rot="21214486">
            <a:off x="3406970" y="3993262"/>
            <a:ext cx="203357" cy="203735"/>
          </a:xfrm>
          <a:prstGeom prst="roundRect">
            <a:avLst/>
          </a:prstGeom>
          <a:solidFill>
            <a:schemeClr val="tx2">
              <a:lumMod val="75000"/>
              <a:lumOff val="25000"/>
              <a:alpha val="8009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2B38F5A-2F3A-FFEC-D16E-57B3386B381C}"/>
              </a:ext>
            </a:extLst>
          </p:cNvPr>
          <p:cNvSpPr/>
          <p:nvPr/>
        </p:nvSpPr>
        <p:spPr>
          <a:xfrm rot="21214486">
            <a:off x="3736045" y="3855920"/>
            <a:ext cx="203357" cy="203735"/>
          </a:xfrm>
          <a:prstGeom prst="roundRect">
            <a:avLst/>
          </a:prstGeom>
          <a:solidFill>
            <a:schemeClr val="tx2">
              <a:lumMod val="75000"/>
              <a:lumOff val="25000"/>
              <a:alpha val="8009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F417508-11C5-1D32-99FB-21A29795782F}"/>
              </a:ext>
            </a:extLst>
          </p:cNvPr>
          <p:cNvSpPr/>
          <p:nvPr/>
        </p:nvSpPr>
        <p:spPr>
          <a:xfrm rot="21214486">
            <a:off x="4273789" y="3564748"/>
            <a:ext cx="203357" cy="203735"/>
          </a:xfrm>
          <a:prstGeom prst="roundRect">
            <a:avLst/>
          </a:prstGeom>
          <a:solidFill>
            <a:schemeClr val="tx2">
              <a:lumMod val="75000"/>
              <a:lumOff val="25000"/>
              <a:alpha val="8009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4C88AC6-0197-35BE-7EFD-EC74E7939426}"/>
              </a:ext>
            </a:extLst>
          </p:cNvPr>
          <p:cNvSpPr/>
          <p:nvPr/>
        </p:nvSpPr>
        <p:spPr>
          <a:xfrm rot="21214486">
            <a:off x="4460511" y="3327133"/>
            <a:ext cx="203357" cy="203735"/>
          </a:xfrm>
          <a:prstGeom prst="roundRect">
            <a:avLst/>
          </a:prstGeom>
          <a:solidFill>
            <a:schemeClr val="tx2">
              <a:lumMod val="75000"/>
              <a:lumOff val="25000"/>
              <a:alpha val="8009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61696B7-59AE-BC5B-782C-E51285FACC5C}"/>
              </a:ext>
            </a:extLst>
          </p:cNvPr>
          <p:cNvSpPr/>
          <p:nvPr/>
        </p:nvSpPr>
        <p:spPr>
          <a:xfrm rot="21214486">
            <a:off x="4506551" y="2973350"/>
            <a:ext cx="203357" cy="203735"/>
          </a:xfrm>
          <a:prstGeom prst="roundRect">
            <a:avLst/>
          </a:prstGeom>
          <a:solidFill>
            <a:schemeClr val="tx2">
              <a:lumMod val="75000"/>
              <a:lumOff val="25000"/>
              <a:alpha val="8009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F641CC7-C114-0925-5FF9-FA1D9D4A77FA}"/>
              </a:ext>
            </a:extLst>
          </p:cNvPr>
          <p:cNvSpPr/>
          <p:nvPr/>
        </p:nvSpPr>
        <p:spPr>
          <a:xfrm rot="21214486">
            <a:off x="1265377" y="2926229"/>
            <a:ext cx="203357" cy="203735"/>
          </a:xfrm>
          <a:prstGeom prst="roundRect">
            <a:avLst/>
          </a:prstGeom>
          <a:solidFill>
            <a:schemeClr val="tx2">
              <a:lumMod val="75000"/>
              <a:lumOff val="25000"/>
              <a:alpha val="8009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62ECD96-4612-02A0-B5B2-31254FECF88C}"/>
              </a:ext>
            </a:extLst>
          </p:cNvPr>
          <p:cNvSpPr/>
          <p:nvPr/>
        </p:nvSpPr>
        <p:spPr>
          <a:xfrm rot="21214486">
            <a:off x="1293971" y="3288940"/>
            <a:ext cx="203357" cy="203735"/>
          </a:xfrm>
          <a:prstGeom prst="roundRect">
            <a:avLst/>
          </a:prstGeom>
          <a:solidFill>
            <a:schemeClr val="tx2">
              <a:lumMod val="75000"/>
              <a:lumOff val="25000"/>
              <a:alpha val="8009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7B38514-9CB8-8D8F-6E13-C45F87EC2BD0}"/>
              </a:ext>
            </a:extLst>
          </p:cNvPr>
          <p:cNvSpPr/>
          <p:nvPr/>
        </p:nvSpPr>
        <p:spPr>
          <a:xfrm rot="21214486">
            <a:off x="4386229" y="2701016"/>
            <a:ext cx="203357" cy="203735"/>
          </a:xfrm>
          <a:prstGeom prst="roundRect">
            <a:avLst/>
          </a:prstGeom>
          <a:solidFill>
            <a:schemeClr val="tx2">
              <a:lumMod val="75000"/>
              <a:lumOff val="25000"/>
              <a:alpha val="8009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C03E45D-EF65-43CF-F464-049F81E09DCD}"/>
              </a:ext>
            </a:extLst>
          </p:cNvPr>
          <p:cNvSpPr/>
          <p:nvPr/>
        </p:nvSpPr>
        <p:spPr>
          <a:xfrm rot="21214486">
            <a:off x="4064466" y="2207025"/>
            <a:ext cx="203357" cy="203735"/>
          </a:xfrm>
          <a:prstGeom prst="roundRect">
            <a:avLst/>
          </a:prstGeom>
          <a:solidFill>
            <a:schemeClr val="tx2">
              <a:lumMod val="75000"/>
              <a:lumOff val="25000"/>
              <a:alpha val="8009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94C43FD-D534-FC76-A7B1-F38DC9F838B1}"/>
              </a:ext>
            </a:extLst>
          </p:cNvPr>
          <p:cNvSpPr/>
          <p:nvPr/>
        </p:nvSpPr>
        <p:spPr>
          <a:xfrm rot="21214486">
            <a:off x="4046113" y="3743314"/>
            <a:ext cx="203357" cy="203735"/>
          </a:xfrm>
          <a:prstGeom prst="roundRect">
            <a:avLst>
              <a:gd name="adj" fmla="val 0"/>
            </a:avLst>
          </a:prstGeom>
          <a:solidFill>
            <a:schemeClr val="tx2">
              <a:lumMod val="75000"/>
              <a:lumOff val="25000"/>
              <a:alpha val="8009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Screen Shot 2020-05-27 at 5.06.02 PM.png" descr="Screen Shot 2020-05-27 at 5.06.02 PM.png">
            <a:extLst>
              <a:ext uri="{FF2B5EF4-FFF2-40B4-BE49-F238E27FC236}">
                <a16:creationId xmlns:a16="http://schemas.microsoft.com/office/drawing/2014/main" id="{B2FD2099-584A-13F3-3412-4D30647BA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4609" y="5126296"/>
            <a:ext cx="2697960" cy="1459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9425988-7729-A61B-C625-C9C3F090DF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1594" y="3360790"/>
            <a:ext cx="5521950" cy="25120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8DD580E-6D57-54F0-85DC-7C1816EF1DD4}"/>
              </a:ext>
            </a:extLst>
          </p:cNvPr>
          <p:cNvSpPr txBox="1"/>
          <p:nvPr/>
        </p:nvSpPr>
        <p:spPr>
          <a:xfrm>
            <a:off x="6527949" y="5823062"/>
            <a:ext cx="4754686" cy="923330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200" dirty="0">
                <a:latin typeface="Helvetica" pitchFamily="2" charset="0"/>
              </a:rPr>
              <a:t>Due to </a:t>
            </a:r>
            <a:r>
              <a:rPr lang="en-US" sz="1200" b="1" dirty="0">
                <a:latin typeface="Helvetica" pitchFamily="2" charset="0"/>
              </a:rPr>
              <a:t>parity violation</a:t>
            </a:r>
            <a:r>
              <a:rPr lang="en-US" sz="1200" dirty="0">
                <a:latin typeface="Helvetica" pitchFamily="2" charset="0"/>
              </a:rPr>
              <a:t>, counts of high energy </a:t>
            </a:r>
            <a:r>
              <a:rPr lang="en-US" sz="1200" b="1" dirty="0">
                <a:latin typeface="Helvetica" pitchFamily="2" charset="0"/>
              </a:rPr>
              <a:t>e</a:t>
            </a:r>
            <a:r>
              <a:rPr lang="el-GR" sz="1200" b="1" baseline="31999" dirty="0">
                <a:latin typeface="Helvetica" pitchFamily="2" charset="0"/>
              </a:rPr>
              <a:t>+</a:t>
            </a:r>
            <a:r>
              <a:rPr lang="el-GR" sz="1200" b="1" dirty="0">
                <a:latin typeface="Helvetica" pitchFamily="2" charset="0"/>
              </a:rPr>
              <a:t> </a:t>
            </a:r>
            <a:r>
              <a:rPr lang="en-US" sz="1200" dirty="0">
                <a:latin typeface="Helvetica" pitchFamily="2" charset="0"/>
              </a:rPr>
              <a:t>oscillates, as spin points towards &amp; away from calorimeters</a:t>
            </a:r>
            <a:endParaRPr lang="en-US" sz="1200" dirty="0">
              <a:latin typeface="Helvetica" pitchFamily="2" charset="0"/>
              <a:ea typeface="Times Roman"/>
              <a:cs typeface="Times Roman"/>
              <a:sym typeface="Times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FAED114-74BC-5D41-CB03-0C6126B741A3}"/>
                  </a:ext>
                </a:extLst>
              </p:cNvPr>
              <p:cNvSpPr txBox="1"/>
              <p:nvPr/>
            </p:nvSpPr>
            <p:spPr>
              <a:xfrm>
                <a:off x="8751500" y="4852922"/>
                <a:ext cx="2909836" cy="764376"/>
              </a:xfrm>
              <a:prstGeom prst="rect">
                <a:avLst/>
              </a:prstGeom>
              <a:noFill/>
            </p:spPr>
            <p:txBody>
              <a:bodyPr wrap="none" lIns="365760" tIns="274320" rIns="365760" bIns="274320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:r>
                  <a:rPr lang="ar-AE" sz="13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ar-AE" sz="1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ar-AE" sz="1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1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ar-AE" sz="1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AE" sz="1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ar-AE" sz="1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ar-AE" sz="13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13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ar-AE" sz="13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sup>
                    </m:sSup>
                    <m:r>
                      <a:rPr lang="ar-AE" sz="1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[1+</m:t>
                    </m:r>
                    <m:r>
                      <a:rPr lang="ar-AE" sz="1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𝐴𝑐𝑜𝑠</m:t>
                    </m:r>
                    <m:r>
                      <a:rPr lang="ar-AE" sz="1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ar-AE" sz="13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3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ar-AE" sz="13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ar-AE" sz="1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ar-AE" sz="1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ar-AE" sz="1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ar-AE" sz="1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)]</m:t>
                    </m:r>
                  </m:oMath>
                </a14:m>
                <a:endParaRPr lang="en-US" sz="1300" b="1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FAED114-74BC-5D41-CB03-0C6126B74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1500" y="4852922"/>
                <a:ext cx="2909836" cy="7643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2648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7B3B2-A4E3-A649-C7BD-0246F8880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8" name="23-0086-04.jpg" descr="23-0086-04.jpg">
            <a:extLst>
              <a:ext uri="{FF2B5EF4-FFF2-40B4-BE49-F238E27FC236}">
                <a16:creationId xmlns:a16="http://schemas.microsoft.com/office/drawing/2014/main" id="{D09A4307-A52F-9017-EA67-61143922BB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79" t="6905" r="11279" b="4779"/>
          <a:stretch>
            <a:fillRect/>
          </a:stretch>
        </p:blipFill>
        <p:spPr>
          <a:xfrm>
            <a:off x="506407" y="1247768"/>
            <a:ext cx="4935458" cy="374995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3F3024-41D6-B40E-5156-557598735C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1" y="923644"/>
            <a:ext cx="5103002" cy="316988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2 straw-tracker stations</a:t>
            </a:r>
          </a:p>
          <a:p>
            <a:r>
              <a:rPr lang="en-US" dirty="0"/>
              <a:t>8 modules per station each with 128 straws</a:t>
            </a:r>
          </a:p>
          <a:p>
            <a:r>
              <a:rPr lang="en-US" dirty="0"/>
              <a:t>Reconstruct muon beam profile from positron trajectories to:</a:t>
            </a:r>
          </a:p>
          <a:p>
            <a:pPr lvl="1"/>
            <a:r>
              <a:rPr lang="en-US" dirty="0"/>
              <a:t>Calculate BD corrections</a:t>
            </a:r>
          </a:p>
          <a:p>
            <a:pPr lvl="1"/>
            <a:r>
              <a:rPr lang="en-US" dirty="0"/>
              <a:t>Weight the magnetic field by muon distribution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699" name="Storing the Muons: Magnet">
            <a:extLst>
              <a:ext uri="{FF2B5EF4-FFF2-40B4-BE49-F238E27FC236}">
                <a16:creationId xmlns:a16="http://schemas.microsoft.com/office/drawing/2014/main" id="{B6B2DA1C-A792-A0B0-171A-9C378B8247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398" y="365760"/>
            <a:ext cx="9994393" cy="433527"/>
          </a:xfrm>
        </p:spPr>
        <p:txBody>
          <a:bodyPr/>
          <a:lstStyle/>
          <a:p>
            <a:r>
              <a:rPr lang="en-US" dirty="0"/>
              <a:t>Reconstructing the Muon Profile: Trackers</a:t>
            </a:r>
          </a:p>
        </p:txBody>
      </p:sp>
      <p:sp>
        <p:nvSpPr>
          <p:cNvPr id="2700" name="Slide Number">
            <a:extLst>
              <a:ext uri="{FF2B5EF4-FFF2-40B4-BE49-F238E27FC236}">
                <a16:creationId xmlns:a16="http://schemas.microsoft.com/office/drawing/2014/main" id="{CA3D73CA-AF18-2EA3-6EAA-370D9EE38758}"/>
              </a:ext>
            </a:extLst>
          </p:cNvPr>
          <p:cNvSpPr txBox="1"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US"/>
              <a:pPr/>
              <a:t>11</a:t>
            </a:fld>
            <a:endParaRPr lang="en-US"/>
          </a:p>
        </p:txBody>
      </p:sp>
      <p:pic>
        <p:nvPicPr>
          <p:cNvPr id="2" name="Screen Shot 2020-05-27 at 5.01.49 PM.png" descr="Screen Shot 2020-05-27 at 5.01.49 PM.png">
            <a:extLst>
              <a:ext uri="{FF2B5EF4-FFF2-40B4-BE49-F238E27FC236}">
                <a16:creationId xmlns:a16="http://schemas.microsoft.com/office/drawing/2014/main" id="{1CFC7B6D-E2EF-FC05-0FBF-C0C109A0B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065" y="5040254"/>
            <a:ext cx="2589925" cy="17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D372FB0-487C-1DD9-4447-1AF3F43E7877}"/>
              </a:ext>
            </a:extLst>
          </p:cNvPr>
          <p:cNvSpPr/>
          <p:nvPr/>
        </p:nvSpPr>
        <p:spPr>
          <a:xfrm rot="21214486">
            <a:off x="2184710" y="1624021"/>
            <a:ext cx="309328" cy="349539"/>
          </a:xfrm>
          <a:prstGeom prst="roundRect">
            <a:avLst/>
          </a:prstGeom>
          <a:solidFill>
            <a:schemeClr val="accent3">
              <a:lumMod val="75000"/>
              <a:alpha val="8009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BC7D9A6-DE78-B369-5A6B-1AF1B9634D92}"/>
              </a:ext>
            </a:extLst>
          </p:cNvPr>
          <p:cNvSpPr/>
          <p:nvPr/>
        </p:nvSpPr>
        <p:spPr>
          <a:xfrm rot="21214486">
            <a:off x="1011585" y="3254230"/>
            <a:ext cx="309328" cy="349539"/>
          </a:xfrm>
          <a:prstGeom prst="roundRect">
            <a:avLst/>
          </a:prstGeom>
          <a:solidFill>
            <a:schemeClr val="accent3">
              <a:lumMod val="75000"/>
              <a:alpha val="8009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DE3C11-0F1B-4091-CC07-17594CD9A7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41"/>
          <a:stretch/>
        </p:blipFill>
        <p:spPr>
          <a:xfrm>
            <a:off x="6867095" y="4093524"/>
            <a:ext cx="2939995" cy="26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1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A0BCE-A5C3-8CCA-4B35-5D16746E2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8" name="23-0086-04.jpg" descr="23-0086-04.jpg">
            <a:extLst>
              <a:ext uri="{FF2B5EF4-FFF2-40B4-BE49-F238E27FC236}">
                <a16:creationId xmlns:a16="http://schemas.microsoft.com/office/drawing/2014/main" id="{490503A6-1BCF-8C16-7CAD-8A14507C9F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79" t="6905" r="11279" b="4779"/>
          <a:stretch>
            <a:fillRect/>
          </a:stretch>
        </p:blipFill>
        <p:spPr>
          <a:xfrm>
            <a:off x="506407" y="1247768"/>
            <a:ext cx="4935458" cy="374995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2BF7FF-D594-7FDC-33D6-E55DB17B69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68479" y="1127760"/>
            <a:ext cx="6017113" cy="3749958"/>
          </a:xfrm>
        </p:spPr>
        <p:txBody>
          <a:bodyPr/>
          <a:lstStyle/>
          <a:p>
            <a:r>
              <a:rPr lang="en-US" dirty="0"/>
              <a:t>RF voltage was superimposed to the quad voltage (Run5/6)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Damp beam dynamics oscillations and scrap the beam </a:t>
            </a:r>
          </a:p>
        </p:txBody>
      </p:sp>
      <p:sp>
        <p:nvSpPr>
          <p:cNvPr id="2699" name="Storing the Muons: Magnet">
            <a:extLst>
              <a:ext uri="{FF2B5EF4-FFF2-40B4-BE49-F238E27FC236}">
                <a16:creationId xmlns:a16="http://schemas.microsoft.com/office/drawing/2014/main" id="{466BD048-209B-1F3E-01C4-5847255CA3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398" y="365760"/>
            <a:ext cx="9994393" cy="433527"/>
          </a:xfrm>
        </p:spPr>
        <p:txBody>
          <a:bodyPr/>
          <a:lstStyle/>
          <a:p>
            <a:r>
              <a:rPr lang="en-US" dirty="0"/>
              <a:t>Storing the Muons: RF-matching System </a:t>
            </a:r>
          </a:p>
        </p:txBody>
      </p:sp>
      <p:sp>
        <p:nvSpPr>
          <p:cNvPr id="2700" name="Slide Number">
            <a:extLst>
              <a:ext uri="{FF2B5EF4-FFF2-40B4-BE49-F238E27FC236}">
                <a16:creationId xmlns:a16="http://schemas.microsoft.com/office/drawing/2014/main" id="{DE29B454-D865-C34E-FC0D-0E84AE43F066}"/>
              </a:ext>
            </a:extLst>
          </p:cNvPr>
          <p:cNvSpPr txBox="1"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US"/>
              <a:pPr/>
              <a:t>12</a:t>
            </a:fld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26A68A7-CFE8-038D-6614-1E793ADBF1F3}"/>
              </a:ext>
            </a:extLst>
          </p:cNvPr>
          <p:cNvSpPr/>
          <p:nvPr/>
        </p:nvSpPr>
        <p:spPr>
          <a:xfrm rot="21214486">
            <a:off x="2186460" y="1601005"/>
            <a:ext cx="1108709" cy="349539"/>
          </a:xfrm>
          <a:prstGeom prst="roundRect">
            <a:avLst/>
          </a:prstGeom>
          <a:solidFill>
            <a:srgbClr val="4C8C2B">
              <a:alpha val="8009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C8B99CC-DCB8-7270-F2FC-5A9729A7D2E1}"/>
              </a:ext>
            </a:extLst>
          </p:cNvPr>
          <p:cNvSpPr/>
          <p:nvPr/>
        </p:nvSpPr>
        <p:spPr>
          <a:xfrm rot="16381335">
            <a:off x="407430" y="2879227"/>
            <a:ext cx="1200864" cy="487042"/>
          </a:xfrm>
          <a:prstGeom prst="roundRect">
            <a:avLst/>
          </a:prstGeom>
          <a:solidFill>
            <a:srgbClr val="4C8C2B">
              <a:alpha val="8009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A8270E4-E202-B050-A694-F631CD33ED65}"/>
              </a:ext>
            </a:extLst>
          </p:cNvPr>
          <p:cNvSpPr/>
          <p:nvPr/>
        </p:nvSpPr>
        <p:spPr>
          <a:xfrm rot="10583061">
            <a:off x="2520391" y="4192494"/>
            <a:ext cx="1200864" cy="487042"/>
          </a:xfrm>
          <a:prstGeom prst="roundRect">
            <a:avLst/>
          </a:prstGeom>
          <a:solidFill>
            <a:srgbClr val="4C8C2B">
              <a:alpha val="8009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B490F7B-C299-1FA9-97BD-516F76E6BD62}"/>
              </a:ext>
            </a:extLst>
          </p:cNvPr>
          <p:cNvSpPr/>
          <p:nvPr/>
        </p:nvSpPr>
        <p:spPr>
          <a:xfrm rot="3177264">
            <a:off x="4278634" y="2380398"/>
            <a:ext cx="1037742" cy="487042"/>
          </a:xfrm>
          <a:prstGeom prst="roundRect">
            <a:avLst/>
          </a:prstGeom>
          <a:solidFill>
            <a:srgbClr val="4C8C2B">
              <a:alpha val="8009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own Ribbon 2">
            <a:extLst>
              <a:ext uri="{FF2B5EF4-FFF2-40B4-BE49-F238E27FC236}">
                <a16:creationId xmlns:a16="http://schemas.microsoft.com/office/drawing/2014/main" id="{D79F65D6-4051-D6F1-2367-F313D58A93C0}"/>
              </a:ext>
            </a:extLst>
          </p:cNvPr>
          <p:cNvSpPr/>
          <p:nvPr/>
        </p:nvSpPr>
        <p:spPr>
          <a:xfrm>
            <a:off x="10136667" y="440053"/>
            <a:ext cx="850309" cy="330108"/>
          </a:xfrm>
          <a:prstGeom prst="ribbon">
            <a:avLst/>
          </a:prstGeom>
          <a:solidFill>
            <a:srgbClr val="C00000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New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8B80B7-6A28-8AC3-50A4-1954AE36D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7570" y="1685663"/>
            <a:ext cx="2504046" cy="16966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E76573-B4F2-9BE1-22EF-77846E521524}"/>
              </a:ext>
            </a:extLst>
          </p:cNvPr>
          <p:cNvSpPr txBox="1"/>
          <p:nvPr/>
        </p:nvSpPr>
        <p:spPr>
          <a:xfrm>
            <a:off x="8613603" y="1904845"/>
            <a:ext cx="90823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latin typeface="Helvetica" pitchFamily="2" charset="0"/>
              </a:rPr>
              <a:t>RF Voltage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D3515F6-2255-9853-84D9-ABE7C47172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1705" y="4305180"/>
            <a:ext cx="3205051" cy="18602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8E346F5-B5FE-1BE1-FAFD-71564A44BF71}"/>
              </a:ext>
            </a:extLst>
          </p:cNvPr>
          <p:cNvSpPr txBox="1"/>
          <p:nvPr/>
        </p:nvSpPr>
        <p:spPr>
          <a:xfrm>
            <a:off x="9436756" y="4613736"/>
            <a:ext cx="202422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latin typeface="Helvetica" pitchFamily="2" charset="0"/>
              </a:rPr>
              <a:t>Move the centroid of the beam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83B8F8-D1F0-255E-87F0-CE2C9A4D85BE}"/>
              </a:ext>
            </a:extLst>
          </p:cNvPr>
          <p:cNvSpPr txBox="1"/>
          <p:nvPr/>
        </p:nvSpPr>
        <p:spPr>
          <a:xfrm>
            <a:off x="9641736" y="5603282"/>
            <a:ext cx="11697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latin typeface="Helvetica" pitchFamily="2" charset="0"/>
              </a:rPr>
              <a:t>Scrap the beam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F80F59-7C64-7C74-0F8C-0ECA044724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7979" y="4997726"/>
            <a:ext cx="2649482" cy="186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97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78EAA-2F41-5495-58CC-51927EB88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8" name="23-0086-04.jpg" descr="23-0086-04.jpg">
            <a:extLst>
              <a:ext uri="{FF2B5EF4-FFF2-40B4-BE49-F238E27FC236}">
                <a16:creationId xmlns:a16="http://schemas.microsoft.com/office/drawing/2014/main" id="{09687BAB-A322-7315-B36A-405D88951B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79" t="6905" r="11279" b="4779"/>
          <a:stretch>
            <a:fillRect/>
          </a:stretch>
        </p:blipFill>
        <p:spPr>
          <a:xfrm>
            <a:off x="506407" y="1247768"/>
            <a:ext cx="4935458" cy="3749958"/>
          </a:xfrm>
          <a:prstGeom prst="rect">
            <a:avLst/>
          </a:prstGeom>
          <a:ln w="12700">
            <a:miter lim="400000"/>
          </a:ln>
        </p:spPr>
      </p:pic>
      <p:sp>
        <p:nvSpPr>
          <p:cNvPr id="2699" name="Storing the Muons: Magnet">
            <a:extLst>
              <a:ext uri="{FF2B5EF4-FFF2-40B4-BE49-F238E27FC236}">
                <a16:creationId xmlns:a16="http://schemas.microsoft.com/office/drawing/2014/main" id="{67E6CCB9-E8A7-36A5-AA8B-AE6B2C3288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398" y="365760"/>
            <a:ext cx="9994393" cy="433527"/>
          </a:xfrm>
        </p:spPr>
        <p:txBody>
          <a:bodyPr/>
          <a:lstStyle/>
          <a:p>
            <a:r>
              <a:rPr lang="en-US" dirty="0"/>
              <a:t>Measuring the Magnetic Field: NMR Probes</a:t>
            </a:r>
          </a:p>
        </p:txBody>
      </p:sp>
      <p:sp>
        <p:nvSpPr>
          <p:cNvPr id="2700" name="Slide Number">
            <a:extLst>
              <a:ext uri="{FF2B5EF4-FFF2-40B4-BE49-F238E27FC236}">
                <a16:creationId xmlns:a16="http://schemas.microsoft.com/office/drawing/2014/main" id="{C88F1C7E-25B2-2ACE-F084-EE5B0BB963C1}"/>
              </a:ext>
            </a:extLst>
          </p:cNvPr>
          <p:cNvSpPr txBox="1"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US"/>
              <a:pPr/>
              <a:t>13</a:t>
            </a:fld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5FD8AEC-5586-2DE1-1557-EE81D3C26B0E}"/>
              </a:ext>
            </a:extLst>
          </p:cNvPr>
          <p:cNvSpPr/>
          <p:nvPr/>
        </p:nvSpPr>
        <p:spPr>
          <a:xfrm>
            <a:off x="851167" y="1679944"/>
            <a:ext cx="4245936" cy="2977116"/>
          </a:xfrm>
          <a:custGeom>
            <a:avLst/>
            <a:gdLst>
              <a:gd name="connsiteX0" fmla="*/ 2107844 w 4245936"/>
              <a:gd name="connsiteY0" fmla="*/ 170120 h 2977116"/>
              <a:gd name="connsiteX1" fmla="*/ 222720 w 4245936"/>
              <a:gd name="connsiteY1" fmla="*/ 1456660 h 2977116"/>
              <a:gd name="connsiteX2" fmla="*/ 2107844 w 4245936"/>
              <a:gd name="connsiteY2" fmla="*/ 2743200 h 2977116"/>
              <a:gd name="connsiteX3" fmla="*/ 3992968 w 4245936"/>
              <a:gd name="connsiteY3" fmla="*/ 1456660 h 2977116"/>
              <a:gd name="connsiteX4" fmla="*/ 2107844 w 4245936"/>
              <a:gd name="connsiteY4" fmla="*/ 170120 h 2977116"/>
              <a:gd name="connsiteX5" fmla="*/ 2122968 w 4245936"/>
              <a:gd name="connsiteY5" fmla="*/ 0 h 2977116"/>
              <a:gd name="connsiteX6" fmla="*/ 4245936 w 4245936"/>
              <a:gd name="connsiteY6" fmla="*/ 1488558 h 2977116"/>
              <a:gd name="connsiteX7" fmla="*/ 2122968 w 4245936"/>
              <a:gd name="connsiteY7" fmla="*/ 2977116 h 2977116"/>
              <a:gd name="connsiteX8" fmla="*/ 0 w 4245936"/>
              <a:gd name="connsiteY8" fmla="*/ 1488558 h 2977116"/>
              <a:gd name="connsiteX9" fmla="*/ 2122968 w 4245936"/>
              <a:gd name="connsiteY9" fmla="*/ 0 h 2977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45936" h="2977116">
                <a:moveTo>
                  <a:pt x="2107844" y="170120"/>
                </a:moveTo>
                <a:cubicBezTo>
                  <a:pt x="1066719" y="170120"/>
                  <a:pt x="222720" y="746124"/>
                  <a:pt x="222720" y="1456660"/>
                </a:cubicBezTo>
                <a:cubicBezTo>
                  <a:pt x="222720" y="2167196"/>
                  <a:pt x="1066719" y="2743200"/>
                  <a:pt x="2107844" y="2743200"/>
                </a:cubicBezTo>
                <a:cubicBezTo>
                  <a:pt x="3148969" y="2743200"/>
                  <a:pt x="3992968" y="2167196"/>
                  <a:pt x="3992968" y="1456660"/>
                </a:cubicBezTo>
                <a:cubicBezTo>
                  <a:pt x="3992968" y="746124"/>
                  <a:pt x="3148969" y="170120"/>
                  <a:pt x="2107844" y="170120"/>
                </a:cubicBezTo>
                <a:close/>
                <a:moveTo>
                  <a:pt x="2122968" y="0"/>
                </a:moveTo>
                <a:cubicBezTo>
                  <a:pt x="3295451" y="0"/>
                  <a:pt x="4245936" y="666450"/>
                  <a:pt x="4245936" y="1488558"/>
                </a:cubicBezTo>
                <a:cubicBezTo>
                  <a:pt x="4245936" y="2310666"/>
                  <a:pt x="3295451" y="2977116"/>
                  <a:pt x="2122968" y="2977116"/>
                </a:cubicBezTo>
                <a:cubicBezTo>
                  <a:pt x="950485" y="2977116"/>
                  <a:pt x="0" y="2310666"/>
                  <a:pt x="0" y="1488558"/>
                </a:cubicBezTo>
                <a:cubicBezTo>
                  <a:pt x="0" y="666450"/>
                  <a:pt x="950485" y="0"/>
                  <a:pt x="2122968" y="0"/>
                </a:cubicBez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fixed-probe-trolley-diagram.png" descr="fixed-probe-trolley-diagram.png">
            <a:extLst>
              <a:ext uri="{FF2B5EF4-FFF2-40B4-BE49-F238E27FC236}">
                <a16:creationId xmlns:a16="http://schemas.microsoft.com/office/drawing/2014/main" id="{F0D018FC-A462-3301-06E1-9D4DE28A35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292"/>
          <a:stretch>
            <a:fillRect/>
          </a:stretch>
        </p:blipFill>
        <p:spPr>
          <a:xfrm>
            <a:off x="1437729" y="4723195"/>
            <a:ext cx="3072811" cy="199828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82B6AC24-7429-FCA1-41D5-038B0CDD4C2F}"/>
              </a:ext>
            </a:extLst>
          </p:cNvPr>
          <p:cNvSpPr txBox="1">
            <a:spLocks/>
          </p:cNvSpPr>
          <p:nvPr/>
        </p:nvSpPr>
        <p:spPr>
          <a:xfrm>
            <a:off x="5911594" y="1247768"/>
            <a:ext cx="5252336" cy="3552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Fixed NMR Probes</a:t>
            </a:r>
          </a:p>
          <a:p>
            <a:pPr lvl="1"/>
            <a:r>
              <a:rPr lang="en-US" sz="1800" dirty="0"/>
              <a:t>Nuclear Magnetic Resonance (NMR) Probes</a:t>
            </a:r>
          </a:p>
          <a:p>
            <a:pPr lvl="1"/>
            <a:r>
              <a:rPr lang="en-US" sz="1800" dirty="0"/>
              <a:t>378+ probes located on vacuum chamber</a:t>
            </a:r>
          </a:p>
          <a:p>
            <a:pPr lvl="1"/>
            <a:r>
              <a:rPr lang="en-US" sz="1800" dirty="0"/>
              <a:t>Measure the magnetic field while muons are inside the storage ring</a:t>
            </a:r>
          </a:p>
          <a:p>
            <a:r>
              <a:rPr lang="en-US" sz="1800" dirty="0"/>
              <a:t>Mobile NMR Probes </a:t>
            </a:r>
          </a:p>
          <a:p>
            <a:pPr lvl="1"/>
            <a:r>
              <a:rPr lang="en-US" sz="1800" dirty="0"/>
              <a:t>17 probes on a motorized cart (Trolley)</a:t>
            </a:r>
          </a:p>
          <a:p>
            <a:pPr lvl="1"/>
            <a:r>
              <a:rPr lang="en-US" sz="1800" dirty="0"/>
              <a:t>Circles around the ring on periodically (3-7 days)</a:t>
            </a:r>
          </a:p>
          <a:p>
            <a:pPr lvl="1"/>
            <a:r>
              <a:rPr lang="en-US" sz="1800" dirty="0"/>
              <a:t>Measures the magnetic field in the storage region</a:t>
            </a:r>
          </a:p>
          <a:p>
            <a:pPr lvl="1"/>
            <a:r>
              <a:rPr lang="en-US" sz="1800" dirty="0"/>
              <a:t>Used to calibrate FP measurements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97979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B816DB-D331-C23F-7329-BE45B7A60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the Muon Anomaly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BE3D62-9E0D-553A-4699-BC9ACA673C50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1BC321-B362-EAC9-736E-E17BCD24CFF3}"/>
                  </a:ext>
                </a:extLst>
              </p:cNvPr>
              <p:cNvSpPr txBox="1"/>
              <p:nvPr/>
            </p:nvSpPr>
            <p:spPr>
              <a:xfrm>
                <a:off x="5316279" y="2402824"/>
                <a:ext cx="1842977" cy="5706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𝑚𝑐</m:t>
                          </m:r>
                        </m:den>
                      </m:f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1BC321-B362-EAC9-736E-E17BCD24CF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6279" y="2402824"/>
                <a:ext cx="1842977" cy="57066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30A8316-83FC-B3D3-5058-DEF09ED619EC}"/>
                  </a:ext>
                </a:extLst>
              </p:cNvPr>
              <p:cNvSpPr txBox="1"/>
              <p:nvPr/>
            </p:nvSpPr>
            <p:spPr>
              <a:xfrm>
                <a:off x="2541181" y="1274515"/>
                <a:ext cx="6096000" cy="7621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</m:e>
                      </m:acc>
                      <m:r>
                        <a:rPr lang="en-US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den>
                      </m:f>
                      <m:d>
                        <m:dPr>
                          <m:ctrlP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acc>
                          <m: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sSub>
                            <m:sSubPr>
                              <m:ctrlPr>
                                <a:rPr lang="en-US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num>
                            <m:den>
                              <m:r>
                                <a:rPr lang="en-US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den>
                          </m:f>
                          <m: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𝜷</m:t>
                                  </m:r>
                                </m:e>
                              </m:acc>
                              <m:r>
                                <a:rPr lang="en-US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⃗"/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e>
                          </m:acc>
                          <m: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</m:sub>
                              </m:sSub>
                              <m:r>
                                <a:rPr lang="en-US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8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𝜸</m:t>
                                      </m:r>
                                    </m:e>
                                    <m:sup>
                                      <m:r>
                                        <a:rPr lang="en-US" sz="18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den>
                              </m:f>
                            </m:e>
                          </m:d>
                          <m:f>
                            <m:fPr>
                              <m:ctrlPr>
                                <a:rPr lang="en-US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⃗"/>
                                  <m:ctrlPr>
                                    <a:rPr lang="en-US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𝜷</m:t>
                                  </m:r>
                                </m:e>
                              </m:acc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den>
                          </m:f>
                          <m: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30A8316-83FC-B3D3-5058-DEF09ED619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1181" y="1274515"/>
                <a:ext cx="6096000" cy="7621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4001AC7-5C0B-1D41-1320-CD543AB7E1D6}"/>
              </a:ext>
            </a:extLst>
          </p:cNvPr>
          <p:cNvSpPr txBox="1"/>
          <p:nvPr/>
        </p:nvSpPr>
        <p:spPr>
          <a:xfrm>
            <a:off x="3923415" y="631614"/>
            <a:ext cx="3466214" cy="738664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200" b="1" dirty="0">
                <a:latin typeface="Helvetica" pitchFamily="2" charset="0"/>
              </a:rPr>
              <a:t>Bargmann-Michel-Telegdi Equation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7AD5E53-6D78-2D0B-C6D3-8CA1066D4EC0}"/>
              </a:ext>
            </a:extLst>
          </p:cNvPr>
          <p:cNvCxnSpPr/>
          <p:nvPr/>
        </p:nvCxnSpPr>
        <p:spPr>
          <a:xfrm>
            <a:off x="6850912" y="1274515"/>
            <a:ext cx="1049079" cy="8276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925C4C-2309-67F4-B0AD-E1885DDEA281}"/>
              </a:ext>
            </a:extLst>
          </p:cNvPr>
          <p:cNvCxnSpPr/>
          <p:nvPr/>
        </p:nvCxnSpPr>
        <p:spPr>
          <a:xfrm>
            <a:off x="4607443" y="1289662"/>
            <a:ext cx="1049079" cy="8276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ight Arrow 17">
            <a:extLst>
              <a:ext uri="{FF2B5EF4-FFF2-40B4-BE49-F238E27FC236}">
                <a16:creationId xmlns:a16="http://schemas.microsoft.com/office/drawing/2014/main" id="{39F1AD15-76FE-E4A9-96CC-B6BC5FF57B33}"/>
              </a:ext>
            </a:extLst>
          </p:cNvPr>
          <p:cNvSpPr/>
          <p:nvPr/>
        </p:nvSpPr>
        <p:spPr>
          <a:xfrm rot="5400000">
            <a:off x="5943227" y="2056807"/>
            <a:ext cx="463864" cy="218575"/>
          </a:xfrm>
          <a:prstGeom prst="rightArrow">
            <a:avLst>
              <a:gd name="adj1" fmla="val 50002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BF82352-7D60-2105-0615-DA9D09805E82}"/>
                  </a:ext>
                </a:extLst>
              </p:cNvPr>
              <p:cNvSpPr txBox="1"/>
              <p:nvPr/>
            </p:nvSpPr>
            <p:spPr>
              <a:xfrm>
                <a:off x="6261978" y="3134767"/>
                <a:ext cx="1268819" cy="394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BF82352-7D60-2105-0615-DA9D09805E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978" y="3134767"/>
                <a:ext cx="1268819" cy="394210"/>
              </a:xfrm>
              <a:prstGeom prst="rect">
                <a:avLst/>
              </a:prstGeom>
              <a:blipFill>
                <a:blip r:embed="rId4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71A92E9B-BC29-BEE8-DE2A-0F2553EF5076}"/>
              </a:ext>
            </a:extLst>
          </p:cNvPr>
          <p:cNvSpPr txBox="1"/>
          <p:nvPr/>
        </p:nvSpPr>
        <p:spPr>
          <a:xfrm>
            <a:off x="7107284" y="2921108"/>
            <a:ext cx="2448998" cy="1107996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200" dirty="0">
                <a:latin typeface="Helvetica" pitchFamily="2" charset="0"/>
              </a:rPr>
              <a:t>Magnetic field in terms of precession frequency of protons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7992926-3752-A38C-B870-14BBAEF59BC7}"/>
                  </a:ext>
                </a:extLst>
              </p:cNvPr>
              <p:cNvSpPr txBox="1"/>
              <p:nvPr/>
            </p:nvSpPr>
            <p:spPr>
              <a:xfrm>
                <a:off x="5089440" y="3857890"/>
                <a:ext cx="2069805" cy="716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̃"/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1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den>
                      </m:f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7992926-3752-A38C-B870-14BBAEF59B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9440" y="3857890"/>
                <a:ext cx="2069805" cy="716671"/>
              </a:xfrm>
              <a:prstGeom prst="rect">
                <a:avLst/>
              </a:prstGeom>
              <a:blipFill>
                <a:blip r:embed="rId5"/>
                <a:stretch>
                  <a:fillRect b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 descr="A circular object with a gradient and a yellow center&#10;&#10;Description automatically generated with medium confidence">
            <a:extLst>
              <a:ext uri="{FF2B5EF4-FFF2-40B4-BE49-F238E27FC236}">
                <a16:creationId xmlns:a16="http://schemas.microsoft.com/office/drawing/2014/main" id="{82001810-6C66-A66F-4957-F3A6C099E5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789" y="4768155"/>
            <a:ext cx="2552943" cy="192853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720E3A5-2F9F-EE86-BEB3-1DAAB5357A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8288" y="4768155"/>
            <a:ext cx="2670352" cy="17897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759559-27CF-C608-8D7E-F328870ABAF6}"/>
              </a:ext>
            </a:extLst>
          </p:cNvPr>
          <p:cNvSpPr txBox="1"/>
          <p:nvPr/>
        </p:nvSpPr>
        <p:spPr>
          <a:xfrm>
            <a:off x="8720009" y="5158236"/>
            <a:ext cx="2068480" cy="1107996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200" dirty="0">
                <a:latin typeface="Helvetica" pitchFamily="2" charset="0"/>
              </a:rPr>
              <a:t>Average magnetic field weighted by muon distribution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159AFD-D7C4-9E83-D1E0-2EC384D5F507}"/>
              </a:ext>
            </a:extLst>
          </p:cNvPr>
          <p:cNvSpPr txBox="1"/>
          <p:nvPr/>
        </p:nvSpPr>
        <p:spPr>
          <a:xfrm>
            <a:off x="1745896" y="3944947"/>
            <a:ext cx="2502303" cy="1107996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200" dirty="0">
                <a:latin typeface="Helvetica" pitchFamily="2" charset="0"/>
              </a:rPr>
              <a:t>Precession frequency is from positron time distribution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4E3ED93-622D-5E65-5A85-0860018E86E2}"/>
              </a:ext>
            </a:extLst>
          </p:cNvPr>
          <p:cNvSpPr/>
          <p:nvPr/>
        </p:nvSpPr>
        <p:spPr>
          <a:xfrm>
            <a:off x="5727393" y="3923360"/>
            <a:ext cx="333153" cy="268547"/>
          </a:xfrm>
          <a:prstGeom prst="round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B7554AFE-2346-FD70-AA7A-3F9E50DB57C7}"/>
              </a:ext>
            </a:extLst>
          </p:cNvPr>
          <p:cNvCxnSpPr>
            <a:cxnSpLocks/>
            <a:endCxn id="29" idx="3"/>
          </p:cNvCxnSpPr>
          <p:nvPr/>
        </p:nvCxnSpPr>
        <p:spPr>
          <a:xfrm rot="10800000" flipV="1">
            <a:off x="4028641" y="4019119"/>
            <a:ext cx="1670405" cy="164388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B93E88B-996D-B70E-6A70-95B4B0473E0A}"/>
              </a:ext>
            </a:extLst>
          </p:cNvPr>
          <p:cNvSpPr/>
          <p:nvPr/>
        </p:nvSpPr>
        <p:spPr>
          <a:xfrm>
            <a:off x="5727393" y="4258208"/>
            <a:ext cx="333153" cy="268547"/>
          </a:xfrm>
          <a:prstGeom prst="round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059A45EA-3989-9198-8926-2B1193F8A2D9}"/>
              </a:ext>
            </a:extLst>
          </p:cNvPr>
          <p:cNvCxnSpPr>
            <a:cxnSpLocks/>
            <a:stCxn id="19" idx="2"/>
            <a:endCxn id="28" idx="1"/>
          </p:cNvCxnSpPr>
          <p:nvPr/>
        </p:nvCxnSpPr>
        <p:spPr>
          <a:xfrm rot="16200000" flipH="1">
            <a:off x="5544544" y="4876180"/>
            <a:ext cx="1205670" cy="50681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EF59045-913A-334A-F4E0-53DAAA500665}"/>
              </a:ext>
            </a:extLst>
          </p:cNvPr>
          <p:cNvSpPr/>
          <p:nvPr/>
        </p:nvSpPr>
        <p:spPr>
          <a:xfrm>
            <a:off x="6110166" y="3925519"/>
            <a:ext cx="856423" cy="601234"/>
          </a:xfrm>
          <a:prstGeom prst="roundRect">
            <a:avLst/>
          </a:prstGeom>
          <a:solidFill>
            <a:schemeClr val="accent5">
              <a:alpha val="4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C993E05F-D272-01CD-12CA-624F0AC5D761}"/>
              </a:ext>
            </a:extLst>
          </p:cNvPr>
          <p:cNvCxnSpPr>
            <a:cxnSpLocks/>
          </p:cNvCxnSpPr>
          <p:nvPr/>
        </p:nvCxnSpPr>
        <p:spPr>
          <a:xfrm>
            <a:off x="6974837" y="4258207"/>
            <a:ext cx="345511" cy="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2CA9E8E-9A5A-E635-2077-BA5CDAEEEA21}"/>
              </a:ext>
            </a:extLst>
          </p:cNvPr>
          <p:cNvSpPr txBox="1"/>
          <p:nvPr/>
        </p:nvSpPr>
        <p:spPr>
          <a:xfrm>
            <a:off x="7354168" y="4166080"/>
            <a:ext cx="206848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200" dirty="0">
                <a:latin typeface="Helvetica" pitchFamily="2" charset="0"/>
              </a:rPr>
              <a:t>CODATA(known up to 22 ppb)</a:t>
            </a:r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E7A8DCC2-D483-9092-A8D9-AD5FB691DACD}"/>
              </a:ext>
            </a:extLst>
          </p:cNvPr>
          <p:cNvSpPr/>
          <p:nvPr/>
        </p:nvSpPr>
        <p:spPr>
          <a:xfrm rot="5400000">
            <a:off x="5851733" y="3288683"/>
            <a:ext cx="646853" cy="2185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227BF0D-9C6F-C7C7-78B4-64C8D15EADEC}"/>
                  </a:ext>
                </a:extLst>
              </p:cNvPr>
              <p:cNvSpPr txBox="1"/>
              <p:nvPr/>
            </p:nvSpPr>
            <p:spPr>
              <a:xfrm>
                <a:off x="7872810" y="2087550"/>
                <a:ext cx="2161843" cy="10299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/>
                </a:pPr>
                <a:r>
                  <a:rPr lang="en-US" dirty="0">
                    <a:solidFill>
                      <a:schemeClr val="accent1"/>
                    </a:solidFill>
                  </a:rPr>
                  <a:t>Cancels out  electric field contribution running at magic momentum p = 3.094 GeV/c</a:t>
                </a:r>
              </a:p>
              <a:p>
                <a:pPr>
                  <a:defRPr sz="1200"/>
                </a:pPr>
                <a:r>
                  <a:rPr lang="en-US" dirty="0">
                    <a:solidFill>
                      <a:schemeClr val="accent1"/>
                    </a:solidFill>
                  </a:rPr>
                  <a:t>Add as a correction later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/>
                </a:pPr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227BF0D-9C6F-C7C7-78B4-64C8D15EA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2810" y="2087550"/>
                <a:ext cx="2161843" cy="102996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EA2A6B7-4619-08B8-1739-B8F6445197B1}"/>
                  </a:ext>
                </a:extLst>
              </p:cNvPr>
              <p:cNvSpPr txBox="1"/>
              <p:nvPr/>
            </p:nvSpPr>
            <p:spPr>
              <a:xfrm>
                <a:off x="4040978" y="1938520"/>
                <a:ext cx="1514191" cy="6606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/>
                </a:pPr>
                <a:r>
                  <a:rPr lang="en-US" dirty="0">
                    <a:solidFill>
                      <a:schemeClr val="accent1"/>
                    </a:solidFill>
                  </a:rPr>
                  <a:t>Zero if in plane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/>
                </a:pPr>
                <a:r>
                  <a:rPr lang="en-US" dirty="0">
                    <a:solidFill>
                      <a:schemeClr val="accent1"/>
                    </a:solidFill>
                  </a:rPr>
                  <a:t>Add as a correction later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EA2A6B7-4619-08B8-1739-B8F644519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0978" y="1938520"/>
                <a:ext cx="1514191" cy="660630"/>
              </a:xfrm>
              <a:prstGeom prst="rect">
                <a:avLst/>
              </a:prstGeom>
              <a:blipFill>
                <a:blip r:embed="rId9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0925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D046C4-21EF-F3FF-5F78-10F5DCD96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 Precession Frequency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D1AC55-C388-BD4E-AB8D-6A8CB76709D5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B99E7C-16E0-0CDB-73D8-73D5C360D4F5}"/>
              </a:ext>
            </a:extLst>
          </p:cNvPr>
          <p:cNvSpPr txBox="1"/>
          <p:nvPr/>
        </p:nvSpPr>
        <p:spPr>
          <a:xfrm>
            <a:off x="6935547" y="6290588"/>
            <a:ext cx="4713506" cy="430887"/>
          </a:xfrm>
          <a:custGeom>
            <a:avLst/>
            <a:gdLst>
              <a:gd name="connsiteX0" fmla="*/ 0 w 4713506"/>
              <a:gd name="connsiteY0" fmla="*/ 0 h 430887"/>
              <a:gd name="connsiteX1" fmla="*/ 542053 w 4713506"/>
              <a:gd name="connsiteY1" fmla="*/ 0 h 430887"/>
              <a:gd name="connsiteX2" fmla="*/ 989836 w 4713506"/>
              <a:gd name="connsiteY2" fmla="*/ 0 h 430887"/>
              <a:gd name="connsiteX3" fmla="*/ 1673295 w 4713506"/>
              <a:gd name="connsiteY3" fmla="*/ 0 h 430887"/>
              <a:gd name="connsiteX4" fmla="*/ 2215348 w 4713506"/>
              <a:gd name="connsiteY4" fmla="*/ 0 h 430887"/>
              <a:gd name="connsiteX5" fmla="*/ 2757401 w 4713506"/>
              <a:gd name="connsiteY5" fmla="*/ 0 h 430887"/>
              <a:gd name="connsiteX6" fmla="*/ 3440859 w 4713506"/>
              <a:gd name="connsiteY6" fmla="*/ 0 h 430887"/>
              <a:gd name="connsiteX7" fmla="*/ 3935778 w 4713506"/>
              <a:gd name="connsiteY7" fmla="*/ 0 h 430887"/>
              <a:gd name="connsiteX8" fmla="*/ 4713506 w 4713506"/>
              <a:gd name="connsiteY8" fmla="*/ 0 h 430887"/>
              <a:gd name="connsiteX9" fmla="*/ 4713506 w 4713506"/>
              <a:gd name="connsiteY9" fmla="*/ 430887 h 430887"/>
              <a:gd name="connsiteX10" fmla="*/ 4218588 w 4713506"/>
              <a:gd name="connsiteY10" fmla="*/ 430887 h 430887"/>
              <a:gd name="connsiteX11" fmla="*/ 3629400 w 4713506"/>
              <a:gd name="connsiteY11" fmla="*/ 430887 h 430887"/>
              <a:gd name="connsiteX12" fmla="*/ 3087346 w 4713506"/>
              <a:gd name="connsiteY12" fmla="*/ 430887 h 430887"/>
              <a:gd name="connsiteX13" fmla="*/ 2403888 w 4713506"/>
              <a:gd name="connsiteY13" fmla="*/ 430887 h 430887"/>
              <a:gd name="connsiteX14" fmla="*/ 1720430 w 4713506"/>
              <a:gd name="connsiteY14" fmla="*/ 430887 h 430887"/>
              <a:gd name="connsiteX15" fmla="*/ 1225512 w 4713506"/>
              <a:gd name="connsiteY15" fmla="*/ 430887 h 430887"/>
              <a:gd name="connsiteX16" fmla="*/ 636323 w 4713506"/>
              <a:gd name="connsiteY16" fmla="*/ 430887 h 430887"/>
              <a:gd name="connsiteX17" fmla="*/ 0 w 4713506"/>
              <a:gd name="connsiteY17" fmla="*/ 430887 h 430887"/>
              <a:gd name="connsiteX18" fmla="*/ 0 w 4713506"/>
              <a:gd name="connsiteY1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713506" h="430887" extrusionOk="0">
                <a:moveTo>
                  <a:pt x="0" y="0"/>
                </a:moveTo>
                <a:cubicBezTo>
                  <a:pt x="260199" y="-24854"/>
                  <a:pt x="416267" y="37793"/>
                  <a:pt x="542053" y="0"/>
                </a:cubicBezTo>
                <a:cubicBezTo>
                  <a:pt x="667839" y="-37793"/>
                  <a:pt x="807998" y="25024"/>
                  <a:pt x="989836" y="0"/>
                </a:cubicBezTo>
                <a:cubicBezTo>
                  <a:pt x="1171674" y="-25024"/>
                  <a:pt x="1433070" y="28199"/>
                  <a:pt x="1673295" y="0"/>
                </a:cubicBezTo>
                <a:cubicBezTo>
                  <a:pt x="1913520" y="-28199"/>
                  <a:pt x="2045329" y="22210"/>
                  <a:pt x="2215348" y="0"/>
                </a:cubicBezTo>
                <a:cubicBezTo>
                  <a:pt x="2385367" y="-22210"/>
                  <a:pt x="2629763" y="33148"/>
                  <a:pt x="2757401" y="0"/>
                </a:cubicBezTo>
                <a:cubicBezTo>
                  <a:pt x="2885039" y="-33148"/>
                  <a:pt x="3184173" y="31194"/>
                  <a:pt x="3440859" y="0"/>
                </a:cubicBezTo>
                <a:cubicBezTo>
                  <a:pt x="3697545" y="-31194"/>
                  <a:pt x="3784559" y="54299"/>
                  <a:pt x="3935778" y="0"/>
                </a:cubicBezTo>
                <a:cubicBezTo>
                  <a:pt x="4086997" y="-54299"/>
                  <a:pt x="4336140" y="40614"/>
                  <a:pt x="4713506" y="0"/>
                </a:cubicBezTo>
                <a:cubicBezTo>
                  <a:pt x="4716937" y="209713"/>
                  <a:pt x="4670004" y="273451"/>
                  <a:pt x="4713506" y="430887"/>
                </a:cubicBezTo>
                <a:cubicBezTo>
                  <a:pt x="4574772" y="449943"/>
                  <a:pt x="4427516" y="427771"/>
                  <a:pt x="4218588" y="430887"/>
                </a:cubicBezTo>
                <a:cubicBezTo>
                  <a:pt x="4009660" y="434003"/>
                  <a:pt x="3922389" y="393718"/>
                  <a:pt x="3629400" y="430887"/>
                </a:cubicBezTo>
                <a:cubicBezTo>
                  <a:pt x="3336411" y="468056"/>
                  <a:pt x="3197096" y="405636"/>
                  <a:pt x="3087346" y="430887"/>
                </a:cubicBezTo>
                <a:cubicBezTo>
                  <a:pt x="2977596" y="456138"/>
                  <a:pt x="2543245" y="397369"/>
                  <a:pt x="2403888" y="430887"/>
                </a:cubicBezTo>
                <a:cubicBezTo>
                  <a:pt x="2264531" y="464405"/>
                  <a:pt x="2044060" y="410518"/>
                  <a:pt x="1720430" y="430887"/>
                </a:cubicBezTo>
                <a:cubicBezTo>
                  <a:pt x="1396800" y="451256"/>
                  <a:pt x="1449695" y="421873"/>
                  <a:pt x="1225512" y="430887"/>
                </a:cubicBezTo>
                <a:cubicBezTo>
                  <a:pt x="1001329" y="439901"/>
                  <a:pt x="772150" y="386725"/>
                  <a:pt x="636323" y="430887"/>
                </a:cubicBezTo>
                <a:cubicBezTo>
                  <a:pt x="500496" y="475049"/>
                  <a:pt x="200327" y="386779"/>
                  <a:pt x="0" y="430887"/>
                </a:cubicBezTo>
                <a:cubicBezTo>
                  <a:pt x="-14204" y="290969"/>
                  <a:pt x="3800" y="176020"/>
                  <a:pt x="0" y="0"/>
                </a:cubicBezTo>
                <a:close/>
              </a:path>
            </a:pathLst>
          </a:custGeom>
          <a:noFill/>
          <a:ln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</a:rPr>
              <a:t>Details on precession frequency analysis </a:t>
            </a:r>
            <a:r>
              <a:rPr lang="en-US" sz="1400" b="1" dirty="0">
                <a:solidFill>
                  <a:srgbClr val="C00000"/>
                </a:solidFill>
                <a:latin typeface="Helvetica" pitchFamily="2" charset="0"/>
              </a:rPr>
              <a:t>by Scott Israel 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  <a:latin typeface="Helvetica" pitchFamily="2" charset="0"/>
              </a:rPr>
              <a:t>TODAY at </a:t>
            </a:r>
            <a:r>
              <a:rPr lang="en-US" sz="1400" dirty="0">
                <a:solidFill>
                  <a:srgbClr val="C00000"/>
                </a:solidFill>
              </a:rPr>
              <a:t>2:00 PM 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A38986-B502-EC94-35E1-9B17C4FE76A0}"/>
                  </a:ext>
                </a:extLst>
              </p:cNvPr>
              <p:cNvSpPr txBox="1"/>
              <p:nvPr/>
            </p:nvSpPr>
            <p:spPr>
              <a:xfrm>
                <a:off x="9009320" y="210105"/>
                <a:ext cx="2069805" cy="716671"/>
              </a:xfrm>
              <a:prstGeom prst="rect">
                <a:avLst/>
              </a:prstGeom>
              <a:noFill/>
              <a:ln>
                <a:solidFill>
                  <a:schemeClr val="accent4"/>
                </a:solidFill>
              </a:ln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US" sz="1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̃"/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1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den>
                      </m:f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A38986-B502-EC94-35E1-9B17C4FE7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9320" y="210105"/>
                <a:ext cx="2069805" cy="7166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B8BCB30D-3D4D-6B68-51B9-B7ACD8263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90" y="1020451"/>
            <a:ext cx="5215389" cy="34588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D85D51-A3FC-D161-CC95-DAC6930FC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1558" y="1020451"/>
            <a:ext cx="2324922" cy="15581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20341A-AF9B-AC72-AA76-E2099D2D1F2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5846"/>
          <a:stretch>
            <a:fillRect/>
          </a:stretch>
        </p:blipFill>
        <p:spPr>
          <a:xfrm>
            <a:off x="121089" y="4479268"/>
            <a:ext cx="2542133" cy="23456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ED10F4-7E8B-114B-0158-19413252A0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9657" y="2796341"/>
            <a:ext cx="5635617" cy="3153046"/>
          </a:xfrm>
          <a:prstGeom prst="rect">
            <a:avLst/>
          </a:prstGeom>
          <a:ln w="15875">
            <a:solidFill>
              <a:srgbClr val="892787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B92DDC5-4A50-4C13-EDD4-3E4FD73418B1}"/>
                  </a:ext>
                </a:extLst>
              </p:cNvPr>
              <p:cNvSpPr txBox="1"/>
              <p:nvPr/>
            </p:nvSpPr>
            <p:spPr>
              <a:xfrm>
                <a:off x="6563360" y="1701634"/>
                <a:ext cx="4138749" cy="379656"/>
              </a:xfrm>
              <a:prstGeom prst="rect">
                <a:avLst/>
              </a:prstGeom>
              <a:noFill/>
              <a:ln w="15875">
                <a:solidFill>
                  <a:srgbClr val="7DB0D4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𝑵</m:t>
                    </m:r>
                    <m:d>
                      <m:d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𝝉</m:t>
                        </m:r>
                      </m:sup>
                    </m:sSup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func>
                          <m:func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𝝎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sub>
                            </m:sSub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𝝓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</m:sSub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d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Helvetica" pitchFamily="2" charset="0"/>
                  </a:rPr>
                  <a:t> </a:t>
                </a:r>
                <a:endParaRPr lang="en-US" dirty="0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B92DDC5-4A50-4C13-EDD4-3E4FD73418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3360" y="1701634"/>
                <a:ext cx="4138749" cy="379656"/>
              </a:xfrm>
              <a:prstGeom prst="rect">
                <a:avLst/>
              </a:prstGeom>
              <a:blipFill>
                <a:blip r:embed="rId8"/>
                <a:stretch>
                  <a:fillRect b="-12500"/>
                </a:stretch>
              </a:blipFill>
              <a:ln w="15875">
                <a:solidFill>
                  <a:srgbClr val="7DB0D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86FA397-20F5-D097-29C8-675A519F5F51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3826565" y="1891462"/>
            <a:ext cx="2736795" cy="1010764"/>
          </a:xfrm>
          <a:prstGeom prst="straightConnector1">
            <a:avLst/>
          </a:prstGeom>
          <a:ln>
            <a:solidFill>
              <a:srgbClr val="7DB0D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58AAC92-75A4-CC2A-F59C-57D4C078B987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5223694" y="3841263"/>
            <a:ext cx="605963" cy="531601"/>
          </a:xfrm>
          <a:prstGeom prst="straightConnector1">
            <a:avLst/>
          </a:prstGeom>
          <a:ln>
            <a:solidFill>
              <a:srgbClr val="89278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420B0FF-8C85-F2B6-153D-0127B08C8C4F}"/>
              </a:ext>
            </a:extLst>
          </p:cNvPr>
          <p:cNvSpPr txBox="1"/>
          <p:nvPr/>
        </p:nvSpPr>
        <p:spPr>
          <a:xfrm>
            <a:off x="2410736" y="5375087"/>
            <a:ext cx="34853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Helvetica" pitchFamily="2" charset="0"/>
              </a:rPr>
              <a:t>Mismatch between the phase space of the incoming beam and the storage ring acceptance leads to </a:t>
            </a:r>
            <a:r>
              <a:rPr lang="en-US" sz="1000" b="1" dirty="0">
                <a:latin typeface="Helvetica" pitchFamily="2" charset="0"/>
              </a:rPr>
              <a:t>coherent betatron oscillation(CBO)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Helvetica" pitchFamily="2" charset="0"/>
              </a:rPr>
              <a:t>Time dependent modulation</a:t>
            </a:r>
          </a:p>
          <a:p>
            <a:pPr lvl="1"/>
            <a:endParaRPr lang="en-US" sz="1000" b="1" dirty="0">
              <a:latin typeface="Helvetica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F621A2-FB83-2AF7-C634-42025BC612D1}"/>
              </a:ext>
            </a:extLst>
          </p:cNvPr>
          <p:cNvSpPr txBox="1"/>
          <p:nvPr/>
        </p:nvSpPr>
        <p:spPr>
          <a:xfrm>
            <a:off x="6733694" y="2411305"/>
            <a:ext cx="43454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892787"/>
                </a:solidFill>
                <a:effectLst/>
                <a:latin typeface="Helvetica" pitchFamily="2" charset="0"/>
              </a:rPr>
              <a:t>Full Form with beam &amp; detector effects</a:t>
            </a:r>
            <a:endParaRPr lang="en-US" sz="1600" dirty="0">
              <a:solidFill>
                <a:srgbClr val="892787"/>
              </a:solidFill>
              <a:latin typeface="Helvetica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71793F-AB3A-5EDF-B70E-6B07718A39AC}"/>
              </a:ext>
            </a:extLst>
          </p:cNvPr>
          <p:cNvSpPr txBox="1"/>
          <p:nvPr/>
        </p:nvSpPr>
        <p:spPr>
          <a:xfrm>
            <a:off x="6455609" y="1321422"/>
            <a:ext cx="47040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7DB0D4"/>
                </a:solidFill>
                <a:effectLst/>
                <a:latin typeface="Helvetica" pitchFamily="2" charset="0"/>
              </a:rPr>
              <a:t>Simplest form with only decay and g-2 oscillation</a:t>
            </a:r>
            <a:endParaRPr lang="en-US" sz="1600" dirty="0">
              <a:solidFill>
                <a:srgbClr val="7DB0D4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265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2B628-DD69-E195-679A-AA59E9DB2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1C60D9-9405-BC7E-E26F-2276FF3FE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 Seen by Muons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5F7AE1-4F46-EB23-96E6-14D630AD7191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" name="image149.png" descr="image149.png">
            <a:extLst>
              <a:ext uri="{FF2B5EF4-FFF2-40B4-BE49-F238E27FC236}">
                <a16:creationId xmlns:a16="http://schemas.microsoft.com/office/drawing/2014/main" id="{FCB34BA2-BF0A-26D4-43BB-C057FDA677F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96560" y="1334887"/>
            <a:ext cx="2785615" cy="2224910"/>
          </a:xfrm>
          <a:prstGeom prst="rect">
            <a:avLst/>
          </a:prstGeom>
          <a:effectLst>
            <a:outerShdw blurRad="38100" dist="20000" dir="5400000" rotWithShape="0">
              <a:srgbClr val="000000">
                <a:alpha val="42065"/>
              </a:srgbClr>
            </a:outerShdw>
          </a:effectLst>
        </p:spPr>
      </p:pic>
      <p:pic>
        <p:nvPicPr>
          <p:cNvPr id="13" name="Screen Shot 2021-10-02 at 7.30.36 PM.png" descr="Screen Shot 2021-10-02 at 7.30.36 PM.png">
            <a:extLst>
              <a:ext uri="{FF2B5EF4-FFF2-40B4-BE49-F238E27FC236}">
                <a16:creationId xmlns:a16="http://schemas.microsoft.com/office/drawing/2014/main" id="{27484321-06B4-2BA5-B8C7-1140581A7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8732" y="1082820"/>
            <a:ext cx="2784548" cy="2579022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46889AB0-C06F-F9CE-958A-C4104EA051F4}"/>
              </a:ext>
            </a:extLst>
          </p:cNvPr>
          <p:cNvSpPr/>
          <p:nvPr/>
        </p:nvSpPr>
        <p:spPr>
          <a:xfrm>
            <a:off x="3220969" y="2271828"/>
            <a:ext cx="571050" cy="50780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35B4D3-23B9-7F55-DD99-CFD3E9537E73}"/>
              </a:ext>
            </a:extLst>
          </p:cNvPr>
          <p:cNvSpPr txBox="1"/>
          <p:nvPr/>
        </p:nvSpPr>
        <p:spPr>
          <a:xfrm>
            <a:off x="8123274" y="799287"/>
            <a:ext cx="3586716" cy="830997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dirty="0">
                <a:latin typeface="Helvetica" pitchFamily="2" charset="0"/>
              </a:rPr>
              <a:t>azimuthally averaged field</a:t>
            </a:r>
          </a:p>
        </p:txBody>
      </p: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FC25D4CF-B3C7-D75C-C723-48F94C0B7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771" y="1210303"/>
            <a:ext cx="3712149" cy="222491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Right Arrow 19">
            <a:extLst>
              <a:ext uri="{FF2B5EF4-FFF2-40B4-BE49-F238E27FC236}">
                <a16:creationId xmlns:a16="http://schemas.microsoft.com/office/drawing/2014/main" id="{B2453679-A66F-16E1-2389-A49623021AC6}"/>
              </a:ext>
            </a:extLst>
          </p:cNvPr>
          <p:cNvSpPr/>
          <p:nvPr/>
        </p:nvSpPr>
        <p:spPr>
          <a:xfrm>
            <a:off x="7331116" y="2271828"/>
            <a:ext cx="571050" cy="50780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91474B2A-8A6A-E5A8-B425-6F049AC8F088}"/>
              </a:ext>
            </a:extLst>
          </p:cNvPr>
          <p:cNvSpPr txBox="1">
            <a:spLocks/>
          </p:cNvSpPr>
          <p:nvPr/>
        </p:nvSpPr>
        <p:spPr>
          <a:xfrm>
            <a:off x="119424" y="4095397"/>
            <a:ext cx="7211692" cy="22249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 b="1"/>
            </a:pPr>
            <a:r>
              <a:rPr lang="en-US" dirty="0">
                <a:solidFill>
                  <a:schemeClr val="accent1"/>
                </a:solidFill>
              </a:rPr>
              <a:t>To determine magnetic field seen by muons at all times:</a:t>
            </a:r>
          </a:p>
          <a:p>
            <a:pPr>
              <a:buSzPct val="100000"/>
            </a:pPr>
            <a:r>
              <a:rPr lang="en-US" dirty="0"/>
              <a:t>Use fixed probes to interpolate the field between trolley runs</a:t>
            </a:r>
          </a:p>
          <a:p>
            <a:pPr>
              <a:buSzPct val="100000"/>
            </a:pPr>
            <a:r>
              <a:rPr lang="en-US" dirty="0"/>
              <a:t>Measure muon distribution with trackers  and propagate around the ring using simulation frameworks</a:t>
            </a:r>
          </a:p>
          <a:p>
            <a:pPr>
              <a:buSzPct val="100000"/>
            </a:pPr>
            <a:r>
              <a:rPr lang="en-US" dirty="0"/>
              <a:t>Obtain muon weighted magnetic field</a:t>
            </a:r>
          </a:p>
          <a:p>
            <a:pPr>
              <a:buSzPct val="100000"/>
            </a:pP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5EC95AC-F951-0988-4266-19F7394171EF}"/>
              </a:ext>
            </a:extLst>
          </p:cNvPr>
          <p:cNvSpPr txBox="1"/>
          <p:nvPr/>
        </p:nvSpPr>
        <p:spPr>
          <a:xfrm>
            <a:off x="7062610" y="6297505"/>
            <a:ext cx="4713506" cy="430887"/>
          </a:xfrm>
          <a:custGeom>
            <a:avLst/>
            <a:gdLst>
              <a:gd name="connsiteX0" fmla="*/ 0 w 4713506"/>
              <a:gd name="connsiteY0" fmla="*/ 0 h 430887"/>
              <a:gd name="connsiteX1" fmla="*/ 542053 w 4713506"/>
              <a:gd name="connsiteY1" fmla="*/ 0 h 430887"/>
              <a:gd name="connsiteX2" fmla="*/ 989836 w 4713506"/>
              <a:gd name="connsiteY2" fmla="*/ 0 h 430887"/>
              <a:gd name="connsiteX3" fmla="*/ 1673295 w 4713506"/>
              <a:gd name="connsiteY3" fmla="*/ 0 h 430887"/>
              <a:gd name="connsiteX4" fmla="*/ 2215348 w 4713506"/>
              <a:gd name="connsiteY4" fmla="*/ 0 h 430887"/>
              <a:gd name="connsiteX5" fmla="*/ 2757401 w 4713506"/>
              <a:gd name="connsiteY5" fmla="*/ 0 h 430887"/>
              <a:gd name="connsiteX6" fmla="*/ 3440859 w 4713506"/>
              <a:gd name="connsiteY6" fmla="*/ 0 h 430887"/>
              <a:gd name="connsiteX7" fmla="*/ 3935778 w 4713506"/>
              <a:gd name="connsiteY7" fmla="*/ 0 h 430887"/>
              <a:gd name="connsiteX8" fmla="*/ 4713506 w 4713506"/>
              <a:gd name="connsiteY8" fmla="*/ 0 h 430887"/>
              <a:gd name="connsiteX9" fmla="*/ 4713506 w 4713506"/>
              <a:gd name="connsiteY9" fmla="*/ 430887 h 430887"/>
              <a:gd name="connsiteX10" fmla="*/ 4218588 w 4713506"/>
              <a:gd name="connsiteY10" fmla="*/ 430887 h 430887"/>
              <a:gd name="connsiteX11" fmla="*/ 3629400 w 4713506"/>
              <a:gd name="connsiteY11" fmla="*/ 430887 h 430887"/>
              <a:gd name="connsiteX12" fmla="*/ 3087346 w 4713506"/>
              <a:gd name="connsiteY12" fmla="*/ 430887 h 430887"/>
              <a:gd name="connsiteX13" fmla="*/ 2403888 w 4713506"/>
              <a:gd name="connsiteY13" fmla="*/ 430887 h 430887"/>
              <a:gd name="connsiteX14" fmla="*/ 1720430 w 4713506"/>
              <a:gd name="connsiteY14" fmla="*/ 430887 h 430887"/>
              <a:gd name="connsiteX15" fmla="*/ 1225512 w 4713506"/>
              <a:gd name="connsiteY15" fmla="*/ 430887 h 430887"/>
              <a:gd name="connsiteX16" fmla="*/ 636323 w 4713506"/>
              <a:gd name="connsiteY16" fmla="*/ 430887 h 430887"/>
              <a:gd name="connsiteX17" fmla="*/ 0 w 4713506"/>
              <a:gd name="connsiteY17" fmla="*/ 430887 h 430887"/>
              <a:gd name="connsiteX18" fmla="*/ 0 w 4713506"/>
              <a:gd name="connsiteY1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713506" h="430887" extrusionOk="0">
                <a:moveTo>
                  <a:pt x="0" y="0"/>
                </a:moveTo>
                <a:cubicBezTo>
                  <a:pt x="260199" y="-24854"/>
                  <a:pt x="416267" y="37793"/>
                  <a:pt x="542053" y="0"/>
                </a:cubicBezTo>
                <a:cubicBezTo>
                  <a:pt x="667839" y="-37793"/>
                  <a:pt x="807998" y="25024"/>
                  <a:pt x="989836" y="0"/>
                </a:cubicBezTo>
                <a:cubicBezTo>
                  <a:pt x="1171674" y="-25024"/>
                  <a:pt x="1433070" y="28199"/>
                  <a:pt x="1673295" y="0"/>
                </a:cubicBezTo>
                <a:cubicBezTo>
                  <a:pt x="1913520" y="-28199"/>
                  <a:pt x="2045329" y="22210"/>
                  <a:pt x="2215348" y="0"/>
                </a:cubicBezTo>
                <a:cubicBezTo>
                  <a:pt x="2385367" y="-22210"/>
                  <a:pt x="2629763" y="33148"/>
                  <a:pt x="2757401" y="0"/>
                </a:cubicBezTo>
                <a:cubicBezTo>
                  <a:pt x="2885039" y="-33148"/>
                  <a:pt x="3184173" y="31194"/>
                  <a:pt x="3440859" y="0"/>
                </a:cubicBezTo>
                <a:cubicBezTo>
                  <a:pt x="3697545" y="-31194"/>
                  <a:pt x="3784559" y="54299"/>
                  <a:pt x="3935778" y="0"/>
                </a:cubicBezTo>
                <a:cubicBezTo>
                  <a:pt x="4086997" y="-54299"/>
                  <a:pt x="4336140" y="40614"/>
                  <a:pt x="4713506" y="0"/>
                </a:cubicBezTo>
                <a:cubicBezTo>
                  <a:pt x="4716937" y="209713"/>
                  <a:pt x="4670004" y="273451"/>
                  <a:pt x="4713506" y="430887"/>
                </a:cubicBezTo>
                <a:cubicBezTo>
                  <a:pt x="4574772" y="449943"/>
                  <a:pt x="4427516" y="427771"/>
                  <a:pt x="4218588" y="430887"/>
                </a:cubicBezTo>
                <a:cubicBezTo>
                  <a:pt x="4009660" y="434003"/>
                  <a:pt x="3922389" y="393718"/>
                  <a:pt x="3629400" y="430887"/>
                </a:cubicBezTo>
                <a:cubicBezTo>
                  <a:pt x="3336411" y="468056"/>
                  <a:pt x="3197096" y="405636"/>
                  <a:pt x="3087346" y="430887"/>
                </a:cubicBezTo>
                <a:cubicBezTo>
                  <a:pt x="2977596" y="456138"/>
                  <a:pt x="2543245" y="397369"/>
                  <a:pt x="2403888" y="430887"/>
                </a:cubicBezTo>
                <a:cubicBezTo>
                  <a:pt x="2264531" y="464405"/>
                  <a:pt x="2044060" y="410518"/>
                  <a:pt x="1720430" y="430887"/>
                </a:cubicBezTo>
                <a:cubicBezTo>
                  <a:pt x="1396800" y="451256"/>
                  <a:pt x="1449695" y="421873"/>
                  <a:pt x="1225512" y="430887"/>
                </a:cubicBezTo>
                <a:cubicBezTo>
                  <a:pt x="1001329" y="439901"/>
                  <a:pt x="772150" y="386725"/>
                  <a:pt x="636323" y="430887"/>
                </a:cubicBezTo>
                <a:cubicBezTo>
                  <a:pt x="500496" y="475049"/>
                  <a:pt x="200327" y="386779"/>
                  <a:pt x="0" y="430887"/>
                </a:cubicBezTo>
                <a:cubicBezTo>
                  <a:pt x="-14204" y="290969"/>
                  <a:pt x="3800" y="176020"/>
                  <a:pt x="0" y="0"/>
                </a:cubicBezTo>
                <a:close/>
              </a:path>
            </a:pathLst>
          </a:custGeom>
          <a:noFill/>
          <a:ln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</a:rPr>
              <a:t>Details on field measurement </a:t>
            </a:r>
            <a:r>
              <a:rPr lang="en-US" sz="1400" b="1" dirty="0">
                <a:solidFill>
                  <a:srgbClr val="C00000"/>
                </a:solidFill>
                <a:latin typeface="Helvetica" pitchFamily="2" charset="0"/>
              </a:rPr>
              <a:t>by David Kessler 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  <a:latin typeface="Helvetica" pitchFamily="2" charset="0"/>
              </a:rPr>
              <a:t>TODAY at </a:t>
            </a:r>
            <a:r>
              <a:rPr lang="en-US" sz="1400" dirty="0">
                <a:solidFill>
                  <a:srgbClr val="C00000"/>
                </a:solidFill>
              </a:rPr>
              <a:t>2:30 PM 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AEF9E12-7926-912D-0E0D-14EE19A61CC0}"/>
                  </a:ext>
                </a:extLst>
              </p:cNvPr>
              <p:cNvSpPr txBox="1"/>
              <p:nvPr/>
            </p:nvSpPr>
            <p:spPr>
              <a:xfrm>
                <a:off x="9009320" y="210105"/>
                <a:ext cx="2069805" cy="716671"/>
              </a:xfrm>
              <a:prstGeom prst="rect">
                <a:avLst/>
              </a:prstGeom>
              <a:noFill/>
              <a:ln>
                <a:solidFill>
                  <a:schemeClr val="accent4"/>
                </a:solidFill>
              </a:ln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sz="1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̃"/>
                                  <m:ctrlPr>
                                    <a:rPr lang="en-US" sz="1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8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b>
                            <m:sup>
                              <m:r>
                                <a:rPr lang="en-US" sz="18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den>
                      </m:f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AEF9E12-7926-912D-0E0D-14EE19A61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9320" y="210105"/>
                <a:ext cx="2069805" cy="7166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 descr="A circular object with a gradient and a yellow center&#10;&#10;Description automatically generated with medium confidence">
            <a:extLst>
              <a:ext uri="{FF2B5EF4-FFF2-40B4-BE49-F238E27FC236}">
                <a16:creationId xmlns:a16="http://schemas.microsoft.com/office/drawing/2014/main" id="{EC19DAD6-7437-5B49-C46F-6E78F3D57A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8732" y="4012318"/>
            <a:ext cx="2784548" cy="2103498"/>
          </a:xfrm>
          <a:prstGeom prst="rect">
            <a:avLst/>
          </a:prstGeom>
        </p:spPr>
      </p:pic>
      <p:sp>
        <p:nvSpPr>
          <p:cNvPr id="36" name="Right Arrow 35">
            <a:extLst>
              <a:ext uri="{FF2B5EF4-FFF2-40B4-BE49-F238E27FC236}">
                <a16:creationId xmlns:a16="http://schemas.microsoft.com/office/drawing/2014/main" id="{6F97F152-E006-29AD-A97F-71CC724FED2B}"/>
              </a:ext>
            </a:extLst>
          </p:cNvPr>
          <p:cNvSpPr/>
          <p:nvPr/>
        </p:nvSpPr>
        <p:spPr>
          <a:xfrm rot="5400000">
            <a:off x="9387742" y="3489680"/>
            <a:ext cx="571050" cy="50780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43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5" name="Actually…It’s not that straightforward, still need some corrections"/>
          <p:cNvSpPr txBox="1">
            <a:spLocks noGrp="1"/>
          </p:cNvSpPr>
          <p:nvPr>
            <p:ph type="title"/>
          </p:nvPr>
        </p:nvSpPr>
        <p:spPr>
          <a:xfrm>
            <a:off x="914398" y="365760"/>
            <a:ext cx="9994393" cy="433527"/>
          </a:xfrm>
        </p:spPr>
        <p:txBody>
          <a:bodyPr/>
          <a:lstStyle/>
          <a:p>
            <a:r>
              <a:rPr lang="en-US" dirty="0"/>
              <a:t>Corrections and Systematics </a:t>
            </a:r>
          </a:p>
        </p:txBody>
      </p:sp>
      <p:sp>
        <p:nvSpPr>
          <p:cNvPr id="2866" name="Slide Number"/>
          <p:cNvSpPr txBox="1"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873" name="Beam Dynamics Corrections"/>
          <p:cNvSpPr txBox="1"/>
          <p:nvPr/>
        </p:nvSpPr>
        <p:spPr>
          <a:xfrm>
            <a:off x="4001850" y="1092347"/>
            <a:ext cx="2047033" cy="286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799" tIns="50799" rIns="50799" bIns="50799" anchor="ctr">
            <a:spAutoFit/>
          </a:bodyPr>
          <a:lstStyle>
            <a:lvl1pPr>
              <a:defRPr sz="1700">
                <a:solidFill>
                  <a:srgbClr val="FF0101"/>
                </a:solidFill>
              </a:defRPr>
            </a:lvl1pPr>
          </a:lstStyle>
          <a:p>
            <a:r>
              <a:rPr sz="1195" dirty="0">
                <a:solidFill>
                  <a:srgbClr val="FF0000"/>
                </a:solidFill>
                <a:latin typeface="Helvetica" pitchFamily="2" charset="0"/>
              </a:rPr>
              <a:t>Beam Dynamics Corrections</a:t>
            </a:r>
          </a:p>
        </p:txBody>
      </p:sp>
      <p:sp>
        <p:nvSpPr>
          <p:cNvPr id="2874" name="Line"/>
          <p:cNvSpPr/>
          <p:nvPr/>
        </p:nvSpPr>
        <p:spPr>
          <a:xfrm flipV="1">
            <a:off x="3300551" y="1464148"/>
            <a:ext cx="3104708" cy="33496"/>
          </a:xfrm>
          <a:prstGeom prst="line">
            <a:avLst/>
          </a:prstGeom>
          <a:ln w="25400">
            <a:solidFill>
              <a:srgbClr val="FF0101"/>
            </a:solidFill>
            <a:headEnd type="triangle" len="sm"/>
            <a:tailEnd type="triangle" len="sm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>
              <a:lnSpc>
                <a:spcPct val="100000"/>
              </a:lnSpc>
              <a:defRPr sz="3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 sz="2391"/>
          </a:p>
        </p:txBody>
      </p:sp>
      <p:sp>
        <p:nvSpPr>
          <p:cNvPr id="2875" name="Line"/>
          <p:cNvSpPr/>
          <p:nvPr/>
        </p:nvSpPr>
        <p:spPr>
          <a:xfrm>
            <a:off x="4458591" y="2452223"/>
            <a:ext cx="1302261" cy="1"/>
          </a:xfrm>
          <a:prstGeom prst="line">
            <a:avLst/>
          </a:prstGeom>
          <a:ln w="25400">
            <a:solidFill>
              <a:schemeClr val="tx2">
                <a:lumMod val="75000"/>
                <a:lumOff val="25000"/>
              </a:schemeClr>
            </a:solidFill>
            <a:headEnd type="triangle" len="sm"/>
            <a:tailEnd type="triangle" len="sm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>
              <a:lnSpc>
                <a:spcPct val="100000"/>
              </a:lnSpc>
              <a:defRPr sz="3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 sz="2391" dirty="0"/>
          </a:p>
        </p:txBody>
      </p:sp>
      <p:sp>
        <p:nvSpPr>
          <p:cNvPr id="2876" name="Transient Magnetic Field Corrections"/>
          <p:cNvSpPr txBox="1"/>
          <p:nvPr/>
        </p:nvSpPr>
        <p:spPr>
          <a:xfrm>
            <a:off x="4458591" y="2507827"/>
            <a:ext cx="2701058" cy="286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799" tIns="50799" rIns="50799" bIns="50799" anchor="ctr">
            <a:spAutoFit/>
          </a:bodyPr>
          <a:lstStyle>
            <a:lvl1pPr>
              <a:defRPr sz="1700">
                <a:solidFill>
                  <a:srgbClr val="0101FF"/>
                </a:solidFill>
              </a:defRPr>
            </a:lvl1pPr>
          </a:lstStyle>
          <a:p>
            <a:r>
              <a:rPr sz="1195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</a:rPr>
              <a:t>Transient Magnetic Field Corrections</a:t>
            </a:r>
            <a:r>
              <a:rPr lang="en-US" sz="1195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</a:rPr>
              <a:t> </a:t>
            </a:r>
            <a:endParaRPr sz="1195" dirty="0">
              <a:solidFill>
                <a:schemeClr val="tx2">
                  <a:lumMod val="75000"/>
                  <a:lumOff val="25000"/>
                </a:schemeClr>
              </a:solidFill>
              <a:latin typeface="Helvetica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 Placeholder 1">
                <a:extLst>
                  <a:ext uri="{FF2B5EF4-FFF2-40B4-BE49-F238E27FC236}">
                    <a16:creationId xmlns:a16="http://schemas.microsoft.com/office/drawing/2014/main" id="{9B0B950C-3229-02B2-4BBF-E27DD197E6E7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7748297" y="1073562"/>
                <a:ext cx="3345417" cy="2147777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200" dirty="0"/>
                  <a:t> : Electric field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1200" dirty="0"/>
                  <a:t> : Pitch field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𝑝𝑎</m:t>
                        </m:r>
                      </m:sub>
                    </m:sSub>
                  </m:oMath>
                </a14:m>
                <a:r>
                  <a:rPr lang="en-US" sz="1200" dirty="0"/>
                  <a:t>: Phase acceptance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𝑑𝑑</m:t>
                        </m:r>
                      </m:sub>
                    </m:sSub>
                  </m:oMath>
                </a14:m>
                <a:r>
                  <a:rPr lang="en-US" sz="1200" dirty="0"/>
                  <a:t> : Differential decay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𝑚𝑙</m:t>
                        </m:r>
                      </m:sub>
                    </m:sSub>
                  </m:oMath>
                </a14:m>
                <a:r>
                  <a:rPr lang="en-US" sz="1200" dirty="0"/>
                  <a:t> : Muon loss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1200" dirty="0"/>
                  <a:t> : Transient field from eddy current in kickers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sz="1200" dirty="0"/>
                  <a:t> : Transient field from quad charging</a:t>
                </a:r>
              </a:p>
            </p:txBody>
          </p:sp>
        </mc:Choice>
        <mc:Fallback xmlns="">
          <p:sp>
            <p:nvSpPr>
              <p:cNvPr id="28" name="Text Placeholder 1">
                <a:extLst>
                  <a:ext uri="{FF2B5EF4-FFF2-40B4-BE49-F238E27FC236}">
                    <a16:creationId xmlns:a16="http://schemas.microsoft.com/office/drawing/2014/main" id="{9B0B950C-3229-02B2-4BBF-E27DD197E6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7748297" y="1073562"/>
                <a:ext cx="3345417" cy="2147777"/>
              </a:xfrm>
              <a:blipFill>
                <a:blip r:embed="rId3"/>
                <a:stretch>
                  <a:fillRect l="-2652" t="-2353" r="-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itle 2">
                <a:extLst>
                  <a:ext uri="{FF2B5EF4-FFF2-40B4-BE49-F238E27FC236}">
                    <a16:creationId xmlns:a16="http://schemas.microsoft.com/office/drawing/2014/main" id="{821F7374-AD13-142D-4A2E-9FAFE20186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12282" y="1600946"/>
                <a:ext cx="5759284" cy="1144985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85000"/>
                  </a:lnSpc>
                  <a:spcBef>
                    <a:spcPct val="0"/>
                  </a:spcBef>
                  <a:buNone/>
                  <a:defRPr sz="3600" b="1" i="0" kern="1200" spc="-50" baseline="0">
                    <a:solidFill>
                      <a:schemeClr val="tx1"/>
                    </a:solidFill>
                    <a:latin typeface="Helvetica" pitchFamily="2" charset="0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sz="32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̃"/>
                                <m:ctrlPr>
                                  <a:rPr lang="en-US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2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</m:acc>
                          </m:e>
                          <m:sub>
                            <m:r>
                              <a:rPr lang="en-US" sz="32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32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den>
                    </m:f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=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b>
                          <m:sup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p>
                        </m:sSubSup>
                        <m:d>
                          <m:d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1+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r>
                              <a:rPr lang="en-US" sz="32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en-US" sz="32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𝑝𝑎</m:t>
                                </m:r>
                              </m:sub>
                            </m:sSub>
                            <m:r>
                              <a:rPr lang="en-US" sz="32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𝑑𝑑</m:t>
                                </m:r>
                              </m:sub>
                            </m:sSub>
                            <m:r>
                              <a:rPr lang="en-US" sz="32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𝑚𝑙</m:t>
                                </m:r>
                              </m:sub>
                            </m:sSub>
                          </m:e>
                        </m:d>
                      </m:num>
                      <m:den>
                        <m:d>
                          <m:dPr>
                            <m:begChr m:val="⟨"/>
                            <m:endChr m:val="⟩"/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  <m:sup>
                                <m:r>
                                  <a:rPr lang="en-US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  <m:d>
                          <m:d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1+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chemeClr val="tx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chemeClr val="tx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chemeClr val="tx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chemeClr val="tx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chemeClr val="tx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chemeClr val="tx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r>
                  <a:rPr lang="en-US" sz="3200" b="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9" name="Title 2">
                <a:extLst>
                  <a:ext uri="{FF2B5EF4-FFF2-40B4-BE49-F238E27FC236}">
                    <a16:creationId xmlns:a16="http://schemas.microsoft.com/office/drawing/2014/main" id="{821F7374-AD13-142D-4A2E-9FAFE2018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282" y="1600946"/>
                <a:ext cx="5759284" cy="1144985"/>
              </a:xfrm>
              <a:prstGeom prst="rect">
                <a:avLst/>
              </a:prstGeom>
              <a:blipFill>
                <a:blip r:embed="rId4"/>
                <a:stretch>
                  <a:fillRect l="-1542" t="-5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 descr="A white text with black text&#10;&#10;AI-generated content may be incorrect.">
            <a:extLst>
              <a:ext uri="{FF2B5EF4-FFF2-40B4-BE49-F238E27FC236}">
                <a16:creationId xmlns:a16="http://schemas.microsoft.com/office/drawing/2014/main" id="{927D89EC-31A9-C9AF-454A-3D147A2673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08" y="2918354"/>
            <a:ext cx="4528080" cy="3900206"/>
          </a:xfrm>
          <a:prstGeom prst="rect">
            <a:avLst/>
          </a:prstGeom>
        </p:spPr>
      </p:pic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4F7B0470-EFA2-574F-F8CD-92932F5188B3}"/>
              </a:ext>
            </a:extLst>
          </p:cNvPr>
          <p:cNvSpPr txBox="1">
            <a:spLocks/>
          </p:cNvSpPr>
          <p:nvPr/>
        </p:nvSpPr>
        <p:spPr>
          <a:xfrm>
            <a:off x="5143208" y="3231898"/>
            <a:ext cx="6686841" cy="12637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Largest corrections: Electric field and pitch effects</a:t>
            </a:r>
          </a:p>
          <a:p>
            <a:r>
              <a:rPr lang="en-US" dirty="0"/>
              <a:t>Uncertainties: Contribute roughly equally to total error</a:t>
            </a:r>
          </a:p>
          <a:p>
            <a:r>
              <a:rPr lang="en-US" dirty="0"/>
              <a:t>Surpassed our TDR precision goal (sys. + stat.) </a:t>
            </a: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0EF05433-A9ED-A100-8ED4-81696D3F989F}"/>
              </a:ext>
            </a:extLst>
          </p:cNvPr>
          <p:cNvSpPr/>
          <p:nvPr/>
        </p:nvSpPr>
        <p:spPr>
          <a:xfrm>
            <a:off x="9116501" y="1073562"/>
            <a:ext cx="531628" cy="466405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Brace 36">
            <a:extLst>
              <a:ext uri="{FF2B5EF4-FFF2-40B4-BE49-F238E27FC236}">
                <a16:creationId xmlns:a16="http://schemas.microsoft.com/office/drawing/2014/main" id="{6A74C3AB-16E9-9F23-CA2B-C63458C57DB6}"/>
              </a:ext>
            </a:extLst>
          </p:cNvPr>
          <p:cNvSpPr/>
          <p:nvPr/>
        </p:nvSpPr>
        <p:spPr>
          <a:xfrm>
            <a:off x="9509906" y="1681045"/>
            <a:ext cx="531628" cy="729702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18F02A-49EA-0FA9-DBD0-67CFEA308A72}"/>
              </a:ext>
            </a:extLst>
          </p:cNvPr>
          <p:cNvSpPr txBox="1"/>
          <p:nvPr/>
        </p:nvSpPr>
        <p:spPr>
          <a:xfrm>
            <a:off x="9397128" y="1057837"/>
            <a:ext cx="135150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200" dirty="0">
                <a:latin typeface="Helvetica" pitchFamily="2" charset="0"/>
              </a:rPr>
              <a:t>Momentum changes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91A1BBE-399D-7C46-8AF4-6D6D3F8878AE}"/>
              </a:ext>
            </a:extLst>
          </p:cNvPr>
          <p:cNvSpPr txBox="1"/>
          <p:nvPr/>
        </p:nvSpPr>
        <p:spPr>
          <a:xfrm>
            <a:off x="9835726" y="1875685"/>
            <a:ext cx="100325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200" dirty="0">
                <a:latin typeface="Helvetica" pitchFamily="2" charset="0"/>
              </a:rPr>
              <a:t>Phase changes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2" name="Table Placeholder 4">
                <a:extLst>
                  <a:ext uri="{FF2B5EF4-FFF2-40B4-BE49-F238E27FC236}">
                    <a16:creationId xmlns:a16="http://schemas.microsoft.com/office/drawing/2014/main" id="{7B141EB0-D874-66F4-9800-0C21BF6EE3E2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522873788"/>
                  </p:ext>
                </p:extLst>
              </p:nvPr>
            </p:nvGraphicFramePr>
            <p:xfrm>
              <a:off x="5433785" y="4678590"/>
              <a:ext cx="5663612" cy="1950720"/>
            </p:xfrm>
            <a:graphic>
              <a:graphicData uri="http://schemas.openxmlformats.org/drawingml/2006/table">
                <a:tbl>
                  <a:tblPr firstRow="1" firstCol="1" bandRow="1">
                    <a:tableStyleId>{93296810-A885-4BE3-A3E7-6D5BEEA58F35}</a:tableStyleId>
                  </a:tblPr>
                  <a:tblGrid>
                    <a:gridCol w="1415903">
                      <a:extLst>
                        <a:ext uri="{9D8B030D-6E8A-4147-A177-3AD203B41FA5}">
                          <a16:colId xmlns:a16="http://schemas.microsoft.com/office/drawing/2014/main" val="50639562"/>
                        </a:ext>
                      </a:extLst>
                    </a:gridCol>
                    <a:gridCol w="1415903">
                      <a:extLst>
                        <a:ext uri="{9D8B030D-6E8A-4147-A177-3AD203B41FA5}">
                          <a16:colId xmlns:a16="http://schemas.microsoft.com/office/drawing/2014/main" val="595897341"/>
                        </a:ext>
                      </a:extLst>
                    </a:gridCol>
                    <a:gridCol w="1415903">
                      <a:extLst>
                        <a:ext uri="{9D8B030D-6E8A-4147-A177-3AD203B41FA5}">
                          <a16:colId xmlns:a16="http://schemas.microsoft.com/office/drawing/2014/main" val="3126196002"/>
                        </a:ext>
                      </a:extLst>
                    </a:gridCol>
                    <a:gridCol w="1415903">
                      <a:extLst>
                        <a:ext uri="{9D8B030D-6E8A-4147-A177-3AD203B41FA5}">
                          <a16:colId xmlns:a16="http://schemas.microsoft.com/office/drawing/2014/main" val="994907584"/>
                        </a:ext>
                      </a:extLst>
                    </a:gridCol>
                  </a:tblGrid>
                  <a:tr h="5554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b="1" smtClean="0">
                                            <a:latin typeface="Cambria Math" panose="02040503050406030204" pitchFamily="18" charset="0"/>
                                          </a:rPr>
                                          <m:t>𝝎</m:t>
                                        </m:r>
                                      </m:e>
                                      <m:sub>
                                        <m:r>
                                          <a:rPr lang="en-US" sz="1400" b="1" smtClean="0">
                                            <a:latin typeface="Cambria Math" panose="02040503050406030204" pitchFamily="18" charset="0"/>
                                          </a:rPr>
                                          <m:t>𝒂</m:t>
                                        </m:r>
                                      </m:sub>
                                    </m:sSub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en-US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acc>
                                          <m:accPr>
                                            <m:chr m:val="̃"/>
                                            <m:ctrlPr>
                                              <a:rPr lang="en-US" sz="14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1400" b="1" smtClean="0">
                                                <a:latin typeface="Cambria Math" panose="02040503050406030204" pitchFamily="18" charset="0"/>
                                              </a:rPr>
                                              <m:t>𝝎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1400" b="1" smtClean="0">
                                            <a:latin typeface="Cambria Math" panose="02040503050406030204" pitchFamily="18" charset="0"/>
                                          </a:rPr>
                                          <m:t>𝒑</m:t>
                                        </m:r>
                                      </m:sub>
                                      <m:sup>
                                        <m:r>
                                          <a:rPr lang="en-US" sz="1400" b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den>
                                </m:f>
                              </m:oMath>
                            </m:oMathPara>
                          </a14:m>
                          <a:endParaRPr lang="en-US" sz="1400" dirty="0">
                            <a:latin typeface="Helvetica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Stat.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Uncertainty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(ppb)</a:t>
                          </a:r>
                          <a:endParaRPr lang="en-US" sz="1400" dirty="0">
                            <a:latin typeface="Helvetica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Syst.</a:t>
                          </a:r>
                          <a:br>
                            <a:rPr lang="en-US" sz="1400" dirty="0"/>
                          </a:br>
                          <a:r>
                            <a:rPr lang="en-US" sz="1400" dirty="0"/>
                            <a:t>Uncertainty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(ppb)</a:t>
                          </a:r>
                          <a:endParaRPr lang="en-US" sz="1400" dirty="0">
                            <a:latin typeface="Helvetica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Total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Uncertainty</a:t>
                          </a:r>
                          <a:br>
                            <a:rPr lang="en-US" sz="1400" dirty="0"/>
                          </a:br>
                          <a:r>
                            <a:rPr lang="en-US" sz="1400" dirty="0"/>
                            <a:t>(ppb)</a:t>
                          </a:r>
                          <a:endParaRPr lang="en-US" sz="1400" dirty="0">
                            <a:latin typeface="Helvetica" pitchFamily="2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97014726"/>
                      </a:ext>
                    </a:extLst>
                  </a:tr>
                  <a:tr h="23142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bg1"/>
                              </a:solidFill>
                            </a:rPr>
                            <a:t>Run-1</a:t>
                          </a:r>
                          <a:endParaRPr lang="en-US" sz="1400" dirty="0">
                            <a:solidFill>
                              <a:schemeClr val="bg1"/>
                            </a:solidFill>
                            <a:latin typeface="Helvetica" pitchFamily="2" charset="0"/>
                          </a:endParaRPr>
                        </a:p>
                      </a:txBody>
                      <a:tcPr marL="0" marR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434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Helvetica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159*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Helvetica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462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Helvetica" pitchFamily="2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0720292"/>
                      </a:ext>
                    </a:extLst>
                  </a:tr>
                  <a:tr h="23142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bg1"/>
                              </a:solidFill>
                            </a:rPr>
                            <a:t>Run-2/3</a:t>
                          </a:r>
                          <a:endParaRPr lang="en-US" sz="1400" dirty="0">
                            <a:solidFill>
                              <a:schemeClr val="bg1"/>
                            </a:solidFill>
                            <a:latin typeface="Helvetica" pitchFamily="2" charset="0"/>
                          </a:endParaRPr>
                        </a:p>
                      </a:txBody>
                      <a:tcPr marL="0" marR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201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Helvetica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78*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Helvetica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216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Helvetica" pitchFamily="2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52715827"/>
                      </a:ext>
                    </a:extLst>
                  </a:tr>
                  <a:tr h="23142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bg1"/>
                              </a:solidFill>
                            </a:rPr>
                            <a:t>Run-4/5/6</a:t>
                          </a:r>
                          <a:endParaRPr lang="en-US" sz="1400" dirty="0">
                            <a:solidFill>
                              <a:schemeClr val="bg1"/>
                            </a:solidFill>
                            <a:latin typeface="Helvetica" pitchFamily="2" charset="0"/>
                          </a:endParaRPr>
                        </a:p>
                      </a:txBody>
                      <a:tcPr marL="0" marR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114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Helvetica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76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Helvetica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kern="1200" dirty="0">
                              <a:solidFill>
                                <a:schemeClr val="tx1"/>
                              </a:solidFill>
                            </a:rPr>
                            <a:t>137</a:t>
                          </a:r>
                          <a:endParaRPr lang="en-US" sz="1400" kern="1200" dirty="0">
                            <a:solidFill>
                              <a:schemeClr val="tx1"/>
                            </a:solidFill>
                            <a:latin typeface="Helvetica" pitchFamily="2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78308793"/>
                      </a:ext>
                    </a:extLst>
                  </a:tr>
                  <a:tr h="23142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bg1"/>
                              </a:solidFill>
                            </a:rPr>
                            <a:t>Run-1-6</a:t>
                          </a:r>
                          <a:endParaRPr lang="en-US" sz="1400" dirty="0">
                            <a:solidFill>
                              <a:schemeClr val="bg1"/>
                            </a:solidFill>
                            <a:latin typeface="Helvetica" pitchFamily="2" charset="0"/>
                          </a:endParaRPr>
                        </a:p>
                      </a:txBody>
                      <a:tcPr marL="0" marR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98</a:t>
                          </a:r>
                          <a:endParaRPr lang="en-US" sz="1400" b="1" dirty="0">
                            <a:solidFill>
                              <a:schemeClr val="tx1"/>
                            </a:solidFill>
                            <a:latin typeface="Helvetica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78</a:t>
                          </a:r>
                          <a:endParaRPr lang="en-US" sz="1400" b="1" dirty="0">
                            <a:solidFill>
                              <a:schemeClr val="tx1"/>
                            </a:solidFill>
                            <a:latin typeface="Helvetica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125</a:t>
                          </a:r>
                          <a:endParaRPr lang="en-US" sz="1400" b="1" dirty="0">
                            <a:solidFill>
                              <a:schemeClr val="tx1"/>
                            </a:solidFill>
                            <a:latin typeface="Helvetica" pitchFamily="2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1797870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2" name="Table Placeholder 4">
                <a:extLst>
                  <a:ext uri="{FF2B5EF4-FFF2-40B4-BE49-F238E27FC236}">
                    <a16:creationId xmlns:a16="http://schemas.microsoft.com/office/drawing/2014/main" id="{7B141EB0-D874-66F4-9800-0C21BF6EE3E2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522873788"/>
                  </p:ext>
                </p:extLst>
              </p:nvPr>
            </p:nvGraphicFramePr>
            <p:xfrm>
              <a:off x="5433785" y="4678590"/>
              <a:ext cx="5663612" cy="1950720"/>
            </p:xfrm>
            <a:graphic>
              <a:graphicData uri="http://schemas.openxmlformats.org/drawingml/2006/table">
                <a:tbl>
                  <a:tblPr firstRow="1" firstCol="1" bandRow="1">
                    <a:tableStyleId>{93296810-A885-4BE3-A3E7-6D5BEEA58F35}</a:tableStyleId>
                  </a:tblPr>
                  <a:tblGrid>
                    <a:gridCol w="1415903">
                      <a:extLst>
                        <a:ext uri="{9D8B030D-6E8A-4147-A177-3AD203B41FA5}">
                          <a16:colId xmlns:a16="http://schemas.microsoft.com/office/drawing/2014/main" val="50639562"/>
                        </a:ext>
                      </a:extLst>
                    </a:gridCol>
                    <a:gridCol w="1415903">
                      <a:extLst>
                        <a:ext uri="{9D8B030D-6E8A-4147-A177-3AD203B41FA5}">
                          <a16:colId xmlns:a16="http://schemas.microsoft.com/office/drawing/2014/main" val="595897341"/>
                        </a:ext>
                      </a:extLst>
                    </a:gridCol>
                    <a:gridCol w="1415903">
                      <a:extLst>
                        <a:ext uri="{9D8B030D-6E8A-4147-A177-3AD203B41FA5}">
                          <a16:colId xmlns:a16="http://schemas.microsoft.com/office/drawing/2014/main" val="3126196002"/>
                        </a:ext>
                      </a:extLst>
                    </a:gridCol>
                    <a:gridCol w="1415903">
                      <a:extLst>
                        <a:ext uri="{9D8B030D-6E8A-4147-A177-3AD203B41FA5}">
                          <a16:colId xmlns:a16="http://schemas.microsoft.com/office/drawing/2014/main" val="994907584"/>
                        </a:ext>
                      </a:extLst>
                    </a:gridCol>
                  </a:tblGrid>
                  <a:tr h="7315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t="-1724" r="-301786" b="-1758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Stat.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Uncertainty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(ppb)</a:t>
                          </a:r>
                          <a:endParaRPr lang="en-US" sz="1400" dirty="0">
                            <a:latin typeface="Helvetica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Syst.</a:t>
                          </a:r>
                          <a:br>
                            <a:rPr lang="en-US" sz="1400" dirty="0"/>
                          </a:br>
                          <a:r>
                            <a:rPr lang="en-US" sz="1400" dirty="0"/>
                            <a:t>Uncertainty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(ppb)</a:t>
                          </a:r>
                          <a:endParaRPr lang="en-US" sz="1400" dirty="0">
                            <a:latin typeface="Helvetica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Total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Uncertainty</a:t>
                          </a:r>
                          <a:br>
                            <a:rPr lang="en-US" sz="1400" dirty="0"/>
                          </a:br>
                          <a:r>
                            <a:rPr lang="en-US" sz="1400" dirty="0"/>
                            <a:t>(ppb)</a:t>
                          </a:r>
                          <a:endParaRPr lang="en-US" sz="1400" dirty="0">
                            <a:latin typeface="Helvetica" pitchFamily="2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97014726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bg1"/>
                              </a:solidFill>
                            </a:rPr>
                            <a:t>Run-1</a:t>
                          </a:r>
                          <a:endParaRPr lang="en-US" sz="1400" dirty="0">
                            <a:solidFill>
                              <a:schemeClr val="bg1"/>
                            </a:solidFill>
                            <a:latin typeface="Helvetica" pitchFamily="2" charset="0"/>
                          </a:endParaRPr>
                        </a:p>
                      </a:txBody>
                      <a:tcPr marL="0" marR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434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Helvetica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159*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Helvetica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462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Helvetica" pitchFamily="2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072029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bg1"/>
                              </a:solidFill>
                            </a:rPr>
                            <a:t>Run-2/3</a:t>
                          </a:r>
                          <a:endParaRPr lang="en-US" sz="1400" dirty="0">
                            <a:solidFill>
                              <a:schemeClr val="bg1"/>
                            </a:solidFill>
                            <a:latin typeface="Helvetica" pitchFamily="2" charset="0"/>
                          </a:endParaRPr>
                        </a:p>
                      </a:txBody>
                      <a:tcPr marL="0" marR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201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Helvetica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78*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Helvetica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216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Helvetica" pitchFamily="2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52715827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bg1"/>
                              </a:solidFill>
                            </a:rPr>
                            <a:t>Run-4/5/6</a:t>
                          </a:r>
                          <a:endParaRPr lang="en-US" sz="1400" dirty="0">
                            <a:solidFill>
                              <a:schemeClr val="bg1"/>
                            </a:solidFill>
                            <a:latin typeface="Helvetica" pitchFamily="2" charset="0"/>
                          </a:endParaRPr>
                        </a:p>
                      </a:txBody>
                      <a:tcPr marL="0" marR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114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Helvetica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76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Helvetica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kern="1200" dirty="0">
                              <a:solidFill>
                                <a:schemeClr val="tx1"/>
                              </a:solidFill>
                            </a:rPr>
                            <a:t>137</a:t>
                          </a:r>
                          <a:endParaRPr lang="en-US" sz="1400" kern="1200" dirty="0">
                            <a:solidFill>
                              <a:schemeClr val="tx1"/>
                            </a:solidFill>
                            <a:latin typeface="Helvetica" pitchFamily="2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7830879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bg1"/>
                              </a:solidFill>
                            </a:rPr>
                            <a:t>Run-1-6</a:t>
                          </a:r>
                          <a:endParaRPr lang="en-US" sz="1400" dirty="0">
                            <a:solidFill>
                              <a:schemeClr val="bg1"/>
                            </a:solidFill>
                            <a:latin typeface="Helvetica" pitchFamily="2" charset="0"/>
                          </a:endParaRPr>
                        </a:p>
                      </a:txBody>
                      <a:tcPr marL="0" marR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98</a:t>
                          </a:r>
                          <a:endParaRPr lang="en-US" sz="1400" b="1" dirty="0">
                            <a:solidFill>
                              <a:schemeClr val="tx1"/>
                            </a:solidFill>
                            <a:latin typeface="Helvetica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78</a:t>
                          </a:r>
                          <a:endParaRPr lang="en-US" sz="1400" b="1" dirty="0">
                            <a:solidFill>
                              <a:schemeClr val="tx1"/>
                            </a:solidFill>
                            <a:latin typeface="Helvetica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125</a:t>
                          </a:r>
                          <a:endParaRPr lang="en-US" sz="1400" b="1" dirty="0">
                            <a:solidFill>
                              <a:schemeClr val="tx1"/>
                            </a:solidFill>
                            <a:latin typeface="Helvetica" pitchFamily="2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17978707"/>
                      </a:ext>
                    </a:extLst>
                  </a:tr>
                </a:tbl>
              </a:graphicData>
            </a:graphic>
          </p:graphicFrame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2E60BA-5CDA-C4F4-512B-D54ACC20F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Effect on Beam Oscillation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028C63-5188-3612-842A-CA02C6C063DD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FF95C1-F587-1B2B-4675-B0325DEC9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3" y="1426674"/>
            <a:ext cx="3512346" cy="437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BF41E4-4F18-6CB2-C533-EE3082458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791" y="1426674"/>
            <a:ext cx="3512346" cy="43704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405E24-65E1-6F6D-B490-E8EBEF5B4415}"/>
              </a:ext>
            </a:extLst>
          </p:cNvPr>
          <p:cNvSpPr txBox="1"/>
          <p:nvPr/>
        </p:nvSpPr>
        <p:spPr>
          <a:xfrm>
            <a:off x="2199015" y="1426674"/>
            <a:ext cx="1630325" cy="846386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 err="1">
                <a:latin typeface="Helvetica" pitchFamily="2" charset="0"/>
              </a:rPr>
              <a:t>NoRF</a:t>
            </a:r>
            <a:endParaRPr lang="en-US" sz="1900" b="1" dirty="0"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B05942-89E1-568B-0F2E-D506D8B8B038}"/>
              </a:ext>
            </a:extLst>
          </p:cNvPr>
          <p:cNvSpPr txBox="1"/>
          <p:nvPr/>
        </p:nvSpPr>
        <p:spPr>
          <a:xfrm>
            <a:off x="6111796" y="1487642"/>
            <a:ext cx="1630325" cy="846386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HRF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72C3723-23FE-E83B-FA72-5F58682CF9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93853" y="1209815"/>
            <a:ext cx="3664747" cy="344849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10x reduction in horizontal CBO amplitude</a:t>
            </a:r>
          </a:p>
          <a:p>
            <a:r>
              <a:rPr lang="en-US" dirty="0"/>
              <a:t>5x reduction in vertical CBO amplitude</a:t>
            </a:r>
          </a:p>
          <a:p>
            <a:r>
              <a:rPr lang="en-US" dirty="0"/>
              <a:t>4x reduction in muon loss rate</a:t>
            </a:r>
          </a:p>
          <a:p>
            <a:r>
              <a:rPr lang="en-US" dirty="0"/>
              <a:t>Better centered muon distribution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5B5910-277E-750F-F7A6-588F0A592849}"/>
              </a:ext>
            </a:extLst>
          </p:cNvPr>
          <p:cNvGrpSpPr/>
          <p:nvPr/>
        </p:nvGrpSpPr>
        <p:grpSpPr>
          <a:xfrm>
            <a:off x="8229338" y="4118606"/>
            <a:ext cx="3099061" cy="2495554"/>
            <a:chOff x="6505188" y="1312461"/>
            <a:chExt cx="5162093" cy="4166323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A21A38F-0817-5E01-461D-D7F09464A066}"/>
                </a:ext>
              </a:extLst>
            </p:cNvPr>
            <p:cNvSpPr/>
            <p:nvPr/>
          </p:nvSpPr>
          <p:spPr>
            <a:xfrm>
              <a:off x="6505188" y="1312461"/>
              <a:ext cx="5162093" cy="4166323"/>
            </a:xfrm>
            <a:prstGeom prst="roundRect">
              <a:avLst>
                <a:gd name="adj" fmla="val 160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DA63CF6-FB68-2413-922D-E469A8067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24154" y="1379216"/>
              <a:ext cx="4941278" cy="3953022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 Placeholder 4">
                  <a:extLst>
                    <a:ext uri="{FF2B5EF4-FFF2-40B4-BE49-F238E27FC236}">
                      <a16:creationId xmlns:a16="http://schemas.microsoft.com/office/drawing/2014/main" id="{4B57DC1D-5E0D-DC9D-C7F7-098679744F0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522941" y="4746913"/>
                  <a:ext cx="3681634" cy="5969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lIns="0" tIns="0" rIns="0" bIns="0" rtlCol="0" anchor="t" anchorCtr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None/>
                    <a:tabLst/>
                    <a:defRPr sz="1600" kern="1200" spc="-20" baseline="0">
                      <a:solidFill>
                        <a:schemeClr val="tx1"/>
                      </a:solidFill>
                      <a:latin typeface="Helvetica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defRPr sz="1600" kern="1200" spc="-20" baseline="0">
                      <a:solidFill>
                        <a:schemeClr val="tx1"/>
                      </a:solidFill>
                      <a:latin typeface="Helvetica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defRPr sz="1400" kern="1200" spc="-20" baseline="0">
                      <a:solidFill>
                        <a:schemeClr val="tx1"/>
                      </a:solidFill>
                      <a:latin typeface="Helvetica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defRPr sz="1400" kern="1200" spc="-20" baseline="0">
                      <a:solidFill>
                        <a:schemeClr val="tx1"/>
                      </a:solidFill>
                      <a:latin typeface="Helvetica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defRPr sz="1400" kern="1200" spc="-20" baseline="0">
                      <a:solidFill>
                        <a:schemeClr val="tx1"/>
                      </a:solidFill>
                      <a:latin typeface="Helvetica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nor/>
                              </m:rPr>
                              <a:rPr lang="en-US" sz="1200" b="0" i="0" smtClean="0">
                                <a:latin typeface="Cambria Math" panose="02040503050406030204" pitchFamily="18" charset="0"/>
                              </a:rPr>
                              <m:t>magic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nor/>
                              </m:rPr>
                              <a:rPr lang="en-US" sz="1200" b="0" i="0" smtClean="0">
                                <a:latin typeface="Cambria Math" panose="02040503050406030204" pitchFamily="18" charset="0"/>
                              </a:rPr>
                              <m:t>magic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13" name="Text Placeholder 4">
                  <a:extLst>
                    <a:ext uri="{FF2B5EF4-FFF2-40B4-BE49-F238E27FC236}">
                      <a16:creationId xmlns:a16="http://schemas.microsoft.com/office/drawing/2014/main" id="{4B57DC1D-5E0D-DC9D-C7F7-098679744F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22941" y="4746913"/>
                  <a:ext cx="3681634" cy="596900"/>
                </a:xfrm>
                <a:prstGeom prst="rect">
                  <a:avLst/>
                </a:prstGeom>
                <a:blipFill>
                  <a:blip r:embed="rId5"/>
                  <a:stretch>
                    <a:fillRect t="-3448" b="-2758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7890437-AD65-A4CA-0FDF-BB9FDF51DCA8}"/>
              </a:ext>
            </a:extLst>
          </p:cNvPr>
          <p:cNvSpPr txBox="1"/>
          <p:nvPr/>
        </p:nvSpPr>
        <p:spPr>
          <a:xfrm>
            <a:off x="533400" y="564900"/>
            <a:ext cx="5156200" cy="861774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000" dirty="0"/>
              <a:t>An Example to Run-4/5/6 Improvements</a:t>
            </a:r>
            <a:endParaRPr lang="en-US" sz="1900" b="1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23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9AA15E4-108A-D4D6-1088-69E8CC37E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93" y="4774788"/>
            <a:ext cx="6121700" cy="20909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2F94AD-7C62-58F8-09B3-17ECF3F14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96" y="1546569"/>
            <a:ext cx="6368541" cy="32232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9B9491-314E-7137-F649-40DF71708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695" y="1567713"/>
            <a:ext cx="6368542" cy="32232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6AFC14-64D6-E803-E11C-8CDB3E3844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695" y="1576161"/>
            <a:ext cx="6368542" cy="32232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11320E-16F3-EB1C-5EBB-3BE352FE08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697" y="1584610"/>
            <a:ext cx="6368540" cy="32232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Placeholder 1">
                <a:extLst>
                  <a:ext uri="{FF2B5EF4-FFF2-40B4-BE49-F238E27FC236}">
                    <a16:creationId xmlns:a16="http://schemas.microsoft.com/office/drawing/2014/main" id="{F8E05B53-8B33-4C62-C2D3-88B629C3857E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7126357" y="1584610"/>
                <a:ext cx="4975724" cy="4209903"/>
              </a:xfrm>
            </p:spPr>
            <p:txBody>
              <a:bodyPr/>
              <a:lstStyle/>
              <a:p>
                <a:r>
                  <a:rPr lang="en-US" dirty="0"/>
                  <a:t>With Run-2/3 result, uncertainty was halved</a:t>
                </a:r>
              </a:p>
              <a:p>
                <a:r>
                  <a:rPr lang="en-US" dirty="0"/>
                  <a:t>New result from Run-4/5/6 data reduced uncertainty by another 1.8 times</a:t>
                </a:r>
              </a:p>
              <a:p>
                <a:r>
                  <a:rPr lang="en-US" dirty="0"/>
                  <a:t>Combined Fermilab average is the most precise 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4" name="Text Placeholder 1">
                <a:extLst>
                  <a:ext uri="{FF2B5EF4-FFF2-40B4-BE49-F238E27FC236}">
                    <a16:creationId xmlns:a16="http://schemas.microsoft.com/office/drawing/2014/main" id="{F8E05B53-8B33-4C62-C2D3-88B629C385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7126357" y="1584610"/>
                <a:ext cx="4975724" cy="4209903"/>
              </a:xfrm>
              <a:blipFill>
                <a:blip r:embed="rId8"/>
                <a:stretch>
                  <a:fillRect l="-2806" t="-1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3FF62389-A5AA-131F-7795-D3787E7CA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9994393" cy="433527"/>
          </a:xfrm>
        </p:spPr>
        <p:txBody>
          <a:bodyPr/>
          <a:lstStyle/>
          <a:p>
            <a:r>
              <a:rPr lang="en-US" dirty="0"/>
              <a:t>New Muon g–2 Result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9CDF2-ECA3-F1A9-069B-7C60B4B0EA51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90C4DA-0188-3387-4B79-9176DF85F2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694" y="4767049"/>
            <a:ext cx="6121698" cy="20909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Placeholder 1">
                <a:extLst>
                  <a:ext uri="{FF2B5EF4-FFF2-40B4-BE49-F238E27FC236}">
                    <a16:creationId xmlns:a16="http://schemas.microsoft.com/office/drawing/2014/main" id="{47D38828-2117-0A59-276C-D0D0CBABEC8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4277" y="5590693"/>
                <a:ext cx="6368542" cy="515548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tabLst/>
                  <a:defRPr sz="20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6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b="1" i="0" smtClean="0">
                            <a:latin typeface="Cambria Math" panose="02040503050406030204" pitchFamily="18" charset="0"/>
                          </a:rPr>
                          <m:t>exp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𝟎𝟎𝟏𝟏𝟔𝟓𝟗𝟐𝟎𝟕𝟏𝟓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𝟏𝟒𝟓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7" name="Text Placeholder 1">
                <a:extLst>
                  <a:ext uri="{FF2B5EF4-FFF2-40B4-BE49-F238E27FC236}">
                    <a16:creationId xmlns:a16="http://schemas.microsoft.com/office/drawing/2014/main" id="{47D38828-2117-0A59-276C-D0D0CBABEC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4277" y="5590693"/>
                <a:ext cx="6368542" cy="5155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Placeholder 1">
                <a:extLst>
                  <a:ext uri="{FF2B5EF4-FFF2-40B4-BE49-F238E27FC236}">
                    <a16:creationId xmlns:a16="http://schemas.microsoft.com/office/drawing/2014/main" id="{B8E95F06-BB96-0605-1149-94EEB1CBFD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4277" y="5104737"/>
                <a:ext cx="6368542" cy="515548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tabLst/>
                  <a:defRPr sz="20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6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b="1" i="0" smtClean="0">
                        <a:latin typeface="Cambria Math" panose="02040503050406030204" pitchFamily="18" charset="0"/>
                      </a:rPr>
                      <m:t>Run</m:t>
                    </m:r>
                    <m:r>
                      <m:rPr>
                        <m:nor/>
                      </m:rPr>
                      <a:rPr lang="en-US" b="1" i="0" smtClean="0">
                        <a:latin typeface="Cambria Math" panose="02040503050406030204" pitchFamily="18" charset="0"/>
                      </a:rPr>
                      <m:t>−1</m:t>
                    </m:r>
                    <m:r>
                      <m:rPr>
                        <m:nor/>
                      </m:rPr>
                      <a:rPr lang="en-US" b="1" i="0" smtClean="0">
                        <a:latin typeface="Cambria Math" panose="02040503050406030204" pitchFamily="18" charset="0"/>
                      </a:rPr>
                      <m:t>to</m:t>
                    </m:r>
                    <m:r>
                      <m:rPr>
                        <m:nor/>
                      </m:rPr>
                      <a:rPr lang="en-US" b="1" i="0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𝟎𝟎𝟏𝟏𝟔𝟓𝟗𝟐𝟎𝟕𝟎𝟓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𝟏𝟒𝟖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8" name="Text Placeholder 1">
                <a:extLst>
                  <a:ext uri="{FF2B5EF4-FFF2-40B4-BE49-F238E27FC236}">
                    <a16:creationId xmlns:a16="http://schemas.microsoft.com/office/drawing/2014/main" id="{B8E95F06-BB96-0605-1149-94EEB1CBFD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4277" y="5104737"/>
                <a:ext cx="6368542" cy="51554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545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82"/>
    </mc:Choice>
    <mc:Fallback xmlns="">
      <p:transition spd="slow" advTm="55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AB4949-CE50-15D7-9BD6-DDBB2F3ED0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4936" y="1009904"/>
            <a:ext cx="11158151" cy="1113536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solidFill>
                  <a:schemeClr val="accent1"/>
                </a:solidFill>
              </a:rPr>
              <a:t>Magnetic Moment of Muon </a:t>
            </a:r>
          </a:p>
          <a:p>
            <a:pPr marL="0" indent="0">
              <a:buNone/>
            </a:pPr>
            <a:r>
              <a:rPr lang="en-US" sz="1800" dirty="0"/>
              <a:t>A charged particle with spin generates its own magnetic moment:</a:t>
            </a:r>
          </a:p>
          <a:p>
            <a:pPr marL="0" indent="0">
              <a:buNone/>
            </a:pPr>
            <a:r>
              <a:rPr lang="en-US" sz="1800" dirty="0"/>
              <a:t>g: Proportionality constant between spin and magnetic moment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503EE8-5AD4-2700-97FB-251E63E02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10836776" cy="433527"/>
          </a:xfrm>
        </p:spPr>
        <p:txBody>
          <a:bodyPr/>
          <a:lstStyle/>
          <a:p>
            <a:r>
              <a:rPr lang="en-US" dirty="0"/>
              <a:t>Muon Magnetic Moment and Defining the Anomaly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E9EE46-826D-83A2-7B09-48648F2483C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 descr="A mathematical equation with black text&#10;&#10;Description automatically generated">
            <a:extLst>
              <a:ext uri="{FF2B5EF4-FFF2-40B4-BE49-F238E27FC236}">
                <a16:creationId xmlns:a16="http://schemas.microsoft.com/office/drawing/2014/main" id="{6D5F340E-4BB3-410F-52D2-C27D91E20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114" y="1192530"/>
            <a:ext cx="1821596" cy="703579"/>
          </a:xfrm>
          <a:prstGeom prst="rect">
            <a:avLst/>
          </a:prstGeom>
        </p:spPr>
      </p:pic>
      <p:pic>
        <p:nvPicPr>
          <p:cNvPr id="7" name="Picture 6" descr="A black and white math equation&#10;&#10;Description automatically generated">
            <a:extLst>
              <a:ext uri="{FF2B5EF4-FFF2-40B4-BE49-F238E27FC236}">
                <a16:creationId xmlns:a16="http://schemas.microsoft.com/office/drawing/2014/main" id="{FF7D8440-86C7-C288-53C4-62F138ACF5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561" y="4863985"/>
            <a:ext cx="4296223" cy="891138"/>
          </a:xfrm>
          <a:prstGeom prst="rect">
            <a:avLst/>
          </a:prstGeom>
        </p:spPr>
      </p:pic>
      <p:pic>
        <p:nvPicPr>
          <p:cNvPr id="8" name="Screenshot 2023-07-08 at 1.31.46 PM.png" descr="Screenshot 2023-07-08 at 1.31.46 PM.png">
            <a:extLst>
              <a:ext uri="{FF2B5EF4-FFF2-40B4-BE49-F238E27FC236}">
                <a16:creationId xmlns:a16="http://schemas.microsoft.com/office/drawing/2014/main" id="{E406938D-6F50-1BB6-74CF-685D430D5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130" y="2774030"/>
            <a:ext cx="2067967" cy="175743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Dirac: g=2">
            <a:extLst>
              <a:ext uri="{FF2B5EF4-FFF2-40B4-BE49-F238E27FC236}">
                <a16:creationId xmlns:a16="http://schemas.microsoft.com/office/drawing/2014/main" id="{60B6B29A-A152-A101-DBAC-57821D2FD62F}"/>
              </a:ext>
            </a:extLst>
          </p:cNvPr>
          <p:cNvSpPr txBox="1"/>
          <p:nvPr/>
        </p:nvSpPr>
        <p:spPr>
          <a:xfrm>
            <a:off x="2438548" y="2333248"/>
            <a:ext cx="1856244" cy="512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400"/>
              </a:spcBef>
              <a:defRPr sz="2600">
                <a:solidFill>
                  <a:schemeClr val="accent4"/>
                </a:solidFill>
                <a:uFill>
                  <a:solidFill>
                    <a:srgbClr val="595959"/>
                  </a:solidFill>
                </a:uFill>
              </a:defRPr>
            </a:lvl1pPr>
          </a:lstStyle>
          <a:p>
            <a:r>
              <a:rPr sz="1800" dirty="0">
                <a:latin typeface="Helvetica" pitchFamily="2" charset="0"/>
              </a:rPr>
              <a:t>Dirac: g=2</a:t>
            </a:r>
          </a:p>
        </p:txBody>
      </p:sp>
      <p:pic>
        <p:nvPicPr>
          <p:cNvPr id="10" name="Screenshot 2023-07-08 at 1.28.58 PM.png" descr="Screenshot 2023-07-08 at 1.28.58 PM.png">
            <a:extLst>
              <a:ext uri="{FF2B5EF4-FFF2-40B4-BE49-F238E27FC236}">
                <a16:creationId xmlns:a16="http://schemas.microsoft.com/office/drawing/2014/main" id="{AAAD2495-9240-86C0-B09C-F13881E203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6018" y="2932010"/>
            <a:ext cx="1943738" cy="144147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Quantum corrections: g&gt;2">
            <a:extLst>
              <a:ext uri="{FF2B5EF4-FFF2-40B4-BE49-F238E27FC236}">
                <a16:creationId xmlns:a16="http://schemas.microsoft.com/office/drawing/2014/main" id="{C2C8837F-F222-FBF4-59E2-D7895864AFA9}"/>
              </a:ext>
            </a:extLst>
          </p:cNvPr>
          <p:cNvSpPr txBox="1"/>
          <p:nvPr/>
        </p:nvSpPr>
        <p:spPr>
          <a:xfrm>
            <a:off x="5559637" y="2368348"/>
            <a:ext cx="3533719" cy="46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400"/>
              </a:spcBef>
              <a:defRPr>
                <a:solidFill>
                  <a:schemeClr val="accent4"/>
                </a:solidFill>
                <a:uFill>
                  <a:solidFill>
                    <a:srgbClr val="595959"/>
                  </a:solidFill>
                </a:uFill>
              </a:defRPr>
            </a:lvl1pPr>
          </a:lstStyle>
          <a:p>
            <a:r>
              <a:rPr dirty="0">
                <a:latin typeface="Helvetica" pitchFamily="2" charset="0"/>
              </a:rPr>
              <a:t>Quantum corrections: g&gt;2</a:t>
            </a:r>
          </a:p>
        </p:txBody>
      </p:sp>
      <p:sp>
        <p:nvSpPr>
          <p:cNvPr id="12" name="Rounded Rectangle">
            <a:extLst>
              <a:ext uri="{FF2B5EF4-FFF2-40B4-BE49-F238E27FC236}">
                <a16:creationId xmlns:a16="http://schemas.microsoft.com/office/drawing/2014/main" id="{9A57382C-A2C7-B243-EAEA-E53DAEF2608F}"/>
              </a:ext>
            </a:extLst>
          </p:cNvPr>
          <p:cNvSpPr/>
          <p:nvPr/>
        </p:nvSpPr>
        <p:spPr>
          <a:xfrm>
            <a:off x="1542599" y="2218140"/>
            <a:ext cx="2872176" cy="2387976"/>
          </a:xfrm>
          <a:prstGeom prst="roundRect">
            <a:avLst>
              <a:gd name="adj" fmla="val 15000"/>
            </a:avLst>
          </a:prstGeom>
          <a:ln w="25400">
            <a:solidFill>
              <a:schemeClr val="accent1">
                <a:hueOff val="273561"/>
                <a:satOff val="2937"/>
                <a:lumOff val="-22233"/>
              </a:schemeClr>
            </a:solidFill>
          </a:ln>
        </p:spPr>
        <p:txBody>
          <a:bodyPr lIns="65023" tIns="65023" rIns="65023" bIns="65023"/>
          <a:lstStyle/>
          <a:p>
            <a:pPr>
              <a:lnSpc>
                <a:spcPct val="100000"/>
              </a:lnSpc>
              <a:defRPr sz="3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49C0726D-89D2-FED4-EE82-5960273739A2}"/>
              </a:ext>
            </a:extLst>
          </p:cNvPr>
          <p:cNvSpPr/>
          <p:nvPr/>
        </p:nvSpPr>
        <p:spPr>
          <a:xfrm>
            <a:off x="4796445" y="2217439"/>
            <a:ext cx="4234843" cy="2387976"/>
          </a:xfrm>
          <a:prstGeom prst="roundRect">
            <a:avLst>
              <a:gd name="adj" fmla="val 15000"/>
            </a:avLst>
          </a:prstGeom>
          <a:ln w="25400">
            <a:solidFill>
              <a:schemeClr val="accent1">
                <a:hueOff val="273561"/>
                <a:satOff val="2937"/>
                <a:lumOff val="-22233"/>
              </a:schemeClr>
            </a:solidFill>
          </a:ln>
        </p:spPr>
        <p:txBody>
          <a:bodyPr lIns="65023" tIns="65023" rIns="65023" bIns="65023"/>
          <a:lstStyle/>
          <a:p>
            <a:pPr>
              <a:lnSpc>
                <a:spcPct val="100000"/>
              </a:lnSpc>
              <a:defRPr sz="3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78C04EA-C998-4056-420D-F7E6829F61C8}"/>
                  </a:ext>
                </a:extLst>
              </p:cNvPr>
              <p:cNvSpPr txBox="1"/>
              <p:nvPr/>
            </p:nvSpPr>
            <p:spPr>
              <a:xfrm>
                <a:off x="851754" y="5997812"/>
                <a:ext cx="9615198" cy="3916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US" sz="1800" dirty="0"/>
                  <a:t>Measuring this anomaly could tell us if there are new particles or forces that contribute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ar-AE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endParaRPr lang="ar-AE" sz="18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78C04EA-C998-4056-420D-F7E6829F6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754" y="5997812"/>
                <a:ext cx="9615198" cy="391646"/>
              </a:xfrm>
              <a:prstGeom prst="rect">
                <a:avLst/>
              </a:prstGeom>
              <a:blipFill>
                <a:blip r:embed="rId7"/>
                <a:stretch>
                  <a:fillRect l="-660" t="-12500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ACDB266-8D00-7958-7716-0B071C277431}"/>
              </a:ext>
            </a:extLst>
          </p:cNvPr>
          <p:cNvSpPr txBox="1"/>
          <p:nvPr/>
        </p:nvSpPr>
        <p:spPr>
          <a:xfrm>
            <a:off x="532047" y="5083176"/>
            <a:ext cx="42348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accent1"/>
                </a:solidFill>
              </a:rPr>
              <a:t>Anomalous Magnetic Moment of Muon </a:t>
            </a:r>
          </a:p>
        </p:txBody>
      </p:sp>
    </p:spTree>
    <p:extLst>
      <p:ext uri="{BB962C8B-B14F-4D97-AF65-F5344CB8AC3E}">
        <p14:creationId xmlns:p14="http://schemas.microsoft.com/office/powerpoint/2010/main" val="3811407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0B93A8-6991-42BD-C98B-FCE35C525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Consistency Checks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11C76D-3B48-C405-6978-88B815A0BC9A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D297B5-DCC7-DF56-802D-1A6B8A43C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" y="2316480"/>
            <a:ext cx="6313183" cy="41757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94F994-2120-05F5-8B56-B2C67586C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980" y="811832"/>
            <a:ext cx="4858599" cy="590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24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EEFC3-0097-31A7-5588-90804ED64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56E821-7F3A-83AD-2FDB-2BBB85A18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628" y="1090946"/>
            <a:ext cx="4729898" cy="57531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39FBD578-06FC-181B-2D8D-45407200531F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391208" y="1169899"/>
                <a:ext cx="4601741" cy="5454185"/>
              </a:xfrm>
            </p:spPr>
            <p:txBody>
              <a:bodyPr/>
              <a:lstStyle/>
              <a:p>
                <a:r>
                  <a:rPr lang="en-US" dirty="0"/>
                  <a:t>First TI paper (WP2020) compiled data driven dispersive approaches from different experiments (+20 years)</a:t>
                </a:r>
              </a:p>
              <a:p>
                <a:r>
                  <a:rPr lang="en-US" dirty="0"/>
                  <a:t>CMD-3 based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 calculation is in tension with previous evaluations</a:t>
                </a:r>
              </a:p>
              <a:p>
                <a:r>
                  <a:rPr lang="en-US" dirty="0"/>
                  <a:t>BMW (lattice QCD calculation) in tension with WP2020 closer to the  g-2  experiment value</a:t>
                </a:r>
              </a:p>
              <a:p>
                <a:r>
                  <a:rPr lang="en-US" dirty="0"/>
                  <a:t>WP2025 exclusively compiled published lattice-QCD results (snapshot in time)</a:t>
                </a:r>
                <a:r>
                  <a:rPr lang="en-US" u="sng" dirty="0">
                    <a:solidFill>
                      <a:schemeClr val="accent1"/>
                    </a:solidFill>
                  </a:rPr>
                  <a:t>arXiv:2505.21476 </a:t>
                </a:r>
              </a:p>
              <a:p>
                <a:r>
                  <a:rPr lang="en-US" dirty="0"/>
                  <a:t>TI work ongoing:</a:t>
                </a:r>
              </a:p>
              <a:p>
                <a:pPr lvl="1"/>
                <a:r>
                  <a:rPr lang="en-US" dirty="0"/>
                  <a:t>Uncertainty is still 4X larger than experiment</a:t>
                </a:r>
              </a:p>
              <a:p>
                <a:pPr lvl="1"/>
                <a:r>
                  <a:rPr lang="en-US" dirty="0"/>
                  <a:t>Resolving tensions (WP20 vs WP25) and incorporating all approaches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39FBD578-06FC-181B-2D8D-4540720053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391208" y="1169899"/>
                <a:ext cx="4601741" cy="5454185"/>
              </a:xfrm>
              <a:blipFill>
                <a:blip r:embed="rId4"/>
                <a:stretch>
                  <a:fillRect l="-3022" t="-1628" r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450367F0-1A41-637E-5EC8-86DCA6580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Prediction of the Anomaly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0A03E9-B7DA-D8E4-19DC-E209EA88E1D5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B0CC95-3CB9-C303-0AA7-296C99343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1628" y="1104900"/>
            <a:ext cx="4729898" cy="5753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40C439-0B1A-8C1B-78E4-30AF5A42BB27}"/>
              </a:ext>
            </a:extLst>
          </p:cNvPr>
          <p:cNvSpPr txBox="1"/>
          <p:nvPr/>
        </p:nvSpPr>
        <p:spPr>
          <a:xfrm>
            <a:off x="6977366" y="5753100"/>
            <a:ext cx="459416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The ranges shown (in light green) in the LO-HVP </a:t>
            </a:r>
            <a:r>
              <a:rPr lang="en-US" sz="900" dirty="0" err="1"/>
              <a:t>e⁺e</a:t>
            </a:r>
            <a:r>
              <a:rPr lang="en-US" sz="900" dirty="0"/>
              <a:t>⁻ section represent the spread of values across different measurements or calculations and should not be interpreted as statistical uncertainties in the conventional sense. Theory section adapted from WP 2025. 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075E9374-848B-B87C-9A91-A1118C731F01}"/>
              </a:ext>
            </a:extLst>
          </p:cNvPr>
          <p:cNvSpPr/>
          <p:nvPr/>
        </p:nvSpPr>
        <p:spPr>
          <a:xfrm>
            <a:off x="391209" y="954158"/>
            <a:ext cx="4449148" cy="1149742"/>
          </a:xfrm>
          <a:prstGeom prst="wedgeRoundRectCallout">
            <a:avLst>
              <a:gd name="adj1" fmla="val 92065"/>
              <a:gd name="adj2" fmla="val 214915"/>
              <a:gd name="adj3" fmla="val 16667"/>
            </a:avLst>
          </a:prstGeom>
          <a:noFill/>
          <a:ln>
            <a:solidFill>
              <a:srgbClr val="2CA0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EF4859C0-7BC3-BE58-DB3C-2F087E08A200}"/>
              </a:ext>
            </a:extLst>
          </p:cNvPr>
          <p:cNvSpPr/>
          <p:nvPr/>
        </p:nvSpPr>
        <p:spPr>
          <a:xfrm>
            <a:off x="6689035" y="3429000"/>
            <a:ext cx="152593" cy="1262270"/>
          </a:xfrm>
          <a:prstGeom prst="leftBrace">
            <a:avLst/>
          </a:prstGeom>
          <a:ln>
            <a:solidFill>
              <a:srgbClr val="2CA02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5A3EC396-DEAB-BD95-D243-D406D525C2F1}"/>
              </a:ext>
            </a:extLst>
          </p:cNvPr>
          <p:cNvSpPr/>
          <p:nvPr/>
        </p:nvSpPr>
        <p:spPr>
          <a:xfrm>
            <a:off x="391209" y="2103900"/>
            <a:ext cx="4449148" cy="747550"/>
          </a:xfrm>
          <a:prstGeom prst="wedgeRoundRectCallout">
            <a:avLst>
              <a:gd name="adj1" fmla="val 94667"/>
              <a:gd name="adj2" fmla="val 333913"/>
              <a:gd name="adj3" fmla="val 16667"/>
            </a:avLst>
          </a:prstGeom>
          <a:noFill/>
          <a:ln>
            <a:solidFill>
              <a:srgbClr val="2CA0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7E72C1BC-CB5F-EDF3-97B2-457F97F0E0E2}"/>
              </a:ext>
            </a:extLst>
          </p:cNvPr>
          <p:cNvSpPr/>
          <p:nvPr/>
        </p:nvSpPr>
        <p:spPr>
          <a:xfrm>
            <a:off x="391209" y="2905501"/>
            <a:ext cx="4578410" cy="962313"/>
          </a:xfrm>
          <a:prstGeom prst="wedgeRoundRectCallout">
            <a:avLst>
              <a:gd name="adj1" fmla="val 90981"/>
              <a:gd name="adj2" fmla="val 211004"/>
              <a:gd name="adj3" fmla="val 16667"/>
            </a:avLst>
          </a:prstGeom>
          <a:noFill/>
          <a:ln>
            <a:solidFill>
              <a:srgbClr val="FF7F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CB9D6AFB-9A60-07BE-CB32-F96215C60FEE}"/>
              </a:ext>
            </a:extLst>
          </p:cNvPr>
          <p:cNvSpPr/>
          <p:nvPr/>
        </p:nvSpPr>
        <p:spPr>
          <a:xfrm>
            <a:off x="391209" y="3921865"/>
            <a:ext cx="4578410" cy="962313"/>
          </a:xfrm>
          <a:prstGeom prst="wedgeRoundRectCallout">
            <a:avLst>
              <a:gd name="adj1" fmla="val 91923"/>
              <a:gd name="adj2" fmla="val 53977"/>
              <a:gd name="adj3" fmla="val 16667"/>
            </a:avLst>
          </a:prstGeom>
          <a:noFill/>
          <a:ln>
            <a:solidFill>
              <a:srgbClr val="FF7F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FF3B94-3D6A-8206-CF93-1D66E85E8022}"/>
              </a:ext>
            </a:extLst>
          </p:cNvPr>
          <p:cNvSpPr txBox="1"/>
          <p:nvPr/>
        </p:nvSpPr>
        <p:spPr>
          <a:xfrm>
            <a:off x="1760206" y="6290588"/>
            <a:ext cx="4713506" cy="430887"/>
          </a:xfrm>
          <a:custGeom>
            <a:avLst/>
            <a:gdLst>
              <a:gd name="connsiteX0" fmla="*/ 0 w 4713506"/>
              <a:gd name="connsiteY0" fmla="*/ 0 h 430887"/>
              <a:gd name="connsiteX1" fmla="*/ 542053 w 4713506"/>
              <a:gd name="connsiteY1" fmla="*/ 0 h 430887"/>
              <a:gd name="connsiteX2" fmla="*/ 989836 w 4713506"/>
              <a:gd name="connsiteY2" fmla="*/ 0 h 430887"/>
              <a:gd name="connsiteX3" fmla="*/ 1673295 w 4713506"/>
              <a:gd name="connsiteY3" fmla="*/ 0 h 430887"/>
              <a:gd name="connsiteX4" fmla="*/ 2215348 w 4713506"/>
              <a:gd name="connsiteY4" fmla="*/ 0 h 430887"/>
              <a:gd name="connsiteX5" fmla="*/ 2757401 w 4713506"/>
              <a:gd name="connsiteY5" fmla="*/ 0 h 430887"/>
              <a:gd name="connsiteX6" fmla="*/ 3440859 w 4713506"/>
              <a:gd name="connsiteY6" fmla="*/ 0 h 430887"/>
              <a:gd name="connsiteX7" fmla="*/ 3935778 w 4713506"/>
              <a:gd name="connsiteY7" fmla="*/ 0 h 430887"/>
              <a:gd name="connsiteX8" fmla="*/ 4713506 w 4713506"/>
              <a:gd name="connsiteY8" fmla="*/ 0 h 430887"/>
              <a:gd name="connsiteX9" fmla="*/ 4713506 w 4713506"/>
              <a:gd name="connsiteY9" fmla="*/ 430887 h 430887"/>
              <a:gd name="connsiteX10" fmla="*/ 4218588 w 4713506"/>
              <a:gd name="connsiteY10" fmla="*/ 430887 h 430887"/>
              <a:gd name="connsiteX11" fmla="*/ 3629400 w 4713506"/>
              <a:gd name="connsiteY11" fmla="*/ 430887 h 430887"/>
              <a:gd name="connsiteX12" fmla="*/ 3087346 w 4713506"/>
              <a:gd name="connsiteY12" fmla="*/ 430887 h 430887"/>
              <a:gd name="connsiteX13" fmla="*/ 2403888 w 4713506"/>
              <a:gd name="connsiteY13" fmla="*/ 430887 h 430887"/>
              <a:gd name="connsiteX14" fmla="*/ 1720430 w 4713506"/>
              <a:gd name="connsiteY14" fmla="*/ 430887 h 430887"/>
              <a:gd name="connsiteX15" fmla="*/ 1225512 w 4713506"/>
              <a:gd name="connsiteY15" fmla="*/ 430887 h 430887"/>
              <a:gd name="connsiteX16" fmla="*/ 636323 w 4713506"/>
              <a:gd name="connsiteY16" fmla="*/ 430887 h 430887"/>
              <a:gd name="connsiteX17" fmla="*/ 0 w 4713506"/>
              <a:gd name="connsiteY17" fmla="*/ 430887 h 430887"/>
              <a:gd name="connsiteX18" fmla="*/ 0 w 4713506"/>
              <a:gd name="connsiteY1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713506" h="430887" extrusionOk="0">
                <a:moveTo>
                  <a:pt x="0" y="0"/>
                </a:moveTo>
                <a:cubicBezTo>
                  <a:pt x="260199" y="-24854"/>
                  <a:pt x="416267" y="37793"/>
                  <a:pt x="542053" y="0"/>
                </a:cubicBezTo>
                <a:cubicBezTo>
                  <a:pt x="667839" y="-37793"/>
                  <a:pt x="807998" y="25024"/>
                  <a:pt x="989836" y="0"/>
                </a:cubicBezTo>
                <a:cubicBezTo>
                  <a:pt x="1171674" y="-25024"/>
                  <a:pt x="1433070" y="28199"/>
                  <a:pt x="1673295" y="0"/>
                </a:cubicBezTo>
                <a:cubicBezTo>
                  <a:pt x="1913520" y="-28199"/>
                  <a:pt x="2045329" y="22210"/>
                  <a:pt x="2215348" y="0"/>
                </a:cubicBezTo>
                <a:cubicBezTo>
                  <a:pt x="2385367" y="-22210"/>
                  <a:pt x="2629763" y="33148"/>
                  <a:pt x="2757401" y="0"/>
                </a:cubicBezTo>
                <a:cubicBezTo>
                  <a:pt x="2885039" y="-33148"/>
                  <a:pt x="3184173" y="31194"/>
                  <a:pt x="3440859" y="0"/>
                </a:cubicBezTo>
                <a:cubicBezTo>
                  <a:pt x="3697545" y="-31194"/>
                  <a:pt x="3784559" y="54299"/>
                  <a:pt x="3935778" y="0"/>
                </a:cubicBezTo>
                <a:cubicBezTo>
                  <a:pt x="4086997" y="-54299"/>
                  <a:pt x="4336140" y="40614"/>
                  <a:pt x="4713506" y="0"/>
                </a:cubicBezTo>
                <a:cubicBezTo>
                  <a:pt x="4716937" y="209713"/>
                  <a:pt x="4670004" y="273451"/>
                  <a:pt x="4713506" y="430887"/>
                </a:cubicBezTo>
                <a:cubicBezTo>
                  <a:pt x="4574772" y="449943"/>
                  <a:pt x="4427516" y="427771"/>
                  <a:pt x="4218588" y="430887"/>
                </a:cubicBezTo>
                <a:cubicBezTo>
                  <a:pt x="4009660" y="434003"/>
                  <a:pt x="3922389" y="393718"/>
                  <a:pt x="3629400" y="430887"/>
                </a:cubicBezTo>
                <a:cubicBezTo>
                  <a:pt x="3336411" y="468056"/>
                  <a:pt x="3197096" y="405636"/>
                  <a:pt x="3087346" y="430887"/>
                </a:cubicBezTo>
                <a:cubicBezTo>
                  <a:pt x="2977596" y="456138"/>
                  <a:pt x="2543245" y="397369"/>
                  <a:pt x="2403888" y="430887"/>
                </a:cubicBezTo>
                <a:cubicBezTo>
                  <a:pt x="2264531" y="464405"/>
                  <a:pt x="2044060" y="410518"/>
                  <a:pt x="1720430" y="430887"/>
                </a:cubicBezTo>
                <a:cubicBezTo>
                  <a:pt x="1396800" y="451256"/>
                  <a:pt x="1449695" y="421873"/>
                  <a:pt x="1225512" y="430887"/>
                </a:cubicBezTo>
                <a:cubicBezTo>
                  <a:pt x="1001329" y="439901"/>
                  <a:pt x="772150" y="386725"/>
                  <a:pt x="636323" y="430887"/>
                </a:cubicBezTo>
                <a:cubicBezTo>
                  <a:pt x="500496" y="475049"/>
                  <a:pt x="200327" y="386779"/>
                  <a:pt x="0" y="430887"/>
                </a:cubicBezTo>
                <a:cubicBezTo>
                  <a:pt x="-14204" y="290969"/>
                  <a:pt x="3800" y="176020"/>
                  <a:pt x="0" y="0"/>
                </a:cubicBezTo>
                <a:close/>
              </a:path>
            </a:pathLst>
          </a:custGeom>
          <a:noFill/>
          <a:ln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</a:rPr>
              <a:t>Details on discrepancy between </a:t>
            </a:r>
            <a:r>
              <a:rPr lang="en-US" sz="1400" dirty="0">
                <a:solidFill>
                  <a:srgbClr val="C00000"/>
                </a:solidFill>
                <a:latin typeface="Helvetica" pitchFamily="2" charset="0"/>
              </a:rPr>
              <a:t>HVP contributions was given  </a:t>
            </a:r>
            <a:r>
              <a:rPr lang="en-US" sz="1400" b="1" dirty="0">
                <a:solidFill>
                  <a:srgbClr val="C00000"/>
                </a:solidFill>
                <a:latin typeface="Helvetica" pitchFamily="2" charset="0"/>
              </a:rPr>
              <a:t>by Kim Maltman </a:t>
            </a:r>
            <a:r>
              <a:rPr lang="en-US" sz="1400" dirty="0">
                <a:solidFill>
                  <a:srgbClr val="C00000"/>
                </a:solidFill>
                <a:latin typeface="Helvetica" pitchFamily="2" charset="0"/>
              </a:rPr>
              <a:t>on Tuesday Precession session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91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1" grpId="3" animBg="1"/>
      <p:bldP spid="20" grpId="0" animBg="1"/>
      <p:bldP spid="20" grpId="1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3D0A8742-9EA7-5180-80F4-4741FB88B0C9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69332" y="1049079"/>
                <a:ext cx="6129867" cy="4103157"/>
              </a:xfrm>
            </p:spPr>
            <p:txBody>
              <a:bodyPr/>
              <a:lstStyle/>
              <a:p>
                <a:r>
                  <a:rPr lang="en-US" dirty="0"/>
                  <a:t>Fermilab has announced final result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 with record precision</a:t>
                </a:r>
              </a:p>
              <a:p>
                <a:r>
                  <a:rPr lang="en-US" dirty="0"/>
                  <a:t>More analysis on the way: Muon EDM, CPTLV and Dark Matter</a:t>
                </a:r>
              </a:p>
              <a:p>
                <a:r>
                  <a:rPr lang="en-US" dirty="0"/>
                  <a:t>J-PARC g-2/EDM experiment will begin in the next few years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collider community working on understanding the CMD-3 discrepancy </a:t>
                </a:r>
              </a:p>
              <a:p>
                <a:r>
                  <a:rPr lang="en-US" dirty="0" err="1"/>
                  <a:t>MuonE</a:t>
                </a:r>
                <a:r>
                  <a:rPr lang="en-US" dirty="0"/>
                  <a:t> experiment aims to directly measure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𝐻𝑉𝑃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𝐿𝑂</m:t>
                        </m:r>
                      </m:sup>
                    </m:sSubSup>
                  </m:oMath>
                </a14:m>
                <a:r>
                  <a:rPr lang="en-US" dirty="0"/>
                  <a:t> (see Dinko </a:t>
                </a:r>
                <a:r>
                  <a:rPr lang="en-US" dirty="0" err="1"/>
                  <a:t>Počanić’s</a:t>
                </a:r>
                <a:r>
                  <a:rPr lang="en-US" dirty="0"/>
                  <a:t> talk on Tuesday Precession Physics Session)   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3D0A8742-9EA7-5180-80F4-4741FB88B0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69332" y="1049079"/>
                <a:ext cx="6129867" cy="4103157"/>
              </a:xfrm>
              <a:blipFill>
                <a:blip r:embed="rId3"/>
                <a:stretch>
                  <a:fillRect l="-2484" t="-1543" r="-3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F16C12DF-A3AF-EFFE-E388-E343E564E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481D93-099C-1EE5-5A55-0357E066FC78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8CFBF7-28CF-D368-E676-B8DFFE4C9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4320" y="1049079"/>
            <a:ext cx="4865315" cy="2462446"/>
          </a:xfrm>
          <a:prstGeom prst="rect">
            <a:avLst/>
          </a:prstGeom>
        </p:spPr>
      </p:pic>
      <p:pic>
        <p:nvPicPr>
          <p:cNvPr id="7" name="Picture 6" descr="A close-up of a text&#10;&#10;AI-generated content may be incorrect.">
            <a:extLst>
              <a:ext uri="{FF2B5EF4-FFF2-40B4-BE49-F238E27FC236}">
                <a16:creationId xmlns:a16="http://schemas.microsoft.com/office/drawing/2014/main" id="{9CDEE8C7-A707-0543-9E8F-E751A5649F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105"/>
          <a:stretch>
            <a:fillRect/>
          </a:stretch>
        </p:blipFill>
        <p:spPr>
          <a:xfrm>
            <a:off x="5079946" y="5152236"/>
            <a:ext cx="6678754" cy="1585113"/>
          </a:xfrm>
          <a:prstGeom prst="rect">
            <a:avLst/>
          </a:prstGeom>
        </p:spPr>
      </p:pic>
      <p:pic>
        <p:nvPicPr>
          <p:cNvPr id="10" name="Picture 9" descr="A close up of a text&#10;&#10;AI-generated content may be incorrect.">
            <a:extLst>
              <a:ext uri="{FF2B5EF4-FFF2-40B4-BE49-F238E27FC236}">
                <a16:creationId xmlns:a16="http://schemas.microsoft.com/office/drawing/2014/main" id="{D0922E40-5608-DAF6-0D6F-F07EFF6C8F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73964"/>
          <a:stretch>
            <a:fillRect/>
          </a:stretch>
        </p:blipFill>
        <p:spPr>
          <a:xfrm>
            <a:off x="5676053" y="4605444"/>
            <a:ext cx="5599430" cy="5133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493C31-E9B7-508C-7779-5D670DA74586}"/>
              </a:ext>
            </a:extLst>
          </p:cNvPr>
          <p:cNvSpPr txBox="1"/>
          <p:nvPr/>
        </p:nvSpPr>
        <p:spPr>
          <a:xfrm>
            <a:off x="0" y="5217577"/>
            <a:ext cx="5138777" cy="1138773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solidFill>
                  <a:schemeClr val="tx2"/>
                </a:solidFill>
                <a:latin typeface="Helvetica" pitchFamily="2" charset="0"/>
              </a:rPr>
              <a:t>Result Paper @ </a:t>
            </a:r>
            <a:r>
              <a:rPr lang="en-US" sz="1900" b="1" dirty="0" err="1">
                <a:solidFill>
                  <a:schemeClr val="tx2"/>
                </a:solidFill>
                <a:latin typeface="Helvetica" pitchFamily="2" charset="0"/>
              </a:rPr>
              <a:t>Arxiv</a:t>
            </a:r>
            <a:r>
              <a:rPr lang="en-US" sz="1900" b="1" dirty="0">
                <a:solidFill>
                  <a:schemeClr val="tx2"/>
                </a:solidFill>
                <a:latin typeface="Helvetica" pitchFamily="2" charset="0"/>
              </a:rPr>
              <a:t>: https://</a:t>
            </a:r>
            <a:r>
              <a:rPr lang="en-US" sz="1900" b="1" dirty="0" err="1">
                <a:solidFill>
                  <a:schemeClr val="tx2"/>
                </a:solidFill>
                <a:latin typeface="Helvetica" pitchFamily="2" charset="0"/>
              </a:rPr>
              <a:t>arxiv.org</a:t>
            </a:r>
            <a:r>
              <a:rPr lang="en-US" sz="1900" b="1" dirty="0">
                <a:solidFill>
                  <a:schemeClr val="tx2"/>
                </a:solidFill>
                <a:latin typeface="Helvetica" pitchFamily="2" charset="0"/>
              </a:rPr>
              <a:t>/abs/2506.03069</a:t>
            </a:r>
          </a:p>
        </p:txBody>
      </p:sp>
    </p:spTree>
    <p:extLst>
      <p:ext uri="{BB962C8B-B14F-4D97-AF65-F5344CB8AC3E}">
        <p14:creationId xmlns:p14="http://schemas.microsoft.com/office/powerpoint/2010/main" val="2354401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D39B59-F047-F172-BB3C-F885C4DE2E4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04041"/>
            <a:ext cx="11826240" cy="552552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BBF9AB-C235-2ADC-20D3-3E7DFC2E84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60" y="5938577"/>
            <a:ext cx="3306954" cy="383991"/>
          </a:xfrm>
        </p:spPr>
        <p:txBody>
          <a:bodyPr>
            <a:normAutofit/>
          </a:bodyPr>
          <a:lstStyle/>
          <a:p>
            <a:r>
              <a:rPr lang="en-US" dirty="0"/>
              <a:t>Thanks for listening!</a:t>
            </a:r>
          </a:p>
        </p:txBody>
      </p:sp>
      <p:pic>
        <p:nvPicPr>
          <p:cNvPr id="17" name="Picture 16" descr="Logo, company name&#10;&#10;AI-generated content may be incorrect.">
            <a:extLst>
              <a:ext uri="{FF2B5EF4-FFF2-40B4-BE49-F238E27FC236}">
                <a16:creationId xmlns:a16="http://schemas.microsoft.com/office/drawing/2014/main" id="{612E2265-1E7A-AC95-DE7F-1FFA90491A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F9D393-B76C-1374-A315-F9B439A7F89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DDD175-8FE5-9C49-694B-F0D1466B9C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99" t="34516" r="4289" b="4285"/>
          <a:stretch>
            <a:fillRect/>
          </a:stretch>
        </p:blipFill>
        <p:spPr>
          <a:xfrm>
            <a:off x="3507256" y="1500809"/>
            <a:ext cx="5701747" cy="222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7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75"/>
    </mc:Choice>
    <mc:Fallback xmlns="">
      <p:transition spd="slow" advTm="13475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 descr=" 7"/>
          <p:cNvSpPr>
            <a:spLocks noChangeArrowheads="1"/>
          </p:cNvSpPr>
          <p:nvPr/>
        </p:nvSpPr>
        <p:spPr bwMode="auto">
          <a:xfrm>
            <a:off x="2351584" y="44451"/>
            <a:ext cx="7632848" cy="7207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FFFFFF"/>
            </a:outerShdw>
          </a:effectLst>
        </p:spPr>
        <p:txBody>
          <a:bodyPr lIns="90488" tIns="44450" rIns="90488" bIns="44450"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altLang="zh-CN" sz="3400" dirty="0">
                <a:solidFill>
                  <a:srgbClr val="081D5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  <a:ea typeface="宋体" pitchFamily="2" charset="-122"/>
              </a:rPr>
              <a:t>Muon g-2 Collaboration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F555CAF2-628C-4E00-BEA6-D37F8D94DDF9}"/>
              </a:ext>
            </a:extLst>
          </p:cNvPr>
          <p:cNvSpPr txBox="1">
            <a:spLocks/>
          </p:cNvSpPr>
          <p:nvPr/>
        </p:nvSpPr>
        <p:spPr>
          <a:xfrm>
            <a:off x="2051913" y="736848"/>
            <a:ext cx="3336995" cy="506841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0000"/>
                </a:solidFill>
                <a:latin typeface="Chalkboard"/>
                <a:ea typeface="+mn-ea"/>
                <a:cs typeface="Chalkboar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halkboard"/>
                <a:ea typeface="+mn-ea"/>
                <a:cs typeface="Chalkboar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Clr>
                <a:srgbClr val="000000"/>
              </a:buClr>
              <a:buNone/>
              <a:defRPr/>
            </a:pPr>
            <a:r>
              <a:rPr lang="en-US" sz="1600" b="1" kern="0" dirty="0">
                <a:solidFill>
                  <a:srgbClr val="FF0000"/>
                </a:solidFill>
                <a:latin typeface="+mn-lt"/>
              </a:rPr>
              <a:t>US Universities</a:t>
            </a:r>
          </a:p>
          <a:p>
            <a:pPr lvl="1">
              <a:lnSpc>
                <a:spcPct val="95000"/>
              </a:lnSpc>
              <a:buClr>
                <a:srgbClr val="000000"/>
              </a:buClr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Boston</a:t>
            </a:r>
          </a:p>
          <a:p>
            <a:pPr lvl="1">
              <a:lnSpc>
                <a:spcPct val="95000"/>
              </a:lnSpc>
              <a:buClr>
                <a:srgbClr val="000000"/>
              </a:buClr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Cornell</a:t>
            </a:r>
          </a:p>
          <a:p>
            <a:pPr lvl="1">
              <a:lnSpc>
                <a:spcPct val="95000"/>
              </a:lnSpc>
              <a:buClr>
                <a:srgbClr val="000000"/>
              </a:buClr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UIUC </a:t>
            </a:r>
          </a:p>
          <a:p>
            <a:pPr lvl="1">
              <a:lnSpc>
                <a:spcPct val="95000"/>
              </a:lnSpc>
              <a:buClr>
                <a:srgbClr val="000000"/>
              </a:buClr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James Madison</a:t>
            </a:r>
          </a:p>
          <a:p>
            <a:pPr lvl="1">
              <a:lnSpc>
                <a:spcPct val="95000"/>
              </a:lnSpc>
              <a:buClr>
                <a:srgbClr val="000000"/>
              </a:buClr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Kentucky </a:t>
            </a:r>
          </a:p>
          <a:p>
            <a:pPr lvl="1">
              <a:lnSpc>
                <a:spcPct val="95000"/>
              </a:lnSpc>
              <a:buClr>
                <a:srgbClr val="000000"/>
              </a:buClr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Massachusetts</a:t>
            </a:r>
          </a:p>
          <a:p>
            <a:pPr lvl="1">
              <a:lnSpc>
                <a:spcPct val="95000"/>
              </a:lnSpc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Michigan</a:t>
            </a:r>
          </a:p>
          <a:p>
            <a:pPr lvl="1">
              <a:lnSpc>
                <a:spcPct val="95000"/>
              </a:lnSpc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Michigan State</a:t>
            </a:r>
          </a:p>
          <a:p>
            <a:pPr lvl="1">
              <a:lnSpc>
                <a:spcPct val="95000"/>
              </a:lnSpc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Mississippi</a:t>
            </a:r>
          </a:p>
          <a:p>
            <a:pPr lvl="1">
              <a:lnSpc>
                <a:spcPct val="95000"/>
              </a:lnSpc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North Central College</a:t>
            </a:r>
          </a:p>
          <a:p>
            <a:pPr lvl="1">
              <a:lnSpc>
                <a:spcPct val="95000"/>
              </a:lnSpc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Regis</a:t>
            </a:r>
          </a:p>
          <a:p>
            <a:pPr lvl="1">
              <a:lnSpc>
                <a:spcPct val="95000"/>
              </a:lnSpc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Trinity</a:t>
            </a:r>
          </a:p>
          <a:p>
            <a:pPr lvl="1">
              <a:lnSpc>
                <a:spcPct val="95000"/>
              </a:lnSpc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Virginia</a:t>
            </a:r>
          </a:p>
          <a:p>
            <a:pPr lvl="1">
              <a:lnSpc>
                <a:spcPct val="95000"/>
              </a:lnSpc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Washington</a:t>
            </a:r>
          </a:p>
          <a:p>
            <a:pPr lvl="1">
              <a:lnSpc>
                <a:spcPct val="95000"/>
              </a:lnSpc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York CUNY</a:t>
            </a:r>
          </a:p>
          <a:p>
            <a:pPr marL="0" indent="0">
              <a:buClr>
                <a:srgbClr val="000000"/>
              </a:buClr>
              <a:buNone/>
              <a:defRPr/>
            </a:pPr>
            <a:r>
              <a:rPr lang="en-US" sz="1600" b="1" kern="0" dirty="0">
                <a:solidFill>
                  <a:srgbClr val="FF0000"/>
                </a:solidFill>
                <a:latin typeface="+mn-lt"/>
              </a:rPr>
              <a:t>US National Labs</a:t>
            </a:r>
          </a:p>
          <a:p>
            <a:pPr lvl="1">
              <a:lnSpc>
                <a:spcPct val="95000"/>
              </a:lnSpc>
              <a:buClr>
                <a:srgbClr val="000000"/>
              </a:buClr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Argonne</a:t>
            </a:r>
          </a:p>
          <a:p>
            <a:pPr lvl="1">
              <a:lnSpc>
                <a:spcPct val="95000"/>
              </a:lnSpc>
              <a:buClr>
                <a:srgbClr val="000000"/>
              </a:buClr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Brookhaven</a:t>
            </a:r>
          </a:p>
          <a:p>
            <a:pPr lvl="1">
              <a:lnSpc>
                <a:spcPct val="95000"/>
              </a:lnSpc>
              <a:buClr>
                <a:srgbClr val="000000"/>
              </a:buClr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Fermilab</a:t>
            </a:r>
          </a:p>
          <a:p>
            <a:pPr>
              <a:buClr>
                <a:srgbClr val="000000"/>
              </a:buClr>
              <a:defRPr/>
            </a:pPr>
            <a:endParaRPr lang="en-US" sz="1600" kern="0" dirty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defRPr/>
            </a:pPr>
            <a:endParaRPr lang="en-US" sz="1600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1600" dirty="0">
              <a:solidFill>
                <a:srgbClr val="000000"/>
              </a:solidFill>
            </a:endParaRPr>
          </a:p>
          <a:p>
            <a:pPr marL="0" indent="0">
              <a:buClr>
                <a:srgbClr val="000000"/>
              </a:buClr>
              <a:buNone/>
              <a:defRPr/>
            </a:pPr>
            <a:endParaRPr lang="en-US" sz="1600" kern="0" dirty="0">
              <a:solidFill>
                <a:srgbClr val="000000"/>
              </a:solidFill>
            </a:endParaRPr>
          </a:p>
          <a:p>
            <a:pPr marL="0" indent="0">
              <a:buClr>
                <a:srgbClr val="000000"/>
              </a:buClr>
              <a:buNone/>
              <a:defRPr/>
            </a:pPr>
            <a:endParaRPr lang="en-US" sz="1600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1600" kern="0" dirty="0">
              <a:solidFill>
                <a:srgbClr val="000000"/>
              </a:solidFill>
            </a:endParaRPr>
          </a:p>
        </p:txBody>
      </p:sp>
      <p:pic>
        <p:nvPicPr>
          <p:cNvPr id="13" name="Picture 10" descr="us_flag">
            <a:extLst>
              <a:ext uri="{FF2B5EF4-FFF2-40B4-BE49-F238E27FC236}">
                <a16:creationId xmlns:a16="http://schemas.microsoft.com/office/drawing/2014/main" id="{BCD866FB-198A-46BF-870F-5442BAD6A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577" y="810883"/>
            <a:ext cx="451067" cy="30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7912767D-D793-4AD8-AFA7-5A80B99867C8}"/>
              </a:ext>
            </a:extLst>
          </p:cNvPr>
          <p:cNvSpPr txBox="1">
            <a:spLocks/>
          </p:cNvSpPr>
          <p:nvPr/>
        </p:nvSpPr>
        <p:spPr>
          <a:xfrm>
            <a:off x="4799857" y="759728"/>
            <a:ext cx="2851151" cy="55784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0000"/>
                </a:solidFill>
                <a:latin typeface="Chalkboard"/>
                <a:ea typeface="+mn-ea"/>
                <a:cs typeface="Chalkboar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halkboard"/>
                <a:ea typeface="+mn-ea"/>
                <a:cs typeface="Chalkboar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FF0000"/>
                </a:solidFill>
                <a:latin typeface="Arial"/>
              </a:rPr>
              <a:t>China</a:t>
            </a:r>
            <a:r>
              <a:rPr lang="en-US" sz="1600" kern="0" dirty="0">
                <a:solidFill>
                  <a:srgbClr val="000000"/>
                </a:solidFill>
                <a:latin typeface="Arial"/>
              </a:rPr>
              <a:t> 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Shanghai </a:t>
            </a:r>
            <a:r>
              <a:rPr lang="en-GB" sz="1200" b="1" kern="0" dirty="0">
                <a:solidFill>
                  <a:srgbClr val="000000"/>
                </a:solidFill>
                <a:latin typeface="Arial"/>
              </a:rPr>
              <a:t>Jiao Tong</a:t>
            </a:r>
            <a:endParaRPr lang="en-US" sz="1200" b="1" kern="0" dirty="0">
              <a:solidFill>
                <a:srgbClr val="000000"/>
              </a:solidFill>
              <a:latin typeface="Arial"/>
            </a:endParaRPr>
          </a:p>
          <a:p>
            <a:pPr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FF0000"/>
                </a:solidFill>
                <a:latin typeface="Arial"/>
              </a:rPr>
              <a:t>Germany</a:t>
            </a:r>
            <a:r>
              <a:rPr lang="en-US" sz="1600" kern="0" dirty="0">
                <a:solidFill>
                  <a:srgbClr val="000000"/>
                </a:solidFill>
                <a:latin typeface="Arial"/>
              </a:rPr>
              <a:t> 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Dresden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Mainz</a:t>
            </a:r>
            <a:endParaRPr lang="en-US" sz="1600" b="1" kern="0" dirty="0">
              <a:solidFill>
                <a:srgbClr val="000000"/>
              </a:solidFill>
              <a:latin typeface="Arial"/>
            </a:endParaRPr>
          </a:p>
          <a:p>
            <a:pPr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FF0000"/>
                </a:solidFill>
                <a:latin typeface="Arial"/>
              </a:rPr>
              <a:t>Italy</a:t>
            </a:r>
            <a:r>
              <a:rPr lang="en-US" sz="1600" kern="0" dirty="0">
                <a:solidFill>
                  <a:srgbClr val="FF0000"/>
                </a:solidFill>
                <a:latin typeface="Arial"/>
              </a:rPr>
              <a:t>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Frascati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Molise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Naples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Pisa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Roma Tor Vergata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Trieste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Udine</a:t>
            </a:r>
          </a:p>
          <a:p>
            <a:pPr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FF0000"/>
                </a:solidFill>
                <a:latin typeface="Arial"/>
              </a:rPr>
              <a:t>Korea</a:t>
            </a:r>
            <a:r>
              <a:rPr lang="en-US" sz="16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kern="0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CAPP/IBS/KAIST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  <a:p>
            <a:pPr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FF0000"/>
                </a:solidFill>
                <a:latin typeface="Arial"/>
              </a:rPr>
              <a:t>Russia</a:t>
            </a:r>
            <a:r>
              <a:rPr lang="en-US" sz="1600" kern="0" dirty="0">
                <a:solidFill>
                  <a:srgbClr val="FF0000"/>
                </a:solidFill>
                <a:latin typeface="Arial"/>
              </a:rPr>
              <a:t> 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1" dirty="0">
                <a:solidFill>
                  <a:srgbClr val="000000"/>
                </a:solidFill>
                <a:latin typeface="Arial"/>
              </a:rPr>
              <a:t>Budker/Novosibirsk</a:t>
            </a:r>
          </a:p>
          <a:p>
            <a:pPr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FF0000"/>
                </a:solidFill>
                <a:latin typeface="Arial"/>
              </a:rPr>
              <a:t>United Kingdom</a:t>
            </a:r>
            <a:endParaRPr lang="en-US" sz="1600" b="1" kern="0" dirty="0">
              <a:solidFill>
                <a:srgbClr val="000000"/>
              </a:solidFill>
              <a:latin typeface="Arial"/>
            </a:endParaRPr>
          </a:p>
          <a:p>
            <a:pPr lvl="1">
              <a:buClr>
                <a:srgbClr val="000000"/>
              </a:buClr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Lancaster/Cockcroft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Liverpool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Manchester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University College London</a:t>
            </a:r>
          </a:p>
          <a:p>
            <a:pPr>
              <a:buClr>
                <a:srgbClr val="000000"/>
              </a:buClr>
              <a:defRPr/>
            </a:pPr>
            <a:endParaRPr lang="en-US" sz="1600" dirty="0">
              <a:solidFill>
                <a:srgbClr val="000000"/>
              </a:solidFill>
              <a:latin typeface="Arial"/>
            </a:endParaRPr>
          </a:p>
          <a:p>
            <a:pPr marL="0" indent="0">
              <a:buClr>
                <a:srgbClr val="000000"/>
              </a:buClr>
              <a:buNone/>
              <a:defRPr/>
            </a:pPr>
            <a:endParaRPr lang="en-US" sz="1600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1600" kern="0" dirty="0"/>
          </a:p>
        </p:txBody>
      </p:sp>
      <p:pic>
        <p:nvPicPr>
          <p:cNvPr id="15" name="Picture 8" descr="russia_flag">
            <a:extLst>
              <a:ext uri="{FF2B5EF4-FFF2-40B4-BE49-F238E27FC236}">
                <a16:creationId xmlns:a16="http://schemas.microsoft.com/office/drawing/2014/main" id="{81F93CE3-BF5A-4188-BBCD-5B1FDA3FAE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223" y="4465740"/>
            <a:ext cx="471619" cy="3687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it-lgflag">
            <a:extLst>
              <a:ext uri="{FF2B5EF4-FFF2-40B4-BE49-F238E27FC236}">
                <a16:creationId xmlns:a16="http://schemas.microsoft.com/office/drawing/2014/main" id="{67F9A177-04E3-41CB-8612-7932E287FDF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982" y="1826528"/>
            <a:ext cx="466672" cy="3541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large_flag_of_germany">
            <a:extLst>
              <a:ext uri="{FF2B5EF4-FFF2-40B4-BE49-F238E27FC236}">
                <a16:creationId xmlns:a16="http://schemas.microsoft.com/office/drawing/2014/main" id="{871D4B5B-F49D-4965-B0B7-7067432002D5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157" y="1323608"/>
            <a:ext cx="468321" cy="3541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D90D6479-D289-4BAC-80FF-0681221F6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70" y="5157192"/>
            <a:ext cx="497156" cy="38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0F3F38F0-8948-4334-9503-778E5F248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983" y="823864"/>
            <a:ext cx="527593" cy="350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AC92F0E5-241B-437B-9038-4A4E660C5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741" y="3680093"/>
            <a:ext cx="621675" cy="43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12">
            <a:extLst>
              <a:ext uri="{FF2B5EF4-FFF2-40B4-BE49-F238E27FC236}">
                <a16:creationId xmlns:a16="http://schemas.microsoft.com/office/drawing/2014/main" id="{09C85A98-3805-4EC9-899A-B33D0DD68505}"/>
              </a:ext>
            </a:extLst>
          </p:cNvPr>
          <p:cNvSpPr txBox="1"/>
          <p:nvPr/>
        </p:nvSpPr>
        <p:spPr>
          <a:xfrm>
            <a:off x="7496883" y="5793806"/>
            <a:ext cx="3491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B8282"/>
                </a:solidFill>
                <a:latin typeface="Helvetica Neue"/>
              </a:rPr>
              <a:t>Muon g-2 Collaboration Meeting @ Elba, Italy</a:t>
            </a:r>
            <a:endParaRPr lang="en-US" sz="1200" b="1" dirty="0">
              <a:solidFill>
                <a:srgbClr val="444444"/>
              </a:solidFill>
              <a:latin typeface="Helvetica Neue"/>
            </a:endParaRPr>
          </a:p>
          <a:p>
            <a:pPr algn="ctr"/>
            <a:r>
              <a:rPr lang="en-US" sz="1200" b="1" dirty="0">
                <a:solidFill>
                  <a:srgbClr val="2B8282"/>
                </a:solidFill>
                <a:latin typeface="Helvetica Neue"/>
              </a:rPr>
              <a:t>May 2019</a:t>
            </a: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B67FDE45-2EED-4C7B-899F-4C3E37AC9703}"/>
              </a:ext>
            </a:extLst>
          </p:cNvPr>
          <p:cNvSpPr txBox="1"/>
          <p:nvPr/>
        </p:nvSpPr>
        <p:spPr>
          <a:xfrm>
            <a:off x="1434324" y="5193641"/>
            <a:ext cx="2882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176 collaborators</a:t>
            </a:r>
          </a:p>
          <a:p>
            <a:r>
              <a:rPr lang="en-GB" sz="2400" dirty="0"/>
              <a:t>34 Institutions</a:t>
            </a:r>
          </a:p>
          <a:p>
            <a:r>
              <a:rPr lang="en-GB" sz="2400" dirty="0"/>
              <a:t>7 countries </a:t>
            </a:r>
          </a:p>
        </p:txBody>
      </p:sp>
      <p:pic>
        <p:nvPicPr>
          <p:cNvPr id="1028" name="Picture 4" descr="collabPhotoElba">
            <a:extLst>
              <a:ext uri="{FF2B5EF4-FFF2-40B4-BE49-F238E27FC236}">
                <a16:creationId xmlns:a16="http://schemas.microsoft.com/office/drawing/2014/main" id="{661CE0AC-52CB-43C7-947C-1C40BB359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642" y="3253783"/>
            <a:ext cx="3810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4A32FC9-A954-4434-A297-FFE0366120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642" y="709278"/>
            <a:ext cx="3810000" cy="254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3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70328-D05B-89A9-A3ED-7F1BB3613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871CD1-A2BA-D4DD-8435-6252D32A158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423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FA91FF-AD59-AD46-BF93-E45DB7DD0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10656713" cy="433527"/>
          </a:xfrm>
        </p:spPr>
        <p:txBody>
          <a:bodyPr/>
          <a:lstStyle/>
          <a:p>
            <a:r>
              <a:rPr lang="en-US" dirty="0"/>
              <a:t>Producing Muon Beam @ Fermilab Muon Campus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ADCFFD-F4B2-0A44-7959-B32496F138B9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D5FF8C-3E6A-D84E-9306-1384CDC19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048" y="1020731"/>
            <a:ext cx="10184730" cy="575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9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6A2711-5D67-9236-72F5-5F94BDD07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960" y="1493520"/>
            <a:ext cx="6816090" cy="327986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351192-FF95-94B8-096D-01C733FDE1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3521" y="1700784"/>
            <a:ext cx="5232400" cy="4655566"/>
          </a:xfrm>
        </p:spPr>
        <p:txBody>
          <a:bodyPr/>
          <a:lstStyle/>
          <a:p>
            <a:r>
              <a:rPr lang="en-US" sz="1600" dirty="0"/>
              <a:t>A new different approach to measure muon g-2 at J-PARC</a:t>
            </a:r>
          </a:p>
          <a:p>
            <a:r>
              <a:rPr lang="en-US" sz="1600" dirty="0"/>
              <a:t>Low emittance muon beam</a:t>
            </a:r>
          </a:p>
          <a:p>
            <a:r>
              <a:rPr lang="en-US" sz="1600" dirty="0"/>
              <a:t>No strong focusing, E=0</a:t>
            </a:r>
          </a:p>
          <a:p>
            <a:r>
              <a:rPr lang="en-US" sz="1600" dirty="0"/>
              <a:t>Positron tracking detector (silicon strip sensors)</a:t>
            </a:r>
          </a:p>
          <a:p>
            <a:r>
              <a:rPr lang="en-US" sz="1600" dirty="0"/>
              <a:t>Electric field will be eliminated by using reaccelerated thermal muon beam</a:t>
            </a:r>
          </a:p>
          <a:p>
            <a:r>
              <a:rPr lang="en-US" sz="1600" dirty="0"/>
              <a:t>Lower momentum muon beam + compact storage region with highly uniform magnetic field</a:t>
            </a:r>
          </a:p>
          <a:p>
            <a:r>
              <a:rPr lang="en-US" sz="1600" dirty="0"/>
              <a:t>Tracking detector for decay positrons —&gt; reduced pile-up + able to measure the momentum direction of positrons.</a:t>
            </a:r>
          </a:p>
          <a:p>
            <a:r>
              <a:rPr lang="en-US" sz="1600" dirty="0"/>
              <a:t>Expects to start late 2020s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49484F-3C46-A193-D6ED-D652EFA63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g-2/EDM Experiment at J-PARC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4C5C2A-B748-462C-A9C2-782360B496BA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954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2A325D-15C4-A35E-F30C-D9D76802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E-field and Pitch Correction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E5719F-67BA-0C48-3414-892B6E3F2E19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F83A59-D29B-C1FD-A031-0D3370CCF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9287"/>
            <a:ext cx="8539480" cy="60133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7656E8-342E-ACE3-276E-89551FD6A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226" y="4658621"/>
            <a:ext cx="3658301" cy="195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43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BAFE0370-F557-CF42-D402-ECDDD4DC06EB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1195460" y="1700784"/>
                <a:ext cx="5470513" cy="596900"/>
              </a:xfrm>
            </p:spPr>
            <p:txBody>
              <a:bodyPr anchor="b">
                <a:norm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Phase Acceptance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𝒑𝒂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BAFE0370-F557-CF42-D402-ECDDD4DC06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1195460" y="1700784"/>
                <a:ext cx="5470513" cy="596900"/>
              </a:xfrm>
              <a:blipFill>
                <a:blip r:embed="rId2"/>
                <a:stretch>
                  <a:fillRect l="-3480" b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 Placeholder 10">
                <a:extLst>
                  <a:ext uri="{FF2B5EF4-FFF2-40B4-BE49-F238E27FC236}">
                    <a16:creationId xmlns:a16="http://schemas.microsoft.com/office/drawing/2014/main" id="{163BE6B8-BECA-DC86-F0CD-2C4A4D97B370}"/>
                  </a:ext>
                </a:extLst>
              </p:cNvPr>
              <p:cNvSpPr>
                <a:spLocks noGrp="1"/>
              </p:cNvSpPr>
              <p:nvPr>
                <p:ph type="body" sz="quarter" idx="37"/>
              </p:nvPr>
            </p:nvSpPr>
            <p:spPr>
              <a:xfrm>
                <a:off x="914398" y="820351"/>
                <a:ext cx="9621079" cy="596900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Time-dependent phase changes of the muon ensemble bias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11" name="Text Placeholder 10">
                <a:extLst>
                  <a:ext uri="{FF2B5EF4-FFF2-40B4-BE49-F238E27FC236}">
                    <a16:creationId xmlns:a16="http://schemas.microsoft.com/office/drawing/2014/main" id="{163BE6B8-BECA-DC86-F0CD-2C4A4D97B3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37"/>
              </p:nvPr>
            </p:nvSpPr>
            <p:spPr>
              <a:xfrm>
                <a:off x="914398" y="820351"/>
                <a:ext cx="9621079" cy="596900"/>
              </a:xfrm>
              <a:blipFill>
                <a:blip r:embed="rId3"/>
                <a:stretch>
                  <a:fillRect l="-1979" t="-14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CE8A-E36A-1254-A4D8-2559E87C05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5462" y="2325817"/>
            <a:ext cx="5470511" cy="696386"/>
          </a:xfrm>
        </p:spPr>
        <p:txBody>
          <a:bodyPr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dirty="0"/>
              <a:t>Detector Acceptances x Beam Motion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1F734D90-BBFA-DA15-C4EC-74572827CD93}"/>
                  </a:ext>
                </a:extLst>
              </p:cNvPr>
              <p:cNvSpPr>
                <a:spLocks noGrp="1"/>
              </p:cNvSpPr>
              <p:nvPr>
                <p:ph type="body" sz="quarter" idx="38"/>
              </p:nvPr>
            </p:nvSpPr>
            <p:spPr>
              <a:xfrm>
                <a:off x="1195460" y="4668584"/>
                <a:ext cx="5470513" cy="596900"/>
              </a:xfrm>
            </p:spPr>
            <p:txBody>
              <a:bodyPr anchor="b">
                <a:normAutofit/>
              </a:bodyPr>
              <a:lstStyle/>
              <a:p>
                <a:r>
                  <a:rPr lang="en-US" dirty="0"/>
                  <a:t>Muon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𝒎𝒍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1F734D90-BBFA-DA15-C4EC-74572827CD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38"/>
              </p:nvPr>
            </p:nvSpPr>
            <p:spPr>
              <a:xfrm>
                <a:off x="1195460" y="4668584"/>
                <a:ext cx="5470513" cy="596900"/>
              </a:xfrm>
              <a:blipFill>
                <a:blip r:embed="rId4"/>
                <a:stretch>
                  <a:fillRect l="-3480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C900AED-6CC8-2A80-54BE-DAA52F01DC1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195462" y="5293617"/>
            <a:ext cx="5470511" cy="696386"/>
          </a:xfrm>
        </p:spPr>
        <p:txBody>
          <a:bodyPr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dirty="0"/>
              <a:t>Mechanical muon losses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 Placeholder 7">
                <a:extLst>
                  <a:ext uri="{FF2B5EF4-FFF2-40B4-BE49-F238E27FC236}">
                    <a16:creationId xmlns:a16="http://schemas.microsoft.com/office/drawing/2014/main" id="{FA2C7E80-D9D9-8ACF-B698-86F29ED0F209}"/>
                  </a:ext>
                </a:extLst>
              </p:cNvPr>
              <p:cNvSpPr>
                <a:spLocks noGrp="1"/>
              </p:cNvSpPr>
              <p:nvPr>
                <p:ph type="body" sz="quarter" idx="40"/>
              </p:nvPr>
            </p:nvSpPr>
            <p:spPr>
              <a:xfrm>
                <a:off x="1195460" y="3188408"/>
                <a:ext cx="5470513" cy="596900"/>
              </a:xfrm>
            </p:spPr>
            <p:txBody>
              <a:bodyPr anchor="b">
                <a:normAutofit/>
              </a:bodyPr>
              <a:lstStyle/>
              <a:p>
                <a:r>
                  <a:rPr lang="en-US" dirty="0"/>
                  <a:t>Differential Decay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𝒅𝒅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8" name="Text Placeholder 7">
                <a:extLst>
                  <a:ext uri="{FF2B5EF4-FFF2-40B4-BE49-F238E27FC236}">
                    <a16:creationId xmlns:a16="http://schemas.microsoft.com/office/drawing/2014/main" id="{FA2C7E80-D9D9-8ACF-B698-86F29ED0F2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0"/>
              </p:nvPr>
            </p:nvSpPr>
            <p:spPr>
              <a:xfrm>
                <a:off x="1195460" y="3188408"/>
                <a:ext cx="5470513" cy="596900"/>
              </a:xfrm>
              <a:blipFill>
                <a:blip r:embed="rId5"/>
                <a:stretch>
                  <a:fillRect l="-3480" b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705DF1-F305-5C5E-0071-2EF759951E08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195462" y="3813441"/>
            <a:ext cx="5470511" cy="696386"/>
          </a:xfrm>
        </p:spPr>
        <p:txBody>
          <a:bodyPr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dirty="0"/>
              <a:t>Momentum-dependent muon lifetime x 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phase-momentum correlations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F3DEC8-CBDB-21A0-0164-5AE13E23186A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>
          <a:xfrm>
            <a:off x="11830050" y="6356350"/>
            <a:ext cx="358919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F4BAA12D-5F28-3140-935A-44BF4B54B6B6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439FC-4EA1-FAFD-93A2-7D6B404BCAC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955280" y="6254496"/>
            <a:ext cx="3502152" cy="603504"/>
          </a:xfrm>
        </p:spPr>
        <p:txBody>
          <a:bodyPr anchor="b">
            <a:normAutofit/>
          </a:bodyPr>
          <a:lstStyle/>
          <a:p>
            <a:r>
              <a:rPr lang="en-US" dirty="0"/>
              <a:t>Optional photo credit/caption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9328C64-1FB5-3163-531D-8247FF67B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9351820" cy="433527"/>
          </a:xfrm>
        </p:spPr>
        <p:txBody>
          <a:bodyPr anchor="t">
            <a:noAutofit/>
          </a:bodyPr>
          <a:lstStyle/>
          <a:p>
            <a:r>
              <a:rPr lang="en-US" dirty="0"/>
              <a:t>Corrections: Time-Dependent Mean Phase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786717-A409-4979-095C-66878525D2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6485" y="1776462"/>
            <a:ext cx="5470513" cy="41188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5FB4EA-0735-5FC4-7140-EC38D09C45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3000"/>
          </a:blip>
          <a:srcRect l="15053" t="6226" r="14738" b="33930"/>
          <a:stretch/>
        </p:blipFill>
        <p:spPr>
          <a:xfrm>
            <a:off x="6891156" y="1907747"/>
            <a:ext cx="3375062" cy="35795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8EE7BAD-FE22-B55D-00F9-240087AC829D}"/>
              </a:ext>
            </a:extLst>
          </p:cNvPr>
          <p:cNvSpPr txBox="1"/>
          <p:nvPr/>
        </p:nvSpPr>
        <p:spPr>
          <a:xfrm>
            <a:off x="8881292" y="-42211"/>
            <a:ext cx="3478467" cy="738664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200" b="1" dirty="0">
                <a:solidFill>
                  <a:srgbClr val="C00000"/>
                </a:solidFill>
                <a:latin typeface="Helvetica" pitchFamily="2" charset="0"/>
              </a:rPr>
              <a:t>S. </a:t>
            </a:r>
            <a:r>
              <a:rPr lang="en-US" sz="1200" b="1" dirty="0" err="1">
                <a:solidFill>
                  <a:srgbClr val="C00000"/>
                </a:solidFill>
                <a:latin typeface="Helvetica" pitchFamily="2" charset="0"/>
              </a:rPr>
              <a:t>Corrodi</a:t>
            </a:r>
            <a:r>
              <a:rPr lang="en-US" sz="1200" b="1" dirty="0">
                <a:solidFill>
                  <a:srgbClr val="C00000"/>
                </a:solidFill>
                <a:latin typeface="Helvetica" pitchFamily="2" charset="0"/>
              </a:rPr>
              <a:t>, Release talk</a:t>
            </a:r>
          </a:p>
        </p:txBody>
      </p:sp>
    </p:spTree>
    <p:extLst>
      <p:ext uri="{BB962C8B-B14F-4D97-AF65-F5344CB8AC3E}">
        <p14:creationId xmlns:p14="http://schemas.microsoft.com/office/powerpoint/2010/main" val="214216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73"/>
    </mc:Choice>
    <mc:Fallback xmlns="">
      <p:transition spd="slow" advTm="42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A8766-F616-D21D-607E-1880EE0EF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894341-A97B-5940-2D00-EE8326F5B3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0076" y="5775673"/>
            <a:ext cx="8138626" cy="1002246"/>
          </a:xfrm>
        </p:spPr>
        <p:txBody>
          <a:bodyPr/>
          <a:lstStyle/>
          <a:p>
            <a:r>
              <a:rPr lang="en-US" sz="1800" dirty="0"/>
              <a:t>QED and EW contributions are very well-known with small uncertainties</a:t>
            </a:r>
          </a:p>
          <a:p>
            <a:r>
              <a:rPr lang="en-US" sz="1800" dirty="0"/>
              <a:t>Hadronic contribution error dominates the uncertainty budget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0F65FB-3BF6-931B-A6FF-908BBE317C8F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5E1D9CB-FD28-100C-6021-B2665110D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9994393" cy="433527"/>
          </a:xfrm>
        </p:spPr>
        <p:txBody>
          <a:bodyPr/>
          <a:lstStyle/>
          <a:p>
            <a:r>
              <a:rPr lang="en-US" dirty="0"/>
              <a:t>Standard Model Prediction of the Anomaly</a:t>
            </a:r>
          </a:p>
        </p:txBody>
      </p:sp>
      <p:pic>
        <p:nvPicPr>
          <p:cNvPr id="7" name="Screenshot 2023-07-12 at 1.06.27 PM.png" descr="Screenshot 2023-07-12 at 1.06.27 PM.png">
            <a:extLst>
              <a:ext uri="{FF2B5EF4-FFF2-40B4-BE49-F238E27FC236}">
                <a16:creationId xmlns:a16="http://schemas.microsoft.com/office/drawing/2014/main" id="{0E2F441C-EDB5-09A5-C626-7B069757AC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4284"/>
          <a:stretch>
            <a:fillRect/>
          </a:stretch>
        </p:blipFill>
        <p:spPr>
          <a:xfrm>
            <a:off x="481852" y="2289255"/>
            <a:ext cx="1697164" cy="3057534"/>
          </a:xfrm>
          <a:prstGeom prst="rect">
            <a:avLst/>
          </a:prstGeom>
          <a:ln w="12700">
            <a:miter lim="400000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Equation">
                <a:extLst>
                  <a:ext uri="{FF2B5EF4-FFF2-40B4-BE49-F238E27FC236}">
                    <a16:creationId xmlns:a16="http://schemas.microsoft.com/office/drawing/2014/main" id="{20947CF1-0D79-4C13-9731-7588D5829BE4}"/>
                  </a:ext>
                </a:extLst>
              </p:cNvPr>
              <p:cNvSpPr txBox="1"/>
              <p:nvPr/>
            </p:nvSpPr>
            <p:spPr>
              <a:xfrm>
                <a:off x="1992978" y="1824019"/>
                <a:ext cx="6658340" cy="33246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defRPr sz="180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0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0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ar-AE" sz="20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sub>
                      </m:sSub>
                      <m:r>
                        <a:rPr lang="ar-AE" sz="20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sz="20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0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ar-AE" sz="20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sub>
                      </m:sSub>
                      <m:r>
                        <a:rPr lang="ar-AE" sz="20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 sz="20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𝑸𝑬𝑫</m:t>
                      </m:r>
                      <m:r>
                        <a:rPr lang="ar-AE" sz="20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ar-AE" sz="20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0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ar-AE" sz="20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sub>
                      </m:sSub>
                      <m:r>
                        <a:rPr lang="ar-AE" sz="20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 sz="20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𝑬𝑾</m:t>
                      </m:r>
                      <m:r>
                        <a:rPr lang="ar-AE" sz="20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ar-AE" sz="20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0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ar-AE" sz="20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sub>
                      </m:sSub>
                      <m:r>
                        <a:rPr lang="ar-AE" sz="20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 sz="20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𝒉𝒂𝒅𝒓𝒐𝒏𝒊𝒄</m:t>
                      </m:r>
                      <m:r>
                        <a:rPr lang="ar-AE" sz="20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ar-AE" sz="2000" b="1" dirty="0">
                  <a:solidFill>
                    <a:schemeClr val="tx2"/>
                  </a:solidFill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8" name="Equation">
                <a:extLst>
                  <a:ext uri="{FF2B5EF4-FFF2-40B4-BE49-F238E27FC236}">
                    <a16:creationId xmlns:a16="http://schemas.microsoft.com/office/drawing/2014/main" id="{20947CF1-0D79-4C13-9731-7588D5829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2978" y="1824019"/>
                <a:ext cx="6658340" cy="332463"/>
              </a:xfrm>
              <a:prstGeom prst="rect">
                <a:avLst/>
              </a:prstGeom>
              <a:blipFill>
                <a:blip r:embed="rId4"/>
                <a:stretch>
                  <a:fillRect t="-22222" b="-3703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Screenshot 2023-07-12 at 1.28.52 PM.png" descr="Screenshot 2023-07-12 at 1.28.52 PM.png">
            <a:extLst>
              <a:ext uri="{FF2B5EF4-FFF2-40B4-BE49-F238E27FC236}">
                <a16:creationId xmlns:a16="http://schemas.microsoft.com/office/drawing/2014/main" id="{48C15344-9E31-8FB3-0682-64C2A15A1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2422" y="2243535"/>
            <a:ext cx="3590561" cy="1700793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Non-perturbative…">
                <a:extLst>
                  <a:ext uri="{FF2B5EF4-FFF2-40B4-BE49-F238E27FC236}">
                    <a16:creationId xmlns:a16="http://schemas.microsoft.com/office/drawing/2014/main" id="{7C2A28CD-426F-C649-5719-B4CCA19B3E90}"/>
                  </a:ext>
                </a:extLst>
              </p:cNvPr>
              <p:cNvSpPr txBox="1"/>
              <p:nvPr/>
            </p:nvSpPr>
            <p:spPr>
              <a:xfrm>
                <a:off x="2529763" y="3909818"/>
                <a:ext cx="4666888" cy="69990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72248" tIns="72248" rIns="72248" bIns="72248" anchor="ctr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  <a:defRPr>
                    <a:solidFill>
                      <a:srgbClr val="074184"/>
                    </a:solidFill>
                  </a:defRPr>
                </a:pPr>
                <a:r>
                  <a:rPr lang="en-US" dirty="0">
                    <a:solidFill>
                      <a:schemeClr val="tx2"/>
                    </a:solidFill>
                    <a:latin typeface="Helvetica" pitchFamily="2" charset="0"/>
                  </a:rPr>
                  <a:t>Data-driven dispersive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𝐻𝑎𝑑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)</m:t>
                    </m:r>
                  </m:oMath>
                </a14:m>
                <a:endParaRPr lang="en-US" dirty="0">
                  <a:solidFill>
                    <a:schemeClr val="tx2"/>
                  </a:solidFill>
                  <a:latin typeface="Helvetica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  <a:defRPr>
                    <a:solidFill>
                      <a:srgbClr val="074184"/>
                    </a:solidFill>
                  </a:defRPr>
                </a:pPr>
                <a:r>
                  <a:rPr lang="en-US" dirty="0">
                    <a:solidFill>
                      <a:schemeClr val="tx2"/>
                    </a:solidFill>
                    <a:latin typeface="Helvetica" pitchFamily="2" charset="0"/>
                  </a:rPr>
                  <a:t>Lattice-QCD</a:t>
                </a:r>
                <a:endParaRPr dirty="0">
                  <a:solidFill>
                    <a:schemeClr val="tx2"/>
                  </a:solidFill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15" name="Non-perturbative…">
                <a:extLst>
                  <a:ext uri="{FF2B5EF4-FFF2-40B4-BE49-F238E27FC236}">
                    <a16:creationId xmlns:a16="http://schemas.microsoft.com/office/drawing/2014/main" id="{7C2A28CD-426F-C649-5719-B4CCA19B3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9763" y="3909818"/>
                <a:ext cx="4666888" cy="699905"/>
              </a:xfrm>
              <a:prstGeom prst="rect">
                <a:avLst/>
              </a:prstGeom>
              <a:blipFill>
                <a:blip r:embed="rId6"/>
                <a:stretch>
                  <a:fillRect l="-1359" b="-1071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FD6EEE0-4F5D-ADFB-58D5-2E423383810B}"/>
              </a:ext>
            </a:extLst>
          </p:cNvPr>
          <p:cNvCxnSpPr/>
          <p:nvPr/>
        </p:nvCxnSpPr>
        <p:spPr>
          <a:xfrm>
            <a:off x="2263571" y="4259771"/>
            <a:ext cx="28222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Non-perturbative…">
            <a:extLst>
              <a:ext uri="{FF2B5EF4-FFF2-40B4-BE49-F238E27FC236}">
                <a16:creationId xmlns:a16="http://schemas.microsoft.com/office/drawing/2014/main" id="{71713A71-D4C7-3279-3148-4BDD29BB5CE2}"/>
              </a:ext>
            </a:extLst>
          </p:cNvPr>
          <p:cNvSpPr txBox="1"/>
          <p:nvPr/>
        </p:nvSpPr>
        <p:spPr>
          <a:xfrm>
            <a:off x="2545793" y="4558969"/>
            <a:ext cx="6923403" cy="699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248" tIns="72248" rIns="72248" bIns="72248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>
                <a:solidFill>
                  <a:srgbClr val="074184"/>
                </a:solidFill>
              </a:defRPr>
            </a:pP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Dispersive (using dispersion relations and real data constraints)</a:t>
            </a:r>
          </a:p>
          <a:p>
            <a:pPr marL="285750" indent="-285750">
              <a:buFont typeface="Arial" panose="020B0604020202020204" pitchFamily="34" charset="0"/>
              <a:buChar char="•"/>
              <a:defRPr>
                <a:solidFill>
                  <a:srgbClr val="074184"/>
                </a:solidFill>
              </a:defRPr>
            </a:pP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L</a:t>
            </a:r>
            <a:r>
              <a:rPr dirty="0">
                <a:solidFill>
                  <a:schemeClr val="tx2"/>
                </a:solidFill>
                <a:latin typeface="Helvetica" pitchFamily="2" charset="0"/>
              </a:rPr>
              <a:t>attice</a:t>
            </a: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-</a:t>
            </a:r>
            <a:r>
              <a:rPr dirty="0">
                <a:solidFill>
                  <a:schemeClr val="tx2"/>
                </a:solidFill>
                <a:latin typeface="Helvetica" pitchFamily="2" charset="0"/>
              </a:rPr>
              <a:t>QCD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1D61C01-6C77-BAAF-83CA-63436E84B2BF}"/>
              </a:ext>
            </a:extLst>
          </p:cNvPr>
          <p:cNvCxnSpPr/>
          <p:nvPr/>
        </p:nvCxnSpPr>
        <p:spPr>
          <a:xfrm>
            <a:off x="2236311" y="4857781"/>
            <a:ext cx="28222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26B28C1-6939-544D-6C0D-60FEDCEEE41C}"/>
              </a:ext>
            </a:extLst>
          </p:cNvPr>
          <p:cNvSpPr txBox="1"/>
          <p:nvPr/>
        </p:nvSpPr>
        <p:spPr>
          <a:xfrm>
            <a:off x="7212497" y="6276796"/>
            <a:ext cx="4380486" cy="430887"/>
          </a:xfrm>
          <a:custGeom>
            <a:avLst/>
            <a:gdLst>
              <a:gd name="connsiteX0" fmla="*/ 0 w 4380486"/>
              <a:gd name="connsiteY0" fmla="*/ 0 h 430887"/>
              <a:gd name="connsiteX1" fmla="*/ 503756 w 4380486"/>
              <a:gd name="connsiteY1" fmla="*/ 0 h 430887"/>
              <a:gd name="connsiteX2" fmla="*/ 919902 w 4380486"/>
              <a:gd name="connsiteY2" fmla="*/ 0 h 430887"/>
              <a:gd name="connsiteX3" fmla="*/ 1555073 w 4380486"/>
              <a:gd name="connsiteY3" fmla="*/ 0 h 430887"/>
              <a:gd name="connsiteX4" fmla="*/ 2058828 w 4380486"/>
              <a:gd name="connsiteY4" fmla="*/ 0 h 430887"/>
              <a:gd name="connsiteX5" fmla="*/ 2562584 w 4380486"/>
              <a:gd name="connsiteY5" fmla="*/ 0 h 430887"/>
              <a:gd name="connsiteX6" fmla="*/ 3197755 w 4380486"/>
              <a:gd name="connsiteY6" fmla="*/ 0 h 430887"/>
              <a:gd name="connsiteX7" fmla="*/ 3657706 w 4380486"/>
              <a:gd name="connsiteY7" fmla="*/ 0 h 430887"/>
              <a:gd name="connsiteX8" fmla="*/ 4380486 w 4380486"/>
              <a:gd name="connsiteY8" fmla="*/ 0 h 430887"/>
              <a:gd name="connsiteX9" fmla="*/ 4380486 w 4380486"/>
              <a:gd name="connsiteY9" fmla="*/ 430887 h 430887"/>
              <a:gd name="connsiteX10" fmla="*/ 3920535 w 4380486"/>
              <a:gd name="connsiteY10" fmla="*/ 430887 h 430887"/>
              <a:gd name="connsiteX11" fmla="*/ 3372974 w 4380486"/>
              <a:gd name="connsiteY11" fmla="*/ 430887 h 430887"/>
              <a:gd name="connsiteX12" fmla="*/ 2869218 w 4380486"/>
              <a:gd name="connsiteY12" fmla="*/ 430887 h 430887"/>
              <a:gd name="connsiteX13" fmla="*/ 2234048 w 4380486"/>
              <a:gd name="connsiteY13" fmla="*/ 430887 h 430887"/>
              <a:gd name="connsiteX14" fmla="*/ 1598877 w 4380486"/>
              <a:gd name="connsiteY14" fmla="*/ 430887 h 430887"/>
              <a:gd name="connsiteX15" fmla="*/ 1138926 w 4380486"/>
              <a:gd name="connsiteY15" fmla="*/ 430887 h 430887"/>
              <a:gd name="connsiteX16" fmla="*/ 591366 w 4380486"/>
              <a:gd name="connsiteY16" fmla="*/ 430887 h 430887"/>
              <a:gd name="connsiteX17" fmla="*/ 0 w 4380486"/>
              <a:gd name="connsiteY17" fmla="*/ 430887 h 430887"/>
              <a:gd name="connsiteX18" fmla="*/ 0 w 4380486"/>
              <a:gd name="connsiteY1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80486" h="430887" extrusionOk="0">
                <a:moveTo>
                  <a:pt x="0" y="0"/>
                </a:moveTo>
                <a:cubicBezTo>
                  <a:pt x="138279" y="-57678"/>
                  <a:pt x="321408" y="29543"/>
                  <a:pt x="503756" y="0"/>
                </a:cubicBezTo>
                <a:cubicBezTo>
                  <a:pt x="686104" y="-29543"/>
                  <a:pt x="804390" y="1010"/>
                  <a:pt x="919902" y="0"/>
                </a:cubicBezTo>
                <a:cubicBezTo>
                  <a:pt x="1035414" y="-1010"/>
                  <a:pt x="1246262" y="22240"/>
                  <a:pt x="1555073" y="0"/>
                </a:cubicBezTo>
                <a:cubicBezTo>
                  <a:pt x="1863884" y="-22240"/>
                  <a:pt x="1929829" y="50507"/>
                  <a:pt x="2058828" y="0"/>
                </a:cubicBezTo>
                <a:cubicBezTo>
                  <a:pt x="2187827" y="-50507"/>
                  <a:pt x="2366554" y="57428"/>
                  <a:pt x="2562584" y="0"/>
                </a:cubicBezTo>
                <a:cubicBezTo>
                  <a:pt x="2758614" y="-57428"/>
                  <a:pt x="3064597" y="1238"/>
                  <a:pt x="3197755" y="0"/>
                </a:cubicBezTo>
                <a:cubicBezTo>
                  <a:pt x="3330913" y="-1238"/>
                  <a:pt x="3481874" y="34347"/>
                  <a:pt x="3657706" y="0"/>
                </a:cubicBezTo>
                <a:cubicBezTo>
                  <a:pt x="3833538" y="-34347"/>
                  <a:pt x="4144380" y="69517"/>
                  <a:pt x="4380486" y="0"/>
                </a:cubicBezTo>
                <a:cubicBezTo>
                  <a:pt x="4383917" y="209713"/>
                  <a:pt x="4336984" y="273451"/>
                  <a:pt x="4380486" y="430887"/>
                </a:cubicBezTo>
                <a:cubicBezTo>
                  <a:pt x="4157327" y="466264"/>
                  <a:pt x="4113298" y="380210"/>
                  <a:pt x="3920535" y="430887"/>
                </a:cubicBezTo>
                <a:cubicBezTo>
                  <a:pt x="3727772" y="481564"/>
                  <a:pt x="3573769" y="382642"/>
                  <a:pt x="3372974" y="430887"/>
                </a:cubicBezTo>
                <a:cubicBezTo>
                  <a:pt x="3172179" y="479132"/>
                  <a:pt x="2983004" y="375651"/>
                  <a:pt x="2869218" y="430887"/>
                </a:cubicBezTo>
                <a:cubicBezTo>
                  <a:pt x="2755432" y="486123"/>
                  <a:pt x="2392792" y="366217"/>
                  <a:pt x="2234048" y="430887"/>
                </a:cubicBezTo>
                <a:cubicBezTo>
                  <a:pt x="2075304" y="495557"/>
                  <a:pt x="1911651" y="380041"/>
                  <a:pt x="1598877" y="430887"/>
                </a:cubicBezTo>
                <a:cubicBezTo>
                  <a:pt x="1286103" y="481733"/>
                  <a:pt x="1247450" y="378327"/>
                  <a:pt x="1138926" y="430887"/>
                </a:cubicBezTo>
                <a:cubicBezTo>
                  <a:pt x="1030402" y="483447"/>
                  <a:pt x="788012" y="367486"/>
                  <a:pt x="591366" y="430887"/>
                </a:cubicBezTo>
                <a:cubicBezTo>
                  <a:pt x="394720" y="494288"/>
                  <a:pt x="181593" y="398545"/>
                  <a:pt x="0" y="430887"/>
                </a:cubicBezTo>
                <a:cubicBezTo>
                  <a:pt x="-14204" y="290969"/>
                  <a:pt x="3800" y="176020"/>
                  <a:pt x="0" y="0"/>
                </a:cubicBezTo>
                <a:close/>
              </a:path>
            </a:pathLst>
          </a:custGeom>
          <a:noFill/>
          <a:ln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</a:rPr>
              <a:t>Details on Theory Overview was given by </a:t>
            </a:r>
            <a:r>
              <a:rPr lang="en-US" sz="1400" b="1" dirty="0">
                <a:solidFill>
                  <a:srgbClr val="C00000"/>
                </a:solidFill>
                <a:latin typeface="Helvetica" pitchFamily="2" charset="0"/>
              </a:rPr>
              <a:t> Shaun </a:t>
            </a:r>
            <a:r>
              <a:rPr lang="en-US" sz="1400" b="1" dirty="0" err="1">
                <a:solidFill>
                  <a:srgbClr val="C00000"/>
                </a:solidFill>
                <a:latin typeface="Helvetica" pitchFamily="2" charset="0"/>
              </a:rPr>
              <a:t>Lahert</a:t>
            </a:r>
            <a:r>
              <a:rPr lang="en-US" sz="1400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sz="1400" dirty="0">
                <a:solidFill>
                  <a:srgbClr val="C00000"/>
                </a:solidFill>
                <a:latin typeface="Helvetica" pitchFamily="2" charset="0"/>
              </a:rPr>
              <a:t>on Tuesday Precession Physics Session</a:t>
            </a:r>
            <a:r>
              <a:rPr lang="en-US" sz="1400" dirty="0">
                <a:solidFill>
                  <a:srgbClr val="C00000"/>
                </a:solidFill>
              </a:rPr>
              <a:t>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 Placeholder 1">
                <a:extLst>
                  <a:ext uri="{FF2B5EF4-FFF2-40B4-BE49-F238E27FC236}">
                    <a16:creationId xmlns:a16="http://schemas.microsoft.com/office/drawing/2014/main" id="{533D679F-70DD-6CD9-7561-1BA384482E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6268" y="1034171"/>
                <a:ext cx="10352523" cy="843831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tabLst/>
                  <a:defRPr sz="20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6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b="1" dirty="0"/>
                  <a:t>Muon g-2 Theory Initiative</a:t>
                </a:r>
                <a:r>
                  <a:rPr lang="en-US" dirty="0"/>
                  <a:t> was formed to determine SM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ar-AE" i="1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ar-AE" dirty="0"/>
                  <a:t>. </a:t>
                </a:r>
                <a:r>
                  <a:rPr lang="en-US" dirty="0"/>
                  <a:t>Produce a consensus theoretical value which is comparable to the experimental value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19" name="Text Placeholder 1">
                <a:extLst>
                  <a:ext uri="{FF2B5EF4-FFF2-40B4-BE49-F238E27FC236}">
                    <a16:creationId xmlns:a16="http://schemas.microsoft.com/office/drawing/2014/main" id="{533D679F-70DD-6CD9-7561-1BA384482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8" y="1034171"/>
                <a:ext cx="10352523" cy="843831"/>
              </a:xfrm>
              <a:prstGeom prst="rect">
                <a:avLst/>
              </a:prstGeom>
              <a:blipFill>
                <a:blip r:embed="rId7"/>
                <a:stretch>
                  <a:fillRect l="-1471" t="-8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46125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1D8664-EB35-1797-2738-0416254DE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9994393" cy="433527"/>
          </a:xfrm>
        </p:spPr>
        <p:txBody>
          <a:bodyPr/>
          <a:lstStyle/>
          <a:p>
            <a:r>
              <a:rPr lang="en-US" dirty="0"/>
              <a:t>Magnetic Field Calibration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F8FCF-8ED5-711F-B69E-2357E8266142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A5E1EF2C-D2A2-F703-CB42-574359D4B3E7}"/>
              </a:ext>
            </a:extLst>
          </p:cNvPr>
          <p:cNvSpPr txBox="1">
            <a:spLocks/>
          </p:cNvSpPr>
          <p:nvPr/>
        </p:nvSpPr>
        <p:spPr>
          <a:xfrm>
            <a:off x="934278" y="986399"/>
            <a:ext cx="10783037" cy="5950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solidFill>
                <a:srgbClr val="373839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E3D559-50F1-CB76-979C-CF4C6607A5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700784"/>
            <a:ext cx="4479236" cy="89664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NMR probes in the </a:t>
            </a:r>
          </a:p>
          <a:p>
            <a:pPr marL="0" indent="0">
              <a:buNone/>
            </a:pPr>
            <a:r>
              <a:rPr lang="en-US" sz="2400" dirty="0"/>
              <a:t>”trolley’s magnetic environment”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3">
                <a:extLst>
                  <a:ext uri="{FF2B5EF4-FFF2-40B4-BE49-F238E27FC236}">
                    <a16:creationId xmlns:a16="http://schemas.microsoft.com/office/drawing/2014/main" id="{376FE71C-C6A3-C871-9E2C-05AF6F80FFF7}"/>
                  </a:ext>
                </a:extLst>
              </p:cNvPr>
              <p:cNvSpPr>
                <a:spLocks noGrp="1"/>
              </p:cNvSpPr>
              <p:nvPr>
                <p:ph type="body" sz="quarter" idx="37"/>
              </p:nvPr>
            </p:nvSpPr>
            <p:spPr>
              <a:xfrm>
                <a:off x="914400" y="820351"/>
                <a:ext cx="9994391" cy="596900"/>
              </a:xfrm>
            </p:spPr>
            <p:txBody>
              <a:bodyPr>
                <a:noAutofit/>
              </a:bodyPr>
              <a:lstStyle/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dirty="0">
                    <a:solidFill>
                      <a:srgbClr val="373839"/>
                    </a:solidFill>
                  </a:rPr>
                  <a:t>with respect to </a:t>
                </a:r>
                <a:r>
                  <a:rPr lang="en-US" sz="2400" b="1" dirty="0">
                    <a:solidFill>
                      <a:srgbClr val="373839"/>
                    </a:solidFill>
                  </a:rPr>
                  <a:t>shielded protons in a spherical sample</a:t>
                </a:r>
                <a:r>
                  <a:rPr lang="en-US" sz="2400" dirty="0">
                    <a:solidFill>
                      <a:srgbClr val="373839"/>
                    </a:solidFill>
                  </a:rPr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solidFill>
                              <a:srgbClr val="373839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373839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373839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373839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US" sz="2400" dirty="0">
                  <a:solidFill>
                    <a:srgbClr val="373839"/>
                  </a:solidFill>
                </a:endParaRPr>
              </a:p>
            </p:txBody>
          </p:sp>
        </mc:Choice>
        <mc:Fallback xmlns="">
          <p:sp>
            <p:nvSpPr>
              <p:cNvPr id="6" name="Text Placeholder 3">
                <a:extLst>
                  <a:ext uri="{FF2B5EF4-FFF2-40B4-BE49-F238E27FC236}">
                    <a16:creationId xmlns:a16="http://schemas.microsoft.com/office/drawing/2014/main" id="{376FE71C-C6A3-C871-9E2C-05AF6F80FF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37"/>
              </p:nvPr>
            </p:nvSpPr>
            <p:spPr>
              <a:xfrm>
                <a:off x="914400" y="820351"/>
                <a:ext cx="9994391" cy="596900"/>
              </a:xfrm>
              <a:blipFill>
                <a:blip r:embed="rId3"/>
                <a:stretch>
                  <a:fillRect l="-1906" t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9939E7CE-1B55-BD30-3190-7DED76B4C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556" y="2610667"/>
            <a:ext cx="6117942" cy="333485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362FDC9-7C43-ED40-D758-7521DF24E959}"/>
              </a:ext>
            </a:extLst>
          </p:cNvPr>
          <p:cNvGrpSpPr/>
          <p:nvPr/>
        </p:nvGrpSpPr>
        <p:grpSpPr>
          <a:xfrm>
            <a:off x="5393635" y="1493400"/>
            <a:ext cx="6220743" cy="3588167"/>
            <a:chOff x="5393635" y="1493400"/>
            <a:chExt cx="6220743" cy="358816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77D0B7A-C7AE-0CC4-825C-C64DF7B55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17635" y="2597426"/>
              <a:ext cx="4696743" cy="1587499"/>
            </a:xfrm>
            <a:prstGeom prst="rect">
              <a:avLst/>
            </a:prstGeom>
          </p:spPr>
        </p:pic>
        <p:sp>
          <p:nvSpPr>
            <p:cNvPr id="12" name="Text Placeholder 3">
              <a:extLst>
                <a:ext uri="{FF2B5EF4-FFF2-40B4-BE49-F238E27FC236}">
                  <a16:creationId xmlns:a16="http://schemas.microsoft.com/office/drawing/2014/main" id="{A1E51579-ACA1-4836-C213-910AF267DEF8}"/>
                </a:ext>
              </a:extLst>
            </p:cNvPr>
            <p:cNvSpPr txBox="1">
              <a:spLocks/>
            </p:cNvSpPr>
            <p:nvPr/>
          </p:nvSpPr>
          <p:spPr>
            <a:xfrm>
              <a:off x="6917634" y="4184925"/>
              <a:ext cx="4696743" cy="89664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  <a:defRPr sz="20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water-based cylindrical </a:t>
              </a:r>
              <a:r>
                <a:rPr lang="en-US" b="1" dirty="0"/>
                <a:t>Calibration Probe </a:t>
              </a:r>
            </a:p>
          </p:txBody>
        </p:sp>
        <p:sp>
          <p:nvSpPr>
            <p:cNvPr id="13" name="Curved Down Arrow 12">
              <a:extLst>
                <a:ext uri="{FF2B5EF4-FFF2-40B4-BE49-F238E27FC236}">
                  <a16:creationId xmlns:a16="http://schemas.microsoft.com/office/drawing/2014/main" id="{3F2321F7-E77E-7217-025B-147BD14FFCD3}"/>
                </a:ext>
              </a:extLst>
            </p:cNvPr>
            <p:cNvSpPr/>
            <p:nvPr/>
          </p:nvSpPr>
          <p:spPr>
            <a:xfrm>
              <a:off x="5393635" y="1839932"/>
              <a:ext cx="2173356" cy="618346"/>
            </a:xfrm>
            <a:prstGeom prst="curvedDownArrow">
              <a:avLst/>
            </a:prstGeom>
            <a:solidFill>
              <a:srgbClr val="4B72B0"/>
            </a:solidFill>
            <a:ln>
              <a:solidFill>
                <a:srgbClr val="4B72B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Text Placeholder 3">
              <a:extLst>
                <a:ext uri="{FF2B5EF4-FFF2-40B4-BE49-F238E27FC236}">
                  <a16:creationId xmlns:a16="http://schemas.microsoft.com/office/drawing/2014/main" id="{E4D175A7-4A6B-C988-1E90-76263EE4556B}"/>
                </a:ext>
              </a:extLst>
            </p:cNvPr>
            <p:cNvSpPr txBox="1">
              <a:spLocks/>
            </p:cNvSpPr>
            <p:nvPr/>
          </p:nvSpPr>
          <p:spPr>
            <a:xfrm>
              <a:off x="5951350" y="1493400"/>
              <a:ext cx="1007165" cy="41077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  <a:defRPr sz="20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400" dirty="0"/>
                <a:t>in-situ</a:t>
              </a:r>
              <a:endParaRPr lang="en-US" sz="2400" b="1" dirty="0"/>
            </a:p>
          </p:txBody>
        </p:sp>
      </p:grpSp>
      <p:sp>
        <p:nvSpPr>
          <p:cNvPr id="21" name="Freeform 20">
            <a:extLst>
              <a:ext uri="{FF2B5EF4-FFF2-40B4-BE49-F238E27FC236}">
                <a16:creationId xmlns:a16="http://schemas.microsoft.com/office/drawing/2014/main" id="{165CADED-95B2-EAB1-FB52-C6BD1793E787}"/>
              </a:ext>
            </a:extLst>
          </p:cNvPr>
          <p:cNvSpPr/>
          <p:nvPr/>
        </p:nvSpPr>
        <p:spPr>
          <a:xfrm>
            <a:off x="4735451" y="3295917"/>
            <a:ext cx="870219" cy="918274"/>
          </a:xfrm>
          <a:custGeom>
            <a:avLst/>
            <a:gdLst>
              <a:gd name="connsiteX0" fmla="*/ 597483 w 902283"/>
              <a:gd name="connsiteY0" fmla="*/ 860 h 915260"/>
              <a:gd name="connsiteX1" fmla="*/ 690248 w 902283"/>
              <a:gd name="connsiteY1" fmla="*/ 40617 h 915260"/>
              <a:gd name="connsiteX2" fmla="*/ 716752 w 902283"/>
              <a:gd name="connsiteY2" fmla="*/ 80373 h 915260"/>
              <a:gd name="connsiteX3" fmla="*/ 809517 w 902283"/>
              <a:gd name="connsiteY3" fmla="*/ 159886 h 915260"/>
              <a:gd name="connsiteX4" fmla="*/ 849274 w 902283"/>
              <a:gd name="connsiteY4" fmla="*/ 279156 h 915260"/>
              <a:gd name="connsiteX5" fmla="*/ 875778 w 902283"/>
              <a:gd name="connsiteY5" fmla="*/ 358669 h 915260"/>
              <a:gd name="connsiteX6" fmla="*/ 902283 w 902283"/>
              <a:gd name="connsiteY6" fmla="*/ 544199 h 915260"/>
              <a:gd name="connsiteX7" fmla="*/ 889030 w 902283"/>
              <a:gd name="connsiteY7" fmla="*/ 729730 h 915260"/>
              <a:gd name="connsiteX8" fmla="*/ 849274 w 902283"/>
              <a:gd name="connsiteY8" fmla="*/ 756234 h 915260"/>
              <a:gd name="connsiteX9" fmla="*/ 822770 w 902283"/>
              <a:gd name="connsiteY9" fmla="*/ 782739 h 915260"/>
              <a:gd name="connsiteX10" fmla="*/ 783013 w 902283"/>
              <a:gd name="connsiteY10" fmla="*/ 795991 h 915260"/>
              <a:gd name="connsiteX11" fmla="*/ 743256 w 902283"/>
              <a:gd name="connsiteY11" fmla="*/ 822495 h 915260"/>
              <a:gd name="connsiteX12" fmla="*/ 570978 w 902283"/>
              <a:gd name="connsiteY12" fmla="*/ 862252 h 915260"/>
              <a:gd name="connsiteX13" fmla="*/ 385448 w 902283"/>
              <a:gd name="connsiteY13" fmla="*/ 902008 h 915260"/>
              <a:gd name="connsiteX14" fmla="*/ 332439 w 902283"/>
              <a:gd name="connsiteY14" fmla="*/ 915260 h 915260"/>
              <a:gd name="connsiteX15" fmla="*/ 239674 w 902283"/>
              <a:gd name="connsiteY15" fmla="*/ 902008 h 915260"/>
              <a:gd name="connsiteX16" fmla="*/ 252926 w 902283"/>
              <a:gd name="connsiteY16" fmla="*/ 862252 h 915260"/>
              <a:gd name="connsiteX17" fmla="*/ 279430 w 902283"/>
              <a:gd name="connsiteY17" fmla="*/ 822495 h 915260"/>
              <a:gd name="connsiteX18" fmla="*/ 266178 w 902283"/>
              <a:gd name="connsiteY18" fmla="*/ 517695 h 915260"/>
              <a:gd name="connsiteX19" fmla="*/ 252926 w 902283"/>
              <a:gd name="connsiteY19" fmla="*/ 477939 h 915260"/>
              <a:gd name="connsiteX20" fmla="*/ 226422 w 902283"/>
              <a:gd name="connsiteY20" fmla="*/ 438182 h 915260"/>
              <a:gd name="connsiteX21" fmla="*/ 199917 w 902283"/>
              <a:gd name="connsiteY21" fmla="*/ 411678 h 915260"/>
              <a:gd name="connsiteX22" fmla="*/ 186665 w 902283"/>
              <a:gd name="connsiteY22" fmla="*/ 371921 h 915260"/>
              <a:gd name="connsiteX23" fmla="*/ 133656 w 902283"/>
              <a:gd name="connsiteY23" fmla="*/ 305660 h 915260"/>
              <a:gd name="connsiteX24" fmla="*/ 93900 w 902283"/>
              <a:gd name="connsiteY24" fmla="*/ 239399 h 915260"/>
              <a:gd name="connsiteX25" fmla="*/ 14387 w 902283"/>
              <a:gd name="connsiteY25" fmla="*/ 186391 h 915260"/>
              <a:gd name="connsiteX26" fmla="*/ 1135 w 902283"/>
              <a:gd name="connsiteY26" fmla="*/ 146634 h 915260"/>
              <a:gd name="connsiteX27" fmla="*/ 40891 w 902283"/>
              <a:gd name="connsiteY27" fmla="*/ 120130 h 915260"/>
              <a:gd name="connsiteX28" fmla="*/ 186665 w 902283"/>
              <a:gd name="connsiteY28" fmla="*/ 80373 h 915260"/>
              <a:gd name="connsiteX29" fmla="*/ 372196 w 902283"/>
              <a:gd name="connsiteY29" fmla="*/ 67121 h 915260"/>
              <a:gd name="connsiteX30" fmla="*/ 451709 w 902283"/>
              <a:gd name="connsiteY30" fmla="*/ 40617 h 915260"/>
              <a:gd name="connsiteX31" fmla="*/ 491465 w 902283"/>
              <a:gd name="connsiteY31" fmla="*/ 27365 h 915260"/>
              <a:gd name="connsiteX32" fmla="*/ 544474 w 902283"/>
              <a:gd name="connsiteY32" fmla="*/ 14112 h 915260"/>
              <a:gd name="connsiteX33" fmla="*/ 597483 w 902283"/>
              <a:gd name="connsiteY33" fmla="*/ 860 h 915260"/>
              <a:gd name="connsiteX0" fmla="*/ 598634 w 903434"/>
              <a:gd name="connsiteY0" fmla="*/ 860 h 915260"/>
              <a:gd name="connsiteX1" fmla="*/ 691399 w 903434"/>
              <a:gd name="connsiteY1" fmla="*/ 40617 h 915260"/>
              <a:gd name="connsiteX2" fmla="*/ 717903 w 903434"/>
              <a:gd name="connsiteY2" fmla="*/ 80373 h 915260"/>
              <a:gd name="connsiteX3" fmla="*/ 810668 w 903434"/>
              <a:gd name="connsiteY3" fmla="*/ 159886 h 915260"/>
              <a:gd name="connsiteX4" fmla="*/ 850425 w 903434"/>
              <a:gd name="connsiteY4" fmla="*/ 279156 h 915260"/>
              <a:gd name="connsiteX5" fmla="*/ 876929 w 903434"/>
              <a:gd name="connsiteY5" fmla="*/ 358669 h 915260"/>
              <a:gd name="connsiteX6" fmla="*/ 903434 w 903434"/>
              <a:gd name="connsiteY6" fmla="*/ 544199 h 915260"/>
              <a:gd name="connsiteX7" fmla="*/ 890181 w 903434"/>
              <a:gd name="connsiteY7" fmla="*/ 729730 h 915260"/>
              <a:gd name="connsiteX8" fmla="*/ 850425 w 903434"/>
              <a:gd name="connsiteY8" fmla="*/ 756234 h 915260"/>
              <a:gd name="connsiteX9" fmla="*/ 823921 w 903434"/>
              <a:gd name="connsiteY9" fmla="*/ 782739 h 915260"/>
              <a:gd name="connsiteX10" fmla="*/ 784164 w 903434"/>
              <a:gd name="connsiteY10" fmla="*/ 795991 h 915260"/>
              <a:gd name="connsiteX11" fmla="*/ 744407 w 903434"/>
              <a:gd name="connsiteY11" fmla="*/ 822495 h 915260"/>
              <a:gd name="connsiteX12" fmla="*/ 572129 w 903434"/>
              <a:gd name="connsiteY12" fmla="*/ 862252 h 915260"/>
              <a:gd name="connsiteX13" fmla="*/ 386599 w 903434"/>
              <a:gd name="connsiteY13" fmla="*/ 902008 h 915260"/>
              <a:gd name="connsiteX14" fmla="*/ 333590 w 903434"/>
              <a:gd name="connsiteY14" fmla="*/ 915260 h 915260"/>
              <a:gd name="connsiteX15" fmla="*/ 240825 w 903434"/>
              <a:gd name="connsiteY15" fmla="*/ 902008 h 915260"/>
              <a:gd name="connsiteX16" fmla="*/ 254077 w 903434"/>
              <a:gd name="connsiteY16" fmla="*/ 862252 h 915260"/>
              <a:gd name="connsiteX17" fmla="*/ 280581 w 903434"/>
              <a:gd name="connsiteY17" fmla="*/ 822495 h 915260"/>
              <a:gd name="connsiteX18" fmla="*/ 267329 w 903434"/>
              <a:gd name="connsiteY18" fmla="*/ 517695 h 915260"/>
              <a:gd name="connsiteX19" fmla="*/ 254077 w 903434"/>
              <a:gd name="connsiteY19" fmla="*/ 477939 h 915260"/>
              <a:gd name="connsiteX20" fmla="*/ 227573 w 903434"/>
              <a:gd name="connsiteY20" fmla="*/ 438182 h 915260"/>
              <a:gd name="connsiteX21" fmla="*/ 201068 w 903434"/>
              <a:gd name="connsiteY21" fmla="*/ 411678 h 915260"/>
              <a:gd name="connsiteX22" fmla="*/ 187816 w 903434"/>
              <a:gd name="connsiteY22" fmla="*/ 371921 h 915260"/>
              <a:gd name="connsiteX23" fmla="*/ 134807 w 903434"/>
              <a:gd name="connsiteY23" fmla="*/ 305660 h 915260"/>
              <a:gd name="connsiteX24" fmla="*/ 95051 w 903434"/>
              <a:gd name="connsiteY24" fmla="*/ 239399 h 915260"/>
              <a:gd name="connsiteX25" fmla="*/ 15538 w 903434"/>
              <a:gd name="connsiteY25" fmla="*/ 186391 h 915260"/>
              <a:gd name="connsiteX26" fmla="*/ 2286 w 903434"/>
              <a:gd name="connsiteY26" fmla="*/ 146634 h 915260"/>
              <a:gd name="connsiteX27" fmla="*/ 66105 w 903434"/>
              <a:gd name="connsiteY27" fmla="*/ 140756 h 915260"/>
              <a:gd name="connsiteX28" fmla="*/ 187816 w 903434"/>
              <a:gd name="connsiteY28" fmla="*/ 80373 h 915260"/>
              <a:gd name="connsiteX29" fmla="*/ 373347 w 903434"/>
              <a:gd name="connsiteY29" fmla="*/ 67121 h 915260"/>
              <a:gd name="connsiteX30" fmla="*/ 452860 w 903434"/>
              <a:gd name="connsiteY30" fmla="*/ 40617 h 915260"/>
              <a:gd name="connsiteX31" fmla="*/ 492616 w 903434"/>
              <a:gd name="connsiteY31" fmla="*/ 27365 h 915260"/>
              <a:gd name="connsiteX32" fmla="*/ 545625 w 903434"/>
              <a:gd name="connsiteY32" fmla="*/ 14112 h 915260"/>
              <a:gd name="connsiteX33" fmla="*/ 598634 w 903434"/>
              <a:gd name="connsiteY33" fmla="*/ 860 h 915260"/>
              <a:gd name="connsiteX0" fmla="*/ 598634 w 903434"/>
              <a:gd name="connsiteY0" fmla="*/ 860 h 915260"/>
              <a:gd name="connsiteX1" fmla="*/ 691399 w 903434"/>
              <a:gd name="connsiteY1" fmla="*/ 40617 h 915260"/>
              <a:gd name="connsiteX2" fmla="*/ 717903 w 903434"/>
              <a:gd name="connsiteY2" fmla="*/ 80373 h 915260"/>
              <a:gd name="connsiteX3" fmla="*/ 810668 w 903434"/>
              <a:gd name="connsiteY3" fmla="*/ 159886 h 915260"/>
              <a:gd name="connsiteX4" fmla="*/ 850425 w 903434"/>
              <a:gd name="connsiteY4" fmla="*/ 279156 h 915260"/>
              <a:gd name="connsiteX5" fmla="*/ 876929 w 903434"/>
              <a:gd name="connsiteY5" fmla="*/ 358669 h 915260"/>
              <a:gd name="connsiteX6" fmla="*/ 903434 w 903434"/>
              <a:gd name="connsiteY6" fmla="*/ 544199 h 915260"/>
              <a:gd name="connsiteX7" fmla="*/ 890181 w 903434"/>
              <a:gd name="connsiteY7" fmla="*/ 729730 h 915260"/>
              <a:gd name="connsiteX8" fmla="*/ 850425 w 903434"/>
              <a:gd name="connsiteY8" fmla="*/ 756234 h 915260"/>
              <a:gd name="connsiteX9" fmla="*/ 823921 w 903434"/>
              <a:gd name="connsiteY9" fmla="*/ 782739 h 915260"/>
              <a:gd name="connsiteX10" fmla="*/ 784164 w 903434"/>
              <a:gd name="connsiteY10" fmla="*/ 795991 h 915260"/>
              <a:gd name="connsiteX11" fmla="*/ 744407 w 903434"/>
              <a:gd name="connsiteY11" fmla="*/ 822495 h 915260"/>
              <a:gd name="connsiteX12" fmla="*/ 572129 w 903434"/>
              <a:gd name="connsiteY12" fmla="*/ 862252 h 915260"/>
              <a:gd name="connsiteX13" fmla="*/ 386599 w 903434"/>
              <a:gd name="connsiteY13" fmla="*/ 902008 h 915260"/>
              <a:gd name="connsiteX14" fmla="*/ 333590 w 903434"/>
              <a:gd name="connsiteY14" fmla="*/ 915260 h 915260"/>
              <a:gd name="connsiteX15" fmla="*/ 240825 w 903434"/>
              <a:gd name="connsiteY15" fmla="*/ 902008 h 915260"/>
              <a:gd name="connsiteX16" fmla="*/ 254077 w 903434"/>
              <a:gd name="connsiteY16" fmla="*/ 862252 h 915260"/>
              <a:gd name="connsiteX17" fmla="*/ 280581 w 903434"/>
              <a:gd name="connsiteY17" fmla="*/ 822495 h 915260"/>
              <a:gd name="connsiteX18" fmla="*/ 267329 w 903434"/>
              <a:gd name="connsiteY18" fmla="*/ 517695 h 915260"/>
              <a:gd name="connsiteX19" fmla="*/ 254077 w 903434"/>
              <a:gd name="connsiteY19" fmla="*/ 477939 h 915260"/>
              <a:gd name="connsiteX20" fmla="*/ 227573 w 903434"/>
              <a:gd name="connsiteY20" fmla="*/ 438182 h 915260"/>
              <a:gd name="connsiteX21" fmla="*/ 201068 w 903434"/>
              <a:gd name="connsiteY21" fmla="*/ 411678 h 915260"/>
              <a:gd name="connsiteX22" fmla="*/ 187816 w 903434"/>
              <a:gd name="connsiteY22" fmla="*/ 371921 h 915260"/>
              <a:gd name="connsiteX23" fmla="*/ 134807 w 903434"/>
              <a:gd name="connsiteY23" fmla="*/ 305660 h 915260"/>
              <a:gd name="connsiteX24" fmla="*/ 95051 w 903434"/>
              <a:gd name="connsiteY24" fmla="*/ 239399 h 915260"/>
              <a:gd name="connsiteX25" fmla="*/ 15538 w 903434"/>
              <a:gd name="connsiteY25" fmla="*/ 186391 h 915260"/>
              <a:gd name="connsiteX26" fmla="*/ 2286 w 903434"/>
              <a:gd name="connsiteY26" fmla="*/ 146634 h 915260"/>
              <a:gd name="connsiteX27" fmla="*/ 66105 w 903434"/>
              <a:gd name="connsiteY27" fmla="*/ 140756 h 915260"/>
              <a:gd name="connsiteX28" fmla="*/ 201566 w 903434"/>
              <a:gd name="connsiteY28" fmla="*/ 107874 h 915260"/>
              <a:gd name="connsiteX29" fmla="*/ 373347 w 903434"/>
              <a:gd name="connsiteY29" fmla="*/ 67121 h 915260"/>
              <a:gd name="connsiteX30" fmla="*/ 452860 w 903434"/>
              <a:gd name="connsiteY30" fmla="*/ 40617 h 915260"/>
              <a:gd name="connsiteX31" fmla="*/ 492616 w 903434"/>
              <a:gd name="connsiteY31" fmla="*/ 27365 h 915260"/>
              <a:gd name="connsiteX32" fmla="*/ 545625 w 903434"/>
              <a:gd name="connsiteY32" fmla="*/ 14112 h 915260"/>
              <a:gd name="connsiteX33" fmla="*/ 598634 w 903434"/>
              <a:gd name="connsiteY33" fmla="*/ 860 h 915260"/>
              <a:gd name="connsiteX0" fmla="*/ 598634 w 903434"/>
              <a:gd name="connsiteY0" fmla="*/ 860 h 915260"/>
              <a:gd name="connsiteX1" fmla="*/ 691399 w 903434"/>
              <a:gd name="connsiteY1" fmla="*/ 40617 h 915260"/>
              <a:gd name="connsiteX2" fmla="*/ 717903 w 903434"/>
              <a:gd name="connsiteY2" fmla="*/ 80373 h 915260"/>
              <a:gd name="connsiteX3" fmla="*/ 810668 w 903434"/>
              <a:gd name="connsiteY3" fmla="*/ 159886 h 915260"/>
              <a:gd name="connsiteX4" fmla="*/ 850425 w 903434"/>
              <a:gd name="connsiteY4" fmla="*/ 279156 h 915260"/>
              <a:gd name="connsiteX5" fmla="*/ 876929 w 903434"/>
              <a:gd name="connsiteY5" fmla="*/ 358669 h 915260"/>
              <a:gd name="connsiteX6" fmla="*/ 903434 w 903434"/>
              <a:gd name="connsiteY6" fmla="*/ 544199 h 915260"/>
              <a:gd name="connsiteX7" fmla="*/ 890181 w 903434"/>
              <a:gd name="connsiteY7" fmla="*/ 729730 h 915260"/>
              <a:gd name="connsiteX8" fmla="*/ 850425 w 903434"/>
              <a:gd name="connsiteY8" fmla="*/ 756234 h 915260"/>
              <a:gd name="connsiteX9" fmla="*/ 823921 w 903434"/>
              <a:gd name="connsiteY9" fmla="*/ 782739 h 915260"/>
              <a:gd name="connsiteX10" fmla="*/ 784164 w 903434"/>
              <a:gd name="connsiteY10" fmla="*/ 795991 h 915260"/>
              <a:gd name="connsiteX11" fmla="*/ 744407 w 903434"/>
              <a:gd name="connsiteY11" fmla="*/ 822495 h 915260"/>
              <a:gd name="connsiteX12" fmla="*/ 572129 w 903434"/>
              <a:gd name="connsiteY12" fmla="*/ 862252 h 915260"/>
              <a:gd name="connsiteX13" fmla="*/ 386599 w 903434"/>
              <a:gd name="connsiteY13" fmla="*/ 902008 h 915260"/>
              <a:gd name="connsiteX14" fmla="*/ 333590 w 903434"/>
              <a:gd name="connsiteY14" fmla="*/ 915260 h 915260"/>
              <a:gd name="connsiteX15" fmla="*/ 240825 w 903434"/>
              <a:gd name="connsiteY15" fmla="*/ 902008 h 915260"/>
              <a:gd name="connsiteX16" fmla="*/ 254077 w 903434"/>
              <a:gd name="connsiteY16" fmla="*/ 862252 h 915260"/>
              <a:gd name="connsiteX17" fmla="*/ 280581 w 903434"/>
              <a:gd name="connsiteY17" fmla="*/ 822495 h 915260"/>
              <a:gd name="connsiteX18" fmla="*/ 267329 w 903434"/>
              <a:gd name="connsiteY18" fmla="*/ 517695 h 915260"/>
              <a:gd name="connsiteX19" fmla="*/ 254077 w 903434"/>
              <a:gd name="connsiteY19" fmla="*/ 477939 h 915260"/>
              <a:gd name="connsiteX20" fmla="*/ 227573 w 903434"/>
              <a:gd name="connsiteY20" fmla="*/ 438182 h 915260"/>
              <a:gd name="connsiteX21" fmla="*/ 201068 w 903434"/>
              <a:gd name="connsiteY21" fmla="*/ 411678 h 915260"/>
              <a:gd name="connsiteX22" fmla="*/ 187816 w 903434"/>
              <a:gd name="connsiteY22" fmla="*/ 371921 h 915260"/>
              <a:gd name="connsiteX23" fmla="*/ 134807 w 903434"/>
              <a:gd name="connsiteY23" fmla="*/ 305660 h 915260"/>
              <a:gd name="connsiteX24" fmla="*/ 95051 w 903434"/>
              <a:gd name="connsiteY24" fmla="*/ 239399 h 915260"/>
              <a:gd name="connsiteX25" fmla="*/ 15538 w 903434"/>
              <a:gd name="connsiteY25" fmla="*/ 186391 h 915260"/>
              <a:gd name="connsiteX26" fmla="*/ 2286 w 903434"/>
              <a:gd name="connsiteY26" fmla="*/ 146634 h 915260"/>
              <a:gd name="connsiteX27" fmla="*/ 66105 w 903434"/>
              <a:gd name="connsiteY27" fmla="*/ 140756 h 915260"/>
              <a:gd name="connsiteX28" fmla="*/ 201566 w 903434"/>
              <a:gd name="connsiteY28" fmla="*/ 107874 h 915260"/>
              <a:gd name="connsiteX29" fmla="*/ 373347 w 903434"/>
              <a:gd name="connsiteY29" fmla="*/ 67121 h 915260"/>
              <a:gd name="connsiteX30" fmla="*/ 492616 w 903434"/>
              <a:gd name="connsiteY30" fmla="*/ 27365 h 915260"/>
              <a:gd name="connsiteX31" fmla="*/ 545625 w 903434"/>
              <a:gd name="connsiteY31" fmla="*/ 14112 h 915260"/>
              <a:gd name="connsiteX32" fmla="*/ 598634 w 903434"/>
              <a:gd name="connsiteY32" fmla="*/ 860 h 915260"/>
              <a:gd name="connsiteX0" fmla="*/ 598634 w 903434"/>
              <a:gd name="connsiteY0" fmla="*/ 860 h 915260"/>
              <a:gd name="connsiteX1" fmla="*/ 691399 w 903434"/>
              <a:gd name="connsiteY1" fmla="*/ 40617 h 915260"/>
              <a:gd name="connsiteX2" fmla="*/ 717903 w 903434"/>
              <a:gd name="connsiteY2" fmla="*/ 80373 h 915260"/>
              <a:gd name="connsiteX3" fmla="*/ 810668 w 903434"/>
              <a:gd name="connsiteY3" fmla="*/ 159886 h 915260"/>
              <a:gd name="connsiteX4" fmla="*/ 850425 w 903434"/>
              <a:gd name="connsiteY4" fmla="*/ 279156 h 915260"/>
              <a:gd name="connsiteX5" fmla="*/ 876929 w 903434"/>
              <a:gd name="connsiteY5" fmla="*/ 358669 h 915260"/>
              <a:gd name="connsiteX6" fmla="*/ 903434 w 903434"/>
              <a:gd name="connsiteY6" fmla="*/ 544199 h 915260"/>
              <a:gd name="connsiteX7" fmla="*/ 890181 w 903434"/>
              <a:gd name="connsiteY7" fmla="*/ 729730 h 915260"/>
              <a:gd name="connsiteX8" fmla="*/ 850425 w 903434"/>
              <a:gd name="connsiteY8" fmla="*/ 756234 h 915260"/>
              <a:gd name="connsiteX9" fmla="*/ 823921 w 903434"/>
              <a:gd name="connsiteY9" fmla="*/ 782739 h 915260"/>
              <a:gd name="connsiteX10" fmla="*/ 784164 w 903434"/>
              <a:gd name="connsiteY10" fmla="*/ 795991 h 915260"/>
              <a:gd name="connsiteX11" fmla="*/ 744407 w 903434"/>
              <a:gd name="connsiteY11" fmla="*/ 822495 h 915260"/>
              <a:gd name="connsiteX12" fmla="*/ 572129 w 903434"/>
              <a:gd name="connsiteY12" fmla="*/ 862252 h 915260"/>
              <a:gd name="connsiteX13" fmla="*/ 386599 w 903434"/>
              <a:gd name="connsiteY13" fmla="*/ 902008 h 915260"/>
              <a:gd name="connsiteX14" fmla="*/ 333590 w 903434"/>
              <a:gd name="connsiteY14" fmla="*/ 915260 h 915260"/>
              <a:gd name="connsiteX15" fmla="*/ 240825 w 903434"/>
              <a:gd name="connsiteY15" fmla="*/ 902008 h 915260"/>
              <a:gd name="connsiteX16" fmla="*/ 254077 w 903434"/>
              <a:gd name="connsiteY16" fmla="*/ 862252 h 915260"/>
              <a:gd name="connsiteX17" fmla="*/ 280581 w 903434"/>
              <a:gd name="connsiteY17" fmla="*/ 822495 h 915260"/>
              <a:gd name="connsiteX18" fmla="*/ 267329 w 903434"/>
              <a:gd name="connsiteY18" fmla="*/ 517695 h 915260"/>
              <a:gd name="connsiteX19" fmla="*/ 254077 w 903434"/>
              <a:gd name="connsiteY19" fmla="*/ 477939 h 915260"/>
              <a:gd name="connsiteX20" fmla="*/ 227573 w 903434"/>
              <a:gd name="connsiteY20" fmla="*/ 438182 h 915260"/>
              <a:gd name="connsiteX21" fmla="*/ 201068 w 903434"/>
              <a:gd name="connsiteY21" fmla="*/ 411678 h 915260"/>
              <a:gd name="connsiteX22" fmla="*/ 187816 w 903434"/>
              <a:gd name="connsiteY22" fmla="*/ 371921 h 915260"/>
              <a:gd name="connsiteX23" fmla="*/ 134807 w 903434"/>
              <a:gd name="connsiteY23" fmla="*/ 305660 h 915260"/>
              <a:gd name="connsiteX24" fmla="*/ 95051 w 903434"/>
              <a:gd name="connsiteY24" fmla="*/ 239399 h 915260"/>
              <a:gd name="connsiteX25" fmla="*/ 15538 w 903434"/>
              <a:gd name="connsiteY25" fmla="*/ 186391 h 915260"/>
              <a:gd name="connsiteX26" fmla="*/ 2286 w 903434"/>
              <a:gd name="connsiteY26" fmla="*/ 146634 h 915260"/>
              <a:gd name="connsiteX27" fmla="*/ 66105 w 903434"/>
              <a:gd name="connsiteY27" fmla="*/ 140756 h 915260"/>
              <a:gd name="connsiteX28" fmla="*/ 201566 w 903434"/>
              <a:gd name="connsiteY28" fmla="*/ 107874 h 915260"/>
              <a:gd name="connsiteX29" fmla="*/ 492616 w 903434"/>
              <a:gd name="connsiteY29" fmla="*/ 27365 h 915260"/>
              <a:gd name="connsiteX30" fmla="*/ 545625 w 903434"/>
              <a:gd name="connsiteY30" fmla="*/ 14112 h 915260"/>
              <a:gd name="connsiteX31" fmla="*/ 598634 w 903434"/>
              <a:gd name="connsiteY31" fmla="*/ 860 h 915260"/>
              <a:gd name="connsiteX0" fmla="*/ 598634 w 903434"/>
              <a:gd name="connsiteY0" fmla="*/ 2491 h 916891"/>
              <a:gd name="connsiteX1" fmla="*/ 691399 w 903434"/>
              <a:gd name="connsiteY1" fmla="*/ 42248 h 916891"/>
              <a:gd name="connsiteX2" fmla="*/ 717903 w 903434"/>
              <a:gd name="connsiteY2" fmla="*/ 82004 h 916891"/>
              <a:gd name="connsiteX3" fmla="*/ 810668 w 903434"/>
              <a:gd name="connsiteY3" fmla="*/ 161517 h 916891"/>
              <a:gd name="connsiteX4" fmla="*/ 850425 w 903434"/>
              <a:gd name="connsiteY4" fmla="*/ 280787 h 916891"/>
              <a:gd name="connsiteX5" fmla="*/ 876929 w 903434"/>
              <a:gd name="connsiteY5" fmla="*/ 360300 h 916891"/>
              <a:gd name="connsiteX6" fmla="*/ 903434 w 903434"/>
              <a:gd name="connsiteY6" fmla="*/ 545830 h 916891"/>
              <a:gd name="connsiteX7" fmla="*/ 890181 w 903434"/>
              <a:gd name="connsiteY7" fmla="*/ 731361 h 916891"/>
              <a:gd name="connsiteX8" fmla="*/ 850425 w 903434"/>
              <a:gd name="connsiteY8" fmla="*/ 757865 h 916891"/>
              <a:gd name="connsiteX9" fmla="*/ 823921 w 903434"/>
              <a:gd name="connsiteY9" fmla="*/ 784370 h 916891"/>
              <a:gd name="connsiteX10" fmla="*/ 784164 w 903434"/>
              <a:gd name="connsiteY10" fmla="*/ 797622 h 916891"/>
              <a:gd name="connsiteX11" fmla="*/ 744407 w 903434"/>
              <a:gd name="connsiteY11" fmla="*/ 824126 h 916891"/>
              <a:gd name="connsiteX12" fmla="*/ 572129 w 903434"/>
              <a:gd name="connsiteY12" fmla="*/ 863883 h 916891"/>
              <a:gd name="connsiteX13" fmla="*/ 386599 w 903434"/>
              <a:gd name="connsiteY13" fmla="*/ 903639 h 916891"/>
              <a:gd name="connsiteX14" fmla="*/ 333590 w 903434"/>
              <a:gd name="connsiteY14" fmla="*/ 916891 h 916891"/>
              <a:gd name="connsiteX15" fmla="*/ 240825 w 903434"/>
              <a:gd name="connsiteY15" fmla="*/ 903639 h 916891"/>
              <a:gd name="connsiteX16" fmla="*/ 254077 w 903434"/>
              <a:gd name="connsiteY16" fmla="*/ 863883 h 916891"/>
              <a:gd name="connsiteX17" fmla="*/ 280581 w 903434"/>
              <a:gd name="connsiteY17" fmla="*/ 824126 h 916891"/>
              <a:gd name="connsiteX18" fmla="*/ 267329 w 903434"/>
              <a:gd name="connsiteY18" fmla="*/ 519326 h 916891"/>
              <a:gd name="connsiteX19" fmla="*/ 254077 w 903434"/>
              <a:gd name="connsiteY19" fmla="*/ 479570 h 916891"/>
              <a:gd name="connsiteX20" fmla="*/ 227573 w 903434"/>
              <a:gd name="connsiteY20" fmla="*/ 439813 h 916891"/>
              <a:gd name="connsiteX21" fmla="*/ 201068 w 903434"/>
              <a:gd name="connsiteY21" fmla="*/ 413309 h 916891"/>
              <a:gd name="connsiteX22" fmla="*/ 187816 w 903434"/>
              <a:gd name="connsiteY22" fmla="*/ 373552 h 916891"/>
              <a:gd name="connsiteX23" fmla="*/ 134807 w 903434"/>
              <a:gd name="connsiteY23" fmla="*/ 307291 h 916891"/>
              <a:gd name="connsiteX24" fmla="*/ 95051 w 903434"/>
              <a:gd name="connsiteY24" fmla="*/ 241030 h 916891"/>
              <a:gd name="connsiteX25" fmla="*/ 15538 w 903434"/>
              <a:gd name="connsiteY25" fmla="*/ 188022 h 916891"/>
              <a:gd name="connsiteX26" fmla="*/ 2286 w 903434"/>
              <a:gd name="connsiteY26" fmla="*/ 148265 h 916891"/>
              <a:gd name="connsiteX27" fmla="*/ 66105 w 903434"/>
              <a:gd name="connsiteY27" fmla="*/ 142387 h 916891"/>
              <a:gd name="connsiteX28" fmla="*/ 201566 w 903434"/>
              <a:gd name="connsiteY28" fmla="*/ 109505 h 916891"/>
              <a:gd name="connsiteX29" fmla="*/ 545625 w 903434"/>
              <a:gd name="connsiteY29" fmla="*/ 15743 h 916891"/>
              <a:gd name="connsiteX30" fmla="*/ 598634 w 903434"/>
              <a:gd name="connsiteY30" fmla="*/ 2491 h 916891"/>
              <a:gd name="connsiteX0" fmla="*/ 598634 w 903434"/>
              <a:gd name="connsiteY0" fmla="*/ 0 h 914400"/>
              <a:gd name="connsiteX1" fmla="*/ 691399 w 903434"/>
              <a:gd name="connsiteY1" fmla="*/ 39757 h 914400"/>
              <a:gd name="connsiteX2" fmla="*/ 717903 w 903434"/>
              <a:gd name="connsiteY2" fmla="*/ 79513 h 914400"/>
              <a:gd name="connsiteX3" fmla="*/ 810668 w 903434"/>
              <a:gd name="connsiteY3" fmla="*/ 159026 h 914400"/>
              <a:gd name="connsiteX4" fmla="*/ 850425 w 903434"/>
              <a:gd name="connsiteY4" fmla="*/ 278296 h 914400"/>
              <a:gd name="connsiteX5" fmla="*/ 876929 w 903434"/>
              <a:gd name="connsiteY5" fmla="*/ 357809 h 914400"/>
              <a:gd name="connsiteX6" fmla="*/ 903434 w 903434"/>
              <a:gd name="connsiteY6" fmla="*/ 543339 h 914400"/>
              <a:gd name="connsiteX7" fmla="*/ 890181 w 903434"/>
              <a:gd name="connsiteY7" fmla="*/ 728870 h 914400"/>
              <a:gd name="connsiteX8" fmla="*/ 850425 w 903434"/>
              <a:gd name="connsiteY8" fmla="*/ 755374 h 914400"/>
              <a:gd name="connsiteX9" fmla="*/ 823921 w 903434"/>
              <a:gd name="connsiteY9" fmla="*/ 781879 h 914400"/>
              <a:gd name="connsiteX10" fmla="*/ 784164 w 903434"/>
              <a:gd name="connsiteY10" fmla="*/ 795131 h 914400"/>
              <a:gd name="connsiteX11" fmla="*/ 744407 w 903434"/>
              <a:gd name="connsiteY11" fmla="*/ 821635 h 914400"/>
              <a:gd name="connsiteX12" fmla="*/ 572129 w 903434"/>
              <a:gd name="connsiteY12" fmla="*/ 861392 h 914400"/>
              <a:gd name="connsiteX13" fmla="*/ 386599 w 903434"/>
              <a:gd name="connsiteY13" fmla="*/ 901148 h 914400"/>
              <a:gd name="connsiteX14" fmla="*/ 333590 w 903434"/>
              <a:gd name="connsiteY14" fmla="*/ 914400 h 914400"/>
              <a:gd name="connsiteX15" fmla="*/ 240825 w 903434"/>
              <a:gd name="connsiteY15" fmla="*/ 901148 h 914400"/>
              <a:gd name="connsiteX16" fmla="*/ 254077 w 903434"/>
              <a:gd name="connsiteY16" fmla="*/ 861392 h 914400"/>
              <a:gd name="connsiteX17" fmla="*/ 280581 w 903434"/>
              <a:gd name="connsiteY17" fmla="*/ 821635 h 914400"/>
              <a:gd name="connsiteX18" fmla="*/ 267329 w 903434"/>
              <a:gd name="connsiteY18" fmla="*/ 516835 h 914400"/>
              <a:gd name="connsiteX19" fmla="*/ 254077 w 903434"/>
              <a:gd name="connsiteY19" fmla="*/ 477079 h 914400"/>
              <a:gd name="connsiteX20" fmla="*/ 227573 w 903434"/>
              <a:gd name="connsiteY20" fmla="*/ 437322 h 914400"/>
              <a:gd name="connsiteX21" fmla="*/ 201068 w 903434"/>
              <a:gd name="connsiteY21" fmla="*/ 410818 h 914400"/>
              <a:gd name="connsiteX22" fmla="*/ 187816 w 903434"/>
              <a:gd name="connsiteY22" fmla="*/ 371061 h 914400"/>
              <a:gd name="connsiteX23" fmla="*/ 134807 w 903434"/>
              <a:gd name="connsiteY23" fmla="*/ 304800 h 914400"/>
              <a:gd name="connsiteX24" fmla="*/ 95051 w 903434"/>
              <a:gd name="connsiteY24" fmla="*/ 238539 h 914400"/>
              <a:gd name="connsiteX25" fmla="*/ 15538 w 903434"/>
              <a:gd name="connsiteY25" fmla="*/ 185531 h 914400"/>
              <a:gd name="connsiteX26" fmla="*/ 2286 w 903434"/>
              <a:gd name="connsiteY26" fmla="*/ 145774 h 914400"/>
              <a:gd name="connsiteX27" fmla="*/ 66105 w 903434"/>
              <a:gd name="connsiteY27" fmla="*/ 139896 h 914400"/>
              <a:gd name="connsiteX28" fmla="*/ 201566 w 903434"/>
              <a:gd name="connsiteY28" fmla="*/ 107014 h 914400"/>
              <a:gd name="connsiteX29" fmla="*/ 598634 w 903434"/>
              <a:gd name="connsiteY29" fmla="*/ 0 h 914400"/>
              <a:gd name="connsiteX0" fmla="*/ 598993 w 903793"/>
              <a:gd name="connsiteY0" fmla="*/ 0 h 914400"/>
              <a:gd name="connsiteX1" fmla="*/ 691758 w 903793"/>
              <a:gd name="connsiteY1" fmla="*/ 39757 h 914400"/>
              <a:gd name="connsiteX2" fmla="*/ 718262 w 903793"/>
              <a:gd name="connsiteY2" fmla="*/ 79513 h 914400"/>
              <a:gd name="connsiteX3" fmla="*/ 811027 w 903793"/>
              <a:gd name="connsiteY3" fmla="*/ 159026 h 914400"/>
              <a:gd name="connsiteX4" fmla="*/ 850784 w 903793"/>
              <a:gd name="connsiteY4" fmla="*/ 278296 h 914400"/>
              <a:gd name="connsiteX5" fmla="*/ 877288 w 903793"/>
              <a:gd name="connsiteY5" fmla="*/ 357809 h 914400"/>
              <a:gd name="connsiteX6" fmla="*/ 903793 w 903793"/>
              <a:gd name="connsiteY6" fmla="*/ 543339 h 914400"/>
              <a:gd name="connsiteX7" fmla="*/ 890540 w 903793"/>
              <a:gd name="connsiteY7" fmla="*/ 728870 h 914400"/>
              <a:gd name="connsiteX8" fmla="*/ 850784 w 903793"/>
              <a:gd name="connsiteY8" fmla="*/ 755374 h 914400"/>
              <a:gd name="connsiteX9" fmla="*/ 824280 w 903793"/>
              <a:gd name="connsiteY9" fmla="*/ 781879 h 914400"/>
              <a:gd name="connsiteX10" fmla="*/ 784523 w 903793"/>
              <a:gd name="connsiteY10" fmla="*/ 795131 h 914400"/>
              <a:gd name="connsiteX11" fmla="*/ 744766 w 903793"/>
              <a:gd name="connsiteY11" fmla="*/ 821635 h 914400"/>
              <a:gd name="connsiteX12" fmla="*/ 572488 w 903793"/>
              <a:gd name="connsiteY12" fmla="*/ 861392 h 914400"/>
              <a:gd name="connsiteX13" fmla="*/ 386958 w 903793"/>
              <a:gd name="connsiteY13" fmla="*/ 901148 h 914400"/>
              <a:gd name="connsiteX14" fmla="*/ 333949 w 903793"/>
              <a:gd name="connsiteY14" fmla="*/ 914400 h 914400"/>
              <a:gd name="connsiteX15" fmla="*/ 241184 w 903793"/>
              <a:gd name="connsiteY15" fmla="*/ 901148 h 914400"/>
              <a:gd name="connsiteX16" fmla="*/ 254436 w 903793"/>
              <a:gd name="connsiteY16" fmla="*/ 861392 h 914400"/>
              <a:gd name="connsiteX17" fmla="*/ 280940 w 903793"/>
              <a:gd name="connsiteY17" fmla="*/ 821635 h 914400"/>
              <a:gd name="connsiteX18" fmla="*/ 267688 w 903793"/>
              <a:gd name="connsiteY18" fmla="*/ 516835 h 914400"/>
              <a:gd name="connsiteX19" fmla="*/ 254436 w 903793"/>
              <a:gd name="connsiteY19" fmla="*/ 477079 h 914400"/>
              <a:gd name="connsiteX20" fmla="*/ 227932 w 903793"/>
              <a:gd name="connsiteY20" fmla="*/ 437322 h 914400"/>
              <a:gd name="connsiteX21" fmla="*/ 201427 w 903793"/>
              <a:gd name="connsiteY21" fmla="*/ 410818 h 914400"/>
              <a:gd name="connsiteX22" fmla="*/ 188175 w 903793"/>
              <a:gd name="connsiteY22" fmla="*/ 371061 h 914400"/>
              <a:gd name="connsiteX23" fmla="*/ 135166 w 903793"/>
              <a:gd name="connsiteY23" fmla="*/ 304800 h 914400"/>
              <a:gd name="connsiteX24" fmla="*/ 95410 w 903793"/>
              <a:gd name="connsiteY24" fmla="*/ 238539 h 914400"/>
              <a:gd name="connsiteX25" fmla="*/ 15897 w 903793"/>
              <a:gd name="connsiteY25" fmla="*/ 185531 h 914400"/>
              <a:gd name="connsiteX26" fmla="*/ 2645 w 903793"/>
              <a:gd name="connsiteY26" fmla="*/ 145774 h 914400"/>
              <a:gd name="connsiteX27" fmla="*/ 66464 w 903793"/>
              <a:gd name="connsiteY27" fmla="*/ 139896 h 914400"/>
              <a:gd name="connsiteX28" fmla="*/ 598993 w 903793"/>
              <a:gd name="connsiteY28" fmla="*/ 0 h 914400"/>
              <a:gd name="connsiteX0" fmla="*/ 637227 w 942027"/>
              <a:gd name="connsiteY0" fmla="*/ 0 h 914400"/>
              <a:gd name="connsiteX1" fmla="*/ 729992 w 942027"/>
              <a:gd name="connsiteY1" fmla="*/ 39757 h 914400"/>
              <a:gd name="connsiteX2" fmla="*/ 756496 w 942027"/>
              <a:gd name="connsiteY2" fmla="*/ 79513 h 914400"/>
              <a:gd name="connsiteX3" fmla="*/ 849261 w 942027"/>
              <a:gd name="connsiteY3" fmla="*/ 159026 h 914400"/>
              <a:gd name="connsiteX4" fmla="*/ 889018 w 942027"/>
              <a:gd name="connsiteY4" fmla="*/ 278296 h 914400"/>
              <a:gd name="connsiteX5" fmla="*/ 915522 w 942027"/>
              <a:gd name="connsiteY5" fmla="*/ 357809 h 914400"/>
              <a:gd name="connsiteX6" fmla="*/ 942027 w 942027"/>
              <a:gd name="connsiteY6" fmla="*/ 543339 h 914400"/>
              <a:gd name="connsiteX7" fmla="*/ 928774 w 942027"/>
              <a:gd name="connsiteY7" fmla="*/ 728870 h 914400"/>
              <a:gd name="connsiteX8" fmla="*/ 889018 w 942027"/>
              <a:gd name="connsiteY8" fmla="*/ 755374 h 914400"/>
              <a:gd name="connsiteX9" fmla="*/ 862514 w 942027"/>
              <a:gd name="connsiteY9" fmla="*/ 781879 h 914400"/>
              <a:gd name="connsiteX10" fmla="*/ 822757 w 942027"/>
              <a:gd name="connsiteY10" fmla="*/ 795131 h 914400"/>
              <a:gd name="connsiteX11" fmla="*/ 783000 w 942027"/>
              <a:gd name="connsiteY11" fmla="*/ 821635 h 914400"/>
              <a:gd name="connsiteX12" fmla="*/ 610722 w 942027"/>
              <a:gd name="connsiteY12" fmla="*/ 861392 h 914400"/>
              <a:gd name="connsiteX13" fmla="*/ 425192 w 942027"/>
              <a:gd name="connsiteY13" fmla="*/ 901148 h 914400"/>
              <a:gd name="connsiteX14" fmla="*/ 372183 w 942027"/>
              <a:gd name="connsiteY14" fmla="*/ 914400 h 914400"/>
              <a:gd name="connsiteX15" fmla="*/ 279418 w 942027"/>
              <a:gd name="connsiteY15" fmla="*/ 901148 h 914400"/>
              <a:gd name="connsiteX16" fmla="*/ 292670 w 942027"/>
              <a:gd name="connsiteY16" fmla="*/ 861392 h 914400"/>
              <a:gd name="connsiteX17" fmla="*/ 319174 w 942027"/>
              <a:gd name="connsiteY17" fmla="*/ 821635 h 914400"/>
              <a:gd name="connsiteX18" fmla="*/ 305922 w 942027"/>
              <a:gd name="connsiteY18" fmla="*/ 516835 h 914400"/>
              <a:gd name="connsiteX19" fmla="*/ 292670 w 942027"/>
              <a:gd name="connsiteY19" fmla="*/ 477079 h 914400"/>
              <a:gd name="connsiteX20" fmla="*/ 266166 w 942027"/>
              <a:gd name="connsiteY20" fmla="*/ 437322 h 914400"/>
              <a:gd name="connsiteX21" fmla="*/ 239661 w 942027"/>
              <a:gd name="connsiteY21" fmla="*/ 410818 h 914400"/>
              <a:gd name="connsiteX22" fmla="*/ 226409 w 942027"/>
              <a:gd name="connsiteY22" fmla="*/ 371061 h 914400"/>
              <a:gd name="connsiteX23" fmla="*/ 173400 w 942027"/>
              <a:gd name="connsiteY23" fmla="*/ 304800 h 914400"/>
              <a:gd name="connsiteX24" fmla="*/ 133644 w 942027"/>
              <a:gd name="connsiteY24" fmla="*/ 238539 h 914400"/>
              <a:gd name="connsiteX25" fmla="*/ 54131 w 942027"/>
              <a:gd name="connsiteY25" fmla="*/ 185531 h 914400"/>
              <a:gd name="connsiteX26" fmla="*/ 40879 w 942027"/>
              <a:gd name="connsiteY26" fmla="*/ 145774 h 914400"/>
              <a:gd name="connsiteX27" fmla="*/ 637227 w 942027"/>
              <a:gd name="connsiteY27" fmla="*/ 0 h 914400"/>
              <a:gd name="connsiteX0" fmla="*/ 636870 w 941670"/>
              <a:gd name="connsiteY0" fmla="*/ 5130 h 919530"/>
              <a:gd name="connsiteX1" fmla="*/ 729635 w 941670"/>
              <a:gd name="connsiteY1" fmla="*/ 44887 h 919530"/>
              <a:gd name="connsiteX2" fmla="*/ 756139 w 941670"/>
              <a:gd name="connsiteY2" fmla="*/ 84643 h 919530"/>
              <a:gd name="connsiteX3" fmla="*/ 848904 w 941670"/>
              <a:gd name="connsiteY3" fmla="*/ 164156 h 919530"/>
              <a:gd name="connsiteX4" fmla="*/ 888661 w 941670"/>
              <a:gd name="connsiteY4" fmla="*/ 283426 h 919530"/>
              <a:gd name="connsiteX5" fmla="*/ 915165 w 941670"/>
              <a:gd name="connsiteY5" fmla="*/ 362939 h 919530"/>
              <a:gd name="connsiteX6" fmla="*/ 941670 w 941670"/>
              <a:gd name="connsiteY6" fmla="*/ 548469 h 919530"/>
              <a:gd name="connsiteX7" fmla="*/ 928417 w 941670"/>
              <a:gd name="connsiteY7" fmla="*/ 734000 h 919530"/>
              <a:gd name="connsiteX8" fmla="*/ 888661 w 941670"/>
              <a:gd name="connsiteY8" fmla="*/ 760504 h 919530"/>
              <a:gd name="connsiteX9" fmla="*/ 862157 w 941670"/>
              <a:gd name="connsiteY9" fmla="*/ 787009 h 919530"/>
              <a:gd name="connsiteX10" fmla="*/ 822400 w 941670"/>
              <a:gd name="connsiteY10" fmla="*/ 800261 h 919530"/>
              <a:gd name="connsiteX11" fmla="*/ 782643 w 941670"/>
              <a:gd name="connsiteY11" fmla="*/ 826765 h 919530"/>
              <a:gd name="connsiteX12" fmla="*/ 610365 w 941670"/>
              <a:gd name="connsiteY12" fmla="*/ 866522 h 919530"/>
              <a:gd name="connsiteX13" fmla="*/ 424835 w 941670"/>
              <a:gd name="connsiteY13" fmla="*/ 906278 h 919530"/>
              <a:gd name="connsiteX14" fmla="*/ 371826 w 941670"/>
              <a:gd name="connsiteY14" fmla="*/ 919530 h 919530"/>
              <a:gd name="connsiteX15" fmla="*/ 279061 w 941670"/>
              <a:gd name="connsiteY15" fmla="*/ 906278 h 919530"/>
              <a:gd name="connsiteX16" fmla="*/ 292313 w 941670"/>
              <a:gd name="connsiteY16" fmla="*/ 866522 h 919530"/>
              <a:gd name="connsiteX17" fmla="*/ 318817 w 941670"/>
              <a:gd name="connsiteY17" fmla="*/ 826765 h 919530"/>
              <a:gd name="connsiteX18" fmla="*/ 305565 w 941670"/>
              <a:gd name="connsiteY18" fmla="*/ 521965 h 919530"/>
              <a:gd name="connsiteX19" fmla="*/ 292313 w 941670"/>
              <a:gd name="connsiteY19" fmla="*/ 482209 h 919530"/>
              <a:gd name="connsiteX20" fmla="*/ 265809 w 941670"/>
              <a:gd name="connsiteY20" fmla="*/ 442452 h 919530"/>
              <a:gd name="connsiteX21" fmla="*/ 239304 w 941670"/>
              <a:gd name="connsiteY21" fmla="*/ 415948 h 919530"/>
              <a:gd name="connsiteX22" fmla="*/ 226052 w 941670"/>
              <a:gd name="connsiteY22" fmla="*/ 376191 h 919530"/>
              <a:gd name="connsiteX23" fmla="*/ 173043 w 941670"/>
              <a:gd name="connsiteY23" fmla="*/ 309930 h 919530"/>
              <a:gd name="connsiteX24" fmla="*/ 133287 w 941670"/>
              <a:gd name="connsiteY24" fmla="*/ 243669 h 919530"/>
              <a:gd name="connsiteX25" fmla="*/ 53774 w 941670"/>
              <a:gd name="connsiteY25" fmla="*/ 190661 h 919530"/>
              <a:gd name="connsiteX26" fmla="*/ 43960 w 941670"/>
              <a:gd name="connsiteY26" fmla="*/ 161216 h 919530"/>
              <a:gd name="connsiteX27" fmla="*/ 636870 w 941670"/>
              <a:gd name="connsiteY27" fmla="*/ 5130 h 919530"/>
              <a:gd name="connsiteX0" fmla="*/ 636870 w 941670"/>
              <a:gd name="connsiteY0" fmla="*/ 5130 h 919530"/>
              <a:gd name="connsiteX1" fmla="*/ 729635 w 941670"/>
              <a:gd name="connsiteY1" fmla="*/ 44887 h 919530"/>
              <a:gd name="connsiteX2" fmla="*/ 756139 w 941670"/>
              <a:gd name="connsiteY2" fmla="*/ 84643 h 919530"/>
              <a:gd name="connsiteX3" fmla="*/ 848904 w 941670"/>
              <a:gd name="connsiteY3" fmla="*/ 164156 h 919530"/>
              <a:gd name="connsiteX4" fmla="*/ 888661 w 941670"/>
              <a:gd name="connsiteY4" fmla="*/ 283426 h 919530"/>
              <a:gd name="connsiteX5" fmla="*/ 915165 w 941670"/>
              <a:gd name="connsiteY5" fmla="*/ 362939 h 919530"/>
              <a:gd name="connsiteX6" fmla="*/ 941670 w 941670"/>
              <a:gd name="connsiteY6" fmla="*/ 548469 h 919530"/>
              <a:gd name="connsiteX7" fmla="*/ 928417 w 941670"/>
              <a:gd name="connsiteY7" fmla="*/ 734000 h 919530"/>
              <a:gd name="connsiteX8" fmla="*/ 888661 w 941670"/>
              <a:gd name="connsiteY8" fmla="*/ 760504 h 919530"/>
              <a:gd name="connsiteX9" fmla="*/ 862157 w 941670"/>
              <a:gd name="connsiteY9" fmla="*/ 787009 h 919530"/>
              <a:gd name="connsiteX10" fmla="*/ 822400 w 941670"/>
              <a:gd name="connsiteY10" fmla="*/ 800261 h 919530"/>
              <a:gd name="connsiteX11" fmla="*/ 782643 w 941670"/>
              <a:gd name="connsiteY11" fmla="*/ 826765 h 919530"/>
              <a:gd name="connsiteX12" fmla="*/ 610365 w 941670"/>
              <a:gd name="connsiteY12" fmla="*/ 866522 h 919530"/>
              <a:gd name="connsiteX13" fmla="*/ 424835 w 941670"/>
              <a:gd name="connsiteY13" fmla="*/ 906278 h 919530"/>
              <a:gd name="connsiteX14" fmla="*/ 371826 w 941670"/>
              <a:gd name="connsiteY14" fmla="*/ 919530 h 919530"/>
              <a:gd name="connsiteX15" fmla="*/ 279061 w 941670"/>
              <a:gd name="connsiteY15" fmla="*/ 906278 h 919530"/>
              <a:gd name="connsiteX16" fmla="*/ 292313 w 941670"/>
              <a:gd name="connsiteY16" fmla="*/ 866522 h 919530"/>
              <a:gd name="connsiteX17" fmla="*/ 318817 w 941670"/>
              <a:gd name="connsiteY17" fmla="*/ 826765 h 919530"/>
              <a:gd name="connsiteX18" fmla="*/ 333066 w 941670"/>
              <a:gd name="connsiteY18" fmla="*/ 717908 h 919530"/>
              <a:gd name="connsiteX19" fmla="*/ 292313 w 941670"/>
              <a:gd name="connsiteY19" fmla="*/ 482209 h 919530"/>
              <a:gd name="connsiteX20" fmla="*/ 265809 w 941670"/>
              <a:gd name="connsiteY20" fmla="*/ 442452 h 919530"/>
              <a:gd name="connsiteX21" fmla="*/ 239304 w 941670"/>
              <a:gd name="connsiteY21" fmla="*/ 415948 h 919530"/>
              <a:gd name="connsiteX22" fmla="*/ 226052 w 941670"/>
              <a:gd name="connsiteY22" fmla="*/ 376191 h 919530"/>
              <a:gd name="connsiteX23" fmla="*/ 173043 w 941670"/>
              <a:gd name="connsiteY23" fmla="*/ 309930 h 919530"/>
              <a:gd name="connsiteX24" fmla="*/ 133287 w 941670"/>
              <a:gd name="connsiteY24" fmla="*/ 243669 h 919530"/>
              <a:gd name="connsiteX25" fmla="*/ 53774 w 941670"/>
              <a:gd name="connsiteY25" fmla="*/ 190661 h 919530"/>
              <a:gd name="connsiteX26" fmla="*/ 43960 w 941670"/>
              <a:gd name="connsiteY26" fmla="*/ 161216 h 919530"/>
              <a:gd name="connsiteX27" fmla="*/ 636870 w 941670"/>
              <a:gd name="connsiteY27" fmla="*/ 5130 h 919530"/>
              <a:gd name="connsiteX0" fmla="*/ 636870 w 941670"/>
              <a:gd name="connsiteY0" fmla="*/ 5130 h 919530"/>
              <a:gd name="connsiteX1" fmla="*/ 729635 w 941670"/>
              <a:gd name="connsiteY1" fmla="*/ 44887 h 919530"/>
              <a:gd name="connsiteX2" fmla="*/ 756139 w 941670"/>
              <a:gd name="connsiteY2" fmla="*/ 84643 h 919530"/>
              <a:gd name="connsiteX3" fmla="*/ 848904 w 941670"/>
              <a:gd name="connsiteY3" fmla="*/ 164156 h 919530"/>
              <a:gd name="connsiteX4" fmla="*/ 888661 w 941670"/>
              <a:gd name="connsiteY4" fmla="*/ 283426 h 919530"/>
              <a:gd name="connsiteX5" fmla="*/ 915165 w 941670"/>
              <a:gd name="connsiteY5" fmla="*/ 362939 h 919530"/>
              <a:gd name="connsiteX6" fmla="*/ 941670 w 941670"/>
              <a:gd name="connsiteY6" fmla="*/ 548469 h 919530"/>
              <a:gd name="connsiteX7" fmla="*/ 928417 w 941670"/>
              <a:gd name="connsiteY7" fmla="*/ 734000 h 919530"/>
              <a:gd name="connsiteX8" fmla="*/ 888661 w 941670"/>
              <a:gd name="connsiteY8" fmla="*/ 760504 h 919530"/>
              <a:gd name="connsiteX9" fmla="*/ 862157 w 941670"/>
              <a:gd name="connsiteY9" fmla="*/ 787009 h 919530"/>
              <a:gd name="connsiteX10" fmla="*/ 822400 w 941670"/>
              <a:gd name="connsiteY10" fmla="*/ 800261 h 919530"/>
              <a:gd name="connsiteX11" fmla="*/ 782643 w 941670"/>
              <a:gd name="connsiteY11" fmla="*/ 826765 h 919530"/>
              <a:gd name="connsiteX12" fmla="*/ 610365 w 941670"/>
              <a:gd name="connsiteY12" fmla="*/ 866522 h 919530"/>
              <a:gd name="connsiteX13" fmla="*/ 424835 w 941670"/>
              <a:gd name="connsiteY13" fmla="*/ 906278 h 919530"/>
              <a:gd name="connsiteX14" fmla="*/ 371826 w 941670"/>
              <a:gd name="connsiteY14" fmla="*/ 919530 h 919530"/>
              <a:gd name="connsiteX15" fmla="*/ 279061 w 941670"/>
              <a:gd name="connsiteY15" fmla="*/ 906278 h 919530"/>
              <a:gd name="connsiteX16" fmla="*/ 292313 w 941670"/>
              <a:gd name="connsiteY16" fmla="*/ 866522 h 919530"/>
              <a:gd name="connsiteX17" fmla="*/ 318817 w 941670"/>
              <a:gd name="connsiteY17" fmla="*/ 826765 h 919530"/>
              <a:gd name="connsiteX18" fmla="*/ 333066 w 941670"/>
              <a:gd name="connsiteY18" fmla="*/ 717908 h 919530"/>
              <a:gd name="connsiteX19" fmla="*/ 292313 w 941670"/>
              <a:gd name="connsiteY19" fmla="*/ 482209 h 919530"/>
              <a:gd name="connsiteX20" fmla="*/ 265809 w 941670"/>
              <a:gd name="connsiteY20" fmla="*/ 442452 h 919530"/>
              <a:gd name="connsiteX21" fmla="*/ 239304 w 941670"/>
              <a:gd name="connsiteY21" fmla="*/ 415948 h 919530"/>
              <a:gd name="connsiteX22" fmla="*/ 226052 w 941670"/>
              <a:gd name="connsiteY22" fmla="*/ 376191 h 919530"/>
              <a:gd name="connsiteX23" fmla="*/ 173043 w 941670"/>
              <a:gd name="connsiteY23" fmla="*/ 309930 h 919530"/>
              <a:gd name="connsiteX24" fmla="*/ 133287 w 941670"/>
              <a:gd name="connsiteY24" fmla="*/ 243669 h 919530"/>
              <a:gd name="connsiteX25" fmla="*/ 53774 w 941670"/>
              <a:gd name="connsiteY25" fmla="*/ 190661 h 919530"/>
              <a:gd name="connsiteX26" fmla="*/ 43960 w 941670"/>
              <a:gd name="connsiteY26" fmla="*/ 161216 h 919530"/>
              <a:gd name="connsiteX27" fmla="*/ 636870 w 941670"/>
              <a:gd name="connsiteY27" fmla="*/ 5130 h 919530"/>
              <a:gd name="connsiteX0" fmla="*/ 636870 w 941670"/>
              <a:gd name="connsiteY0" fmla="*/ 5130 h 919530"/>
              <a:gd name="connsiteX1" fmla="*/ 729635 w 941670"/>
              <a:gd name="connsiteY1" fmla="*/ 44887 h 919530"/>
              <a:gd name="connsiteX2" fmla="*/ 756139 w 941670"/>
              <a:gd name="connsiteY2" fmla="*/ 84643 h 919530"/>
              <a:gd name="connsiteX3" fmla="*/ 848904 w 941670"/>
              <a:gd name="connsiteY3" fmla="*/ 164156 h 919530"/>
              <a:gd name="connsiteX4" fmla="*/ 888661 w 941670"/>
              <a:gd name="connsiteY4" fmla="*/ 283426 h 919530"/>
              <a:gd name="connsiteX5" fmla="*/ 915165 w 941670"/>
              <a:gd name="connsiteY5" fmla="*/ 362939 h 919530"/>
              <a:gd name="connsiteX6" fmla="*/ 941670 w 941670"/>
              <a:gd name="connsiteY6" fmla="*/ 548469 h 919530"/>
              <a:gd name="connsiteX7" fmla="*/ 928417 w 941670"/>
              <a:gd name="connsiteY7" fmla="*/ 734000 h 919530"/>
              <a:gd name="connsiteX8" fmla="*/ 888661 w 941670"/>
              <a:gd name="connsiteY8" fmla="*/ 760504 h 919530"/>
              <a:gd name="connsiteX9" fmla="*/ 862157 w 941670"/>
              <a:gd name="connsiteY9" fmla="*/ 787009 h 919530"/>
              <a:gd name="connsiteX10" fmla="*/ 822400 w 941670"/>
              <a:gd name="connsiteY10" fmla="*/ 800261 h 919530"/>
              <a:gd name="connsiteX11" fmla="*/ 782643 w 941670"/>
              <a:gd name="connsiteY11" fmla="*/ 826765 h 919530"/>
              <a:gd name="connsiteX12" fmla="*/ 610365 w 941670"/>
              <a:gd name="connsiteY12" fmla="*/ 866522 h 919530"/>
              <a:gd name="connsiteX13" fmla="*/ 424835 w 941670"/>
              <a:gd name="connsiteY13" fmla="*/ 906278 h 919530"/>
              <a:gd name="connsiteX14" fmla="*/ 371826 w 941670"/>
              <a:gd name="connsiteY14" fmla="*/ 919530 h 919530"/>
              <a:gd name="connsiteX15" fmla="*/ 279061 w 941670"/>
              <a:gd name="connsiteY15" fmla="*/ 906278 h 919530"/>
              <a:gd name="connsiteX16" fmla="*/ 292313 w 941670"/>
              <a:gd name="connsiteY16" fmla="*/ 866522 h 919530"/>
              <a:gd name="connsiteX17" fmla="*/ 318817 w 941670"/>
              <a:gd name="connsiteY17" fmla="*/ 826765 h 919530"/>
              <a:gd name="connsiteX18" fmla="*/ 333066 w 941670"/>
              <a:gd name="connsiteY18" fmla="*/ 717908 h 919530"/>
              <a:gd name="connsiteX19" fmla="*/ 333564 w 941670"/>
              <a:gd name="connsiteY19" fmla="*/ 630025 h 919530"/>
              <a:gd name="connsiteX20" fmla="*/ 265809 w 941670"/>
              <a:gd name="connsiteY20" fmla="*/ 442452 h 919530"/>
              <a:gd name="connsiteX21" fmla="*/ 239304 w 941670"/>
              <a:gd name="connsiteY21" fmla="*/ 415948 h 919530"/>
              <a:gd name="connsiteX22" fmla="*/ 226052 w 941670"/>
              <a:gd name="connsiteY22" fmla="*/ 376191 h 919530"/>
              <a:gd name="connsiteX23" fmla="*/ 173043 w 941670"/>
              <a:gd name="connsiteY23" fmla="*/ 309930 h 919530"/>
              <a:gd name="connsiteX24" fmla="*/ 133287 w 941670"/>
              <a:gd name="connsiteY24" fmla="*/ 243669 h 919530"/>
              <a:gd name="connsiteX25" fmla="*/ 53774 w 941670"/>
              <a:gd name="connsiteY25" fmla="*/ 190661 h 919530"/>
              <a:gd name="connsiteX26" fmla="*/ 43960 w 941670"/>
              <a:gd name="connsiteY26" fmla="*/ 161216 h 919530"/>
              <a:gd name="connsiteX27" fmla="*/ 636870 w 941670"/>
              <a:gd name="connsiteY27" fmla="*/ 5130 h 919530"/>
              <a:gd name="connsiteX0" fmla="*/ 636870 w 941670"/>
              <a:gd name="connsiteY0" fmla="*/ 4880 h 919280"/>
              <a:gd name="connsiteX1" fmla="*/ 729635 w 941670"/>
              <a:gd name="connsiteY1" fmla="*/ 44637 h 919280"/>
              <a:gd name="connsiteX2" fmla="*/ 783639 w 941670"/>
              <a:gd name="connsiteY2" fmla="*/ 98144 h 919280"/>
              <a:gd name="connsiteX3" fmla="*/ 848904 w 941670"/>
              <a:gd name="connsiteY3" fmla="*/ 163906 h 919280"/>
              <a:gd name="connsiteX4" fmla="*/ 888661 w 941670"/>
              <a:gd name="connsiteY4" fmla="*/ 283176 h 919280"/>
              <a:gd name="connsiteX5" fmla="*/ 915165 w 941670"/>
              <a:gd name="connsiteY5" fmla="*/ 362689 h 919280"/>
              <a:gd name="connsiteX6" fmla="*/ 941670 w 941670"/>
              <a:gd name="connsiteY6" fmla="*/ 548219 h 919280"/>
              <a:gd name="connsiteX7" fmla="*/ 928417 w 941670"/>
              <a:gd name="connsiteY7" fmla="*/ 733750 h 919280"/>
              <a:gd name="connsiteX8" fmla="*/ 888661 w 941670"/>
              <a:gd name="connsiteY8" fmla="*/ 760254 h 919280"/>
              <a:gd name="connsiteX9" fmla="*/ 862157 w 941670"/>
              <a:gd name="connsiteY9" fmla="*/ 786759 h 919280"/>
              <a:gd name="connsiteX10" fmla="*/ 822400 w 941670"/>
              <a:gd name="connsiteY10" fmla="*/ 800011 h 919280"/>
              <a:gd name="connsiteX11" fmla="*/ 782643 w 941670"/>
              <a:gd name="connsiteY11" fmla="*/ 826515 h 919280"/>
              <a:gd name="connsiteX12" fmla="*/ 610365 w 941670"/>
              <a:gd name="connsiteY12" fmla="*/ 866272 h 919280"/>
              <a:gd name="connsiteX13" fmla="*/ 424835 w 941670"/>
              <a:gd name="connsiteY13" fmla="*/ 906028 h 919280"/>
              <a:gd name="connsiteX14" fmla="*/ 371826 w 941670"/>
              <a:gd name="connsiteY14" fmla="*/ 919280 h 919280"/>
              <a:gd name="connsiteX15" fmla="*/ 279061 w 941670"/>
              <a:gd name="connsiteY15" fmla="*/ 906028 h 919280"/>
              <a:gd name="connsiteX16" fmla="*/ 292313 w 941670"/>
              <a:gd name="connsiteY16" fmla="*/ 866272 h 919280"/>
              <a:gd name="connsiteX17" fmla="*/ 318817 w 941670"/>
              <a:gd name="connsiteY17" fmla="*/ 826515 h 919280"/>
              <a:gd name="connsiteX18" fmla="*/ 333066 w 941670"/>
              <a:gd name="connsiteY18" fmla="*/ 717658 h 919280"/>
              <a:gd name="connsiteX19" fmla="*/ 333564 w 941670"/>
              <a:gd name="connsiteY19" fmla="*/ 629775 h 919280"/>
              <a:gd name="connsiteX20" fmla="*/ 265809 w 941670"/>
              <a:gd name="connsiteY20" fmla="*/ 442202 h 919280"/>
              <a:gd name="connsiteX21" fmla="*/ 239304 w 941670"/>
              <a:gd name="connsiteY21" fmla="*/ 415698 h 919280"/>
              <a:gd name="connsiteX22" fmla="*/ 226052 w 941670"/>
              <a:gd name="connsiteY22" fmla="*/ 375941 h 919280"/>
              <a:gd name="connsiteX23" fmla="*/ 173043 w 941670"/>
              <a:gd name="connsiteY23" fmla="*/ 309680 h 919280"/>
              <a:gd name="connsiteX24" fmla="*/ 133287 w 941670"/>
              <a:gd name="connsiteY24" fmla="*/ 243419 h 919280"/>
              <a:gd name="connsiteX25" fmla="*/ 53774 w 941670"/>
              <a:gd name="connsiteY25" fmla="*/ 190411 h 919280"/>
              <a:gd name="connsiteX26" fmla="*/ 43960 w 941670"/>
              <a:gd name="connsiteY26" fmla="*/ 160966 h 919280"/>
              <a:gd name="connsiteX27" fmla="*/ 636870 w 941670"/>
              <a:gd name="connsiteY27" fmla="*/ 4880 h 919280"/>
              <a:gd name="connsiteX0" fmla="*/ 636870 w 941670"/>
              <a:gd name="connsiteY0" fmla="*/ 4880 h 919280"/>
              <a:gd name="connsiteX1" fmla="*/ 729635 w 941670"/>
              <a:gd name="connsiteY1" fmla="*/ 44637 h 919280"/>
              <a:gd name="connsiteX2" fmla="*/ 783639 w 941670"/>
              <a:gd name="connsiteY2" fmla="*/ 98144 h 919280"/>
              <a:gd name="connsiteX3" fmla="*/ 838591 w 941670"/>
              <a:gd name="connsiteY3" fmla="*/ 170781 h 919280"/>
              <a:gd name="connsiteX4" fmla="*/ 888661 w 941670"/>
              <a:gd name="connsiteY4" fmla="*/ 283176 h 919280"/>
              <a:gd name="connsiteX5" fmla="*/ 915165 w 941670"/>
              <a:gd name="connsiteY5" fmla="*/ 362689 h 919280"/>
              <a:gd name="connsiteX6" fmla="*/ 941670 w 941670"/>
              <a:gd name="connsiteY6" fmla="*/ 548219 h 919280"/>
              <a:gd name="connsiteX7" fmla="*/ 928417 w 941670"/>
              <a:gd name="connsiteY7" fmla="*/ 733750 h 919280"/>
              <a:gd name="connsiteX8" fmla="*/ 888661 w 941670"/>
              <a:gd name="connsiteY8" fmla="*/ 760254 h 919280"/>
              <a:gd name="connsiteX9" fmla="*/ 862157 w 941670"/>
              <a:gd name="connsiteY9" fmla="*/ 786759 h 919280"/>
              <a:gd name="connsiteX10" fmla="*/ 822400 w 941670"/>
              <a:gd name="connsiteY10" fmla="*/ 800011 h 919280"/>
              <a:gd name="connsiteX11" fmla="*/ 782643 w 941670"/>
              <a:gd name="connsiteY11" fmla="*/ 826515 h 919280"/>
              <a:gd name="connsiteX12" fmla="*/ 610365 w 941670"/>
              <a:gd name="connsiteY12" fmla="*/ 866272 h 919280"/>
              <a:gd name="connsiteX13" fmla="*/ 424835 w 941670"/>
              <a:gd name="connsiteY13" fmla="*/ 906028 h 919280"/>
              <a:gd name="connsiteX14" fmla="*/ 371826 w 941670"/>
              <a:gd name="connsiteY14" fmla="*/ 919280 h 919280"/>
              <a:gd name="connsiteX15" fmla="*/ 279061 w 941670"/>
              <a:gd name="connsiteY15" fmla="*/ 906028 h 919280"/>
              <a:gd name="connsiteX16" fmla="*/ 292313 w 941670"/>
              <a:gd name="connsiteY16" fmla="*/ 866272 h 919280"/>
              <a:gd name="connsiteX17" fmla="*/ 318817 w 941670"/>
              <a:gd name="connsiteY17" fmla="*/ 826515 h 919280"/>
              <a:gd name="connsiteX18" fmla="*/ 333066 w 941670"/>
              <a:gd name="connsiteY18" fmla="*/ 717658 h 919280"/>
              <a:gd name="connsiteX19" fmla="*/ 333564 w 941670"/>
              <a:gd name="connsiteY19" fmla="*/ 629775 h 919280"/>
              <a:gd name="connsiteX20" fmla="*/ 265809 w 941670"/>
              <a:gd name="connsiteY20" fmla="*/ 442202 h 919280"/>
              <a:gd name="connsiteX21" fmla="*/ 239304 w 941670"/>
              <a:gd name="connsiteY21" fmla="*/ 415698 h 919280"/>
              <a:gd name="connsiteX22" fmla="*/ 226052 w 941670"/>
              <a:gd name="connsiteY22" fmla="*/ 375941 h 919280"/>
              <a:gd name="connsiteX23" fmla="*/ 173043 w 941670"/>
              <a:gd name="connsiteY23" fmla="*/ 309680 h 919280"/>
              <a:gd name="connsiteX24" fmla="*/ 133287 w 941670"/>
              <a:gd name="connsiteY24" fmla="*/ 243419 h 919280"/>
              <a:gd name="connsiteX25" fmla="*/ 53774 w 941670"/>
              <a:gd name="connsiteY25" fmla="*/ 190411 h 919280"/>
              <a:gd name="connsiteX26" fmla="*/ 43960 w 941670"/>
              <a:gd name="connsiteY26" fmla="*/ 160966 h 919280"/>
              <a:gd name="connsiteX27" fmla="*/ 636870 w 941670"/>
              <a:gd name="connsiteY27" fmla="*/ 4880 h 919280"/>
              <a:gd name="connsiteX0" fmla="*/ 636870 w 941670"/>
              <a:gd name="connsiteY0" fmla="*/ 4880 h 919280"/>
              <a:gd name="connsiteX1" fmla="*/ 729635 w 941670"/>
              <a:gd name="connsiteY1" fmla="*/ 44637 h 919280"/>
              <a:gd name="connsiteX2" fmla="*/ 783639 w 941670"/>
              <a:gd name="connsiteY2" fmla="*/ 98144 h 919280"/>
              <a:gd name="connsiteX3" fmla="*/ 838591 w 941670"/>
              <a:gd name="connsiteY3" fmla="*/ 170781 h 919280"/>
              <a:gd name="connsiteX4" fmla="*/ 888661 w 941670"/>
              <a:gd name="connsiteY4" fmla="*/ 283176 h 919280"/>
              <a:gd name="connsiteX5" fmla="*/ 915165 w 941670"/>
              <a:gd name="connsiteY5" fmla="*/ 362689 h 919280"/>
              <a:gd name="connsiteX6" fmla="*/ 941670 w 941670"/>
              <a:gd name="connsiteY6" fmla="*/ 548219 h 919280"/>
              <a:gd name="connsiteX7" fmla="*/ 928417 w 941670"/>
              <a:gd name="connsiteY7" fmla="*/ 733750 h 919280"/>
              <a:gd name="connsiteX8" fmla="*/ 888661 w 941670"/>
              <a:gd name="connsiteY8" fmla="*/ 760254 h 919280"/>
              <a:gd name="connsiteX9" fmla="*/ 862157 w 941670"/>
              <a:gd name="connsiteY9" fmla="*/ 786759 h 919280"/>
              <a:gd name="connsiteX10" fmla="*/ 822400 w 941670"/>
              <a:gd name="connsiteY10" fmla="*/ 800011 h 919280"/>
              <a:gd name="connsiteX11" fmla="*/ 610365 w 941670"/>
              <a:gd name="connsiteY11" fmla="*/ 866272 h 919280"/>
              <a:gd name="connsiteX12" fmla="*/ 424835 w 941670"/>
              <a:gd name="connsiteY12" fmla="*/ 906028 h 919280"/>
              <a:gd name="connsiteX13" fmla="*/ 371826 w 941670"/>
              <a:gd name="connsiteY13" fmla="*/ 919280 h 919280"/>
              <a:gd name="connsiteX14" fmla="*/ 279061 w 941670"/>
              <a:gd name="connsiteY14" fmla="*/ 906028 h 919280"/>
              <a:gd name="connsiteX15" fmla="*/ 292313 w 941670"/>
              <a:gd name="connsiteY15" fmla="*/ 866272 h 919280"/>
              <a:gd name="connsiteX16" fmla="*/ 318817 w 941670"/>
              <a:gd name="connsiteY16" fmla="*/ 826515 h 919280"/>
              <a:gd name="connsiteX17" fmla="*/ 333066 w 941670"/>
              <a:gd name="connsiteY17" fmla="*/ 717658 h 919280"/>
              <a:gd name="connsiteX18" fmla="*/ 333564 w 941670"/>
              <a:gd name="connsiteY18" fmla="*/ 629775 h 919280"/>
              <a:gd name="connsiteX19" fmla="*/ 265809 w 941670"/>
              <a:gd name="connsiteY19" fmla="*/ 442202 h 919280"/>
              <a:gd name="connsiteX20" fmla="*/ 239304 w 941670"/>
              <a:gd name="connsiteY20" fmla="*/ 415698 h 919280"/>
              <a:gd name="connsiteX21" fmla="*/ 226052 w 941670"/>
              <a:gd name="connsiteY21" fmla="*/ 375941 h 919280"/>
              <a:gd name="connsiteX22" fmla="*/ 173043 w 941670"/>
              <a:gd name="connsiteY22" fmla="*/ 309680 h 919280"/>
              <a:gd name="connsiteX23" fmla="*/ 133287 w 941670"/>
              <a:gd name="connsiteY23" fmla="*/ 243419 h 919280"/>
              <a:gd name="connsiteX24" fmla="*/ 53774 w 941670"/>
              <a:gd name="connsiteY24" fmla="*/ 190411 h 919280"/>
              <a:gd name="connsiteX25" fmla="*/ 43960 w 941670"/>
              <a:gd name="connsiteY25" fmla="*/ 160966 h 919280"/>
              <a:gd name="connsiteX26" fmla="*/ 636870 w 941670"/>
              <a:gd name="connsiteY26" fmla="*/ 4880 h 919280"/>
              <a:gd name="connsiteX0" fmla="*/ 636870 w 941670"/>
              <a:gd name="connsiteY0" fmla="*/ 4880 h 919280"/>
              <a:gd name="connsiteX1" fmla="*/ 729635 w 941670"/>
              <a:gd name="connsiteY1" fmla="*/ 44637 h 919280"/>
              <a:gd name="connsiteX2" fmla="*/ 783639 w 941670"/>
              <a:gd name="connsiteY2" fmla="*/ 98144 h 919280"/>
              <a:gd name="connsiteX3" fmla="*/ 838591 w 941670"/>
              <a:gd name="connsiteY3" fmla="*/ 170781 h 919280"/>
              <a:gd name="connsiteX4" fmla="*/ 888661 w 941670"/>
              <a:gd name="connsiteY4" fmla="*/ 283176 h 919280"/>
              <a:gd name="connsiteX5" fmla="*/ 915165 w 941670"/>
              <a:gd name="connsiteY5" fmla="*/ 362689 h 919280"/>
              <a:gd name="connsiteX6" fmla="*/ 941670 w 941670"/>
              <a:gd name="connsiteY6" fmla="*/ 548219 h 919280"/>
              <a:gd name="connsiteX7" fmla="*/ 928417 w 941670"/>
              <a:gd name="connsiteY7" fmla="*/ 733750 h 919280"/>
              <a:gd name="connsiteX8" fmla="*/ 888661 w 941670"/>
              <a:gd name="connsiteY8" fmla="*/ 760254 h 919280"/>
              <a:gd name="connsiteX9" fmla="*/ 862157 w 941670"/>
              <a:gd name="connsiteY9" fmla="*/ 786759 h 919280"/>
              <a:gd name="connsiteX10" fmla="*/ 610365 w 941670"/>
              <a:gd name="connsiteY10" fmla="*/ 866272 h 919280"/>
              <a:gd name="connsiteX11" fmla="*/ 424835 w 941670"/>
              <a:gd name="connsiteY11" fmla="*/ 906028 h 919280"/>
              <a:gd name="connsiteX12" fmla="*/ 371826 w 941670"/>
              <a:gd name="connsiteY12" fmla="*/ 919280 h 919280"/>
              <a:gd name="connsiteX13" fmla="*/ 279061 w 941670"/>
              <a:gd name="connsiteY13" fmla="*/ 906028 h 919280"/>
              <a:gd name="connsiteX14" fmla="*/ 292313 w 941670"/>
              <a:gd name="connsiteY14" fmla="*/ 866272 h 919280"/>
              <a:gd name="connsiteX15" fmla="*/ 318817 w 941670"/>
              <a:gd name="connsiteY15" fmla="*/ 826515 h 919280"/>
              <a:gd name="connsiteX16" fmla="*/ 333066 w 941670"/>
              <a:gd name="connsiteY16" fmla="*/ 717658 h 919280"/>
              <a:gd name="connsiteX17" fmla="*/ 333564 w 941670"/>
              <a:gd name="connsiteY17" fmla="*/ 629775 h 919280"/>
              <a:gd name="connsiteX18" fmla="*/ 265809 w 941670"/>
              <a:gd name="connsiteY18" fmla="*/ 442202 h 919280"/>
              <a:gd name="connsiteX19" fmla="*/ 239304 w 941670"/>
              <a:gd name="connsiteY19" fmla="*/ 415698 h 919280"/>
              <a:gd name="connsiteX20" fmla="*/ 226052 w 941670"/>
              <a:gd name="connsiteY20" fmla="*/ 375941 h 919280"/>
              <a:gd name="connsiteX21" fmla="*/ 173043 w 941670"/>
              <a:gd name="connsiteY21" fmla="*/ 309680 h 919280"/>
              <a:gd name="connsiteX22" fmla="*/ 133287 w 941670"/>
              <a:gd name="connsiteY22" fmla="*/ 243419 h 919280"/>
              <a:gd name="connsiteX23" fmla="*/ 53774 w 941670"/>
              <a:gd name="connsiteY23" fmla="*/ 190411 h 919280"/>
              <a:gd name="connsiteX24" fmla="*/ 43960 w 941670"/>
              <a:gd name="connsiteY24" fmla="*/ 160966 h 919280"/>
              <a:gd name="connsiteX25" fmla="*/ 636870 w 941670"/>
              <a:gd name="connsiteY25" fmla="*/ 4880 h 919280"/>
              <a:gd name="connsiteX0" fmla="*/ 636870 w 941670"/>
              <a:gd name="connsiteY0" fmla="*/ 4880 h 919280"/>
              <a:gd name="connsiteX1" fmla="*/ 729635 w 941670"/>
              <a:gd name="connsiteY1" fmla="*/ 44637 h 919280"/>
              <a:gd name="connsiteX2" fmla="*/ 783639 w 941670"/>
              <a:gd name="connsiteY2" fmla="*/ 98144 h 919280"/>
              <a:gd name="connsiteX3" fmla="*/ 838591 w 941670"/>
              <a:gd name="connsiteY3" fmla="*/ 170781 h 919280"/>
              <a:gd name="connsiteX4" fmla="*/ 888661 w 941670"/>
              <a:gd name="connsiteY4" fmla="*/ 283176 h 919280"/>
              <a:gd name="connsiteX5" fmla="*/ 915165 w 941670"/>
              <a:gd name="connsiteY5" fmla="*/ 362689 h 919280"/>
              <a:gd name="connsiteX6" fmla="*/ 941670 w 941670"/>
              <a:gd name="connsiteY6" fmla="*/ 548219 h 919280"/>
              <a:gd name="connsiteX7" fmla="*/ 928417 w 941670"/>
              <a:gd name="connsiteY7" fmla="*/ 733750 h 919280"/>
              <a:gd name="connsiteX8" fmla="*/ 888661 w 941670"/>
              <a:gd name="connsiteY8" fmla="*/ 760254 h 919280"/>
              <a:gd name="connsiteX9" fmla="*/ 610365 w 941670"/>
              <a:gd name="connsiteY9" fmla="*/ 866272 h 919280"/>
              <a:gd name="connsiteX10" fmla="*/ 424835 w 941670"/>
              <a:gd name="connsiteY10" fmla="*/ 906028 h 919280"/>
              <a:gd name="connsiteX11" fmla="*/ 371826 w 941670"/>
              <a:gd name="connsiteY11" fmla="*/ 919280 h 919280"/>
              <a:gd name="connsiteX12" fmla="*/ 279061 w 941670"/>
              <a:gd name="connsiteY12" fmla="*/ 906028 h 919280"/>
              <a:gd name="connsiteX13" fmla="*/ 292313 w 941670"/>
              <a:gd name="connsiteY13" fmla="*/ 866272 h 919280"/>
              <a:gd name="connsiteX14" fmla="*/ 318817 w 941670"/>
              <a:gd name="connsiteY14" fmla="*/ 826515 h 919280"/>
              <a:gd name="connsiteX15" fmla="*/ 333066 w 941670"/>
              <a:gd name="connsiteY15" fmla="*/ 717658 h 919280"/>
              <a:gd name="connsiteX16" fmla="*/ 333564 w 941670"/>
              <a:gd name="connsiteY16" fmla="*/ 629775 h 919280"/>
              <a:gd name="connsiteX17" fmla="*/ 265809 w 941670"/>
              <a:gd name="connsiteY17" fmla="*/ 442202 h 919280"/>
              <a:gd name="connsiteX18" fmla="*/ 239304 w 941670"/>
              <a:gd name="connsiteY18" fmla="*/ 415698 h 919280"/>
              <a:gd name="connsiteX19" fmla="*/ 226052 w 941670"/>
              <a:gd name="connsiteY19" fmla="*/ 375941 h 919280"/>
              <a:gd name="connsiteX20" fmla="*/ 173043 w 941670"/>
              <a:gd name="connsiteY20" fmla="*/ 309680 h 919280"/>
              <a:gd name="connsiteX21" fmla="*/ 133287 w 941670"/>
              <a:gd name="connsiteY21" fmla="*/ 243419 h 919280"/>
              <a:gd name="connsiteX22" fmla="*/ 53774 w 941670"/>
              <a:gd name="connsiteY22" fmla="*/ 190411 h 919280"/>
              <a:gd name="connsiteX23" fmla="*/ 43960 w 941670"/>
              <a:gd name="connsiteY23" fmla="*/ 160966 h 919280"/>
              <a:gd name="connsiteX24" fmla="*/ 636870 w 941670"/>
              <a:gd name="connsiteY24" fmla="*/ 4880 h 919280"/>
              <a:gd name="connsiteX0" fmla="*/ 636870 w 941670"/>
              <a:gd name="connsiteY0" fmla="*/ 4880 h 919280"/>
              <a:gd name="connsiteX1" fmla="*/ 729635 w 941670"/>
              <a:gd name="connsiteY1" fmla="*/ 44637 h 919280"/>
              <a:gd name="connsiteX2" fmla="*/ 783639 w 941670"/>
              <a:gd name="connsiteY2" fmla="*/ 98144 h 919280"/>
              <a:gd name="connsiteX3" fmla="*/ 838591 w 941670"/>
              <a:gd name="connsiteY3" fmla="*/ 170781 h 919280"/>
              <a:gd name="connsiteX4" fmla="*/ 888661 w 941670"/>
              <a:gd name="connsiteY4" fmla="*/ 283176 h 919280"/>
              <a:gd name="connsiteX5" fmla="*/ 915165 w 941670"/>
              <a:gd name="connsiteY5" fmla="*/ 362689 h 919280"/>
              <a:gd name="connsiteX6" fmla="*/ 941670 w 941670"/>
              <a:gd name="connsiteY6" fmla="*/ 548219 h 919280"/>
              <a:gd name="connsiteX7" fmla="*/ 928417 w 941670"/>
              <a:gd name="connsiteY7" fmla="*/ 733750 h 919280"/>
              <a:gd name="connsiteX8" fmla="*/ 888661 w 941670"/>
              <a:gd name="connsiteY8" fmla="*/ 760254 h 919280"/>
              <a:gd name="connsiteX9" fmla="*/ 424835 w 941670"/>
              <a:gd name="connsiteY9" fmla="*/ 906028 h 919280"/>
              <a:gd name="connsiteX10" fmla="*/ 371826 w 941670"/>
              <a:gd name="connsiteY10" fmla="*/ 919280 h 919280"/>
              <a:gd name="connsiteX11" fmla="*/ 279061 w 941670"/>
              <a:gd name="connsiteY11" fmla="*/ 906028 h 919280"/>
              <a:gd name="connsiteX12" fmla="*/ 292313 w 941670"/>
              <a:gd name="connsiteY12" fmla="*/ 866272 h 919280"/>
              <a:gd name="connsiteX13" fmla="*/ 318817 w 941670"/>
              <a:gd name="connsiteY13" fmla="*/ 826515 h 919280"/>
              <a:gd name="connsiteX14" fmla="*/ 333066 w 941670"/>
              <a:gd name="connsiteY14" fmla="*/ 717658 h 919280"/>
              <a:gd name="connsiteX15" fmla="*/ 333564 w 941670"/>
              <a:gd name="connsiteY15" fmla="*/ 629775 h 919280"/>
              <a:gd name="connsiteX16" fmla="*/ 265809 w 941670"/>
              <a:gd name="connsiteY16" fmla="*/ 442202 h 919280"/>
              <a:gd name="connsiteX17" fmla="*/ 239304 w 941670"/>
              <a:gd name="connsiteY17" fmla="*/ 415698 h 919280"/>
              <a:gd name="connsiteX18" fmla="*/ 226052 w 941670"/>
              <a:gd name="connsiteY18" fmla="*/ 375941 h 919280"/>
              <a:gd name="connsiteX19" fmla="*/ 173043 w 941670"/>
              <a:gd name="connsiteY19" fmla="*/ 309680 h 919280"/>
              <a:gd name="connsiteX20" fmla="*/ 133287 w 941670"/>
              <a:gd name="connsiteY20" fmla="*/ 243419 h 919280"/>
              <a:gd name="connsiteX21" fmla="*/ 53774 w 941670"/>
              <a:gd name="connsiteY21" fmla="*/ 190411 h 919280"/>
              <a:gd name="connsiteX22" fmla="*/ 43960 w 941670"/>
              <a:gd name="connsiteY22" fmla="*/ 160966 h 919280"/>
              <a:gd name="connsiteX23" fmla="*/ 636870 w 941670"/>
              <a:gd name="connsiteY23" fmla="*/ 4880 h 919280"/>
              <a:gd name="connsiteX0" fmla="*/ 636870 w 941670"/>
              <a:gd name="connsiteY0" fmla="*/ 4880 h 919280"/>
              <a:gd name="connsiteX1" fmla="*/ 729635 w 941670"/>
              <a:gd name="connsiteY1" fmla="*/ 44637 h 919280"/>
              <a:gd name="connsiteX2" fmla="*/ 783639 w 941670"/>
              <a:gd name="connsiteY2" fmla="*/ 98144 h 919280"/>
              <a:gd name="connsiteX3" fmla="*/ 838591 w 941670"/>
              <a:gd name="connsiteY3" fmla="*/ 170781 h 919280"/>
              <a:gd name="connsiteX4" fmla="*/ 888661 w 941670"/>
              <a:gd name="connsiteY4" fmla="*/ 283176 h 919280"/>
              <a:gd name="connsiteX5" fmla="*/ 915165 w 941670"/>
              <a:gd name="connsiteY5" fmla="*/ 362689 h 919280"/>
              <a:gd name="connsiteX6" fmla="*/ 941670 w 941670"/>
              <a:gd name="connsiteY6" fmla="*/ 548219 h 919280"/>
              <a:gd name="connsiteX7" fmla="*/ 928417 w 941670"/>
              <a:gd name="connsiteY7" fmla="*/ 733750 h 919280"/>
              <a:gd name="connsiteX8" fmla="*/ 888661 w 941670"/>
              <a:gd name="connsiteY8" fmla="*/ 774004 h 919280"/>
              <a:gd name="connsiteX9" fmla="*/ 424835 w 941670"/>
              <a:gd name="connsiteY9" fmla="*/ 906028 h 919280"/>
              <a:gd name="connsiteX10" fmla="*/ 371826 w 941670"/>
              <a:gd name="connsiteY10" fmla="*/ 919280 h 919280"/>
              <a:gd name="connsiteX11" fmla="*/ 279061 w 941670"/>
              <a:gd name="connsiteY11" fmla="*/ 906028 h 919280"/>
              <a:gd name="connsiteX12" fmla="*/ 292313 w 941670"/>
              <a:gd name="connsiteY12" fmla="*/ 866272 h 919280"/>
              <a:gd name="connsiteX13" fmla="*/ 318817 w 941670"/>
              <a:gd name="connsiteY13" fmla="*/ 826515 h 919280"/>
              <a:gd name="connsiteX14" fmla="*/ 333066 w 941670"/>
              <a:gd name="connsiteY14" fmla="*/ 717658 h 919280"/>
              <a:gd name="connsiteX15" fmla="*/ 333564 w 941670"/>
              <a:gd name="connsiteY15" fmla="*/ 629775 h 919280"/>
              <a:gd name="connsiteX16" fmla="*/ 265809 w 941670"/>
              <a:gd name="connsiteY16" fmla="*/ 442202 h 919280"/>
              <a:gd name="connsiteX17" fmla="*/ 239304 w 941670"/>
              <a:gd name="connsiteY17" fmla="*/ 415698 h 919280"/>
              <a:gd name="connsiteX18" fmla="*/ 226052 w 941670"/>
              <a:gd name="connsiteY18" fmla="*/ 375941 h 919280"/>
              <a:gd name="connsiteX19" fmla="*/ 173043 w 941670"/>
              <a:gd name="connsiteY19" fmla="*/ 309680 h 919280"/>
              <a:gd name="connsiteX20" fmla="*/ 133287 w 941670"/>
              <a:gd name="connsiteY20" fmla="*/ 243419 h 919280"/>
              <a:gd name="connsiteX21" fmla="*/ 53774 w 941670"/>
              <a:gd name="connsiteY21" fmla="*/ 190411 h 919280"/>
              <a:gd name="connsiteX22" fmla="*/ 43960 w 941670"/>
              <a:gd name="connsiteY22" fmla="*/ 160966 h 919280"/>
              <a:gd name="connsiteX23" fmla="*/ 636870 w 941670"/>
              <a:gd name="connsiteY23" fmla="*/ 4880 h 919280"/>
              <a:gd name="connsiteX0" fmla="*/ 636870 w 941670"/>
              <a:gd name="connsiteY0" fmla="*/ 4880 h 919280"/>
              <a:gd name="connsiteX1" fmla="*/ 729635 w 941670"/>
              <a:gd name="connsiteY1" fmla="*/ 44637 h 919280"/>
              <a:gd name="connsiteX2" fmla="*/ 783639 w 941670"/>
              <a:gd name="connsiteY2" fmla="*/ 98144 h 919280"/>
              <a:gd name="connsiteX3" fmla="*/ 838591 w 941670"/>
              <a:gd name="connsiteY3" fmla="*/ 170781 h 919280"/>
              <a:gd name="connsiteX4" fmla="*/ 888661 w 941670"/>
              <a:gd name="connsiteY4" fmla="*/ 283176 h 919280"/>
              <a:gd name="connsiteX5" fmla="*/ 915165 w 941670"/>
              <a:gd name="connsiteY5" fmla="*/ 362689 h 919280"/>
              <a:gd name="connsiteX6" fmla="*/ 941670 w 941670"/>
              <a:gd name="connsiteY6" fmla="*/ 548219 h 919280"/>
              <a:gd name="connsiteX7" fmla="*/ 928417 w 941670"/>
              <a:gd name="connsiteY7" fmla="*/ 733750 h 919280"/>
              <a:gd name="connsiteX8" fmla="*/ 888661 w 941670"/>
              <a:gd name="connsiteY8" fmla="*/ 774004 h 919280"/>
              <a:gd name="connsiteX9" fmla="*/ 424835 w 941670"/>
              <a:gd name="connsiteY9" fmla="*/ 906028 h 919280"/>
              <a:gd name="connsiteX10" fmla="*/ 344326 w 941670"/>
              <a:gd name="connsiteY10" fmla="*/ 919280 h 919280"/>
              <a:gd name="connsiteX11" fmla="*/ 279061 w 941670"/>
              <a:gd name="connsiteY11" fmla="*/ 906028 h 919280"/>
              <a:gd name="connsiteX12" fmla="*/ 292313 w 941670"/>
              <a:gd name="connsiteY12" fmla="*/ 866272 h 919280"/>
              <a:gd name="connsiteX13" fmla="*/ 318817 w 941670"/>
              <a:gd name="connsiteY13" fmla="*/ 826515 h 919280"/>
              <a:gd name="connsiteX14" fmla="*/ 333066 w 941670"/>
              <a:gd name="connsiteY14" fmla="*/ 717658 h 919280"/>
              <a:gd name="connsiteX15" fmla="*/ 333564 w 941670"/>
              <a:gd name="connsiteY15" fmla="*/ 629775 h 919280"/>
              <a:gd name="connsiteX16" fmla="*/ 265809 w 941670"/>
              <a:gd name="connsiteY16" fmla="*/ 442202 h 919280"/>
              <a:gd name="connsiteX17" fmla="*/ 239304 w 941670"/>
              <a:gd name="connsiteY17" fmla="*/ 415698 h 919280"/>
              <a:gd name="connsiteX18" fmla="*/ 226052 w 941670"/>
              <a:gd name="connsiteY18" fmla="*/ 375941 h 919280"/>
              <a:gd name="connsiteX19" fmla="*/ 173043 w 941670"/>
              <a:gd name="connsiteY19" fmla="*/ 309680 h 919280"/>
              <a:gd name="connsiteX20" fmla="*/ 133287 w 941670"/>
              <a:gd name="connsiteY20" fmla="*/ 243419 h 919280"/>
              <a:gd name="connsiteX21" fmla="*/ 53774 w 941670"/>
              <a:gd name="connsiteY21" fmla="*/ 190411 h 919280"/>
              <a:gd name="connsiteX22" fmla="*/ 43960 w 941670"/>
              <a:gd name="connsiteY22" fmla="*/ 160966 h 919280"/>
              <a:gd name="connsiteX23" fmla="*/ 636870 w 941670"/>
              <a:gd name="connsiteY23" fmla="*/ 4880 h 919280"/>
              <a:gd name="connsiteX0" fmla="*/ 636870 w 941670"/>
              <a:gd name="connsiteY0" fmla="*/ 4880 h 920050"/>
              <a:gd name="connsiteX1" fmla="*/ 729635 w 941670"/>
              <a:gd name="connsiteY1" fmla="*/ 44637 h 920050"/>
              <a:gd name="connsiteX2" fmla="*/ 783639 w 941670"/>
              <a:gd name="connsiteY2" fmla="*/ 98144 h 920050"/>
              <a:gd name="connsiteX3" fmla="*/ 838591 w 941670"/>
              <a:gd name="connsiteY3" fmla="*/ 170781 h 920050"/>
              <a:gd name="connsiteX4" fmla="*/ 888661 w 941670"/>
              <a:gd name="connsiteY4" fmla="*/ 283176 h 920050"/>
              <a:gd name="connsiteX5" fmla="*/ 915165 w 941670"/>
              <a:gd name="connsiteY5" fmla="*/ 362689 h 920050"/>
              <a:gd name="connsiteX6" fmla="*/ 941670 w 941670"/>
              <a:gd name="connsiteY6" fmla="*/ 548219 h 920050"/>
              <a:gd name="connsiteX7" fmla="*/ 928417 w 941670"/>
              <a:gd name="connsiteY7" fmla="*/ 733750 h 920050"/>
              <a:gd name="connsiteX8" fmla="*/ 888661 w 941670"/>
              <a:gd name="connsiteY8" fmla="*/ 774004 h 920050"/>
              <a:gd name="connsiteX9" fmla="*/ 424835 w 941670"/>
              <a:gd name="connsiteY9" fmla="*/ 906028 h 920050"/>
              <a:gd name="connsiteX10" fmla="*/ 344326 w 941670"/>
              <a:gd name="connsiteY10" fmla="*/ 919280 h 920050"/>
              <a:gd name="connsiteX11" fmla="*/ 296249 w 941670"/>
              <a:gd name="connsiteY11" fmla="*/ 916341 h 920050"/>
              <a:gd name="connsiteX12" fmla="*/ 292313 w 941670"/>
              <a:gd name="connsiteY12" fmla="*/ 866272 h 920050"/>
              <a:gd name="connsiteX13" fmla="*/ 318817 w 941670"/>
              <a:gd name="connsiteY13" fmla="*/ 826515 h 920050"/>
              <a:gd name="connsiteX14" fmla="*/ 333066 w 941670"/>
              <a:gd name="connsiteY14" fmla="*/ 717658 h 920050"/>
              <a:gd name="connsiteX15" fmla="*/ 333564 w 941670"/>
              <a:gd name="connsiteY15" fmla="*/ 629775 h 920050"/>
              <a:gd name="connsiteX16" fmla="*/ 265809 w 941670"/>
              <a:gd name="connsiteY16" fmla="*/ 442202 h 920050"/>
              <a:gd name="connsiteX17" fmla="*/ 239304 w 941670"/>
              <a:gd name="connsiteY17" fmla="*/ 415698 h 920050"/>
              <a:gd name="connsiteX18" fmla="*/ 226052 w 941670"/>
              <a:gd name="connsiteY18" fmla="*/ 375941 h 920050"/>
              <a:gd name="connsiteX19" fmla="*/ 173043 w 941670"/>
              <a:gd name="connsiteY19" fmla="*/ 309680 h 920050"/>
              <a:gd name="connsiteX20" fmla="*/ 133287 w 941670"/>
              <a:gd name="connsiteY20" fmla="*/ 243419 h 920050"/>
              <a:gd name="connsiteX21" fmla="*/ 53774 w 941670"/>
              <a:gd name="connsiteY21" fmla="*/ 190411 h 920050"/>
              <a:gd name="connsiteX22" fmla="*/ 43960 w 941670"/>
              <a:gd name="connsiteY22" fmla="*/ 160966 h 920050"/>
              <a:gd name="connsiteX23" fmla="*/ 636870 w 941670"/>
              <a:gd name="connsiteY23" fmla="*/ 4880 h 920050"/>
              <a:gd name="connsiteX0" fmla="*/ 636870 w 941670"/>
              <a:gd name="connsiteY0" fmla="*/ 4880 h 919280"/>
              <a:gd name="connsiteX1" fmla="*/ 729635 w 941670"/>
              <a:gd name="connsiteY1" fmla="*/ 44637 h 919280"/>
              <a:gd name="connsiteX2" fmla="*/ 783639 w 941670"/>
              <a:gd name="connsiteY2" fmla="*/ 98144 h 919280"/>
              <a:gd name="connsiteX3" fmla="*/ 838591 w 941670"/>
              <a:gd name="connsiteY3" fmla="*/ 170781 h 919280"/>
              <a:gd name="connsiteX4" fmla="*/ 888661 w 941670"/>
              <a:gd name="connsiteY4" fmla="*/ 283176 h 919280"/>
              <a:gd name="connsiteX5" fmla="*/ 915165 w 941670"/>
              <a:gd name="connsiteY5" fmla="*/ 362689 h 919280"/>
              <a:gd name="connsiteX6" fmla="*/ 941670 w 941670"/>
              <a:gd name="connsiteY6" fmla="*/ 548219 h 919280"/>
              <a:gd name="connsiteX7" fmla="*/ 928417 w 941670"/>
              <a:gd name="connsiteY7" fmla="*/ 733750 h 919280"/>
              <a:gd name="connsiteX8" fmla="*/ 888661 w 941670"/>
              <a:gd name="connsiteY8" fmla="*/ 774004 h 919280"/>
              <a:gd name="connsiteX9" fmla="*/ 424835 w 941670"/>
              <a:gd name="connsiteY9" fmla="*/ 906028 h 919280"/>
              <a:gd name="connsiteX10" fmla="*/ 344326 w 941670"/>
              <a:gd name="connsiteY10" fmla="*/ 919280 h 919280"/>
              <a:gd name="connsiteX11" fmla="*/ 296249 w 941670"/>
              <a:gd name="connsiteY11" fmla="*/ 916341 h 919280"/>
              <a:gd name="connsiteX12" fmla="*/ 319813 w 941670"/>
              <a:gd name="connsiteY12" fmla="*/ 880022 h 919280"/>
              <a:gd name="connsiteX13" fmla="*/ 318817 w 941670"/>
              <a:gd name="connsiteY13" fmla="*/ 826515 h 919280"/>
              <a:gd name="connsiteX14" fmla="*/ 333066 w 941670"/>
              <a:gd name="connsiteY14" fmla="*/ 717658 h 919280"/>
              <a:gd name="connsiteX15" fmla="*/ 333564 w 941670"/>
              <a:gd name="connsiteY15" fmla="*/ 629775 h 919280"/>
              <a:gd name="connsiteX16" fmla="*/ 265809 w 941670"/>
              <a:gd name="connsiteY16" fmla="*/ 442202 h 919280"/>
              <a:gd name="connsiteX17" fmla="*/ 239304 w 941670"/>
              <a:gd name="connsiteY17" fmla="*/ 415698 h 919280"/>
              <a:gd name="connsiteX18" fmla="*/ 226052 w 941670"/>
              <a:gd name="connsiteY18" fmla="*/ 375941 h 919280"/>
              <a:gd name="connsiteX19" fmla="*/ 173043 w 941670"/>
              <a:gd name="connsiteY19" fmla="*/ 309680 h 919280"/>
              <a:gd name="connsiteX20" fmla="*/ 133287 w 941670"/>
              <a:gd name="connsiteY20" fmla="*/ 243419 h 919280"/>
              <a:gd name="connsiteX21" fmla="*/ 53774 w 941670"/>
              <a:gd name="connsiteY21" fmla="*/ 190411 h 919280"/>
              <a:gd name="connsiteX22" fmla="*/ 43960 w 941670"/>
              <a:gd name="connsiteY22" fmla="*/ 160966 h 919280"/>
              <a:gd name="connsiteX23" fmla="*/ 636870 w 941670"/>
              <a:gd name="connsiteY23" fmla="*/ 4880 h 919280"/>
              <a:gd name="connsiteX0" fmla="*/ 636870 w 941670"/>
              <a:gd name="connsiteY0" fmla="*/ 4880 h 919280"/>
              <a:gd name="connsiteX1" fmla="*/ 729635 w 941670"/>
              <a:gd name="connsiteY1" fmla="*/ 44637 h 919280"/>
              <a:gd name="connsiteX2" fmla="*/ 783639 w 941670"/>
              <a:gd name="connsiteY2" fmla="*/ 98144 h 919280"/>
              <a:gd name="connsiteX3" fmla="*/ 838591 w 941670"/>
              <a:gd name="connsiteY3" fmla="*/ 170781 h 919280"/>
              <a:gd name="connsiteX4" fmla="*/ 888661 w 941670"/>
              <a:gd name="connsiteY4" fmla="*/ 283176 h 919280"/>
              <a:gd name="connsiteX5" fmla="*/ 915165 w 941670"/>
              <a:gd name="connsiteY5" fmla="*/ 362689 h 919280"/>
              <a:gd name="connsiteX6" fmla="*/ 941670 w 941670"/>
              <a:gd name="connsiteY6" fmla="*/ 548219 h 919280"/>
              <a:gd name="connsiteX7" fmla="*/ 928417 w 941670"/>
              <a:gd name="connsiteY7" fmla="*/ 733750 h 919280"/>
              <a:gd name="connsiteX8" fmla="*/ 888661 w 941670"/>
              <a:gd name="connsiteY8" fmla="*/ 774004 h 919280"/>
              <a:gd name="connsiteX9" fmla="*/ 424835 w 941670"/>
              <a:gd name="connsiteY9" fmla="*/ 906028 h 919280"/>
              <a:gd name="connsiteX10" fmla="*/ 344326 w 941670"/>
              <a:gd name="connsiteY10" fmla="*/ 919280 h 919280"/>
              <a:gd name="connsiteX11" fmla="*/ 296249 w 941670"/>
              <a:gd name="connsiteY11" fmla="*/ 916341 h 919280"/>
              <a:gd name="connsiteX12" fmla="*/ 319813 w 941670"/>
              <a:gd name="connsiteY12" fmla="*/ 880022 h 919280"/>
              <a:gd name="connsiteX13" fmla="*/ 346318 w 941670"/>
              <a:gd name="connsiteY13" fmla="*/ 829952 h 919280"/>
              <a:gd name="connsiteX14" fmla="*/ 333066 w 941670"/>
              <a:gd name="connsiteY14" fmla="*/ 717658 h 919280"/>
              <a:gd name="connsiteX15" fmla="*/ 333564 w 941670"/>
              <a:gd name="connsiteY15" fmla="*/ 629775 h 919280"/>
              <a:gd name="connsiteX16" fmla="*/ 265809 w 941670"/>
              <a:gd name="connsiteY16" fmla="*/ 442202 h 919280"/>
              <a:gd name="connsiteX17" fmla="*/ 239304 w 941670"/>
              <a:gd name="connsiteY17" fmla="*/ 415698 h 919280"/>
              <a:gd name="connsiteX18" fmla="*/ 226052 w 941670"/>
              <a:gd name="connsiteY18" fmla="*/ 375941 h 919280"/>
              <a:gd name="connsiteX19" fmla="*/ 173043 w 941670"/>
              <a:gd name="connsiteY19" fmla="*/ 309680 h 919280"/>
              <a:gd name="connsiteX20" fmla="*/ 133287 w 941670"/>
              <a:gd name="connsiteY20" fmla="*/ 243419 h 919280"/>
              <a:gd name="connsiteX21" fmla="*/ 53774 w 941670"/>
              <a:gd name="connsiteY21" fmla="*/ 190411 h 919280"/>
              <a:gd name="connsiteX22" fmla="*/ 43960 w 941670"/>
              <a:gd name="connsiteY22" fmla="*/ 160966 h 919280"/>
              <a:gd name="connsiteX23" fmla="*/ 636870 w 941670"/>
              <a:gd name="connsiteY23" fmla="*/ 4880 h 919280"/>
              <a:gd name="connsiteX0" fmla="*/ 636870 w 941670"/>
              <a:gd name="connsiteY0" fmla="*/ 4880 h 919280"/>
              <a:gd name="connsiteX1" fmla="*/ 729635 w 941670"/>
              <a:gd name="connsiteY1" fmla="*/ 44637 h 919280"/>
              <a:gd name="connsiteX2" fmla="*/ 783639 w 941670"/>
              <a:gd name="connsiteY2" fmla="*/ 98144 h 919280"/>
              <a:gd name="connsiteX3" fmla="*/ 838591 w 941670"/>
              <a:gd name="connsiteY3" fmla="*/ 170781 h 919280"/>
              <a:gd name="connsiteX4" fmla="*/ 888661 w 941670"/>
              <a:gd name="connsiteY4" fmla="*/ 283176 h 919280"/>
              <a:gd name="connsiteX5" fmla="*/ 915165 w 941670"/>
              <a:gd name="connsiteY5" fmla="*/ 362689 h 919280"/>
              <a:gd name="connsiteX6" fmla="*/ 941670 w 941670"/>
              <a:gd name="connsiteY6" fmla="*/ 548219 h 919280"/>
              <a:gd name="connsiteX7" fmla="*/ 928417 w 941670"/>
              <a:gd name="connsiteY7" fmla="*/ 733750 h 919280"/>
              <a:gd name="connsiteX8" fmla="*/ 888661 w 941670"/>
              <a:gd name="connsiteY8" fmla="*/ 774004 h 919280"/>
              <a:gd name="connsiteX9" fmla="*/ 424835 w 941670"/>
              <a:gd name="connsiteY9" fmla="*/ 906028 h 919280"/>
              <a:gd name="connsiteX10" fmla="*/ 344326 w 941670"/>
              <a:gd name="connsiteY10" fmla="*/ 919280 h 919280"/>
              <a:gd name="connsiteX11" fmla="*/ 296249 w 941670"/>
              <a:gd name="connsiteY11" fmla="*/ 916341 h 919280"/>
              <a:gd name="connsiteX12" fmla="*/ 319813 w 941670"/>
              <a:gd name="connsiteY12" fmla="*/ 880022 h 919280"/>
              <a:gd name="connsiteX13" fmla="*/ 346318 w 941670"/>
              <a:gd name="connsiteY13" fmla="*/ 829952 h 919280"/>
              <a:gd name="connsiteX14" fmla="*/ 357129 w 941670"/>
              <a:gd name="connsiteY14" fmla="*/ 714220 h 919280"/>
              <a:gd name="connsiteX15" fmla="*/ 333564 w 941670"/>
              <a:gd name="connsiteY15" fmla="*/ 629775 h 919280"/>
              <a:gd name="connsiteX16" fmla="*/ 265809 w 941670"/>
              <a:gd name="connsiteY16" fmla="*/ 442202 h 919280"/>
              <a:gd name="connsiteX17" fmla="*/ 239304 w 941670"/>
              <a:gd name="connsiteY17" fmla="*/ 415698 h 919280"/>
              <a:gd name="connsiteX18" fmla="*/ 226052 w 941670"/>
              <a:gd name="connsiteY18" fmla="*/ 375941 h 919280"/>
              <a:gd name="connsiteX19" fmla="*/ 173043 w 941670"/>
              <a:gd name="connsiteY19" fmla="*/ 309680 h 919280"/>
              <a:gd name="connsiteX20" fmla="*/ 133287 w 941670"/>
              <a:gd name="connsiteY20" fmla="*/ 243419 h 919280"/>
              <a:gd name="connsiteX21" fmla="*/ 53774 w 941670"/>
              <a:gd name="connsiteY21" fmla="*/ 190411 h 919280"/>
              <a:gd name="connsiteX22" fmla="*/ 43960 w 941670"/>
              <a:gd name="connsiteY22" fmla="*/ 160966 h 919280"/>
              <a:gd name="connsiteX23" fmla="*/ 636870 w 941670"/>
              <a:gd name="connsiteY23" fmla="*/ 4880 h 919280"/>
              <a:gd name="connsiteX0" fmla="*/ 636870 w 941670"/>
              <a:gd name="connsiteY0" fmla="*/ 4880 h 919280"/>
              <a:gd name="connsiteX1" fmla="*/ 729635 w 941670"/>
              <a:gd name="connsiteY1" fmla="*/ 44637 h 919280"/>
              <a:gd name="connsiteX2" fmla="*/ 783639 w 941670"/>
              <a:gd name="connsiteY2" fmla="*/ 98144 h 919280"/>
              <a:gd name="connsiteX3" fmla="*/ 838591 w 941670"/>
              <a:gd name="connsiteY3" fmla="*/ 170781 h 919280"/>
              <a:gd name="connsiteX4" fmla="*/ 888661 w 941670"/>
              <a:gd name="connsiteY4" fmla="*/ 283176 h 919280"/>
              <a:gd name="connsiteX5" fmla="*/ 915165 w 941670"/>
              <a:gd name="connsiteY5" fmla="*/ 362689 h 919280"/>
              <a:gd name="connsiteX6" fmla="*/ 941670 w 941670"/>
              <a:gd name="connsiteY6" fmla="*/ 548219 h 919280"/>
              <a:gd name="connsiteX7" fmla="*/ 928417 w 941670"/>
              <a:gd name="connsiteY7" fmla="*/ 733750 h 919280"/>
              <a:gd name="connsiteX8" fmla="*/ 888661 w 941670"/>
              <a:gd name="connsiteY8" fmla="*/ 774004 h 919280"/>
              <a:gd name="connsiteX9" fmla="*/ 424835 w 941670"/>
              <a:gd name="connsiteY9" fmla="*/ 906028 h 919280"/>
              <a:gd name="connsiteX10" fmla="*/ 344326 w 941670"/>
              <a:gd name="connsiteY10" fmla="*/ 919280 h 919280"/>
              <a:gd name="connsiteX11" fmla="*/ 296249 w 941670"/>
              <a:gd name="connsiteY11" fmla="*/ 916341 h 919280"/>
              <a:gd name="connsiteX12" fmla="*/ 319813 w 941670"/>
              <a:gd name="connsiteY12" fmla="*/ 880022 h 919280"/>
              <a:gd name="connsiteX13" fmla="*/ 346318 w 941670"/>
              <a:gd name="connsiteY13" fmla="*/ 829952 h 919280"/>
              <a:gd name="connsiteX14" fmla="*/ 357129 w 941670"/>
              <a:gd name="connsiteY14" fmla="*/ 714220 h 919280"/>
              <a:gd name="connsiteX15" fmla="*/ 337001 w 941670"/>
              <a:gd name="connsiteY15" fmla="*/ 585086 h 919280"/>
              <a:gd name="connsiteX16" fmla="*/ 265809 w 941670"/>
              <a:gd name="connsiteY16" fmla="*/ 442202 h 919280"/>
              <a:gd name="connsiteX17" fmla="*/ 239304 w 941670"/>
              <a:gd name="connsiteY17" fmla="*/ 415698 h 919280"/>
              <a:gd name="connsiteX18" fmla="*/ 226052 w 941670"/>
              <a:gd name="connsiteY18" fmla="*/ 375941 h 919280"/>
              <a:gd name="connsiteX19" fmla="*/ 173043 w 941670"/>
              <a:gd name="connsiteY19" fmla="*/ 309680 h 919280"/>
              <a:gd name="connsiteX20" fmla="*/ 133287 w 941670"/>
              <a:gd name="connsiteY20" fmla="*/ 243419 h 919280"/>
              <a:gd name="connsiteX21" fmla="*/ 53774 w 941670"/>
              <a:gd name="connsiteY21" fmla="*/ 190411 h 919280"/>
              <a:gd name="connsiteX22" fmla="*/ 43960 w 941670"/>
              <a:gd name="connsiteY22" fmla="*/ 160966 h 919280"/>
              <a:gd name="connsiteX23" fmla="*/ 636870 w 941670"/>
              <a:gd name="connsiteY23" fmla="*/ 4880 h 919280"/>
              <a:gd name="connsiteX0" fmla="*/ 636870 w 941670"/>
              <a:gd name="connsiteY0" fmla="*/ 4880 h 919280"/>
              <a:gd name="connsiteX1" fmla="*/ 729635 w 941670"/>
              <a:gd name="connsiteY1" fmla="*/ 44637 h 919280"/>
              <a:gd name="connsiteX2" fmla="*/ 783639 w 941670"/>
              <a:gd name="connsiteY2" fmla="*/ 98144 h 919280"/>
              <a:gd name="connsiteX3" fmla="*/ 838591 w 941670"/>
              <a:gd name="connsiteY3" fmla="*/ 170781 h 919280"/>
              <a:gd name="connsiteX4" fmla="*/ 888661 w 941670"/>
              <a:gd name="connsiteY4" fmla="*/ 283176 h 919280"/>
              <a:gd name="connsiteX5" fmla="*/ 915165 w 941670"/>
              <a:gd name="connsiteY5" fmla="*/ 362689 h 919280"/>
              <a:gd name="connsiteX6" fmla="*/ 941670 w 941670"/>
              <a:gd name="connsiteY6" fmla="*/ 548219 h 919280"/>
              <a:gd name="connsiteX7" fmla="*/ 928417 w 941670"/>
              <a:gd name="connsiteY7" fmla="*/ 733750 h 919280"/>
              <a:gd name="connsiteX8" fmla="*/ 888661 w 941670"/>
              <a:gd name="connsiteY8" fmla="*/ 774004 h 919280"/>
              <a:gd name="connsiteX9" fmla="*/ 424835 w 941670"/>
              <a:gd name="connsiteY9" fmla="*/ 906028 h 919280"/>
              <a:gd name="connsiteX10" fmla="*/ 344326 w 941670"/>
              <a:gd name="connsiteY10" fmla="*/ 919280 h 919280"/>
              <a:gd name="connsiteX11" fmla="*/ 296249 w 941670"/>
              <a:gd name="connsiteY11" fmla="*/ 916341 h 919280"/>
              <a:gd name="connsiteX12" fmla="*/ 319813 w 941670"/>
              <a:gd name="connsiteY12" fmla="*/ 880022 h 919280"/>
              <a:gd name="connsiteX13" fmla="*/ 346318 w 941670"/>
              <a:gd name="connsiteY13" fmla="*/ 829952 h 919280"/>
              <a:gd name="connsiteX14" fmla="*/ 357129 w 941670"/>
              <a:gd name="connsiteY14" fmla="*/ 714220 h 919280"/>
              <a:gd name="connsiteX15" fmla="*/ 337001 w 941670"/>
              <a:gd name="connsiteY15" fmla="*/ 585086 h 919280"/>
              <a:gd name="connsiteX16" fmla="*/ 293310 w 941670"/>
              <a:gd name="connsiteY16" fmla="*/ 449077 h 919280"/>
              <a:gd name="connsiteX17" fmla="*/ 239304 w 941670"/>
              <a:gd name="connsiteY17" fmla="*/ 415698 h 919280"/>
              <a:gd name="connsiteX18" fmla="*/ 226052 w 941670"/>
              <a:gd name="connsiteY18" fmla="*/ 375941 h 919280"/>
              <a:gd name="connsiteX19" fmla="*/ 173043 w 941670"/>
              <a:gd name="connsiteY19" fmla="*/ 309680 h 919280"/>
              <a:gd name="connsiteX20" fmla="*/ 133287 w 941670"/>
              <a:gd name="connsiteY20" fmla="*/ 243419 h 919280"/>
              <a:gd name="connsiteX21" fmla="*/ 53774 w 941670"/>
              <a:gd name="connsiteY21" fmla="*/ 190411 h 919280"/>
              <a:gd name="connsiteX22" fmla="*/ 43960 w 941670"/>
              <a:gd name="connsiteY22" fmla="*/ 160966 h 919280"/>
              <a:gd name="connsiteX23" fmla="*/ 636870 w 941670"/>
              <a:gd name="connsiteY23" fmla="*/ 4880 h 919280"/>
              <a:gd name="connsiteX0" fmla="*/ 636870 w 941670"/>
              <a:gd name="connsiteY0" fmla="*/ 4880 h 919280"/>
              <a:gd name="connsiteX1" fmla="*/ 729635 w 941670"/>
              <a:gd name="connsiteY1" fmla="*/ 44637 h 919280"/>
              <a:gd name="connsiteX2" fmla="*/ 783639 w 941670"/>
              <a:gd name="connsiteY2" fmla="*/ 98144 h 919280"/>
              <a:gd name="connsiteX3" fmla="*/ 838591 w 941670"/>
              <a:gd name="connsiteY3" fmla="*/ 170781 h 919280"/>
              <a:gd name="connsiteX4" fmla="*/ 888661 w 941670"/>
              <a:gd name="connsiteY4" fmla="*/ 283176 h 919280"/>
              <a:gd name="connsiteX5" fmla="*/ 915165 w 941670"/>
              <a:gd name="connsiteY5" fmla="*/ 362689 h 919280"/>
              <a:gd name="connsiteX6" fmla="*/ 941670 w 941670"/>
              <a:gd name="connsiteY6" fmla="*/ 548219 h 919280"/>
              <a:gd name="connsiteX7" fmla="*/ 928417 w 941670"/>
              <a:gd name="connsiteY7" fmla="*/ 733750 h 919280"/>
              <a:gd name="connsiteX8" fmla="*/ 888661 w 941670"/>
              <a:gd name="connsiteY8" fmla="*/ 774004 h 919280"/>
              <a:gd name="connsiteX9" fmla="*/ 424835 w 941670"/>
              <a:gd name="connsiteY9" fmla="*/ 906028 h 919280"/>
              <a:gd name="connsiteX10" fmla="*/ 344326 w 941670"/>
              <a:gd name="connsiteY10" fmla="*/ 919280 h 919280"/>
              <a:gd name="connsiteX11" fmla="*/ 296249 w 941670"/>
              <a:gd name="connsiteY11" fmla="*/ 916341 h 919280"/>
              <a:gd name="connsiteX12" fmla="*/ 319813 w 941670"/>
              <a:gd name="connsiteY12" fmla="*/ 880022 h 919280"/>
              <a:gd name="connsiteX13" fmla="*/ 346318 w 941670"/>
              <a:gd name="connsiteY13" fmla="*/ 829952 h 919280"/>
              <a:gd name="connsiteX14" fmla="*/ 357129 w 941670"/>
              <a:gd name="connsiteY14" fmla="*/ 714220 h 919280"/>
              <a:gd name="connsiteX15" fmla="*/ 337001 w 941670"/>
              <a:gd name="connsiteY15" fmla="*/ 585086 h 919280"/>
              <a:gd name="connsiteX16" fmla="*/ 293310 w 941670"/>
              <a:gd name="connsiteY16" fmla="*/ 449077 h 919280"/>
              <a:gd name="connsiteX17" fmla="*/ 277118 w 941670"/>
              <a:gd name="connsiteY17" fmla="*/ 398510 h 919280"/>
              <a:gd name="connsiteX18" fmla="*/ 226052 w 941670"/>
              <a:gd name="connsiteY18" fmla="*/ 375941 h 919280"/>
              <a:gd name="connsiteX19" fmla="*/ 173043 w 941670"/>
              <a:gd name="connsiteY19" fmla="*/ 309680 h 919280"/>
              <a:gd name="connsiteX20" fmla="*/ 133287 w 941670"/>
              <a:gd name="connsiteY20" fmla="*/ 243419 h 919280"/>
              <a:gd name="connsiteX21" fmla="*/ 53774 w 941670"/>
              <a:gd name="connsiteY21" fmla="*/ 190411 h 919280"/>
              <a:gd name="connsiteX22" fmla="*/ 43960 w 941670"/>
              <a:gd name="connsiteY22" fmla="*/ 160966 h 919280"/>
              <a:gd name="connsiteX23" fmla="*/ 636870 w 941670"/>
              <a:gd name="connsiteY23" fmla="*/ 4880 h 919280"/>
              <a:gd name="connsiteX0" fmla="*/ 636870 w 941670"/>
              <a:gd name="connsiteY0" fmla="*/ 4880 h 919280"/>
              <a:gd name="connsiteX1" fmla="*/ 729635 w 941670"/>
              <a:gd name="connsiteY1" fmla="*/ 44637 h 919280"/>
              <a:gd name="connsiteX2" fmla="*/ 783639 w 941670"/>
              <a:gd name="connsiteY2" fmla="*/ 98144 h 919280"/>
              <a:gd name="connsiteX3" fmla="*/ 838591 w 941670"/>
              <a:gd name="connsiteY3" fmla="*/ 170781 h 919280"/>
              <a:gd name="connsiteX4" fmla="*/ 888661 w 941670"/>
              <a:gd name="connsiteY4" fmla="*/ 283176 h 919280"/>
              <a:gd name="connsiteX5" fmla="*/ 915165 w 941670"/>
              <a:gd name="connsiteY5" fmla="*/ 362689 h 919280"/>
              <a:gd name="connsiteX6" fmla="*/ 941670 w 941670"/>
              <a:gd name="connsiteY6" fmla="*/ 548219 h 919280"/>
              <a:gd name="connsiteX7" fmla="*/ 928417 w 941670"/>
              <a:gd name="connsiteY7" fmla="*/ 733750 h 919280"/>
              <a:gd name="connsiteX8" fmla="*/ 888661 w 941670"/>
              <a:gd name="connsiteY8" fmla="*/ 774004 h 919280"/>
              <a:gd name="connsiteX9" fmla="*/ 424835 w 941670"/>
              <a:gd name="connsiteY9" fmla="*/ 906028 h 919280"/>
              <a:gd name="connsiteX10" fmla="*/ 344326 w 941670"/>
              <a:gd name="connsiteY10" fmla="*/ 919280 h 919280"/>
              <a:gd name="connsiteX11" fmla="*/ 296249 w 941670"/>
              <a:gd name="connsiteY11" fmla="*/ 916341 h 919280"/>
              <a:gd name="connsiteX12" fmla="*/ 319813 w 941670"/>
              <a:gd name="connsiteY12" fmla="*/ 880022 h 919280"/>
              <a:gd name="connsiteX13" fmla="*/ 346318 w 941670"/>
              <a:gd name="connsiteY13" fmla="*/ 829952 h 919280"/>
              <a:gd name="connsiteX14" fmla="*/ 357129 w 941670"/>
              <a:gd name="connsiteY14" fmla="*/ 714220 h 919280"/>
              <a:gd name="connsiteX15" fmla="*/ 337001 w 941670"/>
              <a:gd name="connsiteY15" fmla="*/ 585086 h 919280"/>
              <a:gd name="connsiteX16" fmla="*/ 293310 w 941670"/>
              <a:gd name="connsiteY16" fmla="*/ 449077 h 919280"/>
              <a:gd name="connsiteX17" fmla="*/ 277118 w 941670"/>
              <a:gd name="connsiteY17" fmla="*/ 398510 h 919280"/>
              <a:gd name="connsiteX18" fmla="*/ 246678 w 941670"/>
              <a:gd name="connsiteY18" fmla="*/ 338128 h 919280"/>
              <a:gd name="connsiteX19" fmla="*/ 173043 w 941670"/>
              <a:gd name="connsiteY19" fmla="*/ 309680 h 919280"/>
              <a:gd name="connsiteX20" fmla="*/ 133287 w 941670"/>
              <a:gd name="connsiteY20" fmla="*/ 243419 h 919280"/>
              <a:gd name="connsiteX21" fmla="*/ 53774 w 941670"/>
              <a:gd name="connsiteY21" fmla="*/ 190411 h 919280"/>
              <a:gd name="connsiteX22" fmla="*/ 43960 w 941670"/>
              <a:gd name="connsiteY22" fmla="*/ 160966 h 919280"/>
              <a:gd name="connsiteX23" fmla="*/ 636870 w 941670"/>
              <a:gd name="connsiteY23" fmla="*/ 4880 h 919280"/>
              <a:gd name="connsiteX0" fmla="*/ 636870 w 941670"/>
              <a:gd name="connsiteY0" fmla="*/ 4880 h 919280"/>
              <a:gd name="connsiteX1" fmla="*/ 729635 w 941670"/>
              <a:gd name="connsiteY1" fmla="*/ 44637 h 919280"/>
              <a:gd name="connsiteX2" fmla="*/ 783639 w 941670"/>
              <a:gd name="connsiteY2" fmla="*/ 98144 h 919280"/>
              <a:gd name="connsiteX3" fmla="*/ 838591 w 941670"/>
              <a:gd name="connsiteY3" fmla="*/ 170781 h 919280"/>
              <a:gd name="connsiteX4" fmla="*/ 888661 w 941670"/>
              <a:gd name="connsiteY4" fmla="*/ 283176 h 919280"/>
              <a:gd name="connsiteX5" fmla="*/ 915165 w 941670"/>
              <a:gd name="connsiteY5" fmla="*/ 362689 h 919280"/>
              <a:gd name="connsiteX6" fmla="*/ 941670 w 941670"/>
              <a:gd name="connsiteY6" fmla="*/ 548219 h 919280"/>
              <a:gd name="connsiteX7" fmla="*/ 928417 w 941670"/>
              <a:gd name="connsiteY7" fmla="*/ 733750 h 919280"/>
              <a:gd name="connsiteX8" fmla="*/ 888661 w 941670"/>
              <a:gd name="connsiteY8" fmla="*/ 774004 h 919280"/>
              <a:gd name="connsiteX9" fmla="*/ 424835 w 941670"/>
              <a:gd name="connsiteY9" fmla="*/ 906028 h 919280"/>
              <a:gd name="connsiteX10" fmla="*/ 344326 w 941670"/>
              <a:gd name="connsiteY10" fmla="*/ 919280 h 919280"/>
              <a:gd name="connsiteX11" fmla="*/ 296249 w 941670"/>
              <a:gd name="connsiteY11" fmla="*/ 916341 h 919280"/>
              <a:gd name="connsiteX12" fmla="*/ 319813 w 941670"/>
              <a:gd name="connsiteY12" fmla="*/ 880022 h 919280"/>
              <a:gd name="connsiteX13" fmla="*/ 346318 w 941670"/>
              <a:gd name="connsiteY13" fmla="*/ 829952 h 919280"/>
              <a:gd name="connsiteX14" fmla="*/ 357129 w 941670"/>
              <a:gd name="connsiteY14" fmla="*/ 714220 h 919280"/>
              <a:gd name="connsiteX15" fmla="*/ 337001 w 941670"/>
              <a:gd name="connsiteY15" fmla="*/ 585086 h 919280"/>
              <a:gd name="connsiteX16" fmla="*/ 293310 w 941670"/>
              <a:gd name="connsiteY16" fmla="*/ 449077 h 919280"/>
              <a:gd name="connsiteX17" fmla="*/ 277118 w 941670"/>
              <a:gd name="connsiteY17" fmla="*/ 398510 h 919280"/>
              <a:gd name="connsiteX18" fmla="*/ 246678 w 941670"/>
              <a:gd name="connsiteY18" fmla="*/ 338128 h 919280"/>
              <a:gd name="connsiteX19" fmla="*/ 203981 w 941670"/>
              <a:gd name="connsiteY19" fmla="*/ 285617 h 919280"/>
              <a:gd name="connsiteX20" fmla="*/ 133287 w 941670"/>
              <a:gd name="connsiteY20" fmla="*/ 243419 h 919280"/>
              <a:gd name="connsiteX21" fmla="*/ 53774 w 941670"/>
              <a:gd name="connsiteY21" fmla="*/ 190411 h 919280"/>
              <a:gd name="connsiteX22" fmla="*/ 43960 w 941670"/>
              <a:gd name="connsiteY22" fmla="*/ 160966 h 919280"/>
              <a:gd name="connsiteX23" fmla="*/ 636870 w 941670"/>
              <a:gd name="connsiteY23" fmla="*/ 4880 h 919280"/>
              <a:gd name="connsiteX0" fmla="*/ 638322 w 943122"/>
              <a:gd name="connsiteY0" fmla="*/ 4880 h 919280"/>
              <a:gd name="connsiteX1" fmla="*/ 731087 w 943122"/>
              <a:gd name="connsiteY1" fmla="*/ 44637 h 919280"/>
              <a:gd name="connsiteX2" fmla="*/ 785091 w 943122"/>
              <a:gd name="connsiteY2" fmla="*/ 98144 h 919280"/>
              <a:gd name="connsiteX3" fmla="*/ 840043 w 943122"/>
              <a:gd name="connsiteY3" fmla="*/ 170781 h 919280"/>
              <a:gd name="connsiteX4" fmla="*/ 890113 w 943122"/>
              <a:gd name="connsiteY4" fmla="*/ 283176 h 919280"/>
              <a:gd name="connsiteX5" fmla="*/ 916617 w 943122"/>
              <a:gd name="connsiteY5" fmla="*/ 362689 h 919280"/>
              <a:gd name="connsiteX6" fmla="*/ 943122 w 943122"/>
              <a:gd name="connsiteY6" fmla="*/ 548219 h 919280"/>
              <a:gd name="connsiteX7" fmla="*/ 929869 w 943122"/>
              <a:gd name="connsiteY7" fmla="*/ 733750 h 919280"/>
              <a:gd name="connsiteX8" fmla="*/ 890113 w 943122"/>
              <a:gd name="connsiteY8" fmla="*/ 774004 h 919280"/>
              <a:gd name="connsiteX9" fmla="*/ 426287 w 943122"/>
              <a:gd name="connsiteY9" fmla="*/ 906028 h 919280"/>
              <a:gd name="connsiteX10" fmla="*/ 345778 w 943122"/>
              <a:gd name="connsiteY10" fmla="*/ 919280 h 919280"/>
              <a:gd name="connsiteX11" fmla="*/ 297701 w 943122"/>
              <a:gd name="connsiteY11" fmla="*/ 916341 h 919280"/>
              <a:gd name="connsiteX12" fmla="*/ 321265 w 943122"/>
              <a:gd name="connsiteY12" fmla="*/ 880022 h 919280"/>
              <a:gd name="connsiteX13" fmla="*/ 347770 w 943122"/>
              <a:gd name="connsiteY13" fmla="*/ 829952 h 919280"/>
              <a:gd name="connsiteX14" fmla="*/ 358581 w 943122"/>
              <a:gd name="connsiteY14" fmla="*/ 714220 h 919280"/>
              <a:gd name="connsiteX15" fmla="*/ 338453 w 943122"/>
              <a:gd name="connsiteY15" fmla="*/ 585086 h 919280"/>
              <a:gd name="connsiteX16" fmla="*/ 294762 w 943122"/>
              <a:gd name="connsiteY16" fmla="*/ 449077 h 919280"/>
              <a:gd name="connsiteX17" fmla="*/ 278570 w 943122"/>
              <a:gd name="connsiteY17" fmla="*/ 398510 h 919280"/>
              <a:gd name="connsiteX18" fmla="*/ 248130 w 943122"/>
              <a:gd name="connsiteY18" fmla="*/ 338128 h 919280"/>
              <a:gd name="connsiteX19" fmla="*/ 205433 w 943122"/>
              <a:gd name="connsiteY19" fmla="*/ 285617 h 919280"/>
              <a:gd name="connsiteX20" fmla="*/ 172553 w 943122"/>
              <a:gd name="connsiteY20" fmla="*/ 236544 h 919280"/>
              <a:gd name="connsiteX21" fmla="*/ 55226 w 943122"/>
              <a:gd name="connsiteY21" fmla="*/ 190411 h 919280"/>
              <a:gd name="connsiteX22" fmla="*/ 45412 w 943122"/>
              <a:gd name="connsiteY22" fmla="*/ 160966 h 919280"/>
              <a:gd name="connsiteX23" fmla="*/ 638322 w 943122"/>
              <a:gd name="connsiteY23" fmla="*/ 4880 h 919280"/>
              <a:gd name="connsiteX0" fmla="*/ 622152 w 926952"/>
              <a:gd name="connsiteY0" fmla="*/ 4880 h 919280"/>
              <a:gd name="connsiteX1" fmla="*/ 714917 w 926952"/>
              <a:gd name="connsiteY1" fmla="*/ 44637 h 919280"/>
              <a:gd name="connsiteX2" fmla="*/ 768921 w 926952"/>
              <a:gd name="connsiteY2" fmla="*/ 98144 h 919280"/>
              <a:gd name="connsiteX3" fmla="*/ 823873 w 926952"/>
              <a:gd name="connsiteY3" fmla="*/ 170781 h 919280"/>
              <a:gd name="connsiteX4" fmla="*/ 873943 w 926952"/>
              <a:gd name="connsiteY4" fmla="*/ 283176 h 919280"/>
              <a:gd name="connsiteX5" fmla="*/ 900447 w 926952"/>
              <a:gd name="connsiteY5" fmla="*/ 362689 h 919280"/>
              <a:gd name="connsiteX6" fmla="*/ 926952 w 926952"/>
              <a:gd name="connsiteY6" fmla="*/ 548219 h 919280"/>
              <a:gd name="connsiteX7" fmla="*/ 913699 w 926952"/>
              <a:gd name="connsiteY7" fmla="*/ 733750 h 919280"/>
              <a:gd name="connsiteX8" fmla="*/ 873943 w 926952"/>
              <a:gd name="connsiteY8" fmla="*/ 774004 h 919280"/>
              <a:gd name="connsiteX9" fmla="*/ 410117 w 926952"/>
              <a:gd name="connsiteY9" fmla="*/ 906028 h 919280"/>
              <a:gd name="connsiteX10" fmla="*/ 329608 w 926952"/>
              <a:gd name="connsiteY10" fmla="*/ 919280 h 919280"/>
              <a:gd name="connsiteX11" fmla="*/ 281531 w 926952"/>
              <a:gd name="connsiteY11" fmla="*/ 916341 h 919280"/>
              <a:gd name="connsiteX12" fmla="*/ 305095 w 926952"/>
              <a:gd name="connsiteY12" fmla="*/ 880022 h 919280"/>
              <a:gd name="connsiteX13" fmla="*/ 331600 w 926952"/>
              <a:gd name="connsiteY13" fmla="*/ 829952 h 919280"/>
              <a:gd name="connsiteX14" fmla="*/ 342411 w 926952"/>
              <a:gd name="connsiteY14" fmla="*/ 714220 h 919280"/>
              <a:gd name="connsiteX15" fmla="*/ 322283 w 926952"/>
              <a:gd name="connsiteY15" fmla="*/ 585086 h 919280"/>
              <a:gd name="connsiteX16" fmla="*/ 278592 w 926952"/>
              <a:gd name="connsiteY16" fmla="*/ 449077 h 919280"/>
              <a:gd name="connsiteX17" fmla="*/ 262400 w 926952"/>
              <a:gd name="connsiteY17" fmla="*/ 398510 h 919280"/>
              <a:gd name="connsiteX18" fmla="*/ 231960 w 926952"/>
              <a:gd name="connsiteY18" fmla="*/ 338128 h 919280"/>
              <a:gd name="connsiteX19" fmla="*/ 189263 w 926952"/>
              <a:gd name="connsiteY19" fmla="*/ 285617 h 919280"/>
              <a:gd name="connsiteX20" fmla="*/ 156383 w 926952"/>
              <a:gd name="connsiteY20" fmla="*/ 236544 h 919280"/>
              <a:gd name="connsiteX21" fmla="*/ 97495 w 926952"/>
              <a:gd name="connsiteY21" fmla="*/ 193849 h 919280"/>
              <a:gd name="connsiteX22" fmla="*/ 29242 w 926952"/>
              <a:gd name="connsiteY22" fmla="*/ 160966 h 919280"/>
              <a:gd name="connsiteX23" fmla="*/ 622152 w 926952"/>
              <a:gd name="connsiteY23" fmla="*/ 4880 h 919280"/>
              <a:gd name="connsiteX0" fmla="*/ 565419 w 870219"/>
              <a:gd name="connsiteY0" fmla="*/ 3874 h 918274"/>
              <a:gd name="connsiteX1" fmla="*/ 658184 w 870219"/>
              <a:gd name="connsiteY1" fmla="*/ 43631 h 918274"/>
              <a:gd name="connsiteX2" fmla="*/ 712188 w 870219"/>
              <a:gd name="connsiteY2" fmla="*/ 97138 h 918274"/>
              <a:gd name="connsiteX3" fmla="*/ 767140 w 870219"/>
              <a:gd name="connsiteY3" fmla="*/ 169775 h 918274"/>
              <a:gd name="connsiteX4" fmla="*/ 817210 w 870219"/>
              <a:gd name="connsiteY4" fmla="*/ 282170 h 918274"/>
              <a:gd name="connsiteX5" fmla="*/ 843714 w 870219"/>
              <a:gd name="connsiteY5" fmla="*/ 361683 h 918274"/>
              <a:gd name="connsiteX6" fmla="*/ 870219 w 870219"/>
              <a:gd name="connsiteY6" fmla="*/ 547213 h 918274"/>
              <a:gd name="connsiteX7" fmla="*/ 856966 w 870219"/>
              <a:gd name="connsiteY7" fmla="*/ 732744 h 918274"/>
              <a:gd name="connsiteX8" fmla="*/ 817210 w 870219"/>
              <a:gd name="connsiteY8" fmla="*/ 772998 h 918274"/>
              <a:gd name="connsiteX9" fmla="*/ 353384 w 870219"/>
              <a:gd name="connsiteY9" fmla="*/ 905022 h 918274"/>
              <a:gd name="connsiteX10" fmla="*/ 272875 w 870219"/>
              <a:gd name="connsiteY10" fmla="*/ 918274 h 918274"/>
              <a:gd name="connsiteX11" fmla="*/ 224798 w 870219"/>
              <a:gd name="connsiteY11" fmla="*/ 915335 h 918274"/>
              <a:gd name="connsiteX12" fmla="*/ 248362 w 870219"/>
              <a:gd name="connsiteY12" fmla="*/ 879016 h 918274"/>
              <a:gd name="connsiteX13" fmla="*/ 274867 w 870219"/>
              <a:gd name="connsiteY13" fmla="*/ 828946 h 918274"/>
              <a:gd name="connsiteX14" fmla="*/ 285678 w 870219"/>
              <a:gd name="connsiteY14" fmla="*/ 713214 h 918274"/>
              <a:gd name="connsiteX15" fmla="*/ 265550 w 870219"/>
              <a:gd name="connsiteY15" fmla="*/ 584080 h 918274"/>
              <a:gd name="connsiteX16" fmla="*/ 221859 w 870219"/>
              <a:gd name="connsiteY16" fmla="*/ 448071 h 918274"/>
              <a:gd name="connsiteX17" fmla="*/ 205667 w 870219"/>
              <a:gd name="connsiteY17" fmla="*/ 397504 h 918274"/>
              <a:gd name="connsiteX18" fmla="*/ 175227 w 870219"/>
              <a:gd name="connsiteY18" fmla="*/ 337122 h 918274"/>
              <a:gd name="connsiteX19" fmla="*/ 132530 w 870219"/>
              <a:gd name="connsiteY19" fmla="*/ 284611 h 918274"/>
              <a:gd name="connsiteX20" fmla="*/ 99650 w 870219"/>
              <a:gd name="connsiteY20" fmla="*/ 235538 h 918274"/>
              <a:gd name="connsiteX21" fmla="*/ 40762 w 870219"/>
              <a:gd name="connsiteY21" fmla="*/ 192843 h 918274"/>
              <a:gd name="connsiteX22" fmla="*/ 41261 w 870219"/>
              <a:gd name="connsiteY22" fmla="*/ 142772 h 918274"/>
              <a:gd name="connsiteX23" fmla="*/ 565419 w 870219"/>
              <a:gd name="connsiteY23" fmla="*/ 3874 h 918274"/>
              <a:gd name="connsiteX0" fmla="*/ 565419 w 870219"/>
              <a:gd name="connsiteY0" fmla="*/ 3874 h 918274"/>
              <a:gd name="connsiteX1" fmla="*/ 658184 w 870219"/>
              <a:gd name="connsiteY1" fmla="*/ 43631 h 918274"/>
              <a:gd name="connsiteX2" fmla="*/ 712188 w 870219"/>
              <a:gd name="connsiteY2" fmla="*/ 97138 h 918274"/>
              <a:gd name="connsiteX3" fmla="*/ 767140 w 870219"/>
              <a:gd name="connsiteY3" fmla="*/ 169775 h 918274"/>
              <a:gd name="connsiteX4" fmla="*/ 817210 w 870219"/>
              <a:gd name="connsiteY4" fmla="*/ 282170 h 918274"/>
              <a:gd name="connsiteX5" fmla="*/ 843714 w 870219"/>
              <a:gd name="connsiteY5" fmla="*/ 361683 h 918274"/>
              <a:gd name="connsiteX6" fmla="*/ 870219 w 870219"/>
              <a:gd name="connsiteY6" fmla="*/ 547213 h 918274"/>
              <a:gd name="connsiteX7" fmla="*/ 856966 w 870219"/>
              <a:gd name="connsiteY7" fmla="*/ 732744 h 918274"/>
              <a:gd name="connsiteX8" fmla="*/ 817210 w 870219"/>
              <a:gd name="connsiteY8" fmla="*/ 772998 h 918274"/>
              <a:gd name="connsiteX9" fmla="*/ 353384 w 870219"/>
              <a:gd name="connsiteY9" fmla="*/ 905022 h 918274"/>
              <a:gd name="connsiteX10" fmla="*/ 272875 w 870219"/>
              <a:gd name="connsiteY10" fmla="*/ 918274 h 918274"/>
              <a:gd name="connsiteX11" fmla="*/ 224798 w 870219"/>
              <a:gd name="connsiteY11" fmla="*/ 915335 h 918274"/>
              <a:gd name="connsiteX12" fmla="*/ 248362 w 870219"/>
              <a:gd name="connsiteY12" fmla="*/ 879016 h 918274"/>
              <a:gd name="connsiteX13" fmla="*/ 274867 w 870219"/>
              <a:gd name="connsiteY13" fmla="*/ 828946 h 918274"/>
              <a:gd name="connsiteX14" fmla="*/ 285678 w 870219"/>
              <a:gd name="connsiteY14" fmla="*/ 713214 h 918274"/>
              <a:gd name="connsiteX15" fmla="*/ 265550 w 870219"/>
              <a:gd name="connsiteY15" fmla="*/ 584080 h 918274"/>
              <a:gd name="connsiteX16" fmla="*/ 221859 w 870219"/>
              <a:gd name="connsiteY16" fmla="*/ 448071 h 918274"/>
              <a:gd name="connsiteX17" fmla="*/ 205667 w 870219"/>
              <a:gd name="connsiteY17" fmla="*/ 397504 h 918274"/>
              <a:gd name="connsiteX18" fmla="*/ 175227 w 870219"/>
              <a:gd name="connsiteY18" fmla="*/ 337122 h 918274"/>
              <a:gd name="connsiteX19" fmla="*/ 132530 w 870219"/>
              <a:gd name="connsiteY19" fmla="*/ 284611 h 918274"/>
              <a:gd name="connsiteX20" fmla="*/ 99650 w 870219"/>
              <a:gd name="connsiteY20" fmla="*/ 235538 h 918274"/>
              <a:gd name="connsiteX21" fmla="*/ 40762 w 870219"/>
              <a:gd name="connsiteY21" fmla="*/ 192843 h 918274"/>
              <a:gd name="connsiteX22" fmla="*/ 41261 w 870219"/>
              <a:gd name="connsiteY22" fmla="*/ 142772 h 918274"/>
              <a:gd name="connsiteX23" fmla="*/ 565419 w 870219"/>
              <a:gd name="connsiteY23" fmla="*/ 3874 h 91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70219" h="918274">
                <a:moveTo>
                  <a:pt x="565419" y="3874"/>
                </a:moveTo>
                <a:cubicBezTo>
                  <a:pt x="668240" y="-12650"/>
                  <a:pt x="633723" y="28087"/>
                  <a:pt x="658184" y="43631"/>
                </a:cubicBezTo>
                <a:cubicBezTo>
                  <a:pt x="682645" y="59175"/>
                  <a:pt x="694029" y="76114"/>
                  <a:pt x="712188" y="97138"/>
                </a:cubicBezTo>
                <a:cubicBezTo>
                  <a:pt x="730347" y="118162"/>
                  <a:pt x="720247" y="138513"/>
                  <a:pt x="767140" y="169775"/>
                </a:cubicBezTo>
                <a:lnTo>
                  <a:pt x="817210" y="282170"/>
                </a:lnTo>
                <a:lnTo>
                  <a:pt x="843714" y="361683"/>
                </a:lnTo>
                <a:cubicBezTo>
                  <a:pt x="862821" y="476325"/>
                  <a:pt x="853633" y="414534"/>
                  <a:pt x="870219" y="547213"/>
                </a:cubicBezTo>
                <a:cubicBezTo>
                  <a:pt x="865801" y="609057"/>
                  <a:pt x="872301" y="697262"/>
                  <a:pt x="856966" y="732744"/>
                </a:cubicBezTo>
                <a:cubicBezTo>
                  <a:pt x="848131" y="753187"/>
                  <a:pt x="901140" y="744285"/>
                  <a:pt x="817210" y="772998"/>
                </a:cubicBezTo>
                <a:cubicBezTo>
                  <a:pt x="733280" y="801711"/>
                  <a:pt x="439523" y="878518"/>
                  <a:pt x="353384" y="905022"/>
                </a:cubicBezTo>
                <a:lnTo>
                  <a:pt x="272875" y="918274"/>
                </a:lnTo>
                <a:cubicBezTo>
                  <a:pt x="241953" y="913857"/>
                  <a:pt x="228883" y="921878"/>
                  <a:pt x="224798" y="915335"/>
                </a:cubicBezTo>
                <a:cubicBezTo>
                  <a:pt x="220713" y="908792"/>
                  <a:pt x="240017" y="893414"/>
                  <a:pt x="248362" y="879016"/>
                </a:cubicBezTo>
                <a:cubicBezTo>
                  <a:pt x="256707" y="864618"/>
                  <a:pt x="266032" y="842198"/>
                  <a:pt x="274867" y="828946"/>
                </a:cubicBezTo>
                <a:cubicBezTo>
                  <a:pt x="270450" y="727346"/>
                  <a:pt x="287231" y="754025"/>
                  <a:pt x="285678" y="713214"/>
                </a:cubicBezTo>
                <a:cubicBezTo>
                  <a:pt x="284125" y="672403"/>
                  <a:pt x="276187" y="628271"/>
                  <a:pt x="265550" y="584080"/>
                </a:cubicBezTo>
                <a:cubicBezTo>
                  <a:pt x="254913" y="539889"/>
                  <a:pt x="231840" y="479167"/>
                  <a:pt x="221859" y="448071"/>
                </a:cubicBezTo>
                <a:cubicBezTo>
                  <a:pt x="211879" y="416975"/>
                  <a:pt x="214502" y="406339"/>
                  <a:pt x="205667" y="397504"/>
                </a:cubicBezTo>
                <a:cubicBezTo>
                  <a:pt x="201250" y="384252"/>
                  <a:pt x="187416" y="355937"/>
                  <a:pt x="175227" y="337122"/>
                </a:cubicBezTo>
                <a:cubicBezTo>
                  <a:pt x="163038" y="318307"/>
                  <a:pt x="157182" y="309263"/>
                  <a:pt x="132530" y="284611"/>
                </a:cubicBezTo>
                <a:cubicBezTo>
                  <a:pt x="119847" y="246562"/>
                  <a:pt x="114945" y="250833"/>
                  <a:pt x="99650" y="235538"/>
                </a:cubicBezTo>
                <a:cubicBezTo>
                  <a:pt x="84355" y="220243"/>
                  <a:pt x="50493" y="208304"/>
                  <a:pt x="40762" y="192843"/>
                </a:cubicBezTo>
                <a:cubicBezTo>
                  <a:pt x="31031" y="177382"/>
                  <a:pt x="-46182" y="174267"/>
                  <a:pt x="41261" y="142772"/>
                </a:cubicBezTo>
                <a:cubicBezTo>
                  <a:pt x="128704" y="111277"/>
                  <a:pt x="462599" y="20398"/>
                  <a:pt x="565419" y="3874"/>
                </a:cubicBezTo>
                <a:close/>
              </a:path>
            </a:pathLst>
          </a:custGeom>
          <a:solidFill>
            <a:srgbClr val="FF7F0F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371A112-00A3-FE2B-81FC-41D76BBCE292}"/>
              </a:ext>
            </a:extLst>
          </p:cNvPr>
          <p:cNvGrpSpPr/>
          <p:nvPr/>
        </p:nvGrpSpPr>
        <p:grpSpPr>
          <a:xfrm>
            <a:off x="6590204" y="3864294"/>
            <a:ext cx="5127111" cy="2674618"/>
            <a:chOff x="6590204" y="3864294"/>
            <a:chExt cx="5127111" cy="267461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DAED2F6-E529-CC45-C68D-7DCEC14BB2A5}"/>
                </a:ext>
              </a:extLst>
            </p:cNvPr>
            <p:cNvGrpSpPr/>
            <p:nvPr/>
          </p:nvGrpSpPr>
          <p:grpSpPr>
            <a:xfrm>
              <a:off x="6590204" y="3864294"/>
              <a:ext cx="5127111" cy="2674618"/>
              <a:chOff x="6590204" y="3864294"/>
              <a:chExt cx="5127111" cy="2674618"/>
            </a:xfrm>
          </p:grpSpPr>
          <p:sp>
            <p:nvSpPr>
              <p:cNvPr id="17" name="Curved Down Arrow 16">
                <a:extLst>
                  <a:ext uri="{FF2B5EF4-FFF2-40B4-BE49-F238E27FC236}">
                    <a16:creationId xmlns:a16="http://schemas.microsoft.com/office/drawing/2014/main" id="{A3614D55-F5E4-A2E6-0062-8E67A8821D30}"/>
                  </a:ext>
                </a:extLst>
              </p:cNvPr>
              <p:cNvSpPr/>
              <p:nvPr/>
            </p:nvSpPr>
            <p:spPr>
              <a:xfrm rot="5400000" flipV="1">
                <a:off x="5712487" y="4742011"/>
                <a:ext cx="2492058" cy="736623"/>
              </a:xfrm>
              <a:prstGeom prst="curvedDownArrow">
                <a:avLst/>
              </a:prstGeom>
              <a:solidFill>
                <a:srgbClr val="4B72B0"/>
              </a:solidFill>
              <a:ln>
                <a:solidFill>
                  <a:srgbClr val="4B72B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 Placeholder 3">
                <a:extLst>
                  <a:ext uri="{FF2B5EF4-FFF2-40B4-BE49-F238E27FC236}">
                    <a16:creationId xmlns:a16="http://schemas.microsoft.com/office/drawing/2014/main" id="{FBCC72E2-9043-7BD7-51C5-D1ABF409D45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20572" y="4713422"/>
                <a:ext cx="4696743" cy="896642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tabLst/>
                  <a:defRPr sz="20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6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Material effect</a:t>
                </a:r>
              </a:p>
              <a:p>
                <a:r>
                  <a:rPr lang="en-US" sz="2400" dirty="0"/>
                  <a:t>sample shape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 Placeholder 3">
                    <a:extLst>
                      <a:ext uri="{FF2B5EF4-FFF2-40B4-BE49-F238E27FC236}">
                        <a16:creationId xmlns:a16="http://schemas.microsoft.com/office/drawing/2014/main" id="{B5BFB256-F250-A3A4-D3E1-340B72AEC730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7531036" y="5819096"/>
                    <a:ext cx="3810064" cy="719816"/>
                  </a:xfrm>
                  <a:prstGeom prst="rect">
                    <a:avLst/>
                  </a:prstGeom>
                </p:spPr>
                <p:txBody>
                  <a:bodyPr vert="horz" lIns="0" tIns="0" rIns="0" bIns="0" rtlCol="0">
                    <a:no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>
                        <a:schemeClr val="accent1"/>
                      </a:buClr>
                      <a:buFont typeface="Arial" panose="020B0604020202020204" pitchFamily="34" charset="0"/>
                      <a:buChar char="•"/>
                      <a:tabLst/>
                      <a:defRPr sz="2000" kern="1200" spc="-20" baseline="0">
                        <a:solidFill>
                          <a:schemeClr val="tx1"/>
                        </a:solidFill>
                        <a:latin typeface="Helvetica" pitchFamily="2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>
                        <a:schemeClr val="accent1"/>
                      </a:buClr>
                      <a:buFont typeface="Arial" panose="020B0604020202020204" pitchFamily="34" charset="0"/>
                      <a:buChar char="•"/>
                      <a:defRPr sz="1600" kern="1200" spc="-20" baseline="0">
                        <a:solidFill>
                          <a:schemeClr val="tx1"/>
                        </a:solidFill>
                        <a:latin typeface="Helvetica" pitchFamily="2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>
                        <a:schemeClr val="accent1"/>
                      </a:buClr>
                      <a:buFont typeface="Arial" panose="020B0604020202020204" pitchFamily="34" charset="0"/>
                      <a:buChar char="•"/>
                      <a:defRPr sz="1400" kern="1200" spc="-20" baseline="0">
                        <a:solidFill>
                          <a:schemeClr val="tx1"/>
                        </a:solidFill>
                        <a:latin typeface="Helvetica" pitchFamily="2" charset="0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>
                        <a:schemeClr val="accent1"/>
                      </a:buClr>
                      <a:buFont typeface="Arial" panose="020B0604020202020204" pitchFamily="34" charset="0"/>
                      <a:buChar char="•"/>
                      <a:defRPr sz="1400" kern="1200" spc="-20" baseline="0">
                        <a:solidFill>
                          <a:schemeClr val="tx1"/>
                        </a:solidFill>
                        <a:latin typeface="Helvetica" pitchFamily="2" charset="0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>
                        <a:schemeClr val="accent1"/>
                      </a:buClr>
                      <a:buFont typeface="Arial" panose="020B0604020202020204" pitchFamily="34" charset="0"/>
                      <a:buChar char="•"/>
                      <a:defRPr sz="1400" kern="1200" spc="-20" baseline="0">
                        <a:solidFill>
                          <a:schemeClr val="tx1"/>
                        </a:solidFill>
                        <a:latin typeface="Helvetica" pitchFamily="2" charset="0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>
                      <a:buNone/>
                    </a:pPr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36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: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9" name="Text Placeholder 3">
                    <a:extLst>
                      <a:ext uri="{FF2B5EF4-FFF2-40B4-BE49-F238E27FC236}">
                        <a16:creationId xmlns:a16="http://schemas.microsoft.com/office/drawing/2014/main" id="{B5BFB256-F250-A3A4-D3E1-340B72AEC7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31036" y="5819096"/>
                    <a:ext cx="3810064" cy="71981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65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4" name="Text Placeholder 3">
              <a:extLst>
                <a:ext uri="{FF2B5EF4-FFF2-40B4-BE49-F238E27FC236}">
                  <a16:creationId xmlns:a16="http://schemas.microsoft.com/office/drawing/2014/main" id="{4EB29F62-5960-4BB1-39A4-E8EE29049DEA}"/>
                </a:ext>
              </a:extLst>
            </p:cNvPr>
            <p:cNvSpPr txBox="1">
              <a:spLocks/>
            </p:cNvSpPr>
            <p:nvPr/>
          </p:nvSpPr>
          <p:spPr>
            <a:xfrm>
              <a:off x="8299386" y="5819096"/>
              <a:ext cx="2273364" cy="719816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  <a:defRPr sz="20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/>
                <a:t>shielded protons in a spherical sample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DD0B7D7-62FF-9DA1-EFED-2465936C3F55}"/>
              </a:ext>
            </a:extLst>
          </p:cNvPr>
          <p:cNvSpPr txBox="1"/>
          <p:nvPr/>
        </p:nvSpPr>
        <p:spPr>
          <a:xfrm>
            <a:off x="1250401" y="4713422"/>
            <a:ext cx="5135595" cy="1928733"/>
          </a:xfrm>
          <a:prstGeom prst="rect">
            <a:avLst/>
          </a:prstGeom>
          <a:solidFill>
            <a:schemeClr val="accent1"/>
          </a:solidFill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b="1" dirty="0">
                <a:solidFill>
                  <a:schemeClr val="bg1"/>
                </a:solidFill>
                <a:latin typeface="Helvetica" pitchFamily="2" charset="0"/>
              </a:rPr>
              <a:t>Cross-calibrations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baseline="30000" dirty="0">
                <a:solidFill>
                  <a:schemeClr val="bg1"/>
                </a:solidFill>
                <a:latin typeface="Helvetica" pitchFamily="2" charset="0"/>
              </a:rPr>
              <a:t>3</a:t>
            </a:r>
            <a:r>
              <a:rPr lang="en-US" sz="1900" dirty="0">
                <a:solidFill>
                  <a:schemeClr val="bg1"/>
                </a:solidFill>
                <a:latin typeface="Helvetica" pitchFamily="2" charset="0"/>
              </a:rPr>
              <a:t>He magnetometer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  <a:latin typeface="Helvetica" pitchFamily="2" charset="0"/>
              </a:rPr>
              <a:t> J-PARC Muon g-2/EDM continuous-</a:t>
            </a:r>
            <a:br>
              <a:rPr lang="en-US" sz="1900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1900" dirty="0">
                <a:solidFill>
                  <a:schemeClr val="bg1"/>
                </a:solidFill>
                <a:latin typeface="Helvetica" pitchFamily="2" charset="0"/>
              </a:rPr>
              <a:t>wave based NMR calibration probe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AFD6CC-519F-0F41-AC11-A14E3CA4DADA}"/>
              </a:ext>
            </a:extLst>
          </p:cNvPr>
          <p:cNvSpPr txBox="1"/>
          <p:nvPr/>
        </p:nvSpPr>
        <p:spPr>
          <a:xfrm>
            <a:off x="8981775" y="-70662"/>
            <a:ext cx="3478467" cy="738664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200" b="1" dirty="0">
                <a:solidFill>
                  <a:srgbClr val="C00000"/>
                </a:solidFill>
                <a:latin typeface="Helvetica" pitchFamily="2" charset="0"/>
              </a:rPr>
              <a:t>S. </a:t>
            </a:r>
            <a:r>
              <a:rPr lang="en-US" sz="1200" b="1" dirty="0" err="1">
                <a:solidFill>
                  <a:srgbClr val="C00000"/>
                </a:solidFill>
                <a:latin typeface="Helvetica" pitchFamily="2" charset="0"/>
              </a:rPr>
              <a:t>Corrodi</a:t>
            </a:r>
            <a:r>
              <a:rPr lang="en-US" sz="1200" b="1" dirty="0">
                <a:solidFill>
                  <a:srgbClr val="C00000"/>
                </a:solidFill>
                <a:latin typeface="Helvetica" pitchFamily="2" charset="0"/>
              </a:rPr>
              <a:t>, Release talk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113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59"/>
    </mc:Choice>
    <mc:Fallback xmlns="">
      <p:transition spd="slow" advTm="54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929290D0-2200-8B5B-8BC5-F2B647B90EC4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914397" y="1236846"/>
                <a:ext cx="10724709" cy="5404960"/>
              </a:xfrm>
            </p:spPr>
            <p:txBody>
              <a:bodyPr/>
              <a:lstStyle/>
              <a:p>
                <a:r>
                  <a:rPr lang="en-US" b="0" dirty="0"/>
                  <a:t>Spin Precession -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  <m:sup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(1+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Additional measurements to identify a residual slow term in the calorimeter data</a:t>
                </a:r>
              </a:p>
              <a:p>
                <a:pPr lvl="1"/>
                <a:r>
                  <a:rPr lang="en-US" dirty="0"/>
                  <a:t>Improved the BD modeling</a:t>
                </a:r>
              </a:p>
              <a:p>
                <a:r>
                  <a:rPr lang="en-US" dirty="0"/>
                  <a:t>Beam Dynamics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(1+</m:t>
                    </m:r>
                    <m:sSub>
                      <m:sSub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𝒑𝒂</m:t>
                        </m:r>
                      </m:sub>
                    </m:sSub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𝒅𝒅</m:t>
                        </m:r>
                      </m:sub>
                    </m:sSub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𝒎𝒍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 new detector -MiniScifi- to further improve our understanding of the beam movement</a:t>
                </a:r>
              </a:p>
              <a:p>
                <a:pPr lvl="1"/>
                <a:r>
                  <a:rPr lang="en-US" dirty="0"/>
                  <a:t>Improvements in analyses techniques to reduce uncertainties</a:t>
                </a:r>
              </a:p>
              <a:p>
                <a:pPr lvl="1"/>
                <a:r>
                  <a:rPr lang="en-US" dirty="0"/>
                  <a:t>Simulation based estimations to pin down beam injection related systematics</a:t>
                </a:r>
              </a:p>
              <a:p>
                <a:r>
                  <a:rPr lang="en-US" dirty="0"/>
                  <a:t>B field -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𝝎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𝒑</m:t>
                            </m:r>
                          </m:sub>
                          <m:sup>
                            <m:r>
                              <a:rPr lang="en-US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𝒌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Additional measurements to improve spatial-model of Kicker Transient Magnetic Field</a:t>
                </a:r>
              </a:p>
              <a:p>
                <a:pPr lvl="1"/>
                <a:r>
                  <a:rPr lang="en-US" dirty="0"/>
                  <a:t>A new cross calibration of the NMR probes</a:t>
                </a:r>
              </a:p>
              <a:p>
                <a:pPr lvl="1"/>
                <a:r>
                  <a:rPr lang="en-US" dirty="0"/>
                  <a:t>A new measurement to better understand the trolley systematics </a:t>
                </a:r>
              </a:p>
              <a:p>
                <a:r>
                  <a:rPr lang="en-US" dirty="0"/>
                  <a:t>Applied all these new knowledge to earlier results</a:t>
                </a:r>
              </a:p>
              <a:p>
                <a:pPr lvl="1"/>
                <a:r>
                  <a:rPr lang="en-US" dirty="0"/>
                  <a:t>Correction over Run-2/3 +89 ppb with a slight increase on uncertainty (70 -&gt;78 ppb)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929290D0-2200-8B5B-8BC5-F2B647B90E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914397" y="1236846"/>
                <a:ext cx="10724709" cy="5404960"/>
              </a:xfrm>
              <a:blipFill>
                <a:blip r:embed="rId3"/>
                <a:stretch>
                  <a:fillRect l="-1420" t="-1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2CD02292-F502-9D77-CD6A-CDF27BF6A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Run-2/3 to Run-4/5/6 : What’s Improved?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B6E7A-C077-50D2-E495-64C39997D34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14399" y="820351"/>
            <a:ext cx="9994393" cy="24999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Additional Measurements and Improved Modeling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B6895-B692-5BBC-5925-9007342D3064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066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D3DFD50D-56A9-BC68-02DD-F5CE1B5E4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10760767" cy="433527"/>
          </a:xfrm>
        </p:spPr>
        <p:txBody>
          <a:bodyPr/>
          <a:lstStyle/>
          <a:p>
            <a:r>
              <a:rPr lang="en-US" sz="3200" dirty="0"/>
              <a:t>Run-4/5/6: Superior Statistics, Additional Measurements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B62932-1F74-2EED-3BEC-5DEFBBB922D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32</a:t>
            </a:fld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44949E4-E7F8-5148-A447-C01527C073BB}"/>
              </a:ext>
            </a:extLst>
          </p:cNvPr>
          <p:cNvGrpSpPr/>
          <p:nvPr/>
        </p:nvGrpSpPr>
        <p:grpSpPr>
          <a:xfrm>
            <a:off x="254279" y="1881811"/>
            <a:ext cx="4081655" cy="4094921"/>
            <a:chOff x="254279" y="1881811"/>
            <a:chExt cx="4081655" cy="40949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 Placeholder 1">
                  <a:extLst>
                    <a:ext uri="{FF2B5EF4-FFF2-40B4-BE49-F238E27FC236}">
                      <a16:creationId xmlns:a16="http://schemas.microsoft.com/office/drawing/2014/main" id="{76274643-E230-6CE7-F2A9-F2C2FC431E9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6799" y="1881811"/>
                  <a:ext cx="3949135" cy="4094921"/>
                </a:xfrm>
                <a:prstGeom prst="rect">
                  <a:avLst/>
                </a:prstGeom>
              </p:spPr>
              <p:txBody>
                <a:bodyPr/>
                <a:lstStyle>
                  <a:lvl1pPr marL="228600" indent="-2286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tabLst/>
                    <a:defRPr sz="2000" kern="1200" spc="-20" baseline="0">
                      <a:solidFill>
                        <a:schemeClr val="tx1"/>
                      </a:solidFill>
                      <a:latin typeface="Helvetica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defRPr sz="1600" kern="1200" spc="-20" baseline="0">
                      <a:solidFill>
                        <a:schemeClr val="tx1"/>
                      </a:solidFill>
                      <a:latin typeface="Helvetica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defRPr sz="1400" kern="1200" spc="-20" baseline="0">
                      <a:solidFill>
                        <a:schemeClr val="tx1"/>
                      </a:solidFill>
                      <a:latin typeface="Helvetica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defRPr sz="1400" kern="1200" spc="-20" baseline="0">
                      <a:solidFill>
                        <a:schemeClr val="tx1"/>
                      </a:solidFill>
                      <a:latin typeface="Helvetica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defRPr sz="1400" kern="1200" spc="-20" baseline="0">
                      <a:solidFill>
                        <a:schemeClr val="tx1"/>
                      </a:solidFill>
                      <a:latin typeface="Helvetica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Font typeface="Arial" panose="020B0604020202020204" pitchFamily="34" charset="0"/>
                    <a:buNone/>
                  </a:pPr>
                  <a:r>
                    <a:rPr lang="en-US" sz="2400" dirty="0"/>
                    <a:t>Identified an </a:t>
                  </a:r>
                  <a:r>
                    <a:rPr lang="en-US" sz="2400" b="1" dirty="0"/>
                    <a:t>Intensity-Dependent Gain Sag</a:t>
                  </a:r>
                </a:p>
                <a:p>
                  <a:r>
                    <a:rPr lang="en-US" dirty="0"/>
                    <a:t>with a magnitude below our stability design goal (10</a:t>
                  </a:r>
                  <a:r>
                    <a:rPr lang="en-US" baseline="30000" dirty="0"/>
                    <a:t>-4</a:t>
                  </a:r>
                  <a:r>
                    <a:rPr lang="en-US" dirty="0"/>
                    <a:t>)</a:t>
                  </a:r>
                </a:p>
                <a:p>
                  <a:r>
                    <a:rPr lang="en-US" dirty="0"/>
                    <a:t>however, </a:t>
                  </a:r>
                  <a:r>
                    <a:rPr lang="en-US" b="1" dirty="0"/>
                    <a:t>phase-shifted</a:t>
                  </a:r>
                  <a:r>
                    <a:rPr lang="en-US" dirty="0"/>
                    <a:t> oscillation at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a14:m>
                  <a:r>
                    <a:rPr lang="en-US" dirty="0"/>
                    <a:t> leads to </a:t>
                  </a:r>
                  <a:r>
                    <a:rPr lang="en-US" b="1" dirty="0"/>
                    <a:t>larger sensitivity </a:t>
                  </a:r>
                  <a:r>
                    <a:rPr lang="en-US" dirty="0"/>
                    <a:t>than orig. estimated</a:t>
                  </a:r>
                </a:p>
                <a:p>
                  <a:r>
                    <a:rPr lang="en-US" b="1" dirty="0"/>
                    <a:t>Resolved puzzle </a:t>
                  </a:r>
                  <a:r>
                    <a:rPr lang="en-US" dirty="0"/>
                    <a:t>of residual slow terms in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a14:m>
                  <a:r>
                    <a:rPr lang="en-US" dirty="0"/>
                    <a:t>-fits</a:t>
                  </a:r>
                </a:p>
                <a:p>
                  <a:r>
                    <a:rPr lang="en-US" dirty="0"/>
                    <a:t>Run-2/3: +47 ppb </a:t>
                  </a:r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</m:oMath>
                  </a14:m>
                  <a:r>
                    <a:rPr lang="en-US" dirty="0"/>
                    <a:t> 24 ppb  </a:t>
                  </a:r>
                  <a:br>
                    <a:rPr lang="en-US" dirty="0"/>
                  </a:br>
                  <a:r>
                    <a:rPr lang="en-US" dirty="0">
                      <a:solidFill>
                        <a:schemeClr val="bg1">
                          <a:lumMod val="50000"/>
                        </a:schemeClr>
                      </a:solidFill>
                    </a:rPr>
                    <a:t>(Run-1:   +50 ppb</a:t>
                  </a:r>
                  <a14:m>
                    <m:oMath xmlns:m="http://schemas.openxmlformats.org/officeDocument/2006/math">
                      <m:r>
                        <a:rPr lang="en-US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</m:oMath>
                  </a14:m>
                  <a:r>
                    <a:rPr lang="en-US" dirty="0">
                      <a:solidFill>
                        <a:schemeClr val="bg1">
                          <a:lumMod val="50000"/>
                        </a:schemeClr>
                      </a:solidFill>
                    </a:rPr>
                    <a:t> 29 ppb)</a:t>
                  </a:r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endParaRPr lang="en-US" sz="2400" dirty="0"/>
                </a:p>
              </p:txBody>
            </p:sp>
          </mc:Choice>
          <mc:Fallback xmlns="">
            <p:sp>
              <p:nvSpPr>
                <p:cNvPr id="7" name="Text Placeholder 1">
                  <a:extLst>
                    <a:ext uri="{FF2B5EF4-FFF2-40B4-BE49-F238E27FC236}">
                      <a16:creationId xmlns:a16="http://schemas.microsoft.com/office/drawing/2014/main" id="{76274643-E230-6CE7-F2A9-F2C2FC431E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799" y="1881811"/>
                  <a:ext cx="3949135" cy="4094921"/>
                </a:xfrm>
                <a:prstGeom prst="rect">
                  <a:avLst/>
                </a:prstGeom>
                <a:blipFill>
                  <a:blip r:embed="rId2"/>
                  <a:stretch>
                    <a:fillRect l="-2244" t="-1238" r="-3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4FAE674-9596-1A9B-A150-0DE5693307F4}"/>
                </a:ext>
              </a:extLst>
            </p:cNvPr>
            <p:cNvCxnSpPr>
              <a:cxnSpLocks/>
            </p:cNvCxnSpPr>
            <p:nvPr/>
          </p:nvCxnSpPr>
          <p:spPr>
            <a:xfrm>
              <a:off x="254279" y="1881811"/>
              <a:ext cx="0" cy="3881761"/>
            </a:xfrm>
            <a:prstGeom prst="line">
              <a:avLst/>
            </a:prstGeom>
            <a:ln w="254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34B72AA-2BBE-9694-6FED-20C69C435ED1}"/>
              </a:ext>
            </a:extLst>
          </p:cNvPr>
          <p:cNvGrpSpPr/>
          <p:nvPr/>
        </p:nvGrpSpPr>
        <p:grpSpPr>
          <a:xfrm>
            <a:off x="4302819" y="1901692"/>
            <a:ext cx="3823251" cy="4094921"/>
            <a:chOff x="4302819" y="1901692"/>
            <a:chExt cx="3823251" cy="40949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 Placeholder 1">
                  <a:extLst>
                    <a:ext uri="{FF2B5EF4-FFF2-40B4-BE49-F238E27FC236}">
                      <a16:creationId xmlns:a16="http://schemas.microsoft.com/office/drawing/2014/main" id="{56A77748-277F-D756-FC09-6A786689A1B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435340" y="1901692"/>
                  <a:ext cx="3690730" cy="4094921"/>
                </a:xfrm>
                <a:prstGeom prst="rect">
                  <a:avLst/>
                </a:prstGeom>
              </p:spPr>
              <p:txBody>
                <a:bodyPr/>
                <a:lstStyle>
                  <a:lvl1pPr marL="228600" indent="-2286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tabLst/>
                    <a:defRPr sz="2000" kern="1200" spc="-20" baseline="0">
                      <a:solidFill>
                        <a:schemeClr val="tx1"/>
                      </a:solidFill>
                      <a:latin typeface="Helvetica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defRPr sz="1600" kern="1200" spc="-20" baseline="0">
                      <a:solidFill>
                        <a:schemeClr val="tx1"/>
                      </a:solidFill>
                      <a:latin typeface="Helvetica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defRPr sz="1400" kern="1200" spc="-20" baseline="0">
                      <a:solidFill>
                        <a:schemeClr val="tx1"/>
                      </a:solidFill>
                      <a:latin typeface="Helvetica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defRPr sz="1400" kern="1200" spc="-20" baseline="0">
                      <a:solidFill>
                        <a:schemeClr val="tx1"/>
                      </a:solidFill>
                      <a:latin typeface="Helvetica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defRPr sz="1400" kern="1200" spc="-20" baseline="0">
                      <a:solidFill>
                        <a:schemeClr val="tx1"/>
                      </a:solidFill>
                      <a:latin typeface="Helvetica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Font typeface="Arial" panose="020B0604020202020204" pitchFamily="34" charset="0"/>
                    <a:buNone/>
                  </a:pPr>
                  <a:r>
                    <a:rPr lang="en-US" sz="2400" b="1" dirty="0"/>
                    <a:t>Improved spatial-model </a:t>
                  </a:r>
                  <a:r>
                    <a:rPr lang="en-US" sz="2400" dirty="0"/>
                    <a:t>of Kicker-Transients</a:t>
                  </a:r>
                </a:p>
                <a:p>
                  <a:r>
                    <a:rPr lang="en-US" dirty="0"/>
                    <a:t>Additional, dedicated measurement after muon storage periods </a:t>
                  </a:r>
                </a:p>
                <a:p>
                  <a:r>
                    <a:rPr lang="en-US" dirty="0"/>
                    <a:t>similar cross-checks for transient fields from ESQ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</m:oMath>
                  </a14:m>
                  <a:r>
                    <a:rPr lang="en-US" dirty="0"/>
                    <a:t>), confirmed used model </a:t>
                  </a:r>
                  <a:br>
                    <a:rPr lang="en-US" dirty="0"/>
                  </a:br>
                  <a:r>
                    <a:rPr lang="en-US" dirty="0"/>
                    <a:t>  </a:t>
                  </a:r>
                </a:p>
                <a:p>
                  <a:r>
                    <a:rPr lang="en-US" dirty="0"/>
                    <a:t>Run-2/3: +19 ppb </a:t>
                  </a:r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</m:oMath>
                  </a14:m>
                  <a:r>
                    <a:rPr lang="en-US" dirty="0"/>
                    <a:t> 23 ppb</a:t>
                  </a:r>
                  <a:br>
                    <a:rPr lang="en-US" dirty="0"/>
                  </a:br>
                  <a:r>
                    <a:rPr lang="en-US" sz="1400" dirty="0">
                      <a:solidFill>
                        <a:schemeClr val="bg1">
                          <a:lumMod val="50000"/>
                        </a:schemeClr>
                      </a:solidFill>
                    </a:rPr>
                    <a:t>*on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a14:m>
                  <a:r>
                    <a:rPr lang="en-US" sz="1400" dirty="0">
                      <a:solidFill>
                        <a:schemeClr val="bg1">
                          <a:lumMod val="50000"/>
                        </a:schemeClr>
                      </a:solidFill>
                    </a:rPr>
                    <a:t>, correction on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a14:m>
                  <a:r>
                    <a:rPr lang="en-US" sz="1400" dirty="0">
                      <a:solidFill>
                        <a:schemeClr val="bg1">
                          <a:lumMod val="50000"/>
                        </a:schemeClr>
                      </a:solidFill>
                    </a:rPr>
                    <a:t> has opposite sign</a:t>
                  </a:r>
                  <a:r>
                    <a:rPr lang="en-US" dirty="0"/>
                    <a:t> </a:t>
                  </a:r>
                  <a:endParaRPr lang="en-US" sz="2400" dirty="0"/>
                </a:p>
              </p:txBody>
            </p:sp>
          </mc:Choice>
          <mc:Fallback xmlns="">
            <p:sp>
              <p:nvSpPr>
                <p:cNvPr id="8" name="Text Placeholder 1">
                  <a:extLst>
                    <a:ext uri="{FF2B5EF4-FFF2-40B4-BE49-F238E27FC236}">
                      <a16:creationId xmlns:a16="http://schemas.microsoft.com/office/drawing/2014/main" id="{56A77748-277F-D756-FC09-6A786689A1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5340" y="1901692"/>
                  <a:ext cx="3690730" cy="4094921"/>
                </a:xfrm>
                <a:prstGeom prst="rect">
                  <a:avLst/>
                </a:prstGeom>
                <a:blipFill>
                  <a:blip r:embed="rId3"/>
                  <a:stretch>
                    <a:fillRect l="-2749" t="-1235" r="-10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7AA17B-30F5-B724-56C3-575B2DB816CE}"/>
                </a:ext>
              </a:extLst>
            </p:cNvPr>
            <p:cNvCxnSpPr>
              <a:cxnSpLocks/>
            </p:cNvCxnSpPr>
            <p:nvPr/>
          </p:nvCxnSpPr>
          <p:spPr>
            <a:xfrm>
              <a:off x="4302819" y="1901692"/>
              <a:ext cx="0" cy="3881761"/>
            </a:xfrm>
            <a:prstGeom prst="line">
              <a:avLst/>
            </a:prstGeom>
            <a:ln w="254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D0402E-C49F-C41E-8B03-16FE32A17CD1}"/>
              </a:ext>
            </a:extLst>
          </p:cNvPr>
          <p:cNvGrpSpPr/>
          <p:nvPr/>
        </p:nvGrpSpPr>
        <p:grpSpPr>
          <a:xfrm>
            <a:off x="8006799" y="1881811"/>
            <a:ext cx="3823251" cy="4094921"/>
            <a:chOff x="8006799" y="1881811"/>
            <a:chExt cx="3823251" cy="40949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 Placeholder 1">
                  <a:extLst>
                    <a:ext uri="{FF2B5EF4-FFF2-40B4-BE49-F238E27FC236}">
                      <a16:creationId xmlns:a16="http://schemas.microsoft.com/office/drawing/2014/main" id="{C267AE5D-3805-86CB-99B3-E338BF2D067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139320" y="1881811"/>
                  <a:ext cx="3690730" cy="4094921"/>
                </a:xfrm>
                <a:prstGeom prst="rect">
                  <a:avLst/>
                </a:prstGeom>
              </p:spPr>
              <p:txBody>
                <a:bodyPr/>
                <a:lstStyle>
                  <a:lvl1pPr marL="228600" indent="-2286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tabLst/>
                    <a:defRPr sz="2000" kern="1200" spc="-20" baseline="0">
                      <a:solidFill>
                        <a:schemeClr val="tx1"/>
                      </a:solidFill>
                      <a:latin typeface="Helvetica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defRPr sz="1600" kern="1200" spc="-20" baseline="0">
                      <a:solidFill>
                        <a:schemeClr val="tx1"/>
                      </a:solidFill>
                      <a:latin typeface="Helvetica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defRPr sz="1400" kern="1200" spc="-20" baseline="0">
                      <a:solidFill>
                        <a:schemeClr val="tx1"/>
                      </a:solidFill>
                      <a:latin typeface="Helvetica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defRPr sz="1400" kern="1200" spc="-20" baseline="0">
                      <a:solidFill>
                        <a:schemeClr val="tx1"/>
                      </a:solidFill>
                      <a:latin typeface="Helvetica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defRPr sz="1400" kern="1200" spc="-20" baseline="0">
                      <a:solidFill>
                        <a:schemeClr val="tx1"/>
                      </a:solidFill>
                      <a:latin typeface="Helvetica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Font typeface="Arial" panose="020B0604020202020204" pitchFamily="34" charset="0"/>
                    <a:buNone/>
                  </a:pPr>
                  <a:r>
                    <a:rPr lang="en-US" sz="2400" b="1" dirty="0"/>
                    <a:t>Identified </a:t>
                  </a:r>
                  <a:r>
                    <a:rPr lang="en-US" sz="2400" dirty="0"/>
                    <a:t>and corrected</a:t>
                  </a:r>
                  <a:r>
                    <a:rPr lang="en-US" sz="2400" b="1" dirty="0"/>
                    <a:t> </a:t>
                  </a:r>
                  <a:r>
                    <a:rPr lang="en-US" sz="2400" dirty="0"/>
                    <a:t>a</a:t>
                  </a:r>
                  <a:r>
                    <a:rPr lang="en-US" sz="2400" b="1" dirty="0"/>
                    <a:t> sign error</a:t>
                  </a:r>
                  <a:endParaRPr lang="en-US" dirty="0"/>
                </a:p>
                <a:p>
                  <a:r>
                    <a:rPr lang="en-US" dirty="0"/>
                    <a:t>in one (of three) contribution to the Differential Decay Correction (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𝑑𝑑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𝑏𝑒𝑎𝑚𝑙𝑖𝑛𝑒</m:t>
                          </m:r>
                        </m:sup>
                      </m:sSubSup>
                    </m:oMath>
                  </a14:m>
                  <a:r>
                    <a:rPr lang="en-US" dirty="0"/>
                    <a:t>)</a:t>
                  </a:r>
                </a:p>
                <a:p>
                  <a:r>
                    <a:rPr lang="en-US" dirty="0"/>
                    <a:t>Run-2/3: magnitude of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𝑑𝑑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𝑏𝑒𝑎𝑚𝑙𝑖𝑛𝑒</m:t>
                          </m:r>
                        </m:sup>
                      </m:sSub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dirty="0"/>
                    <a:t> 12 ppb to 20 ppb </a:t>
                  </a:r>
                  <a:br>
                    <a:rPr lang="en-US" dirty="0"/>
                  </a:br>
                  <a:endParaRPr lang="en-US" dirty="0"/>
                </a:p>
                <a:p>
                  <a:r>
                    <a:rPr lang="en-US" dirty="0"/>
                    <a:t>Run-2/3: +32 ppb </a:t>
                  </a:r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</m:oMath>
                  </a14:m>
                  <a:r>
                    <a:rPr lang="en-US" dirty="0"/>
                    <a:t>17 ppb</a:t>
                  </a:r>
                  <a:r>
                    <a:rPr lang="en-US" sz="2400" dirty="0"/>
                    <a:t> </a:t>
                  </a:r>
                  <a:br>
                    <a:rPr lang="en-US" sz="2400" dirty="0"/>
                  </a:br>
                  <a:r>
                    <a:rPr lang="en-US" dirty="0">
                      <a:solidFill>
                        <a:schemeClr val="bg1">
                          <a:lumMod val="50000"/>
                        </a:schemeClr>
                      </a:solidFill>
                    </a:rPr>
                    <a:t>*uncertainty due to method not sign error</a:t>
                  </a:r>
                  <a:br>
                    <a:rPr lang="en-US" sz="2400" dirty="0"/>
                  </a:br>
                  <a:endParaRPr lang="en-US" sz="2400" dirty="0"/>
                </a:p>
              </p:txBody>
            </p:sp>
          </mc:Choice>
          <mc:Fallback xmlns="">
            <p:sp>
              <p:nvSpPr>
                <p:cNvPr id="11" name="Text Placeholder 1">
                  <a:extLst>
                    <a:ext uri="{FF2B5EF4-FFF2-40B4-BE49-F238E27FC236}">
                      <a16:creationId xmlns:a16="http://schemas.microsoft.com/office/drawing/2014/main" id="{C267AE5D-3805-86CB-99B3-E338BF2D06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9320" y="1881811"/>
                  <a:ext cx="3690730" cy="4094921"/>
                </a:xfrm>
                <a:prstGeom prst="rect">
                  <a:avLst/>
                </a:prstGeom>
                <a:blipFill>
                  <a:blip r:embed="rId4"/>
                  <a:stretch>
                    <a:fillRect l="-2397" t="-1238" r="-20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7D78C65-DE19-77EE-B5F8-5779F9708E43}"/>
                </a:ext>
              </a:extLst>
            </p:cNvPr>
            <p:cNvCxnSpPr>
              <a:cxnSpLocks/>
            </p:cNvCxnSpPr>
            <p:nvPr/>
          </p:nvCxnSpPr>
          <p:spPr>
            <a:xfrm>
              <a:off x="8006799" y="1881811"/>
              <a:ext cx="0" cy="3881761"/>
            </a:xfrm>
            <a:prstGeom prst="line">
              <a:avLst/>
            </a:prstGeom>
            <a:ln w="254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A44F38F8-5DD9-A28D-8159-E96A4E8C7267}"/>
              </a:ext>
            </a:extLst>
          </p:cNvPr>
          <p:cNvSpPr txBox="1">
            <a:spLocks/>
          </p:cNvSpPr>
          <p:nvPr/>
        </p:nvSpPr>
        <p:spPr>
          <a:xfrm>
            <a:off x="887894" y="715621"/>
            <a:ext cx="10230680" cy="4335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dirty="0"/>
              <a:t>and simulation efforts allowed for many </a:t>
            </a:r>
            <a:r>
              <a:rPr lang="en-US" sz="2200" b="1" dirty="0"/>
              <a:t>cross-checks and gain new insights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DC4465E4-7BC6-8D5E-B410-86AD60241572}"/>
              </a:ext>
            </a:extLst>
          </p:cNvPr>
          <p:cNvSpPr txBox="1">
            <a:spLocks/>
          </p:cNvSpPr>
          <p:nvPr/>
        </p:nvSpPr>
        <p:spPr>
          <a:xfrm>
            <a:off x="887894" y="1209264"/>
            <a:ext cx="9435550" cy="9011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To combine our results: use this Run-4/5/6 knowledge for Run-1/2/3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F1822A1E-2005-B488-676E-899D23DA41F3}"/>
              </a:ext>
            </a:extLst>
          </p:cNvPr>
          <p:cNvSpPr txBox="1">
            <a:spLocks/>
          </p:cNvSpPr>
          <p:nvPr/>
        </p:nvSpPr>
        <p:spPr>
          <a:xfrm>
            <a:off x="1285459" y="5956855"/>
            <a:ext cx="9435550" cy="9011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/>
              <a:t>All these correction have the same sign. Run-2/3 total +89 ppb</a:t>
            </a:r>
            <a:br>
              <a:rPr lang="en-US" sz="2400" dirty="0"/>
            </a:br>
            <a:r>
              <a:rPr lang="en-US" sz="2400" dirty="0"/>
              <a:t>Total Run-2/3 uncertainty: from 70 ppb to 78 ppb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7C9B3D-5A6A-7D92-99D2-EF13515D988C}"/>
              </a:ext>
            </a:extLst>
          </p:cNvPr>
          <p:cNvSpPr txBox="1"/>
          <p:nvPr/>
        </p:nvSpPr>
        <p:spPr>
          <a:xfrm>
            <a:off x="8981775" y="-70662"/>
            <a:ext cx="3478467" cy="738664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200" b="1" dirty="0">
                <a:solidFill>
                  <a:srgbClr val="C00000"/>
                </a:solidFill>
                <a:latin typeface="Helvetica" pitchFamily="2" charset="0"/>
              </a:rPr>
              <a:t>S. </a:t>
            </a:r>
            <a:r>
              <a:rPr lang="en-US" sz="1200" b="1" dirty="0" err="1">
                <a:solidFill>
                  <a:srgbClr val="C00000"/>
                </a:solidFill>
                <a:latin typeface="Helvetica" pitchFamily="2" charset="0"/>
              </a:rPr>
              <a:t>Corrodi</a:t>
            </a:r>
            <a:r>
              <a:rPr lang="en-US" sz="1200" b="1" dirty="0">
                <a:solidFill>
                  <a:srgbClr val="C00000"/>
                </a:solidFill>
                <a:latin typeface="Helvetica" pitchFamily="2" charset="0"/>
              </a:rPr>
              <a:t>, Release talk</a:t>
            </a:r>
          </a:p>
        </p:txBody>
      </p:sp>
    </p:spTree>
    <p:extLst>
      <p:ext uri="{BB962C8B-B14F-4D97-AF65-F5344CB8AC3E}">
        <p14:creationId xmlns:p14="http://schemas.microsoft.com/office/powerpoint/2010/main" val="109872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60"/>
    </mc:Choice>
    <mc:Fallback xmlns="">
      <p:transition spd="slow" advTm="3456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B3D6E9-E6A9-E550-3040-8ADB16ED1A6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5" descr="A diagram of a model&#10;&#10;AI-generated content may be incorrect.">
            <a:extLst>
              <a:ext uri="{FF2B5EF4-FFF2-40B4-BE49-F238E27FC236}">
                <a16:creationId xmlns:a16="http://schemas.microsoft.com/office/drawing/2014/main" id="{F08BFEF2-1A91-3ED9-5037-F405F7FA6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22" y="247296"/>
            <a:ext cx="10430934" cy="642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744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B2A303-2AF2-855D-647F-B73ED8508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10521389" cy="433527"/>
          </a:xfrm>
        </p:spPr>
        <p:txBody>
          <a:bodyPr/>
          <a:lstStyle/>
          <a:p>
            <a:r>
              <a:rPr lang="en-US" dirty="0"/>
              <a:t>Characteristic Storage Ring Frequencies (Run-1)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44082-83C7-669F-58D8-4B5FB9F237D0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802E03-9C5E-351C-C2E1-A3282087CE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817" r="29922" b="5064"/>
          <a:stretch>
            <a:fillRect/>
          </a:stretch>
        </p:blipFill>
        <p:spPr>
          <a:xfrm>
            <a:off x="914398" y="2091767"/>
            <a:ext cx="10158039" cy="267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78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78DE39-5ACD-4A02-2E4F-7693EA574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the Anomaly: Core Concepts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0B3504-7D16-7003-BEB5-75063CE9B741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3" name="image67.gif" descr="image67.gif">
            <a:extLst>
              <a:ext uri="{FF2B5EF4-FFF2-40B4-BE49-F238E27FC236}">
                <a16:creationId xmlns:a16="http://schemas.microsoft.com/office/drawing/2014/main" id="{BA315F59-64DB-CC59-2D38-894141E7707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76620" y="1470005"/>
            <a:ext cx="3616946" cy="31347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00626F4-AF1B-C8D9-EBA2-E50F532141AD}"/>
              </a:ext>
            </a:extLst>
          </p:cNvPr>
          <p:cNvGrpSpPr/>
          <p:nvPr/>
        </p:nvGrpSpPr>
        <p:grpSpPr>
          <a:xfrm>
            <a:off x="764023" y="4352192"/>
            <a:ext cx="2609097" cy="2140048"/>
            <a:chOff x="6096000" y="178816"/>
            <a:chExt cx="3512253" cy="2783092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90B3CDF-9762-60F4-73BC-FE2F707C4BEE}"/>
                </a:ext>
              </a:extLst>
            </p:cNvPr>
            <p:cNvCxnSpPr/>
            <p:nvPr/>
          </p:nvCxnSpPr>
          <p:spPr>
            <a:xfrm flipV="1">
              <a:off x="6617687" y="178816"/>
              <a:ext cx="1588" cy="2335550"/>
            </a:xfrm>
            <a:prstGeom prst="straightConnector1">
              <a:avLst/>
            </a:prstGeom>
            <a:ln w="41275" cap="flat" cmpd="sng" algn="ctr">
              <a:solidFill>
                <a:srgbClr val="004C97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1370F42-4444-D068-904A-62FEEF8E73DD}"/>
                </a:ext>
              </a:extLst>
            </p:cNvPr>
            <p:cNvCxnSpPr/>
            <p:nvPr/>
          </p:nvCxnSpPr>
          <p:spPr>
            <a:xfrm flipV="1">
              <a:off x="7852127" y="182646"/>
              <a:ext cx="1588" cy="2335550"/>
            </a:xfrm>
            <a:prstGeom prst="straightConnector1">
              <a:avLst/>
            </a:prstGeom>
            <a:ln w="41275" cap="flat" cmpd="sng" algn="ctr">
              <a:solidFill>
                <a:srgbClr val="004C97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6F01A0F-A003-A071-CE35-DBF03B21BA74}"/>
                </a:ext>
              </a:extLst>
            </p:cNvPr>
            <p:cNvCxnSpPr/>
            <p:nvPr/>
          </p:nvCxnSpPr>
          <p:spPr>
            <a:xfrm flipV="1">
              <a:off x="9084979" y="182646"/>
              <a:ext cx="1588" cy="2335550"/>
            </a:xfrm>
            <a:prstGeom prst="straightConnector1">
              <a:avLst/>
            </a:prstGeom>
            <a:ln w="41275" cap="flat" cmpd="sng" algn="ctr">
              <a:solidFill>
                <a:srgbClr val="004C97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52B76CB-8281-F19C-5E00-525190B3AB15}"/>
                </a:ext>
              </a:extLst>
            </p:cNvPr>
            <p:cNvSpPr txBox="1"/>
            <p:nvPr/>
          </p:nvSpPr>
          <p:spPr>
            <a:xfrm>
              <a:off x="6103792" y="211470"/>
              <a:ext cx="4635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004C97"/>
                  </a:solidFill>
                </a:rPr>
                <a:t>B</a:t>
              </a:r>
            </a:p>
          </p:txBody>
        </p:sp>
        <p:pic>
          <p:nvPicPr>
            <p:cNvPr id="29" name="Picture 28" descr="out.gif">
              <a:extLst>
                <a:ext uri="{FF2B5EF4-FFF2-40B4-BE49-F238E27FC236}">
                  <a16:creationId xmlns:a16="http://schemas.microsoft.com/office/drawing/2014/main" id="{46B8180E-8894-3657-D6C5-BE713850C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6096000" y="327718"/>
              <a:ext cx="3512253" cy="2634190"/>
            </a:xfrm>
            <a:prstGeom prst="rect">
              <a:avLst/>
            </a:prstGeom>
          </p:spPr>
        </p:pic>
      </p:grpSp>
      <p:sp>
        <p:nvSpPr>
          <p:cNvPr id="34" name="Left Brace 33">
            <a:extLst>
              <a:ext uri="{FF2B5EF4-FFF2-40B4-BE49-F238E27FC236}">
                <a16:creationId xmlns:a16="http://schemas.microsoft.com/office/drawing/2014/main" id="{544C0276-EF81-D5D5-5A28-6D8D209D120A}"/>
              </a:ext>
            </a:extLst>
          </p:cNvPr>
          <p:cNvSpPr/>
          <p:nvPr/>
        </p:nvSpPr>
        <p:spPr>
          <a:xfrm rot="16200000">
            <a:off x="7484248" y="4829946"/>
            <a:ext cx="721180" cy="1160586"/>
          </a:xfrm>
          <a:prstGeom prst="leftBrace">
            <a:avLst>
              <a:gd name="adj1" fmla="val 8333"/>
              <a:gd name="adj2" fmla="val 49216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CAD8B4-0C15-1DAD-A0D1-703168149DBD}"/>
                  </a:ext>
                </a:extLst>
              </p:cNvPr>
              <p:cNvSpPr txBox="1"/>
              <p:nvPr/>
            </p:nvSpPr>
            <p:spPr>
              <a:xfrm>
                <a:off x="5044955" y="1663711"/>
                <a:ext cx="6334662" cy="3031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Helvetica" pitchFamily="2" charset="0"/>
                  </a:rPr>
                  <a:t>Store the </a:t>
                </a:r>
                <a:r>
                  <a:rPr lang="en-US" sz="1600" b="1" dirty="0">
                    <a:latin typeface="Helvetica" pitchFamily="2" charset="0"/>
                  </a:rPr>
                  <a:t>polarized muons </a:t>
                </a:r>
                <a:r>
                  <a:rPr lang="en-US" sz="1600" dirty="0">
                    <a:latin typeface="Helvetica" pitchFamily="2" charset="0"/>
                  </a:rPr>
                  <a:t>into the storage ring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en-US" sz="1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acc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16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𝑚𝑐</m:t>
                        </m:r>
                      </m:den>
                    </m:f>
                    <m:r>
                      <a:rPr lang="en-US" sz="1600" i="1" dirty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1600" dirty="0">
                    <a:latin typeface="Helvetica" pitchFamily="2" charset="0"/>
                  </a:rPr>
                  <a:t> , spin precession frequency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en-US" sz="1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acc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16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𝑚𝑐</m:t>
                        </m:r>
                      </m:den>
                    </m:f>
                    <m:r>
                      <a:rPr lang="en-US" sz="1600" i="1" dirty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1600" dirty="0">
                    <a:latin typeface="Helvetica" pitchFamily="2" charset="0"/>
                  </a:rPr>
                  <a:t> , cyclotron frequency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1600" dirty="0">
                    <a:latin typeface="Helvetica" pitchFamily="2" charset="0"/>
                    <a:ea typeface="Cambria Math" panose="02040503050406030204" pitchFamily="18" charset="0"/>
                  </a:rPr>
                  <a:t>Anomolous Spin Precession Frequency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en-US" sz="1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acc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en-US" sz="1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acc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1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en-US" sz="1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acc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sz="1600" dirty="0">
                  <a:latin typeface="Helvetica" pitchFamily="2" charset="0"/>
                  <a:ea typeface="Cambria Math" panose="02040503050406030204" pitchFamily="18" charset="0"/>
                </a:endParaRPr>
              </a:p>
              <a:p>
                <a:endParaRPr lang="en-US" sz="1600" dirty="0">
                  <a:latin typeface="Helvetica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Helvetica" pitchFamily="2" charset="0"/>
                  </a:rPr>
                  <a:t>Measure the decay positrons ( encoded with muon spin direction)  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Helvetica" pitchFamily="2" charset="0"/>
                  </a:rPr>
                  <a:t>Measure the magnetic field </a:t>
                </a:r>
              </a:p>
              <a:p>
                <a:pPr>
                  <a:lnSpc>
                    <a:spcPct val="150000"/>
                  </a:lnSpc>
                </a:pPr>
                <a:endParaRPr lang="en-US" sz="1600" dirty="0">
                  <a:solidFill>
                    <a:schemeClr val="tx1"/>
                  </a:solidFill>
                  <a:latin typeface="Helvetica" pitchFamily="2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CAD8B4-0C15-1DAD-A0D1-703168149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955" y="1663711"/>
                <a:ext cx="6334662" cy="3031471"/>
              </a:xfrm>
              <a:prstGeom prst="rect">
                <a:avLst/>
              </a:prstGeom>
              <a:blipFill>
                <a:blip r:embed="rId5"/>
                <a:stretch>
                  <a:fillRect l="-400" t="-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3985EFE-85B1-55B0-AF5E-9F56A73185D1}"/>
                  </a:ext>
                </a:extLst>
              </p:cNvPr>
              <p:cNvSpPr txBox="1"/>
              <p:nvPr/>
            </p:nvSpPr>
            <p:spPr>
              <a:xfrm>
                <a:off x="6678576" y="4377301"/>
                <a:ext cx="2157584" cy="8040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𝑚𝑐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3985EFE-85B1-55B0-AF5E-9F56A73185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8576" y="4377301"/>
                <a:ext cx="2157584" cy="8040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4D0D17C-F327-62A5-48DE-28724DA29B88}"/>
              </a:ext>
            </a:extLst>
          </p:cNvPr>
          <p:cNvSpPr txBox="1"/>
          <p:nvPr/>
        </p:nvSpPr>
        <p:spPr>
          <a:xfrm>
            <a:off x="6096000" y="5536883"/>
            <a:ext cx="3624078" cy="870110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Obtain the anomaly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06037AA-F191-4B37-788B-E9857C4CB47C}"/>
                  </a:ext>
                </a:extLst>
              </p:cNvPr>
              <p:cNvSpPr txBox="1"/>
              <p:nvPr/>
            </p:nvSpPr>
            <p:spPr>
              <a:xfrm>
                <a:off x="1434982" y="1883479"/>
                <a:ext cx="1267178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&gt;2</m:t>
                      </m:r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06037AA-F191-4B37-788B-E9857C4CB4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4982" y="1883479"/>
                <a:ext cx="1267178" cy="5078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6867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B74A01-635D-FEF8-2CBD-34C5109D8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g-2 Experiment at Fermilab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8DC3F7-B1F6-ED5A-954B-61C3AA4B4052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23-0086-04.jpg" descr="23-0086-04.jpg">
            <a:extLst>
              <a:ext uri="{FF2B5EF4-FFF2-40B4-BE49-F238E27FC236}">
                <a16:creationId xmlns:a16="http://schemas.microsoft.com/office/drawing/2014/main" id="{F7110CD0-A1BA-5EAE-CD1D-0992CEFF97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79" t="6905" r="11279" b="4779"/>
          <a:stretch>
            <a:fillRect/>
          </a:stretch>
        </p:blipFill>
        <p:spPr>
          <a:xfrm>
            <a:off x="2302549" y="1302195"/>
            <a:ext cx="6580193" cy="49996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11798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8" name="23-0086-04.jpg" descr="23-0086-04.jpg"/>
          <p:cNvPicPr>
            <a:picLocks noChangeAspect="1"/>
          </p:cNvPicPr>
          <p:nvPr/>
        </p:nvPicPr>
        <p:blipFill>
          <a:blip r:embed="rId3"/>
          <a:srcRect l="11279" t="6905" r="11279" b="4779"/>
          <a:stretch>
            <a:fillRect/>
          </a:stretch>
        </p:blipFill>
        <p:spPr>
          <a:xfrm>
            <a:off x="506407" y="1247768"/>
            <a:ext cx="4935458" cy="374995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ED4BD3-6F36-309E-2740-4F2D1456F1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7832" y="1367113"/>
            <a:ext cx="5369169" cy="1512061"/>
          </a:xfrm>
        </p:spPr>
        <p:txBody>
          <a:bodyPr/>
          <a:lstStyle/>
          <a:p>
            <a:pPr marL="228599" indent="-228599">
              <a:spcBef>
                <a:spcPts val="400"/>
              </a:spcBef>
              <a:buSzPct val="100000"/>
              <a:defRPr>
                <a:solidFill>
                  <a:srgbClr val="000000"/>
                </a:solidFill>
                <a:uFill>
                  <a:solidFill>
                    <a:srgbClr val="595959"/>
                  </a:solidFill>
                </a:uFill>
              </a:defRPr>
            </a:pPr>
            <a:r>
              <a:rPr lang="en-US" dirty="0"/>
              <a:t>Superconducting C shaped magnet</a:t>
            </a:r>
          </a:p>
          <a:p>
            <a:pPr marL="228599" indent="-228599">
              <a:spcBef>
                <a:spcPts val="400"/>
              </a:spcBef>
              <a:buSzPct val="100000"/>
              <a:defRPr>
                <a:solidFill>
                  <a:srgbClr val="000000"/>
                </a:solidFill>
                <a:uFill>
                  <a:solidFill>
                    <a:srgbClr val="595959"/>
                  </a:solidFill>
                </a:uFill>
              </a:defRPr>
            </a:pPr>
            <a:r>
              <a:rPr lang="en-US" dirty="0"/>
              <a:t>Provides 1.45T B field (vertical and uniform)</a:t>
            </a:r>
          </a:p>
          <a:p>
            <a:pPr marL="228599" indent="-228599">
              <a:spcBef>
                <a:spcPts val="400"/>
              </a:spcBef>
              <a:buSzPct val="100000"/>
              <a:defRPr>
                <a:solidFill>
                  <a:srgbClr val="000000"/>
                </a:solidFill>
                <a:uFill>
                  <a:solidFill>
                    <a:srgbClr val="595959"/>
                  </a:solidFill>
                </a:uFill>
              </a:defRPr>
            </a:pPr>
            <a:r>
              <a:rPr lang="en-US" dirty="0"/>
              <a:t>Creates a weak horizontal focusing of the beam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699" name="Storing the Muons: Magnet"/>
          <p:cNvSpPr txBox="1">
            <a:spLocks noGrp="1"/>
          </p:cNvSpPr>
          <p:nvPr>
            <p:ph type="title"/>
          </p:nvPr>
        </p:nvSpPr>
        <p:spPr>
          <a:xfrm>
            <a:off x="914398" y="365760"/>
            <a:ext cx="9994393" cy="433527"/>
          </a:xfrm>
        </p:spPr>
        <p:txBody>
          <a:bodyPr/>
          <a:lstStyle/>
          <a:p>
            <a:r>
              <a:rPr lang="en-US" dirty="0"/>
              <a:t>Storing the Muons: Magnet</a:t>
            </a:r>
          </a:p>
        </p:txBody>
      </p:sp>
      <p:sp>
        <p:nvSpPr>
          <p:cNvPr id="2700" name="Slide Number"/>
          <p:cNvSpPr txBox="1"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US"/>
              <a:pPr/>
              <a:t>6</a:t>
            </a:fld>
            <a:endParaRPr lang="en-US"/>
          </a:p>
        </p:txBody>
      </p:sp>
      <p:pic>
        <p:nvPicPr>
          <p:cNvPr id="2702" name="Screen Shot 2020-05-27 at 5.17.55 PM.png" descr="Screen Shot 2020-05-27 at 5.17.5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1860" y="3141979"/>
            <a:ext cx="2957200" cy="307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703" name="Field uniformity is crucial"/>
          <p:cNvSpPr txBox="1"/>
          <p:nvPr/>
        </p:nvSpPr>
        <p:spPr>
          <a:xfrm>
            <a:off x="1527344" y="5446982"/>
            <a:ext cx="3202798" cy="410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799" tIns="50799" rIns="50799" bIns="50799" anchor="ctr">
            <a:spAutoFit/>
          </a:bodyPr>
          <a:lstStyle>
            <a:lvl1pPr>
              <a:defRPr b="1"/>
            </a:lvl1pPr>
          </a:lstStyle>
          <a:p>
            <a:r>
              <a:rPr sz="2000" dirty="0">
                <a:latin typeface="Helvetica" pitchFamily="2" charset="0"/>
              </a:rPr>
              <a:t>Field uniformity is crucial</a:t>
            </a:r>
          </a:p>
        </p:txBody>
      </p:sp>
      <p:pic>
        <p:nvPicPr>
          <p:cNvPr id="2704" name="pasted-movie.png" descr="pasted-mov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0339" y="3705919"/>
            <a:ext cx="1535221" cy="1814351"/>
          </a:xfrm>
          <a:prstGeom prst="rect">
            <a:avLst/>
          </a:prstGeom>
          <a:ln w="12700">
            <a:miter lim="400000"/>
          </a:ln>
        </p:spPr>
      </p:pic>
      <p:sp>
        <p:nvSpPr>
          <p:cNvPr id="2705" name="Line"/>
          <p:cNvSpPr/>
          <p:nvPr/>
        </p:nvSpPr>
        <p:spPr>
          <a:xfrm>
            <a:off x="9198527" y="3715313"/>
            <a:ext cx="25502" cy="1"/>
          </a:xfrm>
          <a:prstGeom prst="line">
            <a:avLst/>
          </a:prstGeom>
          <a:ln w="50800">
            <a:solidFill>
              <a:srgbClr val="303DF3"/>
            </a:solidFill>
            <a:tailEnd type="triangle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>
              <a:lnSpc>
                <a:spcPct val="100000"/>
              </a:lnSpc>
              <a:defRPr sz="3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 sz="2391"/>
          </a:p>
        </p:txBody>
      </p:sp>
      <p:sp>
        <p:nvSpPr>
          <p:cNvPr id="2706" name="Line"/>
          <p:cNvSpPr/>
          <p:nvPr/>
        </p:nvSpPr>
        <p:spPr>
          <a:xfrm flipV="1">
            <a:off x="8398701" y="4455651"/>
            <a:ext cx="1" cy="25502"/>
          </a:xfrm>
          <a:prstGeom prst="line">
            <a:avLst/>
          </a:prstGeom>
          <a:ln w="50800">
            <a:solidFill>
              <a:srgbClr val="303DF3"/>
            </a:solidFill>
            <a:tailEnd type="triangle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>
              <a:lnSpc>
                <a:spcPct val="100000"/>
              </a:lnSpc>
              <a:defRPr sz="3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 sz="2391"/>
          </a:p>
        </p:txBody>
      </p:sp>
      <p:sp>
        <p:nvSpPr>
          <p:cNvPr id="2707" name="Line"/>
          <p:cNvSpPr/>
          <p:nvPr/>
        </p:nvSpPr>
        <p:spPr>
          <a:xfrm>
            <a:off x="9915965" y="4562309"/>
            <a:ext cx="1" cy="25502"/>
          </a:xfrm>
          <a:prstGeom prst="line">
            <a:avLst/>
          </a:prstGeom>
          <a:ln w="50800">
            <a:solidFill>
              <a:srgbClr val="303DF3"/>
            </a:solidFill>
            <a:tailEnd type="triangle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>
              <a:lnSpc>
                <a:spcPct val="100000"/>
              </a:lnSpc>
              <a:defRPr sz="3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 sz="2391"/>
          </a:p>
        </p:txBody>
      </p:sp>
      <p:sp>
        <p:nvSpPr>
          <p:cNvPr id="2708" name="Line"/>
          <p:cNvSpPr/>
          <p:nvPr/>
        </p:nvSpPr>
        <p:spPr>
          <a:xfrm flipH="1">
            <a:off x="9074010" y="5494229"/>
            <a:ext cx="25502" cy="1"/>
          </a:xfrm>
          <a:prstGeom prst="line">
            <a:avLst/>
          </a:prstGeom>
          <a:ln w="50800">
            <a:solidFill>
              <a:srgbClr val="303DF3"/>
            </a:solidFill>
            <a:tailEnd type="triangle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>
              <a:lnSpc>
                <a:spcPct val="100000"/>
              </a:lnSpc>
              <a:defRPr sz="3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 sz="2391"/>
          </a:p>
        </p:txBody>
      </p:sp>
      <p:sp>
        <p:nvSpPr>
          <p:cNvPr id="2709" name="B"/>
          <p:cNvSpPr txBox="1"/>
          <p:nvPr/>
        </p:nvSpPr>
        <p:spPr>
          <a:xfrm>
            <a:off x="9930672" y="3918291"/>
            <a:ext cx="200374" cy="297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799" tIns="50799" rIns="50799" bIns="50799" anchor="ctr">
            <a:spAutoFit/>
          </a:bodyPr>
          <a:lstStyle>
            <a:lvl1pPr>
              <a:defRPr>
                <a:solidFill>
                  <a:srgbClr val="303DF3"/>
                </a:solidFill>
              </a:defRPr>
            </a:lvl1pPr>
          </a:lstStyle>
          <a:p>
            <a:r>
              <a:rPr sz="1266"/>
              <a:t>B</a:t>
            </a:r>
          </a:p>
        </p:txBody>
      </p:sp>
      <p:pic>
        <p:nvPicPr>
          <p:cNvPr id="2710" name="pasted-movie.png" descr="pasted-movi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2417" y="4069132"/>
            <a:ext cx="223243" cy="214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1" name="pasted-movie.png" descr="pasted-movi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2417" y="4843299"/>
            <a:ext cx="223243" cy="214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2" name="pasted-movie.png" descr="pasted-movi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2242" y="3585832"/>
            <a:ext cx="223243" cy="223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3" name="pasted-movie.png" descr="pasted-movi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2242" y="5261409"/>
            <a:ext cx="223243" cy="223243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ight Arrow 1">
                <a:extLst>
                  <a:ext uri="{FF2B5EF4-FFF2-40B4-BE49-F238E27FC236}">
                    <a16:creationId xmlns:a16="http://schemas.microsoft.com/office/drawing/2014/main" id="{9E0818E5-E606-703A-1784-B8ACC8AE1E05}"/>
                  </a:ext>
                </a:extLst>
              </p:cNvPr>
              <p:cNvSpPr/>
              <p:nvPr/>
            </p:nvSpPr>
            <p:spPr>
              <a:xfrm rot="1962618">
                <a:off x="2732503" y="1167899"/>
                <a:ext cx="792480" cy="591192"/>
              </a:xfrm>
              <a:prstGeom prst="rightArrow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" name="Right Arrow 1">
                <a:extLst>
                  <a:ext uri="{FF2B5EF4-FFF2-40B4-BE49-F238E27FC236}">
                    <a16:creationId xmlns:a16="http://schemas.microsoft.com/office/drawing/2014/main" id="{9E0818E5-E606-703A-1784-B8ACC8AE1E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62618">
                <a:off x="2732503" y="1167899"/>
                <a:ext cx="792480" cy="591192"/>
              </a:xfrm>
              <a:prstGeom prst="rightArrow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024E4-2FCB-8521-C5BF-F297E3B2B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8" name="23-0086-04.jpg" descr="23-0086-04.jpg">
            <a:extLst>
              <a:ext uri="{FF2B5EF4-FFF2-40B4-BE49-F238E27FC236}">
                <a16:creationId xmlns:a16="http://schemas.microsoft.com/office/drawing/2014/main" id="{AF132F8B-0CF2-5D09-7EB8-325901B41B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79" t="6905" r="11279" b="4779"/>
          <a:stretch>
            <a:fillRect/>
          </a:stretch>
        </p:blipFill>
        <p:spPr>
          <a:xfrm>
            <a:off x="506407" y="1247768"/>
            <a:ext cx="4935458" cy="374995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34D0200-F00D-6E4A-8165-9E3A0001E5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384195"/>
            <a:ext cx="5369169" cy="2176690"/>
          </a:xfrm>
        </p:spPr>
        <p:txBody>
          <a:bodyPr/>
          <a:lstStyle/>
          <a:p>
            <a:pPr marL="436418" lvl="1" indent="-207818">
              <a:defRPr sz="2000"/>
            </a:pPr>
            <a:r>
              <a:rPr lang="en-US" dirty="0"/>
              <a:t>Super conducting magnet</a:t>
            </a:r>
          </a:p>
          <a:p>
            <a:pPr lvl="1">
              <a:defRPr sz="2000"/>
            </a:pPr>
            <a:r>
              <a:rPr lang="en-US" dirty="0"/>
              <a:t>Cancels B field(1.45T) in the magnet gap  and let the beam enter the storage ring without being deflected</a:t>
            </a:r>
          </a:p>
          <a:p>
            <a:pPr lvl="1">
              <a:defRPr sz="2000"/>
            </a:pPr>
            <a:r>
              <a:rPr lang="en-US" dirty="0"/>
              <a:t>They are at r=77mm outside central closed orbit</a:t>
            </a:r>
          </a:p>
          <a:p>
            <a:pPr marL="228599" indent="-228599">
              <a:spcBef>
                <a:spcPts val="400"/>
              </a:spcBef>
              <a:buSzPct val="100000"/>
              <a:defRPr>
                <a:solidFill>
                  <a:srgbClr val="000000"/>
                </a:solidFill>
                <a:uFill>
                  <a:solidFill>
                    <a:srgbClr val="595959"/>
                  </a:solidFill>
                </a:uFill>
              </a:defRPr>
            </a:pPr>
            <a:endParaRPr lang="en-US" dirty="0"/>
          </a:p>
        </p:txBody>
      </p:sp>
      <p:sp>
        <p:nvSpPr>
          <p:cNvPr id="2699" name="Storing the Muons: Magnet">
            <a:extLst>
              <a:ext uri="{FF2B5EF4-FFF2-40B4-BE49-F238E27FC236}">
                <a16:creationId xmlns:a16="http://schemas.microsoft.com/office/drawing/2014/main" id="{6639305E-D17C-7A22-9D96-83EAE1967C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398" y="365760"/>
            <a:ext cx="9994393" cy="433527"/>
          </a:xfrm>
        </p:spPr>
        <p:txBody>
          <a:bodyPr/>
          <a:lstStyle/>
          <a:p>
            <a:r>
              <a:rPr lang="en-US" dirty="0"/>
              <a:t>Storing the Muons: Inflector</a:t>
            </a:r>
          </a:p>
        </p:txBody>
      </p:sp>
      <p:sp>
        <p:nvSpPr>
          <p:cNvPr id="2700" name="Slide Number">
            <a:extLst>
              <a:ext uri="{FF2B5EF4-FFF2-40B4-BE49-F238E27FC236}">
                <a16:creationId xmlns:a16="http://schemas.microsoft.com/office/drawing/2014/main" id="{AC8197A0-3BEE-8624-C47B-25530FA46349}"/>
              </a:ext>
            </a:extLst>
          </p:cNvPr>
          <p:cNvSpPr txBox="1"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US"/>
              <a:pPr/>
              <a:t>7</a:t>
            </a:fld>
            <a:endParaRPr lang="en-US"/>
          </a:p>
        </p:txBody>
      </p:sp>
      <p:pic>
        <p:nvPicPr>
          <p:cNvPr id="2" name="Screen Shot 2020-05-27 at 11.23.51 AM.png" descr="Screen Shot 2020-05-27 at 11.23.51 AM.png">
            <a:extLst>
              <a:ext uri="{FF2B5EF4-FFF2-40B4-BE49-F238E27FC236}">
                <a16:creationId xmlns:a16="http://schemas.microsoft.com/office/drawing/2014/main" id="{EF788D0F-B48B-BC4C-F3BA-B4F3FB7A8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885" y="5067317"/>
            <a:ext cx="2234909" cy="1654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7797FBB0-4987-36DA-243B-9EF823BD2F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5846" y="3560885"/>
            <a:ext cx="3069476" cy="2967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97C22CA-2C98-E199-4D5A-0B608E2605EE}"/>
              </a:ext>
            </a:extLst>
          </p:cNvPr>
          <p:cNvSpPr/>
          <p:nvPr/>
        </p:nvSpPr>
        <p:spPr>
          <a:xfrm rot="1660978">
            <a:off x="3663439" y="1836673"/>
            <a:ext cx="712708" cy="349539"/>
          </a:xfrm>
          <a:prstGeom prst="roundRect">
            <a:avLst/>
          </a:prstGeom>
          <a:solidFill>
            <a:schemeClr val="accent5">
              <a:alpha val="8009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436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3582D-3700-7086-521B-6F6029843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8" name="23-0086-04.jpg" descr="23-0086-04.jpg">
            <a:extLst>
              <a:ext uri="{FF2B5EF4-FFF2-40B4-BE49-F238E27FC236}">
                <a16:creationId xmlns:a16="http://schemas.microsoft.com/office/drawing/2014/main" id="{9F8FACD3-D983-8A06-3991-F01C0CC0CC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79" t="6905" r="11279" b="4779"/>
          <a:stretch>
            <a:fillRect/>
          </a:stretch>
        </p:blipFill>
        <p:spPr>
          <a:xfrm>
            <a:off x="506407" y="1247768"/>
            <a:ext cx="4935458" cy="374995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464D5F-7B8F-6172-8D27-8794A98642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384195"/>
            <a:ext cx="5369169" cy="2176690"/>
          </a:xfrm>
        </p:spPr>
        <p:txBody>
          <a:bodyPr/>
          <a:lstStyle/>
          <a:p>
            <a:pPr marL="0">
              <a:defRPr sz="2000"/>
            </a:pPr>
            <a:r>
              <a:rPr lang="en-US" dirty="0"/>
              <a:t>Magnetic Kickers</a:t>
            </a:r>
          </a:p>
          <a:p>
            <a:pPr marL="0">
              <a:defRPr sz="2000"/>
            </a:pPr>
            <a:r>
              <a:rPr lang="en-US" dirty="0"/>
              <a:t>Kick the muons into ideal orbit to center them (~200 G field)</a:t>
            </a:r>
          </a:p>
          <a:p>
            <a:r>
              <a:rPr lang="en-US" dirty="0"/>
              <a:t>Use 10.8 </a:t>
            </a:r>
            <a:r>
              <a:rPr lang="en-US" dirty="0" err="1"/>
              <a:t>mrad</a:t>
            </a:r>
            <a:r>
              <a:rPr lang="en-US" dirty="0"/>
              <a:t> pulsed kicks (&lt;149 ns)</a:t>
            </a:r>
          </a:p>
          <a:p>
            <a:pPr lvl="1">
              <a:defRPr sz="2000"/>
            </a:pPr>
            <a:endParaRPr lang="en-US" dirty="0"/>
          </a:p>
        </p:txBody>
      </p:sp>
      <p:sp>
        <p:nvSpPr>
          <p:cNvPr id="2699" name="Storing the Muons: Magnet">
            <a:extLst>
              <a:ext uri="{FF2B5EF4-FFF2-40B4-BE49-F238E27FC236}">
                <a16:creationId xmlns:a16="http://schemas.microsoft.com/office/drawing/2014/main" id="{B8C34C3D-D6B6-363F-188F-EE7B13E3DB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398" y="365760"/>
            <a:ext cx="9994393" cy="433527"/>
          </a:xfrm>
        </p:spPr>
        <p:txBody>
          <a:bodyPr/>
          <a:lstStyle/>
          <a:p>
            <a:r>
              <a:rPr lang="en-US" dirty="0"/>
              <a:t>Storing the Muons: Kickers</a:t>
            </a:r>
          </a:p>
        </p:txBody>
      </p:sp>
      <p:sp>
        <p:nvSpPr>
          <p:cNvPr id="2700" name="Slide Number">
            <a:extLst>
              <a:ext uri="{FF2B5EF4-FFF2-40B4-BE49-F238E27FC236}">
                <a16:creationId xmlns:a16="http://schemas.microsoft.com/office/drawing/2014/main" id="{9E9CE0F4-4819-DDDC-23F7-6CC4E8A9EEB0}"/>
              </a:ext>
            </a:extLst>
          </p:cNvPr>
          <p:cNvSpPr txBox="1"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US"/>
              <a:pPr/>
              <a:t>8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C9E5667-3FE2-3A14-BCE5-0612276FA3B7}"/>
              </a:ext>
            </a:extLst>
          </p:cNvPr>
          <p:cNvSpPr/>
          <p:nvPr/>
        </p:nvSpPr>
        <p:spPr>
          <a:xfrm rot="4949810">
            <a:off x="4463540" y="2719135"/>
            <a:ext cx="848578" cy="442660"/>
          </a:xfrm>
          <a:prstGeom prst="roundRect">
            <a:avLst/>
          </a:prstGeom>
          <a:solidFill>
            <a:srgbClr val="C00000">
              <a:alpha val="8009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22A3A8-8DA8-3279-0074-537941674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048" y="3557016"/>
            <a:ext cx="3169061" cy="30109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8C66C7-D38D-26B0-9EC2-FECCA81A328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1817" y="4579117"/>
            <a:ext cx="3546307" cy="214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1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03DED-B40D-DC20-EDF5-F28F178D9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8" name="23-0086-04.jpg" descr="23-0086-04.jpg">
            <a:extLst>
              <a:ext uri="{FF2B5EF4-FFF2-40B4-BE49-F238E27FC236}">
                <a16:creationId xmlns:a16="http://schemas.microsoft.com/office/drawing/2014/main" id="{6FB44E76-BAC1-5706-9BA9-534903415C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79" t="6905" r="11279" b="4779"/>
          <a:stretch>
            <a:fillRect/>
          </a:stretch>
        </p:blipFill>
        <p:spPr>
          <a:xfrm>
            <a:off x="506407" y="1247768"/>
            <a:ext cx="4935458" cy="374995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A18882-4265-BD67-0222-C3A7074C80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80484" y="938214"/>
            <a:ext cx="5278494" cy="340567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4 sets of Electrostatic quadrupoles which cover 43% of the ring </a:t>
            </a:r>
          </a:p>
          <a:p>
            <a:r>
              <a:rPr lang="en-US" dirty="0"/>
              <a:t>Provides vertical beam focusing (minimizes beam “breathing” and improves the muon orbit stability)</a:t>
            </a:r>
          </a:p>
          <a:p>
            <a:r>
              <a:rPr lang="en-US" dirty="0"/>
              <a:t>Scrap the beam to reduce muon loss rate (edge muons)</a:t>
            </a:r>
          </a:p>
          <a:p>
            <a:pPr lvl="1"/>
            <a:r>
              <a:rPr lang="en-US" dirty="0"/>
              <a:t>Asymmetrical pulsing at 13.1-18.2 kV ( for only 7 us)</a:t>
            </a:r>
          </a:p>
          <a:p>
            <a:endParaRPr lang="en-US" dirty="0"/>
          </a:p>
        </p:txBody>
      </p:sp>
      <p:sp>
        <p:nvSpPr>
          <p:cNvPr id="2699" name="Storing the Muons: Magnet">
            <a:extLst>
              <a:ext uri="{FF2B5EF4-FFF2-40B4-BE49-F238E27FC236}">
                <a16:creationId xmlns:a16="http://schemas.microsoft.com/office/drawing/2014/main" id="{123A06E4-C837-890C-5A2D-5FF2599581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398" y="365760"/>
            <a:ext cx="9994393" cy="433527"/>
          </a:xfrm>
        </p:spPr>
        <p:txBody>
          <a:bodyPr/>
          <a:lstStyle/>
          <a:p>
            <a:r>
              <a:rPr lang="en-US" dirty="0"/>
              <a:t>Storing the Muons: Electrostatic Quadrupoles </a:t>
            </a:r>
          </a:p>
        </p:txBody>
      </p:sp>
      <p:sp>
        <p:nvSpPr>
          <p:cNvPr id="2700" name="Slide Number">
            <a:extLst>
              <a:ext uri="{FF2B5EF4-FFF2-40B4-BE49-F238E27FC236}">
                <a16:creationId xmlns:a16="http://schemas.microsoft.com/office/drawing/2014/main" id="{D4F1685A-E783-2FAE-3EFE-22458A5DE9D9}"/>
              </a:ext>
            </a:extLst>
          </p:cNvPr>
          <p:cNvSpPr txBox="1"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US"/>
              <a:pPr/>
              <a:t>9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C3DAC7-4D9B-C4C1-4AF8-9F6D08DFC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7979" y="4997726"/>
            <a:ext cx="2649482" cy="1860274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021A46C-294E-5369-DA3B-9F37905E7DD2}"/>
              </a:ext>
            </a:extLst>
          </p:cNvPr>
          <p:cNvSpPr/>
          <p:nvPr/>
        </p:nvSpPr>
        <p:spPr>
          <a:xfrm rot="21214486">
            <a:off x="2186460" y="1601005"/>
            <a:ext cx="1108709" cy="349539"/>
          </a:xfrm>
          <a:prstGeom prst="roundRect">
            <a:avLst/>
          </a:prstGeom>
          <a:solidFill>
            <a:srgbClr val="4C8C2B">
              <a:alpha val="8009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434F904-8C32-636A-3A07-4296C0993967}"/>
              </a:ext>
            </a:extLst>
          </p:cNvPr>
          <p:cNvSpPr/>
          <p:nvPr/>
        </p:nvSpPr>
        <p:spPr>
          <a:xfrm rot="16381335">
            <a:off x="407430" y="2879227"/>
            <a:ext cx="1200864" cy="487042"/>
          </a:xfrm>
          <a:prstGeom prst="roundRect">
            <a:avLst/>
          </a:prstGeom>
          <a:solidFill>
            <a:srgbClr val="4C8C2B">
              <a:alpha val="8009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6893529-AC6C-FF5B-2314-BA8EA715FD3B}"/>
              </a:ext>
            </a:extLst>
          </p:cNvPr>
          <p:cNvSpPr/>
          <p:nvPr/>
        </p:nvSpPr>
        <p:spPr>
          <a:xfrm rot="10583061">
            <a:off x="2520391" y="4192494"/>
            <a:ext cx="1200864" cy="487042"/>
          </a:xfrm>
          <a:prstGeom prst="roundRect">
            <a:avLst/>
          </a:prstGeom>
          <a:solidFill>
            <a:srgbClr val="4C8C2B">
              <a:alpha val="8009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CE4BC6C-FBA5-8499-48FE-975416A0DEC9}"/>
              </a:ext>
            </a:extLst>
          </p:cNvPr>
          <p:cNvSpPr/>
          <p:nvPr/>
        </p:nvSpPr>
        <p:spPr>
          <a:xfrm rot="3177264">
            <a:off x="4278634" y="2380398"/>
            <a:ext cx="1037742" cy="487042"/>
          </a:xfrm>
          <a:prstGeom prst="roundRect">
            <a:avLst/>
          </a:prstGeom>
          <a:solidFill>
            <a:srgbClr val="4C8C2B">
              <a:alpha val="8009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4F23B5-2C0B-E4F7-FDC4-B87BC5551F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239" r="7745"/>
          <a:stretch>
            <a:fillRect/>
          </a:stretch>
        </p:blipFill>
        <p:spPr>
          <a:xfrm>
            <a:off x="5587365" y="4603277"/>
            <a:ext cx="2682240" cy="19953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06A097-00D2-96C5-E060-2166387C84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3438" y="4343884"/>
            <a:ext cx="3352155" cy="25141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35B816-E9E2-2B31-A50B-E29694063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1918" y="4517286"/>
            <a:ext cx="6955903" cy="23023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8AEBB3-1FA2-D975-C5CE-BF910E6A7790}"/>
              </a:ext>
            </a:extLst>
          </p:cNvPr>
          <p:cNvSpPr txBox="1"/>
          <p:nvPr/>
        </p:nvSpPr>
        <p:spPr>
          <a:xfrm>
            <a:off x="8028002" y="5031555"/>
            <a:ext cx="1583458" cy="1138773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Lost Muons</a:t>
            </a:r>
          </a:p>
        </p:txBody>
      </p:sp>
    </p:spTree>
    <p:extLst>
      <p:ext uri="{BB962C8B-B14F-4D97-AF65-F5344CB8AC3E}">
        <p14:creationId xmlns:p14="http://schemas.microsoft.com/office/powerpoint/2010/main" val="56327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16.2"/>
</p:tagLst>
</file>

<file path=ppt/theme/theme1.xml><?xml version="1.0" encoding="utf-8"?>
<a:theme xmlns:a="http://schemas.openxmlformats.org/drawingml/2006/main" name="Content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ewFermilabtemplate_light" id="{343C9C06-A956-BE46-A0AF-73BC9C266D73}" vid="{A43DD57A-22B0-894E-A19B-7B48651D83F0}"/>
    </a:ext>
  </a:extLst>
</a:theme>
</file>

<file path=ppt/theme/theme2.xml><?xml version="1.0" encoding="utf-8"?>
<a:theme xmlns:a="http://schemas.openxmlformats.org/drawingml/2006/main" name="Section Title and Agenda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ewFermilabtemplate_light" id="{343C9C06-A956-BE46-A0AF-73BC9C266D73}" vid="{AC2960F1-CBE5-E544-B78E-68D27A94071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Content Slides</Template>
  <TotalTime>9509</TotalTime>
  <Words>2023</Words>
  <Application>Microsoft Macintosh PowerPoint</Application>
  <PresentationFormat>Widescreen</PresentationFormat>
  <Paragraphs>374</Paragraphs>
  <Slides>34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Aptos</vt:lpstr>
      <vt:lpstr>Arial</vt:lpstr>
      <vt:lpstr>Cambria Math</vt:lpstr>
      <vt:lpstr>Helvetica</vt:lpstr>
      <vt:lpstr>Helvetica Neue</vt:lpstr>
      <vt:lpstr>Wingdings</vt:lpstr>
      <vt:lpstr>Content Slides</vt:lpstr>
      <vt:lpstr>Section Title and Agenda Slides</vt:lpstr>
      <vt:lpstr>Final Results from the Muon g-2 Experiment at Fermilab</vt:lpstr>
      <vt:lpstr>Muon Magnetic Moment and Defining the Anomaly</vt:lpstr>
      <vt:lpstr>Standard Model Prediction of the Anomaly</vt:lpstr>
      <vt:lpstr>Measuring the Anomaly: Core Concepts</vt:lpstr>
      <vt:lpstr>Muon g-2 Experiment at Fermilab</vt:lpstr>
      <vt:lpstr>Storing the Muons: Magnet</vt:lpstr>
      <vt:lpstr>Storing the Muons: Inflector</vt:lpstr>
      <vt:lpstr>Storing the Muons: Kickers</vt:lpstr>
      <vt:lpstr>Storing the Muons: Electrostatic Quadrupoles </vt:lpstr>
      <vt:lpstr>Measuring the Muon Decays: Calorimeters</vt:lpstr>
      <vt:lpstr>Reconstructing the Muon Profile: Trackers</vt:lpstr>
      <vt:lpstr>Storing the Muons: RF-matching System </vt:lpstr>
      <vt:lpstr>Measuring the Magnetic Field: NMR Probes</vt:lpstr>
      <vt:lpstr>Measuring the Muon Anomaly  </vt:lpstr>
      <vt:lpstr>Spin Precession Frequency</vt:lpstr>
      <vt:lpstr>Magnetic Field Seen by Muons</vt:lpstr>
      <vt:lpstr>Corrections and Systematics </vt:lpstr>
      <vt:lpstr>RF Effect on Beam Oscillation</vt:lpstr>
      <vt:lpstr>New Muon g–2 Result</vt:lpstr>
      <vt:lpstr>Consistency Checks</vt:lpstr>
      <vt:lpstr>Theory Prediction of the Anomaly</vt:lpstr>
      <vt:lpstr>Outlook</vt:lpstr>
      <vt:lpstr>PowerPoint Presentation</vt:lpstr>
      <vt:lpstr>PowerPoint Presentation</vt:lpstr>
      <vt:lpstr>Extras</vt:lpstr>
      <vt:lpstr>Producing Muon Beam @ Fermilab Muon Campus</vt:lpstr>
      <vt:lpstr>Muon g-2/EDM Experiment at J-PARC</vt:lpstr>
      <vt:lpstr>E-field and Pitch Correction</vt:lpstr>
      <vt:lpstr>Corrections: Time-Dependent Mean Phase</vt:lpstr>
      <vt:lpstr>Magnetic Field Calibration</vt:lpstr>
      <vt:lpstr>From Run-2/3 to Run-4/5/6 : What’s Improved?</vt:lpstr>
      <vt:lpstr>Run-4/5/6: Superior Statistics, Additional Measurements</vt:lpstr>
      <vt:lpstr>PowerPoint Presentation</vt:lpstr>
      <vt:lpstr>Characteristic Storage Ring Frequencies (Run-1)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Barlas Yucel, Esra</dc:creator>
  <cp:lastModifiedBy>Barlas Yucel, Esra</cp:lastModifiedBy>
  <cp:revision>127</cp:revision>
  <dcterms:created xsi:type="dcterms:W3CDTF">2025-06-04T15:20:40Z</dcterms:created>
  <dcterms:modified xsi:type="dcterms:W3CDTF">2025-06-11T05:54:35Z</dcterms:modified>
</cp:coreProperties>
</file>