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82" r:id="rId1"/>
  </p:sldMasterIdLst>
  <p:notesMasterIdLst>
    <p:notesMasterId r:id="rId18"/>
  </p:notesMasterIdLst>
  <p:handoutMasterIdLst>
    <p:handoutMasterId r:id="rId19"/>
  </p:handoutMasterIdLst>
  <p:sldIdLst>
    <p:sldId id="294" r:id="rId2"/>
    <p:sldId id="303" r:id="rId3"/>
    <p:sldId id="305" r:id="rId4"/>
    <p:sldId id="304" r:id="rId5"/>
    <p:sldId id="308" r:id="rId6"/>
    <p:sldId id="306" r:id="rId7"/>
    <p:sldId id="307" r:id="rId8"/>
    <p:sldId id="316" r:id="rId9"/>
    <p:sldId id="310" r:id="rId10"/>
    <p:sldId id="318" r:id="rId11"/>
    <p:sldId id="311" r:id="rId12"/>
    <p:sldId id="320" r:id="rId13"/>
    <p:sldId id="312" r:id="rId14"/>
    <p:sldId id="314" r:id="rId15"/>
    <p:sldId id="324" r:id="rId16"/>
    <p:sldId id="323" r:id="rId17"/>
  </p:sldIdLst>
  <p:sldSz cx="9144000" cy="5143500" type="screen16x9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1pPr>
    <a:lvl2pPr marL="457200" algn="l" defTabSz="457200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2pPr>
    <a:lvl3pPr marL="914400" algn="l" defTabSz="457200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3pPr>
    <a:lvl4pPr marL="1371600" algn="l" defTabSz="457200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4pPr>
    <a:lvl5pPr marL="1828800" algn="l" defTabSz="457200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5pPr>
    <a:lvl6pPr marL="2286000" algn="l" defTabSz="457200" rtl="0" eaLnBrk="1" latinLnBrk="0" hangingPunct="1"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6pPr>
    <a:lvl7pPr marL="2743200" algn="l" defTabSz="457200" rtl="0" eaLnBrk="1" latinLnBrk="0" hangingPunct="1"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7pPr>
    <a:lvl8pPr marL="3200400" algn="l" defTabSz="457200" rtl="0" eaLnBrk="1" latinLnBrk="0" hangingPunct="1"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8pPr>
    <a:lvl9pPr marL="3657600" algn="l" defTabSz="457200" rtl="0" eaLnBrk="1" latinLnBrk="0" hangingPunct="1">
      <a:defRPr sz="2400" kern="1200">
        <a:solidFill>
          <a:schemeClr val="tx1"/>
        </a:solidFill>
        <a:latin typeface="Calibri" charset="0"/>
        <a:ea typeface="Geneva" charset="0"/>
        <a:cs typeface="Geneva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3107">
          <p15:clr>
            <a:srgbClr val="A4A3A4"/>
          </p15:clr>
        </p15:guide>
        <p15:guide id="2" orient="horz" pos="1274">
          <p15:clr>
            <a:srgbClr val="A4A3A4"/>
          </p15:clr>
        </p15:guide>
        <p15:guide id="3" orient="horz" pos="114">
          <p15:clr>
            <a:srgbClr val="A4A3A4"/>
          </p15:clr>
        </p15:guide>
        <p15:guide id="4" orient="horz" pos="2093">
          <p15:clr>
            <a:srgbClr val="A4A3A4"/>
          </p15:clr>
        </p15:guide>
        <p15:guide id="5" orient="horz" pos="453">
          <p15:clr>
            <a:srgbClr val="A4A3A4"/>
          </p15:clr>
        </p15:guide>
        <p15:guide id="6" orient="horz" pos="3001">
          <p15:clr>
            <a:srgbClr val="A4A3A4"/>
          </p15:clr>
        </p15:guide>
        <p15:guide id="7" pos="5616">
          <p15:clr>
            <a:srgbClr val="A4A3A4"/>
          </p15:clr>
        </p15:guide>
        <p15:guide id="8" pos="136">
          <p15:clr>
            <a:srgbClr val="A4A3A4"/>
          </p15:clr>
        </p15:guide>
        <p15:guide id="9" pos="589">
          <p15:clr>
            <a:srgbClr val="A4A3A4"/>
          </p15:clr>
        </p15:guide>
        <p15:guide id="10" pos="4453">
          <p15:clr>
            <a:srgbClr val="A4A3A4"/>
          </p15:clr>
        </p15:guide>
        <p15:guide id="11" pos="5163">
          <p15:clr>
            <a:srgbClr val="A4A3A4"/>
          </p15:clr>
        </p15:guide>
        <p15:guide id="12" pos="4632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A92A5BFA-46B4-F3D6-C699-BEF6105027DD}" name="David Kessler" initials="DK" userId="c7bc4b22a8e0260c" providerId="Windows Live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00"/>
    <a:srgbClr val="505050"/>
    <a:srgbClr val="97D7EB"/>
    <a:srgbClr val="98D7EA"/>
    <a:srgbClr val="98D7EB"/>
    <a:srgbClr val="50504E"/>
    <a:srgbClr val="4E4E4E"/>
    <a:srgbClr val="404040"/>
    <a:srgbClr val="004C97"/>
    <a:srgbClr val="63666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6" autoAdjust="0"/>
    <p:restoredTop sz="94663"/>
  </p:normalViewPr>
  <p:slideViewPr>
    <p:cSldViewPr snapToGrid="0" snapToObjects="1" showGuides="1">
      <p:cViewPr varScale="1">
        <p:scale>
          <a:sx n="127" d="100"/>
          <a:sy n="127" d="100"/>
        </p:scale>
        <p:origin x="652" y="76"/>
      </p:cViewPr>
      <p:guideLst>
        <p:guide orient="horz" pos="3107"/>
        <p:guide orient="horz" pos="1274"/>
        <p:guide orient="horz" pos="114"/>
        <p:guide orient="horz" pos="2093"/>
        <p:guide orient="horz" pos="453"/>
        <p:guide orient="horz" pos="3001"/>
        <p:guide pos="5616"/>
        <p:guide pos="136"/>
        <p:guide pos="589"/>
        <p:guide pos="4453"/>
        <p:guide pos="5163"/>
        <p:guide pos="4632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 snapToGrid="0" snapToObjects="1" showGuides="1">
      <p:cViewPr varScale="1">
        <p:scale>
          <a:sx n="66" d="100"/>
          <a:sy n="66" d="100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microsoft.com/office/2018/10/relationships/authors" Target="author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Helvetica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 smtClean="0"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DBB872F3-6144-3148-BC13-C063BA20AE80}" type="datetimeFigureOut">
              <a:rPr lang="en-US"/>
              <a:pPr>
                <a:defRPr/>
              </a:pPr>
              <a:t>6/11/2025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Helvetica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 smtClean="0"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0ACDB0ED-0BEE-9846-B9EA-5C7BFF06289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3164567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Helvetica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 smtClean="0"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531CFD29-8380-B24A-89EC-384D8B8A981B}" type="datetimeFigureOut">
              <a:rPr lang="en-US"/>
              <a:pPr>
                <a:defRPr/>
              </a:pPr>
              <a:t>6/11/2025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noProof="0" dirty="0"/>
              <a:t>Click to edit Master text styles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Helvetica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 smtClean="0"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CAD08E57-B576-F641-BEA6-C3D752DF7F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064002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Helvetica"/>
        <a:ea typeface="Geneva" charset="0"/>
        <a:cs typeface="ＭＳ Ｐゴシック" charset="0"/>
      </a:defRPr>
    </a:lvl1pPr>
    <a:lvl2pPr marL="4572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Helvetica"/>
        <a:ea typeface="ＭＳ Ｐゴシック" charset="0"/>
        <a:cs typeface="ＭＳ Ｐゴシック" charset="0"/>
      </a:defRPr>
    </a:lvl2pPr>
    <a:lvl3pPr marL="9144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Helvetica"/>
        <a:ea typeface="ＭＳ Ｐゴシック" charset="0"/>
        <a:cs typeface="ＭＳ Ｐゴシック" charset="0"/>
      </a:defRPr>
    </a:lvl3pPr>
    <a:lvl4pPr marL="13716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Helvetica"/>
        <a:ea typeface="ＭＳ Ｐゴシック" charset="0"/>
        <a:cs typeface="ＭＳ Ｐゴシック" charset="0"/>
      </a:defRPr>
    </a:lvl4pPr>
    <a:lvl5pPr marL="18288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Helvetica"/>
        <a:ea typeface="ＭＳ Ｐゴシック" charset="0"/>
        <a:cs typeface="ＭＳ Ｐゴシック" charset="0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">
    <p:bg>
      <p:bgPr>
        <a:solidFill>
          <a:schemeClr val="bg1">
            <a:alpha val="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23"/>
          <p:cNvSpPr>
            <a:spLocks noGrp="1"/>
          </p:cNvSpPr>
          <p:nvPr>
            <p:ph type="body" sz="quarter" idx="10" hasCustomPrompt="1"/>
          </p:nvPr>
        </p:nvSpPr>
        <p:spPr>
          <a:xfrm>
            <a:off x="341927" y="3996570"/>
            <a:ext cx="8499231" cy="935794"/>
          </a:xfrm>
          <a:prstGeom prst="rect">
            <a:avLst/>
          </a:prstGeom>
        </p:spPr>
        <p:txBody>
          <a:bodyPr lIns="0" tIns="45720" rIns="0" bIns="45720">
            <a:noAutofit/>
          </a:bodyPr>
          <a:lstStyle>
            <a:lvl1pPr marL="0" indent="0">
              <a:buFontTx/>
              <a:buNone/>
              <a:defRPr sz="1400">
                <a:solidFill>
                  <a:srgbClr val="004C97"/>
                </a:solidFill>
                <a:latin typeface="Helvetica"/>
              </a:defRPr>
            </a:lvl1pPr>
            <a:lvl2pPr marL="4572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2pPr>
            <a:lvl3pPr marL="9144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3pPr>
            <a:lvl4pPr marL="13716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4pPr>
            <a:lvl5pPr marL="18288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5pPr>
          </a:lstStyle>
          <a:p>
            <a:r>
              <a:rPr lang="en-US" sz="1400" dirty="0"/>
              <a:t>Presenter Name [14pt Regular]	</a:t>
            </a:r>
          </a:p>
          <a:p>
            <a:r>
              <a:rPr lang="en-US" sz="1400" dirty="0"/>
              <a:t>Meeting Title</a:t>
            </a:r>
          </a:p>
          <a:p>
            <a:r>
              <a:rPr lang="en-US" sz="1400" dirty="0"/>
              <a:t>Day Month Year</a:t>
            </a:r>
          </a:p>
        </p:txBody>
      </p:sp>
      <p:sp>
        <p:nvSpPr>
          <p:cNvPr id="8" name="Rectangle 7"/>
          <p:cNvSpPr/>
          <p:nvPr userDrawn="1"/>
        </p:nvSpPr>
        <p:spPr>
          <a:xfrm>
            <a:off x="-17762" y="-1"/>
            <a:ext cx="9189720" cy="672702"/>
          </a:xfrm>
          <a:prstGeom prst="rect">
            <a:avLst/>
          </a:prstGeom>
          <a:solidFill>
            <a:srgbClr val="004C9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Placeholder 24"/>
          <p:cNvSpPr>
            <a:spLocks noGrp="1"/>
          </p:cNvSpPr>
          <p:nvPr>
            <p:ph type="body" sz="quarter" idx="11"/>
          </p:nvPr>
        </p:nvSpPr>
        <p:spPr>
          <a:xfrm>
            <a:off x="341924" y="3237621"/>
            <a:ext cx="8499232" cy="752287"/>
          </a:xfrm>
          <a:prstGeom prst="rect">
            <a:avLst/>
          </a:prstGeom>
        </p:spPr>
        <p:txBody>
          <a:bodyPr vert="horz" wrap="square" lIns="0" tIns="45720" anchor="ctr" anchorCtr="0">
            <a:normAutofit/>
          </a:bodyPr>
          <a:lstStyle>
            <a:lvl1pPr marL="0" indent="0" algn="l">
              <a:lnSpc>
                <a:spcPct val="100000"/>
              </a:lnSpc>
              <a:spcBef>
                <a:spcPts val="700"/>
              </a:spcBef>
              <a:spcAft>
                <a:spcPts val="0"/>
              </a:spcAft>
              <a:buFontTx/>
              <a:buNone/>
              <a:defRPr sz="1800" b="1" i="0">
                <a:solidFill>
                  <a:srgbClr val="004C97"/>
                </a:solidFill>
              </a:defRPr>
            </a:lvl1pPr>
            <a:lvl2pPr marL="0" indent="0">
              <a:buFontTx/>
              <a:buNone/>
              <a:defRPr sz="2800" b="1" i="0">
                <a:solidFill>
                  <a:srgbClr val="004C97"/>
                </a:solidFill>
              </a:defRPr>
            </a:lvl2pPr>
            <a:lvl3pPr marL="0" indent="0">
              <a:buFontTx/>
              <a:buNone/>
              <a:defRPr sz="2800" b="1" i="0">
                <a:solidFill>
                  <a:srgbClr val="004C97"/>
                </a:solidFill>
              </a:defRPr>
            </a:lvl3pPr>
            <a:lvl4pPr marL="0" indent="0">
              <a:buFontTx/>
              <a:buNone/>
              <a:defRPr sz="2800" b="1" i="0">
                <a:solidFill>
                  <a:srgbClr val="004C97"/>
                </a:solidFill>
              </a:defRPr>
            </a:lvl4pPr>
            <a:lvl5pPr marL="0" indent="0">
              <a:buFontTx/>
              <a:buNone/>
              <a:defRPr sz="2800" b="1" i="0">
                <a:solidFill>
                  <a:srgbClr val="004C97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1" name="Picture 10" descr="title_header_16x9.pdf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56"/>
          <a:stretch/>
        </p:blipFill>
        <p:spPr>
          <a:xfrm>
            <a:off x="-17761" y="187384"/>
            <a:ext cx="9010786" cy="233162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8C3366FF-FC5A-AF2F-8982-6C4BF5E497DC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-55"/>
          <a:stretch/>
        </p:blipFill>
        <p:spPr>
          <a:xfrm>
            <a:off x="-17762" y="612759"/>
            <a:ext cx="9189720" cy="25089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934414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5_Title Slide">
    <p:bg>
      <p:bgPr>
        <a:solidFill>
          <a:schemeClr val="bg1">
            <a:alpha val="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23"/>
          <p:cNvSpPr>
            <a:spLocks noGrp="1"/>
          </p:cNvSpPr>
          <p:nvPr>
            <p:ph type="body" sz="quarter" idx="10" hasCustomPrompt="1"/>
          </p:nvPr>
        </p:nvSpPr>
        <p:spPr>
          <a:xfrm>
            <a:off x="341927" y="3996570"/>
            <a:ext cx="8499231" cy="935794"/>
          </a:xfrm>
          <a:prstGeom prst="rect">
            <a:avLst/>
          </a:prstGeom>
        </p:spPr>
        <p:txBody>
          <a:bodyPr lIns="0" tIns="45720" rIns="0" bIns="45720">
            <a:noAutofit/>
          </a:bodyPr>
          <a:lstStyle>
            <a:lvl1pPr marL="0" indent="0">
              <a:buFontTx/>
              <a:buNone/>
              <a:defRPr sz="1400">
                <a:solidFill>
                  <a:srgbClr val="004C97"/>
                </a:solidFill>
                <a:latin typeface="Helvetica"/>
              </a:defRPr>
            </a:lvl1pPr>
            <a:lvl2pPr marL="4572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2pPr>
            <a:lvl3pPr marL="9144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3pPr>
            <a:lvl4pPr marL="13716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4pPr>
            <a:lvl5pPr marL="18288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5pPr>
          </a:lstStyle>
          <a:p>
            <a:r>
              <a:rPr lang="en-US" sz="1400" dirty="0"/>
              <a:t>Presenter Name [14pt Regular]	</a:t>
            </a:r>
          </a:p>
          <a:p>
            <a:r>
              <a:rPr lang="en-US" sz="1400" dirty="0"/>
              <a:t>Meeting Title</a:t>
            </a:r>
          </a:p>
          <a:p>
            <a:r>
              <a:rPr lang="en-US" sz="1400" dirty="0"/>
              <a:t>Day Month Year</a:t>
            </a:r>
          </a:p>
        </p:txBody>
      </p:sp>
      <p:sp>
        <p:nvSpPr>
          <p:cNvPr id="8" name="Rectangle 7"/>
          <p:cNvSpPr/>
          <p:nvPr userDrawn="1"/>
        </p:nvSpPr>
        <p:spPr>
          <a:xfrm>
            <a:off x="-17762" y="-1"/>
            <a:ext cx="9189720" cy="672702"/>
          </a:xfrm>
          <a:prstGeom prst="rect">
            <a:avLst/>
          </a:prstGeom>
          <a:solidFill>
            <a:srgbClr val="004C9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Placeholder 24"/>
          <p:cNvSpPr>
            <a:spLocks noGrp="1"/>
          </p:cNvSpPr>
          <p:nvPr>
            <p:ph type="body" sz="quarter" idx="11"/>
          </p:nvPr>
        </p:nvSpPr>
        <p:spPr>
          <a:xfrm>
            <a:off x="341924" y="3237621"/>
            <a:ext cx="8499232" cy="752287"/>
          </a:xfrm>
          <a:prstGeom prst="rect">
            <a:avLst/>
          </a:prstGeom>
        </p:spPr>
        <p:txBody>
          <a:bodyPr vert="horz" wrap="square" lIns="0" tIns="45720" anchor="ctr" anchorCtr="0">
            <a:normAutofit/>
          </a:bodyPr>
          <a:lstStyle>
            <a:lvl1pPr marL="0" indent="0" algn="l">
              <a:lnSpc>
                <a:spcPct val="100000"/>
              </a:lnSpc>
              <a:spcBef>
                <a:spcPts val="700"/>
              </a:spcBef>
              <a:spcAft>
                <a:spcPts val="0"/>
              </a:spcAft>
              <a:buFontTx/>
              <a:buNone/>
              <a:defRPr sz="1800" b="1" i="0">
                <a:solidFill>
                  <a:srgbClr val="004C97"/>
                </a:solidFill>
              </a:defRPr>
            </a:lvl1pPr>
            <a:lvl2pPr marL="0" indent="0">
              <a:buFontTx/>
              <a:buNone/>
              <a:defRPr sz="2800" b="1" i="0">
                <a:solidFill>
                  <a:srgbClr val="004C97"/>
                </a:solidFill>
              </a:defRPr>
            </a:lvl2pPr>
            <a:lvl3pPr marL="0" indent="0">
              <a:buFontTx/>
              <a:buNone/>
              <a:defRPr sz="2800" b="1" i="0">
                <a:solidFill>
                  <a:srgbClr val="004C97"/>
                </a:solidFill>
              </a:defRPr>
            </a:lvl3pPr>
            <a:lvl4pPr marL="0" indent="0">
              <a:buFontTx/>
              <a:buNone/>
              <a:defRPr sz="2800" b="1" i="0">
                <a:solidFill>
                  <a:srgbClr val="004C97"/>
                </a:solidFill>
              </a:defRPr>
            </a:lvl4pPr>
            <a:lvl5pPr marL="0" indent="0">
              <a:buFontTx/>
              <a:buNone/>
              <a:defRPr sz="2800" b="1" i="0">
                <a:solidFill>
                  <a:srgbClr val="004C97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3" name="Picture 12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7762" y="612759"/>
            <a:ext cx="9189720" cy="2508919"/>
          </a:xfrm>
          <a:prstGeom prst="rect">
            <a:avLst/>
          </a:prstGeom>
        </p:spPr>
      </p:pic>
      <p:pic>
        <p:nvPicPr>
          <p:cNvPr id="11" name="Picture 10" descr="title_header_16x9.pdf"/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56"/>
          <a:stretch/>
        </p:blipFill>
        <p:spPr>
          <a:xfrm>
            <a:off x="-17761" y="187384"/>
            <a:ext cx="9010786" cy="233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13778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3_Title Slide">
    <p:bg>
      <p:bgPr>
        <a:solidFill>
          <a:schemeClr val="bg1">
            <a:alpha val="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23"/>
          <p:cNvSpPr>
            <a:spLocks noGrp="1"/>
          </p:cNvSpPr>
          <p:nvPr>
            <p:ph type="body" sz="quarter" idx="10" hasCustomPrompt="1"/>
          </p:nvPr>
        </p:nvSpPr>
        <p:spPr>
          <a:xfrm>
            <a:off x="341927" y="3996570"/>
            <a:ext cx="8499231" cy="935794"/>
          </a:xfrm>
          <a:prstGeom prst="rect">
            <a:avLst/>
          </a:prstGeom>
        </p:spPr>
        <p:txBody>
          <a:bodyPr lIns="0" tIns="45720" rIns="0" bIns="45720">
            <a:noAutofit/>
          </a:bodyPr>
          <a:lstStyle>
            <a:lvl1pPr marL="0" indent="0">
              <a:buFontTx/>
              <a:buNone/>
              <a:defRPr sz="1400">
                <a:solidFill>
                  <a:srgbClr val="004C97"/>
                </a:solidFill>
                <a:latin typeface="Helvetica"/>
              </a:defRPr>
            </a:lvl1pPr>
            <a:lvl2pPr marL="4572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2pPr>
            <a:lvl3pPr marL="9144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3pPr>
            <a:lvl4pPr marL="13716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4pPr>
            <a:lvl5pPr marL="18288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5pPr>
          </a:lstStyle>
          <a:p>
            <a:r>
              <a:rPr lang="en-US" sz="1400" dirty="0"/>
              <a:t>Presenter Name [14pt Regular]	</a:t>
            </a:r>
          </a:p>
          <a:p>
            <a:r>
              <a:rPr lang="en-US" sz="1400" dirty="0"/>
              <a:t>Meeting Title</a:t>
            </a:r>
          </a:p>
          <a:p>
            <a:r>
              <a:rPr lang="en-US" sz="1400" dirty="0"/>
              <a:t>Day Month Year</a:t>
            </a:r>
          </a:p>
        </p:txBody>
      </p:sp>
      <p:sp>
        <p:nvSpPr>
          <p:cNvPr id="8" name="Rectangle 7"/>
          <p:cNvSpPr/>
          <p:nvPr userDrawn="1"/>
        </p:nvSpPr>
        <p:spPr>
          <a:xfrm>
            <a:off x="-17762" y="-1"/>
            <a:ext cx="9189720" cy="672702"/>
          </a:xfrm>
          <a:prstGeom prst="rect">
            <a:avLst/>
          </a:prstGeom>
          <a:solidFill>
            <a:srgbClr val="004C9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Placeholder 24"/>
          <p:cNvSpPr>
            <a:spLocks noGrp="1"/>
          </p:cNvSpPr>
          <p:nvPr>
            <p:ph type="body" sz="quarter" idx="11"/>
          </p:nvPr>
        </p:nvSpPr>
        <p:spPr>
          <a:xfrm>
            <a:off x="341924" y="3237621"/>
            <a:ext cx="8499232" cy="752287"/>
          </a:xfrm>
          <a:prstGeom prst="rect">
            <a:avLst/>
          </a:prstGeom>
        </p:spPr>
        <p:txBody>
          <a:bodyPr vert="horz" wrap="square" lIns="0" tIns="45720" anchor="ctr" anchorCtr="0">
            <a:normAutofit/>
          </a:bodyPr>
          <a:lstStyle>
            <a:lvl1pPr marL="0" indent="0" algn="l">
              <a:lnSpc>
                <a:spcPct val="100000"/>
              </a:lnSpc>
              <a:spcBef>
                <a:spcPts val="700"/>
              </a:spcBef>
              <a:spcAft>
                <a:spcPts val="0"/>
              </a:spcAft>
              <a:buFontTx/>
              <a:buNone/>
              <a:defRPr sz="1800" b="1" i="0">
                <a:solidFill>
                  <a:srgbClr val="004C97"/>
                </a:solidFill>
              </a:defRPr>
            </a:lvl1pPr>
            <a:lvl2pPr marL="0" indent="0">
              <a:buFontTx/>
              <a:buNone/>
              <a:defRPr sz="2800" b="1" i="0">
                <a:solidFill>
                  <a:srgbClr val="004C97"/>
                </a:solidFill>
              </a:defRPr>
            </a:lvl2pPr>
            <a:lvl3pPr marL="0" indent="0">
              <a:buFontTx/>
              <a:buNone/>
              <a:defRPr sz="2800" b="1" i="0">
                <a:solidFill>
                  <a:srgbClr val="004C97"/>
                </a:solidFill>
              </a:defRPr>
            </a:lvl3pPr>
            <a:lvl4pPr marL="0" indent="0">
              <a:buFontTx/>
              <a:buNone/>
              <a:defRPr sz="2800" b="1" i="0">
                <a:solidFill>
                  <a:srgbClr val="004C97"/>
                </a:solidFill>
              </a:defRPr>
            </a:lvl4pPr>
            <a:lvl5pPr marL="0" indent="0">
              <a:buFontTx/>
              <a:buNone/>
              <a:defRPr sz="2800" b="1" i="0">
                <a:solidFill>
                  <a:srgbClr val="004C97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1" name="Picture 10" descr="title_header_16x9.pdf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56"/>
          <a:stretch/>
        </p:blipFill>
        <p:spPr>
          <a:xfrm>
            <a:off x="-17761" y="187384"/>
            <a:ext cx="9010786" cy="23316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0D440B3-9F17-BFC5-071C-0E749A69DBF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7762" y="612759"/>
            <a:ext cx="9189720" cy="25089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85291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0_Title Slide">
    <p:bg>
      <p:bgPr>
        <a:solidFill>
          <a:schemeClr val="bg1">
            <a:alpha val="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23"/>
          <p:cNvSpPr>
            <a:spLocks noGrp="1"/>
          </p:cNvSpPr>
          <p:nvPr>
            <p:ph type="body" sz="quarter" idx="10" hasCustomPrompt="1"/>
          </p:nvPr>
        </p:nvSpPr>
        <p:spPr>
          <a:xfrm>
            <a:off x="341927" y="3996570"/>
            <a:ext cx="8499231" cy="935794"/>
          </a:xfrm>
          <a:prstGeom prst="rect">
            <a:avLst/>
          </a:prstGeom>
        </p:spPr>
        <p:txBody>
          <a:bodyPr lIns="0" tIns="45720" rIns="0" bIns="45720">
            <a:noAutofit/>
          </a:bodyPr>
          <a:lstStyle>
            <a:lvl1pPr marL="0" indent="0">
              <a:buFontTx/>
              <a:buNone/>
              <a:defRPr sz="1400">
                <a:solidFill>
                  <a:srgbClr val="004C97"/>
                </a:solidFill>
                <a:latin typeface="Helvetica"/>
              </a:defRPr>
            </a:lvl1pPr>
            <a:lvl2pPr marL="4572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2pPr>
            <a:lvl3pPr marL="9144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3pPr>
            <a:lvl4pPr marL="13716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4pPr>
            <a:lvl5pPr marL="18288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5pPr>
          </a:lstStyle>
          <a:p>
            <a:r>
              <a:rPr lang="en-US" sz="1400" dirty="0"/>
              <a:t>Presenter Name [14pt Regular]	</a:t>
            </a:r>
          </a:p>
          <a:p>
            <a:r>
              <a:rPr lang="en-US" sz="1400" dirty="0"/>
              <a:t>Meeting Title</a:t>
            </a:r>
          </a:p>
          <a:p>
            <a:r>
              <a:rPr lang="en-US" sz="1400" dirty="0"/>
              <a:t>Day Month Year</a:t>
            </a:r>
          </a:p>
        </p:txBody>
      </p:sp>
      <p:sp>
        <p:nvSpPr>
          <p:cNvPr id="8" name="Rectangle 7"/>
          <p:cNvSpPr/>
          <p:nvPr userDrawn="1"/>
        </p:nvSpPr>
        <p:spPr>
          <a:xfrm>
            <a:off x="-17762" y="-1"/>
            <a:ext cx="9189720" cy="672702"/>
          </a:xfrm>
          <a:prstGeom prst="rect">
            <a:avLst/>
          </a:prstGeom>
          <a:solidFill>
            <a:srgbClr val="004C9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Placeholder 24"/>
          <p:cNvSpPr>
            <a:spLocks noGrp="1"/>
          </p:cNvSpPr>
          <p:nvPr>
            <p:ph type="body" sz="quarter" idx="11"/>
          </p:nvPr>
        </p:nvSpPr>
        <p:spPr>
          <a:xfrm>
            <a:off x="341924" y="3237621"/>
            <a:ext cx="8499232" cy="752287"/>
          </a:xfrm>
          <a:prstGeom prst="rect">
            <a:avLst/>
          </a:prstGeom>
        </p:spPr>
        <p:txBody>
          <a:bodyPr vert="horz" wrap="square" lIns="0" tIns="45720" anchor="ctr" anchorCtr="0">
            <a:normAutofit/>
          </a:bodyPr>
          <a:lstStyle>
            <a:lvl1pPr marL="0" indent="0" algn="l">
              <a:lnSpc>
                <a:spcPct val="100000"/>
              </a:lnSpc>
              <a:spcBef>
                <a:spcPts val="700"/>
              </a:spcBef>
              <a:spcAft>
                <a:spcPts val="0"/>
              </a:spcAft>
              <a:buFontTx/>
              <a:buNone/>
              <a:defRPr sz="1800" b="1" i="0">
                <a:solidFill>
                  <a:srgbClr val="004C97"/>
                </a:solidFill>
              </a:defRPr>
            </a:lvl1pPr>
            <a:lvl2pPr marL="0" indent="0">
              <a:buFontTx/>
              <a:buNone/>
              <a:defRPr sz="2800" b="1" i="0">
                <a:solidFill>
                  <a:srgbClr val="004C97"/>
                </a:solidFill>
              </a:defRPr>
            </a:lvl2pPr>
            <a:lvl3pPr marL="0" indent="0">
              <a:buFontTx/>
              <a:buNone/>
              <a:defRPr sz="2800" b="1" i="0">
                <a:solidFill>
                  <a:srgbClr val="004C97"/>
                </a:solidFill>
              </a:defRPr>
            </a:lvl3pPr>
            <a:lvl4pPr marL="0" indent="0">
              <a:buFontTx/>
              <a:buNone/>
              <a:defRPr sz="2800" b="1" i="0">
                <a:solidFill>
                  <a:srgbClr val="004C97"/>
                </a:solidFill>
              </a:defRPr>
            </a:lvl4pPr>
            <a:lvl5pPr marL="0" indent="0">
              <a:buFontTx/>
              <a:buNone/>
              <a:defRPr sz="2800" b="1" i="0">
                <a:solidFill>
                  <a:srgbClr val="004C97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1" name="Picture 10" descr="title_header_16x9.pdf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56"/>
          <a:stretch/>
        </p:blipFill>
        <p:spPr>
          <a:xfrm>
            <a:off x="-17761" y="187384"/>
            <a:ext cx="9010786" cy="233162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87BA6F94-E34F-7970-1C5D-1D7967F7B5BC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57"/>
          <a:stretch/>
        </p:blipFill>
        <p:spPr>
          <a:xfrm>
            <a:off x="-17762" y="612759"/>
            <a:ext cx="9189720" cy="25089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391222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9_Title Slide">
    <p:bg>
      <p:bgPr>
        <a:solidFill>
          <a:schemeClr val="bg1">
            <a:alpha val="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23"/>
          <p:cNvSpPr>
            <a:spLocks noGrp="1"/>
          </p:cNvSpPr>
          <p:nvPr>
            <p:ph type="body" sz="quarter" idx="10" hasCustomPrompt="1"/>
          </p:nvPr>
        </p:nvSpPr>
        <p:spPr>
          <a:xfrm>
            <a:off x="341927" y="3996570"/>
            <a:ext cx="8499231" cy="935794"/>
          </a:xfrm>
          <a:prstGeom prst="rect">
            <a:avLst/>
          </a:prstGeom>
        </p:spPr>
        <p:txBody>
          <a:bodyPr lIns="0" tIns="45720" rIns="0" bIns="45720">
            <a:noAutofit/>
          </a:bodyPr>
          <a:lstStyle>
            <a:lvl1pPr marL="0" indent="0">
              <a:buFontTx/>
              <a:buNone/>
              <a:defRPr sz="1400">
                <a:solidFill>
                  <a:srgbClr val="004C97"/>
                </a:solidFill>
                <a:latin typeface="Helvetica"/>
              </a:defRPr>
            </a:lvl1pPr>
            <a:lvl2pPr marL="4572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2pPr>
            <a:lvl3pPr marL="9144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3pPr>
            <a:lvl4pPr marL="13716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4pPr>
            <a:lvl5pPr marL="18288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5pPr>
          </a:lstStyle>
          <a:p>
            <a:r>
              <a:rPr lang="en-US" sz="1400" dirty="0"/>
              <a:t>Presenter Name [14pt Regular]	</a:t>
            </a:r>
          </a:p>
          <a:p>
            <a:r>
              <a:rPr lang="en-US" sz="1400" dirty="0"/>
              <a:t>Meeting Title</a:t>
            </a:r>
          </a:p>
          <a:p>
            <a:r>
              <a:rPr lang="en-US" sz="1400" dirty="0"/>
              <a:t>Day Month Year</a:t>
            </a:r>
          </a:p>
        </p:txBody>
      </p:sp>
      <p:sp>
        <p:nvSpPr>
          <p:cNvPr id="8" name="Rectangle 7"/>
          <p:cNvSpPr/>
          <p:nvPr userDrawn="1"/>
        </p:nvSpPr>
        <p:spPr>
          <a:xfrm>
            <a:off x="-17762" y="-1"/>
            <a:ext cx="9189720" cy="672702"/>
          </a:xfrm>
          <a:prstGeom prst="rect">
            <a:avLst/>
          </a:prstGeom>
          <a:solidFill>
            <a:srgbClr val="004C9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Placeholder 24"/>
          <p:cNvSpPr>
            <a:spLocks noGrp="1"/>
          </p:cNvSpPr>
          <p:nvPr>
            <p:ph type="body" sz="quarter" idx="11"/>
          </p:nvPr>
        </p:nvSpPr>
        <p:spPr>
          <a:xfrm>
            <a:off x="341924" y="3237621"/>
            <a:ext cx="8499232" cy="752287"/>
          </a:xfrm>
          <a:prstGeom prst="rect">
            <a:avLst/>
          </a:prstGeom>
        </p:spPr>
        <p:txBody>
          <a:bodyPr vert="horz" wrap="square" lIns="0" tIns="45720" anchor="ctr" anchorCtr="0">
            <a:normAutofit/>
          </a:bodyPr>
          <a:lstStyle>
            <a:lvl1pPr marL="0" indent="0" algn="l">
              <a:lnSpc>
                <a:spcPct val="100000"/>
              </a:lnSpc>
              <a:spcBef>
                <a:spcPts val="700"/>
              </a:spcBef>
              <a:spcAft>
                <a:spcPts val="0"/>
              </a:spcAft>
              <a:buFontTx/>
              <a:buNone/>
              <a:defRPr sz="1800" b="1" i="0">
                <a:solidFill>
                  <a:srgbClr val="004C97"/>
                </a:solidFill>
              </a:defRPr>
            </a:lvl1pPr>
            <a:lvl2pPr marL="0" indent="0">
              <a:buFontTx/>
              <a:buNone/>
              <a:defRPr sz="2800" b="1" i="0">
                <a:solidFill>
                  <a:srgbClr val="004C97"/>
                </a:solidFill>
              </a:defRPr>
            </a:lvl2pPr>
            <a:lvl3pPr marL="0" indent="0">
              <a:buFontTx/>
              <a:buNone/>
              <a:defRPr sz="2800" b="1" i="0">
                <a:solidFill>
                  <a:srgbClr val="004C97"/>
                </a:solidFill>
              </a:defRPr>
            </a:lvl3pPr>
            <a:lvl4pPr marL="0" indent="0">
              <a:buFontTx/>
              <a:buNone/>
              <a:defRPr sz="2800" b="1" i="0">
                <a:solidFill>
                  <a:srgbClr val="004C97"/>
                </a:solidFill>
              </a:defRPr>
            </a:lvl4pPr>
            <a:lvl5pPr marL="0" indent="0">
              <a:buFontTx/>
              <a:buNone/>
              <a:defRPr sz="2800" b="1" i="0">
                <a:solidFill>
                  <a:srgbClr val="004C97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1" name="Picture 10" descr="title_header_16x9.pdf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56"/>
          <a:stretch/>
        </p:blipFill>
        <p:spPr>
          <a:xfrm>
            <a:off x="-17761" y="187384"/>
            <a:ext cx="9010786" cy="233162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2DA75D36-F305-4A2D-4B28-9B9D5192211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7762" y="612759"/>
            <a:ext cx="9189720" cy="25089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671524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7_Title Slide">
    <p:bg>
      <p:bgPr>
        <a:solidFill>
          <a:schemeClr val="bg1">
            <a:alpha val="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23"/>
          <p:cNvSpPr>
            <a:spLocks noGrp="1"/>
          </p:cNvSpPr>
          <p:nvPr>
            <p:ph type="body" sz="quarter" idx="10" hasCustomPrompt="1"/>
          </p:nvPr>
        </p:nvSpPr>
        <p:spPr>
          <a:xfrm>
            <a:off x="341927" y="3996570"/>
            <a:ext cx="8499231" cy="935794"/>
          </a:xfrm>
          <a:prstGeom prst="rect">
            <a:avLst/>
          </a:prstGeom>
        </p:spPr>
        <p:txBody>
          <a:bodyPr lIns="0" tIns="45720" rIns="0" bIns="45720">
            <a:noAutofit/>
          </a:bodyPr>
          <a:lstStyle>
            <a:lvl1pPr marL="0" indent="0">
              <a:buFontTx/>
              <a:buNone/>
              <a:defRPr sz="1400">
                <a:solidFill>
                  <a:srgbClr val="004C97"/>
                </a:solidFill>
                <a:latin typeface="Helvetica"/>
              </a:defRPr>
            </a:lvl1pPr>
            <a:lvl2pPr marL="4572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2pPr>
            <a:lvl3pPr marL="9144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3pPr>
            <a:lvl4pPr marL="13716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4pPr>
            <a:lvl5pPr marL="1828800" indent="0">
              <a:buFontTx/>
              <a:buNone/>
              <a:defRPr sz="1600">
                <a:solidFill>
                  <a:srgbClr val="2E5286"/>
                </a:solidFill>
                <a:latin typeface="Helvetica"/>
              </a:defRPr>
            </a:lvl5pPr>
          </a:lstStyle>
          <a:p>
            <a:r>
              <a:rPr lang="en-US" sz="1400" dirty="0"/>
              <a:t>Presenter Name [14pt Regular]	</a:t>
            </a:r>
          </a:p>
          <a:p>
            <a:r>
              <a:rPr lang="en-US" sz="1400" dirty="0"/>
              <a:t>Meeting Title</a:t>
            </a:r>
          </a:p>
          <a:p>
            <a:r>
              <a:rPr lang="en-US" sz="1400" dirty="0"/>
              <a:t>Day Month Year</a:t>
            </a:r>
          </a:p>
        </p:txBody>
      </p:sp>
      <p:sp>
        <p:nvSpPr>
          <p:cNvPr id="8" name="Rectangle 7"/>
          <p:cNvSpPr/>
          <p:nvPr userDrawn="1"/>
        </p:nvSpPr>
        <p:spPr>
          <a:xfrm>
            <a:off x="-17762" y="-1"/>
            <a:ext cx="9189720" cy="672702"/>
          </a:xfrm>
          <a:prstGeom prst="rect">
            <a:avLst/>
          </a:prstGeom>
          <a:solidFill>
            <a:srgbClr val="004C9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 Placeholder 24"/>
          <p:cNvSpPr>
            <a:spLocks noGrp="1"/>
          </p:cNvSpPr>
          <p:nvPr>
            <p:ph type="body" sz="quarter" idx="11"/>
          </p:nvPr>
        </p:nvSpPr>
        <p:spPr>
          <a:xfrm>
            <a:off x="341924" y="3237621"/>
            <a:ext cx="8499232" cy="752287"/>
          </a:xfrm>
          <a:prstGeom prst="rect">
            <a:avLst/>
          </a:prstGeom>
        </p:spPr>
        <p:txBody>
          <a:bodyPr vert="horz" wrap="square" lIns="0" tIns="45720" anchor="ctr" anchorCtr="0">
            <a:normAutofit/>
          </a:bodyPr>
          <a:lstStyle>
            <a:lvl1pPr marL="0" indent="0" algn="l">
              <a:lnSpc>
                <a:spcPct val="100000"/>
              </a:lnSpc>
              <a:spcBef>
                <a:spcPts val="700"/>
              </a:spcBef>
              <a:spcAft>
                <a:spcPts val="0"/>
              </a:spcAft>
              <a:buFontTx/>
              <a:buNone/>
              <a:defRPr sz="1800" b="1" i="0">
                <a:solidFill>
                  <a:srgbClr val="004C97"/>
                </a:solidFill>
              </a:defRPr>
            </a:lvl1pPr>
            <a:lvl2pPr marL="0" indent="0">
              <a:buFontTx/>
              <a:buNone/>
              <a:defRPr sz="2800" b="1" i="0">
                <a:solidFill>
                  <a:srgbClr val="004C97"/>
                </a:solidFill>
              </a:defRPr>
            </a:lvl2pPr>
            <a:lvl3pPr marL="0" indent="0">
              <a:buFontTx/>
              <a:buNone/>
              <a:defRPr sz="2800" b="1" i="0">
                <a:solidFill>
                  <a:srgbClr val="004C97"/>
                </a:solidFill>
              </a:defRPr>
            </a:lvl3pPr>
            <a:lvl4pPr marL="0" indent="0">
              <a:buFontTx/>
              <a:buNone/>
              <a:defRPr sz="2800" b="1" i="0">
                <a:solidFill>
                  <a:srgbClr val="004C97"/>
                </a:solidFill>
              </a:defRPr>
            </a:lvl4pPr>
            <a:lvl5pPr marL="0" indent="0">
              <a:buFontTx/>
              <a:buNone/>
              <a:defRPr sz="2800" b="1" i="0">
                <a:solidFill>
                  <a:srgbClr val="004C97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3" name="Picture 12" descr="14-0218-16D.lr.jpg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7762" y="612759"/>
            <a:ext cx="9189720" cy="2508919"/>
          </a:xfrm>
          <a:prstGeom prst="rect">
            <a:avLst/>
          </a:prstGeom>
        </p:spPr>
      </p:pic>
      <p:pic>
        <p:nvPicPr>
          <p:cNvPr id="11" name="Picture 10" descr="title_header_16x9.pdf"/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456"/>
          <a:stretch/>
        </p:blipFill>
        <p:spPr>
          <a:xfrm>
            <a:off x="-17761" y="187384"/>
            <a:ext cx="9010786" cy="233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208525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Logo Bottom: Title &amp;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228603" y="728664"/>
            <a:ext cx="8672513" cy="3794522"/>
          </a:xfrm>
          <a:prstGeom prst="rect">
            <a:avLst/>
          </a:prstGeom>
        </p:spPr>
        <p:txBody>
          <a:bodyPr lIns="0" tIns="0" rIns="0" bIns="0"/>
          <a:lstStyle>
            <a:lvl1pPr marL="227013" indent="-227013">
              <a:spcBef>
                <a:spcPts val="12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 sz="1600">
                <a:solidFill>
                  <a:srgbClr val="000000"/>
                </a:solidFill>
              </a:defRPr>
            </a:lvl1pPr>
            <a:lvl2pPr marL="514350" marR="0" indent="-231775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–"/>
              <a:tabLst/>
              <a:defRPr sz="1400">
                <a:solidFill>
                  <a:srgbClr val="000000"/>
                </a:solidFill>
              </a:defRPr>
            </a:lvl2pPr>
            <a:lvl3pPr marL="800100" marR="0" indent="-227013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 sz="1400">
                <a:solidFill>
                  <a:srgbClr val="000000"/>
                </a:solidFill>
              </a:defRPr>
            </a:lvl3pPr>
            <a:lvl4pPr marL="1087438" marR="0" indent="-230188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Helvetica" panose="020B0604020202020204" pitchFamily="34" charset="0"/>
              <a:buChar char="–"/>
              <a:tabLst/>
              <a:defRPr sz="1200">
                <a:solidFill>
                  <a:srgbClr val="000000"/>
                </a:solidFill>
              </a:defRPr>
            </a:lvl4pPr>
            <a:lvl5pPr marL="1373188" marR="0" indent="-233363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 sz="1200">
                <a:solidFill>
                  <a:srgbClr val="000000"/>
                </a:solidFill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7" name="Title 1"/>
          <p:cNvSpPr>
            <a:spLocks noGrp="1"/>
          </p:cNvSpPr>
          <p:nvPr>
            <p:ph type="title"/>
          </p:nvPr>
        </p:nvSpPr>
        <p:spPr>
          <a:xfrm>
            <a:off x="228600" y="188814"/>
            <a:ext cx="8686800" cy="320908"/>
          </a:xfrm>
          <a:prstGeom prst="rect">
            <a:avLst/>
          </a:prstGeom>
        </p:spPr>
        <p:txBody>
          <a:bodyPr lIns="0" tIns="0" rIns="0" bIns="0" anchor="b" anchorCtr="0"/>
          <a:lstStyle>
            <a:lvl1pPr>
              <a:defRPr sz="1950">
                <a:solidFill>
                  <a:srgbClr val="004C97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Date Placeholder 3"/>
          <p:cNvSpPr>
            <a:spLocks noGrp="1"/>
          </p:cNvSpPr>
          <p:nvPr>
            <p:ph type="dt" sz="half" idx="2"/>
          </p:nvPr>
        </p:nvSpPr>
        <p:spPr>
          <a:xfrm>
            <a:off x="736827" y="4878161"/>
            <a:ext cx="675368" cy="180975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algn="l"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9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30603" y="4878161"/>
            <a:ext cx="6262118" cy="182155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algn="l">
              <a:defRPr sz="900">
                <a:solidFill>
                  <a:srgbClr val="004C97"/>
                </a:solidFill>
                <a:latin typeface="Helvetica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10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222250" y="4878161"/>
            <a:ext cx="414338" cy="177964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pic>
        <p:nvPicPr>
          <p:cNvPr id="4" name="Picture 3" descr="A picture containing icon&#10;&#10;Description automatically generated">
            <a:extLst>
              <a:ext uri="{FF2B5EF4-FFF2-40B4-BE49-F238E27FC236}">
                <a16:creationId xmlns:a16="http://schemas.microsoft.com/office/drawing/2014/main" id="{AA69CF24-F572-1D4A-841D-0D6930238C0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6531" y="4671986"/>
            <a:ext cx="1108394" cy="199149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CE809BEC-FF0E-7C47-ACC3-F2E5E0425E29}"/>
              </a:ext>
            </a:extLst>
          </p:cNvPr>
          <p:cNvSpPr/>
          <p:nvPr userDrawn="1"/>
        </p:nvSpPr>
        <p:spPr>
          <a:xfrm>
            <a:off x="219075" y="4737100"/>
            <a:ext cx="7531101" cy="73025"/>
          </a:xfrm>
          <a:prstGeom prst="rect">
            <a:avLst/>
          </a:prstGeom>
          <a:solidFill>
            <a:srgbClr val="97D7E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392269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Logo Bottom: 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/>
          <p:cNvSpPr>
            <a:spLocks noGrp="1"/>
          </p:cNvSpPr>
          <p:nvPr>
            <p:ph sz="half" idx="13"/>
          </p:nvPr>
        </p:nvSpPr>
        <p:spPr>
          <a:xfrm>
            <a:off x="228601" y="728663"/>
            <a:ext cx="4206240" cy="2725341"/>
          </a:xfrm>
          <a:prstGeom prst="rect">
            <a:avLst/>
          </a:prstGeom>
        </p:spPr>
        <p:txBody>
          <a:bodyPr lIns="0" tIns="0" rIns="0" bIns="0"/>
          <a:lstStyle>
            <a:lvl1pPr marL="227013" marR="0" indent="-227013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 sz="1600">
                <a:solidFill>
                  <a:srgbClr val="505050"/>
                </a:solidFill>
              </a:defRPr>
            </a:lvl1pPr>
            <a:lvl2pPr marL="512763" indent="-230188">
              <a:spcBef>
                <a:spcPts val="984"/>
              </a:spcBef>
              <a:defRPr sz="1400">
                <a:solidFill>
                  <a:srgbClr val="505050"/>
                </a:solidFill>
              </a:defRPr>
            </a:lvl2pPr>
            <a:lvl3pPr marL="803275" indent="-230188">
              <a:spcBef>
                <a:spcPts val="984"/>
              </a:spcBef>
              <a:defRPr sz="1400">
                <a:solidFill>
                  <a:srgbClr val="505050"/>
                </a:solidFill>
              </a:defRPr>
            </a:lvl3pPr>
            <a:lvl4pPr marL="1085850" indent="-228600">
              <a:spcBef>
                <a:spcPts val="984"/>
              </a:spcBef>
              <a:defRPr sz="1200">
                <a:solidFill>
                  <a:srgbClr val="505050"/>
                </a:solidFill>
              </a:defRPr>
            </a:lvl4pPr>
            <a:lvl5pPr marL="1370013" indent="-230188">
              <a:spcBef>
                <a:spcPts val="984"/>
              </a:spcBef>
              <a:buFont typeface="Arial"/>
              <a:buChar char="•"/>
              <a:defRPr sz="1200">
                <a:solidFill>
                  <a:srgbClr val="505050"/>
                </a:solidFill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Content Placeholder 2"/>
          <p:cNvSpPr>
            <a:spLocks noGrp="1"/>
          </p:cNvSpPr>
          <p:nvPr>
            <p:ph sz="half" idx="15"/>
          </p:nvPr>
        </p:nvSpPr>
        <p:spPr>
          <a:xfrm>
            <a:off x="4692455" y="728663"/>
            <a:ext cx="4215383" cy="2725341"/>
          </a:xfrm>
          <a:prstGeom prst="rect">
            <a:avLst/>
          </a:prstGeom>
        </p:spPr>
        <p:txBody>
          <a:bodyPr lIns="0" tIns="0" rIns="0" bIns="0"/>
          <a:lstStyle>
            <a:lvl1pPr marL="227013" marR="0" indent="-227013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 sz="1600">
                <a:solidFill>
                  <a:srgbClr val="505050"/>
                </a:solidFill>
              </a:defRPr>
            </a:lvl1pPr>
            <a:lvl2pPr marL="512763" indent="-230188">
              <a:spcBef>
                <a:spcPts val="984"/>
              </a:spcBef>
              <a:defRPr sz="1400">
                <a:solidFill>
                  <a:srgbClr val="505050"/>
                </a:solidFill>
              </a:defRPr>
            </a:lvl2pPr>
            <a:lvl3pPr marL="806450" indent="-228600">
              <a:spcBef>
                <a:spcPts val="984"/>
              </a:spcBef>
              <a:defRPr sz="1400">
                <a:solidFill>
                  <a:srgbClr val="505050"/>
                </a:solidFill>
              </a:defRPr>
            </a:lvl3pPr>
            <a:lvl4pPr marL="1087438" indent="-228600">
              <a:spcBef>
                <a:spcPts val="984"/>
              </a:spcBef>
              <a:defRPr sz="1200">
                <a:solidFill>
                  <a:srgbClr val="505050"/>
                </a:solidFill>
              </a:defRPr>
            </a:lvl4pPr>
            <a:lvl5pPr marL="1370013" indent="-228600">
              <a:spcBef>
                <a:spcPts val="984"/>
              </a:spcBef>
              <a:buFont typeface="Arial"/>
              <a:buChar char="•"/>
              <a:defRPr sz="1200">
                <a:solidFill>
                  <a:srgbClr val="505050"/>
                </a:solidFill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marL="285750" marR="0" lvl="0" indent="-285750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tabLst/>
              <a:defRPr/>
            </a:pPr>
            <a:r>
              <a:rPr lang="en-US"/>
              <a:t>Click to edit Master text styles</a:t>
            </a:r>
          </a:p>
          <a:p>
            <a:pPr marL="285750" marR="0" lvl="1" indent="-285750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tabLst/>
              <a:defRPr/>
            </a:pPr>
            <a:r>
              <a:rPr lang="en-US"/>
              <a:t>Second level</a:t>
            </a:r>
          </a:p>
          <a:p>
            <a:pPr marL="285750" marR="0" lvl="2" indent="-285750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tabLst/>
              <a:defRPr/>
            </a:pPr>
            <a:r>
              <a:rPr lang="en-US"/>
              <a:t>Third level</a:t>
            </a:r>
          </a:p>
          <a:p>
            <a:pPr marL="285750" marR="0" lvl="3" indent="-285750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tabLst/>
              <a:defRPr/>
            </a:pPr>
            <a:r>
              <a:rPr lang="en-US"/>
              <a:t>Fourth level</a:t>
            </a:r>
          </a:p>
          <a:p>
            <a:pPr marL="285750" marR="0" lvl="4" indent="-285750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tabLst/>
              <a:defRPr/>
            </a:pPr>
            <a:r>
              <a:rPr lang="en-US"/>
              <a:t>Fifth level</a:t>
            </a:r>
            <a:endParaRPr lang="en-US" dirty="0"/>
          </a:p>
        </p:txBody>
      </p:sp>
      <p:sp>
        <p:nvSpPr>
          <p:cNvPr id="9" name="Text Placeholder 3"/>
          <p:cNvSpPr>
            <a:spLocks noGrp="1"/>
          </p:cNvSpPr>
          <p:nvPr>
            <p:ph type="body" sz="half" idx="16"/>
          </p:nvPr>
        </p:nvSpPr>
        <p:spPr>
          <a:xfrm>
            <a:off x="229365" y="3573827"/>
            <a:ext cx="4205476" cy="949359"/>
          </a:xfrm>
          <a:prstGeom prst="rect">
            <a:avLst/>
          </a:prstGeom>
        </p:spPr>
        <p:txBody>
          <a:bodyPr lIns="0" tIns="0" rIns="0" bIns="0"/>
          <a:lstStyle>
            <a:lvl1pPr marL="0" indent="0" algn="ctr">
              <a:buNone/>
              <a:defRPr sz="1100" b="1" i="0">
                <a:solidFill>
                  <a:srgbClr val="004C97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9"/>
          </p:nvPr>
        </p:nvSpPr>
        <p:spPr>
          <a:xfrm>
            <a:off x="4692452" y="3573827"/>
            <a:ext cx="4206239" cy="949359"/>
          </a:xfrm>
          <a:prstGeom prst="rect">
            <a:avLst/>
          </a:prstGeom>
        </p:spPr>
        <p:txBody>
          <a:bodyPr lIns="0" tIns="0" rIns="0" bIns="0"/>
          <a:lstStyle>
            <a:lvl1pPr marL="0" indent="0" algn="ctr">
              <a:buNone/>
              <a:defRPr sz="1100" b="1" i="0">
                <a:solidFill>
                  <a:srgbClr val="004C97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Date Placeholder 3"/>
          <p:cNvSpPr>
            <a:spLocks noGrp="1"/>
          </p:cNvSpPr>
          <p:nvPr>
            <p:ph type="dt" sz="half" idx="2"/>
          </p:nvPr>
        </p:nvSpPr>
        <p:spPr>
          <a:xfrm>
            <a:off x="736827" y="4878161"/>
            <a:ext cx="675368" cy="180975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algn="l"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12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30602" y="4878161"/>
            <a:ext cx="6262118" cy="182155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algn="l">
              <a:defRPr sz="900">
                <a:solidFill>
                  <a:srgbClr val="004C97"/>
                </a:solidFill>
                <a:latin typeface="Helvetica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13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222250" y="4878161"/>
            <a:ext cx="414338" cy="177964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228600" y="188814"/>
            <a:ext cx="8686800" cy="320908"/>
          </a:xfrm>
          <a:prstGeom prst="rect">
            <a:avLst/>
          </a:prstGeom>
        </p:spPr>
        <p:txBody>
          <a:bodyPr lIns="0" tIns="0" rIns="0" bIns="0" anchor="b" anchorCtr="0"/>
          <a:lstStyle>
            <a:lvl1pPr>
              <a:defRPr sz="1950">
                <a:solidFill>
                  <a:srgbClr val="004C97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pic>
        <p:nvPicPr>
          <p:cNvPr id="15" name="Picture 14" descr="A picture containing icon&#10;&#10;Description automatically generated">
            <a:extLst>
              <a:ext uri="{FF2B5EF4-FFF2-40B4-BE49-F238E27FC236}">
                <a16:creationId xmlns:a16="http://schemas.microsoft.com/office/drawing/2014/main" id="{D4D081AD-4B52-6F4C-8D4F-511833C98F9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6531" y="4671986"/>
            <a:ext cx="1108394" cy="199149"/>
          </a:xfrm>
          <a:prstGeom prst="rect">
            <a:avLst/>
          </a:prstGeom>
        </p:spPr>
      </p:pic>
      <p:sp>
        <p:nvSpPr>
          <p:cNvPr id="17" name="Rectangle 16">
            <a:extLst>
              <a:ext uri="{FF2B5EF4-FFF2-40B4-BE49-F238E27FC236}">
                <a16:creationId xmlns:a16="http://schemas.microsoft.com/office/drawing/2014/main" id="{69B3E4F6-B022-5F44-B5A5-9E70BD7DAD71}"/>
              </a:ext>
            </a:extLst>
          </p:cNvPr>
          <p:cNvSpPr/>
          <p:nvPr userDrawn="1"/>
        </p:nvSpPr>
        <p:spPr>
          <a:xfrm>
            <a:off x="219075" y="4737100"/>
            <a:ext cx="7531101" cy="73025"/>
          </a:xfrm>
          <a:prstGeom prst="rect">
            <a:avLst/>
          </a:prstGeom>
          <a:solidFill>
            <a:srgbClr val="97D7E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3958007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Logo Bottom: Content &amp;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4165237"/>
            <a:ext cx="3027894" cy="320908"/>
          </a:xfrm>
          <a:prstGeom prst="rect">
            <a:avLst/>
          </a:prstGeom>
        </p:spPr>
        <p:txBody>
          <a:bodyPr lIns="0" tIns="0" rIns="0" bIns="0" anchor="b"/>
          <a:lstStyle>
            <a:lvl1pPr marL="0" indent="0" algn="ctr">
              <a:buNone/>
              <a:defRPr sz="1100" b="1" i="0">
                <a:solidFill>
                  <a:srgbClr val="004C97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Content Placeholder 2"/>
          <p:cNvSpPr>
            <a:spLocks noGrp="1"/>
          </p:cNvSpPr>
          <p:nvPr>
            <p:ph sz="half" idx="15"/>
          </p:nvPr>
        </p:nvSpPr>
        <p:spPr>
          <a:xfrm>
            <a:off x="3542715" y="719139"/>
            <a:ext cx="5347605" cy="3767006"/>
          </a:xfrm>
          <a:prstGeom prst="rect">
            <a:avLst/>
          </a:prstGeom>
        </p:spPr>
        <p:txBody>
          <a:bodyPr lIns="0" tIns="0" rIns="0" bIns="0"/>
          <a:lstStyle>
            <a:lvl1pPr marL="285750" marR="0" indent="-285750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 sz="1600">
                <a:solidFill>
                  <a:srgbClr val="505050"/>
                </a:solidFill>
              </a:defRPr>
            </a:lvl1pPr>
            <a:lvl2pPr marL="514350" indent="-230188">
              <a:spcBef>
                <a:spcPts val="984"/>
              </a:spcBef>
              <a:defRPr sz="1400">
                <a:solidFill>
                  <a:srgbClr val="505050"/>
                </a:solidFill>
              </a:defRPr>
            </a:lvl2pPr>
            <a:lvl3pPr marL="806450" indent="-228600">
              <a:spcBef>
                <a:spcPts val="984"/>
              </a:spcBef>
              <a:defRPr sz="1400">
                <a:solidFill>
                  <a:srgbClr val="505050"/>
                </a:solidFill>
              </a:defRPr>
            </a:lvl3pPr>
            <a:lvl4pPr marL="1087438" indent="-228600">
              <a:spcBef>
                <a:spcPts val="984"/>
              </a:spcBef>
              <a:defRPr sz="1200">
                <a:solidFill>
                  <a:srgbClr val="505050"/>
                </a:solidFill>
              </a:defRPr>
            </a:lvl4pPr>
            <a:lvl5pPr marL="1370013" indent="-228600">
              <a:spcBef>
                <a:spcPts val="984"/>
              </a:spcBef>
              <a:buFont typeface="Arial"/>
              <a:buChar char="•"/>
              <a:defRPr sz="1200">
                <a:solidFill>
                  <a:srgbClr val="505050"/>
                </a:solidFill>
              </a:defRPr>
            </a:lvl5pPr>
            <a:lvl6pPr marL="1373188" indent="0">
              <a:spcBef>
                <a:spcPts val="984"/>
              </a:spcBef>
              <a:buFont typeface="Arial" panose="020B0604020202020204" pitchFamily="34" charset="0"/>
              <a:buNone/>
              <a:defRPr sz="1200">
                <a:solidFill>
                  <a:srgbClr val="505050"/>
                </a:solidFill>
              </a:defRPr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6"/>
          </p:nvPr>
        </p:nvSpPr>
        <p:spPr>
          <a:xfrm>
            <a:off x="736827" y="4878161"/>
            <a:ext cx="675368" cy="180975"/>
          </a:xfrm>
        </p:spPr>
        <p:txBody>
          <a:bodyPr/>
          <a:lstStyle>
            <a:lvl1pPr>
              <a:defRPr sz="900" smtClean="0"/>
            </a:lvl1pPr>
          </a:lstStyle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7"/>
          </p:nvPr>
        </p:nvSpPr>
        <p:spPr>
          <a:xfrm>
            <a:off x="1530604" y="4878161"/>
            <a:ext cx="6262119" cy="187523"/>
          </a:xfrm>
        </p:spPr>
        <p:txBody>
          <a:bodyPr/>
          <a:lstStyle>
            <a:lvl1pPr>
              <a:defRPr sz="900" dirty="0" smtClean="0"/>
            </a:lvl1pPr>
          </a:lstStyle>
          <a:p>
            <a:pPr>
              <a:defRPr/>
            </a:pPr>
            <a:r>
              <a:rPr lang="en-US"/>
              <a:t>David Kessler | CIPANP 2025</a:t>
            </a:r>
            <a:endParaRPr lang="en-US" b="1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8"/>
          </p:nvPr>
        </p:nvSpPr>
        <p:spPr/>
        <p:txBody>
          <a:bodyPr/>
          <a:lstStyle>
            <a:lvl1pPr>
              <a:defRPr sz="900" smtClean="0"/>
            </a:lvl1pPr>
          </a:lstStyle>
          <a:p>
            <a:pPr>
              <a:defRPr/>
            </a:pPr>
            <a:fld id="{979A04A2-726F-2143-A443-7788AF27176E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28600" y="190520"/>
            <a:ext cx="8686800" cy="320908"/>
          </a:xfrm>
          <a:prstGeom prst="rect">
            <a:avLst/>
          </a:prstGeom>
        </p:spPr>
        <p:txBody>
          <a:bodyPr lIns="0" tIns="0" rIns="0" bIns="0" anchor="b" anchorCtr="0"/>
          <a:lstStyle>
            <a:lvl1pPr>
              <a:defRPr sz="1950">
                <a:solidFill>
                  <a:srgbClr val="004C97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pic>
        <p:nvPicPr>
          <p:cNvPr id="9" name="Picture 8" descr="A picture containing icon&#10;&#10;Description automatically generated">
            <a:extLst>
              <a:ext uri="{FF2B5EF4-FFF2-40B4-BE49-F238E27FC236}">
                <a16:creationId xmlns:a16="http://schemas.microsoft.com/office/drawing/2014/main" id="{8EAC481F-6EA8-8842-9A2B-BC4C4B79ABD0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6531" y="4671986"/>
            <a:ext cx="1108394" cy="199149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CF7C8AC5-6610-6C44-BBA1-96C0000A5F19}"/>
              </a:ext>
            </a:extLst>
          </p:cNvPr>
          <p:cNvSpPr/>
          <p:nvPr userDrawn="1"/>
        </p:nvSpPr>
        <p:spPr>
          <a:xfrm>
            <a:off x="219075" y="4737100"/>
            <a:ext cx="7531101" cy="73025"/>
          </a:xfrm>
          <a:prstGeom prst="rect">
            <a:avLst/>
          </a:prstGeom>
          <a:solidFill>
            <a:srgbClr val="97D7E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Content Placeholder 2">
            <a:extLst>
              <a:ext uri="{FF2B5EF4-FFF2-40B4-BE49-F238E27FC236}">
                <a16:creationId xmlns:a16="http://schemas.microsoft.com/office/drawing/2014/main" id="{337E9888-76A4-76B3-BAD9-CA6F84EBC301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>
            <a:off x="228601" y="728664"/>
            <a:ext cx="3027893" cy="3368538"/>
          </a:xfrm>
          <a:prstGeom prst="rect">
            <a:avLst/>
          </a:prstGeom>
        </p:spPr>
        <p:txBody>
          <a:bodyPr lIns="0" tIns="0" rIns="0" bIns="0"/>
          <a:lstStyle>
            <a:lvl1pPr marL="227013" marR="0" indent="-227013" algn="l" defTabSz="457200" rtl="0" eaLnBrk="1" fontAlgn="base" latinLnBrk="0" hangingPunct="1">
              <a:lnSpc>
                <a:spcPct val="100000"/>
              </a:lnSpc>
              <a:spcBef>
                <a:spcPts val="984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Char char="•"/>
              <a:tabLst/>
              <a:defRPr sz="1600">
                <a:solidFill>
                  <a:srgbClr val="505050"/>
                </a:solidFill>
              </a:defRPr>
            </a:lvl1pPr>
            <a:lvl2pPr marL="512763" indent="-230188">
              <a:spcBef>
                <a:spcPts val="984"/>
              </a:spcBef>
              <a:defRPr sz="1400">
                <a:solidFill>
                  <a:srgbClr val="505050"/>
                </a:solidFill>
              </a:defRPr>
            </a:lvl2pPr>
            <a:lvl3pPr marL="803275" indent="-230188">
              <a:spcBef>
                <a:spcPts val="984"/>
              </a:spcBef>
              <a:defRPr sz="1400">
                <a:solidFill>
                  <a:srgbClr val="505050"/>
                </a:solidFill>
              </a:defRPr>
            </a:lvl3pPr>
            <a:lvl4pPr marL="1085850" indent="-228600">
              <a:spcBef>
                <a:spcPts val="984"/>
              </a:spcBef>
              <a:defRPr sz="1200">
                <a:solidFill>
                  <a:srgbClr val="505050"/>
                </a:solidFill>
              </a:defRPr>
            </a:lvl4pPr>
            <a:lvl5pPr marL="1370013" indent="-230188">
              <a:spcBef>
                <a:spcPts val="984"/>
              </a:spcBef>
              <a:buFont typeface="Arial"/>
              <a:buChar char="•"/>
              <a:defRPr sz="1200">
                <a:solidFill>
                  <a:srgbClr val="505050"/>
                </a:solidFill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118363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Logo Bottom: Picture &amp;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2"/>
          <p:cNvSpPr>
            <a:spLocks noGrp="1"/>
          </p:cNvSpPr>
          <p:nvPr>
            <p:ph type="pic" idx="13"/>
          </p:nvPr>
        </p:nvSpPr>
        <p:spPr>
          <a:xfrm>
            <a:off x="224073" y="728664"/>
            <a:ext cx="8686800" cy="2795038"/>
          </a:xfrm>
          <a:prstGeom prst="rect">
            <a:avLst/>
          </a:prstGeom>
        </p:spPr>
        <p:txBody>
          <a:bodyPr lIns="0" tIns="0" rIns="0" bIns="0" rtlCol="0">
            <a:normAutofit/>
          </a:bodyPr>
          <a:lstStyle>
            <a:lvl1pPr marL="0" indent="0">
              <a:buNone/>
              <a:defRPr sz="1300">
                <a:solidFill>
                  <a:srgbClr val="505050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224073" y="3707254"/>
            <a:ext cx="8686800" cy="818444"/>
          </a:xfrm>
          <a:prstGeom prst="rect">
            <a:avLst/>
          </a:prstGeom>
        </p:spPr>
        <p:txBody>
          <a:bodyPr lIns="0" tIns="0" rIns="0" bIns="0"/>
          <a:lstStyle>
            <a:lvl1pPr marL="0" indent="0" algn="ctr">
              <a:buNone/>
              <a:defRPr sz="1100" b="1" i="0">
                <a:solidFill>
                  <a:srgbClr val="004C97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4"/>
          </p:nvPr>
        </p:nvSpPr>
        <p:spPr>
          <a:xfrm>
            <a:off x="736827" y="4878161"/>
            <a:ext cx="675368" cy="180975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algn="l"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9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30603" y="4878161"/>
            <a:ext cx="6251958" cy="182155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algn="l">
              <a:defRPr sz="900">
                <a:solidFill>
                  <a:srgbClr val="004C97"/>
                </a:solidFill>
                <a:latin typeface="Helvetica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222250" y="4878161"/>
            <a:ext cx="414338" cy="177964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28600" y="188814"/>
            <a:ext cx="8686800" cy="320908"/>
          </a:xfrm>
          <a:prstGeom prst="rect">
            <a:avLst/>
          </a:prstGeom>
        </p:spPr>
        <p:txBody>
          <a:bodyPr lIns="0" tIns="0" rIns="0" bIns="0" anchor="b" anchorCtr="0"/>
          <a:lstStyle>
            <a:lvl1pPr>
              <a:defRPr sz="1950">
                <a:solidFill>
                  <a:srgbClr val="004C97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pic>
        <p:nvPicPr>
          <p:cNvPr id="13" name="Picture 12" descr="A picture containing icon&#10;&#10;Description automatically generated">
            <a:extLst>
              <a:ext uri="{FF2B5EF4-FFF2-40B4-BE49-F238E27FC236}">
                <a16:creationId xmlns:a16="http://schemas.microsoft.com/office/drawing/2014/main" id="{5C62C411-78B7-E24A-910B-DB22279E203F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6531" y="4671986"/>
            <a:ext cx="1108394" cy="199149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CA7D9CF0-9F7A-8149-A2E0-1D1F97884E19}"/>
              </a:ext>
            </a:extLst>
          </p:cNvPr>
          <p:cNvSpPr/>
          <p:nvPr userDrawn="1"/>
        </p:nvSpPr>
        <p:spPr>
          <a:xfrm>
            <a:off x="219075" y="4737100"/>
            <a:ext cx="7531101" cy="73025"/>
          </a:xfrm>
          <a:prstGeom prst="rect">
            <a:avLst/>
          </a:prstGeom>
          <a:solidFill>
            <a:srgbClr val="97D7E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1191535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Pictur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736827" y="4878161"/>
            <a:ext cx="675368" cy="180975"/>
          </a:xfrm>
        </p:spPr>
        <p:txBody>
          <a:bodyPr/>
          <a:lstStyle>
            <a:lvl1pPr>
              <a:defRPr sz="900"/>
            </a:lvl1pPr>
          </a:lstStyle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1530605" y="4878161"/>
            <a:ext cx="6260399" cy="182155"/>
          </a:xfrm>
        </p:spPr>
        <p:txBody>
          <a:bodyPr/>
          <a:lstStyle>
            <a:lvl1pPr>
              <a:defRPr sz="900"/>
            </a:lvl1pPr>
          </a:lstStyle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z="900"/>
            </a:lvl1pPr>
          </a:lstStyle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7" name="Picture Placeholder 6"/>
          <p:cNvSpPr>
            <a:spLocks noGrp="1"/>
          </p:cNvSpPr>
          <p:nvPr>
            <p:ph type="pic" sz="quarter" idx="13"/>
          </p:nvPr>
        </p:nvSpPr>
        <p:spPr>
          <a:xfrm>
            <a:off x="222250" y="190501"/>
            <a:ext cx="8675688" cy="4352192"/>
          </a:xfrm>
          <a:prstGeom prst="rect">
            <a:avLst/>
          </a:prstGeom>
        </p:spPr>
        <p:txBody>
          <a:bodyPr vert="horz"/>
          <a:lstStyle>
            <a:lvl1pPr marL="230188" indent="-230188">
              <a:defRPr sz="14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pic>
        <p:nvPicPr>
          <p:cNvPr id="6" name="Picture 5" descr="A picture containing icon&#10;&#10;Description automatically generated">
            <a:extLst>
              <a:ext uri="{FF2B5EF4-FFF2-40B4-BE49-F238E27FC236}">
                <a16:creationId xmlns:a16="http://schemas.microsoft.com/office/drawing/2014/main" id="{CA34DB5F-D82E-A04F-9A90-7E062B9F5CA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6531" y="4671986"/>
            <a:ext cx="1108394" cy="199149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BA273D8B-1721-BE4B-B1B9-EA445027C472}"/>
              </a:ext>
            </a:extLst>
          </p:cNvPr>
          <p:cNvSpPr/>
          <p:nvPr userDrawn="1"/>
        </p:nvSpPr>
        <p:spPr>
          <a:xfrm>
            <a:off x="219075" y="4737100"/>
            <a:ext cx="7531101" cy="73025"/>
          </a:xfrm>
          <a:prstGeom prst="rect">
            <a:avLst/>
          </a:prstGeom>
          <a:solidFill>
            <a:srgbClr val="97D7E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8222156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Logo Bottom: Extra Log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1530603" y="4878161"/>
            <a:ext cx="6272278" cy="182155"/>
          </a:xfrm>
        </p:spPr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11" name="Title 1"/>
          <p:cNvSpPr>
            <a:spLocks noGrp="1"/>
          </p:cNvSpPr>
          <p:nvPr>
            <p:ph type="title"/>
          </p:nvPr>
        </p:nvSpPr>
        <p:spPr>
          <a:xfrm>
            <a:off x="228600" y="188814"/>
            <a:ext cx="8686800" cy="320908"/>
          </a:xfrm>
          <a:prstGeom prst="rect">
            <a:avLst/>
          </a:prstGeom>
        </p:spPr>
        <p:txBody>
          <a:bodyPr lIns="0" tIns="0" rIns="0" bIns="0" anchor="b" anchorCtr="0"/>
          <a:lstStyle>
            <a:lvl1pPr>
              <a:defRPr sz="2200">
                <a:solidFill>
                  <a:srgbClr val="004C97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4" name="Picture Placeholder 14"/>
          <p:cNvSpPr>
            <a:spLocks noGrp="1"/>
          </p:cNvSpPr>
          <p:nvPr>
            <p:ph type="pic" sz="quarter" idx="19"/>
          </p:nvPr>
        </p:nvSpPr>
        <p:spPr>
          <a:xfrm>
            <a:off x="205694" y="203667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5" name="Picture Placeholder 14"/>
          <p:cNvSpPr>
            <a:spLocks noGrp="1"/>
          </p:cNvSpPr>
          <p:nvPr>
            <p:ph type="pic" sz="quarter" idx="20"/>
          </p:nvPr>
        </p:nvSpPr>
        <p:spPr>
          <a:xfrm>
            <a:off x="1979425" y="203667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6" name="Picture Placeholder 14"/>
          <p:cNvSpPr>
            <a:spLocks noGrp="1"/>
          </p:cNvSpPr>
          <p:nvPr>
            <p:ph type="pic" sz="quarter" idx="21"/>
          </p:nvPr>
        </p:nvSpPr>
        <p:spPr>
          <a:xfrm>
            <a:off x="3753205" y="203667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7" name="Picture Placeholder 14"/>
          <p:cNvSpPr>
            <a:spLocks noGrp="1"/>
          </p:cNvSpPr>
          <p:nvPr>
            <p:ph type="pic" sz="quarter" idx="22"/>
          </p:nvPr>
        </p:nvSpPr>
        <p:spPr>
          <a:xfrm>
            <a:off x="5534456" y="203667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8" name="Picture Placeholder 14"/>
          <p:cNvSpPr>
            <a:spLocks noGrp="1"/>
          </p:cNvSpPr>
          <p:nvPr>
            <p:ph type="pic" sz="quarter" idx="23"/>
          </p:nvPr>
        </p:nvSpPr>
        <p:spPr>
          <a:xfrm>
            <a:off x="7300765" y="203667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9" name="Picture Placeholder 14"/>
          <p:cNvSpPr>
            <a:spLocks noGrp="1"/>
          </p:cNvSpPr>
          <p:nvPr>
            <p:ph type="pic" sz="quarter" idx="14"/>
          </p:nvPr>
        </p:nvSpPr>
        <p:spPr>
          <a:xfrm>
            <a:off x="205694" y="729132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0" name="Picture Placeholder 14"/>
          <p:cNvSpPr>
            <a:spLocks noGrp="1"/>
          </p:cNvSpPr>
          <p:nvPr>
            <p:ph type="pic" sz="quarter" idx="15"/>
          </p:nvPr>
        </p:nvSpPr>
        <p:spPr>
          <a:xfrm>
            <a:off x="1979425" y="729132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1" name="Picture Placeholder 14"/>
          <p:cNvSpPr>
            <a:spLocks noGrp="1"/>
          </p:cNvSpPr>
          <p:nvPr>
            <p:ph type="pic" sz="quarter" idx="16"/>
          </p:nvPr>
        </p:nvSpPr>
        <p:spPr>
          <a:xfrm>
            <a:off x="3753205" y="729132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2" name="Picture Placeholder 14"/>
          <p:cNvSpPr>
            <a:spLocks noGrp="1"/>
          </p:cNvSpPr>
          <p:nvPr>
            <p:ph type="pic" sz="quarter" idx="17"/>
          </p:nvPr>
        </p:nvSpPr>
        <p:spPr>
          <a:xfrm>
            <a:off x="5534456" y="729132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3" name="Picture Placeholder 14"/>
          <p:cNvSpPr>
            <a:spLocks noGrp="1"/>
          </p:cNvSpPr>
          <p:nvPr>
            <p:ph type="pic" sz="quarter" idx="18"/>
          </p:nvPr>
        </p:nvSpPr>
        <p:spPr>
          <a:xfrm>
            <a:off x="7300765" y="729132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4" name="Picture Placeholder 14"/>
          <p:cNvSpPr>
            <a:spLocks noGrp="1"/>
          </p:cNvSpPr>
          <p:nvPr>
            <p:ph type="pic" sz="quarter" idx="24"/>
          </p:nvPr>
        </p:nvSpPr>
        <p:spPr>
          <a:xfrm>
            <a:off x="205694" y="333660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5" name="Picture Placeholder 14"/>
          <p:cNvSpPr>
            <a:spLocks noGrp="1"/>
          </p:cNvSpPr>
          <p:nvPr>
            <p:ph type="pic" sz="quarter" idx="25"/>
          </p:nvPr>
        </p:nvSpPr>
        <p:spPr>
          <a:xfrm>
            <a:off x="1979425" y="333660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6" name="Picture Placeholder 14"/>
          <p:cNvSpPr>
            <a:spLocks noGrp="1"/>
          </p:cNvSpPr>
          <p:nvPr>
            <p:ph type="pic" sz="quarter" idx="26"/>
          </p:nvPr>
        </p:nvSpPr>
        <p:spPr>
          <a:xfrm>
            <a:off x="3753205" y="333660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7" name="Picture Placeholder 14"/>
          <p:cNvSpPr>
            <a:spLocks noGrp="1"/>
          </p:cNvSpPr>
          <p:nvPr>
            <p:ph type="pic" sz="quarter" idx="27"/>
          </p:nvPr>
        </p:nvSpPr>
        <p:spPr>
          <a:xfrm>
            <a:off x="5534456" y="333660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8" name="Picture Placeholder 14"/>
          <p:cNvSpPr>
            <a:spLocks noGrp="1"/>
          </p:cNvSpPr>
          <p:nvPr>
            <p:ph type="pic" sz="quarter" idx="28"/>
          </p:nvPr>
        </p:nvSpPr>
        <p:spPr>
          <a:xfrm>
            <a:off x="7300765" y="3336601"/>
            <a:ext cx="1600200" cy="1200150"/>
          </a:xfrm>
          <a:prstGeom prst="rect">
            <a:avLst/>
          </a:prstGeom>
        </p:spPr>
        <p:txBody>
          <a:bodyPr vert="horz"/>
          <a:lstStyle>
            <a:lvl1pPr marL="0" indent="0">
              <a:buFontTx/>
              <a:buNone/>
              <a:defRPr sz="1100">
                <a:solidFill>
                  <a:srgbClr val="505050"/>
                </a:solidFill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pic>
        <p:nvPicPr>
          <p:cNvPr id="23" name="Picture 22" descr="A picture containing icon&#10;&#10;Description automatically generated">
            <a:extLst>
              <a:ext uri="{FF2B5EF4-FFF2-40B4-BE49-F238E27FC236}">
                <a16:creationId xmlns:a16="http://schemas.microsoft.com/office/drawing/2014/main" id="{9F7A0E67-CA0E-AE4B-9410-E2429A756B20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16531" y="4671986"/>
            <a:ext cx="1108394" cy="199149"/>
          </a:xfrm>
          <a:prstGeom prst="rect">
            <a:avLst/>
          </a:prstGeom>
        </p:spPr>
      </p:pic>
      <p:sp>
        <p:nvSpPr>
          <p:cNvPr id="39" name="Rectangle 38">
            <a:extLst>
              <a:ext uri="{FF2B5EF4-FFF2-40B4-BE49-F238E27FC236}">
                <a16:creationId xmlns:a16="http://schemas.microsoft.com/office/drawing/2014/main" id="{65FF897D-868E-3049-8124-0434F375E4DD}"/>
              </a:ext>
            </a:extLst>
          </p:cNvPr>
          <p:cNvSpPr/>
          <p:nvPr userDrawn="1"/>
        </p:nvSpPr>
        <p:spPr>
          <a:xfrm>
            <a:off x="219075" y="4737100"/>
            <a:ext cx="7531101" cy="73025"/>
          </a:xfrm>
          <a:prstGeom prst="rect">
            <a:avLst/>
          </a:prstGeom>
          <a:solidFill>
            <a:srgbClr val="97D7E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3016178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Date Placeholder 3"/>
          <p:cNvSpPr>
            <a:spLocks noGrp="1"/>
          </p:cNvSpPr>
          <p:nvPr>
            <p:ph type="dt" sz="half" idx="2"/>
          </p:nvPr>
        </p:nvSpPr>
        <p:spPr>
          <a:xfrm>
            <a:off x="736827" y="4878161"/>
            <a:ext cx="675368" cy="180975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algn="l"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1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30605" y="4878161"/>
            <a:ext cx="6260399" cy="182155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algn="l">
              <a:defRPr sz="900">
                <a:solidFill>
                  <a:srgbClr val="004C97"/>
                </a:solidFill>
                <a:latin typeface="Helvetica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1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222250" y="4878161"/>
            <a:ext cx="414338" cy="177964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>
              <a:defRPr sz="900" smtClean="0">
                <a:solidFill>
                  <a:srgbClr val="004C97"/>
                </a:solidFill>
                <a:latin typeface="Helvetica" charset="0"/>
                <a:cs typeface="ＭＳ Ｐゴシック" charset="0"/>
              </a:defRPr>
            </a:lvl1pPr>
          </a:lstStyle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20" name="Date Placeholder 3"/>
          <p:cNvSpPr txBox="1">
            <a:spLocks/>
          </p:cNvSpPr>
          <p:nvPr/>
        </p:nvSpPr>
        <p:spPr>
          <a:xfrm>
            <a:off x="6450016" y="3358114"/>
            <a:ext cx="1076325" cy="18097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5pPr>
            <a:lvl6pPr marL="2286000" algn="l" defTabSz="457200" rtl="0" eaLnBrk="1" latinLnBrk="0" hangingPunct="1"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6pPr>
            <a:lvl7pPr marL="2743200" algn="l" defTabSz="457200" rtl="0" eaLnBrk="1" latinLnBrk="0" hangingPunct="1"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7pPr>
            <a:lvl8pPr marL="3200400" algn="l" defTabSz="457200" rtl="0" eaLnBrk="1" latinLnBrk="0" hangingPunct="1"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8pPr>
            <a:lvl9pPr marL="3657600" algn="l" defTabSz="457200" rtl="0" eaLnBrk="1" latinLnBrk="0" hangingPunct="1">
              <a:defRPr sz="2400" kern="1200">
                <a:solidFill>
                  <a:schemeClr val="tx1"/>
                </a:solidFill>
                <a:latin typeface="Calibri" charset="0"/>
                <a:ea typeface="Geneva" charset="0"/>
                <a:cs typeface="Geneva" charset="0"/>
              </a:defRPr>
            </a:lvl9pPr>
          </a:lstStyle>
          <a:p>
            <a:endParaRPr lang="en-US" dirty="0"/>
          </a:p>
        </p:txBody>
      </p:sp>
      <p:grpSp>
        <p:nvGrpSpPr>
          <p:cNvPr id="25" name="Group 24"/>
          <p:cNvGrpSpPr>
            <a:grpSpLocks noChangeAspect="1"/>
          </p:cNvGrpSpPr>
          <p:nvPr userDrawn="1"/>
        </p:nvGrpSpPr>
        <p:grpSpPr>
          <a:xfrm>
            <a:off x="215900" y="4670857"/>
            <a:ext cx="8699500" cy="202387"/>
            <a:chOff x="600217" y="6229673"/>
            <a:chExt cx="8297721" cy="257386"/>
          </a:xfrm>
        </p:grpSpPr>
        <p:cxnSp>
          <p:nvCxnSpPr>
            <p:cNvPr id="26" name="Straight Connector 25"/>
            <p:cNvCxnSpPr/>
            <p:nvPr userDrawn="1"/>
          </p:nvCxnSpPr>
          <p:spPr>
            <a:xfrm>
              <a:off x="600217" y="6357936"/>
              <a:ext cx="7190785" cy="0"/>
            </a:xfrm>
            <a:prstGeom prst="line">
              <a:avLst/>
            </a:prstGeom>
            <a:ln w="76200" cmpd="sng">
              <a:solidFill>
                <a:srgbClr val="99D6EA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pic>
          <p:nvPicPr>
            <p:cNvPr id="27" name="Picture 6" descr="FermiLogo_RGB_NALBlue.png"/>
            <p:cNvPicPr>
              <a:picLocks/>
            </p:cNvPicPr>
            <p:nvPr userDrawn="1"/>
          </p:nvPicPr>
          <p:blipFill>
            <a:blip r:embed="rId1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853781" y="6229673"/>
              <a:ext cx="1044157" cy="257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4119" r:id="rId1"/>
    <p:sldLayoutId id="2147484127" r:id="rId2"/>
    <p:sldLayoutId id="2147484125" r:id="rId3"/>
    <p:sldLayoutId id="2147484132" r:id="rId4"/>
    <p:sldLayoutId id="2147484131" r:id="rId5"/>
    <p:sldLayoutId id="2147484129" r:id="rId6"/>
    <p:sldLayoutId id="2147484104" r:id="rId7"/>
    <p:sldLayoutId id="2147484105" r:id="rId8"/>
    <p:sldLayoutId id="2147484120" r:id="rId9"/>
    <p:sldLayoutId id="2147484103" r:id="rId10"/>
    <p:sldLayoutId id="2147484122" r:id="rId11"/>
    <p:sldLayoutId id="2147484116" r:id="rId12"/>
  </p:sldLayoutIdLst>
  <p:hf hdr="0"/>
  <p:txStyles>
    <p:titleStyle>
      <a:lvl1pPr algn="l" defTabSz="457200" rtl="0" eaLnBrk="1" fontAlgn="base" hangingPunct="1">
        <a:spcBef>
          <a:spcPct val="0"/>
        </a:spcBef>
        <a:spcAft>
          <a:spcPct val="0"/>
        </a:spcAft>
        <a:defRPr sz="1700" b="1" kern="1200">
          <a:solidFill>
            <a:srgbClr val="2E5286"/>
          </a:solidFill>
          <a:latin typeface="Helvetica"/>
          <a:ea typeface="Geneva" charset="0"/>
          <a:cs typeface="ＭＳ Ｐゴシック" charset="0"/>
        </a:defRPr>
      </a:lvl1pPr>
      <a:lvl2pPr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Geneva" charset="0"/>
          <a:cs typeface="ＭＳ Ｐゴシック" charset="0"/>
        </a:defRPr>
      </a:lvl2pPr>
      <a:lvl3pPr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Geneva" charset="0"/>
          <a:cs typeface="ＭＳ Ｐゴシック" charset="0"/>
        </a:defRPr>
      </a:lvl3pPr>
      <a:lvl4pPr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Geneva" charset="0"/>
          <a:cs typeface="ＭＳ Ｐゴシック" charset="0"/>
        </a:defRPr>
      </a:lvl4pPr>
      <a:lvl5pPr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Geneva" charset="0"/>
          <a:cs typeface="ＭＳ Ｐゴシック" charset="0"/>
        </a:defRPr>
      </a:lvl5pPr>
      <a:lvl6pPr marL="457200"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ＭＳ Ｐゴシック" charset="0"/>
          <a:cs typeface="ＭＳ Ｐゴシック" charset="0"/>
        </a:defRPr>
      </a:lvl6pPr>
      <a:lvl7pPr marL="914400"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ＭＳ Ｐゴシック" charset="0"/>
          <a:cs typeface="ＭＳ Ｐゴシック" charset="0"/>
        </a:defRPr>
      </a:lvl7pPr>
      <a:lvl8pPr marL="1371600"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ＭＳ Ｐゴシック" charset="0"/>
          <a:cs typeface="ＭＳ Ｐゴシック" charset="0"/>
        </a:defRPr>
      </a:lvl8pPr>
      <a:lvl9pPr marL="1828800" algn="l" defTabSz="457200" rtl="0" eaLnBrk="1" fontAlgn="base" hangingPunct="1">
        <a:spcBef>
          <a:spcPct val="0"/>
        </a:spcBef>
        <a:spcAft>
          <a:spcPct val="0"/>
        </a:spcAft>
        <a:defRPr sz="1700" b="1">
          <a:solidFill>
            <a:srgbClr val="2E5286"/>
          </a:solidFill>
          <a:latin typeface="Helvetica" charset="0"/>
          <a:ea typeface="ＭＳ Ｐゴシック" charset="0"/>
          <a:cs typeface="ＭＳ Ｐゴシック" charset="0"/>
        </a:defRPr>
      </a:lvl9pPr>
    </p:titleStyle>
    <p:bodyStyle>
      <a:lvl1pPr marL="342900" indent="-342900" algn="l" defTabSz="457200" rtl="0" eaLnBrk="1" fontAlgn="base" hangingPunct="1">
        <a:spcBef>
          <a:spcPct val="20000"/>
        </a:spcBef>
        <a:spcAft>
          <a:spcPct val="0"/>
        </a:spcAft>
        <a:buFont typeface="Arial" charset="0"/>
        <a:buChar char="•"/>
        <a:defRPr kern="1200">
          <a:solidFill>
            <a:srgbClr val="7F7F7F"/>
          </a:solidFill>
          <a:latin typeface="Helvetica"/>
          <a:ea typeface="Geneva" charset="0"/>
          <a:cs typeface="ＭＳ Ｐゴシック" charset="0"/>
        </a:defRPr>
      </a:lvl1pPr>
      <a:lvl2pPr marL="742950" indent="-285750" algn="l" defTabSz="457200" rtl="0" eaLnBrk="1" fontAlgn="base" hangingPunct="1">
        <a:spcBef>
          <a:spcPct val="20000"/>
        </a:spcBef>
        <a:spcAft>
          <a:spcPct val="0"/>
        </a:spcAft>
        <a:buFont typeface="Arial" charset="0"/>
        <a:buChar char="–"/>
        <a:defRPr sz="1600" kern="1200">
          <a:solidFill>
            <a:srgbClr val="7F7F7F"/>
          </a:solidFill>
          <a:latin typeface="Helvetica"/>
          <a:ea typeface="ＭＳ Ｐゴシック" charset="0"/>
          <a:cs typeface="ＭＳ Ｐゴシック" charset="0"/>
        </a:defRPr>
      </a:lvl2pPr>
      <a:lvl3pPr marL="1143000" indent="-228600" algn="l" defTabSz="457200" rtl="0" eaLnBrk="1" fontAlgn="base" hangingPunct="1">
        <a:spcBef>
          <a:spcPct val="20000"/>
        </a:spcBef>
        <a:spcAft>
          <a:spcPct val="0"/>
        </a:spcAft>
        <a:buFont typeface="Arial" charset="0"/>
        <a:buChar char="•"/>
        <a:defRPr sz="1400" kern="1200">
          <a:solidFill>
            <a:srgbClr val="7F7F7F"/>
          </a:solidFill>
          <a:latin typeface="Helvetica"/>
          <a:ea typeface="ＭＳ Ｐゴシック" charset="0"/>
          <a:cs typeface="ＭＳ Ｐゴシック" charset="0"/>
        </a:defRPr>
      </a:lvl3pPr>
      <a:lvl4pPr marL="1600200" indent="-228600" algn="l" defTabSz="457200" rtl="0" eaLnBrk="1" fontAlgn="base" hangingPunct="1">
        <a:spcBef>
          <a:spcPct val="20000"/>
        </a:spcBef>
        <a:spcAft>
          <a:spcPct val="0"/>
        </a:spcAft>
        <a:buFont typeface="Arial" charset="0"/>
        <a:buChar char="–"/>
        <a:defRPr sz="1200" kern="1200">
          <a:solidFill>
            <a:srgbClr val="7F7F7F"/>
          </a:solidFill>
          <a:latin typeface="Helvetica"/>
          <a:ea typeface="ＭＳ Ｐゴシック" charset="0"/>
          <a:cs typeface="ＭＳ Ｐゴシック" charset="0"/>
        </a:defRPr>
      </a:lvl4pPr>
      <a:lvl5pPr marL="2057400" indent="-228600" algn="l" defTabSz="457200" rtl="0" eaLnBrk="1" fontAlgn="base" hangingPunct="1">
        <a:spcBef>
          <a:spcPct val="20000"/>
        </a:spcBef>
        <a:spcAft>
          <a:spcPct val="0"/>
        </a:spcAft>
        <a:buFont typeface="Arial" charset="0"/>
        <a:buChar char="»"/>
        <a:defRPr sz="1200" kern="1200">
          <a:solidFill>
            <a:srgbClr val="7F7F7F"/>
          </a:solidFill>
          <a:latin typeface="Helvetica"/>
          <a:ea typeface="ＭＳ Ｐゴシック" charset="0"/>
          <a:cs typeface="ＭＳ Ｐゴシック" charset="0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4.png"/><Relationship Id="rId4" Type="http://schemas.openxmlformats.org/officeDocument/2006/relationships/image" Target="../media/image23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.png"/><Relationship Id="rId5" Type="http://schemas.openxmlformats.org/officeDocument/2006/relationships/image" Target="../media/image29.png"/><Relationship Id="rId4" Type="http://schemas.openxmlformats.org/officeDocument/2006/relationships/image" Target="../media/image27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3.jpg"/><Relationship Id="rId4" Type="http://schemas.openxmlformats.org/officeDocument/2006/relationships/image" Target="../media/image3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7.png"/><Relationship Id="rId4" Type="http://schemas.openxmlformats.org/officeDocument/2006/relationships/image" Target="../media/image36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341927" y="3931257"/>
            <a:ext cx="8499231" cy="1113015"/>
          </a:xfrm>
        </p:spPr>
        <p:txBody>
          <a:bodyPr/>
          <a:lstStyle/>
          <a:p>
            <a:r>
              <a:rPr lang="en-US" sz="1400" dirty="0"/>
              <a:t>David Kessler – University of Massachusetts, Amherst</a:t>
            </a:r>
          </a:p>
          <a:p>
            <a:r>
              <a:rPr lang="en-US" dirty="0"/>
              <a:t>Muon g-2 Collaboration</a:t>
            </a:r>
          </a:p>
          <a:p>
            <a:r>
              <a:rPr lang="en-US" sz="1400" dirty="0"/>
              <a:t>CIPANP 2025</a:t>
            </a:r>
          </a:p>
          <a:p>
            <a:r>
              <a:rPr lang="en-US" sz="1400" dirty="0"/>
              <a:t>11 June </a:t>
            </a:r>
            <a:r>
              <a:rPr lang="en-US" dirty="0"/>
              <a:t>2025</a:t>
            </a:r>
            <a:endParaRPr lang="en-US" sz="1400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1"/>
          </p:nvPr>
        </p:nvSpPr>
        <p:spPr/>
        <p:txBody>
          <a:bodyPr>
            <a:noAutofit/>
          </a:bodyPr>
          <a:lstStyle/>
          <a:p>
            <a:r>
              <a:rPr lang="en-US" sz="1800" dirty="0"/>
              <a:t>Precision Magnetic Field Measurements in Muon g-2</a:t>
            </a:r>
          </a:p>
        </p:txBody>
      </p:sp>
    </p:spTree>
    <p:extLst>
      <p:ext uri="{BB962C8B-B14F-4D97-AF65-F5344CB8AC3E}">
        <p14:creationId xmlns:p14="http://schemas.microsoft.com/office/powerpoint/2010/main" val="198959752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5" name="Content Placeholder 4">
                <a:extLst>
                  <a:ext uri="{FF2B5EF4-FFF2-40B4-BE49-F238E27FC236}">
                    <a16:creationId xmlns:a16="http://schemas.microsoft.com/office/drawing/2014/main" id="{39808D26-20F2-F0A3-A3D0-C90C0583EE75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28603" y="728664"/>
                <a:ext cx="3308417" cy="3794522"/>
              </a:xfrm>
            </p:spPr>
            <p:txBody>
              <a:bodyPr/>
              <a:lstStyle/>
              <a:p>
                <a:r>
                  <a:rPr lang="en-US" sz="1800" dirty="0"/>
                  <a:t>The Muon g-2 experiment uses a </a:t>
                </a:r>
                <a:r>
                  <a:rPr lang="en-US" sz="1800" b="1" dirty="0"/>
                  <a:t>magnetic storage ring at 1.45 Tesla. </a:t>
                </a:r>
              </a:p>
              <a:p>
                <a:r>
                  <a:rPr lang="en-US" sz="1800" dirty="0"/>
                  <a:t>Muon anomalous moment, equation for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>
                            <a:latin typeface="Cambria Math" panose="02040503050406030204" pitchFamily="18" charset="0"/>
                          </a:rPr>
                          <m:t>𝑎</m:t>
                        </m:r>
                      </m:e>
                      <m:sub>
                        <m:r>
                          <a:rPr lang="en-US" sz="18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𝜇</m:t>
                        </m:r>
                      </m:sub>
                    </m:sSub>
                  </m:oMath>
                </a14:m>
                <a:r>
                  <a:rPr lang="en-US" sz="1800" dirty="0"/>
                  <a:t>:</a:t>
                </a:r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8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8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𝜔</m:t>
                          </m:r>
                        </m:e>
                        <m:sub>
                          <m:r>
                            <a:rPr lang="en-US" sz="1800" b="0" i="1" smtClean="0">
                              <a:latin typeface="Cambria Math" panose="02040503050406030204" pitchFamily="18" charset="0"/>
                            </a:rPr>
                            <m:t>𝑎</m:t>
                          </m:r>
                        </m:sub>
                      </m:sSub>
                      <m:r>
                        <a:rPr lang="en-US" sz="1800" b="0" i="1" smtClean="0">
                          <a:latin typeface="Cambria Math" panose="02040503050406030204" pitchFamily="18" charset="0"/>
                        </a:rPr>
                        <m:t>=−</m:t>
                      </m:r>
                      <m:sSub>
                        <m:sSubPr>
                          <m:ctrlPr>
                            <a:rPr lang="en-US" sz="1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800" b="0" i="1" smtClean="0">
                              <a:latin typeface="Cambria Math" panose="02040503050406030204" pitchFamily="18" charset="0"/>
                            </a:rPr>
                            <m:t>𝑎</m:t>
                          </m:r>
                        </m:e>
                        <m:sub>
                          <m:r>
                            <a:rPr lang="en-US" sz="1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𝜇</m:t>
                          </m:r>
                        </m:sub>
                      </m:sSub>
                      <m:r>
                        <a:rPr lang="en-US" sz="1800" b="0" i="1" smtClean="0">
                          <a:latin typeface="Cambria Math" panose="02040503050406030204" pitchFamily="18" charset="0"/>
                        </a:rPr>
                        <m:t>∗</m:t>
                      </m:r>
                      <m:d>
                        <m:dPr>
                          <m:ctrlPr>
                            <a:rPr lang="en-US" sz="18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ctrlPr>
                                <a:rPr lang="en-US" sz="1800" b="0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1800" b="0" i="1" smtClean="0">
                                  <a:latin typeface="Cambria Math" panose="02040503050406030204" pitchFamily="18" charset="0"/>
                                </a:rPr>
                                <m:t>𝑞</m:t>
                              </m:r>
                            </m:num>
                            <m:den>
                              <m:sSub>
                                <m:sSubPr>
                                  <m:ctrlPr>
                                    <a:rPr lang="en-US" sz="18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smtClean="0">
                                      <a:latin typeface="Cambria Math" panose="02040503050406030204" pitchFamily="18" charset="0"/>
                                    </a:rPr>
                                    <m:t>𝑚</m:t>
                                  </m:r>
                                </m:e>
                                <m:sub>
                                  <m:r>
                                    <a:rPr lang="en-US" sz="18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𝜇</m:t>
                                  </m:r>
                                </m:sub>
                              </m:sSub>
                            </m:den>
                          </m:f>
                        </m:e>
                      </m:d>
                      <m:r>
                        <a:rPr lang="en-US" sz="1800" b="0" i="1" smtClean="0">
                          <a:latin typeface="Cambria Math" panose="02040503050406030204" pitchFamily="18" charset="0"/>
                        </a:rPr>
                        <m:t>∗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</a:rPr>
                        <m:t>𝐵</m:t>
                      </m:r>
                    </m:oMath>
                  </m:oMathPara>
                </a14:m>
                <a:endParaRPr lang="en-US" sz="1800" dirty="0"/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𝑎</m:t>
                        </m:r>
                      </m:e>
                      <m:sub>
                        <m:r>
                          <a:rPr lang="en-US" sz="18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𝜇</m:t>
                        </m:r>
                      </m:sub>
                    </m:sSub>
                  </m:oMath>
                </a14:m>
                <a:r>
                  <a:rPr lang="en-US" sz="1800" dirty="0"/>
                  <a:t> precision goal: 140 ppb.</a:t>
                </a:r>
                <a:endParaRPr lang="en-US" sz="1800" b="0" i="1" dirty="0">
                  <a:latin typeface="Cambria Math" panose="02040503050406030204" pitchFamily="18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𝐵</m:t>
                    </m:r>
                  </m:oMath>
                </a14:m>
                <a:r>
                  <a:rPr lang="en-US" sz="1800" dirty="0"/>
                  <a:t> precision goal: 70 ppb.</a:t>
                </a:r>
              </a:p>
            </p:txBody>
          </p:sp>
        </mc:Choice>
        <mc:Fallback>
          <p:sp>
            <p:nvSpPr>
              <p:cNvPr id="5" name="Content Placeholder 4">
                <a:extLst>
                  <a:ext uri="{FF2B5EF4-FFF2-40B4-BE49-F238E27FC236}">
                    <a16:creationId xmlns:a16="http://schemas.microsoft.com/office/drawing/2014/main" id="{39808D26-20F2-F0A3-A3D0-C90C0583EE7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28603" y="728664"/>
                <a:ext cx="3308417" cy="3794522"/>
              </a:xfrm>
              <a:blipFill>
                <a:blip r:embed="rId2"/>
                <a:stretch>
                  <a:fillRect l="-4059" t="-20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itle 3">
            <a:extLst>
              <a:ext uri="{FF2B5EF4-FFF2-40B4-BE49-F238E27FC236}">
                <a16:creationId xmlns:a16="http://schemas.microsoft.com/office/drawing/2014/main" id="{C339FC84-BC4E-043D-F3DC-3BC64C7AEA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g-2 Magnetic Field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A618894-F769-3C29-219E-7569626583F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23398" y="567480"/>
            <a:ext cx="5149778" cy="3431988"/>
          </a:xfrm>
          <a:prstGeom prst="rect">
            <a:avLst/>
          </a:prstGeom>
          <a:ln>
            <a:solidFill>
              <a:srgbClr val="000000"/>
            </a:solidFill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F30EF878-F587-8B42-9428-FCD748896DFF}"/>
              </a:ext>
            </a:extLst>
          </p:cNvPr>
          <p:cNvSpPr txBox="1"/>
          <p:nvPr/>
        </p:nvSpPr>
        <p:spPr>
          <a:xfrm>
            <a:off x="4024363" y="3999952"/>
            <a:ext cx="474784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latin typeface="Helvetica" pitchFamily="2" charset="0"/>
              </a:rPr>
              <a:t>Muon g-2 Magnetic Storage Ring.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EA09E4C4-C2F9-B53D-69D7-F01A2F63646B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8A364F4-4192-6324-E01A-5A2F375424E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FA7B14D-BE2A-795F-348C-7BADAB5048B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167871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4590ADD3-F6AD-38C5-C741-1E5428D8FBB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Measuring with Nuclear Magnetic Resonance (NMR)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D716C9F-4B70-8BFB-3547-B495F4872D09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1B8DEEA-586E-CE8C-B766-2B46BDE5FA8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8CD1933-489C-D2B2-63C2-9239474BB81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3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772BC7A-6106-CE91-A1BF-58A0F95FE68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5652" y="2258241"/>
            <a:ext cx="3604540" cy="244339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AF01E651-62B6-8536-BEA8-BF89680F24AC}"/>
                  </a:ext>
                </a:extLst>
              </p:cNvPr>
              <p:cNvSpPr txBox="1"/>
              <p:nvPr/>
            </p:nvSpPr>
            <p:spPr>
              <a:xfrm>
                <a:off x="3220721" y="3479937"/>
                <a:ext cx="4572000" cy="837280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𝜔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𝑝</m:t>
                          </m:r>
                        </m:sub>
                      </m:sSub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𝑔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𝑝</m:t>
                              </m:r>
                            </m:sub>
                          </m:s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𝑞</m:t>
                          </m:r>
                        </m:num>
                        <m:den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2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𝑚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𝑝</m:t>
                              </m:r>
                            </m:sub>
                          </m:sSub>
                        </m:den>
                      </m:f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𝐵</m:t>
                      </m:r>
                    </m:oMath>
                  </m:oMathPara>
                </a14:m>
                <a:endParaRPr lang="en-US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AF01E651-62B6-8536-BEA8-BF89680F24A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20721" y="3479937"/>
                <a:ext cx="4572000" cy="837280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TextBox 9">
            <a:extLst>
              <a:ext uri="{FF2B5EF4-FFF2-40B4-BE49-F238E27FC236}">
                <a16:creationId xmlns:a16="http://schemas.microsoft.com/office/drawing/2014/main" id="{9D6A5C7F-A761-5EB7-9E3F-C5B9AD3390DA}"/>
              </a:ext>
            </a:extLst>
          </p:cNvPr>
          <p:cNvSpPr txBox="1"/>
          <p:nvPr/>
        </p:nvSpPr>
        <p:spPr>
          <a:xfrm>
            <a:off x="3740192" y="3043922"/>
            <a:ext cx="474784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dirty="0">
                <a:solidFill>
                  <a:srgbClr val="000000"/>
                </a:solidFill>
                <a:latin typeface="Helvetica" pitchFamily="2" charset="0"/>
              </a:rPr>
              <a:t>FID frequency is proportional to B.</a:t>
            </a:r>
          </a:p>
        </p:txBody>
      </p:sp>
      <p:pic>
        <p:nvPicPr>
          <p:cNvPr id="11" name="Screen Shot 2021-03-27 at 9.59.31 AM.png">
            <a:extLst>
              <a:ext uri="{FF2B5EF4-FFF2-40B4-BE49-F238E27FC236}">
                <a16:creationId xmlns:a16="http://schemas.microsoft.com/office/drawing/2014/main" id="{98405B52-6D72-EA25-A6E3-7AE33571DF84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t="9364" b="4579"/>
          <a:stretch>
            <a:fillRect/>
          </a:stretch>
        </p:blipFill>
        <p:spPr>
          <a:xfrm>
            <a:off x="1704382" y="841028"/>
            <a:ext cx="4572001" cy="1269533"/>
          </a:xfrm>
          <a:prstGeom prst="rect">
            <a:avLst/>
          </a:prstGeom>
          <a:ln w="12700">
            <a:miter lim="400000"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E5D68DB5-1D48-C1F1-1652-1B045706235B}"/>
              </a:ext>
            </a:extLst>
          </p:cNvPr>
          <p:cNvSpPr txBox="1"/>
          <p:nvPr/>
        </p:nvSpPr>
        <p:spPr>
          <a:xfrm>
            <a:off x="3740192" y="2654494"/>
            <a:ext cx="517520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dirty="0">
                <a:solidFill>
                  <a:srgbClr val="000000"/>
                </a:solidFill>
                <a:latin typeface="Helvetica" pitchFamily="2" charset="0"/>
              </a:rPr>
              <a:t>FID signals from proton precession in sample.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A61209F-28D5-A222-E66D-1D5D5468FD54}"/>
              </a:ext>
            </a:extLst>
          </p:cNvPr>
          <p:cNvSpPr txBox="1"/>
          <p:nvPr/>
        </p:nvSpPr>
        <p:spPr>
          <a:xfrm>
            <a:off x="6245053" y="1251261"/>
            <a:ext cx="146203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latin typeface="Helvetica" pitchFamily="2" charset="0"/>
              </a:rPr>
              <a:t>g-2 Calibration Probe Diagram.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EE4E789-3D3C-3A8F-A5E8-13C074ED2BD8}"/>
              </a:ext>
            </a:extLst>
          </p:cNvPr>
          <p:cNvSpPr txBox="1"/>
          <p:nvPr/>
        </p:nvSpPr>
        <p:spPr>
          <a:xfrm>
            <a:off x="5506721" y="4496329"/>
            <a:ext cx="227763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i="1" dirty="0">
                <a:solidFill>
                  <a:srgbClr val="000000"/>
                </a:solidFill>
                <a:latin typeface="Helvetica" pitchFamily="2" charset="0"/>
              </a:rPr>
              <a:t>Coefficient known to 4.1 ppb.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7B658F68-60B3-3EF6-1AA7-40D43FFF5191}"/>
              </a:ext>
            </a:extLst>
          </p:cNvPr>
          <p:cNvCxnSpPr>
            <a:cxnSpLocks/>
          </p:cNvCxnSpPr>
          <p:nvPr/>
        </p:nvCxnSpPr>
        <p:spPr>
          <a:xfrm flipH="1" flipV="1">
            <a:off x="6114116" y="4073442"/>
            <a:ext cx="457506" cy="435984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2921942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318CF7E2-30AF-7291-3479-D9C903E9F1B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1800" dirty="0"/>
              <a:t>Trolley Probes and Fixed Probes: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DC0E3EA-190E-D027-E705-4507D04495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Measurement Overview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BA6877C-4B35-BB89-5F74-0F4CC8CA8662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D8835E9-9E10-984E-5F5E-BED94830B0D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FF2C50-690D-401D-CECE-1F4688646BC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4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624D575E-74B9-85B5-7B26-2E3AD37010D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023" y="620314"/>
            <a:ext cx="2715234" cy="331972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ED73E7A-90E2-2A69-D1F5-2E73335F390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8783" y="1316912"/>
            <a:ext cx="3008648" cy="1774712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49EFC7EC-487D-184E-B014-8669836A3B7B}"/>
              </a:ext>
            </a:extLst>
          </p:cNvPr>
          <p:cNvSpPr txBox="1"/>
          <p:nvPr/>
        </p:nvSpPr>
        <p:spPr>
          <a:xfrm>
            <a:off x="843398" y="3228607"/>
            <a:ext cx="1871086" cy="1077218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Helvetica" pitchFamily="2" charset="0"/>
              </a:rPr>
              <a:t>17 </a:t>
            </a:r>
            <a:r>
              <a:rPr lang="en-US" sz="1600" b="1" dirty="0">
                <a:solidFill>
                  <a:srgbClr val="000000"/>
                </a:solidFill>
                <a:latin typeface="Helvetica" pitchFamily="2" charset="0"/>
              </a:rPr>
              <a:t>trolley probes </a:t>
            </a:r>
            <a:r>
              <a:rPr lang="en-US" sz="1600" dirty="0">
                <a:solidFill>
                  <a:srgbClr val="000000"/>
                </a:solidFill>
                <a:latin typeface="Helvetica" pitchFamily="2" charset="0"/>
              </a:rPr>
              <a:t>map the field along the muon beam path.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B494213-0BE6-C79B-1823-33C466F17CC8}"/>
              </a:ext>
            </a:extLst>
          </p:cNvPr>
          <p:cNvSpPr txBox="1"/>
          <p:nvPr/>
        </p:nvSpPr>
        <p:spPr>
          <a:xfrm>
            <a:off x="3826747" y="3228607"/>
            <a:ext cx="2052923" cy="1077218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Helvetica" pitchFamily="2" charset="0"/>
              </a:rPr>
              <a:t>378+ </a:t>
            </a:r>
            <a:r>
              <a:rPr lang="en-US" sz="1600" b="1" dirty="0">
                <a:solidFill>
                  <a:srgbClr val="000000"/>
                </a:solidFill>
                <a:latin typeface="Helvetica" pitchFamily="2" charset="0"/>
              </a:rPr>
              <a:t>fixed probes </a:t>
            </a:r>
            <a:r>
              <a:rPr lang="en-US" sz="1600" dirty="0">
                <a:solidFill>
                  <a:srgbClr val="000000"/>
                </a:solidFill>
                <a:latin typeface="Helvetica" pitchFamily="2" charset="0"/>
              </a:rPr>
              <a:t>track changes in the field while muons are running.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88D88AC3-D2E4-84E2-4962-947E3623065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00250" y="1340089"/>
            <a:ext cx="2305915" cy="1728358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F1F8C334-2C33-EA3E-CDF2-4E6E0126F4B7}"/>
              </a:ext>
            </a:extLst>
          </p:cNvPr>
          <p:cNvSpPr txBox="1"/>
          <p:nvPr/>
        </p:nvSpPr>
        <p:spPr>
          <a:xfrm>
            <a:off x="6429518" y="4002621"/>
            <a:ext cx="2381739" cy="584775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Helvetica" pitchFamily="2" charset="0"/>
              </a:rPr>
              <a:t>Relative positions of trolley and fixed probes.</a:t>
            </a:r>
          </a:p>
        </p:txBody>
      </p:sp>
    </p:spTree>
    <p:extLst>
      <p:ext uri="{BB962C8B-B14F-4D97-AF65-F5344CB8AC3E}">
        <p14:creationId xmlns:p14="http://schemas.microsoft.com/office/powerpoint/2010/main" val="381341382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BB126AEF-B6FD-695D-F511-8C2B53B3E2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Trolley Runs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F33EA9B-0363-26BE-57B5-36DC3B37603E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5603CCD-FBB4-D186-27C3-4ABDBAEB4CE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77DEFF-469D-AACF-A53A-456E83C1BC3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5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B000AE57-A15D-3871-942E-E5A051DEE2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17393" y="2056224"/>
            <a:ext cx="4306725" cy="153918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E9CAF13C-A2DA-8EB9-38E3-973D03C109BF}"/>
              </a:ext>
            </a:extLst>
          </p:cNvPr>
          <p:cNvSpPr txBox="1"/>
          <p:nvPr/>
        </p:nvSpPr>
        <p:spPr>
          <a:xfrm>
            <a:off x="636589" y="3807551"/>
            <a:ext cx="3257148" cy="646331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rgbClr val="000000"/>
                </a:solidFill>
                <a:latin typeface="Helvetica" pitchFamily="2" charset="0"/>
              </a:rPr>
              <a:t>Trolley readings per slice are fit to 2D multipole expansions.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2BD5D4C4-A437-AD3B-A7C8-33415181A444}"/>
              </a:ext>
            </a:extLst>
          </p:cNvPr>
          <p:cNvSpPr txBox="1"/>
          <p:nvPr/>
        </p:nvSpPr>
        <p:spPr>
          <a:xfrm>
            <a:off x="4722016" y="3786679"/>
            <a:ext cx="3697478" cy="646331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rgbClr val="000000"/>
                </a:solidFill>
                <a:latin typeface="Helvetica" pitchFamily="2" charset="0"/>
              </a:rPr>
              <a:t>Each trolley run covers the circumference of the storage ring.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17D0DCA-6B23-25E7-13F5-49F29C981279}"/>
              </a:ext>
            </a:extLst>
          </p:cNvPr>
          <p:cNvSpPr txBox="1"/>
          <p:nvPr/>
        </p:nvSpPr>
        <p:spPr>
          <a:xfrm>
            <a:off x="4726723" y="668143"/>
            <a:ext cx="3692771" cy="646331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rgbClr val="000000"/>
                </a:solidFill>
                <a:latin typeface="Helvetica" pitchFamily="2" charset="0"/>
              </a:rPr>
              <a:t>Trolley runs were performed every ~3 days, with muon beam off.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990163C6-0A5B-D7BE-8385-568C1BC44A5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6588" y="702684"/>
            <a:ext cx="3626603" cy="29949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325341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4B1658E2-3A2A-5EF5-55B0-D8CB6AFE88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Analysis Overview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7D3127-3427-1330-DAA9-E0985F45143E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385D8F9-1BE2-DC04-3E5A-E41206988CF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19008F9-E29C-B971-570B-E59B23F4041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6</a:t>
            </a:fld>
            <a:endParaRPr lang="en-US" dirty="0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519C2F69-EF80-6FCD-0B01-BEE6778A3AB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3" y="728664"/>
            <a:ext cx="6850461" cy="3794522"/>
          </a:xfrm>
        </p:spPr>
        <p:txBody>
          <a:bodyPr/>
          <a:lstStyle/>
          <a:p>
            <a:r>
              <a:rPr lang="en-US" sz="1800" dirty="0"/>
              <a:t>Tasks and Challenges:</a:t>
            </a:r>
          </a:p>
          <a:p>
            <a:pPr lvl="1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sz="1800" dirty="0"/>
              <a:t>Interpolation – Combining trolley and FP data.</a:t>
            </a:r>
          </a:p>
          <a:p>
            <a:pPr lvl="1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sz="1800" dirty="0"/>
              <a:t>Calibration – Trolley perturbs field while present.</a:t>
            </a:r>
          </a:p>
          <a:p>
            <a:pPr lvl="1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sz="1800" dirty="0"/>
              <a:t>Transient Fields – Synched to muon injection, while trolley/FP are asynchronous.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8C9D8E1-6591-98BF-3678-5B2BCA4F1DF0}"/>
                  </a:ext>
                </a:extLst>
              </p:cNvPr>
              <p:cNvSpPr txBox="1"/>
              <p:nvPr/>
            </p:nvSpPr>
            <p:spPr>
              <a:xfrm>
                <a:off x="3476731" y="2563823"/>
                <a:ext cx="2130251" cy="155106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880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acc>
                            <m:accPr>
                              <m:chr m:val="̃"/>
                              <m:ctrlPr>
                                <a:rPr lang="en-US" sz="880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880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𝜔</m:t>
                              </m:r>
                            </m:e>
                          </m:acc>
                        </m:e>
                        <m:sub>
                          <m:r>
                            <a:rPr lang="en-US" sz="8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𝑝</m:t>
                          </m:r>
                        </m:sub>
                      </m:sSub>
                      <m:r>
                        <a:rPr lang="en-US" sz="8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′</m:t>
                      </m:r>
                    </m:oMath>
                  </m:oMathPara>
                </a14:m>
                <a:endParaRPr lang="en-US" sz="8800" dirty="0">
                  <a:solidFill>
                    <a:srgbClr val="000000"/>
                  </a:solidFill>
                  <a:latin typeface="Helvetica" pitchFamily="2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8C9D8E1-6591-98BF-3678-5B2BCA4F1DF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76731" y="2563823"/>
                <a:ext cx="2130251" cy="1551066"/>
              </a:xfrm>
              <a:prstGeom prst="rect">
                <a:avLst/>
              </a:prstGeom>
              <a:blipFill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TextBox 11">
            <a:extLst>
              <a:ext uri="{FF2B5EF4-FFF2-40B4-BE49-F238E27FC236}">
                <a16:creationId xmlns:a16="http://schemas.microsoft.com/office/drawing/2014/main" id="{55C94158-F91F-A105-A0A8-8CBC5206321A}"/>
              </a:ext>
            </a:extLst>
          </p:cNvPr>
          <p:cNvSpPr txBox="1"/>
          <p:nvPr/>
        </p:nvSpPr>
        <p:spPr>
          <a:xfrm>
            <a:off x="93873" y="3138492"/>
            <a:ext cx="293478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algn="ctr">
              <a:buFont typeface="Wingdings" panose="05000000000000000000" pitchFamily="2" charset="2"/>
              <a:buChar char="Ø"/>
            </a:pPr>
            <a:r>
              <a:rPr lang="en-US" sz="2000" dirty="0">
                <a:solidFill>
                  <a:srgbClr val="000000"/>
                </a:solidFill>
                <a:latin typeface="Helvetica" pitchFamily="2" charset="0"/>
              </a:rPr>
              <a:t>The Objective: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9AE9521-421B-BCBA-E588-1E15E86E34F0}"/>
              </a:ext>
            </a:extLst>
          </p:cNvPr>
          <p:cNvSpPr txBox="1"/>
          <p:nvPr/>
        </p:nvSpPr>
        <p:spPr>
          <a:xfrm>
            <a:off x="6074229" y="2571750"/>
            <a:ext cx="2054888" cy="369332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chemeClr val="accent4">
                    <a:lumMod val="75000"/>
                  </a:schemeClr>
                </a:solidFill>
                <a:latin typeface="Helvetica" pitchFamily="2" charset="0"/>
              </a:rPr>
              <a:t>Shielded proton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274879C-71E5-0434-18C5-91EDA68D483B}"/>
              </a:ext>
            </a:extLst>
          </p:cNvPr>
          <p:cNvSpPr txBox="1"/>
          <p:nvPr/>
        </p:nvSpPr>
        <p:spPr>
          <a:xfrm>
            <a:off x="5722537" y="3061972"/>
            <a:ext cx="2758272" cy="646331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chemeClr val="accent3">
                    <a:lumMod val="75000"/>
                  </a:schemeClr>
                </a:solidFill>
                <a:latin typeface="Helvetica" pitchFamily="2" charset="0"/>
              </a:rPr>
              <a:t>Spherical water sample at 25° Celsius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70620822-FE76-49F5-C06B-0F071E7CEB40}"/>
              </a:ext>
            </a:extLst>
          </p:cNvPr>
          <p:cNvSpPr txBox="1"/>
          <p:nvPr/>
        </p:nvSpPr>
        <p:spPr>
          <a:xfrm>
            <a:off x="5529944" y="3823533"/>
            <a:ext cx="3143458" cy="646331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chemeClr val="accent2">
                    <a:lumMod val="75000"/>
                  </a:schemeClr>
                </a:solidFill>
                <a:latin typeface="Helvetica" pitchFamily="2" charset="0"/>
              </a:rPr>
              <a:t>In field averaged over time/space muon distribution</a:t>
            </a:r>
          </a:p>
        </p:txBody>
      </p:sp>
    </p:spTree>
    <p:extLst>
      <p:ext uri="{BB962C8B-B14F-4D97-AF65-F5344CB8AC3E}">
        <p14:creationId xmlns:p14="http://schemas.microsoft.com/office/powerpoint/2010/main" val="141843947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tle 2">
                <a:extLst>
                  <a:ext uri="{FF2B5EF4-FFF2-40B4-BE49-F238E27FC236}">
                    <a16:creationId xmlns:a16="http://schemas.microsoft.com/office/drawing/2014/main" id="{0FD8C00B-B091-6584-4A60-FD51312FB171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>
              <a:xfrm>
                <a:off x="228603" y="230269"/>
                <a:ext cx="8686800" cy="320908"/>
              </a:xfrm>
            </p:spPr>
            <p:txBody>
              <a:bodyPr/>
              <a:lstStyle/>
              <a:p>
                <a:r>
                  <a:rPr lang="en-US" dirty="0"/>
                  <a:t>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sz="2400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2400" i="1" smtClean="0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𝜔</m:t>
                            </m:r>
                          </m:e>
                        </m:acc>
                      </m:e>
                      <m:sub>
                        <m:r>
                          <a:rPr lang="en-US" sz="2400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𝑝</m:t>
                        </m:r>
                      </m:sub>
                    </m:sSub>
                    <m:r>
                      <a:rPr lang="en-US" sz="2400" b="0" i="1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′</m:t>
                    </m:r>
                  </m:oMath>
                </a14:m>
                <a:r>
                  <a:rPr lang="en-US" sz="2000" dirty="0"/>
                  <a:t> </a:t>
                </a:r>
                <a:endParaRPr lang="en-US" dirty="0"/>
              </a:p>
            </p:txBody>
          </p:sp>
        </mc:Choice>
        <mc:Fallback xmlns="">
          <p:sp>
            <p:nvSpPr>
              <p:cNvPr id="3" name="Title 2">
                <a:extLst>
                  <a:ext uri="{FF2B5EF4-FFF2-40B4-BE49-F238E27FC236}">
                    <a16:creationId xmlns:a16="http://schemas.microsoft.com/office/drawing/2014/main" id="{0FD8C00B-B091-6584-4A60-FD51312FB17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xfrm>
                <a:off x="228603" y="230269"/>
                <a:ext cx="8686800" cy="320908"/>
              </a:xfrm>
              <a:blipFill>
                <a:blip r:embed="rId2"/>
                <a:stretch>
                  <a:fillRect l="-1754" t="-32692" b="-3653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527222F-3162-9889-4183-8D79A67037E1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038A433-E8DA-1844-2B43-0F2198AEF92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9529661-966D-F040-BC8B-12797B51B7C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7</a:t>
            </a:fld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6719956C-E43C-1996-CCB9-BEFA70F717B7}"/>
                  </a:ext>
                </a:extLst>
              </p:cNvPr>
              <p:cNvSpPr txBox="1"/>
              <p:nvPr/>
            </p:nvSpPr>
            <p:spPr>
              <a:xfrm>
                <a:off x="1042890" y="1687967"/>
                <a:ext cx="6091072" cy="106574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80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𝑎</m:t>
                          </m:r>
                        </m:e>
                        <m:sub>
                          <m:r>
                            <a:rPr lang="en-US" sz="280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𝜇</m:t>
                          </m:r>
                        </m:sub>
                      </m:sSub>
                      <m:r>
                        <a:rPr lang="en-US" sz="2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d>
                        <m:dPr>
                          <m:begChr m:val="{"/>
                          <m:endChr m:val="}"/>
                          <m:ctrlPr>
                            <a:rPr lang="en-US" sz="2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f>
                            <m:fPr>
                              <m:ctrlP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sSub>
                                <m:sSubPr>
                                  <m:ctrlPr>
                                    <a:rPr lang="en-US" sz="2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2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𝜔</m:t>
                                  </m:r>
                                </m:e>
                                <m:sub>
                                  <m:r>
                                    <a:rPr lang="en-US" sz="2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𝑎</m:t>
                                  </m:r>
                                </m:sub>
                              </m:sSub>
                            </m:num>
                            <m:den>
                              <m:sSub>
                                <m:sSubPr>
                                  <m:ctrlPr>
                                    <a:rPr lang="en-US" sz="2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acc>
                                    <m:accPr>
                                      <m:chr m:val="̃"/>
                                      <m:ctrlPr>
                                        <a:rPr lang="en-US" sz="28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a:rPr lang="en-US" sz="28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𝜔</m:t>
                                      </m:r>
                                    </m:e>
                                  </m:acc>
                                </m:e>
                                <m:sub>
                                  <m:r>
                                    <a:rPr lang="en-US" sz="2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</a:rPr>
                                    <m:t>𝑝</m:t>
                                  </m:r>
                                </m:sub>
                              </m:sSub>
                              <m: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′</m:t>
                              </m:r>
                            </m:den>
                          </m:f>
                        </m:e>
                      </m:d>
                      <m:r>
                        <a:rPr lang="en-US" sz="2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∗</m:t>
                      </m:r>
                      <m:f>
                        <m:fPr>
                          <m:ctrlPr>
                            <a:rPr lang="en-US" sz="2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𝜇</m:t>
                              </m:r>
                            </m:e>
                            <m:sub>
                              <m: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𝑝</m:t>
                              </m:r>
                            </m:sub>
                          </m:sSub>
                          <m:r>
                            <a:rPr lang="en-US" sz="2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′</m:t>
                          </m:r>
                        </m:num>
                        <m:den>
                          <m:sSub>
                            <m:sSubPr>
                              <m:ctrlP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𝜇</m:t>
                              </m:r>
                            </m:e>
                            <m:sub>
                              <m:r>
                                <a:rPr lang="en-US" sz="2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𝐵𝑜h𝑟</m:t>
                              </m:r>
                            </m:sub>
                          </m:sSub>
                        </m:den>
                      </m:f>
                      <m:r>
                        <a:rPr lang="en-US" sz="2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∗</m:t>
                      </m:r>
                      <m:f>
                        <m:fPr>
                          <m:ctrlPr>
                            <a:rPr lang="en-US" sz="2800" i="1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sz="2800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𝑚</m:t>
                              </m:r>
                            </m:e>
                            <m:sub>
                              <m:r>
                                <a:rPr lang="en-US" sz="2800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𝜇</m:t>
                              </m:r>
                            </m:sub>
                          </m:sSub>
                        </m:num>
                        <m:den>
                          <m:sSub>
                            <m:sSubPr>
                              <m:ctrlPr>
                                <a:rPr lang="en-US" sz="2800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𝑚</m:t>
                              </m:r>
                            </m:e>
                            <m:sub>
                              <m:r>
                                <a:rPr lang="en-US" sz="2800" i="1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𝑒</m:t>
                              </m:r>
                            </m:sub>
                          </m:sSub>
                        </m:den>
                      </m:f>
                    </m:oMath>
                  </m:oMathPara>
                </a14:m>
                <a:endParaRPr lang="en-US" sz="2800" dirty="0">
                  <a:solidFill>
                    <a:srgbClr val="000000"/>
                  </a:solidFill>
                  <a:latin typeface="Helvetica" pitchFamily="2" charset="0"/>
                </a:endParaRPr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6719956C-E43C-1996-CCB9-BEFA70F717B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42890" y="1687967"/>
                <a:ext cx="6091072" cy="1065741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>
            <a:extLst>
              <a:ext uri="{FF2B5EF4-FFF2-40B4-BE49-F238E27FC236}">
                <a16:creationId xmlns:a16="http://schemas.microsoft.com/office/drawing/2014/main" id="{D2BD3EAC-6682-64A2-C5D0-1EA27ACCEFDD}"/>
              </a:ext>
            </a:extLst>
          </p:cNvPr>
          <p:cNvSpPr txBox="1"/>
          <p:nvPr/>
        </p:nvSpPr>
        <p:spPr>
          <a:xfrm>
            <a:off x="1497745" y="3385058"/>
            <a:ext cx="1944356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rgbClr val="000000"/>
                </a:solidFill>
                <a:latin typeface="Helvetica" pitchFamily="2" charset="0"/>
              </a:rPr>
              <a:t>Ratio from our collaboration’s analysis.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E550E99-87FB-F55E-8787-BF9C535F4B84}"/>
              </a:ext>
            </a:extLst>
          </p:cNvPr>
          <p:cNvSpPr txBox="1"/>
          <p:nvPr/>
        </p:nvSpPr>
        <p:spPr>
          <a:xfrm>
            <a:off x="3728396" y="3287168"/>
            <a:ext cx="275279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800" dirty="0">
                <a:solidFill>
                  <a:srgbClr val="000000"/>
                </a:solidFill>
                <a:latin typeface="Helvetica" pitchFamily="2" charset="0"/>
              </a:rPr>
              <a:t>Precisely-known ratios from other experiments (CODATA).</a:t>
            </a:r>
          </a:p>
        </p:txBody>
      </p:sp>
      <p:sp>
        <p:nvSpPr>
          <p:cNvPr id="10" name="Arrow: Down 9">
            <a:extLst>
              <a:ext uri="{FF2B5EF4-FFF2-40B4-BE49-F238E27FC236}">
                <a16:creationId xmlns:a16="http://schemas.microsoft.com/office/drawing/2014/main" id="{E2495128-14F9-2030-0B82-CF40C9DD9373}"/>
              </a:ext>
            </a:extLst>
          </p:cNvPr>
          <p:cNvSpPr/>
          <p:nvPr/>
        </p:nvSpPr>
        <p:spPr>
          <a:xfrm rot="13385318">
            <a:off x="2866091" y="2687834"/>
            <a:ext cx="211016" cy="773962"/>
          </a:xfrm>
          <a:prstGeom prst="downArrow">
            <a:avLst/>
          </a:prstGeom>
          <a:effectLst/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ight Brace 11">
            <a:extLst>
              <a:ext uri="{FF2B5EF4-FFF2-40B4-BE49-F238E27FC236}">
                <a16:creationId xmlns:a16="http://schemas.microsoft.com/office/drawing/2014/main" id="{089AF7BF-64B7-C171-5148-DC822CE6184C}"/>
              </a:ext>
            </a:extLst>
          </p:cNvPr>
          <p:cNvSpPr/>
          <p:nvPr/>
        </p:nvSpPr>
        <p:spPr>
          <a:xfrm rot="5400000">
            <a:off x="4798951" y="2098799"/>
            <a:ext cx="562770" cy="1827012"/>
          </a:xfrm>
          <a:prstGeom prst="rightBrace">
            <a:avLst>
              <a:gd name="adj1" fmla="val 49996"/>
              <a:gd name="adj2" fmla="val 49106"/>
            </a:avLst>
          </a:prstGeom>
          <a:ln>
            <a:solidFill>
              <a:srgbClr val="000000"/>
            </a:solidFill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15C5AF39-85A1-AA88-0587-45381B6035AD}"/>
                  </a:ext>
                </a:extLst>
              </p:cNvPr>
              <p:cNvSpPr txBox="1"/>
              <p:nvPr/>
            </p:nvSpPr>
            <p:spPr>
              <a:xfrm>
                <a:off x="228605" y="827829"/>
                <a:ext cx="7719642" cy="69006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800" dirty="0">
                    <a:solidFill>
                      <a:srgbClr val="000000"/>
                    </a:solidFill>
                    <a:latin typeface="Helvetica" pitchFamily="2" charset="0"/>
                  </a:rPr>
                  <a:t>Shielded proton frequency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sz="1800" i="1" smtClean="0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1800" i="1" smtClean="0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𝜔</m:t>
                            </m:r>
                          </m:e>
                        </m:acc>
                      </m:e>
                      <m:sub>
                        <m: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𝑝</m:t>
                        </m:r>
                      </m:sub>
                    </m:sSub>
                    <m:r>
                      <a:rPr lang="en-US" sz="1800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′</m:t>
                    </m:r>
                  </m:oMath>
                </a14:m>
                <a:r>
                  <a:rPr lang="en-US" sz="1800" dirty="0">
                    <a:solidFill>
                      <a:srgbClr val="000000"/>
                    </a:solidFill>
                    <a:latin typeface="Helvetica" pitchFamily="2" charset="0"/>
                  </a:rPr>
                  <a:t> combines with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𝜔</m:t>
                        </m:r>
                      </m:e>
                      <m:sub>
                        <m: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𝑎</m:t>
                        </m:r>
                      </m:sub>
                    </m:sSub>
                  </m:oMath>
                </a14:m>
                <a:r>
                  <a:rPr lang="en-US" sz="1800" dirty="0">
                    <a:solidFill>
                      <a:srgbClr val="000000"/>
                    </a:solidFill>
                    <a:latin typeface="Helvetica" pitchFamily="2" charset="0"/>
                  </a:rPr>
                  <a:t>, alongside known fundamental constants, to produce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𝑎</m:t>
                        </m:r>
                      </m:e>
                      <m:sub>
                        <m: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𝜇</m:t>
                        </m:r>
                      </m:sub>
                    </m:sSub>
                  </m:oMath>
                </a14:m>
                <a:r>
                  <a:rPr lang="en-US" sz="1800" dirty="0">
                    <a:solidFill>
                      <a:srgbClr val="000000"/>
                    </a:solidFill>
                    <a:latin typeface="Helvetica" pitchFamily="2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15C5AF39-85A1-AA88-0587-45381B6035A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605" y="827829"/>
                <a:ext cx="7719642" cy="690061"/>
              </a:xfrm>
              <a:prstGeom prst="rect">
                <a:avLst/>
              </a:prstGeom>
              <a:blipFill>
                <a:blip r:embed="rId4"/>
                <a:stretch>
                  <a:fillRect l="-553" t="-5310" b="-973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DB7FB9C7-3417-309F-9975-EFD2D010B25B}"/>
                  </a:ext>
                </a:extLst>
              </p:cNvPr>
              <p:cNvSpPr txBox="1"/>
              <p:nvPr/>
            </p:nvSpPr>
            <p:spPr>
              <a:xfrm>
                <a:off x="6760377" y="4077689"/>
                <a:ext cx="2064688" cy="47596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>
                    <a:solidFill>
                      <a:srgbClr val="000000"/>
                    </a:solidFill>
                    <a:latin typeface="Helvetica" pitchFamily="2" charset="0"/>
                  </a:rPr>
                  <a:t>(Knowing this ratio at 25° C is why we aim for</a:t>
                </a:r>
                <a:r>
                  <a:rPr lang="en-US" sz="1200" dirty="0">
                    <a:solidFill>
                      <a:srgbClr val="000000"/>
                    </a:solidFill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2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̃"/>
                            <m:ctrlPr>
                              <a:rPr lang="en-US" sz="1200" i="1" smtClean="0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1200" i="1" smtClean="0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𝜔</m:t>
                            </m:r>
                          </m:e>
                        </m:acc>
                      </m:e>
                      <m:sub>
                        <m:r>
                          <a:rPr lang="en-US" sz="12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𝑝</m:t>
                        </m:r>
                      </m:sub>
                    </m:sSub>
                    <m:r>
                      <a:rPr lang="en-US" sz="1200" b="0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</a:rPr>
                      <m:t>′</m:t>
                    </m:r>
                  </m:oMath>
                </a14:m>
                <a:r>
                  <a:rPr lang="en-US" sz="1200" dirty="0">
                    <a:solidFill>
                      <a:srgbClr val="000000"/>
                    </a:solidFill>
                    <a:latin typeface="Helvetica" pitchFamily="2" charset="0"/>
                  </a:rPr>
                  <a:t>.)</a:t>
                </a:r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DB7FB9C7-3417-309F-9975-EFD2D010B25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60377" y="4077689"/>
                <a:ext cx="2064688" cy="475964"/>
              </a:xfrm>
              <a:prstGeom prst="rect">
                <a:avLst/>
              </a:prstGeom>
              <a:blipFill>
                <a:blip r:embed="rId5"/>
                <a:stretch>
                  <a:fillRect t="-2564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9D1ED27A-5894-7EA9-2C96-E0EC1E9BF48D}"/>
              </a:ext>
            </a:extLst>
          </p:cNvPr>
          <p:cNvCxnSpPr>
            <a:cxnSpLocks/>
          </p:cNvCxnSpPr>
          <p:nvPr/>
        </p:nvCxnSpPr>
        <p:spPr>
          <a:xfrm flipH="1" flipV="1">
            <a:off x="5061512" y="2720128"/>
            <a:ext cx="2675645" cy="1386543"/>
          </a:xfrm>
          <a:prstGeom prst="straightConnector1">
            <a:avLst/>
          </a:prstGeom>
          <a:ln>
            <a:tailEnd type="triangle"/>
          </a:ln>
          <a:effectLst/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7305064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9E55C4EC-12F0-E5A0-810A-147688012B0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3" y="728664"/>
            <a:ext cx="2836144" cy="3794522"/>
          </a:xfrm>
        </p:spPr>
        <p:txBody>
          <a:bodyPr/>
          <a:lstStyle/>
          <a:p>
            <a:r>
              <a:rPr lang="en-US" dirty="0"/>
              <a:t>Fixed probes measure between each trolley run pair, showing evolution from one map to the next.</a:t>
            </a:r>
          </a:p>
          <a:p>
            <a:r>
              <a:rPr lang="en-US" dirty="0"/>
              <a:t>Any mismatches between evolved initial map and next map become uncertainties.</a:t>
            </a:r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3A35360B-939F-4B15-FC82-DA24D98D4F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Interpolation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3DD6ECE-4882-B914-61FD-1CB792DEDAC8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07CB0CE-64EE-C734-3435-BDF46A95794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5A402A9-274B-E723-8B25-F5E01F56F40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8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18A25929-F1B8-2B8F-36BB-753892877AC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55183" y="853473"/>
            <a:ext cx="5670079" cy="34365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399010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C6B730CE-EA61-829E-9791-828289DBEE5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4" y="728664"/>
            <a:ext cx="3333538" cy="3794522"/>
          </a:xfrm>
        </p:spPr>
        <p:txBody>
          <a:bodyPr/>
          <a:lstStyle/>
          <a:p>
            <a:r>
              <a:rPr lang="en-US" sz="1800" dirty="0"/>
              <a:t>Determines field perturbation from trolley structure.</a:t>
            </a:r>
          </a:p>
          <a:p>
            <a:r>
              <a:rPr lang="en-US" sz="1800" dirty="0"/>
              <a:t>Each trolley probe compared to calibration probe.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1600" dirty="0"/>
              <a:t>Cali probe is solo, so less field perturbation.</a:t>
            </a:r>
          </a:p>
          <a:p>
            <a:r>
              <a:rPr lang="en-US" sz="1800" dirty="0"/>
              <a:t>Alignment and Rapid Swapping procedure.</a:t>
            </a:r>
          </a:p>
          <a:p>
            <a:r>
              <a:rPr lang="en-US" sz="1800" dirty="0"/>
              <a:t>Nine campaigns over the course of g-2 operations.</a:t>
            </a:r>
          </a:p>
          <a:p>
            <a:pPr marL="0" indent="0">
              <a:buNone/>
            </a:pPr>
            <a:endParaRPr lang="en-US" sz="1800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54D7CE0-5DC8-42CC-2424-7C333604208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Trolley Calibration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185773D-E7A2-D14E-0DB1-ABA5BC813135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A432C95-DF15-E3D1-89D0-274F30C9488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8BF8FCA-4173-C575-EAAD-D8245847E94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9</a:t>
            </a:fld>
            <a:endParaRPr lang="en-US" dirty="0"/>
          </a:p>
        </p:txBody>
      </p:sp>
      <p:pic>
        <p:nvPicPr>
          <p:cNvPr id="37" name="Screen Shot 2021-03-31 at 10.52.29 AM.png">
            <a:extLst>
              <a:ext uri="{FF2B5EF4-FFF2-40B4-BE49-F238E27FC236}">
                <a16:creationId xmlns:a16="http://schemas.microsoft.com/office/drawing/2014/main" id="{65F802AB-0A78-CC5F-8156-E37B708B34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37986" y="682612"/>
            <a:ext cx="5294106" cy="3840574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43924865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6720749B-5C58-D7C6-D862-3489C5A600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Trolley Calibration Campaign Results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CB395E0-1A5D-05F4-B48C-1295BBDBE471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8941060-2A39-55D8-D055-4C40E9810EF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45CAAA3-3CBA-85CF-F0B4-CCE197A898A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10</a:t>
            </a:fld>
            <a:endParaRPr lang="en-US" dirty="0"/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0BB822BD-6340-DE9D-4583-4644586976EB}"/>
              </a:ext>
            </a:extLst>
          </p:cNvPr>
          <p:cNvGrpSpPr/>
          <p:nvPr/>
        </p:nvGrpSpPr>
        <p:grpSpPr>
          <a:xfrm>
            <a:off x="2210636" y="619883"/>
            <a:ext cx="4707654" cy="3958028"/>
            <a:chOff x="595313" y="981724"/>
            <a:chExt cx="6554174" cy="5510515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620F599C-521D-509C-EA2D-FAD3463A1291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5313" y="981724"/>
              <a:ext cx="6554174" cy="5510515"/>
            </a:xfrm>
            <a:prstGeom prst="rect">
              <a:avLst/>
            </a:prstGeom>
          </p:spPr>
        </p:pic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id="{A892EDFA-3467-7B1B-336F-26B42C0173FE}"/>
                </a:ext>
              </a:extLst>
            </p:cNvPr>
            <p:cNvSpPr/>
            <p:nvPr/>
          </p:nvSpPr>
          <p:spPr>
            <a:xfrm>
              <a:off x="6096000" y="6196170"/>
              <a:ext cx="1053487" cy="296069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31156182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18" name="Content Placeholder 17">
                <a:extLst>
                  <a:ext uri="{FF2B5EF4-FFF2-40B4-BE49-F238E27FC236}">
                    <a16:creationId xmlns:a16="http://schemas.microsoft.com/office/drawing/2014/main" id="{A632EBAD-68B1-B80A-25D2-D0773A603F0B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28604" y="728664"/>
                <a:ext cx="4323098" cy="3794522"/>
              </a:xfrm>
            </p:spPr>
            <p:txBody>
              <a:bodyPr/>
              <a:lstStyle/>
              <a:p>
                <a:r>
                  <a:rPr lang="en-US" sz="1800" dirty="0">
                    <a:solidFill>
                      <a:srgbClr val="000000"/>
                    </a:solidFill>
                  </a:rPr>
                  <a:t>Getting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acc>
                          <m:accPr>
                            <m:chr m:val="̃"/>
                            <m:ctrlPr>
                              <a:rPr lang="en-US" sz="1800" b="0" i="1" smtClean="0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1800" b="0" i="1" smtClean="0">
                                <a:solidFill>
                                  <a:srgbClr val="000000"/>
                                </a:solidFill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𝜔</m:t>
                            </m:r>
                          </m:e>
                        </m:acc>
                      </m:e>
                      <m:sub>
                        <m: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𝑝</m:t>
                        </m:r>
                      </m:sub>
                      <m:sup>
                        <m:r>
                          <a:rPr lang="en-US" sz="1800" b="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bSup>
                  </m:oMath>
                </a14:m>
                <a:r>
                  <a:rPr lang="en-US" sz="1800" dirty="0">
                    <a:solidFill>
                      <a:srgbClr val="000000"/>
                    </a:solidFill>
                  </a:rPr>
                  <a:t> (</a:t>
                </a:r>
                <a:r>
                  <a:rPr lang="en-US" sz="1800" i="1" dirty="0">
                    <a:solidFill>
                      <a:srgbClr val="000000"/>
                    </a:solidFill>
                    <a:latin typeface="Cambria Math" panose="02040503050406030204" pitchFamily="18" charset="0"/>
                    <a:ea typeface="Cambria Math" panose="02040503050406030204" pitchFamily="18" charset="0"/>
                  </a:rPr>
                  <a:t>shielded spherical-water…</a:t>
                </a:r>
                <a:r>
                  <a:rPr lang="en-US" sz="1800" dirty="0">
                    <a:solidFill>
                      <a:srgbClr val="000000"/>
                    </a:solidFill>
                  </a:rPr>
                  <a:t>)</a:t>
                </a:r>
                <a:r>
                  <a:rPr lang="en-US" sz="1800" i="1" dirty="0">
                    <a:solidFill>
                      <a:srgbClr val="000000"/>
                    </a:solidFill>
                  </a:rPr>
                  <a:t> </a:t>
                </a:r>
                <a:r>
                  <a:rPr lang="en-US" sz="1800" dirty="0">
                    <a:solidFill>
                      <a:srgbClr val="000000"/>
                    </a:solidFill>
                  </a:rPr>
                  <a:t>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𝜔</m:t>
                        </m:r>
                      </m:e>
                      <m:sub>
                        <m:r>
                          <a:rPr lang="en-US" sz="1800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𝑝</m:t>
                        </m:r>
                      </m:sub>
                    </m:sSub>
                    <m: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(</m:t>
                    </m:r>
                    <m: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𝑐𝑎𝑙𝑖</m:t>
                    </m:r>
                    <m: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  <m:r>
                      <a:rPr lang="en-US" sz="1800" i="1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𝑝𝑟𝑜𝑏𝑒</m:t>
                    </m:r>
                    <m:r>
                      <a:rPr lang="en-US" sz="1800" b="0" i="0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sz="1800" dirty="0">
                    <a:solidFill>
                      <a:srgbClr val="000000"/>
                    </a:solidFill>
                  </a:rPr>
                  <a:t>.</a:t>
                </a:r>
              </a:p>
              <a:p>
                <a:r>
                  <a:rPr lang="en-US" sz="1800" dirty="0">
                    <a:solidFill>
                      <a:srgbClr val="000000"/>
                    </a:solidFill>
                  </a:rPr>
                  <a:t>Tests performed with Argonne magnet to quantify each effect: Calibration Probe vs Absolute Probe.</a:t>
                </a:r>
              </a:p>
            </p:txBody>
          </p:sp>
        </mc:Choice>
        <mc:Fallback xmlns="">
          <p:sp>
            <p:nvSpPr>
              <p:cNvPr id="18" name="Content Placeholder 17">
                <a:extLst>
                  <a:ext uri="{FF2B5EF4-FFF2-40B4-BE49-F238E27FC236}">
                    <a16:creationId xmlns:a16="http://schemas.microsoft.com/office/drawing/2014/main" id="{A632EBAD-68B1-B80A-25D2-D0773A603F0B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28604" y="728664"/>
                <a:ext cx="4323098" cy="3794522"/>
              </a:xfrm>
              <a:blipFill>
                <a:blip r:embed="rId3"/>
                <a:stretch>
                  <a:fillRect l="-3103" t="-22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itle 2">
            <a:extLst>
              <a:ext uri="{FF2B5EF4-FFF2-40B4-BE49-F238E27FC236}">
                <a16:creationId xmlns:a16="http://schemas.microsoft.com/office/drawing/2014/main" id="{E80AFBC2-BDA6-6ED9-03E7-D5389C6B84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Absolute Calibration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6DECD99-D239-E162-8070-87D9CDBA9F59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57C372A-685F-9553-8CA9-23734910665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6479C78-F998-59AA-8C66-A4232169126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11</a:t>
            </a:fld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B0AF4B0D-509A-EB77-D3A6-1E39BD70FCD6}"/>
                  </a:ext>
                </a:extLst>
              </p:cNvPr>
              <p:cNvSpPr txBox="1"/>
              <p:nvPr/>
            </p:nvSpPr>
            <p:spPr>
              <a:xfrm>
                <a:off x="228600" y="2773565"/>
                <a:ext cx="7948246" cy="71468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lvl="1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acc>
                            <m:accPr>
                              <m:chr m:val="̃"/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𝜔</m:t>
                              </m:r>
                            </m:e>
                          </m:acc>
                        </m:e>
                        <m:sub>
                          <m: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𝑝</m:t>
                          </m:r>
                        </m:sub>
                        <m:sup>
                          <m: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′</m:t>
                          </m:r>
                        </m:sup>
                      </m:sSubSup>
                      <m:d>
                        <m:dPr>
                          <m:ctrlP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𝑇</m:t>
                              </m:r>
                            </m:e>
                            <m:sub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sub>
                          </m:sSub>
                        </m:e>
                      </m:d>
                      <m:r>
                        <a:rPr lang="en-US" sz="1800" b="0" i="0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d>
                        <m:dPr>
                          <m:begChr m:val="["/>
                          <m:endChr m:val="]"/>
                          <m:ctrlP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1800" b="0" i="0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</a:rPr>
                            <m:t>1+</m:t>
                          </m:r>
                          <m:sSup>
                            <m:sSupPr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𝛿</m:t>
                              </m:r>
                            </m:e>
                            <m:sup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</a:rPr>
                                <m:t>𝑇</m:t>
                              </m:r>
                            </m:sup>
                          </m:sSup>
                          <m:d>
                            <m:dPr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sSub>
                                <m:sSubPr>
                                  <m:ctrlP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𝑇</m:t>
                                  </m:r>
                                </m:e>
                                <m:sub>
                                  <m: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𝑟</m:t>
                                  </m:r>
                                </m:sub>
                              </m:sSub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−</m:t>
                              </m:r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𝑇</m:t>
                              </m:r>
                            </m:e>
                          </m:d>
                          <m: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+</m:t>
                          </m:r>
                          <m:d>
                            <m:dPr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𝜖</m:t>
                              </m:r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3</m:t>
                                  </m:r>
                                </m:den>
                              </m:f>
                            </m:e>
                          </m:d>
                          <m:sSub>
                            <m:sSubPr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𝜒</m:t>
                              </m:r>
                            </m:e>
                            <m:sub>
                              <m:sSub>
                                <m:sSubPr>
                                  <m:ctrlP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𝐻</m:t>
                                  </m:r>
                                </m:e>
                                <m:sub>
                                  <m:r>
                                    <a:rPr lang="en-US" sz="1800" b="0" i="1" smtClean="0">
                                      <a:solidFill>
                                        <a:srgbClr val="000000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sub>
                              </m:sSub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𝑂</m:t>
                              </m:r>
                            </m:sub>
                          </m:sSub>
                          <m:d>
                            <m:dPr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𝑇</m:t>
                              </m:r>
                            </m:e>
                          </m:d>
                          <m: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𝛿</m:t>
                              </m:r>
                            </m:e>
                            <m:sub>
                              <m:r>
                                <a:rPr lang="en-US" sz="1800" b="0" i="1" smtClean="0">
                                  <a:solidFill>
                                    <a:srgbClr val="000000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𝑝𝑟𝑜𝑏𝑒</m:t>
                              </m:r>
                            </m:sub>
                          </m:sSub>
                        </m:e>
                      </m:d>
                      <m:sSub>
                        <m:sSubPr>
                          <m:ctrlP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𝜔</m:t>
                          </m:r>
                        </m:e>
                        <m:sub>
                          <m:r>
                            <a:rPr lang="en-US" sz="1800" b="0" i="1" smtClean="0">
                              <a:solidFill>
                                <a:srgbClr val="0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𝑝</m:t>
                          </m:r>
                        </m:sub>
                      </m:sSub>
                      <m:r>
                        <a:rPr lang="en-US" sz="1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n-US" sz="1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𝑐𝑎𝑙𝑖</m:t>
                      </m:r>
                      <m:r>
                        <a:rPr lang="en-US" sz="1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</m:t>
                      </m:r>
                      <m:r>
                        <a:rPr lang="en-US" sz="1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𝑝𝑟𝑜𝑏𝑒</m:t>
                      </m:r>
                      <m:r>
                        <a:rPr lang="en-US" sz="1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, </m:t>
                      </m:r>
                      <m:r>
                        <a:rPr lang="en-US" sz="1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𝑇</m:t>
                      </m:r>
                      <m:r>
                        <a:rPr lang="en-US" sz="18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18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B0AF4B0D-509A-EB77-D3A6-1E39BD70FCD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600" y="2773565"/>
                <a:ext cx="7948246" cy="714683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Box 8">
            <a:extLst>
              <a:ext uri="{FF2B5EF4-FFF2-40B4-BE49-F238E27FC236}">
                <a16:creationId xmlns:a16="http://schemas.microsoft.com/office/drawing/2014/main" id="{36BBF271-B4D2-4C55-E13E-551DD17EC6E7}"/>
              </a:ext>
            </a:extLst>
          </p:cNvPr>
          <p:cNvSpPr txBox="1"/>
          <p:nvPr/>
        </p:nvSpPr>
        <p:spPr>
          <a:xfrm>
            <a:off x="5474240" y="3980217"/>
            <a:ext cx="1451988" cy="523220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000000"/>
                </a:solidFill>
                <a:latin typeface="Helvetica" pitchFamily="2" charset="0"/>
              </a:rPr>
              <a:t>Material Effects</a:t>
            </a:r>
          </a:p>
          <a:p>
            <a:pPr algn="ctr"/>
            <a:r>
              <a:rPr lang="en-US" sz="1400" dirty="0">
                <a:solidFill>
                  <a:srgbClr val="000000"/>
                </a:solidFill>
                <a:latin typeface="Helvetica" pitchFamily="2" charset="0"/>
              </a:rPr>
              <a:t>~10 ppb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B84FEB3-9137-F61C-FC1B-2CC810F8A6F3}"/>
              </a:ext>
            </a:extLst>
          </p:cNvPr>
          <p:cNvSpPr txBox="1"/>
          <p:nvPr/>
        </p:nvSpPr>
        <p:spPr>
          <a:xfrm>
            <a:off x="3404080" y="3849354"/>
            <a:ext cx="1813727" cy="738664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000000"/>
                </a:solidFill>
                <a:latin typeface="Helvetica" pitchFamily="2" charset="0"/>
              </a:rPr>
              <a:t>Shape and Susceptibility Effects</a:t>
            </a:r>
          </a:p>
          <a:p>
            <a:pPr algn="ctr"/>
            <a:r>
              <a:rPr lang="en-US" sz="1400" dirty="0">
                <a:solidFill>
                  <a:srgbClr val="000000"/>
                </a:solidFill>
                <a:latin typeface="Helvetica" pitchFamily="2" charset="0"/>
              </a:rPr>
              <a:t>~1500 ppb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78AFBB3-FD47-B558-A2F9-E6B9FBB8CAA7}"/>
              </a:ext>
            </a:extLst>
          </p:cNvPr>
          <p:cNvSpPr txBox="1"/>
          <p:nvPr/>
        </p:nvSpPr>
        <p:spPr>
          <a:xfrm>
            <a:off x="1412195" y="3856055"/>
            <a:ext cx="1426867" cy="738664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000000"/>
                </a:solidFill>
                <a:latin typeface="Helvetica" pitchFamily="2" charset="0"/>
              </a:rPr>
              <a:t>Temperature Correction</a:t>
            </a:r>
          </a:p>
          <a:p>
            <a:pPr algn="ctr"/>
            <a:r>
              <a:rPr lang="en-US" sz="1400">
                <a:solidFill>
                  <a:srgbClr val="000000"/>
                </a:solidFill>
                <a:latin typeface="Helvetica" pitchFamily="2" charset="0"/>
              </a:rPr>
              <a:t>~10 </a:t>
            </a:r>
            <a:r>
              <a:rPr lang="en-US" sz="1400" dirty="0">
                <a:solidFill>
                  <a:srgbClr val="000000"/>
                </a:solidFill>
                <a:latin typeface="Helvetica" pitchFamily="2" charset="0"/>
              </a:rPr>
              <a:t>ppb</a:t>
            </a:r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0BD4B7C6-F156-3044-7427-E685C07D8811}"/>
              </a:ext>
            </a:extLst>
          </p:cNvPr>
          <p:cNvCxnSpPr>
            <a:cxnSpLocks/>
            <a:stCxn id="11" idx="0"/>
          </p:cNvCxnSpPr>
          <p:nvPr/>
        </p:nvCxnSpPr>
        <p:spPr>
          <a:xfrm flipV="1">
            <a:off x="2125629" y="3341934"/>
            <a:ext cx="296024" cy="514121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55E1C030-426C-69C5-A033-20D8F000D449}"/>
              </a:ext>
            </a:extLst>
          </p:cNvPr>
          <p:cNvCxnSpPr>
            <a:cxnSpLocks/>
            <a:stCxn id="10" idx="0"/>
          </p:cNvCxnSpPr>
          <p:nvPr/>
        </p:nvCxnSpPr>
        <p:spPr>
          <a:xfrm flipV="1">
            <a:off x="4310944" y="3466679"/>
            <a:ext cx="0" cy="382675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B53D302D-7D21-08E7-DD3D-594E45245A80}"/>
              </a:ext>
            </a:extLst>
          </p:cNvPr>
          <p:cNvCxnSpPr>
            <a:cxnSpLocks/>
            <a:stCxn id="9" idx="0"/>
          </p:cNvCxnSpPr>
          <p:nvPr/>
        </p:nvCxnSpPr>
        <p:spPr>
          <a:xfrm flipH="1" flipV="1">
            <a:off x="5665158" y="3396343"/>
            <a:ext cx="535076" cy="583874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  <p:pic>
        <p:nvPicPr>
          <p:cNvPr id="16" name="Picture 15">
            <a:extLst>
              <a:ext uri="{FF2B5EF4-FFF2-40B4-BE49-F238E27FC236}">
                <a16:creationId xmlns:a16="http://schemas.microsoft.com/office/drawing/2014/main" id="{0129C74C-AA1E-7CB7-4C85-27160E48131B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t="29694" b="11892"/>
          <a:stretch/>
        </p:blipFill>
        <p:spPr>
          <a:xfrm>
            <a:off x="6947775" y="751590"/>
            <a:ext cx="1983356" cy="1537659"/>
          </a:xfrm>
          <a:prstGeom prst="rect">
            <a:avLst/>
          </a:prstGeom>
          <a:ln>
            <a:solidFill>
              <a:srgbClr val="000000"/>
            </a:solidFill>
          </a:ln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9511288F-38C7-F2F2-6B97-F622E7D9772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808135" y="751590"/>
            <a:ext cx="2042076" cy="1537659"/>
          </a:xfrm>
          <a:prstGeom prst="rect">
            <a:avLst/>
          </a:prstGeom>
          <a:ln>
            <a:solidFill>
              <a:srgbClr val="000000"/>
            </a:solidFill>
          </a:ln>
        </p:spPr>
      </p:pic>
    </p:spTree>
    <p:extLst>
      <p:ext uri="{BB962C8B-B14F-4D97-AF65-F5344CB8AC3E}">
        <p14:creationId xmlns:p14="http://schemas.microsoft.com/office/powerpoint/2010/main" val="215605599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2A479B74-2482-92B0-B7DB-4814B7B2F3A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Cross-Calibrations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F25367F-E00F-3F33-3DF4-4670D93DD2E2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A346C48-FC8D-9DE3-33EC-01F8CA4B00B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53F3B6A-A2AF-53F3-0B27-D06D7A8ACF4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12</a:t>
            </a:fld>
            <a:endParaRPr lang="en-US" dirty="0"/>
          </a:p>
        </p:txBody>
      </p:sp>
      <p:sp>
        <p:nvSpPr>
          <p:cNvPr id="11" name="Content Placeholder 7">
            <a:extLst>
              <a:ext uri="{FF2B5EF4-FFF2-40B4-BE49-F238E27FC236}">
                <a16:creationId xmlns:a16="http://schemas.microsoft.com/office/drawing/2014/main" id="{3C2F8638-A57C-BFC8-10DA-9835FF9A207F}"/>
              </a:ext>
            </a:extLst>
          </p:cNvPr>
          <p:cNvSpPr txBox="1">
            <a:spLocks/>
          </p:cNvSpPr>
          <p:nvPr/>
        </p:nvSpPr>
        <p:spPr>
          <a:xfrm>
            <a:off x="222250" y="728664"/>
            <a:ext cx="2982854" cy="3794522"/>
          </a:xfrm>
          <a:prstGeom prst="rect">
            <a:avLst/>
          </a:prstGeom>
        </p:spPr>
        <p:txBody>
          <a:bodyPr lIns="0" tIns="0" rIns="0" bIns="0"/>
          <a:lstStyle>
            <a:lvl1pPr marL="227013" indent="-227013" algn="l" defTabSz="457200" rtl="0" eaLnBrk="1" fontAlgn="base" hangingPunct="1">
              <a:spcBef>
                <a:spcPts val="12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 sz="1600" kern="1200">
                <a:solidFill>
                  <a:srgbClr val="000000"/>
                </a:solidFill>
                <a:latin typeface="Helvetica"/>
                <a:ea typeface="Geneva" charset="0"/>
                <a:cs typeface="ＭＳ Ｐゴシック" charset="0"/>
              </a:defRPr>
            </a:lvl1pPr>
            <a:lvl2pPr marL="514350" marR="0" indent="-231775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–"/>
              <a:tabLst/>
              <a:defRPr sz="1400" kern="1200">
                <a:solidFill>
                  <a:srgbClr val="000000"/>
                </a:solidFill>
                <a:latin typeface="Helvetica"/>
                <a:ea typeface="ＭＳ Ｐゴシック" charset="0"/>
                <a:cs typeface="ＭＳ Ｐゴシック" charset="0"/>
              </a:defRPr>
            </a:lvl2pPr>
            <a:lvl3pPr marL="800100" marR="0" indent="-227013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 sz="1400" kern="1200">
                <a:solidFill>
                  <a:srgbClr val="000000"/>
                </a:solidFill>
                <a:latin typeface="Helvetica"/>
                <a:ea typeface="ＭＳ Ｐゴシック" charset="0"/>
                <a:cs typeface="ＭＳ Ｐゴシック" charset="0"/>
              </a:defRPr>
            </a:lvl3pPr>
            <a:lvl4pPr marL="1087438" marR="0" indent="-230188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Helvetica" panose="020B0604020202020204" pitchFamily="34" charset="0"/>
              <a:buChar char="–"/>
              <a:tabLst/>
              <a:defRPr sz="1200" kern="1200">
                <a:solidFill>
                  <a:srgbClr val="000000"/>
                </a:solidFill>
                <a:latin typeface="Helvetica"/>
                <a:ea typeface="ＭＳ Ｐゴシック" charset="0"/>
                <a:cs typeface="ＭＳ Ｐゴシック" charset="0"/>
              </a:defRPr>
            </a:lvl4pPr>
            <a:lvl5pPr marL="1373188" marR="0" indent="-233363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 sz="1200" kern="1200">
                <a:solidFill>
                  <a:srgbClr val="000000"/>
                </a:solidFill>
                <a:latin typeface="Helvetica"/>
                <a:ea typeface="ＭＳ Ｐゴシック" charset="0"/>
                <a:cs typeface="ＭＳ Ｐゴシック" charset="0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Extra tests using probes undergoing independent calibrations.</a:t>
            </a:r>
          </a:p>
          <a:p>
            <a:r>
              <a:rPr lang="en-US" dirty="0"/>
              <a:t>Cross-Calibration #1:            Cali probe vs </a:t>
            </a:r>
            <a:r>
              <a:rPr lang="en-US" baseline="30000" dirty="0"/>
              <a:t>3</a:t>
            </a:r>
            <a:r>
              <a:rPr lang="en-US" dirty="0"/>
              <a:t>He probe.</a:t>
            </a:r>
          </a:p>
          <a:p>
            <a:pPr>
              <a:spcBef>
                <a:spcPts val="600"/>
              </a:spcBef>
            </a:pPr>
            <a:r>
              <a:rPr lang="en-US" dirty="0"/>
              <a:t>Cross-Calibration #2:            Cali probe vs J-PARC probe.</a:t>
            </a:r>
          </a:p>
          <a:p>
            <a:pPr>
              <a:spcBef>
                <a:spcPts val="600"/>
              </a:spcBef>
            </a:pPr>
            <a:endParaRPr lang="en-US" dirty="0"/>
          </a:p>
          <a:p>
            <a:pPr>
              <a:spcBef>
                <a:spcPts val="600"/>
              </a:spcBef>
            </a:pPr>
            <a:r>
              <a:rPr lang="en-US" dirty="0">
                <a:latin typeface="Helvetica" pitchFamily="2" charset="0"/>
              </a:rPr>
              <a:t>Increased uncertainty by 25ppb, but improved our confidence in the resulting uncertainty.</a:t>
            </a:r>
          </a:p>
          <a:p>
            <a:pPr>
              <a:spcBef>
                <a:spcPts val="600"/>
              </a:spcBef>
            </a:pPr>
            <a:endParaRPr lang="en-US" dirty="0"/>
          </a:p>
        </p:txBody>
      </p:sp>
      <p:sp>
        <p:nvSpPr>
          <p:cNvPr id="13" name="Text Placeholder 15">
            <a:extLst>
              <a:ext uri="{FF2B5EF4-FFF2-40B4-BE49-F238E27FC236}">
                <a16:creationId xmlns:a16="http://schemas.microsoft.com/office/drawing/2014/main" id="{8F31090D-DAA4-32CE-1920-1C93D290C1DF}"/>
              </a:ext>
            </a:extLst>
          </p:cNvPr>
          <p:cNvSpPr txBox="1">
            <a:spLocks/>
          </p:cNvSpPr>
          <p:nvPr/>
        </p:nvSpPr>
        <p:spPr>
          <a:xfrm>
            <a:off x="3373055" y="900263"/>
            <a:ext cx="2188547" cy="724364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tabLst/>
              <a:defRPr sz="20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6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b="1" baseline="30000" dirty="0"/>
              <a:t>3</a:t>
            </a:r>
            <a:r>
              <a:rPr lang="en-US" sz="1600" b="1" dirty="0"/>
              <a:t>He-based</a:t>
            </a:r>
            <a:r>
              <a:rPr lang="en-US" sz="1600" dirty="0"/>
              <a:t> spherical alternate probe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 Placeholder 15">
                <a:extLst>
                  <a:ext uri="{FF2B5EF4-FFF2-40B4-BE49-F238E27FC236}">
                    <a16:creationId xmlns:a16="http://schemas.microsoft.com/office/drawing/2014/main" id="{39DB2727-EB54-15AD-4EE1-E013A46AAE89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3479010" y="3377678"/>
                <a:ext cx="1909188" cy="1311009"/>
              </a:xfrm>
              <a:prstGeom prst="rect">
                <a:avLst/>
              </a:prstGeom>
            </p:spPr>
            <p:txBody>
              <a:bodyPr vert="horz" lIns="0" tIns="0" rIns="0" bIns="0" rtlCol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800"/>
                  </a:spcAft>
                  <a:buClr>
                    <a:schemeClr val="accent1"/>
                  </a:buClr>
                  <a:buFont typeface="Arial" panose="020B0604020202020204" pitchFamily="34" charset="0"/>
                  <a:buChar char="•"/>
                  <a:tabLst/>
                  <a:defRPr sz="2000" kern="1200" spc="-20" baseline="0">
                    <a:solidFill>
                      <a:schemeClr val="tx1"/>
                    </a:solidFill>
                    <a:latin typeface="Helvetica" pitchFamily="2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800"/>
                  </a:spcAft>
                  <a:buClr>
                    <a:schemeClr val="accent1"/>
                  </a:buClr>
                  <a:buFont typeface="Arial" panose="020B0604020202020204" pitchFamily="34" charset="0"/>
                  <a:buChar char="•"/>
                  <a:defRPr sz="1600" kern="1200" spc="-20" baseline="0">
                    <a:solidFill>
                      <a:schemeClr val="tx1"/>
                    </a:solidFill>
                    <a:latin typeface="Helvetica" pitchFamily="2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800"/>
                  </a:spcAft>
                  <a:buClr>
                    <a:schemeClr val="accent1"/>
                  </a:buClr>
                  <a:buFont typeface="Arial" panose="020B0604020202020204" pitchFamily="34" charset="0"/>
                  <a:buChar char="•"/>
                  <a:defRPr sz="1400" kern="1200" spc="-20" baseline="0">
                    <a:solidFill>
                      <a:schemeClr val="tx1"/>
                    </a:solidFill>
                    <a:latin typeface="Helvetica" pitchFamily="2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800"/>
                  </a:spcAft>
                  <a:buClr>
                    <a:schemeClr val="accent1"/>
                  </a:buClr>
                  <a:buFont typeface="Arial" panose="020B0604020202020204" pitchFamily="34" charset="0"/>
                  <a:buChar char="•"/>
                  <a:defRPr sz="1400" kern="1200" spc="-20" baseline="0">
                    <a:solidFill>
                      <a:schemeClr val="tx1"/>
                    </a:solidFill>
                    <a:latin typeface="Helvetica" pitchFamily="2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800"/>
                  </a:spcAft>
                  <a:buClr>
                    <a:schemeClr val="accent1"/>
                  </a:buClr>
                  <a:buFont typeface="Arial" panose="020B0604020202020204" pitchFamily="34" charset="0"/>
                  <a:buChar char="•"/>
                  <a:defRPr sz="1400" kern="1200" spc="-20" baseline="0">
                    <a:solidFill>
                      <a:schemeClr val="tx1"/>
                    </a:solidFill>
                    <a:latin typeface="Helvetica" pitchFamily="2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 algn="ctr">
                  <a:buNone/>
                </a:pPr>
                <a:r>
                  <a:rPr lang="en-US" sz="1400" dirty="0"/>
                  <a:t>Agreement on the       1.7 </a:t>
                </a:r>
                <a14:m>
                  <m:oMath xmlns:m="http://schemas.openxmlformats.org/officeDocument/2006/math">
                    <m:r>
                      <a:rPr lang="en-US" sz="1400" b="0" i="1" smtClean="0">
                        <a:latin typeface="Cambria Math" panose="02040503050406030204" pitchFamily="18" charset="0"/>
                      </a:rPr>
                      <m:t>𝜎</m:t>
                    </m:r>
                  </m:oMath>
                </a14:m>
                <a:r>
                  <a:rPr lang="en-US" sz="1400" dirty="0"/>
                  <a:t>-level, supporting results for material effect and shape factor.</a:t>
                </a:r>
              </a:p>
            </p:txBody>
          </p:sp>
        </mc:Choice>
        <mc:Fallback xmlns="">
          <p:sp>
            <p:nvSpPr>
              <p:cNvPr id="14" name="Text Placeholder 15">
                <a:extLst>
                  <a:ext uri="{FF2B5EF4-FFF2-40B4-BE49-F238E27FC236}">
                    <a16:creationId xmlns:a16="http://schemas.microsoft.com/office/drawing/2014/main" id="{39DB2727-EB54-15AD-4EE1-E013A46AAE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79010" y="3377678"/>
                <a:ext cx="1909188" cy="1311009"/>
              </a:xfrm>
              <a:prstGeom prst="rect">
                <a:avLst/>
              </a:prstGeom>
              <a:blipFill>
                <a:blip r:embed="rId3"/>
                <a:stretch>
                  <a:fillRect l="-5112" t="-4186" r="-670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5" name="Picture 14">
            <a:extLst>
              <a:ext uri="{FF2B5EF4-FFF2-40B4-BE49-F238E27FC236}">
                <a16:creationId xmlns:a16="http://schemas.microsoft.com/office/drawing/2014/main" id="{402DE55A-9210-B611-4F3D-5667A1E48A9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35007" y="1313031"/>
            <a:ext cx="3057525" cy="2113290"/>
          </a:xfrm>
          <a:prstGeom prst="rect">
            <a:avLst/>
          </a:prstGeom>
        </p:spPr>
      </p:pic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ED3BB192-0EF4-F915-455D-B51A5B3B7BBF}"/>
              </a:ext>
            </a:extLst>
          </p:cNvPr>
          <p:cNvSpPr txBox="1">
            <a:spLocks/>
          </p:cNvSpPr>
          <p:nvPr/>
        </p:nvSpPr>
        <p:spPr>
          <a:xfrm>
            <a:off x="5910360" y="841378"/>
            <a:ext cx="2661673" cy="724364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tabLst/>
              <a:defRPr sz="20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6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600" b="1" dirty="0"/>
              <a:t>J-PARC</a:t>
            </a:r>
            <a:r>
              <a:rPr lang="en-US" sz="1600" dirty="0"/>
              <a:t>                      Continuous Wave NMR probe </a:t>
            </a:r>
          </a:p>
        </p:txBody>
      </p:sp>
      <p:sp>
        <p:nvSpPr>
          <p:cNvPr id="17" name="Text Placeholder 15">
            <a:extLst>
              <a:ext uri="{FF2B5EF4-FFF2-40B4-BE49-F238E27FC236}">
                <a16:creationId xmlns:a16="http://schemas.microsoft.com/office/drawing/2014/main" id="{C6C12FDC-65FC-04FA-248D-90812F01774C}"/>
              </a:ext>
            </a:extLst>
          </p:cNvPr>
          <p:cNvSpPr txBox="1">
            <a:spLocks/>
          </p:cNvSpPr>
          <p:nvPr/>
        </p:nvSpPr>
        <p:spPr>
          <a:xfrm>
            <a:off x="5330546" y="3403730"/>
            <a:ext cx="3866446" cy="1095484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2286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tabLst/>
              <a:defRPr sz="20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6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800"/>
              </a:spcAft>
              <a:buClr>
                <a:schemeClr val="accent1"/>
              </a:buClr>
              <a:buFont typeface="Arial" panose="020B0604020202020204" pitchFamily="34" charset="0"/>
              <a:buChar char="•"/>
              <a:defRPr sz="1400" kern="1200" spc="-20" baseline="0">
                <a:solidFill>
                  <a:schemeClr val="tx1"/>
                </a:solidFill>
                <a:latin typeface="Helvetica" pitchFamily="2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2019 (1.45T), 2019 (1.7T) campaigns: </a:t>
            </a:r>
            <a:br>
              <a:rPr lang="en-US" sz="1400" dirty="0"/>
            </a:br>
            <a:r>
              <a:rPr lang="en-US" sz="1400" dirty="0"/>
              <a:t>some inconsistencies.</a:t>
            </a:r>
          </a:p>
          <a:p>
            <a:pPr marL="0" indent="0" algn="ctr">
              <a:buNone/>
            </a:pPr>
            <a:r>
              <a:rPr lang="en-US" sz="1400" dirty="0"/>
              <a:t>2022 (3T), 2023 (1.45T) campaigns:</a:t>
            </a:r>
            <a:br>
              <a:rPr lang="en-US" sz="1400" dirty="0"/>
            </a:br>
            <a:r>
              <a:rPr lang="en-US" sz="1400" dirty="0"/>
              <a:t> in good agreement.</a:t>
            </a:r>
          </a:p>
        </p:txBody>
      </p:sp>
      <p:pic>
        <p:nvPicPr>
          <p:cNvPr id="2" name="Grafik 4" descr="Ein Bild, das Stilllebenfotografie, Stillleben, Flasche, lila enthält.&#10;&#10;KI-generierte Inhalte können fehlerhaft sein.">
            <a:extLst>
              <a:ext uri="{FF2B5EF4-FFF2-40B4-BE49-F238E27FC236}">
                <a16:creationId xmlns:a16="http://schemas.microsoft.com/office/drawing/2014/main" id="{895C4EA5-DE7D-B52B-6C1F-BEBEA5181AD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825" b="9648"/>
          <a:stretch>
            <a:fillRect/>
          </a:stretch>
        </p:blipFill>
        <p:spPr>
          <a:xfrm>
            <a:off x="3638892" y="1437533"/>
            <a:ext cx="1662326" cy="17626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951173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CF733A88-14DC-7E36-25BD-0C628D7651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94704" y="739249"/>
            <a:ext cx="1532372" cy="3794522"/>
          </a:xfrm>
        </p:spPr>
        <p:txBody>
          <a:bodyPr/>
          <a:lstStyle/>
          <a:p>
            <a:pPr marL="0" indent="0" algn="ctr">
              <a:buNone/>
            </a:pPr>
            <a:r>
              <a:rPr lang="en-US" dirty="0"/>
              <a:t>Kicker transient field and Faraday Effect magnetometers.</a:t>
            </a:r>
          </a:p>
          <a:p>
            <a:pPr algn="ctr"/>
            <a:endParaRPr lang="en-US" dirty="0"/>
          </a:p>
          <a:p>
            <a:pPr marL="0" indent="0" algn="ctr">
              <a:buNone/>
            </a:pPr>
            <a:endParaRPr lang="en-US" dirty="0"/>
          </a:p>
          <a:p>
            <a:pPr marL="0" indent="0" algn="ctr">
              <a:buNone/>
            </a:pPr>
            <a:r>
              <a:rPr lang="en-US" dirty="0"/>
              <a:t>Electrostatic Quadrupoles transient field and NMR magnetometer.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6312F3DF-7905-3290-5AC1-B50E7CDBC1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Transient Fields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84CC6D-7DA6-04B7-30A0-09771B5B7D31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05E9A4A-1A90-26A3-D1B9-301E383C304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89DBFC6-6653-BDE9-11B5-100979D9C66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13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BA03325-5453-2A28-72A2-AD4CDD3DFE43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5364" r="7417"/>
          <a:stretch/>
        </p:blipFill>
        <p:spPr>
          <a:xfrm>
            <a:off x="153877" y="568755"/>
            <a:ext cx="3981020" cy="224478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E592CB4-376A-B719-77E3-BC82BF10CF3F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12006" b="15407"/>
          <a:stretch/>
        </p:blipFill>
        <p:spPr>
          <a:xfrm>
            <a:off x="5823021" y="649242"/>
            <a:ext cx="2666377" cy="1922508"/>
          </a:xfrm>
          <a:prstGeom prst="rect">
            <a:avLst/>
          </a:prstGeom>
          <a:ln>
            <a:solidFill>
              <a:srgbClr val="000000"/>
            </a:solidFill>
          </a:ln>
        </p:spPr>
      </p:pic>
      <p:pic>
        <p:nvPicPr>
          <p:cNvPr id="10" name="Picture 1">
            <a:extLst>
              <a:ext uri="{FF2B5EF4-FFF2-40B4-BE49-F238E27FC236}">
                <a16:creationId xmlns:a16="http://schemas.microsoft.com/office/drawing/2014/main" id="{0ABCE252-D089-8ADA-A4B1-8ABB0CDED7D4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4089" t="5784" r="11719" b="18565"/>
          <a:stretch>
            <a:fillRect/>
          </a:stretch>
        </p:blipFill>
        <p:spPr>
          <a:xfrm>
            <a:off x="5823021" y="2813538"/>
            <a:ext cx="2666377" cy="1795521"/>
          </a:xfrm>
          <a:prstGeom prst="rect">
            <a:avLst/>
          </a:prstGeom>
          <a:ln w="12700" cap="flat">
            <a:solidFill>
              <a:srgbClr val="000000"/>
            </a:solidFill>
            <a:miter lim="400000"/>
          </a:ln>
          <a:effectLst/>
        </p:spPr>
      </p:pic>
      <p:pic>
        <p:nvPicPr>
          <p:cNvPr id="11" name="transientESQTalks_NoKicker_2.png">
            <a:extLst>
              <a:ext uri="{FF2B5EF4-FFF2-40B4-BE49-F238E27FC236}">
                <a16:creationId xmlns:a16="http://schemas.microsoft.com/office/drawing/2014/main" id="{B9579F31-7F7B-DC3B-7DD2-FCE56661342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318640" y="2813538"/>
            <a:ext cx="2816257" cy="1906712"/>
          </a:xfrm>
          <a:prstGeom prst="rect">
            <a:avLst/>
          </a:prstGeom>
          <a:ln w="12700" cap="flat">
            <a:noFill/>
            <a:miter lim="400000"/>
          </a:ln>
          <a:effectLst/>
        </p:spPr>
      </p:pic>
    </p:spTree>
    <p:extLst>
      <p:ext uri="{BB962C8B-B14F-4D97-AF65-F5344CB8AC3E}">
        <p14:creationId xmlns:p14="http://schemas.microsoft.com/office/powerpoint/2010/main" val="275715213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9" name="Group 28">
            <a:extLst>
              <a:ext uri="{FF2B5EF4-FFF2-40B4-BE49-F238E27FC236}">
                <a16:creationId xmlns:a16="http://schemas.microsoft.com/office/drawing/2014/main" id="{E89A4F87-9431-4E6E-1B40-76C3FF5C1C5E}"/>
              </a:ext>
            </a:extLst>
          </p:cNvPr>
          <p:cNvGrpSpPr/>
          <p:nvPr/>
        </p:nvGrpSpPr>
        <p:grpSpPr>
          <a:xfrm>
            <a:off x="3833318" y="949879"/>
            <a:ext cx="3733475" cy="3243741"/>
            <a:chOff x="628917" y="1180236"/>
            <a:chExt cx="6377845" cy="5541239"/>
          </a:xfrm>
        </p:grpSpPr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AB8AFE03-95AE-5B9E-10E4-A4B493FDC4C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t="1679"/>
            <a:stretch/>
          </p:blipFill>
          <p:spPr>
            <a:xfrm>
              <a:off x="628917" y="1567154"/>
              <a:ext cx="6377845" cy="5154321"/>
            </a:xfrm>
            <a:prstGeom prst="rect">
              <a:avLst/>
            </a:prstGeom>
          </p:spPr>
        </p:pic>
        <p:sp>
          <p:nvSpPr>
            <p:cNvPr id="31" name="Text Placeholder 1">
              <a:extLst>
                <a:ext uri="{FF2B5EF4-FFF2-40B4-BE49-F238E27FC236}">
                  <a16:creationId xmlns:a16="http://schemas.microsoft.com/office/drawing/2014/main" id="{C15BB51A-7514-53B6-3760-62E7F23EC2C7}"/>
                </a:ext>
              </a:extLst>
            </p:cNvPr>
            <p:cNvSpPr txBox="1">
              <a:spLocks/>
            </p:cNvSpPr>
            <p:nvPr/>
          </p:nvSpPr>
          <p:spPr>
            <a:xfrm>
              <a:off x="643183" y="1180236"/>
              <a:ext cx="1818788" cy="510288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endParaRPr lang="en-US" sz="900" b="1" dirty="0">
                <a:solidFill>
                  <a:srgbClr val="000000"/>
                </a:solidFill>
              </a:endParaRPr>
            </a:p>
          </p:txBody>
        </p:sp>
        <p:sp>
          <p:nvSpPr>
            <p:cNvPr id="32" name="Text Placeholder 1">
              <a:extLst>
                <a:ext uri="{FF2B5EF4-FFF2-40B4-BE49-F238E27FC236}">
                  <a16:creationId xmlns:a16="http://schemas.microsoft.com/office/drawing/2014/main" id="{E39D5A6F-FF4B-F472-3ED8-BBBDBC39B1C1}"/>
                </a:ext>
              </a:extLst>
            </p:cNvPr>
            <p:cNvSpPr txBox="1">
              <a:spLocks/>
            </p:cNvSpPr>
            <p:nvPr/>
          </p:nvSpPr>
          <p:spPr>
            <a:xfrm>
              <a:off x="1254051" y="2759880"/>
              <a:ext cx="2227016" cy="321443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r>
                <a:rPr lang="en-US" sz="1000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Electric Field</a:t>
              </a:r>
              <a:endParaRPr lang="en-US" sz="1000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33" name="Text Placeholder 1">
              <a:extLst>
                <a:ext uri="{FF2B5EF4-FFF2-40B4-BE49-F238E27FC236}">
                  <a16:creationId xmlns:a16="http://schemas.microsoft.com/office/drawing/2014/main" id="{7B5BB5C1-F763-1853-80B8-A6E80E5CDD62}"/>
                </a:ext>
              </a:extLst>
            </p:cNvPr>
            <p:cNvSpPr txBox="1">
              <a:spLocks/>
            </p:cNvSpPr>
            <p:nvPr/>
          </p:nvSpPr>
          <p:spPr>
            <a:xfrm>
              <a:off x="1254049" y="3038814"/>
              <a:ext cx="2227016" cy="321443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r>
                <a:rPr lang="en-US" sz="1000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Pitch</a:t>
              </a:r>
              <a:endParaRPr lang="en-US" sz="1000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34" name="Text Placeholder 1">
              <a:extLst>
                <a:ext uri="{FF2B5EF4-FFF2-40B4-BE49-F238E27FC236}">
                  <a16:creationId xmlns:a16="http://schemas.microsoft.com/office/drawing/2014/main" id="{52364DBB-BF91-AA8A-2AEC-34DDEB1812D5}"/>
                </a:ext>
              </a:extLst>
            </p:cNvPr>
            <p:cNvSpPr txBox="1">
              <a:spLocks/>
            </p:cNvSpPr>
            <p:nvPr/>
          </p:nvSpPr>
          <p:spPr>
            <a:xfrm>
              <a:off x="1254049" y="3303781"/>
              <a:ext cx="2227016" cy="321443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r>
                <a:rPr lang="en-US" sz="1000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Phase Acceptance</a:t>
              </a:r>
              <a:endParaRPr lang="en-US" sz="1000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35" name="Text Placeholder 1">
              <a:extLst>
                <a:ext uri="{FF2B5EF4-FFF2-40B4-BE49-F238E27FC236}">
                  <a16:creationId xmlns:a16="http://schemas.microsoft.com/office/drawing/2014/main" id="{E8193558-F3AC-8383-F21E-8B2425FBD0FD}"/>
                </a:ext>
              </a:extLst>
            </p:cNvPr>
            <p:cNvSpPr txBox="1">
              <a:spLocks/>
            </p:cNvSpPr>
            <p:nvPr/>
          </p:nvSpPr>
          <p:spPr>
            <a:xfrm>
              <a:off x="1254049" y="3573754"/>
              <a:ext cx="2227016" cy="321443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r>
                <a:rPr lang="en-US" sz="1000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Differential Decay</a:t>
              </a:r>
              <a:endParaRPr lang="en-US" sz="1000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36" name="Text Placeholder 1">
              <a:extLst>
                <a:ext uri="{FF2B5EF4-FFF2-40B4-BE49-F238E27FC236}">
                  <a16:creationId xmlns:a16="http://schemas.microsoft.com/office/drawing/2014/main" id="{D7E99520-3DB7-D962-B254-DFACDDD429B2}"/>
                </a:ext>
              </a:extLst>
            </p:cNvPr>
            <p:cNvSpPr txBox="1">
              <a:spLocks/>
            </p:cNvSpPr>
            <p:nvPr/>
          </p:nvSpPr>
          <p:spPr>
            <a:xfrm>
              <a:off x="1254049" y="3828944"/>
              <a:ext cx="2227016" cy="321443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r>
                <a:rPr lang="en-US" sz="1000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Muon Loss</a:t>
              </a:r>
              <a:endParaRPr lang="en-US" sz="1000" b="1" dirty="0">
                <a:solidFill>
                  <a:srgbClr val="0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37" name="Text Placeholder 1">
              <a:extLst>
                <a:ext uri="{FF2B5EF4-FFF2-40B4-BE49-F238E27FC236}">
                  <a16:creationId xmlns:a16="http://schemas.microsoft.com/office/drawing/2014/main" id="{9096276D-E8F5-A7D0-2163-39413269A8F7}"/>
                </a:ext>
              </a:extLst>
            </p:cNvPr>
            <p:cNvSpPr txBox="1">
              <a:spLocks/>
            </p:cNvSpPr>
            <p:nvPr/>
          </p:nvSpPr>
          <p:spPr>
            <a:xfrm>
              <a:off x="1254049" y="4624483"/>
              <a:ext cx="2227016" cy="321443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r>
                <a:rPr lang="en-US" sz="1000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Transient Kicker</a:t>
              </a:r>
            </a:p>
          </p:txBody>
        </p:sp>
        <p:sp>
          <p:nvSpPr>
            <p:cNvPr id="38" name="Text Placeholder 1">
              <a:extLst>
                <a:ext uri="{FF2B5EF4-FFF2-40B4-BE49-F238E27FC236}">
                  <a16:creationId xmlns:a16="http://schemas.microsoft.com/office/drawing/2014/main" id="{38E2A175-055F-7A3B-4AFC-A6394D3CB9FF}"/>
                </a:ext>
              </a:extLst>
            </p:cNvPr>
            <p:cNvSpPr txBox="1">
              <a:spLocks/>
            </p:cNvSpPr>
            <p:nvPr/>
          </p:nvSpPr>
          <p:spPr>
            <a:xfrm>
              <a:off x="1254049" y="4874500"/>
              <a:ext cx="2227016" cy="321443"/>
            </a:xfrm>
            <a:prstGeom prst="rect">
              <a:avLst/>
            </a:prstGeom>
          </p:spPr>
          <p:txBody>
            <a:bodyPr/>
            <a:lstStyle>
              <a:lvl1pPr marL="2286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tabLst/>
                <a:defRPr sz="20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1pPr>
              <a:lvl2pPr marL="6858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6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2pPr>
              <a:lvl3pPr marL="11430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3pPr>
              <a:lvl4pPr marL="16002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4pPr>
              <a:lvl5pPr marL="2057400" indent="-228600" algn="l" defTabSz="914400" rtl="0" eaLnBrk="1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800"/>
                </a:spcAft>
                <a:buClr>
                  <a:schemeClr val="accent1"/>
                </a:buClr>
                <a:buFont typeface="Arial" panose="020B0604020202020204" pitchFamily="34" charset="0"/>
                <a:buChar char="•"/>
                <a:defRPr sz="1400" kern="1200" spc="-20" baseline="0">
                  <a:solidFill>
                    <a:schemeClr val="tx1"/>
                  </a:solidFill>
                  <a:latin typeface="Helvetica" pitchFamily="2" charset="0"/>
                  <a:ea typeface="+mn-ea"/>
                  <a:cs typeface="+mn-cs"/>
                </a:defRPr>
              </a:lvl5pPr>
              <a:lvl6pPr marL="25146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9718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4290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886200" indent="-228600" algn="l" defTabSz="914400" rtl="0" eaLnBrk="1" latinLnBrk="0" hangingPunct="1">
                <a:lnSpc>
                  <a:spcPct val="90000"/>
                </a:lnSpc>
                <a:spcBef>
                  <a:spcPts val="500"/>
                </a:spcBef>
                <a:buFont typeface="Arial" panose="020B0604020202020204" pitchFamily="34" charset="0"/>
                <a:buChar char="•"/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indent="0">
                <a:buNone/>
              </a:pPr>
              <a:r>
                <a:rPr lang="en-US" sz="1000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Transient ESQ</a:t>
              </a:r>
            </a:p>
          </p:txBody>
        </p:sp>
      </p:grpSp>
      <p:sp>
        <p:nvSpPr>
          <p:cNvPr id="3" name="Title 2">
            <a:extLst>
              <a:ext uri="{FF2B5EF4-FFF2-40B4-BE49-F238E27FC236}">
                <a16:creationId xmlns:a16="http://schemas.microsoft.com/office/drawing/2014/main" id="{A7D9145B-18DF-FA3E-ED01-6E27CC9016B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Uncertainty Improvement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A82CB40-4381-6C3E-D5F8-999220ADCC03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A579AEB-4FFC-1263-63D2-F1EF6A0A58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0BC3D45-B338-B284-FC40-FAB7BFFFF0A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14</a:t>
            </a:fld>
            <a:endParaRPr lang="en-US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6D437BAA-634E-6BFB-2101-35419DA80AA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9145" y="1223104"/>
            <a:ext cx="3216328" cy="3138276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D2826A3E-DA1F-00A2-8F43-4C22875A22D4}"/>
              </a:ext>
            </a:extLst>
          </p:cNvPr>
          <p:cNvSpPr txBox="1"/>
          <p:nvPr/>
        </p:nvSpPr>
        <p:spPr>
          <a:xfrm>
            <a:off x="78906" y="867236"/>
            <a:ext cx="34089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Helvetica" pitchFamily="2" charset="0"/>
              </a:rPr>
              <a:t>Run-1 Uncertainties Table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5FF1DFD3-59AC-65AA-5228-DAD771C71BFF}"/>
              </a:ext>
            </a:extLst>
          </p:cNvPr>
          <p:cNvSpPr txBox="1"/>
          <p:nvPr/>
        </p:nvSpPr>
        <p:spPr>
          <a:xfrm>
            <a:off x="3995605" y="841487"/>
            <a:ext cx="34089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Helvetica" pitchFamily="2" charset="0"/>
              </a:rPr>
              <a:t>Run-4/5/6 Uncertainties Table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BF91C6A8-977F-D7E2-BFF7-BF572A61313C}"/>
              </a:ext>
            </a:extLst>
          </p:cNvPr>
          <p:cNvSpPr/>
          <p:nvPr/>
        </p:nvSpPr>
        <p:spPr>
          <a:xfrm>
            <a:off x="135824" y="2718310"/>
            <a:ext cx="3259649" cy="497394"/>
          </a:xfrm>
          <a:prstGeom prst="rect">
            <a:avLst/>
          </a:prstGeom>
          <a:noFill/>
          <a:ln w="12700">
            <a:solidFill>
              <a:srgbClr val="0070C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4596A123-5E1A-B19B-0B4F-10C014BEF2AC}"/>
              </a:ext>
            </a:extLst>
          </p:cNvPr>
          <p:cNvSpPr/>
          <p:nvPr/>
        </p:nvSpPr>
        <p:spPr>
          <a:xfrm>
            <a:off x="3841669" y="2697698"/>
            <a:ext cx="3725124" cy="626351"/>
          </a:xfrm>
          <a:prstGeom prst="rect">
            <a:avLst/>
          </a:prstGeom>
          <a:noFill/>
          <a:ln w="12700">
            <a:solidFill>
              <a:srgbClr val="0070C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8C6A1DD-B806-A69A-A03F-C89D6A9686FF}"/>
              </a:ext>
            </a:extLst>
          </p:cNvPr>
          <p:cNvSpPr txBox="1"/>
          <p:nvPr/>
        </p:nvSpPr>
        <p:spPr>
          <a:xfrm>
            <a:off x="7711776" y="2698248"/>
            <a:ext cx="1324033" cy="64633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900" dirty="0">
                <a:solidFill>
                  <a:srgbClr val="000000"/>
                </a:solidFill>
                <a:latin typeface="Helvetica" pitchFamily="2" charset="0"/>
              </a:rPr>
              <a:t>Field uncertainty total: </a:t>
            </a:r>
            <a:r>
              <a:rPr lang="en-US" sz="900" b="1" dirty="0">
                <a:solidFill>
                  <a:srgbClr val="000000"/>
                </a:solidFill>
                <a:latin typeface="Helvetica" pitchFamily="2" charset="0"/>
              </a:rPr>
              <a:t>56 ppb</a:t>
            </a:r>
            <a:r>
              <a:rPr lang="en-US" sz="900" dirty="0">
                <a:solidFill>
                  <a:srgbClr val="000000"/>
                </a:solidFill>
                <a:latin typeface="Helvetica" pitchFamily="2" charset="0"/>
              </a:rPr>
              <a:t>.</a:t>
            </a:r>
          </a:p>
          <a:p>
            <a:pPr algn="ctr"/>
            <a:endParaRPr lang="en-US" sz="900" dirty="0">
              <a:solidFill>
                <a:srgbClr val="000000"/>
              </a:solidFill>
              <a:latin typeface="Helvetica" pitchFamily="2" charset="0"/>
            </a:endParaRPr>
          </a:p>
          <a:p>
            <a:pPr algn="ctr"/>
            <a:r>
              <a:rPr lang="en-US" sz="900" b="1" dirty="0">
                <a:solidFill>
                  <a:srgbClr val="000000"/>
                </a:solidFill>
                <a:latin typeface="Helvetica" pitchFamily="2" charset="0"/>
              </a:rPr>
              <a:t>Target Achieved!</a:t>
            </a:r>
          </a:p>
        </p:txBody>
      </p:sp>
    </p:spTree>
    <p:extLst>
      <p:ext uri="{BB962C8B-B14F-4D97-AF65-F5344CB8AC3E}">
        <p14:creationId xmlns:p14="http://schemas.microsoft.com/office/powerpoint/2010/main" val="175517268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E29419C7-6A48-D20E-6211-3922D1C7FD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Relative Field Uncertainties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D5C1965-AF47-8E19-188B-B2958CC9C917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6F49E1A-3BA1-FF3D-8893-532C6FE142D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487050D-F38F-D1B1-2C0D-211B411FFCB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15</a:t>
            </a:fld>
            <a:endParaRPr lang="en-US" dirty="0"/>
          </a:p>
        </p:txBody>
      </p:sp>
      <p:pic>
        <p:nvPicPr>
          <p:cNvPr id="7" name="Grafik 6" descr="Ein Bild, das Screenshot, Text, Display, Software enthält.&#10;&#10;KI-generierte Inhalte können fehlerhaft sein.">
            <a:extLst>
              <a:ext uri="{FF2B5EF4-FFF2-40B4-BE49-F238E27FC236}">
                <a16:creationId xmlns:a16="http://schemas.microsoft.com/office/drawing/2014/main" id="{D9B53456-E5D4-CDC9-958B-FCA130E4438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08924" y="623157"/>
            <a:ext cx="3986886" cy="40109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715601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FDA86C69-1974-BBE2-6A69-7D0A50572D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1800" dirty="0"/>
              <a:t>Muon g-2 result diagram:</a:t>
            </a:r>
          </a:p>
          <a:p>
            <a:pPr marL="0" indent="0">
              <a:buNone/>
            </a:pPr>
            <a:br>
              <a:rPr lang="en-US" sz="1800" dirty="0"/>
            </a:br>
            <a:endParaRPr lang="en-US" sz="1800" dirty="0"/>
          </a:p>
          <a:p>
            <a:endParaRPr lang="en-US" sz="1800" dirty="0"/>
          </a:p>
          <a:p>
            <a:r>
              <a:rPr lang="en-US" sz="1800" dirty="0"/>
              <a:t>Magnetic field measurements are important to Muon g-2’s precision goal.</a:t>
            </a:r>
          </a:p>
          <a:p>
            <a:r>
              <a:rPr lang="en-US" sz="1800" dirty="0"/>
              <a:t>NMR systems: Fixed Probes tracking, Trolley Probes mapping, and Calibration Probes calibrating.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1600" dirty="0"/>
              <a:t>Plus plenty of analysis, extra measurements, and corrections!</a:t>
            </a:r>
          </a:p>
          <a:p>
            <a:r>
              <a:rPr lang="en-US" sz="1800" dirty="0"/>
              <a:t>Goal achieved! 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620AFFE-7026-BEB4-A22B-95E42154CD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5522AE6-5CDC-D242-D3CE-CF7EB11139A2}"/>
              </a:ext>
            </a:extLst>
          </p:cNvPr>
          <p:cNvSpPr>
            <a:spLocks noGrp="1"/>
          </p:cNvSpPr>
          <p:nvPr>
            <p:ph type="dt" sz="half" idx="2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6/11/2025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5626B7D-E405-5631-208F-6C006979FCF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David Kessler | CIPANP 2025</a:t>
            </a:r>
            <a:endParaRPr lang="en-US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0E75EA6-1BDF-F006-F0AB-DE8E6358112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>
              <a:defRPr/>
            </a:pPr>
            <a:fld id="{148C009B-CB69-E04A-B9B3-34B26D69E9CF}" type="slidenum">
              <a:rPr lang="en-US" smtClean="0"/>
              <a:pPr>
                <a:defRPr/>
              </a:pPr>
              <a:t>16</a:t>
            </a:fld>
            <a:endParaRPr lang="en-US" dirty="0"/>
          </a:p>
        </p:txBody>
      </p:sp>
      <p:grpSp>
        <p:nvGrpSpPr>
          <p:cNvPr id="7" name="Gruppieren 1200">
            <a:extLst>
              <a:ext uri="{FF2B5EF4-FFF2-40B4-BE49-F238E27FC236}">
                <a16:creationId xmlns:a16="http://schemas.microsoft.com/office/drawing/2014/main" id="{C5A57D45-2C47-D634-BC2C-4B76EC62B977}"/>
              </a:ext>
            </a:extLst>
          </p:cNvPr>
          <p:cNvGrpSpPr>
            <a:grpSpLocks noChangeAspect="1"/>
          </p:cNvGrpSpPr>
          <p:nvPr/>
        </p:nvGrpSpPr>
        <p:grpSpPr>
          <a:xfrm>
            <a:off x="3849483" y="172867"/>
            <a:ext cx="4570250" cy="2280146"/>
            <a:chOff x="2517775" y="2540000"/>
            <a:chExt cx="1457325" cy="727075"/>
          </a:xfrm>
        </p:grpSpPr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820AFC49-D137-42EB-CA29-44849DD8DA62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40000" y="2540000"/>
              <a:ext cx="1427163" cy="727075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" name="Rectangle 8">
              <a:extLst>
                <a:ext uri="{FF2B5EF4-FFF2-40B4-BE49-F238E27FC236}">
                  <a16:creationId xmlns:a16="http://schemas.microsoft.com/office/drawing/2014/main" id="{AC8A8C4C-27D9-C5D3-2474-14789C6F467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43175" y="2547938"/>
              <a:ext cx="1417638" cy="574675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pic>
          <p:nvPicPr>
            <p:cNvPr id="10" name="Picture 9">
              <a:extLst>
                <a:ext uri="{FF2B5EF4-FFF2-40B4-BE49-F238E27FC236}">
                  <a16:creationId xmlns:a16="http://schemas.microsoft.com/office/drawing/2014/main" id="{3C7E632B-04F7-4924-B6E2-F18A1F1ACF73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76600" y="2546350"/>
              <a:ext cx="200025" cy="573088"/>
            </a:xfrm>
            <a:prstGeom prst="rect">
              <a:avLst/>
            </a:prstGeom>
            <a:noFill/>
            <a:ln w="9525">
              <a:solidFill>
                <a:srgbClr val="00000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1" name="Line 10">
              <a:extLst>
                <a:ext uri="{FF2B5EF4-FFF2-40B4-BE49-F238E27FC236}">
                  <a16:creationId xmlns:a16="http://schemas.microsoft.com/office/drawing/2014/main" id="{7BCAA37F-CF48-FB84-B207-33132485EA47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576513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" name="Line 11">
              <a:extLst>
                <a:ext uri="{FF2B5EF4-FFF2-40B4-BE49-F238E27FC236}">
                  <a16:creationId xmlns:a16="http://schemas.microsoft.com/office/drawing/2014/main" id="{658856D0-F735-142A-37F5-EDC9EF7A6644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576513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" name="Line 12">
              <a:extLst>
                <a:ext uri="{FF2B5EF4-FFF2-40B4-BE49-F238E27FC236}">
                  <a16:creationId xmlns:a16="http://schemas.microsoft.com/office/drawing/2014/main" id="{93ED45B8-417F-E249-9B09-1935CFD05892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576513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" name="Line 13">
              <a:extLst>
                <a:ext uri="{FF2B5EF4-FFF2-40B4-BE49-F238E27FC236}">
                  <a16:creationId xmlns:a16="http://schemas.microsoft.com/office/drawing/2014/main" id="{4919894E-140B-CA26-3EDD-4790214BF9AA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576513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" name="Freeform 14">
              <a:extLst>
                <a:ext uri="{FF2B5EF4-FFF2-40B4-BE49-F238E27FC236}">
                  <a16:creationId xmlns:a16="http://schemas.microsoft.com/office/drawing/2014/main" id="{07846D5A-2AEE-5F23-5E82-44275E6EE1F8}"/>
                </a:ext>
              </a:extLst>
            </p:cNvPr>
            <p:cNvSpPr>
              <a:spLocks/>
            </p:cNvSpPr>
            <p:nvPr/>
          </p:nvSpPr>
          <p:spPr bwMode="auto">
            <a:xfrm>
              <a:off x="2517775" y="3144838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8 w 217"/>
                <a:gd name="T3" fmla="*/ 323 h 365"/>
                <a:gd name="T4" fmla="*/ 88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8 w 217"/>
                <a:gd name="T11" fmla="*/ 0 h 365"/>
                <a:gd name="T12" fmla="*/ 137 w 217"/>
                <a:gd name="T13" fmla="*/ 0 h 365"/>
                <a:gd name="T14" fmla="*/ 137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8" y="323"/>
                  </a:lnTo>
                  <a:lnTo>
                    <a:pt x="88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8" y="0"/>
                  </a:lnTo>
                  <a:lnTo>
                    <a:pt x="137" y="0"/>
                  </a:lnTo>
                  <a:lnTo>
                    <a:pt x="137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" name="Freeform 15">
              <a:extLst>
                <a:ext uri="{FF2B5EF4-FFF2-40B4-BE49-F238E27FC236}">
                  <a16:creationId xmlns:a16="http://schemas.microsoft.com/office/drawing/2014/main" id="{B8D049DF-363C-CD10-4419-E8D9E1D357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51113" y="3143250"/>
              <a:ext cx="30163" cy="44450"/>
            </a:xfrm>
            <a:custGeom>
              <a:avLst/>
              <a:gdLst>
                <a:gd name="T0" fmla="*/ 23 w 251"/>
                <a:gd name="T1" fmla="*/ 363 h 378"/>
                <a:gd name="T2" fmla="*/ 23 w 251"/>
                <a:gd name="T3" fmla="*/ 318 h 378"/>
                <a:gd name="T4" fmla="*/ 61 w 251"/>
                <a:gd name="T5" fmla="*/ 332 h 378"/>
                <a:gd name="T6" fmla="*/ 98 w 251"/>
                <a:gd name="T7" fmla="*/ 336 h 378"/>
                <a:gd name="T8" fmla="*/ 173 w 251"/>
                <a:gd name="T9" fmla="*/ 303 h 378"/>
                <a:gd name="T10" fmla="*/ 202 w 251"/>
                <a:gd name="T11" fmla="*/ 204 h 378"/>
                <a:gd name="T12" fmla="*/ 167 w 251"/>
                <a:gd name="T13" fmla="*/ 236 h 378"/>
                <a:gd name="T14" fmla="*/ 118 w 251"/>
                <a:gd name="T15" fmla="*/ 247 h 378"/>
                <a:gd name="T16" fmla="*/ 32 w 251"/>
                <a:gd name="T17" fmla="*/ 214 h 378"/>
                <a:gd name="T18" fmla="*/ 0 w 251"/>
                <a:gd name="T19" fmla="*/ 124 h 378"/>
                <a:gd name="T20" fmla="*/ 33 w 251"/>
                <a:gd name="T21" fmla="*/ 34 h 378"/>
                <a:gd name="T22" fmla="*/ 122 w 251"/>
                <a:gd name="T23" fmla="*/ 0 h 378"/>
                <a:gd name="T24" fmla="*/ 218 w 251"/>
                <a:gd name="T25" fmla="*/ 48 h 378"/>
                <a:gd name="T26" fmla="*/ 251 w 251"/>
                <a:gd name="T27" fmla="*/ 189 h 378"/>
                <a:gd name="T28" fmla="*/ 211 w 251"/>
                <a:gd name="T29" fmla="*/ 326 h 378"/>
                <a:gd name="T30" fmla="*/ 101 w 251"/>
                <a:gd name="T31" fmla="*/ 378 h 378"/>
                <a:gd name="T32" fmla="*/ 63 w 251"/>
                <a:gd name="T33" fmla="*/ 374 h 378"/>
                <a:gd name="T34" fmla="*/ 23 w 251"/>
                <a:gd name="T35" fmla="*/ 363 h 378"/>
                <a:gd name="T36" fmla="*/ 122 w 251"/>
                <a:gd name="T37" fmla="*/ 209 h 378"/>
                <a:gd name="T38" fmla="*/ 174 w 251"/>
                <a:gd name="T39" fmla="*/ 186 h 378"/>
                <a:gd name="T40" fmla="*/ 194 w 251"/>
                <a:gd name="T41" fmla="*/ 124 h 378"/>
                <a:gd name="T42" fmla="*/ 174 w 251"/>
                <a:gd name="T43" fmla="*/ 61 h 378"/>
                <a:gd name="T44" fmla="*/ 122 w 251"/>
                <a:gd name="T45" fmla="*/ 39 h 378"/>
                <a:gd name="T46" fmla="*/ 69 w 251"/>
                <a:gd name="T47" fmla="*/ 61 h 378"/>
                <a:gd name="T48" fmla="*/ 50 w 251"/>
                <a:gd name="T49" fmla="*/ 124 h 378"/>
                <a:gd name="T50" fmla="*/ 69 w 251"/>
                <a:gd name="T51" fmla="*/ 186 h 378"/>
                <a:gd name="T52" fmla="*/ 122 w 251"/>
                <a:gd name="T53" fmla="*/ 209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251" h="378">
                  <a:moveTo>
                    <a:pt x="23" y="363"/>
                  </a:moveTo>
                  <a:lnTo>
                    <a:pt x="23" y="318"/>
                  </a:lnTo>
                  <a:cubicBezTo>
                    <a:pt x="36" y="324"/>
                    <a:pt x="48" y="328"/>
                    <a:pt x="61" y="332"/>
                  </a:cubicBezTo>
                  <a:cubicBezTo>
                    <a:pt x="74" y="335"/>
                    <a:pt x="86" y="336"/>
                    <a:pt x="98" y="336"/>
                  </a:cubicBezTo>
                  <a:cubicBezTo>
                    <a:pt x="131" y="336"/>
                    <a:pt x="156" y="325"/>
                    <a:pt x="173" y="303"/>
                  </a:cubicBezTo>
                  <a:cubicBezTo>
                    <a:pt x="190" y="282"/>
                    <a:pt x="200" y="248"/>
                    <a:pt x="202" y="204"/>
                  </a:cubicBezTo>
                  <a:cubicBezTo>
                    <a:pt x="193" y="218"/>
                    <a:pt x="181" y="228"/>
                    <a:pt x="167" y="236"/>
                  </a:cubicBezTo>
                  <a:cubicBezTo>
                    <a:pt x="152" y="243"/>
                    <a:pt x="136" y="247"/>
                    <a:pt x="118" y="247"/>
                  </a:cubicBezTo>
                  <a:cubicBezTo>
                    <a:pt x="82" y="247"/>
                    <a:pt x="53" y="236"/>
                    <a:pt x="32" y="214"/>
                  </a:cubicBezTo>
                  <a:cubicBezTo>
                    <a:pt x="11" y="192"/>
                    <a:pt x="0" y="162"/>
                    <a:pt x="0" y="124"/>
                  </a:cubicBezTo>
                  <a:cubicBezTo>
                    <a:pt x="0" y="86"/>
                    <a:pt x="11" y="56"/>
                    <a:pt x="33" y="34"/>
                  </a:cubicBezTo>
                  <a:cubicBezTo>
                    <a:pt x="55" y="11"/>
                    <a:pt x="85" y="0"/>
                    <a:pt x="122" y="0"/>
                  </a:cubicBezTo>
                  <a:cubicBezTo>
                    <a:pt x="164" y="0"/>
                    <a:pt x="196" y="16"/>
                    <a:pt x="218" y="48"/>
                  </a:cubicBezTo>
                  <a:cubicBezTo>
                    <a:pt x="240" y="80"/>
                    <a:pt x="251" y="127"/>
                    <a:pt x="251" y="189"/>
                  </a:cubicBezTo>
                  <a:cubicBezTo>
                    <a:pt x="251" y="246"/>
                    <a:pt x="238" y="292"/>
                    <a:pt x="211" y="326"/>
                  </a:cubicBezTo>
                  <a:cubicBezTo>
                    <a:pt x="183" y="361"/>
                    <a:pt x="147" y="378"/>
                    <a:pt x="101" y="378"/>
                  </a:cubicBezTo>
                  <a:cubicBezTo>
                    <a:pt x="88" y="378"/>
                    <a:pt x="76" y="377"/>
                    <a:pt x="63" y="374"/>
                  </a:cubicBezTo>
                  <a:cubicBezTo>
                    <a:pt x="50" y="372"/>
                    <a:pt x="37" y="368"/>
                    <a:pt x="23" y="363"/>
                  </a:cubicBezTo>
                  <a:close/>
                  <a:moveTo>
                    <a:pt x="122" y="209"/>
                  </a:moveTo>
                  <a:cubicBezTo>
                    <a:pt x="144" y="209"/>
                    <a:pt x="161" y="201"/>
                    <a:pt x="174" y="186"/>
                  </a:cubicBezTo>
                  <a:cubicBezTo>
                    <a:pt x="187" y="171"/>
                    <a:pt x="194" y="150"/>
                    <a:pt x="194" y="124"/>
                  </a:cubicBezTo>
                  <a:cubicBezTo>
                    <a:pt x="194" y="97"/>
                    <a:pt x="187" y="77"/>
                    <a:pt x="174" y="61"/>
                  </a:cubicBezTo>
                  <a:cubicBezTo>
                    <a:pt x="161" y="46"/>
                    <a:pt x="144" y="39"/>
                    <a:pt x="122" y="39"/>
                  </a:cubicBezTo>
                  <a:cubicBezTo>
                    <a:pt x="99" y="39"/>
                    <a:pt x="82" y="46"/>
                    <a:pt x="69" y="61"/>
                  </a:cubicBezTo>
                  <a:cubicBezTo>
                    <a:pt x="56" y="77"/>
                    <a:pt x="50" y="97"/>
                    <a:pt x="50" y="124"/>
                  </a:cubicBezTo>
                  <a:cubicBezTo>
                    <a:pt x="50" y="150"/>
                    <a:pt x="56" y="171"/>
                    <a:pt x="69" y="186"/>
                  </a:cubicBezTo>
                  <a:cubicBezTo>
                    <a:pt x="82" y="201"/>
                    <a:pt x="99" y="209"/>
                    <a:pt x="122" y="20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D9A6A490-F685-80DD-E5B6-EBF831C29E6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590800" y="3179763"/>
              <a:ext cx="6350" cy="7938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" name="Freeform 17">
              <a:extLst>
                <a:ext uri="{FF2B5EF4-FFF2-40B4-BE49-F238E27FC236}">
                  <a16:creationId xmlns:a16="http://schemas.microsoft.com/office/drawing/2014/main" id="{BC83BB1D-5D23-7982-BF4F-8CAB673F1482}"/>
                </a:ext>
              </a:extLst>
            </p:cNvPr>
            <p:cNvSpPr>
              <a:spLocks/>
            </p:cNvSpPr>
            <p:nvPr/>
          </p:nvSpPr>
          <p:spPr bwMode="auto">
            <a:xfrm>
              <a:off x="2608263" y="3144838"/>
              <a:ext cx="26988" cy="42863"/>
            </a:xfrm>
            <a:custGeom>
              <a:avLst/>
              <a:gdLst>
                <a:gd name="T0" fmla="*/ 16 w 236"/>
                <a:gd name="T1" fmla="*/ 0 h 372"/>
                <a:gd name="T2" fmla="*/ 209 w 236"/>
                <a:gd name="T3" fmla="*/ 0 h 372"/>
                <a:gd name="T4" fmla="*/ 209 w 236"/>
                <a:gd name="T5" fmla="*/ 42 h 372"/>
                <a:gd name="T6" fmla="*/ 61 w 236"/>
                <a:gd name="T7" fmla="*/ 42 h 372"/>
                <a:gd name="T8" fmla="*/ 61 w 236"/>
                <a:gd name="T9" fmla="*/ 131 h 372"/>
                <a:gd name="T10" fmla="*/ 82 w 236"/>
                <a:gd name="T11" fmla="*/ 126 h 372"/>
                <a:gd name="T12" fmla="*/ 104 w 236"/>
                <a:gd name="T13" fmla="*/ 124 h 372"/>
                <a:gd name="T14" fmla="*/ 200 w 236"/>
                <a:gd name="T15" fmla="*/ 157 h 372"/>
                <a:gd name="T16" fmla="*/ 236 w 236"/>
                <a:gd name="T17" fmla="*/ 248 h 372"/>
                <a:gd name="T18" fmla="*/ 199 w 236"/>
                <a:gd name="T19" fmla="*/ 339 h 372"/>
                <a:gd name="T20" fmla="*/ 96 w 236"/>
                <a:gd name="T21" fmla="*/ 372 h 372"/>
                <a:gd name="T22" fmla="*/ 49 w 236"/>
                <a:gd name="T23" fmla="*/ 368 h 372"/>
                <a:gd name="T24" fmla="*/ 0 w 236"/>
                <a:gd name="T25" fmla="*/ 356 h 372"/>
                <a:gd name="T26" fmla="*/ 0 w 236"/>
                <a:gd name="T27" fmla="*/ 307 h 372"/>
                <a:gd name="T28" fmla="*/ 46 w 236"/>
                <a:gd name="T29" fmla="*/ 324 h 372"/>
                <a:gd name="T30" fmla="*/ 95 w 236"/>
                <a:gd name="T31" fmla="*/ 330 h 372"/>
                <a:gd name="T32" fmla="*/ 162 w 236"/>
                <a:gd name="T33" fmla="*/ 308 h 372"/>
                <a:gd name="T34" fmla="*/ 187 w 236"/>
                <a:gd name="T35" fmla="*/ 248 h 372"/>
                <a:gd name="T36" fmla="*/ 162 w 236"/>
                <a:gd name="T37" fmla="*/ 187 h 372"/>
                <a:gd name="T38" fmla="*/ 95 w 236"/>
                <a:gd name="T39" fmla="*/ 165 h 372"/>
                <a:gd name="T40" fmla="*/ 56 w 236"/>
                <a:gd name="T41" fmla="*/ 170 h 372"/>
                <a:gd name="T42" fmla="*/ 16 w 236"/>
                <a:gd name="T43" fmla="*/ 183 h 372"/>
                <a:gd name="T44" fmla="*/ 16 w 236"/>
                <a:gd name="T45" fmla="*/ 0 h 3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236" h="372">
                  <a:moveTo>
                    <a:pt x="16" y="0"/>
                  </a:moveTo>
                  <a:lnTo>
                    <a:pt x="209" y="0"/>
                  </a:lnTo>
                  <a:lnTo>
                    <a:pt x="209" y="42"/>
                  </a:lnTo>
                  <a:lnTo>
                    <a:pt x="61" y="42"/>
                  </a:lnTo>
                  <a:lnTo>
                    <a:pt x="61" y="131"/>
                  </a:lnTo>
                  <a:cubicBezTo>
                    <a:pt x="68" y="129"/>
                    <a:pt x="75" y="127"/>
                    <a:pt x="82" y="126"/>
                  </a:cubicBezTo>
                  <a:cubicBezTo>
                    <a:pt x="89" y="124"/>
                    <a:pt x="96" y="124"/>
                    <a:pt x="104" y="124"/>
                  </a:cubicBezTo>
                  <a:cubicBezTo>
                    <a:pt x="144" y="124"/>
                    <a:pt x="177" y="135"/>
                    <a:pt x="200" y="157"/>
                  </a:cubicBezTo>
                  <a:cubicBezTo>
                    <a:pt x="224" y="179"/>
                    <a:pt x="236" y="210"/>
                    <a:pt x="236" y="248"/>
                  </a:cubicBezTo>
                  <a:cubicBezTo>
                    <a:pt x="236" y="287"/>
                    <a:pt x="224" y="317"/>
                    <a:pt x="199" y="339"/>
                  </a:cubicBezTo>
                  <a:cubicBezTo>
                    <a:pt x="175" y="361"/>
                    <a:pt x="141" y="372"/>
                    <a:pt x="96" y="372"/>
                  </a:cubicBezTo>
                  <a:cubicBezTo>
                    <a:pt x="81" y="372"/>
                    <a:pt x="65" y="371"/>
                    <a:pt x="49" y="368"/>
                  </a:cubicBezTo>
                  <a:cubicBezTo>
                    <a:pt x="33" y="365"/>
                    <a:pt x="17" y="361"/>
                    <a:pt x="0" y="356"/>
                  </a:cubicBezTo>
                  <a:lnTo>
                    <a:pt x="0" y="307"/>
                  </a:lnTo>
                  <a:cubicBezTo>
                    <a:pt x="15" y="315"/>
                    <a:pt x="30" y="320"/>
                    <a:pt x="46" y="324"/>
                  </a:cubicBezTo>
                  <a:cubicBezTo>
                    <a:pt x="61" y="328"/>
                    <a:pt x="78" y="330"/>
                    <a:pt x="95" y="330"/>
                  </a:cubicBezTo>
                  <a:cubicBezTo>
                    <a:pt x="123" y="330"/>
                    <a:pt x="146" y="323"/>
                    <a:pt x="162" y="308"/>
                  </a:cubicBezTo>
                  <a:cubicBezTo>
                    <a:pt x="178" y="293"/>
                    <a:pt x="187" y="273"/>
                    <a:pt x="187" y="248"/>
                  </a:cubicBezTo>
                  <a:cubicBezTo>
                    <a:pt x="187" y="222"/>
                    <a:pt x="178" y="202"/>
                    <a:pt x="162" y="187"/>
                  </a:cubicBezTo>
                  <a:cubicBezTo>
                    <a:pt x="146" y="173"/>
                    <a:pt x="123" y="165"/>
                    <a:pt x="95" y="165"/>
                  </a:cubicBezTo>
                  <a:cubicBezTo>
                    <a:pt x="82" y="165"/>
                    <a:pt x="69" y="167"/>
                    <a:pt x="56" y="170"/>
                  </a:cubicBezTo>
                  <a:cubicBezTo>
                    <a:pt x="43" y="173"/>
                    <a:pt x="29" y="177"/>
                    <a:pt x="16" y="183"/>
                  </a:cubicBezTo>
                  <a:lnTo>
                    <a:pt x="16" y="0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" name="Line 18">
              <a:extLst>
                <a:ext uri="{FF2B5EF4-FFF2-40B4-BE49-F238E27FC236}">
                  <a16:creationId xmlns:a16="http://schemas.microsoft.com/office/drawing/2014/main" id="{B69DB310-85CE-77FD-D983-F1C715CC20AE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905125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" name="Line 19">
              <a:extLst>
                <a:ext uri="{FF2B5EF4-FFF2-40B4-BE49-F238E27FC236}">
                  <a16:creationId xmlns:a16="http://schemas.microsoft.com/office/drawing/2014/main" id="{5885A9BD-CA03-AE17-BE08-FA66555826FF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905125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" name="Line 20">
              <a:extLst>
                <a:ext uri="{FF2B5EF4-FFF2-40B4-BE49-F238E27FC236}">
                  <a16:creationId xmlns:a16="http://schemas.microsoft.com/office/drawing/2014/main" id="{D473954C-D4DD-A231-EE38-776963DDC174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905125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" name="Line 21">
              <a:extLst>
                <a:ext uri="{FF2B5EF4-FFF2-40B4-BE49-F238E27FC236}">
                  <a16:creationId xmlns:a16="http://schemas.microsoft.com/office/drawing/2014/main" id="{BC32B845-0E8F-6033-31E7-6CF0770D124F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905125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3" name="Freeform 22">
              <a:extLst>
                <a:ext uri="{FF2B5EF4-FFF2-40B4-BE49-F238E27FC236}">
                  <a16:creationId xmlns:a16="http://schemas.microsoft.com/office/drawing/2014/main" id="{67E878CF-3E20-D223-E82D-E1EEEC6B7886}"/>
                </a:ext>
              </a:extLst>
            </p:cNvPr>
            <p:cNvSpPr>
              <a:spLocks/>
            </p:cNvSpPr>
            <p:nvPr/>
          </p:nvSpPr>
          <p:spPr bwMode="auto">
            <a:xfrm>
              <a:off x="2844800" y="3143250"/>
              <a:ext cx="26988" cy="44450"/>
            </a:xfrm>
            <a:custGeom>
              <a:avLst/>
              <a:gdLst>
                <a:gd name="T0" fmla="*/ 59 w 231"/>
                <a:gd name="T1" fmla="*/ 329 h 371"/>
                <a:gd name="T2" fmla="*/ 231 w 231"/>
                <a:gd name="T3" fmla="*/ 329 h 371"/>
                <a:gd name="T4" fmla="*/ 231 w 231"/>
                <a:gd name="T5" fmla="*/ 371 h 371"/>
                <a:gd name="T6" fmla="*/ 0 w 231"/>
                <a:gd name="T7" fmla="*/ 371 h 371"/>
                <a:gd name="T8" fmla="*/ 0 w 231"/>
                <a:gd name="T9" fmla="*/ 329 h 371"/>
                <a:gd name="T10" fmla="*/ 76 w 231"/>
                <a:gd name="T11" fmla="*/ 251 h 371"/>
                <a:gd name="T12" fmla="*/ 137 w 231"/>
                <a:gd name="T13" fmla="*/ 188 h 371"/>
                <a:gd name="T14" fmla="*/ 170 w 231"/>
                <a:gd name="T15" fmla="*/ 143 h 371"/>
                <a:gd name="T16" fmla="*/ 180 w 231"/>
                <a:gd name="T17" fmla="*/ 107 h 371"/>
                <a:gd name="T18" fmla="*/ 159 w 231"/>
                <a:gd name="T19" fmla="*/ 59 h 371"/>
                <a:gd name="T20" fmla="*/ 106 w 231"/>
                <a:gd name="T21" fmla="*/ 41 h 371"/>
                <a:gd name="T22" fmla="*/ 57 w 231"/>
                <a:gd name="T23" fmla="*/ 49 h 371"/>
                <a:gd name="T24" fmla="*/ 2 w 231"/>
                <a:gd name="T25" fmla="*/ 74 h 371"/>
                <a:gd name="T26" fmla="*/ 2 w 231"/>
                <a:gd name="T27" fmla="*/ 24 h 371"/>
                <a:gd name="T28" fmla="*/ 58 w 231"/>
                <a:gd name="T29" fmla="*/ 6 h 371"/>
                <a:gd name="T30" fmla="*/ 105 w 231"/>
                <a:gd name="T31" fmla="*/ 0 h 371"/>
                <a:gd name="T32" fmla="*/ 196 w 231"/>
                <a:gd name="T33" fmla="*/ 28 h 371"/>
                <a:gd name="T34" fmla="*/ 229 w 231"/>
                <a:gd name="T35" fmla="*/ 104 h 371"/>
                <a:gd name="T36" fmla="*/ 221 w 231"/>
                <a:gd name="T37" fmla="*/ 146 h 371"/>
                <a:gd name="T38" fmla="*/ 190 w 231"/>
                <a:gd name="T39" fmla="*/ 194 h 371"/>
                <a:gd name="T40" fmla="*/ 152 w 231"/>
                <a:gd name="T41" fmla="*/ 235 h 371"/>
                <a:gd name="T42" fmla="*/ 59 w 231"/>
                <a:gd name="T43" fmla="*/ 329 h 3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31" h="371">
                  <a:moveTo>
                    <a:pt x="59" y="329"/>
                  </a:moveTo>
                  <a:lnTo>
                    <a:pt x="231" y="329"/>
                  </a:lnTo>
                  <a:lnTo>
                    <a:pt x="231" y="371"/>
                  </a:lnTo>
                  <a:lnTo>
                    <a:pt x="0" y="371"/>
                  </a:lnTo>
                  <a:lnTo>
                    <a:pt x="0" y="329"/>
                  </a:lnTo>
                  <a:cubicBezTo>
                    <a:pt x="19" y="310"/>
                    <a:pt x="44" y="284"/>
                    <a:pt x="76" y="251"/>
                  </a:cubicBezTo>
                  <a:cubicBezTo>
                    <a:pt x="109" y="219"/>
                    <a:pt x="129" y="198"/>
                    <a:pt x="137" y="188"/>
                  </a:cubicBezTo>
                  <a:cubicBezTo>
                    <a:pt x="153" y="170"/>
                    <a:pt x="164" y="155"/>
                    <a:pt x="170" y="143"/>
                  </a:cubicBezTo>
                  <a:cubicBezTo>
                    <a:pt x="177" y="131"/>
                    <a:pt x="180" y="119"/>
                    <a:pt x="180" y="107"/>
                  </a:cubicBezTo>
                  <a:cubicBezTo>
                    <a:pt x="180" y="87"/>
                    <a:pt x="173" y="72"/>
                    <a:pt x="159" y="59"/>
                  </a:cubicBezTo>
                  <a:cubicBezTo>
                    <a:pt x="146" y="47"/>
                    <a:pt x="128" y="41"/>
                    <a:pt x="106" y="41"/>
                  </a:cubicBezTo>
                  <a:cubicBezTo>
                    <a:pt x="91" y="41"/>
                    <a:pt x="75" y="44"/>
                    <a:pt x="57" y="49"/>
                  </a:cubicBezTo>
                  <a:cubicBezTo>
                    <a:pt x="40" y="55"/>
                    <a:pt x="22" y="63"/>
                    <a:pt x="2" y="74"/>
                  </a:cubicBezTo>
                  <a:lnTo>
                    <a:pt x="2" y="24"/>
                  </a:lnTo>
                  <a:cubicBezTo>
                    <a:pt x="22" y="16"/>
                    <a:pt x="41" y="10"/>
                    <a:pt x="58" y="6"/>
                  </a:cubicBezTo>
                  <a:cubicBezTo>
                    <a:pt x="75" y="2"/>
                    <a:pt x="91" y="0"/>
                    <a:pt x="105" y="0"/>
                  </a:cubicBezTo>
                  <a:cubicBezTo>
                    <a:pt x="143" y="0"/>
                    <a:pt x="173" y="9"/>
                    <a:pt x="196" y="28"/>
                  </a:cubicBezTo>
                  <a:cubicBezTo>
                    <a:pt x="218" y="47"/>
                    <a:pt x="229" y="72"/>
                    <a:pt x="229" y="104"/>
                  </a:cubicBezTo>
                  <a:cubicBezTo>
                    <a:pt x="229" y="118"/>
                    <a:pt x="227" y="133"/>
                    <a:pt x="221" y="146"/>
                  </a:cubicBezTo>
                  <a:cubicBezTo>
                    <a:pt x="215" y="160"/>
                    <a:pt x="205" y="175"/>
                    <a:pt x="190" y="194"/>
                  </a:cubicBezTo>
                  <a:cubicBezTo>
                    <a:pt x="186" y="198"/>
                    <a:pt x="173" y="212"/>
                    <a:pt x="152" y="235"/>
                  </a:cubicBezTo>
                  <a:cubicBezTo>
                    <a:pt x="130" y="257"/>
                    <a:pt x="99" y="289"/>
                    <a:pt x="59" y="32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4" name="Freeform 23">
              <a:extLst>
                <a:ext uri="{FF2B5EF4-FFF2-40B4-BE49-F238E27FC236}">
                  <a16:creationId xmlns:a16="http://schemas.microsoft.com/office/drawing/2014/main" id="{CA3A75A5-CD75-59D1-ACF0-C85A1FDE593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81313" y="3143250"/>
              <a:ext cx="30163" cy="44450"/>
            </a:xfrm>
            <a:custGeom>
              <a:avLst/>
              <a:gdLst>
                <a:gd name="T0" fmla="*/ 126 w 252"/>
                <a:gd name="T1" fmla="*/ 39 h 378"/>
                <a:gd name="T2" fmla="*/ 69 w 252"/>
                <a:gd name="T3" fmla="*/ 76 h 378"/>
                <a:gd name="T4" fmla="*/ 50 w 252"/>
                <a:gd name="T5" fmla="*/ 189 h 378"/>
                <a:gd name="T6" fmla="*/ 69 w 252"/>
                <a:gd name="T7" fmla="*/ 301 h 378"/>
                <a:gd name="T8" fmla="*/ 126 w 252"/>
                <a:gd name="T9" fmla="*/ 339 h 378"/>
                <a:gd name="T10" fmla="*/ 184 w 252"/>
                <a:gd name="T11" fmla="*/ 301 h 378"/>
                <a:gd name="T12" fmla="*/ 203 w 252"/>
                <a:gd name="T13" fmla="*/ 189 h 378"/>
                <a:gd name="T14" fmla="*/ 184 w 252"/>
                <a:gd name="T15" fmla="*/ 76 h 378"/>
                <a:gd name="T16" fmla="*/ 126 w 252"/>
                <a:gd name="T17" fmla="*/ 39 h 378"/>
                <a:gd name="T18" fmla="*/ 126 w 252"/>
                <a:gd name="T19" fmla="*/ 0 h 378"/>
                <a:gd name="T20" fmla="*/ 220 w 252"/>
                <a:gd name="T21" fmla="*/ 48 h 378"/>
                <a:gd name="T22" fmla="*/ 252 w 252"/>
                <a:gd name="T23" fmla="*/ 189 h 378"/>
                <a:gd name="T24" fmla="*/ 220 w 252"/>
                <a:gd name="T25" fmla="*/ 329 h 378"/>
                <a:gd name="T26" fmla="*/ 126 w 252"/>
                <a:gd name="T27" fmla="*/ 378 h 378"/>
                <a:gd name="T28" fmla="*/ 33 w 252"/>
                <a:gd name="T29" fmla="*/ 329 h 378"/>
                <a:gd name="T30" fmla="*/ 0 w 252"/>
                <a:gd name="T31" fmla="*/ 189 h 378"/>
                <a:gd name="T32" fmla="*/ 33 w 252"/>
                <a:gd name="T33" fmla="*/ 48 h 378"/>
                <a:gd name="T34" fmla="*/ 126 w 252"/>
                <a:gd name="T35" fmla="*/ 0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252" h="378">
                  <a:moveTo>
                    <a:pt x="126" y="39"/>
                  </a:moveTo>
                  <a:cubicBezTo>
                    <a:pt x="101" y="39"/>
                    <a:pt x="82" y="51"/>
                    <a:pt x="69" y="76"/>
                  </a:cubicBezTo>
                  <a:cubicBezTo>
                    <a:pt x="56" y="101"/>
                    <a:pt x="50" y="139"/>
                    <a:pt x="50" y="189"/>
                  </a:cubicBezTo>
                  <a:cubicBezTo>
                    <a:pt x="50" y="239"/>
                    <a:pt x="56" y="276"/>
                    <a:pt x="69" y="301"/>
                  </a:cubicBezTo>
                  <a:cubicBezTo>
                    <a:pt x="82" y="326"/>
                    <a:pt x="101" y="339"/>
                    <a:pt x="126" y="339"/>
                  </a:cubicBezTo>
                  <a:cubicBezTo>
                    <a:pt x="152" y="339"/>
                    <a:pt x="171" y="326"/>
                    <a:pt x="184" y="301"/>
                  </a:cubicBezTo>
                  <a:cubicBezTo>
                    <a:pt x="196" y="276"/>
                    <a:pt x="203" y="239"/>
                    <a:pt x="203" y="189"/>
                  </a:cubicBezTo>
                  <a:cubicBezTo>
                    <a:pt x="203" y="139"/>
                    <a:pt x="197" y="101"/>
                    <a:pt x="184" y="76"/>
                  </a:cubicBezTo>
                  <a:cubicBezTo>
                    <a:pt x="171" y="51"/>
                    <a:pt x="152" y="39"/>
                    <a:pt x="126" y="39"/>
                  </a:cubicBezTo>
                  <a:close/>
                  <a:moveTo>
                    <a:pt x="126" y="0"/>
                  </a:moveTo>
                  <a:cubicBezTo>
                    <a:pt x="167" y="0"/>
                    <a:pt x="198" y="16"/>
                    <a:pt x="220" y="48"/>
                  </a:cubicBezTo>
                  <a:cubicBezTo>
                    <a:pt x="241" y="80"/>
                    <a:pt x="252" y="127"/>
                    <a:pt x="252" y="189"/>
                  </a:cubicBezTo>
                  <a:cubicBezTo>
                    <a:pt x="252" y="250"/>
                    <a:pt x="242" y="297"/>
                    <a:pt x="220" y="329"/>
                  </a:cubicBezTo>
                  <a:cubicBezTo>
                    <a:pt x="198" y="362"/>
                    <a:pt x="167" y="378"/>
                    <a:pt x="126" y="378"/>
                  </a:cubicBezTo>
                  <a:cubicBezTo>
                    <a:pt x="85" y="378"/>
                    <a:pt x="54" y="362"/>
                    <a:pt x="33" y="329"/>
                  </a:cubicBezTo>
                  <a:cubicBezTo>
                    <a:pt x="11" y="297"/>
                    <a:pt x="0" y="250"/>
                    <a:pt x="0" y="189"/>
                  </a:cubicBezTo>
                  <a:cubicBezTo>
                    <a:pt x="0" y="127"/>
                    <a:pt x="11" y="80"/>
                    <a:pt x="33" y="48"/>
                  </a:cubicBezTo>
                  <a:cubicBezTo>
                    <a:pt x="54" y="16"/>
                    <a:pt x="85" y="0"/>
                    <a:pt x="126" y="0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5" name="Rectangle 24">
              <a:extLst>
                <a:ext uri="{FF2B5EF4-FFF2-40B4-BE49-F238E27FC236}">
                  <a16:creationId xmlns:a16="http://schemas.microsoft.com/office/drawing/2014/main" id="{DC79C494-ED68-70CA-2ED4-B17505C4460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921000" y="3179763"/>
              <a:ext cx="6350" cy="7938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6" name="Freeform 25">
              <a:extLst>
                <a:ext uri="{FF2B5EF4-FFF2-40B4-BE49-F238E27FC236}">
                  <a16:creationId xmlns:a16="http://schemas.microsoft.com/office/drawing/2014/main" id="{3532B716-6B15-09CF-740A-C5B9869B683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36875" y="3143250"/>
              <a:ext cx="30163" cy="44450"/>
            </a:xfrm>
            <a:custGeom>
              <a:avLst/>
              <a:gdLst>
                <a:gd name="T0" fmla="*/ 126 w 252"/>
                <a:gd name="T1" fmla="*/ 39 h 378"/>
                <a:gd name="T2" fmla="*/ 69 w 252"/>
                <a:gd name="T3" fmla="*/ 76 h 378"/>
                <a:gd name="T4" fmla="*/ 50 w 252"/>
                <a:gd name="T5" fmla="*/ 189 h 378"/>
                <a:gd name="T6" fmla="*/ 69 w 252"/>
                <a:gd name="T7" fmla="*/ 301 h 378"/>
                <a:gd name="T8" fmla="*/ 126 w 252"/>
                <a:gd name="T9" fmla="*/ 339 h 378"/>
                <a:gd name="T10" fmla="*/ 184 w 252"/>
                <a:gd name="T11" fmla="*/ 301 h 378"/>
                <a:gd name="T12" fmla="*/ 203 w 252"/>
                <a:gd name="T13" fmla="*/ 189 h 378"/>
                <a:gd name="T14" fmla="*/ 184 w 252"/>
                <a:gd name="T15" fmla="*/ 76 h 378"/>
                <a:gd name="T16" fmla="*/ 126 w 252"/>
                <a:gd name="T17" fmla="*/ 39 h 378"/>
                <a:gd name="T18" fmla="*/ 126 w 252"/>
                <a:gd name="T19" fmla="*/ 0 h 378"/>
                <a:gd name="T20" fmla="*/ 220 w 252"/>
                <a:gd name="T21" fmla="*/ 48 h 378"/>
                <a:gd name="T22" fmla="*/ 252 w 252"/>
                <a:gd name="T23" fmla="*/ 189 h 378"/>
                <a:gd name="T24" fmla="*/ 220 w 252"/>
                <a:gd name="T25" fmla="*/ 329 h 378"/>
                <a:gd name="T26" fmla="*/ 126 w 252"/>
                <a:gd name="T27" fmla="*/ 378 h 378"/>
                <a:gd name="T28" fmla="*/ 33 w 252"/>
                <a:gd name="T29" fmla="*/ 329 h 378"/>
                <a:gd name="T30" fmla="*/ 0 w 252"/>
                <a:gd name="T31" fmla="*/ 189 h 378"/>
                <a:gd name="T32" fmla="*/ 33 w 252"/>
                <a:gd name="T33" fmla="*/ 48 h 378"/>
                <a:gd name="T34" fmla="*/ 126 w 252"/>
                <a:gd name="T35" fmla="*/ 0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252" h="378">
                  <a:moveTo>
                    <a:pt x="126" y="39"/>
                  </a:moveTo>
                  <a:cubicBezTo>
                    <a:pt x="101" y="39"/>
                    <a:pt x="82" y="51"/>
                    <a:pt x="69" y="76"/>
                  </a:cubicBezTo>
                  <a:cubicBezTo>
                    <a:pt x="56" y="101"/>
                    <a:pt x="50" y="139"/>
                    <a:pt x="50" y="189"/>
                  </a:cubicBezTo>
                  <a:cubicBezTo>
                    <a:pt x="50" y="239"/>
                    <a:pt x="56" y="276"/>
                    <a:pt x="69" y="301"/>
                  </a:cubicBezTo>
                  <a:cubicBezTo>
                    <a:pt x="82" y="326"/>
                    <a:pt x="101" y="339"/>
                    <a:pt x="126" y="339"/>
                  </a:cubicBezTo>
                  <a:cubicBezTo>
                    <a:pt x="152" y="339"/>
                    <a:pt x="171" y="326"/>
                    <a:pt x="184" y="301"/>
                  </a:cubicBezTo>
                  <a:cubicBezTo>
                    <a:pt x="197" y="276"/>
                    <a:pt x="203" y="239"/>
                    <a:pt x="203" y="189"/>
                  </a:cubicBezTo>
                  <a:cubicBezTo>
                    <a:pt x="203" y="139"/>
                    <a:pt x="197" y="101"/>
                    <a:pt x="184" y="76"/>
                  </a:cubicBezTo>
                  <a:cubicBezTo>
                    <a:pt x="171" y="51"/>
                    <a:pt x="152" y="39"/>
                    <a:pt x="126" y="39"/>
                  </a:cubicBezTo>
                  <a:close/>
                  <a:moveTo>
                    <a:pt x="126" y="0"/>
                  </a:moveTo>
                  <a:cubicBezTo>
                    <a:pt x="167" y="0"/>
                    <a:pt x="198" y="16"/>
                    <a:pt x="220" y="48"/>
                  </a:cubicBezTo>
                  <a:cubicBezTo>
                    <a:pt x="241" y="80"/>
                    <a:pt x="252" y="127"/>
                    <a:pt x="252" y="189"/>
                  </a:cubicBezTo>
                  <a:cubicBezTo>
                    <a:pt x="252" y="250"/>
                    <a:pt x="242" y="297"/>
                    <a:pt x="220" y="329"/>
                  </a:cubicBezTo>
                  <a:cubicBezTo>
                    <a:pt x="198" y="362"/>
                    <a:pt x="167" y="378"/>
                    <a:pt x="126" y="378"/>
                  </a:cubicBezTo>
                  <a:cubicBezTo>
                    <a:pt x="86" y="378"/>
                    <a:pt x="54" y="362"/>
                    <a:pt x="33" y="329"/>
                  </a:cubicBezTo>
                  <a:cubicBezTo>
                    <a:pt x="11" y="297"/>
                    <a:pt x="0" y="250"/>
                    <a:pt x="0" y="189"/>
                  </a:cubicBezTo>
                  <a:cubicBezTo>
                    <a:pt x="0" y="127"/>
                    <a:pt x="11" y="80"/>
                    <a:pt x="33" y="48"/>
                  </a:cubicBezTo>
                  <a:cubicBezTo>
                    <a:pt x="54" y="16"/>
                    <a:pt x="85" y="0"/>
                    <a:pt x="126" y="0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7" name="Line 26">
              <a:extLst>
                <a:ext uri="{FF2B5EF4-FFF2-40B4-BE49-F238E27FC236}">
                  <a16:creationId xmlns:a16="http://schemas.microsoft.com/office/drawing/2014/main" id="{0F08DB3B-7BD2-B6D4-C21E-C122067263A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35325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8" name="Line 27">
              <a:extLst>
                <a:ext uri="{FF2B5EF4-FFF2-40B4-BE49-F238E27FC236}">
                  <a16:creationId xmlns:a16="http://schemas.microsoft.com/office/drawing/2014/main" id="{B12D78F0-F8E6-504C-5A0A-67B16E6CBE44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35325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9" name="Line 28">
              <a:extLst>
                <a:ext uri="{FF2B5EF4-FFF2-40B4-BE49-F238E27FC236}">
                  <a16:creationId xmlns:a16="http://schemas.microsoft.com/office/drawing/2014/main" id="{FABB9537-DAB8-2FCF-5306-60D8D6890E7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35325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0" name="Line 29">
              <a:extLst>
                <a:ext uri="{FF2B5EF4-FFF2-40B4-BE49-F238E27FC236}">
                  <a16:creationId xmlns:a16="http://schemas.microsoft.com/office/drawing/2014/main" id="{57FFEF1A-3924-79FF-B260-40944FF2C5CA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35325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1" name="Freeform 30">
              <a:extLst>
                <a:ext uri="{FF2B5EF4-FFF2-40B4-BE49-F238E27FC236}">
                  <a16:creationId xmlns:a16="http://schemas.microsoft.com/office/drawing/2014/main" id="{9CEFC2A6-802B-DFDD-FE57-FFB62FC98BEB}"/>
                </a:ext>
              </a:extLst>
            </p:cNvPr>
            <p:cNvSpPr>
              <a:spLocks/>
            </p:cNvSpPr>
            <p:nvPr/>
          </p:nvSpPr>
          <p:spPr bwMode="auto">
            <a:xfrm>
              <a:off x="3175000" y="3143250"/>
              <a:ext cx="26988" cy="44450"/>
            </a:xfrm>
            <a:custGeom>
              <a:avLst/>
              <a:gdLst>
                <a:gd name="T0" fmla="*/ 59 w 231"/>
                <a:gd name="T1" fmla="*/ 329 h 371"/>
                <a:gd name="T2" fmla="*/ 231 w 231"/>
                <a:gd name="T3" fmla="*/ 329 h 371"/>
                <a:gd name="T4" fmla="*/ 231 w 231"/>
                <a:gd name="T5" fmla="*/ 371 h 371"/>
                <a:gd name="T6" fmla="*/ 0 w 231"/>
                <a:gd name="T7" fmla="*/ 371 h 371"/>
                <a:gd name="T8" fmla="*/ 0 w 231"/>
                <a:gd name="T9" fmla="*/ 329 h 371"/>
                <a:gd name="T10" fmla="*/ 76 w 231"/>
                <a:gd name="T11" fmla="*/ 251 h 371"/>
                <a:gd name="T12" fmla="*/ 137 w 231"/>
                <a:gd name="T13" fmla="*/ 188 h 371"/>
                <a:gd name="T14" fmla="*/ 170 w 231"/>
                <a:gd name="T15" fmla="*/ 143 h 371"/>
                <a:gd name="T16" fmla="*/ 180 w 231"/>
                <a:gd name="T17" fmla="*/ 107 h 371"/>
                <a:gd name="T18" fmla="*/ 159 w 231"/>
                <a:gd name="T19" fmla="*/ 59 h 371"/>
                <a:gd name="T20" fmla="*/ 106 w 231"/>
                <a:gd name="T21" fmla="*/ 41 h 371"/>
                <a:gd name="T22" fmla="*/ 57 w 231"/>
                <a:gd name="T23" fmla="*/ 49 h 371"/>
                <a:gd name="T24" fmla="*/ 2 w 231"/>
                <a:gd name="T25" fmla="*/ 74 h 371"/>
                <a:gd name="T26" fmla="*/ 2 w 231"/>
                <a:gd name="T27" fmla="*/ 24 h 371"/>
                <a:gd name="T28" fmla="*/ 58 w 231"/>
                <a:gd name="T29" fmla="*/ 6 h 371"/>
                <a:gd name="T30" fmla="*/ 105 w 231"/>
                <a:gd name="T31" fmla="*/ 0 h 371"/>
                <a:gd name="T32" fmla="*/ 196 w 231"/>
                <a:gd name="T33" fmla="*/ 28 h 371"/>
                <a:gd name="T34" fmla="*/ 229 w 231"/>
                <a:gd name="T35" fmla="*/ 104 h 371"/>
                <a:gd name="T36" fmla="*/ 221 w 231"/>
                <a:gd name="T37" fmla="*/ 146 h 371"/>
                <a:gd name="T38" fmla="*/ 190 w 231"/>
                <a:gd name="T39" fmla="*/ 194 h 371"/>
                <a:gd name="T40" fmla="*/ 151 w 231"/>
                <a:gd name="T41" fmla="*/ 235 h 371"/>
                <a:gd name="T42" fmla="*/ 59 w 231"/>
                <a:gd name="T43" fmla="*/ 329 h 3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31" h="371">
                  <a:moveTo>
                    <a:pt x="59" y="329"/>
                  </a:moveTo>
                  <a:lnTo>
                    <a:pt x="231" y="329"/>
                  </a:lnTo>
                  <a:lnTo>
                    <a:pt x="231" y="371"/>
                  </a:lnTo>
                  <a:lnTo>
                    <a:pt x="0" y="371"/>
                  </a:lnTo>
                  <a:lnTo>
                    <a:pt x="0" y="329"/>
                  </a:lnTo>
                  <a:cubicBezTo>
                    <a:pt x="18" y="310"/>
                    <a:pt x="44" y="284"/>
                    <a:pt x="76" y="251"/>
                  </a:cubicBezTo>
                  <a:cubicBezTo>
                    <a:pt x="109" y="219"/>
                    <a:pt x="129" y="198"/>
                    <a:pt x="137" y="188"/>
                  </a:cubicBezTo>
                  <a:cubicBezTo>
                    <a:pt x="153" y="170"/>
                    <a:pt x="164" y="155"/>
                    <a:pt x="170" y="143"/>
                  </a:cubicBezTo>
                  <a:cubicBezTo>
                    <a:pt x="177" y="131"/>
                    <a:pt x="180" y="119"/>
                    <a:pt x="180" y="107"/>
                  </a:cubicBezTo>
                  <a:cubicBezTo>
                    <a:pt x="180" y="87"/>
                    <a:pt x="173" y="72"/>
                    <a:pt x="159" y="59"/>
                  </a:cubicBezTo>
                  <a:cubicBezTo>
                    <a:pt x="146" y="47"/>
                    <a:pt x="128" y="41"/>
                    <a:pt x="106" y="41"/>
                  </a:cubicBezTo>
                  <a:cubicBezTo>
                    <a:pt x="91" y="41"/>
                    <a:pt x="74" y="44"/>
                    <a:pt x="57" y="49"/>
                  </a:cubicBezTo>
                  <a:cubicBezTo>
                    <a:pt x="40" y="55"/>
                    <a:pt x="22" y="63"/>
                    <a:pt x="2" y="74"/>
                  </a:cubicBezTo>
                  <a:lnTo>
                    <a:pt x="2" y="24"/>
                  </a:lnTo>
                  <a:cubicBezTo>
                    <a:pt x="22" y="16"/>
                    <a:pt x="41" y="10"/>
                    <a:pt x="58" y="6"/>
                  </a:cubicBezTo>
                  <a:cubicBezTo>
                    <a:pt x="75" y="2"/>
                    <a:pt x="91" y="0"/>
                    <a:pt x="105" y="0"/>
                  </a:cubicBezTo>
                  <a:cubicBezTo>
                    <a:pt x="143" y="0"/>
                    <a:pt x="173" y="9"/>
                    <a:pt x="196" y="28"/>
                  </a:cubicBezTo>
                  <a:cubicBezTo>
                    <a:pt x="218" y="47"/>
                    <a:pt x="229" y="72"/>
                    <a:pt x="229" y="104"/>
                  </a:cubicBezTo>
                  <a:cubicBezTo>
                    <a:pt x="229" y="118"/>
                    <a:pt x="226" y="133"/>
                    <a:pt x="221" y="146"/>
                  </a:cubicBezTo>
                  <a:cubicBezTo>
                    <a:pt x="215" y="160"/>
                    <a:pt x="205" y="175"/>
                    <a:pt x="190" y="194"/>
                  </a:cubicBezTo>
                  <a:cubicBezTo>
                    <a:pt x="186" y="198"/>
                    <a:pt x="173" y="212"/>
                    <a:pt x="151" y="235"/>
                  </a:cubicBezTo>
                  <a:cubicBezTo>
                    <a:pt x="130" y="257"/>
                    <a:pt x="99" y="289"/>
                    <a:pt x="59" y="32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2" name="Freeform 31">
              <a:extLst>
                <a:ext uri="{FF2B5EF4-FFF2-40B4-BE49-F238E27FC236}">
                  <a16:creationId xmlns:a16="http://schemas.microsoft.com/office/drawing/2014/main" id="{281DF681-8836-56CC-F368-E3D4A6E119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11513" y="3143250"/>
              <a:ext cx="28575" cy="44450"/>
            </a:xfrm>
            <a:custGeom>
              <a:avLst/>
              <a:gdLst>
                <a:gd name="T0" fmla="*/ 126 w 252"/>
                <a:gd name="T1" fmla="*/ 39 h 378"/>
                <a:gd name="T2" fmla="*/ 69 w 252"/>
                <a:gd name="T3" fmla="*/ 76 h 378"/>
                <a:gd name="T4" fmla="*/ 50 w 252"/>
                <a:gd name="T5" fmla="*/ 189 h 378"/>
                <a:gd name="T6" fmla="*/ 69 w 252"/>
                <a:gd name="T7" fmla="*/ 301 h 378"/>
                <a:gd name="T8" fmla="*/ 126 w 252"/>
                <a:gd name="T9" fmla="*/ 339 h 378"/>
                <a:gd name="T10" fmla="*/ 184 w 252"/>
                <a:gd name="T11" fmla="*/ 301 h 378"/>
                <a:gd name="T12" fmla="*/ 203 w 252"/>
                <a:gd name="T13" fmla="*/ 189 h 378"/>
                <a:gd name="T14" fmla="*/ 184 w 252"/>
                <a:gd name="T15" fmla="*/ 76 h 378"/>
                <a:gd name="T16" fmla="*/ 126 w 252"/>
                <a:gd name="T17" fmla="*/ 39 h 378"/>
                <a:gd name="T18" fmla="*/ 126 w 252"/>
                <a:gd name="T19" fmla="*/ 0 h 378"/>
                <a:gd name="T20" fmla="*/ 220 w 252"/>
                <a:gd name="T21" fmla="*/ 48 h 378"/>
                <a:gd name="T22" fmla="*/ 252 w 252"/>
                <a:gd name="T23" fmla="*/ 189 h 378"/>
                <a:gd name="T24" fmla="*/ 220 w 252"/>
                <a:gd name="T25" fmla="*/ 329 h 378"/>
                <a:gd name="T26" fmla="*/ 126 w 252"/>
                <a:gd name="T27" fmla="*/ 378 h 378"/>
                <a:gd name="T28" fmla="*/ 32 w 252"/>
                <a:gd name="T29" fmla="*/ 329 h 378"/>
                <a:gd name="T30" fmla="*/ 0 w 252"/>
                <a:gd name="T31" fmla="*/ 189 h 378"/>
                <a:gd name="T32" fmla="*/ 32 w 252"/>
                <a:gd name="T33" fmla="*/ 48 h 378"/>
                <a:gd name="T34" fmla="*/ 126 w 252"/>
                <a:gd name="T35" fmla="*/ 0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252" h="378">
                  <a:moveTo>
                    <a:pt x="126" y="39"/>
                  </a:moveTo>
                  <a:cubicBezTo>
                    <a:pt x="101" y="39"/>
                    <a:pt x="82" y="51"/>
                    <a:pt x="69" y="76"/>
                  </a:cubicBezTo>
                  <a:cubicBezTo>
                    <a:pt x="56" y="101"/>
                    <a:pt x="50" y="139"/>
                    <a:pt x="50" y="189"/>
                  </a:cubicBezTo>
                  <a:cubicBezTo>
                    <a:pt x="50" y="239"/>
                    <a:pt x="56" y="276"/>
                    <a:pt x="69" y="301"/>
                  </a:cubicBezTo>
                  <a:cubicBezTo>
                    <a:pt x="82" y="326"/>
                    <a:pt x="101" y="339"/>
                    <a:pt x="126" y="339"/>
                  </a:cubicBezTo>
                  <a:cubicBezTo>
                    <a:pt x="152" y="339"/>
                    <a:pt x="171" y="326"/>
                    <a:pt x="184" y="301"/>
                  </a:cubicBezTo>
                  <a:cubicBezTo>
                    <a:pt x="196" y="276"/>
                    <a:pt x="203" y="239"/>
                    <a:pt x="203" y="189"/>
                  </a:cubicBezTo>
                  <a:cubicBezTo>
                    <a:pt x="203" y="139"/>
                    <a:pt x="196" y="101"/>
                    <a:pt x="184" y="76"/>
                  </a:cubicBezTo>
                  <a:cubicBezTo>
                    <a:pt x="171" y="51"/>
                    <a:pt x="152" y="39"/>
                    <a:pt x="126" y="39"/>
                  </a:cubicBezTo>
                  <a:close/>
                  <a:moveTo>
                    <a:pt x="126" y="0"/>
                  </a:moveTo>
                  <a:cubicBezTo>
                    <a:pt x="167" y="0"/>
                    <a:pt x="198" y="16"/>
                    <a:pt x="220" y="48"/>
                  </a:cubicBezTo>
                  <a:cubicBezTo>
                    <a:pt x="241" y="80"/>
                    <a:pt x="252" y="127"/>
                    <a:pt x="252" y="189"/>
                  </a:cubicBezTo>
                  <a:cubicBezTo>
                    <a:pt x="252" y="250"/>
                    <a:pt x="241" y="297"/>
                    <a:pt x="220" y="329"/>
                  </a:cubicBezTo>
                  <a:cubicBezTo>
                    <a:pt x="198" y="362"/>
                    <a:pt x="167" y="378"/>
                    <a:pt x="126" y="378"/>
                  </a:cubicBezTo>
                  <a:cubicBezTo>
                    <a:pt x="85" y="378"/>
                    <a:pt x="54" y="362"/>
                    <a:pt x="32" y="329"/>
                  </a:cubicBezTo>
                  <a:cubicBezTo>
                    <a:pt x="11" y="297"/>
                    <a:pt x="0" y="250"/>
                    <a:pt x="0" y="189"/>
                  </a:cubicBezTo>
                  <a:cubicBezTo>
                    <a:pt x="0" y="127"/>
                    <a:pt x="11" y="80"/>
                    <a:pt x="32" y="48"/>
                  </a:cubicBezTo>
                  <a:cubicBezTo>
                    <a:pt x="54" y="16"/>
                    <a:pt x="85" y="0"/>
                    <a:pt x="126" y="0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3" name="Rectangle 32">
              <a:extLst>
                <a:ext uri="{FF2B5EF4-FFF2-40B4-BE49-F238E27FC236}">
                  <a16:creationId xmlns:a16="http://schemas.microsoft.com/office/drawing/2014/main" id="{613369A0-ECD7-7F16-974E-F17F4C3DE99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251200" y="3179763"/>
              <a:ext cx="4763" cy="7938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4" name="Freeform 33">
              <a:extLst>
                <a:ext uri="{FF2B5EF4-FFF2-40B4-BE49-F238E27FC236}">
                  <a16:creationId xmlns:a16="http://schemas.microsoft.com/office/drawing/2014/main" id="{E7354FBC-7F0C-704E-51CB-6F1B898EA318}"/>
                </a:ext>
              </a:extLst>
            </p:cNvPr>
            <p:cNvSpPr>
              <a:spLocks/>
            </p:cNvSpPr>
            <p:nvPr/>
          </p:nvSpPr>
          <p:spPr bwMode="auto">
            <a:xfrm>
              <a:off x="3267075" y="3144838"/>
              <a:ext cx="28575" cy="42863"/>
            </a:xfrm>
            <a:custGeom>
              <a:avLst/>
              <a:gdLst>
                <a:gd name="T0" fmla="*/ 15 w 236"/>
                <a:gd name="T1" fmla="*/ 0 h 372"/>
                <a:gd name="T2" fmla="*/ 209 w 236"/>
                <a:gd name="T3" fmla="*/ 0 h 372"/>
                <a:gd name="T4" fmla="*/ 209 w 236"/>
                <a:gd name="T5" fmla="*/ 42 h 372"/>
                <a:gd name="T6" fmla="*/ 60 w 236"/>
                <a:gd name="T7" fmla="*/ 42 h 372"/>
                <a:gd name="T8" fmla="*/ 60 w 236"/>
                <a:gd name="T9" fmla="*/ 131 h 372"/>
                <a:gd name="T10" fmla="*/ 82 w 236"/>
                <a:gd name="T11" fmla="*/ 126 h 372"/>
                <a:gd name="T12" fmla="*/ 103 w 236"/>
                <a:gd name="T13" fmla="*/ 124 h 372"/>
                <a:gd name="T14" fmla="*/ 200 w 236"/>
                <a:gd name="T15" fmla="*/ 157 h 372"/>
                <a:gd name="T16" fmla="*/ 236 w 236"/>
                <a:gd name="T17" fmla="*/ 248 h 372"/>
                <a:gd name="T18" fmla="*/ 199 w 236"/>
                <a:gd name="T19" fmla="*/ 339 h 372"/>
                <a:gd name="T20" fmla="*/ 96 w 236"/>
                <a:gd name="T21" fmla="*/ 372 h 372"/>
                <a:gd name="T22" fmla="*/ 49 w 236"/>
                <a:gd name="T23" fmla="*/ 368 h 372"/>
                <a:gd name="T24" fmla="*/ 0 w 236"/>
                <a:gd name="T25" fmla="*/ 356 h 372"/>
                <a:gd name="T26" fmla="*/ 0 w 236"/>
                <a:gd name="T27" fmla="*/ 307 h 372"/>
                <a:gd name="T28" fmla="*/ 45 w 236"/>
                <a:gd name="T29" fmla="*/ 324 h 372"/>
                <a:gd name="T30" fmla="*/ 95 w 236"/>
                <a:gd name="T31" fmla="*/ 330 h 372"/>
                <a:gd name="T32" fmla="*/ 162 w 236"/>
                <a:gd name="T33" fmla="*/ 308 h 372"/>
                <a:gd name="T34" fmla="*/ 186 w 236"/>
                <a:gd name="T35" fmla="*/ 248 h 372"/>
                <a:gd name="T36" fmla="*/ 162 w 236"/>
                <a:gd name="T37" fmla="*/ 187 h 372"/>
                <a:gd name="T38" fmla="*/ 95 w 236"/>
                <a:gd name="T39" fmla="*/ 165 h 372"/>
                <a:gd name="T40" fmla="*/ 55 w 236"/>
                <a:gd name="T41" fmla="*/ 170 h 372"/>
                <a:gd name="T42" fmla="*/ 15 w 236"/>
                <a:gd name="T43" fmla="*/ 183 h 372"/>
                <a:gd name="T44" fmla="*/ 15 w 236"/>
                <a:gd name="T45" fmla="*/ 0 h 3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236" h="372">
                  <a:moveTo>
                    <a:pt x="15" y="0"/>
                  </a:moveTo>
                  <a:lnTo>
                    <a:pt x="209" y="0"/>
                  </a:lnTo>
                  <a:lnTo>
                    <a:pt x="209" y="42"/>
                  </a:lnTo>
                  <a:lnTo>
                    <a:pt x="60" y="42"/>
                  </a:lnTo>
                  <a:lnTo>
                    <a:pt x="60" y="131"/>
                  </a:lnTo>
                  <a:cubicBezTo>
                    <a:pt x="67" y="129"/>
                    <a:pt x="75" y="127"/>
                    <a:pt x="82" y="126"/>
                  </a:cubicBezTo>
                  <a:cubicBezTo>
                    <a:pt x="89" y="124"/>
                    <a:pt x="96" y="124"/>
                    <a:pt x="103" y="124"/>
                  </a:cubicBezTo>
                  <a:cubicBezTo>
                    <a:pt x="144" y="124"/>
                    <a:pt x="176" y="135"/>
                    <a:pt x="200" y="157"/>
                  </a:cubicBezTo>
                  <a:cubicBezTo>
                    <a:pt x="224" y="179"/>
                    <a:pt x="236" y="210"/>
                    <a:pt x="236" y="248"/>
                  </a:cubicBezTo>
                  <a:cubicBezTo>
                    <a:pt x="236" y="287"/>
                    <a:pt x="223" y="317"/>
                    <a:pt x="199" y="339"/>
                  </a:cubicBezTo>
                  <a:cubicBezTo>
                    <a:pt x="175" y="361"/>
                    <a:pt x="140" y="372"/>
                    <a:pt x="96" y="372"/>
                  </a:cubicBezTo>
                  <a:cubicBezTo>
                    <a:pt x="80" y="372"/>
                    <a:pt x="65" y="371"/>
                    <a:pt x="49" y="368"/>
                  </a:cubicBezTo>
                  <a:cubicBezTo>
                    <a:pt x="33" y="365"/>
                    <a:pt x="17" y="361"/>
                    <a:pt x="0" y="356"/>
                  </a:cubicBezTo>
                  <a:lnTo>
                    <a:pt x="0" y="307"/>
                  </a:lnTo>
                  <a:cubicBezTo>
                    <a:pt x="14" y="315"/>
                    <a:pt x="30" y="320"/>
                    <a:pt x="45" y="324"/>
                  </a:cubicBezTo>
                  <a:cubicBezTo>
                    <a:pt x="61" y="328"/>
                    <a:pt x="77" y="330"/>
                    <a:pt x="95" y="330"/>
                  </a:cubicBezTo>
                  <a:cubicBezTo>
                    <a:pt x="123" y="330"/>
                    <a:pt x="145" y="323"/>
                    <a:pt x="162" y="308"/>
                  </a:cubicBezTo>
                  <a:cubicBezTo>
                    <a:pt x="178" y="293"/>
                    <a:pt x="186" y="273"/>
                    <a:pt x="186" y="248"/>
                  </a:cubicBezTo>
                  <a:cubicBezTo>
                    <a:pt x="186" y="222"/>
                    <a:pt x="178" y="202"/>
                    <a:pt x="162" y="187"/>
                  </a:cubicBezTo>
                  <a:cubicBezTo>
                    <a:pt x="145" y="173"/>
                    <a:pt x="123" y="165"/>
                    <a:pt x="95" y="165"/>
                  </a:cubicBezTo>
                  <a:cubicBezTo>
                    <a:pt x="82" y="165"/>
                    <a:pt x="68" y="167"/>
                    <a:pt x="55" y="170"/>
                  </a:cubicBezTo>
                  <a:cubicBezTo>
                    <a:pt x="42" y="173"/>
                    <a:pt x="29" y="177"/>
                    <a:pt x="15" y="183"/>
                  </a:cubicBezTo>
                  <a:lnTo>
                    <a:pt x="15" y="0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5" name="Line 34">
              <a:extLst>
                <a:ext uri="{FF2B5EF4-FFF2-40B4-BE49-F238E27FC236}">
                  <a16:creationId xmlns:a16="http://schemas.microsoft.com/office/drawing/2014/main" id="{8B0FFA0D-9C4D-699B-E1A4-64596BFEF4D2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565525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6" name="Line 35">
              <a:extLst>
                <a:ext uri="{FF2B5EF4-FFF2-40B4-BE49-F238E27FC236}">
                  <a16:creationId xmlns:a16="http://schemas.microsoft.com/office/drawing/2014/main" id="{17753991-7E3B-C6C9-D427-1F77180005B0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565525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7" name="Line 36">
              <a:extLst>
                <a:ext uri="{FF2B5EF4-FFF2-40B4-BE49-F238E27FC236}">
                  <a16:creationId xmlns:a16="http://schemas.microsoft.com/office/drawing/2014/main" id="{757D417D-992C-E11E-5CD0-88334D725C83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565525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8" name="Line 37">
              <a:extLst>
                <a:ext uri="{FF2B5EF4-FFF2-40B4-BE49-F238E27FC236}">
                  <a16:creationId xmlns:a16="http://schemas.microsoft.com/office/drawing/2014/main" id="{37C8D425-855C-209E-9B0E-61D585FD5F3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565525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39" name="Freeform 38">
              <a:extLst>
                <a:ext uri="{FF2B5EF4-FFF2-40B4-BE49-F238E27FC236}">
                  <a16:creationId xmlns:a16="http://schemas.microsoft.com/office/drawing/2014/main" id="{5D90B474-C7C9-1BB0-A675-1ECBA3CBCD3B}"/>
                </a:ext>
              </a:extLst>
            </p:cNvPr>
            <p:cNvSpPr>
              <a:spLocks/>
            </p:cNvSpPr>
            <p:nvPr/>
          </p:nvSpPr>
          <p:spPr bwMode="auto">
            <a:xfrm>
              <a:off x="3503613" y="3143250"/>
              <a:ext cx="26988" cy="44450"/>
            </a:xfrm>
            <a:custGeom>
              <a:avLst/>
              <a:gdLst>
                <a:gd name="T0" fmla="*/ 59 w 231"/>
                <a:gd name="T1" fmla="*/ 329 h 371"/>
                <a:gd name="T2" fmla="*/ 231 w 231"/>
                <a:gd name="T3" fmla="*/ 329 h 371"/>
                <a:gd name="T4" fmla="*/ 231 w 231"/>
                <a:gd name="T5" fmla="*/ 371 h 371"/>
                <a:gd name="T6" fmla="*/ 0 w 231"/>
                <a:gd name="T7" fmla="*/ 371 h 371"/>
                <a:gd name="T8" fmla="*/ 0 w 231"/>
                <a:gd name="T9" fmla="*/ 329 h 371"/>
                <a:gd name="T10" fmla="*/ 76 w 231"/>
                <a:gd name="T11" fmla="*/ 251 h 371"/>
                <a:gd name="T12" fmla="*/ 137 w 231"/>
                <a:gd name="T13" fmla="*/ 188 h 371"/>
                <a:gd name="T14" fmla="*/ 170 w 231"/>
                <a:gd name="T15" fmla="*/ 143 h 371"/>
                <a:gd name="T16" fmla="*/ 179 w 231"/>
                <a:gd name="T17" fmla="*/ 107 h 371"/>
                <a:gd name="T18" fmla="*/ 159 w 231"/>
                <a:gd name="T19" fmla="*/ 59 h 371"/>
                <a:gd name="T20" fmla="*/ 106 w 231"/>
                <a:gd name="T21" fmla="*/ 41 h 371"/>
                <a:gd name="T22" fmla="*/ 57 w 231"/>
                <a:gd name="T23" fmla="*/ 49 h 371"/>
                <a:gd name="T24" fmla="*/ 2 w 231"/>
                <a:gd name="T25" fmla="*/ 74 h 371"/>
                <a:gd name="T26" fmla="*/ 2 w 231"/>
                <a:gd name="T27" fmla="*/ 24 h 371"/>
                <a:gd name="T28" fmla="*/ 58 w 231"/>
                <a:gd name="T29" fmla="*/ 6 h 371"/>
                <a:gd name="T30" fmla="*/ 105 w 231"/>
                <a:gd name="T31" fmla="*/ 0 h 371"/>
                <a:gd name="T32" fmla="*/ 195 w 231"/>
                <a:gd name="T33" fmla="*/ 28 h 371"/>
                <a:gd name="T34" fmla="*/ 229 w 231"/>
                <a:gd name="T35" fmla="*/ 104 h 371"/>
                <a:gd name="T36" fmla="*/ 221 w 231"/>
                <a:gd name="T37" fmla="*/ 146 h 371"/>
                <a:gd name="T38" fmla="*/ 190 w 231"/>
                <a:gd name="T39" fmla="*/ 194 h 371"/>
                <a:gd name="T40" fmla="*/ 151 w 231"/>
                <a:gd name="T41" fmla="*/ 235 h 371"/>
                <a:gd name="T42" fmla="*/ 59 w 231"/>
                <a:gd name="T43" fmla="*/ 329 h 3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31" h="371">
                  <a:moveTo>
                    <a:pt x="59" y="329"/>
                  </a:moveTo>
                  <a:lnTo>
                    <a:pt x="231" y="329"/>
                  </a:lnTo>
                  <a:lnTo>
                    <a:pt x="231" y="371"/>
                  </a:lnTo>
                  <a:lnTo>
                    <a:pt x="0" y="371"/>
                  </a:lnTo>
                  <a:lnTo>
                    <a:pt x="0" y="329"/>
                  </a:lnTo>
                  <a:cubicBezTo>
                    <a:pt x="18" y="310"/>
                    <a:pt x="44" y="284"/>
                    <a:pt x="76" y="251"/>
                  </a:cubicBezTo>
                  <a:cubicBezTo>
                    <a:pt x="108" y="219"/>
                    <a:pt x="129" y="198"/>
                    <a:pt x="137" y="188"/>
                  </a:cubicBezTo>
                  <a:cubicBezTo>
                    <a:pt x="153" y="170"/>
                    <a:pt x="164" y="155"/>
                    <a:pt x="170" y="143"/>
                  </a:cubicBezTo>
                  <a:cubicBezTo>
                    <a:pt x="176" y="131"/>
                    <a:pt x="179" y="119"/>
                    <a:pt x="179" y="107"/>
                  </a:cubicBezTo>
                  <a:cubicBezTo>
                    <a:pt x="179" y="87"/>
                    <a:pt x="173" y="72"/>
                    <a:pt x="159" y="59"/>
                  </a:cubicBezTo>
                  <a:cubicBezTo>
                    <a:pt x="146" y="47"/>
                    <a:pt x="128" y="41"/>
                    <a:pt x="106" y="41"/>
                  </a:cubicBezTo>
                  <a:cubicBezTo>
                    <a:pt x="91" y="41"/>
                    <a:pt x="74" y="44"/>
                    <a:pt x="57" y="49"/>
                  </a:cubicBezTo>
                  <a:cubicBezTo>
                    <a:pt x="40" y="55"/>
                    <a:pt x="22" y="63"/>
                    <a:pt x="2" y="74"/>
                  </a:cubicBezTo>
                  <a:lnTo>
                    <a:pt x="2" y="24"/>
                  </a:lnTo>
                  <a:cubicBezTo>
                    <a:pt x="22" y="16"/>
                    <a:pt x="40" y="10"/>
                    <a:pt x="58" y="6"/>
                  </a:cubicBezTo>
                  <a:cubicBezTo>
                    <a:pt x="75" y="2"/>
                    <a:pt x="91" y="0"/>
                    <a:pt x="105" y="0"/>
                  </a:cubicBezTo>
                  <a:cubicBezTo>
                    <a:pt x="143" y="0"/>
                    <a:pt x="173" y="9"/>
                    <a:pt x="195" y="28"/>
                  </a:cubicBezTo>
                  <a:cubicBezTo>
                    <a:pt x="218" y="47"/>
                    <a:pt x="229" y="72"/>
                    <a:pt x="229" y="104"/>
                  </a:cubicBezTo>
                  <a:cubicBezTo>
                    <a:pt x="229" y="118"/>
                    <a:pt x="226" y="133"/>
                    <a:pt x="221" y="146"/>
                  </a:cubicBezTo>
                  <a:cubicBezTo>
                    <a:pt x="215" y="160"/>
                    <a:pt x="205" y="175"/>
                    <a:pt x="190" y="194"/>
                  </a:cubicBezTo>
                  <a:cubicBezTo>
                    <a:pt x="186" y="198"/>
                    <a:pt x="173" y="212"/>
                    <a:pt x="151" y="235"/>
                  </a:cubicBezTo>
                  <a:cubicBezTo>
                    <a:pt x="129" y="257"/>
                    <a:pt x="99" y="289"/>
                    <a:pt x="59" y="32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0" name="Freeform 39">
              <a:extLst>
                <a:ext uri="{FF2B5EF4-FFF2-40B4-BE49-F238E27FC236}">
                  <a16:creationId xmlns:a16="http://schemas.microsoft.com/office/drawing/2014/main" id="{5DA1302C-1D1A-FA27-DB16-AAA8927F7085}"/>
                </a:ext>
              </a:extLst>
            </p:cNvPr>
            <p:cNvSpPr>
              <a:spLocks/>
            </p:cNvSpPr>
            <p:nvPr/>
          </p:nvSpPr>
          <p:spPr bwMode="auto">
            <a:xfrm>
              <a:off x="3543300" y="3144838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8 w 217"/>
                <a:gd name="T3" fmla="*/ 323 h 365"/>
                <a:gd name="T4" fmla="*/ 88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7 w 217"/>
                <a:gd name="T11" fmla="*/ 0 h 365"/>
                <a:gd name="T12" fmla="*/ 136 w 217"/>
                <a:gd name="T13" fmla="*/ 0 h 365"/>
                <a:gd name="T14" fmla="*/ 136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8" y="323"/>
                  </a:lnTo>
                  <a:lnTo>
                    <a:pt x="88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7" y="0"/>
                  </a:lnTo>
                  <a:lnTo>
                    <a:pt x="136" y="0"/>
                  </a:lnTo>
                  <a:lnTo>
                    <a:pt x="136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1" name="Rectangle 40">
              <a:extLst>
                <a:ext uri="{FF2B5EF4-FFF2-40B4-BE49-F238E27FC236}">
                  <a16:creationId xmlns:a16="http://schemas.microsoft.com/office/drawing/2014/main" id="{CF4EC14B-34A5-B55C-F7D2-D890BD22EC4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579813" y="3179763"/>
              <a:ext cx="6350" cy="7938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2" name="Freeform 41">
              <a:extLst>
                <a:ext uri="{FF2B5EF4-FFF2-40B4-BE49-F238E27FC236}">
                  <a16:creationId xmlns:a16="http://schemas.microsoft.com/office/drawing/2014/main" id="{A504D29C-364B-51B2-C403-A83DD33F81B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97275" y="3143250"/>
              <a:ext cx="28575" cy="44450"/>
            </a:xfrm>
            <a:custGeom>
              <a:avLst/>
              <a:gdLst>
                <a:gd name="T0" fmla="*/ 126 w 252"/>
                <a:gd name="T1" fmla="*/ 39 h 378"/>
                <a:gd name="T2" fmla="*/ 69 w 252"/>
                <a:gd name="T3" fmla="*/ 76 h 378"/>
                <a:gd name="T4" fmla="*/ 50 w 252"/>
                <a:gd name="T5" fmla="*/ 189 h 378"/>
                <a:gd name="T6" fmla="*/ 69 w 252"/>
                <a:gd name="T7" fmla="*/ 301 h 378"/>
                <a:gd name="T8" fmla="*/ 126 w 252"/>
                <a:gd name="T9" fmla="*/ 339 h 378"/>
                <a:gd name="T10" fmla="*/ 183 w 252"/>
                <a:gd name="T11" fmla="*/ 301 h 378"/>
                <a:gd name="T12" fmla="*/ 203 w 252"/>
                <a:gd name="T13" fmla="*/ 189 h 378"/>
                <a:gd name="T14" fmla="*/ 183 w 252"/>
                <a:gd name="T15" fmla="*/ 76 h 378"/>
                <a:gd name="T16" fmla="*/ 126 w 252"/>
                <a:gd name="T17" fmla="*/ 39 h 378"/>
                <a:gd name="T18" fmla="*/ 126 w 252"/>
                <a:gd name="T19" fmla="*/ 0 h 378"/>
                <a:gd name="T20" fmla="*/ 220 w 252"/>
                <a:gd name="T21" fmla="*/ 48 h 378"/>
                <a:gd name="T22" fmla="*/ 252 w 252"/>
                <a:gd name="T23" fmla="*/ 189 h 378"/>
                <a:gd name="T24" fmla="*/ 220 w 252"/>
                <a:gd name="T25" fmla="*/ 329 h 378"/>
                <a:gd name="T26" fmla="*/ 126 w 252"/>
                <a:gd name="T27" fmla="*/ 378 h 378"/>
                <a:gd name="T28" fmla="*/ 32 w 252"/>
                <a:gd name="T29" fmla="*/ 329 h 378"/>
                <a:gd name="T30" fmla="*/ 0 w 252"/>
                <a:gd name="T31" fmla="*/ 189 h 378"/>
                <a:gd name="T32" fmla="*/ 32 w 252"/>
                <a:gd name="T33" fmla="*/ 48 h 378"/>
                <a:gd name="T34" fmla="*/ 126 w 252"/>
                <a:gd name="T35" fmla="*/ 0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252" h="378">
                  <a:moveTo>
                    <a:pt x="126" y="39"/>
                  </a:moveTo>
                  <a:cubicBezTo>
                    <a:pt x="101" y="39"/>
                    <a:pt x="82" y="51"/>
                    <a:pt x="69" y="76"/>
                  </a:cubicBezTo>
                  <a:cubicBezTo>
                    <a:pt x="56" y="101"/>
                    <a:pt x="50" y="139"/>
                    <a:pt x="50" y="189"/>
                  </a:cubicBezTo>
                  <a:cubicBezTo>
                    <a:pt x="50" y="239"/>
                    <a:pt x="56" y="276"/>
                    <a:pt x="69" y="301"/>
                  </a:cubicBezTo>
                  <a:cubicBezTo>
                    <a:pt x="81" y="326"/>
                    <a:pt x="101" y="339"/>
                    <a:pt x="126" y="339"/>
                  </a:cubicBezTo>
                  <a:cubicBezTo>
                    <a:pt x="151" y="339"/>
                    <a:pt x="171" y="326"/>
                    <a:pt x="183" y="301"/>
                  </a:cubicBezTo>
                  <a:cubicBezTo>
                    <a:pt x="196" y="276"/>
                    <a:pt x="203" y="239"/>
                    <a:pt x="203" y="189"/>
                  </a:cubicBezTo>
                  <a:cubicBezTo>
                    <a:pt x="203" y="139"/>
                    <a:pt x="196" y="101"/>
                    <a:pt x="183" y="76"/>
                  </a:cubicBezTo>
                  <a:cubicBezTo>
                    <a:pt x="171" y="51"/>
                    <a:pt x="152" y="39"/>
                    <a:pt x="126" y="39"/>
                  </a:cubicBezTo>
                  <a:close/>
                  <a:moveTo>
                    <a:pt x="126" y="0"/>
                  </a:moveTo>
                  <a:cubicBezTo>
                    <a:pt x="167" y="0"/>
                    <a:pt x="198" y="16"/>
                    <a:pt x="220" y="48"/>
                  </a:cubicBezTo>
                  <a:cubicBezTo>
                    <a:pt x="241" y="80"/>
                    <a:pt x="252" y="127"/>
                    <a:pt x="252" y="189"/>
                  </a:cubicBezTo>
                  <a:cubicBezTo>
                    <a:pt x="252" y="250"/>
                    <a:pt x="241" y="297"/>
                    <a:pt x="220" y="329"/>
                  </a:cubicBezTo>
                  <a:cubicBezTo>
                    <a:pt x="198" y="362"/>
                    <a:pt x="167" y="378"/>
                    <a:pt x="126" y="378"/>
                  </a:cubicBezTo>
                  <a:cubicBezTo>
                    <a:pt x="85" y="378"/>
                    <a:pt x="54" y="362"/>
                    <a:pt x="32" y="329"/>
                  </a:cubicBezTo>
                  <a:cubicBezTo>
                    <a:pt x="11" y="297"/>
                    <a:pt x="0" y="250"/>
                    <a:pt x="0" y="189"/>
                  </a:cubicBezTo>
                  <a:cubicBezTo>
                    <a:pt x="0" y="127"/>
                    <a:pt x="11" y="80"/>
                    <a:pt x="32" y="48"/>
                  </a:cubicBezTo>
                  <a:cubicBezTo>
                    <a:pt x="54" y="16"/>
                    <a:pt x="85" y="0"/>
                    <a:pt x="126" y="0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3" name="Line 42">
              <a:extLst>
                <a:ext uri="{FF2B5EF4-FFF2-40B4-BE49-F238E27FC236}">
                  <a16:creationId xmlns:a16="http://schemas.microsoft.com/office/drawing/2014/main" id="{9245640D-B2B3-64D4-65F4-19F1367B24C6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894138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4" name="Line 43">
              <a:extLst>
                <a:ext uri="{FF2B5EF4-FFF2-40B4-BE49-F238E27FC236}">
                  <a16:creationId xmlns:a16="http://schemas.microsoft.com/office/drawing/2014/main" id="{4EAEBA94-F0FC-4DBB-1AB1-35E70E6FE594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894138" y="3092450"/>
              <a:ext cx="0" cy="30163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5" name="Line 44">
              <a:extLst>
                <a:ext uri="{FF2B5EF4-FFF2-40B4-BE49-F238E27FC236}">
                  <a16:creationId xmlns:a16="http://schemas.microsoft.com/office/drawing/2014/main" id="{C8E585FB-1CE1-7BD9-E78E-AC1483DE1216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894138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6" name="Line 45">
              <a:extLst>
                <a:ext uri="{FF2B5EF4-FFF2-40B4-BE49-F238E27FC236}">
                  <a16:creationId xmlns:a16="http://schemas.microsoft.com/office/drawing/2014/main" id="{86282F80-F713-DDF8-665E-3E6505825FF9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894138" y="2547938"/>
              <a:ext cx="0" cy="28575"/>
            </a:xfrm>
            <a:prstGeom prst="line">
              <a:avLst/>
            </a:prstGeom>
            <a:noFill/>
            <a:ln w="4763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7" name="Freeform 46">
              <a:extLst>
                <a:ext uri="{FF2B5EF4-FFF2-40B4-BE49-F238E27FC236}">
                  <a16:creationId xmlns:a16="http://schemas.microsoft.com/office/drawing/2014/main" id="{83086ACD-55BA-7669-F6F9-4659EF241A50}"/>
                </a:ext>
              </a:extLst>
            </p:cNvPr>
            <p:cNvSpPr>
              <a:spLocks/>
            </p:cNvSpPr>
            <p:nvPr/>
          </p:nvSpPr>
          <p:spPr bwMode="auto">
            <a:xfrm>
              <a:off x="3833813" y="3143250"/>
              <a:ext cx="26988" cy="44450"/>
            </a:xfrm>
            <a:custGeom>
              <a:avLst/>
              <a:gdLst>
                <a:gd name="T0" fmla="*/ 60 w 232"/>
                <a:gd name="T1" fmla="*/ 329 h 371"/>
                <a:gd name="T2" fmla="*/ 232 w 232"/>
                <a:gd name="T3" fmla="*/ 329 h 371"/>
                <a:gd name="T4" fmla="*/ 232 w 232"/>
                <a:gd name="T5" fmla="*/ 371 h 371"/>
                <a:gd name="T6" fmla="*/ 0 w 232"/>
                <a:gd name="T7" fmla="*/ 371 h 371"/>
                <a:gd name="T8" fmla="*/ 0 w 232"/>
                <a:gd name="T9" fmla="*/ 329 h 371"/>
                <a:gd name="T10" fmla="*/ 77 w 232"/>
                <a:gd name="T11" fmla="*/ 251 h 371"/>
                <a:gd name="T12" fmla="*/ 138 w 232"/>
                <a:gd name="T13" fmla="*/ 188 h 371"/>
                <a:gd name="T14" fmla="*/ 171 w 232"/>
                <a:gd name="T15" fmla="*/ 143 h 371"/>
                <a:gd name="T16" fmla="*/ 180 w 232"/>
                <a:gd name="T17" fmla="*/ 107 h 371"/>
                <a:gd name="T18" fmla="*/ 160 w 232"/>
                <a:gd name="T19" fmla="*/ 59 h 371"/>
                <a:gd name="T20" fmla="*/ 107 w 232"/>
                <a:gd name="T21" fmla="*/ 41 h 371"/>
                <a:gd name="T22" fmla="*/ 58 w 232"/>
                <a:gd name="T23" fmla="*/ 49 h 371"/>
                <a:gd name="T24" fmla="*/ 3 w 232"/>
                <a:gd name="T25" fmla="*/ 74 h 371"/>
                <a:gd name="T26" fmla="*/ 3 w 232"/>
                <a:gd name="T27" fmla="*/ 24 h 371"/>
                <a:gd name="T28" fmla="*/ 58 w 232"/>
                <a:gd name="T29" fmla="*/ 6 h 371"/>
                <a:gd name="T30" fmla="*/ 106 w 232"/>
                <a:gd name="T31" fmla="*/ 0 h 371"/>
                <a:gd name="T32" fmla="*/ 196 w 232"/>
                <a:gd name="T33" fmla="*/ 28 h 371"/>
                <a:gd name="T34" fmla="*/ 230 w 232"/>
                <a:gd name="T35" fmla="*/ 104 h 371"/>
                <a:gd name="T36" fmla="*/ 221 w 232"/>
                <a:gd name="T37" fmla="*/ 146 h 371"/>
                <a:gd name="T38" fmla="*/ 191 w 232"/>
                <a:gd name="T39" fmla="*/ 194 h 371"/>
                <a:gd name="T40" fmla="*/ 152 w 232"/>
                <a:gd name="T41" fmla="*/ 235 h 371"/>
                <a:gd name="T42" fmla="*/ 60 w 232"/>
                <a:gd name="T43" fmla="*/ 329 h 3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32" h="371">
                  <a:moveTo>
                    <a:pt x="60" y="329"/>
                  </a:moveTo>
                  <a:lnTo>
                    <a:pt x="232" y="329"/>
                  </a:lnTo>
                  <a:lnTo>
                    <a:pt x="232" y="371"/>
                  </a:lnTo>
                  <a:lnTo>
                    <a:pt x="0" y="371"/>
                  </a:lnTo>
                  <a:lnTo>
                    <a:pt x="0" y="329"/>
                  </a:lnTo>
                  <a:cubicBezTo>
                    <a:pt x="19" y="310"/>
                    <a:pt x="45" y="284"/>
                    <a:pt x="77" y="251"/>
                  </a:cubicBezTo>
                  <a:cubicBezTo>
                    <a:pt x="109" y="219"/>
                    <a:pt x="130" y="198"/>
                    <a:pt x="138" y="188"/>
                  </a:cubicBezTo>
                  <a:cubicBezTo>
                    <a:pt x="154" y="170"/>
                    <a:pt x="165" y="155"/>
                    <a:pt x="171" y="143"/>
                  </a:cubicBezTo>
                  <a:cubicBezTo>
                    <a:pt x="177" y="131"/>
                    <a:pt x="180" y="119"/>
                    <a:pt x="180" y="107"/>
                  </a:cubicBezTo>
                  <a:cubicBezTo>
                    <a:pt x="180" y="87"/>
                    <a:pt x="174" y="72"/>
                    <a:pt x="160" y="59"/>
                  </a:cubicBezTo>
                  <a:cubicBezTo>
                    <a:pt x="146" y="47"/>
                    <a:pt x="129" y="41"/>
                    <a:pt x="107" y="41"/>
                  </a:cubicBezTo>
                  <a:cubicBezTo>
                    <a:pt x="91" y="41"/>
                    <a:pt x="75" y="44"/>
                    <a:pt x="58" y="49"/>
                  </a:cubicBezTo>
                  <a:cubicBezTo>
                    <a:pt x="41" y="55"/>
                    <a:pt x="22" y="63"/>
                    <a:pt x="3" y="74"/>
                  </a:cubicBezTo>
                  <a:lnTo>
                    <a:pt x="3" y="24"/>
                  </a:lnTo>
                  <a:cubicBezTo>
                    <a:pt x="23" y="16"/>
                    <a:pt x="41" y="10"/>
                    <a:pt x="58" y="6"/>
                  </a:cubicBezTo>
                  <a:cubicBezTo>
                    <a:pt x="76" y="2"/>
                    <a:pt x="91" y="0"/>
                    <a:pt x="106" y="0"/>
                  </a:cubicBezTo>
                  <a:cubicBezTo>
                    <a:pt x="144" y="0"/>
                    <a:pt x="174" y="9"/>
                    <a:pt x="196" y="28"/>
                  </a:cubicBezTo>
                  <a:cubicBezTo>
                    <a:pt x="219" y="47"/>
                    <a:pt x="230" y="72"/>
                    <a:pt x="230" y="104"/>
                  </a:cubicBezTo>
                  <a:cubicBezTo>
                    <a:pt x="230" y="118"/>
                    <a:pt x="227" y="133"/>
                    <a:pt x="221" y="146"/>
                  </a:cubicBezTo>
                  <a:cubicBezTo>
                    <a:pt x="216" y="160"/>
                    <a:pt x="206" y="175"/>
                    <a:pt x="191" y="194"/>
                  </a:cubicBezTo>
                  <a:cubicBezTo>
                    <a:pt x="187" y="198"/>
                    <a:pt x="174" y="212"/>
                    <a:pt x="152" y="235"/>
                  </a:cubicBezTo>
                  <a:cubicBezTo>
                    <a:pt x="130" y="257"/>
                    <a:pt x="99" y="289"/>
                    <a:pt x="60" y="32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8" name="Freeform 47">
              <a:extLst>
                <a:ext uri="{FF2B5EF4-FFF2-40B4-BE49-F238E27FC236}">
                  <a16:creationId xmlns:a16="http://schemas.microsoft.com/office/drawing/2014/main" id="{F6DC00B1-74E0-C6D4-A953-09F5920847C4}"/>
                </a:ext>
              </a:extLst>
            </p:cNvPr>
            <p:cNvSpPr>
              <a:spLocks/>
            </p:cNvSpPr>
            <p:nvPr/>
          </p:nvSpPr>
          <p:spPr bwMode="auto">
            <a:xfrm>
              <a:off x="3873500" y="3144838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7 w 217"/>
                <a:gd name="T3" fmla="*/ 323 h 365"/>
                <a:gd name="T4" fmla="*/ 87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7 w 217"/>
                <a:gd name="T11" fmla="*/ 0 h 365"/>
                <a:gd name="T12" fmla="*/ 136 w 217"/>
                <a:gd name="T13" fmla="*/ 0 h 365"/>
                <a:gd name="T14" fmla="*/ 136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7" y="323"/>
                  </a:lnTo>
                  <a:lnTo>
                    <a:pt x="87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7" y="0"/>
                  </a:lnTo>
                  <a:lnTo>
                    <a:pt x="136" y="0"/>
                  </a:lnTo>
                  <a:lnTo>
                    <a:pt x="136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49" name="Rectangle 48">
              <a:extLst>
                <a:ext uri="{FF2B5EF4-FFF2-40B4-BE49-F238E27FC236}">
                  <a16:creationId xmlns:a16="http://schemas.microsoft.com/office/drawing/2014/main" id="{932B795B-9752-2A64-971C-18C8FC18313F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910013" y="3179763"/>
              <a:ext cx="6350" cy="7938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0" name="Freeform 49">
              <a:extLst>
                <a:ext uri="{FF2B5EF4-FFF2-40B4-BE49-F238E27FC236}">
                  <a16:creationId xmlns:a16="http://schemas.microsoft.com/office/drawing/2014/main" id="{58AA2720-C135-F06F-1224-57E6CFB5AF99}"/>
                </a:ext>
              </a:extLst>
            </p:cNvPr>
            <p:cNvSpPr>
              <a:spLocks/>
            </p:cNvSpPr>
            <p:nvPr/>
          </p:nvSpPr>
          <p:spPr bwMode="auto">
            <a:xfrm>
              <a:off x="3927475" y="3144838"/>
              <a:ext cx="26988" cy="42863"/>
            </a:xfrm>
            <a:custGeom>
              <a:avLst/>
              <a:gdLst>
                <a:gd name="T0" fmla="*/ 16 w 236"/>
                <a:gd name="T1" fmla="*/ 0 h 372"/>
                <a:gd name="T2" fmla="*/ 209 w 236"/>
                <a:gd name="T3" fmla="*/ 0 h 372"/>
                <a:gd name="T4" fmla="*/ 209 w 236"/>
                <a:gd name="T5" fmla="*/ 42 h 372"/>
                <a:gd name="T6" fmla="*/ 61 w 236"/>
                <a:gd name="T7" fmla="*/ 42 h 372"/>
                <a:gd name="T8" fmla="*/ 61 w 236"/>
                <a:gd name="T9" fmla="*/ 131 h 372"/>
                <a:gd name="T10" fmla="*/ 82 w 236"/>
                <a:gd name="T11" fmla="*/ 126 h 372"/>
                <a:gd name="T12" fmla="*/ 104 w 236"/>
                <a:gd name="T13" fmla="*/ 124 h 372"/>
                <a:gd name="T14" fmla="*/ 201 w 236"/>
                <a:gd name="T15" fmla="*/ 157 h 372"/>
                <a:gd name="T16" fmla="*/ 236 w 236"/>
                <a:gd name="T17" fmla="*/ 248 h 372"/>
                <a:gd name="T18" fmla="*/ 200 w 236"/>
                <a:gd name="T19" fmla="*/ 339 h 372"/>
                <a:gd name="T20" fmla="*/ 96 w 236"/>
                <a:gd name="T21" fmla="*/ 372 h 372"/>
                <a:gd name="T22" fmla="*/ 50 w 236"/>
                <a:gd name="T23" fmla="*/ 368 h 372"/>
                <a:gd name="T24" fmla="*/ 0 w 236"/>
                <a:gd name="T25" fmla="*/ 356 h 372"/>
                <a:gd name="T26" fmla="*/ 0 w 236"/>
                <a:gd name="T27" fmla="*/ 307 h 372"/>
                <a:gd name="T28" fmla="*/ 46 w 236"/>
                <a:gd name="T29" fmla="*/ 324 h 372"/>
                <a:gd name="T30" fmla="*/ 95 w 236"/>
                <a:gd name="T31" fmla="*/ 330 h 372"/>
                <a:gd name="T32" fmla="*/ 162 w 236"/>
                <a:gd name="T33" fmla="*/ 308 h 372"/>
                <a:gd name="T34" fmla="*/ 187 w 236"/>
                <a:gd name="T35" fmla="*/ 248 h 372"/>
                <a:gd name="T36" fmla="*/ 162 w 236"/>
                <a:gd name="T37" fmla="*/ 187 h 372"/>
                <a:gd name="T38" fmla="*/ 95 w 236"/>
                <a:gd name="T39" fmla="*/ 165 h 372"/>
                <a:gd name="T40" fmla="*/ 56 w 236"/>
                <a:gd name="T41" fmla="*/ 170 h 372"/>
                <a:gd name="T42" fmla="*/ 16 w 236"/>
                <a:gd name="T43" fmla="*/ 183 h 372"/>
                <a:gd name="T44" fmla="*/ 16 w 236"/>
                <a:gd name="T45" fmla="*/ 0 h 3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236" h="372">
                  <a:moveTo>
                    <a:pt x="16" y="0"/>
                  </a:moveTo>
                  <a:lnTo>
                    <a:pt x="209" y="0"/>
                  </a:lnTo>
                  <a:lnTo>
                    <a:pt x="209" y="42"/>
                  </a:lnTo>
                  <a:lnTo>
                    <a:pt x="61" y="42"/>
                  </a:lnTo>
                  <a:lnTo>
                    <a:pt x="61" y="131"/>
                  </a:lnTo>
                  <a:cubicBezTo>
                    <a:pt x="68" y="129"/>
                    <a:pt x="75" y="127"/>
                    <a:pt x="82" y="126"/>
                  </a:cubicBezTo>
                  <a:cubicBezTo>
                    <a:pt x="90" y="124"/>
                    <a:pt x="97" y="124"/>
                    <a:pt x="104" y="124"/>
                  </a:cubicBezTo>
                  <a:cubicBezTo>
                    <a:pt x="145" y="124"/>
                    <a:pt x="177" y="135"/>
                    <a:pt x="201" y="157"/>
                  </a:cubicBezTo>
                  <a:cubicBezTo>
                    <a:pt x="224" y="179"/>
                    <a:pt x="236" y="210"/>
                    <a:pt x="236" y="248"/>
                  </a:cubicBezTo>
                  <a:cubicBezTo>
                    <a:pt x="236" y="287"/>
                    <a:pt x="224" y="317"/>
                    <a:pt x="200" y="339"/>
                  </a:cubicBezTo>
                  <a:cubicBezTo>
                    <a:pt x="175" y="361"/>
                    <a:pt x="141" y="372"/>
                    <a:pt x="96" y="372"/>
                  </a:cubicBezTo>
                  <a:cubicBezTo>
                    <a:pt x="81" y="372"/>
                    <a:pt x="65" y="371"/>
                    <a:pt x="50" y="368"/>
                  </a:cubicBezTo>
                  <a:cubicBezTo>
                    <a:pt x="34" y="365"/>
                    <a:pt x="17" y="361"/>
                    <a:pt x="0" y="356"/>
                  </a:cubicBezTo>
                  <a:lnTo>
                    <a:pt x="0" y="307"/>
                  </a:lnTo>
                  <a:cubicBezTo>
                    <a:pt x="15" y="315"/>
                    <a:pt x="30" y="320"/>
                    <a:pt x="46" y="324"/>
                  </a:cubicBezTo>
                  <a:cubicBezTo>
                    <a:pt x="61" y="328"/>
                    <a:pt x="78" y="330"/>
                    <a:pt x="95" y="330"/>
                  </a:cubicBezTo>
                  <a:cubicBezTo>
                    <a:pt x="123" y="330"/>
                    <a:pt x="146" y="323"/>
                    <a:pt x="162" y="308"/>
                  </a:cubicBezTo>
                  <a:cubicBezTo>
                    <a:pt x="179" y="293"/>
                    <a:pt x="187" y="273"/>
                    <a:pt x="187" y="248"/>
                  </a:cubicBezTo>
                  <a:cubicBezTo>
                    <a:pt x="187" y="222"/>
                    <a:pt x="179" y="202"/>
                    <a:pt x="162" y="187"/>
                  </a:cubicBezTo>
                  <a:cubicBezTo>
                    <a:pt x="146" y="173"/>
                    <a:pt x="124" y="165"/>
                    <a:pt x="95" y="165"/>
                  </a:cubicBezTo>
                  <a:cubicBezTo>
                    <a:pt x="82" y="165"/>
                    <a:pt x="69" y="167"/>
                    <a:pt x="56" y="170"/>
                  </a:cubicBezTo>
                  <a:cubicBezTo>
                    <a:pt x="43" y="173"/>
                    <a:pt x="29" y="177"/>
                    <a:pt x="16" y="183"/>
                  </a:cubicBezTo>
                  <a:lnTo>
                    <a:pt x="16" y="0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1" name="Line 50">
              <a:extLst>
                <a:ext uri="{FF2B5EF4-FFF2-40B4-BE49-F238E27FC236}">
                  <a16:creationId xmlns:a16="http://schemas.microsoft.com/office/drawing/2014/main" id="{6C03BE6E-AD30-C25F-BB63-140E01A3A4F0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64160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2" name="Line 51">
              <a:extLst>
                <a:ext uri="{FF2B5EF4-FFF2-40B4-BE49-F238E27FC236}">
                  <a16:creationId xmlns:a16="http://schemas.microsoft.com/office/drawing/2014/main" id="{7585609C-A14E-FD73-1828-B393DE6C156A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64160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3" name="Line 52">
              <a:extLst>
                <a:ext uri="{FF2B5EF4-FFF2-40B4-BE49-F238E27FC236}">
                  <a16:creationId xmlns:a16="http://schemas.microsoft.com/office/drawing/2014/main" id="{F1776F04-665C-8863-0EE0-5E3F76C47480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64160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4" name="Line 53">
              <a:extLst>
                <a:ext uri="{FF2B5EF4-FFF2-40B4-BE49-F238E27FC236}">
                  <a16:creationId xmlns:a16="http://schemas.microsoft.com/office/drawing/2014/main" id="{E8883D9B-9AB6-A9DD-372B-8B58AF441094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64160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5" name="Line 54">
              <a:extLst>
                <a:ext uri="{FF2B5EF4-FFF2-40B4-BE49-F238E27FC236}">
                  <a16:creationId xmlns:a16="http://schemas.microsoft.com/office/drawing/2014/main" id="{310B097D-3ABC-E859-59B9-CF2C03633669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708275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6" name="Line 55">
              <a:extLst>
                <a:ext uri="{FF2B5EF4-FFF2-40B4-BE49-F238E27FC236}">
                  <a16:creationId xmlns:a16="http://schemas.microsoft.com/office/drawing/2014/main" id="{53E5B651-CD90-BFE8-8C5C-A6C114E4187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708275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7" name="Line 56">
              <a:extLst>
                <a:ext uri="{FF2B5EF4-FFF2-40B4-BE49-F238E27FC236}">
                  <a16:creationId xmlns:a16="http://schemas.microsoft.com/office/drawing/2014/main" id="{F0DE10FF-9642-FD46-8D55-6A75E85DAD51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708275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8" name="Line 57">
              <a:extLst>
                <a:ext uri="{FF2B5EF4-FFF2-40B4-BE49-F238E27FC236}">
                  <a16:creationId xmlns:a16="http://schemas.microsoft.com/office/drawing/2014/main" id="{83E5EF26-E4E1-063B-5D6A-F930F33C6714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708275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59" name="Line 58">
              <a:extLst>
                <a:ext uri="{FF2B5EF4-FFF2-40B4-BE49-F238E27FC236}">
                  <a16:creationId xmlns:a16="http://schemas.microsoft.com/office/drawing/2014/main" id="{B89FDC00-F887-6D6D-9F01-78D9763B1347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77336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0" name="Line 59">
              <a:extLst>
                <a:ext uri="{FF2B5EF4-FFF2-40B4-BE49-F238E27FC236}">
                  <a16:creationId xmlns:a16="http://schemas.microsoft.com/office/drawing/2014/main" id="{45C80DE7-3E91-1282-F42A-CD0BD2235A98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77336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1" name="Line 60">
              <a:extLst>
                <a:ext uri="{FF2B5EF4-FFF2-40B4-BE49-F238E27FC236}">
                  <a16:creationId xmlns:a16="http://schemas.microsoft.com/office/drawing/2014/main" id="{001495C9-8147-5FB0-F308-0BF4EFF5AF8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77336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2" name="Line 61">
              <a:extLst>
                <a:ext uri="{FF2B5EF4-FFF2-40B4-BE49-F238E27FC236}">
                  <a16:creationId xmlns:a16="http://schemas.microsoft.com/office/drawing/2014/main" id="{081ECD09-12DA-9FF1-1EC5-0414EB8706A2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77336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3" name="Line 62">
              <a:extLst>
                <a:ext uri="{FF2B5EF4-FFF2-40B4-BE49-F238E27FC236}">
                  <a16:creationId xmlns:a16="http://schemas.microsoft.com/office/drawing/2014/main" id="{BB935C6A-BBC8-3314-334E-90D9EE822D2E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84003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4" name="Line 63">
              <a:extLst>
                <a:ext uri="{FF2B5EF4-FFF2-40B4-BE49-F238E27FC236}">
                  <a16:creationId xmlns:a16="http://schemas.microsoft.com/office/drawing/2014/main" id="{423772D4-C242-70E8-A405-37985CB71706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84003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5" name="Line 64">
              <a:extLst>
                <a:ext uri="{FF2B5EF4-FFF2-40B4-BE49-F238E27FC236}">
                  <a16:creationId xmlns:a16="http://schemas.microsoft.com/office/drawing/2014/main" id="{2AC64C7D-458D-2DE3-C7D7-F0309CBA15B0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84003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6" name="Line 65">
              <a:extLst>
                <a:ext uri="{FF2B5EF4-FFF2-40B4-BE49-F238E27FC236}">
                  <a16:creationId xmlns:a16="http://schemas.microsoft.com/office/drawing/2014/main" id="{47621C42-D2EB-F108-7A8A-54348974F3F8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84003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7" name="Line 66">
              <a:extLst>
                <a:ext uri="{FF2B5EF4-FFF2-40B4-BE49-F238E27FC236}">
                  <a16:creationId xmlns:a16="http://schemas.microsoft.com/office/drawing/2014/main" id="{9DD2D82B-9B26-C0F2-158F-CE33667884B9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97180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8" name="Line 67">
              <a:extLst>
                <a:ext uri="{FF2B5EF4-FFF2-40B4-BE49-F238E27FC236}">
                  <a16:creationId xmlns:a16="http://schemas.microsoft.com/office/drawing/2014/main" id="{18C0C6E9-E8C1-B3A8-CB5D-4C87F1A26792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97180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69" name="Line 68">
              <a:extLst>
                <a:ext uri="{FF2B5EF4-FFF2-40B4-BE49-F238E27FC236}">
                  <a16:creationId xmlns:a16="http://schemas.microsoft.com/office/drawing/2014/main" id="{921D4816-8E73-E534-F7CB-40CC4947E60A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97180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0" name="Line 69">
              <a:extLst>
                <a:ext uri="{FF2B5EF4-FFF2-40B4-BE49-F238E27FC236}">
                  <a16:creationId xmlns:a16="http://schemas.microsoft.com/office/drawing/2014/main" id="{B7951729-65D3-748B-CCAD-78358119B88D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97180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1" name="Line 70">
              <a:extLst>
                <a:ext uri="{FF2B5EF4-FFF2-40B4-BE49-F238E27FC236}">
                  <a16:creationId xmlns:a16="http://schemas.microsoft.com/office/drawing/2014/main" id="{93F2883D-2418-5AE7-F18F-54D99C75CEF2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03688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2" name="Line 71">
              <a:extLst>
                <a:ext uri="{FF2B5EF4-FFF2-40B4-BE49-F238E27FC236}">
                  <a16:creationId xmlns:a16="http://schemas.microsoft.com/office/drawing/2014/main" id="{CD5BC6D1-2429-F646-DCBA-94184780A231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03688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3" name="Line 72">
              <a:extLst>
                <a:ext uri="{FF2B5EF4-FFF2-40B4-BE49-F238E27FC236}">
                  <a16:creationId xmlns:a16="http://schemas.microsoft.com/office/drawing/2014/main" id="{251B4243-BEFD-8B33-8114-A3711E88113D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03688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4" name="Line 73">
              <a:extLst>
                <a:ext uri="{FF2B5EF4-FFF2-40B4-BE49-F238E27FC236}">
                  <a16:creationId xmlns:a16="http://schemas.microsoft.com/office/drawing/2014/main" id="{FB569A9A-02BB-F600-EC1F-B603848524FE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03688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5" name="Line 74">
              <a:extLst>
                <a:ext uri="{FF2B5EF4-FFF2-40B4-BE49-F238E27FC236}">
                  <a16:creationId xmlns:a16="http://schemas.microsoft.com/office/drawing/2014/main" id="{BE7BC237-E01F-8257-AA55-02032453E6A9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10356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6" name="Line 75">
              <a:extLst>
                <a:ext uri="{FF2B5EF4-FFF2-40B4-BE49-F238E27FC236}">
                  <a16:creationId xmlns:a16="http://schemas.microsoft.com/office/drawing/2014/main" id="{A7EE39C1-C949-3879-1A2A-37D3EBD0B793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10356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7" name="Line 76">
              <a:extLst>
                <a:ext uri="{FF2B5EF4-FFF2-40B4-BE49-F238E27FC236}">
                  <a16:creationId xmlns:a16="http://schemas.microsoft.com/office/drawing/2014/main" id="{49A900E5-BA10-8FE8-CDCC-41B7874E2C5B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10356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8" name="Line 77">
              <a:extLst>
                <a:ext uri="{FF2B5EF4-FFF2-40B4-BE49-F238E27FC236}">
                  <a16:creationId xmlns:a16="http://schemas.microsoft.com/office/drawing/2014/main" id="{C399B5BD-1D6C-FA34-4DBA-A025B0DED7D4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10356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79" name="Line 78">
              <a:extLst>
                <a:ext uri="{FF2B5EF4-FFF2-40B4-BE49-F238E27FC236}">
                  <a16:creationId xmlns:a16="http://schemas.microsoft.com/office/drawing/2014/main" id="{9A77C42D-76A7-CE4A-18C2-18628E24A065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16865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0" name="Line 79">
              <a:extLst>
                <a:ext uri="{FF2B5EF4-FFF2-40B4-BE49-F238E27FC236}">
                  <a16:creationId xmlns:a16="http://schemas.microsoft.com/office/drawing/2014/main" id="{7D58D361-B2E3-6A8C-20EB-B82A9F975FE7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16865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1" name="Line 80">
              <a:extLst>
                <a:ext uri="{FF2B5EF4-FFF2-40B4-BE49-F238E27FC236}">
                  <a16:creationId xmlns:a16="http://schemas.microsoft.com/office/drawing/2014/main" id="{E7F4B363-AFD6-5DA8-C650-23C12C5B8453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16865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2" name="Line 81">
              <a:extLst>
                <a:ext uri="{FF2B5EF4-FFF2-40B4-BE49-F238E27FC236}">
                  <a16:creationId xmlns:a16="http://schemas.microsoft.com/office/drawing/2014/main" id="{E7C8CFBA-A8BD-8D07-A9FE-73586B9AD18F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16865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3" name="Line 82">
              <a:extLst>
                <a:ext uri="{FF2B5EF4-FFF2-40B4-BE49-F238E27FC236}">
                  <a16:creationId xmlns:a16="http://schemas.microsoft.com/office/drawing/2014/main" id="{B45B5879-9E12-0264-A423-792ED1AADE9B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30041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4" name="Line 83">
              <a:extLst>
                <a:ext uri="{FF2B5EF4-FFF2-40B4-BE49-F238E27FC236}">
                  <a16:creationId xmlns:a16="http://schemas.microsoft.com/office/drawing/2014/main" id="{DAE9869E-232C-FE51-FC1F-F8BDBDA8A91E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30041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5" name="Line 84">
              <a:extLst>
                <a:ext uri="{FF2B5EF4-FFF2-40B4-BE49-F238E27FC236}">
                  <a16:creationId xmlns:a16="http://schemas.microsoft.com/office/drawing/2014/main" id="{7B2D2359-856D-B253-8C36-F28D0A9A223B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30041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6" name="Line 85">
              <a:extLst>
                <a:ext uri="{FF2B5EF4-FFF2-40B4-BE49-F238E27FC236}">
                  <a16:creationId xmlns:a16="http://schemas.microsoft.com/office/drawing/2014/main" id="{A46DE304-42C9-628F-137F-2B91EFE1BB23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30041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7" name="Line 86">
              <a:extLst>
                <a:ext uri="{FF2B5EF4-FFF2-40B4-BE49-F238E27FC236}">
                  <a16:creationId xmlns:a16="http://schemas.microsoft.com/office/drawing/2014/main" id="{8AE96157-D1EC-3202-B2ED-04D8AB0E6774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36708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8" name="Line 87">
              <a:extLst>
                <a:ext uri="{FF2B5EF4-FFF2-40B4-BE49-F238E27FC236}">
                  <a16:creationId xmlns:a16="http://schemas.microsoft.com/office/drawing/2014/main" id="{8312E2EA-C212-61CA-06FF-603C5C6CC66A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36708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89" name="Line 88">
              <a:extLst>
                <a:ext uri="{FF2B5EF4-FFF2-40B4-BE49-F238E27FC236}">
                  <a16:creationId xmlns:a16="http://schemas.microsoft.com/office/drawing/2014/main" id="{EF560463-46F3-EE75-4A9F-E97D089F34A6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36708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0" name="Line 89">
              <a:extLst>
                <a:ext uri="{FF2B5EF4-FFF2-40B4-BE49-F238E27FC236}">
                  <a16:creationId xmlns:a16="http://schemas.microsoft.com/office/drawing/2014/main" id="{B1A7108B-42DE-9177-28F5-A2C1EE0C620D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36708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1" name="Line 90">
              <a:extLst>
                <a:ext uri="{FF2B5EF4-FFF2-40B4-BE49-F238E27FC236}">
                  <a16:creationId xmlns:a16="http://schemas.microsoft.com/office/drawing/2014/main" id="{F935F755-4FC8-15ED-CB7F-BB217F4736AB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3376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2" name="Line 91">
              <a:extLst>
                <a:ext uri="{FF2B5EF4-FFF2-40B4-BE49-F238E27FC236}">
                  <a16:creationId xmlns:a16="http://schemas.microsoft.com/office/drawing/2014/main" id="{F8B1054D-FF40-2122-8387-DC17C2D320A0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3376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3" name="Line 92">
              <a:extLst>
                <a:ext uri="{FF2B5EF4-FFF2-40B4-BE49-F238E27FC236}">
                  <a16:creationId xmlns:a16="http://schemas.microsoft.com/office/drawing/2014/main" id="{3501D5BC-3843-5E6A-D591-0372451139AB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43376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4" name="Line 93">
              <a:extLst>
                <a:ext uri="{FF2B5EF4-FFF2-40B4-BE49-F238E27FC236}">
                  <a16:creationId xmlns:a16="http://schemas.microsoft.com/office/drawing/2014/main" id="{9600E2D9-A736-A7D8-9C80-50AB52494391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43376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5" name="Line 94">
              <a:extLst>
                <a:ext uri="{FF2B5EF4-FFF2-40B4-BE49-F238E27FC236}">
                  <a16:creationId xmlns:a16="http://schemas.microsoft.com/office/drawing/2014/main" id="{6F5392F8-B95C-5795-CBAA-ABCD6CF9C4DB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9885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6" name="Line 95">
              <a:extLst>
                <a:ext uri="{FF2B5EF4-FFF2-40B4-BE49-F238E27FC236}">
                  <a16:creationId xmlns:a16="http://schemas.microsoft.com/office/drawing/2014/main" id="{95589FF9-11C3-8329-C1B3-66239AE2251E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9885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7" name="Line 96">
              <a:extLst>
                <a:ext uri="{FF2B5EF4-FFF2-40B4-BE49-F238E27FC236}">
                  <a16:creationId xmlns:a16="http://schemas.microsoft.com/office/drawing/2014/main" id="{AC29D27E-61A9-DE36-F84A-89A5FEF002C9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49885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8" name="Line 97">
              <a:extLst>
                <a:ext uri="{FF2B5EF4-FFF2-40B4-BE49-F238E27FC236}">
                  <a16:creationId xmlns:a16="http://schemas.microsoft.com/office/drawing/2014/main" id="{F19A83D0-31ED-A2F7-5F6C-FDBC8D8BAB7A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49885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99" name="Line 98">
              <a:extLst>
                <a:ext uri="{FF2B5EF4-FFF2-40B4-BE49-F238E27FC236}">
                  <a16:creationId xmlns:a16="http://schemas.microsoft.com/office/drawing/2014/main" id="{8BC948DB-3228-A20A-4488-8270F6A92B4A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63061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0" name="Line 99">
              <a:extLst>
                <a:ext uri="{FF2B5EF4-FFF2-40B4-BE49-F238E27FC236}">
                  <a16:creationId xmlns:a16="http://schemas.microsoft.com/office/drawing/2014/main" id="{75DF7B07-DC75-F166-D067-2D0FBBA8C236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63061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1" name="Line 100">
              <a:extLst>
                <a:ext uri="{FF2B5EF4-FFF2-40B4-BE49-F238E27FC236}">
                  <a16:creationId xmlns:a16="http://schemas.microsoft.com/office/drawing/2014/main" id="{7D7D6BF3-E781-C855-5C0B-36C9DD3E24E2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63061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2" name="Line 101">
              <a:extLst>
                <a:ext uri="{FF2B5EF4-FFF2-40B4-BE49-F238E27FC236}">
                  <a16:creationId xmlns:a16="http://schemas.microsoft.com/office/drawing/2014/main" id="{C680F172-1DAA-F3FB-DC9F-399DC5776BA1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63061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3" name="Line 102">
              <a:extLst>
                <a:ext uri="{FF2B5EF4-FFF2-40B4-BE49-F238E27FC236}">
                  <a16:creationId xmlns:a16="http://schemas.microsoft.com/office/drawing/2014/main" id="{75EB9EDD-4FD7-38A3-41CC-4805BBCA923A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69728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4" name="Line 103">
              <a:extLst>
                <a:ext uri="{FF2B5EF4-FFF2-40B4-BE49-F238E27FC236}">
                  <a16:creationId xmlns:a16="http://schemas.microsoft.com/office/drawing/2014/main" id="{A900FC2E-80D5-C04F-C833-8D5D93EC8FE1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697288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5" name="Line 104">
              <a:extLst>
                <a:ext uri="{FF2B5EF4-FFF2-40B4-BE49-F238E27FC236}">
                  <a16:creationId xmlns:a16="http://schemas.microsoft.com/office/drawing/2014/main" id="{67623182-08F8-0E92-EA0B-3108E911E2CB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69728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6" name="Line 105">
              <a:extLst>
                <a:ext uri="{FF2B5EF4-FFF2-40B4-BE49-F238E27FC236}">
                  <a16:creationId xmlns:a16="http://schemas.microsoft.com/office/drawing/2014/main" id="{C10E169E-D480-FE7E-B91D-1C8F7A27C4E1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697288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7" name="Line 106">
              <a:extLst>
                <a:ext uri="{FF2B5EF4-FFF2-40B4-BE49-F238E27FC236}">
                  <a16:creationId xmlns:a16="http://schemas.microsoft.com/office/drawing/2014/main" id="{AF814EE1-A5BC-E352-403C-17701B6D7C24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762375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8" name="Line 107">
              <a:extLst>
                <a:ext uri="{FF2B5EF4-FFF2-40B4-BE49-F238E27FC236}">
                  <a16:creationId xmlns:a16="http://schemas.microsoft.com/office/drawing/2014/main" id="{3B45543A-0CCF-40A1-370E-2D8B68A82F60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762375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09" name="Line 108">
              <a:extLst>
                <a:ext uri="{FF2B5EF4-FFF2-40B4-BE49-F238E27FC236}">
                  <a16:creationId xmlns:a16="http://schemas.microsoft.com/office/drawing/2014/main" id="{11F68135-B013-332A-03F0-195C6FC0F1B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762375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0" name="Line 109">
              <a:extLst>
                <a:ext uri="{FF2B5EF4-FFF2-40B4-BE49-F238E27FC236}">
                  <a16:creationId xmlns:a16="http://schemas.microsoft.com/office/drawing/2014/main" id="{F2EF979C-0D0A-465D-2872-A8757532E3B4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762375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1" name="Line 110">
              <a:extLst>
                <a:ext uri="{FF2B5EF4-FFF2-40B4-BE49-F238E27FC236}">
                  <a16:creationId xmlns:a16="http://schemas.microsoft.com/office/drawing/2014/main" id="{EC2E3108-F84C-7FDB-A1BA-7A5E99855D19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82905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2" name="Line 111">
              <a:extLst>
                <a:ext uri="{FF2B5EF4-FFF2-40B4-BE49-F238E27FC236}">
                  <a16:creationId xmlns:a16="http://schemas.microsoft.com/office/drawing/2014/main" id="{69A5F1D3-E184-258A-C2CD-0F0FC254359F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829050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3" name="Line 112">
              <a:extLst>
                <a:ext uri="{FF2B5EF4-FFF2-40B4-BE49-F238E27FC236}">
                  <a16:creationId xmlns:a16="http://schemas.microsoft.com/office/drawing/2014/main" id="{5712B1C6-C528-321C-0313-741EBD493144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82905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4" name="Line 113">
              <a:extLst>
                <a:ext uri="{FF2B5EF4-FFF2-40B4-BE49-F238E27FC236}">
                  <a16:creationId xmlns:a16="http://schemas.microsoft.com/office/drawing/2014/main" id="{CEF33CFF-CE14-1454-6C0F-1451ACFDD461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829050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5" name="Line 114">
              <a:extLst>
                <a:ext uri="{FF2B5EF4-FFF2-40B4-BE49-F238E27FC236}">
                  <a16:creationId xmlns:a16="http://schemas.microsoft.com/office/drawing/2014/main" id="{5FDEFEEB-EC8B-A275-1D9F-368010E06C6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96081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6" name="Line 115">
              <a:extLst>
                <a:ext uri="{FF2B5EF4-FFF2-40B4-BE49-F238E27FC236}">
                  <a16:creationId xmlns:a16="http://schemas.microsoft.com/office/drawing/2014/main" id="{4D2BE189-826F-E006-2F26-A1DB8A928837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960813" y="3105150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7" name="Line 116">
              <a:extLst>
                <a:ext uri="{FF2B5EF4-FFF2-40B4-BE49-F238E27FC236}">
                  <a16:creationId xmlns:a16="http://schemas.microsoft.com/office/drawing/2014/main" id="{A615D93E-EAD5-B3B8-BE41-B523EF63B9EE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96081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8" name="Line 117">
              <a:extLst>
                <a:ext uri="{FF2B5EF4-FFF2-40B4-BE49-F238E27FC236}">
                  <a16:creationId xmlns:a16="http://schemas.microsoft.com/office/drawing/2014/main" id="{793A5BFF-CC9E-AD1F-19D5-82B75D52A05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960813" y="2547938"/>
              <a:ext cx="0" cy="17463"/>
            </a:xfrm>
            <a:prstGeom prst="line">
              <a:avLst/>
            </a:prstGeom>
            <a:noFill/>
            <a:ln w="3175" cap="flat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19" name="Freeform 118">
              <a:extLst>
                <a:ext uri="{FF2B5EF4-FFF2-40B4-BE49-F238E27FC236}">
                  <a16:creationId xmlns:a16="http://schemas.microsoft.com/office/drawing/2014/main" id="{24DEBBB8-4A47-DDAC-B511-FC5AA9EF481D}"/>
                </a:ext>
              </a:extLst>
            </p:cNvPr>
            <p:cNvSpPr>
              <a:spLocks/>
            </p:cNvSpPr>
            <p:nvPr/>
          </p:nvSpPr>
          <p:spPr bwMode="auto">
            <a:xfrm>
              <a:off x="3470275" y="3236913"/>
              <a:ext cx="17463" cy="28575"/>
            </a:xfrm>
            <a:custGeom>
              <a:avLst/>
              <a:gdLst>
                <a:gd name="T0" fmla="*/ 153 w 153"/>
                <a:gd name="T1" fmla="*/ 142 h 234"/>
                <a:gd name="T2" fmla="*/ 145 w 153"/>
                <a:gd name="T3" fmla="*/ 162 h 234"/>
                <a:gd name="T4" fmla="*/ 107 w 153"/>
                <a:gd name="T5" fmla="*/ 136 h 234"/>
                <a:gd name="T6" fmla="*/ 61 w 153"/>
                <a:gd name="T7" fmla="*/ 162 h 234"/>
                <a:gd name="T8" fmla="*/ 33 w 153"/>
                <a:gd name="T9" fmla="*/ 153 h 234"/>
                <a:gd name="T10" fmla="*/ 33 w 153"/>
                <a:gd name="T11" fmla="*/ 203 h 234"/>
                <a:gd name="T12" fmla="*/ 27 w 153"/>
                <a:gd name="T13" fmla="*/ 234 h 234"/>
                <a:gd name="T14" fmla="*/ 0 w 153"/>
                <a:gd name="T15" fmla="*/ 234 h 234"/>
                <a:gd name="T16" fmla="*/ 6 w 153"/>
                <a:gd name="T17" fmla="*/ 203 h 234"/>
                <a:gd name="T18" fmla="*/ 6 w 153"/>
                <a:gd name="T19" fmla="*/ 0 h 234"/>
                <a:gd name="T20" fmla="*/ 34 w 153"/>
                <a:gd name="T21" fmla="*/ 0 h 234"/>
                <a:gd name="T22" fmla="*/ 34 w 153"/>
                <a:gd name="T23" fmla="*/ 106 h 234"/>
                <a:gd name="T24" fmla="*/ 63 w 153"/>
                <a:gd name="T25" fmla="*/ 137 h 234"/>
                <a:gd name="T26" fmla="*/ 86 w 153"/>
                <a:gd name="T27" fmla="*/ 127 h 234"/>
                <a:gd name="T28" fmla="*/ 105 w 153"/>
                <a:gd name="T29" fmla="*/ 102 h 234"/>
                <a:gd name="T30" fmla="*/ 105 w 153"/>
                <a:gd name="T31" fmla="*/ 0 h 234"/>
                <a:gd name="T32" fmla="*/ 133 w 153"/>
                <a:gd name="T33" fmla="*/ 0 h 234"/>
                <a:gd name="T34" fmla="*/ 133 w 153"/>
                <a:gd name="T35" fmla="*/ 114 h 234"/>
                <a:gd name="T36" fmla="*/ 137 w 153"/>
                <a:gd name="T37" fmla="*/ 131 h 234"/>
                <a:gd name="T38" fmla="*/ 153 w 153"/>
                <a:gd name="T39" fmla="*/ 137 h 234"/>
                <a:gd name="T40" fmla="*/ 153 w 153"/>
                <a:gd name="T41" fmla="*/ 142 h 23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153" h="234">
                  <a:moveTo>
                    <a:pt x="153" y="142"/>
                  </a:moveTo>
                  <a:lnTo>
                    <a:pt x="145" y="162"/>
                  </a:lnTo>
                  <a:cubicBezTo>
                    <a:pt x="123" y="162"/>
                    <a:pt x="111" y="153"/>
                    <a:pt x="107" y="136"/>
                  </a:cubicBezTo>
                  <a:lnTo>
                    <a:pt x="61" y="162"/>
                  </a:lnTo>
                  <a:cubicBezTo>
                    <a:pt x="48" y="162"/>
                    <a:pt x="39" y="159"/>
                    <a:pt x="33" y="153"/>
                  </a:cubicBezTo>
                  <a:lnTo>
                    <a:pt x="33" y="203"/>
                  </a:lnTo>
                  <a:cubicBezTo>
                    <a:pt x="33" y="215"/>
                    <a:pt x="31" y="225"/>
                    <a:pt x="27" y="234"/>
                  </a:cubicBezTo>
                  <a:lnTo>
                    <a:pt x="0" y="234"/>
                  </a:lnTo>
                  <a:cubicBezTo>
                    <a:pt x="4" y="224"/>
                    <a:pt x="6" y="214"/>
                    <a:pt x="6" y="203"/>
                  </a:cubicBezTo>
                  <a:lnTo>
                    <a:pt x="6" y="0"/>
                  </a:lnTo>
                  <a:lnTo>
                    <a:pt x="34" y="0"/>
                  </a:lnTo>
                  <a:lnTo>
                    <a:pt x="34" y="106"/>
                  </a:lnTo>
                  <a:cubicBezTo>
                    <a:pt x="34" y="127"/>
                    <a:pt x="44" y="137"/>
                    <a:pt x="63" y="137"/>
                  </a:cubicBezTo>
                  <a:cubicBezTo>
                    <a:pt x="69" y="137"/>
                    <a:pt x="77" y="134"/>
                    <a:pt x="86" y="127"/>
                  </a:cubicBezTo>
                  <a:cubicBezTo>
                    <a:pt x="95" y="120"/>
                    <a:pt x="102" y="112"/>
                    <a:pt x="105" y="102"/>
                  </a:cubicBezTo>
                  <a:lnTo>
                    <a:pt x="105" y="0"/>
                  </a:lnTo>
                  <a:lnTo>
                    <a:pt x="133" y="0"/>
                  </a:lnTo>
                  <a:lnTo>
                    <a:pt x="133" y="114"/>
                  </a:lnTo>
                  <a:cubicBezTo>
                    <a:pt x="133" y="121"/>
                    <a:pt x="134" y="127"/>
                    <a:pt x="137" y="131"/>
                  </a:cubicBezTo>
                  <a:cubicBezTo>
                    <a:pt x="140" y="135"/>
                    <a:pt x="145" y="137"/>
                    <a:pt x="153" y="137"/>
                  </a:cubicBezTo>
                  <a:lnTo>
                    <a:pt x="153" y="142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0" name="Freeform 119">
              <a:extLst>
                <a:ext uri="{FF2B5EF4-FFF2-40B4-BE49-F238E27FC236}">
                  <a16:creationId xmlns:a16="http://schemas.microsoft.com/office/drawing/2014/main" id="{FE6D1301-0609-86AE-BC62-0B3E0C4E4AA2}"/>
                </a:ext>
              </a:extLst>
            </p:cNvPr>
            <p:cNvSpPr>
              <a:spLocks/>
            </p:cNvSpPr>
            <p:nvPr/>
          </p:nvSpPr>
          <p:spPr bwMode="auto">
            <a:xfrm>
              <a:off x="3503613" y="3230563"/>
              <a:ext cx="6350" cy="6350"/>
            </a:xfrm>
            <a:custGeom>
              <a:avLst/>
              <a:gdLst>
                <a:gd name="T0" fmla="*/ 51 w 60"/>
                <a:gd name="T1" fmla="*/ 9 h 60"/>
                <a:gd name="T2" fmla="*/ 60 w 60"/>
                <a:gd name="T3" fmla="*/ 30 h 60"/>
                <a:gd name="T4" fmla="*/ 51 w 60"/>
                <a:gd name="T5" fmla="*/ 51 h 60"/>
                <a:gd name="T6" fmla="*/ 31 w 60"/>
                <a:gd name="T7" fmla="*/ 60 h 60"/>
                <a:gd name="T8" fmla="*/ 10 w 60"/>
                <a:gd name="T9" fmla="*/ 51 h 60"/>
                <a:gd name="T10" fmla="*/ 0 w 60"/>
                <a:gd name="T11" fmla="*/ 30 h 60"/>
                <a:gd name="T12" fmla="*/ 10 w 60"/>
                <a:gd name="T13" fmla="*/ 9 h 60"/>
                <a:gd name="T14" fmla="*/ 31 w 60"/>
                <a:gd name="T15" fmla="*/ 0 h 60"/>
                <a:gd name="T16" fmla="*/ 51 w 60"/>
                <a:gd name="T17" fmla="*/ 9 h 6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60" h="60">
                  <a:moveTo>
                    <a:pt x="51" y="9"/>
                  </a:moveTo>
                  <a:cubicBezTo>
                    <a:pt x="57" y="15"/>
                    <a:pt x="60" y="22"/>
                    <a:pt x="60" y="30"/>
                  </a:cubicBezTo>
                  <a:cubicBezTo>
                    <a:pt x="60" y="38"/>
                    <a:pt x="57" y="45"/>
                    <a:pt x="51" y="51"/>
                  </a:cubicBezTo>
                  <a:cubicBezTo>
                    <a:pt x="46" y="57"/>
                    <a:pt x="39" y="60"/>
                    <a:pt x="31" y="60"/>
                  </a:cubicBezTo>
                  <a:cubicBezTo>
                    <a:pt x="23" y="60"/>
                    <a:pt x="16" y="57"/>
                    <a:pt x="10" y="51"/>
                  </a:cubicBezTo>
                  <a:cubicBezTo>
                    <a:pt x="3" y="45"/>
                    <a:pt x="0" y="38"/>
                    <a:pt x="0" y="30"/>
                  </a:cubicBezTo>
                  <a:cubicBezTo>
                    <a:pt x="0" y="23"/>
                    <a:pt x="3" y="16"/>
                    <a:pt x="10" y="9"/>
                  </a:cubicBezTo>
                  <a:cubicBezTo>
                    <a:pt x="16" y="3"/>
                    <a:pt x="23" y="0"/>
                    <a:pt x="31" y="0"/>
                  </a:cubicBezTo>
                  <a:cubicBezTo>
                    <a:pt x="39" y="0"/>
                    <a:pt x="46" y="3"/>
                    <a:pt x="51" y="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1" name="Rectangle 120">
              <a:extLst>
                <a:ext uri="{FF2B5EF4-FFF2-40B4-BE49-F238E27FC236}">
                  <a16:creationId xmlns:a16="http://schemas.microsoft.com/office/drawing/2014/main" id="{E83474D4-38AF-1A8A-1316-4A2AC25400E2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644900" y="3232150"/>
              <a:ext cx="33338" cy="3175"/>
            </a:xfrm>
            <a:prstGeom prst="rect">
              <a:avLst/>
            </a:prstGeom>
            <a:solidFill>
              <a:srgbClr val="00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2" name="Freeform 121">
              <a:extLst>
                <a:ext uri="{FF2B5EF4-FFF2-40B4-BE49-F238E27FC236}">
                  <a16:creationId xmlns:a16="http://schemas.microsoft.com/office/drawing/2014/main" id="{D044DE10-0F62-7361-CA6E-6D41882E7F27}"/>
                </a:ext>
              </a:extLst>
            </p:cNvPr>
            <p:cNvSpPr>
              <a:spLocks/>
            </p:cNvSpPr>
            <p:nvPr/>
          </p:nvSpPr>
          <p:spPr bwMode="auto">
            <a:xfrm>
              <a:off x="3706813" y="3205163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8 w 217"/>
                <a:gd name="T3" fmla="*/ 323 h 365"/>
                <a:gd name="T4" fmla="*/ 88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7 w 217"/>
                <a:gd name="T11" fmla="*/ 0 h 365"/>
                <a:gd name="T12" fmla="*/ 137 w 217"/>
                <a:gd name="T13" fmla="*/ 0 h 365"/>
                <a:gd name="T14" fmla="*/ 137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8" y="323"/>
                  </a:lnTo>
                  <a:lnTo>
                    <a:pt x="88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7" y="0"/>
                  </a:lnTo>
                  <a:lnTo>
                    <a:pt x="137" y="0"/>
                  </a:lnTo>
                  <a:lnTo>
                    <a:pt x="137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3" name="Freeform 122">
              <a:extLst>
                <a:ext uri="{FF2B5EF4-FFF2-40B4-BE49-F238E27FC236}">
                  <a16:creationId xmlns:a16="http://schemas.microsoft.com/office/drawing/2014/main" id="{B773F9BC-30C3-231B-2DD1-E97FE70AD095}"/>
                </a:ext>
              </a:extLst>
            </p:cNvPr>
            <p:cNvSpPr>
              <a:spLocks/>
            </p:cNvSpPr>
            <p:nvPr/>
          </p:nvSpPr>
          <p:spPr bwMode="auto">
            <a:xfrm>
              <a:off x="3743325" y="3205163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8 w 217"/>
                <a:gd name="T3" fmla="*/ 323 h 365"/>
                <a:gd name="T4" fmla="*/ 88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7 w 217"/>
                <a:gd name="T11" fmla="*/ 0 h 365"/>
                <a:gd name="T12" fmla="*/ 137 w 217"/>
                <a:gd name="T13" fmla="*/ 0 h 365"/>
                <a:gd name="T14" fmla="*/ 137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8" y="323"/>
                  </a:lnTo>
                  <a:lnTo>
                    <a:pt x="88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7" y="0"/>
                  </a:lnTo>
                  <a:lnTo>
                    <a:pt x="137" y="0"/>
                  </a:lnTo>
                  <a:lnTo>
                    <a:pt x="137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4" name="Freeform 123">
              <a:extLst>
                <a:ext uri="{FF2B5EF4-FFF2-40B4-BE49-F238E27FC236}">
                  <a16:creationId xmlns:a16="http://schemas.microsoft.com/office/drawing/2014/main" id="{D689FBDB-14B5-F05C-FF24-1B8747F7A6E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78250" y="3205163"/>
              <a:ext cx="28575" cy="44450"/>
            </a:xfrm>
            <a:custGeom>
              <a:avLst/>
              <a:gdLst>
                <a:gd name="T0" fmla="*/ 130 w 252"/>
                <a:gd name="T1" fmla="*/ 169 h 378"/>
                <a:gd name="T2" fmla="*/ 78 w 252"/>
                <a:gd name="T3" fmla="*/ 191 h 378"/>
                <a:gd name="T4" fmla="*/ 58 w 252"/>
                <a:gd name="T5" fmla="*/ 254 h 378"/>
                <a:gd name="T6" fmla="*/ 78 w 252"/>
                <a:gd name="T7" fmla="*/ 316 h 378"/>
                <a:gd name="T8" fmla="*/ 130 w 252"/>
                <a:gd name="T9" fmla="*/ 339 h 378"/>
                <a:gd name="T10" fmla="*/ 183 w 252"/>
                <a:gd name="T11" fmla="*/ 316 h 378"/>
                <a:gd name="T12" fmla="*/ 203 w 252"/>
                <a:gd name="T13" fmla="*/ 254 h 378"/>
                <a:gd name="T14" fmla="*/ 183 w 252"/>
                <a:gd name="T15" fmla="*/ 191 h 378"/>
                <a:gd name="T16" fmla="*/ 130 w 252"/>
                <a:gd name="T17" fmla="*/ 169 h 378"/>
                <a:gd name="T18" fmla="*/ 228 w 252"/>
                <a:gd name="T19" fmla="*/ 14 h 378"/>
                <a:gd name="T20" fmla="*/ 228 w 252"/>
                <a:gd name="T21" fmla="*/ 59 h 378"/>
                <a:gd name="T22" fmla="*/ 191 w 252"/>
                <a:gd name="T23" fmla="*/ 46 h 378"/>
                <a:gd name="T24" fmla="*/ 153 w 252"/>
                <a:gd name="T25" fmla="*/ 41 h 378"/>
                <a:gd name="T26" fmla="*/ 79 w 252"/>
                <a:gd name="T27" fmla="*/ 74 h 378"/>
                <a:gd name="T28" fmla="*/ 49 w 252"/>
                <a:gd name="T29" fmla="*/ 174 h 378"/>
                <a:gd name="T30" fmla="*/ 86 w 252"/>
                <a:gd name="T31" fmla="*/ 141 h 378"/>
                <a:gd name="T32" fmla="*/ 133 w 252"/>
                <a:gd name="T33" fmla="*/ 130 h 378"/>
                <a:gd name="T34" fmla="*/ 220 w 252"/>
                <a:gd name="T35" fmla="*/ 163 h 378"/>
                <a:gd name="T36" fmla="*/ 252 w 252"/>
                <a:gd name="T37" fmla="*/ 254 h 378"/>
                <a:gd name="T38" fmla="*/ 219 w 252"/>
                <a:gd name="T39" fmla="*/ 344 h 378"/>
                <a:gd name="T40" fmla="*/ 130 w 252"/>
                <a:gd name="T41" fmla="*/ 378 h 378"/>
                <a:gd name="T42" fmla="*/ 34 w 252"/>
                <a:gd name="T43" fmla="*/ 329 h 378"/>
                <a:gd name="T44" fmla="*/ 0 w 252"/>
                <a:gd name="T45" fmla="*/ 189 h 378"/>
                <a:gd name="T46" fmla="*/ 41 w 252"/>
                <a:gd name="T47" fmla="*/ 51 h 378"/>
                <a:gd name="T48" fmla="*/ 151 w 252"/>
                <a:gd name="T49" fmla="*/ 0 h 378"/>
                <a:gd name="T50" fmla="*/ 189 w 252"/>
                <a:gd name="T51" fmla="*/ 3 h 378"/>
                <a:gd name="T52" fmla="*/ 228 w 252"/>
                <a:gd name="T53" fmla="*/ 14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252" h="378">
                  <a:moveTo>
                    <a:pt x="130" y="169"/>
                  </a:moveTo>
                  <a:cubicBezTo>
                    <a:pt x="108" y="169"/>
                    <a:pt x="91" y="176"/>
                    <a:pt x="78" y="191"/>
                  </a:cubicBezTo>
                  <a:cubicBezTo>
                    <a:pt x="65" y="207"/>
                    <a:pt x="58" y="227"/>
                    <a:pt x="58" y="254"/>
                  </a:cubicBezTo>
                  <a:cubicBezTo>
                    <a:pt x="58" y="280"/>
                    <a:pt x="65" y="301"/>
                    <a:pt x="78" y="316"/>
                  </a:cubicBezTo>
                  <a:cubicBezTo>
                    <a:pt x="91" y="331"/>
                    <a:pt x="108" y="339"/>
                    <a:pt x="130" y="339"/>
                  </a:cubicBezTo>
                  <a:cubicBezTo>
                    <a:pt x="153" y="339"/>
                    <a:pt x="170" y="331"/>
                    <a:pt x="183" y="316"/>
                  </a:cubicBezTo>
                  <a:cubicBezTo>
                    <a:pt x="196" y="301"/>
                    <a:pt x="203" y="280"/>
                    <a:pt x="203" y="254"/>
                  </a:cubicBezTo>
                  <a:cubicBezTo>
                    <a:pt x="203" y="227"/>
                    <a:pt x="196" y="207"/>
                    <a:pt x="183" y="191"/>
                  </a:cubicBezTo>
                  <a:cubicBezTo>
                    <a:pt x="170" y="176"/>
                    <a:pt x="153" y="169"/>
                    <a:pt x="130" y="169"/>
                  </a:cubicBezTo>
                  <a:close/>
                  <a:moveTo>
                    <a:pt x="228" y="14"/>
                  </a:moveTo>
                  <a:lnTo>
                    <a:pt x="228" y="59"/>
                  </a:lnTo>
                  <a:cubicBezTo>
                    <a:pt x="216" y="53"/>
                    <a:pt x="204" y="49"/>
                    <a:pt x="191" y="46"/>
                  </a:cubicBezTo>
                  <a:cubicBezTo>
                    <a:pt x="178" y="43"/>
                    <a:pt x="166" y="41"/>
                    <a:pt x="153" y="41"/>
                  </a:cubicBezTo>
                  <a:cubicBezTo>
                    <a:pt x="121" y="41"/>
                    <a:pt x="96" y="52"/>
                    <a:pt x="79" y="74"/>
                  </a:cubicBezTo>
                  <a:cubicBezTo>
                    <a:pt x="62" y="96"/>
                    <a:pt x="52" y="129"/>
                    <a:pt x="49" y="174"/>
                  </a:cubicBezTo>
                  <a:cubicBezTo>
                    <a:pt x="59" y="159"/>
                    <a:pt x="71" y="149"/>
                    <a:pt x="86" y="141"/>
                  </a:cubicBezTo>
                  <a:cubicBezTo>
                    <a:pt x="100" y="133"/>
                    <a:pt x="116" y="130"/>
                    <a:pt x="133" y="130"/>
                  </a:cubicBezTo>
                  <a:cubicBezTo>
                    <a:pt x="170" y="130"/>
                    <a:pt x="199" y="141"/>
                    <a:pt x="220" y="163"/>
                  </a:cubicBezTo>
                  <a:cubicBezTo>
                    <a:pt x="241" y="185"/>
                    <a:pt x="252" y="215"/>
                    <a:pt x="252" y="254"/>
                  </a:cubicBezTo>
                  <a:cubicBezTo>
                    <a:pt x="252" y="291"/>
                    <a:pt x="241" y="321"/>
                    <a:pt x="219" y="344"/>
                  </a:cubicBezTo>
                  <a:cubicBezTo>
                    <a:pt x="197" y="366"/>
                    <a:pt x="167" y="378"/>
                    <a:pt x="130" y="378"/>
                  </a:cubicBezTo>
                  <a:cubicBezTo>
                    <a:pt x="88" y="378"/>
                    <a:pt x="56" y="362"/>
                    <a:pt x="34" y="329"/>
                  </a:cubicBezTo>
                  <a:cubicBezTo>
                    <a:pt x="12" y="297"/>
                    <a:pt x="0" y="250"/>
                    <a:pt x="0" y="189"/>
                  </a:cubicBezTo>
                  <a:cubicBezTo>
                    <a:pt x="0" y="131"/>
                    <a:pt x="14" y="85"/>
                    <a:pt x="41" y="51"/>
                  </a:cubicBezTo>
                  <a:cubicBezTo>
                    <a:pt x="69" y="17"/>
                    <a:pt x="105" y="0"/>
                    <a:pt x="151" y="0"/>
                  </a:cubicBezTo>
                  <a:cubicBezTo>
                    <a:pt x="164" y="0"/>
                    <a:pt x="176" y="1"/>
                    <a:pt x="189" y="3"/>
                  </a:cubicBezTo>
                  <a:cubicBezTo>
                    <a:pt x="202" y="6"/>
                    <a:pt x="215" y="9"/>
                    <a:pt x="228" y="14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5" name="Freeform 124">
              <a:extLst>
                <a:ext uri="{FF2B5EF4-FFF2-40B4-BE49-F238E27FC236}">
                  <a16:creationId xmlns:a16="http://schemas.microsoft.com/office/drawing/2014/main" id="{AD98DEA6-7ADE-B6F1-4F29-50BF1956A9B1}"/>
                </a:ext>
              </a:extLst>
            </p:cNvPr>
            <p:cNvSpPr>
              <a:spLocks/>
            </p:cNvSpPr>
            <p:nvPr/>
          </p:nvSpPr>
          <p:spPr bwMode="auto">
            <a:xfrm>
              <a:off x="3816350" y="3205163"/>
              <a:ext cx="26988" cy="44450"/>
            </a:xfrm>
            <a:custGeom>
              <a:avLst/>
              <a:gdLst>
                <a:gd name="T0" fmla="*/ 16 w 236"/>
                <a:gd name="T1" fmla="*/ 0 h 372"/>
                <a:gd name="T2" fmla="*/ 209 w 236"/>
                <a:gd name="T3" fmla="*/ 0 h 372"/>
                <a:gd name="T4" fmla="*/ 209 w 236"/>
                <a:gd name="T5" fmla="*/ 42 h 372"/>
                <a:gd name="T6" fmla="*/ 61 w 236"/>
                <a:gd name="T7" fmla="*/ 42 h 372"/>
                <a:gd name="T8" fmla="*/ 61 w 236"/>
                <a:gd name="T9" fmla="*/ 131 h 372"/>
                <a:gd name="T10" fmla="*/ 82 w 236"/>
                <a:gd name="T11" fmla="*/ 126 h 372"/>
                <a:gd name="T12" fmla="*/ 104 w 236"/>
                <a:gd name="T13" fmla="*/ 124 h 372"/>
                <a:gd name="T14" fmla="*/ 200 w 236"/>
                <a:gd name="T15" fmla="*/ 157 h 372"/>
                <a:gd name="T16" fmla="*/ 236 w 236"/>
                <a:gd name="T17" fmla="*/ 248 h 372"/>
                <a:gd name="T18" fmla="*/ 199 w 236"/>
                <a:gd name="T19" fmla="*/ 339 h 372"/>
                <a:gd name="T20" fmla="*/ 96 w 236"/>
                <a:gd name="T21" fmla="*/ 372 h 372"/>
                <a:gd name="T22" fmla="*/ 49 w 236"/>
                <a:gd name="T23" fmla="*/ 368 h 372"/>
                <a:gd name="T24" fmla="*/ 0 w 236"/>
                <a:gd name="T25" fmla="*/ 356 h 372"/>
                <a:gd name="T26" fmla="*/ 0 w 236"/>
                <a:gd name="T27" fmla="*/ 307 h 372"/>
                <a:gd name="T28" fmla="*/ 46 w 236"/>
                <a:gd name="T29" fmla="*/ 324 h 372"/>
                <a:gd name="T30" fmla="*/ 95 w 236"/>
                <a:gd name="T31" fmla="*/ 330 h 372"/>
                <a:gd name="T32" fmla="*/ 162 w 236"/>
                <a:gd name="T33" fmla="*/ 308 h 372"/>
                <a:gd name="T34" fmla="*/ 187 w 236"/>
                <a:gd name="T35" fmla="*/ 248 h 372"/>
                <a:gd name="T36" fmla="*/ 162 w 236"/>
                <a:gd name="T37" fmla="*/ 187 h 372"/>
                <a:gd name="T38" fmla="*/ 95 w 236"/>
                <a:gd name="T39" fmla="*/ 165 h 372"/>
                <a:gd name="T40" fmla="*/ 56 w 236"/>
                <a:gd name="T41" fmla="*/ 170 h 372"/>
                <a:gd name="T42" fmla="*/ 16 w 236"/>
                <a:gd name="T43" fmla="*/ 183 h 372"/>
                <a:gd name="T44" fmla="*/ 16 w 236"/>
                <a:gd name="T45" fmla="*/ 0 h 3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236" h="372">
                  <a:moveTo>
                    <a:pt x="16" y="0"/>
                  </a:moveTo>
                  <a:lnTo>
                    <a:pt x="209" y="0"/>
                  </a:lnTo>
                  <a:lnTo>
                    <a:pt x="209" y="42"/>
                  </a:lnTo>
                  <a:lnTo>
                    <a:pt x="61" y="42"/>
                  </a:lnTo>
                  <a:lnTo>
                    <a:pt x="61" y="131"/>
                  </a:lnTo>
                  <a:cubicBezTo>
                    <a:pt x="68" y="129"/>
                    <a:pt x="75" y="127"/>
                    <a:pt x="82" y="126"/>
                  </a:cubicBezTo>
                  <a:cubicBezTo>
                    <a:pt x="89" y="124"/>
                    <a:pt x="96" y="124"/>
                    <a:pt x="104" y="124"/>
                  </a:cubicBezTo>
                  <a:cubicBezTo>
                    <a:pt x="144" y="124"/>
                    <a:pt x="177" y="135"/>
                    <a:pt x="200" y="157"/>
                  </a:cubicBezTo>
                  <a:cubicBezTo>
                    <a:pt x="224" y="179"/>
                    <a:pt x="236" y="210"/>
                    <a:pt x="236" y="248"/>
                  </a:cubicBezTo>
                  <a:cubicBezTo>
                    <a:pt x="236" y="287"/>
                    <a:pt x="224" y="317"/>
                    <a:pt x="199" y="339"/>
                  </a:cubicBezTo>
                  <a:cubicBezTo>
                    <a:pt x="175" y="361"/>
                    <a:pt x="141" y="372"/>
                    <a:pt x="96" y="372"/>
                  </a:cubicBezTo>
                  <a:cubicBezTo>
                    <a:pt x="81" y="372"/>
                    <a:pt x="65" y="371"/>
                    <a:pt x="49" y="368"/>
                  </a:cubicBezTo>
                  <a:cubicBezTo>
                    <a:pt x="33" y="365"/>
                    <a:pt x="17" y="361"/>
                    <a:pt x="0" y="356"/>
                  </a:cubicBezTo>
                  <a:lnTo>
                    <a:pt x="0" y="307"/>
                  </a:lnTo>
                  <a:cubicBezTo>
                    <a:pt x="15" y="314"/>
                    <a:pt x="30" y="320"/>
                    <a:pt x="46" y="324"/>
                  </a:cubicBezTo>
                  <a:cubicBezTo>
                    <a:pt x="61" y="328"/>
                    <a:pt x="78" y="330"/>
                    <a:pt x="95" y="330"/>
                  </a:cubicBezTo>
                  <a:cubicBezTo>
                    <a:pt x="123" y="330"/>
                    <a:pt x="146" y="323"/>
                    <a:pt x="162" y="308"/>
                  </a:cubicBezTo>
                  <a:cubicBezTo>
                    <a:pt x="178" y="293"/>
                    <a:pt x="187" y="273"/>
                    <a:pt x="187" y="248"/>
                  </a:cubicBezTo>
                  <a:cubicBezTo>
                    <a:pt x="187" y="222"/>
                    <a:pt x="179" y="202"/>
                    <a:pt x="162" y="187"/>
                  </a:cubicBezTo>
                  <a:cubicBezTo>
                    <a:pt x="146" y="173"/>
                    <a:pt x="123" y="165"/>
                    <a:pt x="95" y="165"/>
                  </a:cubicBezTo>
                  <a:cubicBezTo>
                    <a:pt x="82" y="165"/>
                    <a:pt x="69" y="167"/>
                    <a:pt x="56" y="170"/>
                  </a:cubicBezTo>
                  <a:cubicBezTo>
                    <a:pt x="43" y="173"/>
                    <a:pt x="29" y="177"/>
                    <a:pt x="16" y="183"/>
                  </a:cubicBezTo>
                  <a:lnTo>
                    <a:pt x="16" y="0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6" name="Freeform 125">
              <a:extLst>
                <a:ext uri="{FF2B5EF4-FFF2-40B4-BE49-F238E27FC236}">
                  <a16:creationId xmlns:a16="http://schemas.microsoft.com/office/drawing/2014/main" id="{B37283CE-3359-28B4-5C6D-18482B16301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49688" y="3205163"/>
              <a:ext cx="28575" cy="44450"/>
            </a:xfrm>
            <a:custGeom>
              <a:avLst/>
              <a:gdLst>
                <a:gd name="T0" fmla="*/ 24 w 252"/>
                <a:gd name="T1" fmla="*/ 363 h 378"/>
                <a:gd name="T2" fmla="*/ 24 w 252"/>
                <a:gd name="T3" fmla="*/ 318 h 378"/>
                <a:gd name="T4" fmla="*/ 61 w 252"/>
                <a:gd name="T5" fmla="*/ 332 h 378"/>
                <a:gd name="T6" fmla="*/ 99 w 252"/>
                <a:gd name="T7" fmla="*/ 336 h 378"/>
                <a:gd name="T8" fmla="*/ 173 w 252"/>
                <a:gd name="T9" fmla="*/ 303 h 378"/>
                <a:gd name="T10" fmla="*/ 203 w 252"/>
                <a:gd name="T11" fmla="*/ 204 h 378"/>
                <a:gd name="T12" fmla="*/ 167 w 252"/>
                <a:gd name="T13" fmla="*/ 236 h 378"/>
                <a:gd name="T14" fmla="*/ 119 w 252"/>
                <a:gd name="T15" fmla="*/ 247 h 378"/>
                <a:gd name="T16" fmla="*/ 32 w 252"/>
                <a:gd name="T17" fmla="*/ 214 h 378"/>
                <a:gd name="T18" fmla="*/ 0 w 252"/>
                <a:gd name="T19" fmla="*/ 124 h 378"/>
                <a:gd name="T20" fmla="*/ 33 w 252"/>
                <a:gd name="T21" fmla="*/ 33 h 378"/>
                <a:gd name="T22" fmla="*/ 122 w 252"/>
                <a:gd name="T23" fmla="*/ 0 h 378"/>
                <a:gd name="T24" fmla="*/ 218 w 252"/>
                <a:gd name="T25" fmla="*/ 48 h 378"/>
                <a:gd name="T26" fmla="*/ 252 w 252"/>
                <a:gd name="T27" fmla="*/ 189 h 378"/>
                <a:gd name="T28" fmla="*/ 211 w 252"/>
                <a:gd name="T29" fmla="*/ 326 h 378"/>
                <a:gd name="T30" fmla="*/ 101 w 252"/>
                <a:gd name="T31" fmla="*/ 378 h 378"/>
                <a:gd name="T32" fmla="*/ 63 w 252"/>
                <a:gd name="T33" fmla="*/ 374 h 378"/>
                <a:gd name="T34" fmla="*/ 24 w 252"/>
                <a:gd name="T35" fmla="*/ 363 h 378"/>
                <a:gd name="T36" fmla="*/ 122 w 252"/>
                <a:gd name="T37" fmla="*/ 209 h 378"/>
                <a:gd name="T38" fmla="*/ 174 w 252"/>
                <a:gd name="T39" fmla="*/ 186 h 378"/>
                <a:gd name="T40" fmla="*/ 194 w 252"/>
                <a:gd name="T41" fmla="*/ 124 h 378"/>
                <a:gd name="T42" fmla="*/ 174 w 252"/>
                <a:gd name="T43" fmla="*/ 61 h 378"/>
                <a:gd name="T44" fmla="*/ 122 w 252"/>
                <a:gd name="T45" fmla="*/ 39 h 378"/>
                <a:gd name="T46" fmla="*/ 69 w 252"/>
                <a:gd name="T47" fmla="*/ 61 h 378"/>
                <a:gd name="T48" fmla="*/ 50 w 252"/>
                <a:gd name="T49" fmla="*/ 124 h 378"/>
                <a:gd name="T50" fmla="*/ 69 w 252"/>
                <a:gd name="T51" fmla="*/ 186 h 378"/>
                <a:gd name="T52" fmla="*/ 122 w 252"/>
                <a:gd name="T53" fmla="*/ 209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252" h="378">
                  <a:moveTo>
                    <a:pt x="24" y="363"/>
                  </a:moveTo>
                  <a:lnTo>
                    <a:pt x="24" y="318"/>
                  </a:lnTo>
                  <a:cubicBezTo>
                    <a:pt x="36" y="324"/>
                    <a:pt x="49" y="328"/>
                    <a:pt x="61" y="332"/>
                  </a:cubicBezTo>
                  <a:cubicBezTo>
                    <a:pt x="74" y="335"/>
                    <a:pt x="86" y="336"/>
                    <a:pt x="99" y="336"/>
                  </a:cubicBezTo>
                  <a:cubicBezTo>
                    <a:pt x="131" y="336"/>
                    <a:pt x="156" y="325"/>
                    <a:pt x="173" y="303"/>
                  </a:cubicBezTo>
                  <a:cubicBezTo>
                    <a:pt x="190" y="282"/>
                    <a:pt x="200" y="248"/>
                    <a:pt x="203" y="204"/>
                  </a:cubicBezTo>
                  <a:cubicBezTo>
                    <a:pt x="193" y="218"/>
                    <a:pt x="181" y="228"/>
                    <a:pt x="167" y="236"/>
                  </a:cubicBezTo>
                  <a:cubicBezTo>
                    <a:pt x="152" y="243"/>
                    <a:pt x="136" y="247"/>
                    <a:pt x="119" y="247"/>
                  </a:cubicBezTo>
                  <a:cubicBezTo>
                    <a:pt x="82" y="247"/>
                    <a:pt x="53" y="236"/>
                    <a:pt x="32" y="214"/>
                  </a:cubicBezTo>
                  <a:cubicBezTo>
                    <a:pt x="11" y="192"/>
                    <a:pt x="0" y="162"/>
                    <a:pt x="0" y="124"/>
                  </a:cubicBezTo>
                  <a:cubicBezTo>
                    <a:pt x="0" y="86"/>
                    <a:pt x="11" y="56"/>
                    <a:pt x="33" y="33"/>
                  </a:cubicBezTo>
                  <a:cubicBezTo>
                    <a:pt x="56" y="11"/>
                    <a:pt x="85" y="0"/>
                    <a:pt x="122" y="0"/>
                  </a:cubicBezTo>
                  <a:cubicBezTo>
                    <a:pt x="164" y="0"/>
                    <a:pt x="196" y="16"/>
                    <a:pt x="218" y="48"/>
                  </a:cubicBezTo>
                  <a:cubicBezTo>
                    <a:pt x="241" y="80"/>
                    <a:pt x="252" y="127"/>
                    <a:pt x="252" y="189"/>
                  </a:cubicBezTo>
                  <a:cubicBezTo>
                    <a:pt x="252" y="246"/>
                    <a:pt x="238" y="292"/>
                    <a:pt x="211" y="326"/>
                  </a:cubicBezTo>
                  <a:cubicBezTo>
                    <a:pt x="184" y="361"/>
                    <a:pt x="147" y="378"/>
                    <a:pt x="101" y="378"/>
                  </a:cubicBezTo>
                  <a:cubicBezTo>
                    <a:pt x="88" y="378"/>
                    <a:pt x="76" y="377"/>
                    <a:pt x="63" y="374"/>
                  </a:cubicBezTo>
                  <a:cubicBezTo>
                    <a:pt x="51" y="372"/>
                    <a:pt x="37" y="368"/>
                    <a:pt x="24" y="363"/>
                  </a:cubicBezTo>
                  <a:close/>
                  <a:moveTo>
                    <a:pt x="122" y="209"/>
                  </a:moveTo>
                  <a:cubicBezTo>
                    <a:pt x="144" y="209"/>
                    <a:pt x="161" y="201"/>
                    <a:pt x="174" y="186"/>
                  </a:cubicBezTo>
                  <a:cubicBezTo>
                    <a:pt x="187" y="171"/>
                    <a:pt x="194" y="150"/>
                    <a:pt x="194" y="124"/>
                  </a:cubicBezTo>
                  <a:cubicBezTo>
                    <a:pt x="194" y="97"/>
                    <a:pt x="187" y="77"/>
                    <a:pt x="174" y="61"/>
                  </a:cubicBezTo>
                  <a:cubicBezTo>
                    <a:pt x="161" y="46"/>
                    <a:pt x="144" y="39"/>
                    <a:pt x="122" y="39"/>
                  </a:cubicBezTo>
                  <a:cubicBezTo>
                    <a:pt x="100" y="39"/>
                    <a:pt x="82" y="46"/>
                    <a:pt x="69" y="61"/>
                  </a:cubicBezTo>
                  <a:cubicBezTo>
                    <a:pt x="56" y="77"/>
                    <a:pt x="50" y="97"/>
                    <a:pt x="50" y="124"/>
                  </a:cubicBezTo>
                  <a:cubicBezTo>
                    <a:pt x="50" y="150"/>
                    <a:pt x="56" y="171"/>
                    <a:pt x="69" y="186"/>
                  </a:cubicBezTo>
                  <a:cubicBezTo>
                    <a:pt x="82" y="201"/>
                    <a:pt x="100" y="209"/>
                    <a:pt x="122" y="20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7" name="Freeform 126">
              <a:extLst>
                <a:ext uri="{FF2B5EF4-FFF2-40B4-BE49-F238E27FC236}">
                  <a16:creationId xmlns:a16="http://schemas.microsoft.com/office/drawing/2014/main" id="{37992405-7BD7-6E9B-E66A-C452DAE3449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86200" y="3205163"/>
              <a:ext cx="30163" cy="44450"/>
            </a:xfrm>
            <a:custGeom>
              <a:avLst/>
              <a:gdLst>
                <a:gd name="T0" fmla="*/ 126 w 252"/>
                <a:gd name="T1" fmla="*/ 39 h 378"/>
                <a:gd name="T2" fmla="*/ 69 w 252"/>
                <a:gd name="T3" fmla="*/ 76 h 378"/>
                <a:gd name="T4" fmla="*/ 49 w 252"/>
                <a:gd name="T5" fmla="*/ 189 h 378"/>
                <a:gd name="T6" fmla="*/ 69 w 252"/>
                <a:gd name="T7" fmla="*/ 301 h 378"/>
                <a:gd name="T8" fmla="*/ 126 w 252"/>
                <a:gd name="T9" fmla="*/ 339 h 378"/>
                <a:gd name="T10" fmla="*/ 183 w 252"/>
                <a:gd name="T11" fmla="*/ 301 h 378"/>
                <a:gd name="T12" fmla="*/ 202 w 252"/>
                <a:gd name="T13" fmla="*/ 189 h 378"/>
                <a:gd name="T14" fmla="*/ 183 w 252"/>
                <a:gd name="T15" fmla="*/ 76 h 378"/>
                <a:gd name="T16" fmla="*/ 126 w 252"/>
                <a:gd name="T17" fmla="*/ 39 h 378"/>
                <a:gd name="T18" fmla="*/ 126 w 252"/>
                <a:gd name="T19" fmla="*/ 0 h 378"/>
                <a:gd name="T20" fmla="*/ 219 w 252"/>
                <a:gd name="T21" fmla="*/ 48 h 378"/>
                <a:gd name="T22" fmla="*/ 252 w 252"/>
                <a:gd name="T23" fmla="*/ 189 h 378"/>
                <a:gd name="T24" fmla="*/ 219 w 252"/>
                <a:gd name="T25" fmla="*/ 329 h 378"/>
                <a:gd name="T26" fmla="*/ 126 w 252"/>
                <a:gd name="T27" fmla="*/ 378 h 378"/>
                <a:gd name="T28" fmla="*/ 32 w 252"/>
                <a:gd name="T29" fmla="*/ 329 h 378"/>
                <a:gd name="T30" fmla="*/ 0 w 252"/>
                <a:gd name="T31" fmla="*/ 189 h 378"/>
                <a:gd name="T32" fmla="*/ 32 w 252"/>
                <a:gd name="T33" fmla="*/ 48 h 378"/>
                <a:gd name="T34" fmla="*/ 126 w 252"/>
                <a:gd name="T35" fmla="*/ 0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252" h="378">
                  <a:moveTo>
                    <a:pt x="126" y="39"/>
                  </a:moveTo>
                  <a:cubicBezTo>
                    <a:pt x="100" y="39"/>
                    <a:pt x="81" y="51"/>
                    <a:pt x="69" y="76"/>
                  </a:cubicBezTo>
                  <a:cubicBezTo>
                    <a:pt x="56" y="101"/>
                    <a:pt x="49" y="139"/>
                    <a:pt x="49" y="189"/>
                  </a:cubicBezTo>
                  <a:cubicBezTo>
                    <a:pt x="49" y="239"/>
                    <a:pt x="56" y="276"/>
                    <a:pt x="69" y="301"/>
                  </a:cubicBezTo>
                  <a:cubicBezTo>
                    <a:pt x="81" y="326"/>
                    <a:pt x="100" y="339"/>
                    <a:pt x="126" y="339"/>
                  </a:cubicBezTo>
                  <a:cubicBezTo>
                    <a:pt x="151" y="339"/>
                    <a:pt x="170" y="326"/>
                    <a:pt x="183" y="301"/>
                  </a:cubicBezTo>
                  <a:cubicBezTo>
                    <a:pt x="196" y="276"/>
                    <a:pt x="202" y="239"/>
                    <a:pt x="202" y="189"/>
                  </a:cubicBezTo>
                  <a:cubicBezTo>
                    <a:pt x="202" y="139"/>
                    <a:pt x="196" y="101"/>
                    <a:pt x="183" y="76"/>
                  </a:cubicBezTo>
                  <a:cubicBezTo>
                    <a:pt x="171" y="51"/>
                    <a:pt x="151" y="39"/>
                    <a:pt x="126" y="39"/>
                  </a:cubicBezTo>
                  <a:close/>
                  <a:moveTo>
                    <a:pt x="126" y="0"/>
                  </a:moveTo>
                  <a:cubicBezTo>
                    <a:pt x="167" y="0"/>
                    <a:pt x="198" y="16"/>
                    <a:pt x="219" y="48"/>
                  </a:cubicBezTo>
                  <a:cubicBezTo>
                    <a:pt x="241" y="80"/>
                    <a:pt x="252" y="127"/>
                    <a:pt x="252" y="189"/>
                  </a:cubicBezTo>
                  <a:cubicBezTo>
                    <a:pt x="252" y="250"/>
                    <a:pt x="241" y="297"/>
                    <a:pt x="219" y="329"/>
                  </a:cubicBezTo>
                  <a:cubicBezTo>
                    <a:pt x="198" y="361"/>
                    <a:pt x="167" y="378"/>
                    <a:pt x="126" y="378"/>
                  </a:cubicBezTo>
                  <a:cubicBezTo>
                    <a:pt x="85" y="378"/>
                    <a:pt x="54" y="362"/>
                    <a:pt x="32" y="329"/>
                  </a:cubicBezTo>
                  <a:cubicBezTo>
                    <a:pt x="11" y="297"/>
                    <a:pt x="0" y="250"/>
                    <a:pt x="0" y="189"/>
                  </a:cubicBezTo>
                  <a:cubicBezTo>
                    <a:pt x="0" y="127"/>
                    <a:pt x="11" y="80"/>
                    <a:pt x="32" y="48"/>
                  </a:cubicBezTo>
                  <a:cubicBezTo>
                    <a:pt x="54" y="16"/>
                    <a:pt x="85" y="0"/>
                    <a:pt x="126" y="0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8" name="Freeform 127">
              <a:extLst>
                <a:ext uri="{FF2B5EF4-FFF2-40B4-BE49-F238E27FC236}">
                  <a16:creationId xmlns:a16="http://schemas.microsoft.com/office/drawing/2014/main" id="{84DF3D55-97A3-B8F1-E6C0-11CC82F35C9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22713" y="3205163"/>
              <a:ext cx="30163" cy="44450"/>
            </a:xfrm>
            <a:custGeom>
              <a:avLst/>
              <a:gdLst>
                <a:gd name="T0" fmla="*/ 126 w 252"/>
                <a:gd name="T1" fmla="*/ 39 h 378"/>
                <a:gd name="T2" fmla="*/ 69 w 252"/>
                <a:gd name="T3" fmla="*/ 76 h 378"/>
                <a:gd name="T4" fmla="*/ 50 w 252"/>
                <a:gd name="T5" fmla="*/ 189 h 378"/>
                <a:gd name="T6" fmla="*/ 69 w 252"/>
                <a:gd name="T7" fmla="*/ 301 h 378"/>
                <a:gd name="T8" fmla="*/ 126 w 252"/>
                <a:gd name="T9" fmla="*/ 339 h 378"/>
                <a:gd name="T10" fmla="*/ 183 w 252"/>
                <a:gd name="T11" fmla="*/ 301 h 378"/>
                <a:gd name="T12" fmla="*/ 203 w 252"/>
                <a:gd name="T13" fmla="*/ 189 h 378"/>
                <a:gd name="T14" fmla="*/ 183 w 252"/>
                <a:gd name="T15" fmla="*/ 76 h 378"/>
                <a:gd name="T16" fmla="*/ 126 w 252"/>
                <a:gd name="T17" fmla="*/ 39 h 378"/>
                <a:gd name="T18" fmla="*/ 126 w 252"/>
                <a:gd name="T19" fmla="*/ 0 h 378"/>
                <a:gd name="T20" fmla="*/ 220 w 252"/>
                <a:gd name="T21" fmla="*/ 48 h 378"/>
                <a:gd name="T22" fmla="*/ 252 w 252"/>
                <a:gd name="T23" fmla="*/ 189 h 378"/>
                <a:gd name="T24" fmla="*/ 220 w 252"/>
                <a:gd name="T25" fmla="*/ 329 h 378"/>
                <a:gd name="T26" fmla="*/ 126 w 252"/>
                <a:gd name="T27" fmla="*/ 378 h 378"/>
                <a:gd name="T28" fmla="*/ 32 w 252"/>
                <a:gd name="T29" fmla="*/ 329 h 378"/>
                <a:gd name="T30" fmla="*/ 0 w 252"/>
                <a:gd name="T31" fmla="*/ 189 h 378"/>
                <a:gd name="T32" fmla="*/ 32 w 252"/>
                <a:gd name="T33" fmla="*/ 48 h 378"/>
                <a:gd name="T34" fmla="*/ 126 w 252"/>
                <a:gd name="T35" fmla="*/ 0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252" h="378">
                  <a:moveTo>
                    <a:pt x="126" y="39"/>
                  </a:moveTo>
                  <a:cubicBezTo>
                    <a:pt x="101" y="39"/>
                    <a:pt x="82" y="51"/>
                    <a:pt x="69" y="76"/>
                  </a:cubicBezTo>
                  <a:cubicBezTo>
                    <a:pt x="56" y="101"/>
                    <a:pt x="50" y="139"/>
                    <a:pt x="50" y="189"/>
                  </a:cubicBezTo>
                  <a:cubicBezTo>
                    <a:pt x="50" y="239"/>
                    <a:pt x="56" y="276"/>
                    <a:pt x="69" y="301"/>
                  </a:cubicBezTo>
                  <a:cubicBezTo>
                    <a:pt x="81" y="326"/>
                    <a:pt x="101" y="339"/>
                    <a:pt x="126" y="339"/>
                  </a:cubicBezTo>
                  <a:cubicBezTo>
                    <a:pt x="151" y="339"/>
                    <a:pt x="171" y="326"/>
                    <a:pt x="183" y="301"/>
                  </a:cubicBezTo>
                  <a:cubicBezTo>
                    <a:pt x="196" y="276"/>
                    <a:pt x="203" y="239"/>
                    <a:pt x="203" y="189"/>
                  </a:cubicBezTo>
                  <a:cubicBezTo>
                    <a:pt x="203" y="139"/>
                    <a:pt x="196" y="101"/>
                    <a:pt x="183" y="76"/>
                  </a:cubicBezTo>
                  <a:cubicBezTo>
                    <a:pt x="171" y="51"/>
                    <a:pt x="152" y="39"/>
                    <a:pt x="126" y="39"/>
                  </a:cubicBezTo>
                  <a:close/>
                  <a:moveTo>
                    <a:pt x="126" y="0"/>
                  </a:moveTo>
                  <a:cubicBezTo>
                    <a:pt x="167" y="0"/>
                    <a:pt x="198" y="16"/>
                    <a:pt x="220" y="48"/>
                  </a:cubicBezTo>
                  <a:cubicBezTo>
                    <a:pt x="241" y="80"/>
                    <a:pt x="252" y="127"/>
                    <a:pt x="252" y="189"/>
                  </a:cubicBezTo>
                  <a:cubicBezTo>
                    <a:pt x="252" y="250"/>
                    <a:pt x="241" y="297"/>
                    <a:pt x="220" y="329"/>
                  </a:cubicBezTo>
                  <a:cubicBezTo>
                    <a:pt x="198" y="361"/>
                    <a:pt x="167" y="378"/>
                    <a:pt x="126" y="378"/>
                  </a:cubicBezTo>
                  <a:cubicBezTo>
                    <a:pt x="85" y="378"/>
                    <a:pt x="54" y="362"/>
                    <a:pt x="32" y="329"/>
                  </a:cubicBezTo>
                  <a:cubicBezTo>
                    <a:pt x="11" y="297"/>
                    <a:pt x="0" y="250"/>
                    <a:pt x="0" y="189"/>
                  </a:cubicBezTo>
                  <a:cubicBezTo>
                    <a:pt x="0" y="127"/>
                    <a:pt x="11" y="80"/>
                    <a:pt x="32" y="48"/>
                  </a:cubicBezTo>
                  <a:cubicBezTo>
                    <a:pt x="54" y="16"/>
                    <a:pt x="85" y="0"/>
                    <a:pt x="126" y="0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29" name="Freeform 128">
              <a:extLst>
                <a:ext uri="{FF2B5EF4-FFF2-40B4-BE49-F238E27FC236}">
                  <a16:creationId xmlns:a16="http://schemas.microsoft.com/office/drawing/2014/main" id="{CFD479DC-9CFF-2EEA-5BB9-F6D49C97D79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43288" y="3221038"/>
              <a:ext cx="20638" cy="26988"/>
            </a:xfrm>
            <a:custGeom>
              <a:avLst/>
              <a:gdLst>
                <a:gd name="T0" fmla="*/ 178 w 178"/>
                <a:gd name="T1" fmla="*/ 232 h 236"/>
                <a:gd name="T2" fmla="*/ 135 w 178"/>
                <a:gd name="T3" fmla="*/ 232 h 236"/>
                <a:gd name="T4" fmla="*/ 133 w 178"/>
                <a:gd name="T5" fmla="*/ 210 h 236"/>
                <a:gd name="T6" fmla="*/ 58 w 178"/>
                <a:gd name="T7" fmla="*/ 236 h 236"/>
                <a:gd name="T8" fmla="*/ 15 w 178"/>
                <a:gd name="T9" fmla="*/ 223 h 236"/>
                <a:gd name="T10" fmla="*/ 0 w 178"/>
                <a:gd name="T11" fmla="*/ 181 h 236"/>
                <a:gd name="T12" fmla="*/ 31 w 178"/>
                <a:gd name="T13" fmla="*/ 122 h 236"/>
                <a:gd name="T14" fmla="*/ 133 w 178"/>
                <a:gd name="T15" fmla="*/ 85 h 236"/>
                <a:gd name="T16" fmla="*/ 133 w 178"/>
                <a:gd name="T17" fmla="*/ 68 h 236"/>
                <a:gd name="T18" fmla="*/ 121 w 178"/>
                <a:gd name="T19" fmla="*/ 45 h 236"/>
                <a:gd name="T20" fmla="*/ 91 w 178"/>
                <a:gd name="T21" fmla="*/ 36 h 236"/>
                <a:gd name="T22" fmla="*/ 37 w 178"/>
                <a:gd name="T23" fmla="*/ 81 h 236"/>
                <a:gd name="T24" fmla="*/ 29 w 178"/>
                <a:gd name="T25" fmla="*/ 81 h 236"/>
                <a:gd name="T26" fmla="*/ 5 w 178"/>
                <a:gd name="T27" fmla="*/ 65 h 236"/>
                <a:gd name="T28" fmla="*/ 35 w 178"/>
                <a:gd name="T29" fmla="*/ 16 h 236"/>
                <a:gd name="T30" fmla="*/ 92 w 178"/>
                <a:gd name="T31" fmla="*/ 0 h 236"/>
                <a:gd name="T32" fmla="*/ 151 w 178"/>
                <a:gd name="T33" fmla="*/ 19 h 236"/>
                <a:gd name="T34" fmla="*/ 173 w 178"/>
                <a:gd name="T35" fmla="*/ 69 h 236"/>
                <a:gd name="T36" fmla="*/ 173 w 178"/>
                <a:gd name="T37" fmla="*/ 194 h 236"/>
                <a:gd name="T38" fmla="*/ 178 w 178"/>
                <a:gd name="T39" fmla="*/ 232 h 236"/>
                <a:gd name="T40" fmla="*/ 133 w 178"/>
                <a:gd name="T41" fmla="*/ 166 h 236"/>
                <a:gd name="T42" fmla="*/ 133 w 178"/>
                <a:gd name="T43" fmla="*/ 121 h 236"/>
                <a:gd name="T44" fmla="*/ 64 w 178"/>
                <a:gd name="T45" fmla="*/ 142 h 236"/>
                <a:gd name="T46" fmla="*/ 39 w 178"/>
                <a:gd name="T47" fmla="*/ 176 h 236"/>
                <a:gd name="T48" fmla="*/ 68 w 178"/>
                <a:gd name="T49" fmla="*/ 201 h 236"/>
                <a:gd name="T50" fmla="*/ 133 w 178"/>
                <a:gd name="T51" fmla="*/ 166 h 23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78" h="236">
                  <a:moveTo>
                    <a:pt x="178" y="232"/>
                  </a:moveTo>
                  <a:lnTo>
                    <a:pt x="135" y="232"/>
                  </a:lnTo>
                  <a:lnTo>
                    <a:pt x="133" y="210"/>
                  </a:lnTo>
                  <a:cubicBezTo>
                    <a:pt x="113" y="228"/>
                    <a:pt x="88" y="236"/>
                    <a:pt x="58" y="236"/>
                  </a:cubicBezTo>
                  <a:cubicBezTo>
                    <a:pt x="40" y="236"/>
                    <a:pt x="26" y="232"/>
                    <a:pt x="15" y="223"/>
                  </a:cubicBezTo>
                  <a:cubicBezTo>
                    <a:pt x="5" y="214"/>
                    <a:pt x="0" y="200"/>
                    <a:pt x="0" y="181"/>
                  </a:cubicBezTo>
                  <a:cubicBezTo>
                    <a:pt x="0" y="157"/>
                    <a:pt x="10" y="138"/>
                    <a:pt x="31" y="122"/>
                  </a:cubicBezTo>
                  <a:cubicBezTo>
                    <a:pt x="52" y="106"/>
                    <a:pt x="86" y="94"/>
                    <a:pt x="133" y="85"/>
                  </a:cubicBezTo>
                  <a:lnTo>
                    <a:pt x="133" y="68"/>
                  </a:lnTo>
                  <a:cubicBezTo>
                    <a:pt x="133" y="59"/>
                    <a:pt x="129" y="51"/>
                    <a:pt x="121" y="45"/>
                  </a:cubicBezTo>
                  <a:cubicBezTo>
                    <a:pt x="113" y="39"/>
                    <a:pt x="103" y="36"/>
                    <a:pt x="91" y="36"/>
                  </a:cubicBezTo>
                  <a:cubicBezTo>
                    <a:pt x="65" y="36"/>
                    <a:pt x="47" y="51"/>
                    <a:pt x="37" y="81"/>
                  </a:cubicBezTo>
                  <a:lnTo>
                    <a:pt x="29" y="81"/>
                  </a:lnTo>
                  <a:lnTo>
                    <a:pt x="5" y="65"/>
                  </a:lnTo>
                  <a:cubicBezTo>
                    <a:pt x="9" y="43"/>
                    <a:pt x="19" y="26"/>
                    <a:pt x="35" y="16"/>
                  </a:cubicBezTo>
                  <a:cubicBezTo>
                    <a:pt x="51" y="6"/>
                    <a:pt x="70" y="0"/>
                    <a:pt x="92" y="0"/>
                  </a:cubicBezTo>
                  <a:cubicBezTo>
                    <a:pt x="116" y="0"/>
                    <a:pt x="136" y="7"/>
                    <a:pt x="151" y="19"/>
                  </a:cubicBezTo>
                  <a:cubicBezTo>
                    <a:pt x="165" y="31"/>
                    <a:pt x="173" y="48"/>
                    <a:pt x="173" y="69"/>
                  </a:cubicBezTo>
                  <a:lnTo>
                    <a:pt x="173" y="194"/>
                  </a:lnTo>
                  <a:cubicBezTo>
                    <a:pt x="173" y="204"/>
                    <a:pt x="174" y="216"/>
                    <a:pt x="178" y="232"/>
                  </a:cubicBezTo>
                  <a:close/>
                  <a:moveTo>
                    <a:pt x="133" y="166"/>
                  </a:moveTo>
                  <a:lnTo>
                    <a:pt x="133" y="121"/>
                  </a:lnTo>
                  <a:cubicBezTo>
                    <a:pt x="104" y="126"/>
                    <a:pt x="81" y="133"/>
                    <a:pt x="64" y="142"/>
                  </a:cubicBezTo>
                  <a:cubicBezTo>
                    <a:pt x="47" y="151"/>
                    <a:pt x="39" y="162"/>
                    <a:pt x="39" y="176"/>
                  </a:cubicBezTo>
                  <a:cubicBezTo>
                    <a:pt x="39" y="193"/>
                    <a:pt x="49" y="201"/>
                    <a:pt x="68" y="201"/>
                  </a:cubicBezTo>
                  <a:cubicBezTo>
                    <a:pt x="90" y="201"/>
                    <a:pt x="112" y="190"/>
                    <a:pt x="133" y="166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0" name="Freeform 129">
              <a:extLst>
                <a:ext uri="{FF2B5EF4-FFF2-40B4-BE49-F238E27FC236}">
                  <a16:creationId xmlns:a16="http://schemas.microsoft.com/office/drawing/2014/main" id="{116B5677-ABCB-81E4-0CAB-A989371D063E}"/>
                </a:ext>
              </a:extLst>
            </p:cNvPr>
            <p:cNvSpPr>
              <a:spLocks/>
            </p:cNvSpPr>
            <p:nvPr/>
          </p:nvSpPr>
          <p:spPr bwMode="auto">
            <a:xfrm>
              <a:off x="3548063" y="3208338"/>
              <a:ext cx="11113" cy="39688"/>
            </a:xfrm>
            <a:custGeom>
              <a:avLst/>
              <a:gdLst>
                <a:gd name="T0" fmla="*/ 97 w 97"/>
                <a:gd name="T1" fmla="*/ 339 h 339"/>
                <a:gd name="T2" fmla="*/ 58 w 97"/>
                <a:gd name="T3" fmla="*/ 339 h 339"/>
                <a:gd name="T4" fmla="*/ 58 w 97"/>
                <a:gd name="T5" fmla="*/ 54 h 339"/>
                <a:gd name="T6" fmla="*/ 25 w 97"/>
                <a:gd name="T7" fmla="*/ 70 h 339"/>
                <a:gd name="T8" fmla="*/ 0 w 97"/>
                <a:gd name="T9" fmla="*/ 83 h 339"/>
                <a:gd name="T10" fmla="*/ 0 w 97"/>
                <a:gd name="T11" fmla="*/ 46 h 339"/>
                <a:gd name="T12" fmla="*/ 90 w 97"/>
                <a:gd name="T13" fmla="*/ 0 h 339"/>
                <a:gd name="T14" fmla="*/ 97 w 97"/>
                <a:gd name="T15" fmla="*/ 3 h 339"/>
                <a:gd name="T16" fmla="*/ 97 w 97"/>
                <a:gd name="T17" fmla="*/ 339 h 33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97" h="339">
                  <a:moveTo>
                    <a:pt x="97" y="339"/>
                  </a:moveTo>
                  <a:lnTo>
                    <a:pt x="58" y="339"/>
                  </a:lnTo>
                  <a:lnTo>
                    <a:pt x="58" y="54"/>
                  </a:lnTo>
                  <a:cubicBezTo>
                    <a:pt x="50" y="57"/>
                    <a:pt x="39" y="63"/>
                    <a:pt x="25" y="70"/>
                  </a:cubicBezTo>
                  <a:cubicBezTo>
                    <a:pt x="10" y="78"/>
                    <a:pt x="2" y="82"/>
                    <a:pt x="0" y="83"/>
                  </a:cubicBezTo>
                  <a:lnTo>
                    <a:pt x="0" y="46"/>
                  </a:lnTo>
                  <a:lnTo>
                    <a:pt x="90" y="0"/>
                  </a:lnTo>
                  <a:lnTo>
                    <a:pt x="97" y="3"/>
                  </a:lnTo>
                  <a:lnTo>
                    <a:pt x="97" y="339"/>
                  </a:ln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1" name="Freeform 130">
              <a:extLst>
                <a:ext uri="{FF2B5EF4-FFF2-40B4-BE49-F238E27FC236}">
                  <a16:creationId xmlns:a16="http://schemas.microsoft.com/office/drawing/2014/main" id="{99316F70-73CF-6279-DD0D-FB041BC23FE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73463" y="3208338"/>
              <a:ext cx="25400" cy="41275"/>
            </a:xfrm>
            <a:custGeom>
              <a:avLst/>
              <a:gdLst>
                <a:gd name="T0" fmla="*/ 227 w 227"/>
                <a:gd name="T1" fmla="*/ 173 h 344"/>
                <a:gd name="T2" fmla="*/ 216 w 227"/>
                <a:gd name="T3" fmla="*/ 256 h 344"/>
                <a:gd name="T4" fmla="*/ 179 w 227"/>
                <a:gd name="T5" fmla="*/ 319 h 344"/>
                <a:gd name="T6" fmla="*/ 113 w 227"/>
                <a:gd name="T7" fmla="*/ 344 h 344"/>
                <a:gd name="T8" fmla="*/ 59 w 227"/>
                <a:gd name="T9" fmla="*/ 329 h 344"/>
                <a:gd name="T10" fmla="*/ 24 w 227"/>
                <a:gd name="T11" fmla="*/ 288 h 344"/>
                <a:gd name="T12" fmla="*/ 6 w 227"/>
                <a:gd name="T13" fmla="*/ 232 h 344"/>
                <a:gd name="T14" fmla="*/ 0 w 227"/>
                <a:gd name="T15" fmla="*/ 170 h 344"/>
                <a:gd name="T16" fmla="*/ 11 w 227"/>
                <a:gd name="T17" fmla="*/ 86 h 344"/>
                <a:gd name="T18" fmla="*/ 50 w 227"/>
                <a:gd name="T19" fmla="*/ 24 h 344"/>
                <a:gd name="T20" fmla="*/ 115 w 227"/>
                <a:gd name="T21" fmla="*/ 0 h 344"/>
                <a:gd name="T22" fmla="*/ 195 w 227"/>
                <a:gd name="T23" fmla="*/ 48 h 344"/>
                <a:gd name="T24" fmla="*/ 227 w 227"/>
                <a:gd name="T25" fmla="*/ 173 h 344"/>
                <a:gd name="T26" fmla="*/ 187 w 227"/>
                <a:gd name="T27" fmla="*/ 173 h 344"/>
                <a:gd name="T28" fmla="*/ 167 w 227"/>
                <a:gd name="T29" fmla="*/ 74 h 344"/>
                <a:gd name="T30" fmla="*/ 114 w 227"/>
                <a:gd name="T31" fmla="*/ 35 h 344"/>
                <a:gd name="T32" fmla="*/ 58 w 227"/>
                <a:gd name="T33" fmla="*/ 74 h 344"/>
                <a:gd name="T34" fmla="*/ 39 w 227"/>
                <a:gd name="T35" fmla="*/ 171 h 344"/>
                <a:gd name="T36" fmla="*/ 43 w 227"/>
                <a:gd name="T37" fmla="*/ 220 h 344"/>
                <a:gd name="T38" fmla="*/ 55 w 227"/>
                <a:gd name="T39" fmla="*/ 264 h 344"/>
                <a:gd name="T40" fmla="*/ 78 w 227"/>
                <a:gd name="T41" fmla="*/ 297 h 344"/>
                <a:gd name="T42" fmla="*/ 113 w 227"/>
                <a:gd name="T43" fmla="*/ 309 h 344"/>
                <a:gd name="T44" fmla="*/ 156 w 227"/>
                <a:gd name="T45" fmla="*/ 289 h 344"/>
                <a:gd name="T46" fmla="*/ 180 w 227"/>
                <a:gd name="T47" fmla="*/ 239 h 344"/>
                <a:gd name="T48" fmla="*/ 187 w 227"/>
                <a:gd name="T49" fmla="*/ 173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227" h="344">
                  <a:moveTo>
                    <a:pt x="227" y="173"/>
                  </a:moveTo>
                  <a:cubicBezTo>
                    <a:pt x="227" y="204"/>
                    <a:pt x="223" y="231"/>
                    <a:pt x="216" y="256"/>
                  </a:cubicBezTo>
                  <a:cubicBezTo>
                    <a:pt x="209" y="281"/>
                    <a:pt x="196" y="302"/>
                    <a:pt x="179" y="319"/>
                  </a:cubicBezTo>
                  <a:cubicBezTo>
                    <a:pt x="161" y="336"/>
                    <a:pt x="139" y="344"/>
                    <a:pt x="113" y="344"/>
                  </a:cubicBezTo>
                  <a:cubicBezTo>
                    <a:pt x="92" y="344"/>
                    <a:pt x="74" y="339"/>
                    <a:pt x="59" y="329"/>
                  </a:cubicBezTo>
                  <a:cubicBezTo>
                    <a:pt x="44" y="319"/>
                    <a:pt x="32" y="305"/>
                    <a:pt x="24" y="288"/>
                  </a:cubicBezTo>
                  <a:cubicBezTo>
                    <a:pt x="16" y="270"/>
                    <a:pt x="10" y="252"/>
                    <a:pt x="6" y="232"/>
                  </a:cubicBezTo>
                  <a:cubicBezTo>
                    <a:pt x="2" y="213"/>
                    <a:pt x="0" y="192"/>
                    <a:pt x="0" y="170"/>
                  </a:cubicBezTo>
                  <a:cubicBezTo>
                    <a:pt x="0" y="139"/>
                    <a:pt x="3" y="111"/>
                    <a:pt x="11" y="86"/>
                  </a:cubicBezTo>
                  <a:cubicBezTo>
                    <a:pt x="19" y="61"/>
                    <a:pt x="32" y="41"/>
                    <a:pt x="50" y="24"/>
                  </a:cubicBezTo>
                  <a:cubicBezTo>
                    <a:pt x="68" y="8"/>
                    <a:pt x="89" y="0"/>
                    <a:pt x="115" y="0"/>
                  </a:cubicBezTo>
                  <a:cubicBezTo>
                    <a:pt x="148" y="0"/>
                    <a:pt x="174" y="16"/>
                    <a:pt x="195" y="48"/>
                  </a:cubicBezTo>
                  <a:cubicBezTo>
                    <a:pt x="216" y="80"/>
                    <a:pt x="227" y="122"/>
                    <a:pt x="227" y="173"/>
                  </a:cubicBezTo>
                  <a:close/>
                  <a:moveTo>
                    <a:pt x="187" y="173"/>
                  </a:moveTo>
                  <a:cubicBezTo>
                    <a:pt x="187" y="132"/>
                    <a:pt x="180" y="99"/>
                    <a:pt x="167" y="74"/>
                  </a:cubicBezTo>
                  <a:cubicBezTo>
                    <a:pt x="153" y="48"/>
                    <a:pt x="136" y="35"/>
                    <a:pt x="114" y="35"/>
                  </a:cubicBezTo>
                  <a:cubicBezTo>
                    <a:pt x="89" y="35"/>
                    <a:pt x="71" y="48"/>
                    <a:pt x="58" y="74"/>
                  </a:cubicBezTo>
                  <a:cubicBezTo>
                    <a:pt x="45" y="100"/>
                    <a:pt x="39" y="132"/>
                    <a:pt x="39" y="171"/>
                  </a:cubicBezTo>
                  <a:cubicBezTo>
                    <a:pt x="39" y="188"/>
                    <a:pt x="40" y="205"/>
                    <a:pt x="43" y="220"/>
                  </a:cubicBezTo>
                  <a:cubicBezTo>
                    <a:pt x="45" y="236"/>
                    <a:pt x="49" y="250"/>
                    <a:pt x="55" y="264"/>
                  </a:cubicBezTo>
                  <a:cubicBezTo>
                    <a:pt x="60" y="278"/>
                    <a:pt x="68" y="289"/>
                    <a:pt x="78" y="297"/>
                  </a:cubicBezTo>
                  <a:cubicBezTo>
                    <a:pt x="88" y="305"/>
                    <a:pt x="100" y="309"/>
                    <a:pt x="113" y="309"/>
                  </a:cubicBezTo>
                  <a:cubicBezTo>
                    <a:pt x="130" y="309"/>
                    <a:pt x="144" y="303"/>
                    <a:pt x="156" y="289"/>
                  </a:cubicBezTo>
                  <a:cubicBezTo>
                    <a:pt x="167" y="275"/>
                    <a:pt x="175" y="259"/>
                    <a:pt x="180" y="239"/>
                  </a:cubicBezTo>
                  <a:cubicBezTo>
                    <a:pt x="185" y="219"/>
                    <a:pt x="187" y="197"/>
                    <a:pt x="187" y="173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2" name="Freeform 131">
              <a:extLst>
                <a:ext uri="{FF2B5EF4-FFF2-40B4-BE49-F238E27FC236}">
                  <a16:creationId xmlns:a16="http://schemas.microsoft.com/office/drawing/2014/main" id="{F73B814A-652F-E1B1-C205-A7CF7B36DAA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02038" y="3198813"/>
              <a:ext cx="17463" cy="28575"/>
            </a:xfrm>
            <a:custGeom>
              <a:avLst/>
              <a:gdLst>
                <a:gd name="T0" fmla="*/ 10 w 153"/>
                <a:gd name="T1" fmla="*/ 237 h 243"/>
                <a:gd name="T2" fmla="*/ 14 w 153"/>
                <a:gd name="T3" fmla="*/ 220 h 243"/>
                <a:gd name="T4" fmla="*/ 82 w 153"/>
                <a:gd name="T5" fmla="*/ 197 h 243"/>
                <a:gd name="T6" fmla="*/ 122 w 153"/>
                <a:gd name="T7" fmla="*/ 140 h 243"/>
                <a:gd name="T8" fmla="*/ 74 w 153"/>
                <a:gd name="T9" fmla="*/ 156 h 243"/>
                <a:gd name="T10" fmla="*/ 22 w 153"/>
                <a:gd name="T11" fmla="*/ 135 h 243"/>
                <a:gd name="T12" fmla="*/ 0 w 153"/>
                <a:gd name="T13" fmla="*/ 82 h 243"/>
                <a:gd name="T14" fmla="*/ 21 w 153"/>
                <a:gd name="T15" fmla="*/ 24 h 243"/>
                <a:gd name="T16" fmla="*/ 75 w 153"/>
                <a:gd name="T17" fmla="*/ 0 h 243"/>
                <a:gd name="T18" fmla="*/ 111 w 153"/>
                <a:gd name="T19" fmla="*/ 8 h 243"/>
                <a:gd name="T20" fmla="*/ 136 w 153"/>
                <a:gd name="T21" fmla="*/ 30 h 243"/>
                <a:gd name="T22" fmla="*/ 149 w 153"/>
                <a:gd name="T23" fmla="*/ 61 h 243"/>
                <a:gd name="T24" fmla="*/ 153 w 153"/>
                <a:gd name="T25" fmla="*/ 97 h 243"/>
                <a:gd name="T26" fmla="*/ 143 w 153"/>
                <a:gd name="T27" fmla="*/ 155 h 243"/>
                <a:gd name="T28" fmla="*/ 115 w 153"/>
                <a:gd name="T29" fmla="*/ 201 h 243"/>
                <a:gd name="T30" fmla="*/ 70 w 153"/>
                <a:gd name="T31" fmla="*/ 232 h 243"/>
                <a:gd name="T32" fmla="*/ 10 w 153"/>
                <a:gd name="T33" fmla="*/ 243 h 243"/>
                <a:gd name="T34" fmla="*/ 10 w 153"/>
                <a:gd name="T35" fmla="*/ 237 h 243"/>
                <a:gd name="T36" fmla="*/ 125 w 153"/>
                <a:gd name="T37" fmla="*/ 89 h 243"/>
                <a:gd name="T38" fmla="*/ 111 w 153"/>
                <a:gd name="T39" fmla="*/ 42 h 243"/>
                <a:gd name="T40" fmla="*/ 74 w 153"/>
                <a:gd name="T41" fmla="*/ 25 h 243"/>
                <a:gd name="T42" fmla="*/ 41 w 153"/>
                <a:gd name="T43" fmla="*/ 39 h 243"/>
                <a:gd name="T44" fmla="*/ 28 w 153"/>
                <a:gd name="T45" fmla="*/ 77 h 243"/>
                <a:gd name="T46" fmla="*/ 43 w 153"/>
                <a:gd name="T47" fmla="*/ 116 h 243"/>
                <a:gd name="T48" fmla="*/ 77 w 153"/>
                <a:gd name="T49" fmla="*/ 130 h 243"/>
                <a:gd name="T50" fmla="*/ 109 w 153"/>
                <a:gd name="T51" fmla="*/ 120 h 243"/>
                <a:gd name="T52" fmla="*/ 125 w 153"/>
                <a:gd name="T53" fmla="*/ 89 h 24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153" h="243">
                  <a:moveTo>
                    <a:pt x="10" y="237"/>
                  </a:moveTo>
                  <a:lnTo>
                    <a:pt x="14" y="220"/>
                  </a:lnTo>
                  <a:cubicBezTo>
                    <a:pt x="41" y="218"/>
                    <a:pt x="63" y="210"/>
                    <a:pt x="82" y="197"/>
                  </a:cubicBezTo>
                  <a:cubicBezTo>
                    <a:pt x="100" y="184"/>
                    <a:pt x="114" y="165"/>
                    <a:pt x="122" y="140"/>
                  </a:cubicBezTo>
                  <a:cubicBezTo>
                    <a:pt x="108" y="151"/>
                    <a:pt x="92" y="156"/>
                    <a:pt x="74" y="156"/>
                  </a:cubicBezTo>
                  <a:cubicBezTo>
                    <a:pt x="54" y="156"/>
                    <a:pt x="37" y="149"/>
                    <a:pt x="22" y="135"/>
                  </a:cubicBezTo>
                  <a:cubicBezTo>
                    <a:pt x="7" y="122"/>
                    <a:pt x="0" y="104"/>
                    <a:pt x="0" y="82"/>
                  </a:cubicBezTo>
                  <a:cubicBezTo>
                    <a:pt x="0" y="59"/>
                    <a:pt x="7" y="40"/>
                    <a:pt x="21" y="24"/>
                  </a:cubicBezTo>
                  <a:cubicBezTo>
                    <a:pt x="35" y="8"/>
                    <a:pt x="53" y="0"/>
                    <a:pt x="75" y="0"/>
                  </a:cubicBezTo>
                  <a:cubicBezTo>
                    <a:pt x="89" y="0"/>
                    <a:pt x="101" y="3"/>
                    <a:pt x="111" y="8"/>
                  </a:cubicBezTo>
                  <a:cubicBezTo>
                    <a:pt x="121" y="13"/>
                    <a:pt x="129" y="20"/>
                    <a:pt x="136" y="30"/>
                  </a:cubicBezTo>
                  <a:cubicBezTo>
                    <a:pt x="142" y="39"/>
                    <a:pt x="146" y="49"/>
                    <a:pt x="149" y="61"/>
                  </a:cubicBezTo>
                  <a:cubicBezTo>
                    <a:pt x="152" y="72"/>
                    <a:pt x="153" y="84"/>
                    <a:pt x="153" y="97"/>
                  </a:cubicBezTo>
                  <a:cubicBezTo>
                    <a:pt x="153" y="117"/>
                    <a:pt x="150" y="136"/>
                    <a:pt x="143" y="155"/>
                  </a:cubicBezTo>
                  <a:cubicBezTo>
                    <a:pt x="136" y="174"/>
                    <a:pt x="126" y="190"/>
                    <a:pt x="115" y="201"/>
                  </a:cubicBezTo>
                  <a:cubicBezTo>
                    <a:pt x="99" y="216"/>
                    <a:pt x="84" y="227"/>
                    <a:pt x="70" y="232"/>
                  </a:cubicBezTo>
                  <a:cubicBezTo>
                    <a:pt x="56" y="237"/>
                    <a:pt x="36" y="241"/>
                    <a:pt x="10" y="243"/>
                  </a:cubicBezTo>
                  <a:lnTo>
                    <a:pt x="10" y="237"/>
                  </a:lnTo>
                  <a:close/>
                  <a:moveTo>
                    <a:pt x="125" y="89"/>
                  </a:moveTo>
                  <a:cubicBezTo>
                    <a:pt x="125" y="70"/>
                    <a:pt x="120" y="54"/>
                    <a:pt x="111" y="42"/>
                  </a:cubicBezTo>
                  <a:cubicBezTo>
                    <a:pt x="102" y="31"/>
                    <a:pt x="89" y="25"/>
                    <a:pt x="74" y="25"/>
                  </a:cubicBezTo>
                  <a:cubicBezTo>
                    <a:pt x="61" y="25"/>
                    <a:pt x="50" y="30"/>
                    <a:pt x="41" y="39"/>
                  </a:cubicBezTo>
                  <a:cubicBezTo>
                    <a:pt x="32" y="49"/>
                    <a:pt x="28" y="62"/>
                    <a:pt x="28" y="77"/>
                  </a:cubicBezTo>
                  <a:cubicBezTo>
                    <a:pt x="28" y="94"/>
                    <a:pt x="33" y="107"/>
                    <a:pt x="43" y="116"/>
                  </a:cubicBezTo>
                  <a:cubicBezTo>
                    <a:pt x="52" y="126"/>
                    <a:pt x="64" y="130"/>
                    <a:pt x="77" y="130"/>
                  </a:cubicBezTo>
                  <a:cubicBezTo>
                    <a:pt x="89" y="130"/>
                    <a:pt x="100" y="127"/>
                    <a:pt x="109" y="120"/>
                  </a:cubicBezTo>
                  <a:cubicBezTo>
                    <a:pt x="118" y="113"/>
                    <a:pt x="123" y="102"/>
                    <a:pt x="125" y="89"/>
                  </a:cubicBezTo>
                  <a:close/>
                </a:path>
              </a:pathLst>
            </a:custGeom>
            <a:solidFill>
              <a:srgbClr val="000000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3" name="Line 132">
              <a:extLst>
                <a:ext uri="{FF2B5EF4-FFF2-40B4-BE49-F238E27FC236}">
                  <a16:creationId xmlns:a16="http://schemas.microsoft.com/office/drawing/2014/main" id="{9F9CA67A-AEA5-40E4-0FB2-1ED6D24C498D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092450" y="2616200"/>
              <a:ext cx="828675" cy="0"/>
            </a:xfrm>
            <a:prstGeom prst="line">
              <a:avLst/>
            </a:prstGeom>
            <a:noFill/>
            <a:ln w="6350" cap="flat">
              <a:solidFill>
                <a:srgbClr val="1F77B4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4" name="Line 133">
              <a:extLst>
                <a:ext uri="{FF2B5EF4-FFF2-40B4-BE49-F238E27FC236}">
                  <a16:creationId xmlns:a16="http://schemas.microsoft.com/office/drawing/2014/main" id="{E80C1DE7-2848-22ED-89BE-F30499D5E9A5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151188" y="2616200"/>
              <a:ext cx="711200" cy="0"/>
            </a:xfrm>
            <a:prstGeom prst="line">
              <a:avLst/>
            </a:prstGeom>
            <a:noFill/>
            <a:ln w="6350" cap="flat">
              <a:solidFill>
                <a:srgbClr val="1F77B4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5" name="Line 134">
              <a:extLst>
                <a:ext uri="{FF2B5EF4-FFF2-40B4-BE49-F238E27FC236}">
                  <a16:creationId xmlns:a16="http://schemas.microsoft.com/office/drawing/2014/main" id="{01CFEB99-B305-FB17-1D92-E30433442F36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151188" y="2598738"/>
              <a:ext cx="0" cy="36513"/>
            </a:xfrm>
            <a:prstGeom prst="line">
              <a:avLst/>
            </a:prstGeom>
            <a:noFill/>
            <a:ln w="6350" cap="flat">
              <a:solidFill>
                <a:srgbClr val="1F77B4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6" name="Line 135">
              <a:extLst>
                <a:ext uri="{FF2B5EF4-FFF2-40B4-BE49-F238E27FC236}">
                  <a16:creationId xmlns:a16="http://schemas.microsoft.com/office/drawing/2014/main" id="{C0C80A5C-7CF5-13C7-7968-68978C78F20B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151188" y="2598738"/>
              <a:ext cx="0" cy="36513"/>
            </a:xfrm>
            <a:prstGeom prst="line">
              <a:avLst/>
            </a:prstGeom>
            <a:noFill/>
            <a:ln w="6350" cap="flat">
              <a:solidFill>
                <a:srgbClr val="1F77B4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7" name="Line 136">
              <a:extLst>
                <a:ext uri="{FF2B5EF4-FFF2-40B4-BE49-F238E27FC236}">
                  <a16:creationId xmlns:a16="http://schemas.microsoft.com/office/drawing/2014/main" id="{476AC300-597D-CD96-1C19-37FCCBC183AD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862388" y="2598738"/>
              <a:ext cx="0" cy="36513"/>
            </a:xfrm>
            <a:prstGeom prst="line">
              <a:avLst/>
            </a:prstGeom>
            <a:noFill/>
            <a:ln w="6350" cap="flat">
              <a:solidFill>
                <a:srgbClr val="1F77B4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8" name="Line 137">
              <a:extLst>
                <a:ext uri="{FF2B5EF4-FFF2-40B4-BE49-F238E27FC236}">
                  <a16:creationId xmlns:a16="http://schemas.microsoft.com/office/drawing/2014/main" id="{71310C06-2E0B-C1BA-6657-1E73396875E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862388" y="2598738"/>
              <a:ext cx="0" cy="36513"/>
            </a:xfrm>
            <a:prstGeom prst="line">
              <a:avLst/>
            </a:prstGeom>
            <a:noFill/>
            <a:ln w="6350" cap="flat">
              <a:solidFill>
                <a:srgbClr val="1F77B4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39" name="Line 138">
              <a:extLst>
                <a:ext uri="{FF2B5EF4-FFF2-40B4-BE49-F238E27FC236}">
                  <a16:creationId xmlns:a16="http://schemas.microsoft.com/office/drawing/2014/main" id="{00A499E7-A099-7470-6435-8A7F543419CE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884488" y="2703513"/>
              <a:ext cx="709613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0" name="Line 139">
              <a:extLst>
                <a:ext uri="{FF2B5EF4-FFF2-40B4-BE49-F238E27FC236}">
                  <a16:creationId xmlns:a16="http://schemas.microsoft.com/office/drawing/2014/main" id="{4F4A3CF9-B6B1-81D8-F096-BBBB029008E1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905125" y="2703513"/>
              <a:ext cx="668338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1" name="Line 140">
              <a:extLst>
                <a:ext uri="{FF2B5EF4-FFF2-40B4-BE49-F238E27FC236}">
                  <a16:creationId xmlns:a16="http://schemas.microsoft.com/office/drawing/2014/main" id="{B7202A78-68AC-6C8B-3FBE-B58E5FDAD87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905125" y="2686050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2" name="Line 141">
              <a:extLst>
                <a:ext uri="{FF2B5EF4-FFF2-40B4-BE49-F238E27FC236}">
                  <a16:creationId xmlns:a16="http://schemas.microsoft.com/office/drawing/2014/main" id="{08301484-0B50-774F-FD73-83000852A232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905125" y="2686050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3" name="Line 142">
              <a:extLst>
                <a:ext uri="{FF2B5EF4-FFF2-40B4-BE49-F238E27FC236}">
                  <a16:creationId xmlns:a16="http://schemas.microsoft.com/office/drawing/2014/main" id="{4371C0B7-CCFC-E838-1A4D-994EC1815551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573463" y="2686050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4" name="Line 143">
              <a:extLst>
                <a:ext uri="{FF2B5EF4-FFF2-40B4-BE49-F238E27FC236}">
                  <a16:creationId xmlns:a16="http://schemas.microsoft.com/office/drawing/2014/main" id="{B08D0D35-96EB-9E59-540B-7D16E43B5063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573463" y="2686050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5" name="Line 144">
              <a:extLst>
                <a:ext uri="{FF2B5EF4-FFF2-40B4-BE49-F238E27FC236}">
                  <a16:creationId xmlns:a16="http://schemas.microsoft.com/office/drawing/2014/main" id="{5E6B33E5-33DC-6E1B-4DDB-633FC7CC3E0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01988" y="2790825"/>
              <a:ext cx="331788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6" name="Line 145">
              <a:extLst>
                <a:ext uri="{FF2B5EF4-FFF2-40B4-BE49-F238E27FC236}">
                  <a16:creationId xmlns:a16="http://schemas.microsoft.com/office/drawing/2014/main" id="{0279F3F5-BB54-C806-A9BC-F4DB3FB70B7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13100" y="2790825"/>
              <a:ext cx="309563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7" name="Line 146">
              <a:extLst>
                <a:ext uri="{FF2B5EF4-FFF2-40B4-BE49-F238E27FC236}">
                  <a16:creationId xmlns:a16="http://schemas.microsoft.com/office/drawing/2014/main" id="{AD73650F-C432-B516-376B-1C96D4ED9A36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13100" y="2773363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8" name="Line 147">
              <a:extLst>
                <a:ext uri="{FF2B5EF4-FFF2-40B4-BE49-F238E27FC236}">
                  <a16:creationId xmlns:a16="http://schemas.microsoft.com/office/drawing/2014/main" id="{74405F2A-2A0A-0BCD-088E-38320C5D670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13100" y="2773363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49" name="Line 148">
              <a:extLst>
                <a:ext uri="{FF2B5EF4-FFF2-40B4-BE49-F238E27FC236}">
                  <a16:creationId xmlns:a16="http://schemas.microsoft.com/office/drawing/2014/main" id="{BF384038-5AF4-A4D7-107E-D7476E797BC8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522663" y="2773363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0" name="Line 149">
              <a:extLst>
                <a:ext uri="{FF2B5EF4-FFF2-40B4-BE49-F238E27FC236}">
                  <a16:creationId xmlns:a16="http://schemas.microsoft.com/office/drawing/2014/main" id="{D9AC61BF-FDE2-76C8-EF9B-2E599A856BC2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522663" y="2773363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1" name="Line 150">
              <a:extLst>
                <a:ext uri="{FF2B5EF4-FFF2-40B4-BE49-F238E27FC236}">
                  <a16:creationId xmlns:a16="http://schemas.microsoft.com/office/drawing/2014/main" id="{F07BE32A-CFD7-7094-7EDB-5329234605E6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68663" y="2878138"/>
              <a:ext cx="211138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2" name="Line 151">
              <a:extLst>
                <a:ext uri="{FF2B5EF4-FFF2-40B4-BE49-F238E27FC236}">
                  <a16:creationId xmlns:a16="http://schemas.microsoft.com/office/drawing/2014/main" id="{952D89BD-3E93-1BC2-A219-AA980ECCE2FE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86125" y="2878138"/>
              <a:ext cx="174625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3" name="Line 152">
              <a:extLst>
                <a:ext uri="{FF2B5EF4-FFF2-40B4-BE49-F238E27FC236}">
                  <a16:creationId xmlns:a16="http://schemas.microsoft.com/office/drawing/2014/main" id="{6B1C6E57-DB29-7355-5EC7-CD50BA724536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86125" y="2860675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4" name="Line 153">
              <a:extLst>
                <a:ext uri="{FF2B5EF4-FFF2-40B4-BE49-F238E27FC236}">
                  <a16:creationId xmlns:a16="http://schemas.microsoft.com/office/drawing/2014/main" id="{F207C610-68BC-DF68-DEE6-975C83021F8D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86125" y="2860675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5" name="Line 154">
              <a:extLst>
                <a:ext uri="{FF2B5EF4-FFF2-40B4-BE49-F238E27FC236}">
                  <a16:creationId xmlns:a16="http://schemas.microsoft.com/office/drawing/2014/main" id="{9DFED65E-717C-6C1E-6CF8-4DB2C4B523B5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60750" y="2860675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6" name="Line 155">
              <a:extLst>
                <a:ext uri="{FF2B5EF4-FFF2-40B4-BE49-F238E27FC236}">
                  <a16:creationId xmlns:a16="http://schemas.microsoft.com/office/drawing/2014/main" id="{68EF056A-6458-27B4-BCB8-C7F9A3221D3A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60750" y="2860675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7" name="Line 156">
              <a:extLst>
                <a:ext uri="{FF2B5EF4-FFF2-40B4-BE49-F238E27FC236}">
                  <a16:creationId xmlns:a16="http://schemas.microsoft.com/office/drawing/2014/main" id="{206128C1-D8FC-7BAF-2B41-5F540F53783B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75013" y="2965450"/>
              <a:ext cx="192088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8" name="Line 157">
              <a:extLst>
                <a:ext uri="{FF2B5EF4-FFF2-40B4-BE49-F238E27FC236}">
                  <a16:creationId xmlns:a16="http://schemas.microsoft.com/office/drawing/2014/main" id="{2E4A6413-2C40-A5F1-CCD4-8628D62C4193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95650" y="2965450"/>
              <a:ext cx="149225" cy="0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59" name="Line 158">
              <a:extLst>
                <a:ext uri="{FF2B5EF4-FFF2-40B4-BE49-F238E27FC236}">
                  <a16:creationId xmlns:a16="http://schemas.microsoft.com/office/drawing/2014/main" id="{60FC6D0D-02D3-B942-4389-CB4B4D59CDEB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95650" y="2947988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0" name="Line 159">
              <a:extLst>
                <a:ext uri="{FF2B5EF4-FFF2-40B4-BE49-F238E27FC236}">
                  <a16:creationId xmlns:a16="http://schemas.microsoft.com/office/drawing/2014/main" id="{ACD60DC2-123B-28EC-AAB4-78F03095CE94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295650" y="2947988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1" name="Line 160">
              <a:extLst>
                <a:ext uri="{FF2B5EF4-FFF2-40B4-BE49-F238E27FC236}">
                  <a16:creationId xmlns:a16="http://schemas.microsoft.com/office/drawing/2014/main" id="{39F0AB4F-342E-3673-B396-8F5A98617028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44875" y="2947988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2" name="Line 161">
              <a:extLst>
                <a:ext uri="{FF2B5EF4-FFF2-40B4-BE49-F238E27FC236}">
                  <a16:creationId xmlns:a16="http://schemas.microsoft.com/office/drawing/2014/main" id="{B4A25338-C584-DF28-880A-83C925F9473F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44875" y="2947988"/>
              <a:ext cx="0" cy="34925"/>
            </a:xfrm>
            <a:prstGeom prst="line">
              <a:avLst/>
            </a:pr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3" name="Line 162">
              <a:extLst>
                <a:ext uri="{FF2B5EF4-FFF2-40B4-BE49-F238E27FC236}">
                  <a16:creationId xmlns:a16="http://schemas.microsoft.com/office/drawing/2014/main" id="{DC40B554-3E15-FB86-D6D2-8B5ED87687D1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282950" y="3052763"/>
              <a:ext cx="187325" cy="0"/>
            </a:xfrm>
            <a:prstGeom prst="line">
              <a:avLst/>
            </a:prstGeom>
            <a:noFill/>
            <a:ln w="6350" cap="flat">
              <a:solidFill>
                <a:srgbClr val="9467BD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4" name="Line 163">
              <a:extLst>
                <a:ext uri="{FF2B5EF4-FFF2-40B4-BE49-F238E27FC236}">
                  <a16:creationId xmlns:a16="http://schemas.microsoft.com/office/drawing/2014/main" id="{0868C193-3646-2812-DE11-F3F036EDB1BB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3303588" y="3052763"/>
              <a:ext cx="147638" cy="0"/>
            </a:xfrm>
            <a:prstGeom prst="line">
              <a:avLst/>
            </a:prstGeom>
            <a:noFill/>
            <a:ln w="6350" cap="flat">
              <a:solidFill>
                <a:srgbClr val="9467BD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5" name="Line 164">
              <a:extLst>
                <a:ext uri="{FF2B5EF4-FFF2-40B4-BE49-F238E27FC236}">
                  <a16:creationId xmlns:a16="http://schemas.microsoft.com/office/drawing/2014/main" id="{645B3B09-ED09-670B-6220-4A5A6C236EC6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303588" y="3035300"/>
              <a:ext cx="0" cy="34925"/>
            </a:xfrm>
            <a:prstGeom prst="line">
              <a:avLst/>
            </a:prstGeom>
            <a:noFill/>
            <a:ln w="6350" cap="flat">
              <a:solidFill>
                <a:srgbClr val="9467BD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6" name="Line 165">
              <a:extLst>
                <a:ext uri="{FF2B5EF4-FFF2-40B4-BE49-F238E27FC236}">
                  <a16:creationId xmlns:a16="http://schemas.microsoft.com/office/drawing/2014/main" id="{077AB67E-2289-7606-DAFA-00D8D25B1EA3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303588" y="3035300"/>
              <a:ext cx="0" cy="34925"/>
            </a:xfrm>
            <a:prstGeom prst="line">
              <a:avLst/>
            </a:prstGeom>
            <a:noFill/>
            <a:ln w="6350" cap="flat">
              <a:solidFill>
                <a:srgbClr val="9467BD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7" name="Line 166">
              <a:extLst>
                <a:ext uri="{FF2B5EF4-FFF2-40B4-BE49-F238E27FC236}">
                  <a16:creationId xmlns:a16="http://schemas.microsoft.com/office/drawing/2014/main" id="{06559A25-B390-C23A-EF02-3DFE76DBB3D0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51225" y="3035300"/>
              <a:ext cx="0" cy="34925"/>
            </a:xfrm>
            <a:prstGeom prst="line">
              <a:avLst/>
            </a:prstGeom>
            <a:noFill/>
            <a:ln w="6350" cap="flat">
              <a:solidFill>
                <a:srgbClr val="9467BD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8" name="Line 167">
              <a:extLst>
                <a:ext uri="{FF2B5EF4-FFF2-40B4-BE49-F238E27FC236}">
                  <a16:creationId xmlns:a16="http://schemas.microsoft.com/office/drawing/2014/main" id="{E65BBD21-9A87-5C54-2622-4C7D692766A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451225" y="3035300"/>
              <a:ext cx="0" cy="34925"/>
            </a:xfrm>
            <a:prstGeom prst="line">
              <a:avLst/>
            </a:prstGeom>
            <a:noFill/>
            <a:ln w="6350" cap="flat">
              <a:solidFill>
                <a:srgbClr val="9467BD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69" name="Freeform 168">
              <a:extLst>
                <a:ext uri="{FF2B5EF4-FFF2-40B4-BE49-F238E27FC236}">
                  <a16:creationId xmlns:a16="http://schemas.microsoft.com/office/drawing/2014/main" id="{09EDD038-3987-F49E-DED7-36D6C2AA3C3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33650" y="2657475"/>
              <a:ext cx="1441450" cy="6350"/>
            </a:xfrm>
            <a:custGeom>
              <a:avLst/>
              <a:gdLst>
                <a:gd name="T0" fmla="*/ 14 w 908"/>
                <a:gd name="T1" fmla="*/ 4 h 4"/>
                <a:gd name="T2" fmla="*/ 29 w 908"/>
                <a:gd name="T3" fmla="*/ 0 h 4"/>
                <a:gd name="T4" fmla="*/ 39 w 908"/>
                <a:gd name="T5" fmla="*/ 4 h 4"/>
                <a:gd name="T6" fmla="*/ 63 w 908"/>
                <a:gd name="T7" fmla="*/ 0 h 4"/>
                <a:gd name="T8" fmla="*/ 69 w 908"/>
                <a:gd name="T9" fmla="*/ 0 h 4"/>
                <a:gd name="T10" fmla="*/ 92 w 908"/>
                <a:gd name="T11" fmla="*/ 4 h 4"/>
                <a:gd name="T12" fmla="*/ 108 w 908"/>
                <a:gd name="T13" fmla="*/ 0 h 4"/>
                <a:gd name="T14" fmla="*/ 117 w 908"/>
                <a:gd name="T15" fmla="*/ 4 h 4"/>
                <a:gd name="T16" fmla="*/ 140 w 908"/>
                <a:gd name="T17" fmla="*/ 0 h 4"/>
                <a:gd name="T18" fmla="*/ 146 w 908"/>
                <a:gd name="T19" fmla="*/ 0 h 4"/>
                <a:gd name="T20" fmla="*/ 170 w 908"/>
                <a:gd name="T21" fmla="*/ 4 h 4"/>
                <a:gd name="T22" fmla="*/ 185 w 908"/>
                <a:gd name="T23" fmla="*/ 0 h 4"/>
                <a:gd name="T24" fmla="*/ 195 w 908"/>
                <a:gd name="T25" fmla="*/ 4 h 4"/>
                <a:gd name="T26" fmla="*/ 218 w 908"/>
                <a:gd name="T27" fmla="*/ 0 h 4"/>
                <a:gd name="T28" fmla="*/ 224 w 908"/>
                <a:gd name="T29" fmla="*/ 0 h 4"/>
                <a:gd name="T30" fmla="*/ 247 w 908"/>
                <a:gd name="T31" fmla="*/ 4 h 4"/>
                <a:gd name="T32" fmla="*/ 263 w 908"/>
                <a:gd name="T33" fmla="*/ 0 h 4"/>
                <a:gd name="T34" fmla="*/ 273 w 908"/>
                <a:gd name="T35" fmla="*/ 4 h 4"/>
                <a:gd name="T36" fmla="*/ 296 w 908"/>
                <a:gd name="T37" fmla="*/ 0 h 4"/>
                <a:gd name="T38" fmla="*/ 302 w 908"/>
                <a:gd name="T39" fmla="*/ 0 h 4"/>
                <a:gd name="T40" fmla="*/ 325 w 908"/>
                <a:gd name="T41" fmla="*/ 4 h 4"/>
                <a:gd name="T42" fmla="*/ 341 w 908"/>
                <a:gd name="T43" fmla="*/ 0 h 4"/>
                <a:gd name="T44" fmla="*/ 351 w 908"/>
                <a:gd name="T45" fmla="*/ 4 h 4"/>
                <a:gd name="T46" fmla="*/ 374 w 908"/>
                <a:gd name="T47" fmla="*/ 0 h 4"/>
                <a:gd name="T48" fmla="*/ 380 w 908"/>
                <a:gd name="T49" fmla="*/ 0 h 4"/>
                <a:gd name="T50" fmla="*/ 403 w 908"/>
                <a:gd name="T51" fmla="*/ 4 h 4"/>
                <a:gd name="T52" fmla="*/ 419 w 908"/>
                <a:gd name="T53" fmla="*/ 0 h 4"/>
                <a:gd name="T54" fmla="*/ 429 w 908"/>
                <a:gd name="T55" fmla="*/ 4 h 4"/>
                <a:gd name="T56" fmla="*/ 452 w 908"/>
                <a:gd name="T57" fmla="*/ 0 h 4"/>
                <a:gd name="T58" fmla="*/ 458 w 908"/>
                <a:gd name="T59" fmla="*/ 0 h 4"/>
                <a:gd name="T60" fmla="*/ 481 w 908"/>
                <a:gd name="T61" fmla="*/ 4 h 4"/>
                <a:gd name="T62" fmla="*/ 497 w 908"/>
                <a:gd name="T63" fmla="*/ 0 h 4"/>
                <a:gd name="T64" fmla="*/ 507 w 908"/>
                <a:gd name="T65" fmla="*/ 4 h 4"/>
                <a:gd name="T66" fmla="*/ 530 w 908"/>
                <a:gd name="T67" fmla="*/ 0 h 4"/>
                <a:gd name="T68" fmla="*/ 536 w 908"/>
                <a:gd name="T69" fmla="*/ 0 h 4"/>
                <a:gd name="T70" fmla="*/ 559 w 908"/>
                <a:gd name="T71" fmla="*/ 4 h 4"/>
                <a:gd name="T72" fmla="*/ 575 w 908"/>
                <a:gd name="T73" fmla="*/ 0 h 4"/>
                <a:gd name="T74" fmla="*/ 584 w 908"/>
                <a:gd name="T75" fmla="*/ 4 h 4"/>
                <a:gd name="T76" fmla="*/ 608 w 908"/>
                <a:gd name="T77" fmla="*/ 0 h 4"/>
                <a:gd name="T78" fmla="*/ 614 w 908"/>
                <a:gd name="T79" fmla="*/ 0 h 4"/>
                <a:gd name="T80" fmla="*/ 637 w 908"/>
                <a:gd name="T81" fmla="*/ 4 h 4"/>
                <a:gd name="T82" fmla="*/ 653 w 908"/>
                <a:gd name="T83" fmla="*/ 0 h 4"/>
                <a:gd name="T84" fmla="*/ 662 w 908"/>
                <a:gd name="T85" fmla="*/ 4 h 4"/>
                <a:gd name="T86" fmla="*/ 685 w 908"/>
                <a:gd name="T87" fmla="*/ 0 h 4"/>
                <a:gd name="T88" fmla="*/ 692 w 908"/>
                <a:gd name="T89" fmla="*/ 0 h 4"/>
                <a:gd name="T90" fmla="*/ 715 w 908"/>
                <a:gd name="T91" fmla="*/ 4 h 4"/>
                <a:gd name="T92" fmla="*/ 730 w 908"/>
                <a:gd name="T93" fmla="*/ 0 h 4"/>
                <a:gd name="T94" fmla="*/ 740 w 908"/>
                <a:gd name="T95" fmla="*/ 4 h 4"/>
                <a:gd name="T96" fmla="*/ 763 w 908"/>
                <a:gd name="T97" fmla="*/ 0 h 4"/>
                <a:gd name="T98" fmla="*/ 770 w 908"/>
                <a:gd name="T99" fmla="*/ 0 h 4"/>
                <a:gd name="T100" fmla="*/ 793 w 908"/>
                <a:gd name="T101" fmla="*/ 4 h 4"/>
                <a:gd name="T102" fmla="*/ 809 w 908"/>
                <a:gd name="T103" fmla="*/ 0 h 4"/>
                <a:gd name="T104" fmla="*/ 818 w 908"/>
                <a:gd name="T105" fmla="*/ 4 h 4"/>
                <a:gd name="T106" fmla="*/ 841 w 908"/>
                <a:gd name="T107" fmla="*/ 0 h 4"/>
                <a:gd name="T108" fmla="*/ 847 w 908"/>
                <a:gd name="T109" fmla="*/ 0 h 4"/>
                <a:gd name="T110" fmla="*/ 871 w 908"/>
                <a:gd name="T111" fmla="*/ 4 h 4"/>
                <a:gd name="T112" fmla="*/ 886 w 908"/>
                <a:gd name="T113" fmla="*/ 0 h 4"/>
                <a:gd name="T114" fmla="*/ 896 w 908"/>
                <a:gd name="T115" fmla="*/ 4 h 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908" h="4">
                  <a:moveTo>
                    <a:pt x="0" y="0"/>
                  </a:moveTo>
                  <a:lnTo>
                    <a:pt x="4" y="0"/>
                  </a:lnTo>
                  <a:lnTo>
                    <a:pt x="4" y="4"/>
                  </a:lnTo>
                  <a:lnTo>
                    <a:pt x="0" y="4"/>
                  </a:lnTo>
                  <a:lnTo>
                    <a:pt x="0" y="0"/>
                  </a:lnTo>
                  <a:close/>
                  <a:moveTo>
                    <a:pt x="10" y="0"/>
                  </a:moveTo>
                  <a:lnTo>
                    <a:pt x="14" y="0"/>
                  </a:lnTo>
                  <a:lnTo>
                    <a:pt x="14" y="4"/>
                  </a:lnTo>
                  <a:lnTo>
                    <a:pt x="10" y="4"/>
                  </a:lnTo>
                  <a:lnTo>
                    <a:pt x="10" y="0"/>
                  </a:lnTo>
                  <a:close/>
                  <a:moveTo>
                    <a:pt x="20" y="0"/>
                  </a:moveTo>
                  <a:lnTo>
                    <a:pt x="24" y="0"/>
                  </a:lnTo>
                  <a:lnTo>
                    <a:pt x="24" y="4"/>
                  </a:lnTo>
                  <a:lnTo>
                    <a:pt x="20" y="4"/>
                  </a:lnTo>
                  <a:lnTo>
                    <a:pt x="20" y="0"/>
                  </a:lnTo>
                  <a:close/>
                  <a:moveTo>
                    <a:pt x="29" y="0"/>
                  </a:moveTo>
                  <a:lnTo>
                    <a:pt x="33" y="0"/>
                  </a:lnTo>
                  <a:lnTo>
                    <a:pt x="33" y="4"/>
                  </a:lnTo>
                  <a:lnTo>
                    <a:pt x="29" y="4"/>
                  </a:lnTo>
                  <a:lnTo>
                    <a:pt x="29" y="0"/>
                  </a:lnTo>
                  <a:close/>
                  <a:moveTo>
                    <a:pt x="39" y="0"/>
                  </a:moveTo>
                  <a:lnTo>
                    <a:pt x="43" y="0"/>
                  </a:lnTo>
                  <a:lnTo>
                    <a:pt x="43" y="4"/>
                  </a:lnTo>
                  <a:lnTo>
                    <a:pt x="39" y="4"/>
                  </a:lnTo>
                  <a:lnTo>
                    <a:pt x="39" y="0"/>
                  </a:lnTo>
                  <a:close/>
                  <a:moveTo>
                    <a:pt x="49" y="0"/>
                  </a:moveTo>
                  <a:lnTo>
                    <a:pt x="53" y="0"/>
                  </a:lnTo>
                  <a:lnTo>
                    <a:pt x="53" y="4"/>
                  </a:lnTo>
                  <a:lnTo>
                    <a:pt x="49" y="4"/>
                  </a:lnTo>
                  <a:lnTo>
                    <a:pt x="49" y="0"/>
                  </a:lnTo>
                  <a:close/>
                  <a:moveTo>
                    <a:pt x="59" y="0"/>
                  </a:moveTo>
                  <a:lnTo>
                    <a:pt x="63" y="0"/>
                  </a:lnTo>
                  <a:lnTo>
                    <a:pt x="63" y="4"/>
                  </a:lnTo>
                  <a:lnTo>
                    <a:pt x="59" y="4"/>
                  </a:lnTo>
                  <a:lnTo>
                    <a:pt x="59" y="0"/>
                  </a:lnTo>
                  <a:close/>
                  <a:moveTo>
                    <a:pt x="69" y="0"/>
                  </a:moveTo>
                  <a:lnTo>
                    <a:pt x="72" y="0"/>
                  </a:lnTo>
                  <a:lnTo>
                    <a:pt x="72" y="4"/>
                  </a:lnTo>
                  <a:lnTo>
                    <a:pt x="69" y="4"/>
                  </a:lnTo>
                  <a:lnTo>
                    <a:pt x="69" y="0"/>
                  </a:lnTo>
                  <a:close/>
                  <a:moveTo>
                    <a:pt x="78" y="0"/>
                  </a:moveTo>
                  <a:lnTo>
                    <a:pt x="82" y="0"/>
                  </a:lnTo>
                  <a:lnTo>
                    <a:pt x="82" y="4"/>
                  </a:lnTo>
                  <a:lnTo>
                    <a:pt x="78" y="4"/>
                  </a:lnTo>
                  <a:lnTo>
                    <a:pt x="78" y="0"/>
                  </a:lnTo>
                  <a:close/>
                  <a:moveTo>
                    <a:pt x="88" y="0"/>
                  </a:moveTo>
                  <a:lnTo>
                    <a:pt x="92" y="0"/>
                  </a:lnTo>
                  <a:lnTo>
                    <a:pt x="92" y="4"/>
                  </a:lnTo>
                  <a:lnTo>
                    <a:pt x="88" y="4"/>
                  </a:lnTo>
                  <a:lnTo>
                    <a:pt x="88" y="0"/>
                  </a:lnTo>
                  <a:close/>
                  <a:moveTo>
                    <a:pt x="98" y="0"/>
                  </a:moveTo>
                  <a:lnTo>
                    <a:pt x="101" y="0"/>
                  </a:lnTo>
                  <a:lnTo>
                    <a:pt x="101" y="4"/>
                  </a:lnTo>
                  <a:lnTo>
                    <a:pt x="98" y="4"/>
                  </a:lnTo>
                  <a:lnTo>
                    <a:pt x="98" y="0"/>
                  </a:lnTo>
                  <a:close/>
                  <a:moveTo>
                    <a:pt x="108" y="0"/>
                  </a:moveTo>
                  <a:lnTo>
                    <a:pt x="111" y="0"/>
                  </a:lnTo>
                  <a:lnTo>
                    <a:pt x="111" y="4"/>
                  </a:lnTo>
                  <a:lnTo>
                    <a:pt x="108" y="4"/>
                  </a:lnTo>
                  <a:lnTo>
                    <a:pt x="108" y="0"/>
                  </a:lnTo>
                  <a:close/>
                  <a:moveTo>
                    <a:pt x="117" y="0"/>
                  </a:moveTo>
                  <a:lnTo>
                    <a:pt x="121" y="0"/>
                  </a:lnTo>
                  <a:lnTo>
                    <a:pt x="121" y="4"/>
                  </a:lnTo>
                  <a:lnTo>
                    <a:pt x="117" y="4"/>
                  </a:lnTo>
                  <a:lnTo>
                    <a:pt x="117" y="0"/>
                  </a:lnTo>
                  <a:close/>
                  <a:moveTo>
                    <a:pt x="127" y="0"/>
                  </a:moveTo>
                  <a:lnTo>
                    <a:pt x="131" y="0"/>
                  </a:lnTo>
                  <a:lnTo>
                    <a:pt x="131" y="4"/>
                  </a:lnTo>
                  <a:lnTo>
                    <a:pt x="127" y="4"/>
                  </a:lnTo>
                  <a:lnTo>
                    <a:pt x="127" y="0"/>
                  </a:lnTo>
                  <a:close/>
                  <a:moveTo>
                    <a:pt x="137" y="0"/>
                  </a:moveTo>
                  <a:lnTo>
                    <a:pt x="140" y="0"/>
                  </a:lnTo>
                  <a:lnTo>
                    <a:pt x="140" y="4"/>
                  </a:lnTo>
                  <a:lnTo>
                    <a:pt x="137" y="4"/>
                  </a:lnTo>
                  <a:lnTo>
                    <a:pt x="137" y="0"/>
                  </a:lnTo>
                  <a:close/>
                  <a:moveTo>
                    <a:pt x="146" y="0"/>
                  </a:moveTo>
                  <a:lnTo>
                    <a:pt x="150" y="0"/>
                  </a:lnTo>
                  <a:lnTo>
                    <a:pt x="150" y="4"/>
                  </a:lnTo>
                  <a:lnTo>
                    <a:pt x="146" y="4"/>
                  </a:lnTo>
                  <a:lnTo>
                    <a:pt x="146" y="0"/>
                  </a:lnTo>
                  <a:close/>
                  <a:moveTo>
                    <a:pt x="156" y="0"/>
                  </a:moveTo>
                  <a:lnTo>
                    <a:pt x="160" y="0"/>
                  </a:lnTo>
                  <a:lnTo>
                    <a:pt x="160" y="4"/>
                  </a:lnTo>
                  <a:lnTo>
                    <a:pt x="156" y="4"/>
                  </a:lnTo>
                  <a:lnTo>
                    <a:pt x="156" y="0"/>
                  </a:lnTo>
                  <a:close/>
                  <a:moveTo>
                    <a:pt x="166" y="0"/>
                  </a:moveTo>
                  <a:lnTo>
                    <a:pt x="170" y="0"/>
                  </a:lnTo>
                  <a:lnTo>
                    <a:pt x="170" y="4"/>
                  </a:lnTo>
                  <a:lnTo>
                    <a:pt x="166" y="4"/>
                  </a:lnTo>
                  <a:lnTo>
                    <a:pt x="166" y="0"/>
                  </a:lnTo>
                  <a:close/>
                  <a:moveTo>
                    <a:pt x="176" y="0"/>
                  </a:moveTo>
                  <a:lnTo>
                    <a:pt x="179" y="0"/>
                  </a:lnTo>
                  <a:lnTo>
                    <a:pt x="179" y="4"/>
                  </a:lnTo>
                  <a:lnTo>
                    <a:pt x="176" y="4"/>
                  </a:lnTo>
                  <a:lnTo>
                    <a:pt x="176" y="0"/>
                  </a:lnTo>
                  <a:close/>
                  <a:moveTo>
                    <a:pt x="185" y="0"/>
                  </a:moveTo>
                  <a:lnTo>
                    <a:pt x="189" y="0"/>
                  </a:lnTo>
                  <a:lnTo>
                    <a:pt x="189" y="4"/>
                  </a:lnTo>
                  <a:lnTo>
                    <a:pt x="185" y="4"/>
                  </a:lnTo>
                  <a:lnTo>
                    <a:pt x="185" y="0"/>
                  </a:lnTo>
                  <a:close/>
                  <a:moveTo>
                    <a:pt x="195" y="0"/>
                  </a:moveTo>
                  <a:lnTo>
                    <a:pt x="199" y="0"/>
                  </a:lnTo>
                  <a:lnTo>
                    <a:pt x="199" y="4"/>
                  </a:lnTo>
                  <a:lnTo>
                    <a:pt x="195" y="4"/>
                  </a:lnTo>
                  <a:lnTo>
                    <a:pt x="195" y="0"/>
                  </a:lnTo>
                  <a:close/>
                  <a:moveTo>
                    <a:pt x="205" y="0"/>
                  </a:moveTo>
                  <a:lnTo>
                    <a:pt x="209" y="0"/>
                  </a:lnTo>
                  <a:lnTo>
                    <a:pt x="209" y="4"/>
                  </a:lnTo>
                  <a:lnTo>
                    <a:pt x="205" y="4"/>
                  </a:lnTo>
                  <a:lnTo>
                    <a:pt x="205" y="0"/>
                  </a:lnTo>
                  <a:close/>
                  <a:moveTo>
                    <a:pt x="215" y="0"/>
                  </a:moveTo>
                  <a:lnTo>
                    <a:pt x="218" y="0"/>
                  </a:lnTo>
                  <a:lnTo>
                    <a:pt x="218" y="4"/>
                  </a:lnTo>
                  <a:lnTo>
                    <a:pt x="215" y="4"/>
                  </a:lnTo>
                  <a:lnTo>
                    <a:pt x="215" y="0"/>
                  </a:lnTo>
                  <a:close/>
                  <a:moveTo>
                    <a:pt x="224" y="0"/>
                  </a:moveTo>
                  <a:lnTo>
                    <a:pt x="228" y="0"/>
                  </a:lnTo>
                  <a:lnTo>
                    <a:pt x="228" y="4"/>
                  </a:lnTo>
                  <a:lnTo>
                    <a:pt x="224" y="4"/>
                  </a:lnTo>
                  <a:lnTo>
                    <a:pt x="224" y="0"/>
                  </a:lnTo>
                  <a:close/>
                  <a:moveTo>
                    <a:pt x="234" y="0"/>
                  </a:moveTo>
                  <a:lnTo>
                    <a:pt x="238" y="0"/>
                  </a:lnTo>
                  <a:lnTo>
                    <a:pt x="238" y="4"/>
                  </a:lnTo>
                  <a:lnTo>
                    <a:pt x="234" y="4"/>
                  </a:lnTo>
                  <a:lnTo>
                    <a:pt x="234" y="0"/>
                  </a:lnTo>
                  <a:close/>
                  <a:moveTo>
                    <a:pt x="244" y="0"/>
                  </a:moveTo>
                  <a:lnTo>
                    <a:pt x="247" y="0"/>
                  </a:lnTo>
                  <a:lnTo>
                    <a:pt x="247" y="4"/>
                  </a:lnTo>
                  <a:lnTo>
                    <a:pt x="244" y="4"/>
                  </a:lnTo>
                  <a:lnTo>
                    <a:pt x="244" y="0"/>
                  </a:lnTo>
                  <a:close/>
                  <a:moveTo>
                    <a:pt x="254" y="0"/>
                  </a:moveTo>
                  <a:lnTo>
                    <a:pt x="257" y="0"/>
                  </a:lnTo>
                  <a:lnTo>
                    <a:pt x="257" y="4"/>
                  </a:lnTo>
                  <a:lnTo>
                    <a:pt x="254" y="4"/>
                  </a:lnTo>
                  <a:lnTo>
                    <a:pt x="254" y="0"/>
                  </a:lnTo>
                  <a:close/>
                  <a:moveTo>
                    <a:pt x="263" y="0"/>
                  </a:moveTo>
                  <a:lnTo>
                    <a:pt x="267" y="0"/>
                  </a:lnTo>
                  <a:lnTo>
                    <a:pt x="267" y="4"/>
                  </a:lnTo>
                  <a:lnTo>
                    <a:pt x="263" y="4"/>
                  </a:lnTo>
                  <a:lnTo>
                    <a:pt x="263" y="0"/>
                  </a:lnTo>
                  <a:close/>
                  <a:moveTo>
                    <a:pt x="273" y="0"/>
                  </a:moveTo>
                  <a:lnTo>
                    <a:pt x="277" y="0"/>
                  </a:lnTo>
                  <a:lnTo>
                    <a:pt x="277" y="4"/>
                  </a:lnTo>
                  <a:lnTo>
                    <a:pt x="273" y="4"/>
                  </a:lnTo>
                  <a:lnTo>
                    <a:pt x="273" y="0"/>
                  </a:lnTo>
                  <a:close/>
                  <a:moveTo>
                    <a:pt x="283" y="0"/>
                  </a:moveTo>
                  <a:lnTo>
                    <a:pt x="286" y="0"/>
                  </a:lnTo>
                  <a:lnTo>
                    <a:pt x="286" y="4"/>
                  </a:lnTo>
                  <a:lnTo>
                    <a:pt x="283" y="4"/>
                  </a:lnTo>
                  <a:lnTo>
                    <a:pt x="283" y="0"/>
                  </a:lnTo>
                  <a:close/>
                  <a:moveTo>
                    <a:pt x="292" y="0"/>
                  </a:moveTo>
                  <a:lnTo>
                    <a:pt x="296" y="0"/>
                  </a:lnTo>
                  <a:lnTo>
                    <a:pt x="296" y="4"/>
                  </a:lnTo>
                  <a:lnTo>
                    <a:pt x="292" y="4"/>
                  </a:lnTo>
                  <a:lnTo>
                    <a:pt x="292" y="0"/>
                  </a:lnTo>
                  <a:close/>
                  <a:moveTo>
                    <a:pt x="302" y="0"/>
                  </a:moveTo>
                  <a:lnTo>
                    <a:pt x="306" y="0"/>
                  </a:lnTo>
                  <a:lnTo>
                    <a:pt x="306" y="4"/>
                  </a:lnTo>
                  <a:lnTo>
                    <a:pt x="302" y="4"/>
                  </a:lnTo>
                  <a:lnTo>
                    <a:pt x="302" y="0"/>
                  </a:lnTo>
                  <a:close/>
                  <a:moveTo>
                    <a:pt x="312" y="0"/>
                  </a:moveTo>
                  <a:lnTo>
                    <a:pt x="316" y="0"/>
                  </a:lnTo>
                  <a:lnTo>
                    <a:pt x="316" y="4"/>
                  </a:lnTo>
                  <a:lnTo>
                    <a:pt x="312" y="4"/>
                  </a:lnTo>
                  <a:lnTo>
                    <a:pt x="312" y="0"/>
                  </a:lnTo>
                  <a:close/>
                  <a:moveTo>
                    <a:pt x="322" y="0"/>
                  </a:moveTo>
                  <a:lnTo>
                    <a:pt x="325" y="0"/>
                  </a:lnTo>
                  <a:lnTo>
                    <a:pt x="325" y="4"/>
                  </a:lnTo>
                  <a:lnTo>
                    <a:pt x="322" y="4"/>
                  </a:lnTo>
                  <a:lnTo>
                    <a:pt x="322" y="0"/>
                  </a:lnTo>
                  <a:close/>
                  <a:moveTo>
                    <a:pt x="331" y="0"/>
                  </a:moveTo>
                  <a:lnTo>
                    <a:pt x="335" y="0"/>
                  </a:lnTo>
                  <a:lnTo>
                    <a:pt x="335" y="4"/>
                  </a:lnTo>
                  <a:lnTo>
                    <a:pt x="331" y="4"/>
                  </a:lnTo>
                  <a:lnTo>
                    <a:pt x="331" y="0"/>
                  </a:lnTo>
                  <a:close/>
                  <a:moveTo>
                    <a:pt x="341" y="0"/>
                  </a:moveTo>
                  <a:lnTo>
                    <a:pt x="345" y="0"/>
                  </a:lnTo>
                  <a:lnTo>
                    <a:pt x="345" y="4"/>
                  </a:lnTo>
                  <a:lnTo>
                    <a:pt x="341" y="4"/>
                  </a:lnTo>
                  <a:lnTo>
                    <a:pt x="341" y="0"/>
                  </a:lnTo>
                  <a:close/>
                  <a:moveTo>
                    <a:pt x="351" y="0"/>
                  </a:moveTo>
                  <a:lnTo>
                    <a:pt x="355" y="0"/>
                  </a:lnTo>
                  <a:lnTo>
                    <a:pt x="355" y="4"/>
                  </a:lnTo>
                  <a:lnTo>
                    <a:pt x="351" y="4"/>
                  </a:lnTo>
                  <a:lnTo>
                    <a:pt x="351" y="0"/>
                  </a:lnTo>
                  <a:close/>
                  <a:moveTo>
                    <a:pt x="361" y="0"/>
                  </a:moveTo>
                  <a:lnTo>
                    <a:pt x="364" y="0"/>
                  </a:lnTo>
                  <a:lnTo>
                    <a:pt x="364" y="4"/>
                  </a:lnTo>
                  <a:lnTo>
                    <a:pt x="361" y="4"/>
                  </a:lnTo>
                  <a:lnTo>
                    <a:pt x="361" y="0"/>
                  </a:lnTo>
                  <a:close/>
                  <a:moveTo>
                    <a:pt x="370" y="0"/>
                  </a:moveTo>
                  <a:lnTo>
                    <a:pt x="374" y="0"/>
                  </a:lnTo>
                  <a:lnTo>
                    <a:pt x="374" y="4"/>
                  </a:lnTo>
                  <a:lnTo>
                    <a:pt x="370" y="4"/>
                  </a:lnTo>
                  <a:lnTo>
                    <a:pt x="370" y="0"/>
                  </a:lnTo>
                  <a:close/>
                  <a:moveTo>
                    <a:pt x="380" y="0"/>
                  </a:moveTo>
                  <a:lnTo>
                    <a:pt x="384" y="0"/>
                  </a:lnTo>
                  <a:lnTo>
                    <a:pt x="384" y="4"/>
                  </a:lnTo>
                  <a:lnTo>
                    <a:pt x="380" y="4"/>
                  </a:lnTo>
                  <a:lnTo>
                    <a:pt x="380" y="0"/>
                  </a:lnTo>
                  <a:close/>
                  <a:moveTo>
                    <a:pt x="390" y="0"/>
                  </a:moveTo>
                  <a:lnTo>
                    <a:pt x="393" y="0"/>
                  </a:lnTo>
                  <a:lnTo>
                    <a:pt x="393" y="4"/>
                  </a:lnTo>
                  <a:lnTo>
                    <a:pt x="390" y="4"/>
                  </a:lnTo>
                  <a:lnTo>
                    <a:pt x="390" y="0"/>
                  </a:lnTo>
                  <a:close/>
                  <a:moveTo>
                    <a:pt x="400" y="0"/>
                  </a:moveTo>
                  <a:lnTo>
                    <a:pt x="403" y="0"/>
                  </a:lnTo>
                  <a:lnTo>
                    <a:pt x="403" y="4"/>
                  </a:lnTo>
                  <a:lnTo>
                    <a:pt x="400" y="4"/>
                  </a:lnTo>
                  <a:lnTo>
                    <a:pt x="400" y="0"/>
                  </a:lnTo>
                  <a:close/>
                  <a:moveTo>
                    <a:pt x="409" y="0"/>
                  </a:moveTo>
                  <a:lnTo>
                    <a:pt x="413" y="0"/>
                  </a:lnTo>
                  <a:lnTo>
                    <a:pt x="413" y="4"/>
                  </a:lnTo>
                  <a:lnTo>
                    <a:pt x="409" y="4"/>
                  </a:lnTo>
                  <a:lnTo>
                    <a:pt x="409" y="0"/>
                  </a:lnTo>
                  <a:close/>
                  <a:moveTo>
                    <a:pt x="419" y="0"/>
                  </a:moveTo>
                  <a:lnTo>
                    <a:pt x="423" y="0"/>
                  </a:lnTo>
                  <a:lnTo>
                    <a:pt x="423" y="4"/>
                  </a:lnTo>
                  <a:lnTo>
                    <a:pt x="419" y="4"/>
                  </a:lnTo>
                  <a:lnTo>
                    <a:pt x="419" y="0"/>
                  </a:lnTo>
                  <a:close/>
                  <a:moveTo>
                    <a:pt x="429" y="0"/>
                  </a:moveTo>
                  <a:lnTo>
                    <a:pt x="432" y="0"/>
                  </a:lnTo>
                  <a:lnTo>
                    <a:pt x="432" y="4"/>
                  </a:lnTo>
                  <a:lnTo>
                    <a:pt x="429" y="4"/>
                  </a:lnTo>
                  <a:lnTo>
                    <a:pt x="429" y="0"/>
                  </a:lnTo>
                  <a:close/>
                  <a:moveTo>
                    <a:pt x="438" y="0"/>
                  </a:moveTo>
                  <a:lnTo>
                    <a:pt x="442" y="0"/>
                  </a:lnTo>
                  <a:lnTo>
                    <a:pt x="442" y="4"/>
                  </a:lnTo>
                  <a:lnTo>
                    <a:pt x="438" y="4"/>
                  </a:lnTo>
                  <a:lnTo>
                    <a:pt x="438" y="0"/>
                  </a:lnTo>
                  <a:close/>
                  <a:moveTo>
                    <a:pt x="448" y="0"/>
                  </a:moveTo>
                  <a:lnTo>
                    <a:pt x="452" y="0"/>
                  </a:lnTo>
                  <a:lnTo>
                    <a:pt x="452" y="4"/>
                  </a:lnTo>
                  <a:lnTo>
                    <a:pt x="448" y="4"/>
                  </a:lnTo>
                  <a:lnTo>
                    <a:pt x="448" y="0"/>
                  </a:lnTo>
                  <a:close/>
                  <a:moveTo>
                    <a:pt x="458" y="0"/>
                  </a:moveTo>
                  <a:lnTo>
                    <a:pt x="462" y="0"/>
                  </a:lnTo>
                  <a:lnTo>
                    <a:pt x="462" y="4"/>
                  </a:lnTo>
                  <a:lnTo>
                    <a:pt x="458" y="4"/>
                  </a:lnTo>
                  <a:lnTo>
                    <a:pt x="458" y="0"/>
                  </a:lnTo>
                  <a:close/>
                  <a:moveTo>
                    <a:pt x="468" y="0"/>
                  </a:moveTo>
                  <a:lnTo>
                    <a:pt x="471" y="0"/>
                  </a:lnTo>
                  <a:lnTo>
                    <a:pt x="471" y="4"/>
                  </a:lnTo>
                  <a:lnTo>
                    <a:pt x="468" y="4"/>
                  </a:lnTo>
                  <a:lnTo>
                    <a:pt x="468" y="0"/>
                  </a:lnTo>
                  <a:close/>
                  <a:moveTo>
                    <a:pt x="477" y="0"/>
                  </a:moveTo>
                  <a:lnTo>
                    <a:pt x="481" y="0"/>
                  </a:lnTo>
                  <a:lnTo>
                    <a:pt x="481" y="4"/>
                  </a:lnTo>
                  <a:lnTo>
                    <a:pt x="477" y="4"/>
                  </a:lnTo>
                  <a:lnTo>
                    <a:pt x="477" y="0"/>
                  </a:lnTo>
                  <a:close/>
                  <a:moveTo>
                    <a:pt x="487" y="0"/>
                  </a:moveTo>
                  <a:lnTo>
                    <a:pt x="491" y="0"/>
                  </a:lnTo>
                  <a:lnTo>
                    <a:pt x="491" y="4"/>
                  </a:lnTo>
                  <a:lnTo>
                    <a:pt x="487" y="4"/>
                  </a:lnTo>
                  <a:lnTo>
                    <a:pt x="487" y="0"/>
                  </a:lnTo>
                  <a:close/>
                  <a:moveTo>
                    <a:pt x="497" y="0"/>
                  </a:moveTo>
                  <a:lnTo>
                    <a:pt x="501" y="0"/>
                  </a:lnTo>
                  <a:lnTo>
                    <a:pt x="501" y="4"/>
                  </a:lnTo>
                  <a:lnTo>
                    <a:pt x="497" y="4"/>
                  </a:lnTo>
                  <a:lnTo>
                    <a:pt x="497" y="0"/>
                  </a:lnTo>
                  <a:close/>
                  <a:moveTo>
                    <a:pt x="507" y="0"/>
                  </a:moveTo>
                  <a:lnTo>
                    <a:pt x="510" y="0"/>
                  </a:lnTo>
                  <a:lnTo>
                    <a:pt x="510" y="4"/>
                  </a:lnTo>
                  <a:lnTo>
                    <a:pt x="507" y="4"/>
                  </a:lnTo>
                  <a:lnTo>
                    <a:pt x="507" y="0"/>
                  </a:lnTo>
                  <a:close/>
                  <a:moveTo>
                    <a:pt x="516" y="0"/>
                  </a:moveTo>
                  <a:lnTo>
                    <a:pt x="520" y="0"/>
                  </a:lnTo>
                  <a:lnTo>
                    <a:pt x="520" y="4"/>
                  </a:lnTo>
                  <a:lnTo>
                    <a:pt x="516" y="4"/>
                  </a:lnTo>
                  <a:lnTo>
                    <a:pt x="516" y="0"/>
                  </a:lnTo>
                  <a:close/>
                  <a:moveTo>
                    <a:pt x="526" y="0"/>
                  </a:moveTo>
                  <a:lnTo>
                    <a:pt x="530" y="0"/>
                  </a:lnTo>
                  <a:lnTo>
                    <a:pt x="530" y="4"/>
                  </a:lnTo>
                  <a:lnTo>
                    <a:pt x="526" y="4"/>
                  </a:lnTo>
                  <a:lnTo>
                    <a:pt x="526" y="0"/>
                  </a:lnTo>
                  <a:close/>
                  <a:moveTo>
                    <a:pt x="536" y="0"/>
                  </a:moveTo>
                  <a:lnTo>
                    <a:pt x="539" y="0"/>
                  </a:lnTo>
                  <a:lnTo>
                    <a:pt x="539" y="4"/>
                  </a:lnTo>
                  <a:lnTo>
                    <a:pt x="536" y="4"/>
                  </a:lnTo>
                  <a:lnTo>
                    <a:pt x="536" y="0"/>
                  </a:lnTo>
                  <a:close/>
                  <a:moveTo>
                    <a:pt x="546" y="0"/>
                  </a:moveTo>
                  <a:lnTo>
                    <a:pt x="549" y="0"/>
                  </a:lnTo>
                  <a:lnTo>
                    <a:pt x="549" y="4"/>
                  </a:lnTo>
                  <a:lnTo>
                    <a:pt x="546" y="4"/>
                  </a:lnTo>
                  <a:lnTo>
                    <a:pt x="546" y="0"/>
                  </a:lnTo>
                  <a:close/>
                  <a:moveTo>
                    <a:pt x="555" y="0"/>
                  </a:moveTo>
                  <a:lnTo>
                    <a:pt x="559" y="0"/>
                  </a:lnTo>
                  <a:lnTo>
                    <a:pt x="559" y="4"/>
                  </a:lnTo>
                  <a:lnTo>
                    <a:pt x="555" y="4"/>
                  </a:lnTo>
                  <a:lnTo>
                    <a:pt x="555" y="0"/>
                  </a:lnTo>
                  <a:close/>
                  <a:moveTo>
                    <a:pt x="565" y="0"/>
                  </a:moveTo>
                  <a:lnTo>
                    <a:pt x="569" y="0"/>
                  </a:lnTo>
                  <a:lnTo>
                    <a:pt x="569" y="4"/>
                  </a:lnTo>
                  <a:lnTo>
                    <a:pt x="565" y="4"/>
                  </a:lnTo>
                  <a:lnTo>
                    <a:pt x="565" y="0"/>
                  </a:lnTo>
                  <a:close/>
                  <a:moveTo>
                    <a:pt x="575" y="0"/>
                  </a:moveTo>
                  <a:lnTo>
                    <a:pt x="578" y="0"/>
                  </a:lnTo>
                  <a:lnTo>
                    <a:pt x="578" y="4"/>
                  </a:lnTo>
                  <a:lnTo>
                    <a:pt x="575" y="4"/>
                  </a:lnTo>
                  <a:lnTo>
                    <a:pt x="575" y="0"/>
                  </a:lnTo>
                  <a:close/>
                  <a:moveTo>
                    <a:pt x="584" y="0"/>
                  </a:moveTo>
                  <a:lnTo>
                    <a:pt x="588" y="0"/>
                  </a:lnTo>
                  <a:lnTo>
                    <a:pt x="588" y="4"/>
                  </a:lnTo>
                  <a:lnTo>
                    <a:pt x="584" y="4"/>
                  </a:lnTo>
                  <a:lnTo>
                    <a:pt x="584" y="0"/>
                  </a:lnTo>
                  <a:close/>
                  <a:moveTo>
                    <a:pt x="594" y="0"/>
                  </a:moveTo>
                  <a:lnTo>
                    <a:pt x="598" y="0"/>
                  </a:lnTo>
                  <a:lnTo>
                    <a:pt x="598" y="4"/>
                  </a:lnTo>
                  <a:lnTo>
                    <a:pt x="594" y="4"/>
                  </a:lnTo>
                  <a:lnTo>
                    <a:pt x="594" y="0"/>
                  </a:lnTo>
                  <a:close/>
                  <a:moveTo>
                    <a:pt x="604" y="0"/>
                  </a:moveTo>
                  <a:lnTo>
                    <a:pt x="608" y="0"/>
                  </a:lnTo>
                  <a:lnTo>
                    <a:pt x="608" y="4"/>
                  </a:lnTo>
                  <a:lnTo>
                    <a:pt x="604" y="4"/>
                  </a:lnTo>
                  <a:lnTo>
                    <a:pt x="604" y="0"/>
                  </a:lnTo>
                  <a:close/>
                  <a:moveTo>
                    <a:pt x="614" y="0"/>
                  </a:moveTo>
                  <a:lnTo>
                    <a:pt x="617" y="0"/>
                  </a:lnTo>
                  <a:lnTo>
                    <a:pt x="617" y="4"/>
                  </a:lnTo>
                  <a:lnTo>
                    <a:pt x="614" y="4"/>
                  </a:lnTo>
                  <a:lnTo>
                    <a:pt x="614" y="0"/>
                  </a:lnTo>
                  <a:close/>
                  <a:moveTo>
                    <a:pt x="623" y="0"/>
                  </a:moveTo>
                  <a:lnTo>
                    <a:pt x="627" y="0"/>
                  </a:lnTo>
                  <a:lnTo>
                    <a:pt x="627" y="4"/>
                  </a:lnTo>
                  <a:lnTo>
                    <a:pt x="623" y="4"/>
                  </a:lnTo>
                  <a:lnTo>
                    <a:pt x="623" y="0"/>
                  </a:lnTo>
                  <a:close/>
                  <a:moveTo>
                    <a:pt x="633" y="0"/>
                  </a:moveTo>
                  <a:lnTo>
                    <a:pt x="637" y="0"/>
                  </a:lnTo>
                  <a:lnTo>
                    <a:pt x="637" y="4"/>
                  </a:lnTo>
                  <a:lnTo>
                    <a:pt x="633" y="4"/>
                  </a:lnTo>
                  <a:lnTo>
                    <a:pt x="633" y="0"/>
                  </a:lnTo>
                  <a:close/>
                  <a:moveTo>
                    <a:pt x="643" y="0"/>
                  </a:moveTo>
                  <a:lnTo>
                    <a:pt x="647" y="0"/>
                  </a:lnTo>
                  <a:lnTo>
                    <a:pt x="647" y="4"/>
                  </a:lnTo>
                  <a:lnTo>
                    <a:pt x="643" y="4"/>
                  </a:lnTo>
                  <a:lnTo>
                    <a:pt x="643" y="0"/>
                  </a:lnTo>
                  <a:close/>
                  <a:moveTo>
                    <a:pt x="653" y="0"/>
                  </a:moveTo>
                  <a:lnTo>
                    <a:pt x="656" y="0"/>
                  </a:lnTo>
                  <a:lnTo>
                    <a:pt x="656" y="4"/>
                  </a:lnTo>
                  <a:lnTo>
                    <a:pt x="653" y="4"/>
                  </a:lnTo>
                  <a:lnTo>
                    <a:pt x="653" y="0"/>
                  </a:lnTo>
                  <a:close/>
                  <a:moveTo>
                    <a:pt x="662" y="0"/>
                  </a:moveTo>
                  <a:lnTo>
                    <a:pt x="666" y="0"/>
                  </a:lnTo>
                  <a:lnTo>
                    <a:pt x="666" y="4"/>
                  </a:lnTo>
                  <a:lnTo>
                    <a:pt x="662" y="4"/>
                  </a:lnTo>
                  <a:lnTo>
                    <a:pt x="662" y="0"/>
                  </a:lnTo>
                  <a:close/>
                  <a:moveTo>
                    <a:pt x="672" y="0"/>
                  </a:moveTo>
                  <a:lnTo>
                    <a:pt x="676" y="0"/>
                  </a:lnTo>
                  <a:lnTo>
                    <a:pt x="676" y="4"/>
                  </a:lnTo>
                  <a:lnTo>
                    <a:pt x="672" y="4"/>
                  </a:lnTo>
                  <a:lnTo>
                    <a:pt x="672" y="0"/>
                  </a:lnTo>
                  <a:close/>
                  <a:moveTo>
                    <a:pt x="682" y="0"/>
                  </a:moveTo>
                  <a:lnTo>
                    <a:pt x="685" y="0"/>
                  </a:lnTo>
                  <a:lnTo>
                    <a:pt x="685" y="4"/>
                  </a:lnTo>
                  <a:lnTo>
                    <a:pt x="682" y="4"/>
                  </a:lnTo>
                  <a:lnTo>
                    <a:pt x="682" y="0"/>
                  </a:lnTo>
                  <a:close/>
                  <a:moveTo>
                    <a:pt x="692" y="0"/>
                  </a:moveTo>
                  <a:lnTo>
                    <a:pt x="695" y="0"/>
                  </a:lnTo>
                  <a:lnTo>
                    <a:pt x="695" y="4"/>
                  </a:lnTo>
                  <a:lnTo>
                    <a:pt x="692" y="4"/>
                  </a:lnTo>
                  <a:lnTo>
                    <a:pt x="692" y="0"/>
                  </a:lnTo>
                  <a:close/>
                  <a:moveTo>
                    <a:pt x="701" y="0"/>
                  </a:moveTo>
                  <a:lnTo>
                    <a:pt x="705" y="0"/>
                  </a:lnTo>
                  <a:lnTo>
                    <a:pt x="705" y="4"/>
                  </a:lnTo>
                  <a:lnTo>
                    <a:pt x="701" y="4"/>
                  </a:lnTo>
                  <a:lnTo>
                    <a:pt x="701" y="0"/>
                  </a:lnTo>
                  <a:close/>
                  <a:moveTo>
                    <a:pt x="711" y="0"/>
                  </a:moveTo>
                  <a:lnTo>
                    <a:pt x="715" y="0"/>
                  </a:lnTo>
                  <a:lnTo>
                    <a:pt x="715" y="4"/>
                  </a:lnTo>
                  <a:lnTo>
                    <a:pt x="711" y="4"/>
                  </a:lnTo>
                  <a:lnTo>
                    <a:pt x="711" y="0"/>
                  </a:lnTo>
                  <a:close/>
                  <a:moveTo>
                    <a:pt x="721" y="0"/>
                  </a:moveTo>
                  <a:lnTo>
                    <a:pt x="725" y="0"/>
                  </a:lnTo>
                  <a:lnTo>
                    <a:pt x="725" y="4"/>
                  </a:lnTo>
                  <a:lnTo>
                    <a:pt x="721" y="4"/>
                  </a:lnTo>
                  <a:lnTo>
                    <a:pt x="721" y="0"/>
                  </a:lnTo>
                  <a:close/>
                  <a:moveTo>
                    <a:pt x="730" y="0"/>
                  </a:moveTo>
                  <a:lnTo>
                    <a:pt x="734" y="0"/>
                  </a:lnTo>
                  <a:lnTo>
                    <a:pt x="734" y="4"/>
                  </a:lnTo>
                  <a:lnTo>
                    <a:pt x="730" y="4"/>
                  </a:lnTo>
                  <a:lnTo>
                    <a:pt x="730" y="0"/>
                  </a:lnTo>
                  <a:close/>
                  <a:moveTo>
                    <a:pt x="740" y="0"/>
                  </a:moveTo>
                  <a:lnTo>
                    <a:pt x="744" y="0"/>
                  </a:lnTo>
                  <a:lnTo>
                    <a:pt x="744" y="4"/>
                  </a:lnTo>
                  <a:lnTo>
                    <a:pt x="740" y="4"/>
                  </a:lnTo>
                  <a:lnTo>
                    <a:pt x="740" y="0"/>
                  </a:lnTo>
                  <a:close/>
                  <a:moveTo>
                    <a:pt x="750" y="0"/>
                  </a:moveTo>
                  <a:lnTo>
                    <a:pt x="754" y="0"/>
                  </a:lnTo>
                  <a:lnTo>
                    <a:pt x="754" y="4"/>
                  </a:lnTo>
                  <a:lnTo>
                    <a:pt x="750" y="4"/>
                  </a:lnTo>
                  <a:lnTo>
                    <a:pt x="750" y="0"/>
                  </a:lnTo>
                  <a:close/>
                  <a:moveTo>
                    <a:pt x="760" y="0"/>
                  </a:moveTo>
                  <a:lnTo>
                    <a:pt x="763" y="0"/>
                  </a:lnTo>
                  <a:lnTo>
                    <a:pt x="763" y="4"/>
                  </a:lnTo>
                  <a:lnTo>
                    <a:pt x="760" y="4"/>
                  </a:lnTo>
                  <a:lnTo>
                    <a:pt x="760" y="0"/>
                  </a:lnTo>
                  <a:close/>
                  <a:moveTo>
                    <a:pt x="770" y="0"/>
                  </a:moveTo>
                  <a:lnTo>
                    <a:pt x="773" y="0"/>
                  </a:lnTo>
                  <a:lnTo>
                    <a:pt x="773" y="4"/>
                  </a:lnTo>
                  <a:lnTo>
                    <a:pt x="770" y="4"/>
                  </a:lnTo>
                  <a:lnTo>
                    <a:pt x="770" y="0"/>
                  </a:lnTo>
                  <a:close/>
                  <a:moveTo>
                    <a:pt x="779" y="0"/>
                  </a:moveTo>
                  <a:lnTo>
                    <a:pt x="783" y="0"/>
                  </a:lnTo>
                  <a:lnTo>
                    <a:pt x="783" y="4"/>
                  </a:lnTo>
                  <a:lnTo>
                    <a:pt x="779" y="4"/>
                  </a:lnTo>
                  <a:lnTo>
                    <a:pt x="779" y="0"/>
                  </a:lnTo>
                  <a:close/>
                  <a:moveTo>
                    <a:pt x="789" y="0"/>
                  </a:moveTo>
                  <a:lnTo>
                    <a:pt x="793" y="0"/>
                  </a:lnTo>
                  <a:lnTo>
                    <a:pt x="793" y="4"/>
                  </a:lnTo>
                  <a:lnTo>
                    <a:pt x="789" y="4"/>
                  </a:lnTo>
                  <a:lnTo>
                    <a:pt x="789" y="0"/>
                  </a:lnTo>
                  <a:close/>
                  <a:moveTo>
                    <a:pt x="799" y="0"/>
                  </a:moveTo>
                  <a:lnTo>
                    <a:pt x="802" y="0"/>
                  </a:lnTo>
                  <a:lnTo>
                    <a:pt x="802" y="4"/>
                  </a:lnTo>
                  <a:lnTo>
                    <a:pt x="799" y="4"/>
                  </a:lnTo>
                  <a:lnTo>
                    <a:pt x="799" y="0"/>
                  </a:lnTo>
                  <a:close/>
                  <a:moveTo>
                    <a:pt x="809" y="0"/>
                  </a:moveTo>
                  <a:lnTo>
                    <a:pt x="812" y="0"/>
                  </a:lnTo>
                  <a:lnTo>
                    <a:pt x="812" y="4"/>
                  </a:lnTo>
                  <a:lnTo>
                    <a:pt x="809" y="4"/>
                  </a:lnTo>
                  <a:lnTo>
                    <a:pt x="809" y="0"/>
                  </a:lnTo>
                  <a:close/>
                  <a:moveTo>
                    <a:pt x="818" y="0"/>
                  </a:moveTo>
                  <a:lnTo>
                    <a:pt x="822" y="0"/>
                  </a:lnTo>
                  <a:lnTo>
                    <a:pt x="822" y="4"/>
                  </a:lnTo>
                  <a:lnTo>
                    <a:pt x="818" y="4"/>
                  </a:lnTo>
                  <a:lnTo>
                    <a:pt x="818" y="0"/>
                  </a:lnTo>
                  <a:close/>
                  <a:moveTo>
                    <a:pt x="828" y="0"/>
                  </a:moveTo>
                  <a:lnTo>
                    <a:pt x="832" y="0"/>
                  </a:lnTo>
                  <a:lnTo>
                    <a:pt x="832" y="4"/>
                  </a:lnTo>
                  <a:lnTo>
                    <a:pt x="828" y="4"/>
                  </a:lnTo>
                  <a:lnTo>
                    <a:pt x="828" y="0"/>
                  </a:lnTo>
                  <a:close/>
                  <a:moveTo>
                    <a:pt x="838" y="0"/>
                  </a:moveTo>
                  <a:lnTo>
                    <a:pt x="841" y="0"/>
                  </a:lnTo>
                  <a:lnTo>
                    <a:pt x="841" y="4"/>
                  </a:lnTo>
                  <a:lnTo>
                    <a:pt x="838" y="4"/>
                  </a:lnTo>
                  <a:lnTo>
                    <a:pt x="838" y="0"/>
                  </a:lnTo>
                  <a:close/>
                  <a:moveTo>
                    <a:pt x="847" y="0"/>
                  </a:moveTo>
                  <a:lnTo>
                    <a:pt x="851" y="0"/>
                  </a:lnTo>
                  <a:lnTo>
                    <a:pt x="851" y="4"/>
                  </a:lnTo>
                  <a:lnTo>
                    <a:pt x="847" y="4"/>
                  </a:lnTo>
                  <a:lnTo>
                    <a:pt x="847" y="0"/>
                  </a:lnTo>
                  <a:close/>
                  <a:moveTo>
                    <a:pt x="857" y="0"/>
                  </a:moveTo>
                  <a:lnTo>
                    <a:pt x="861" y="0"/>
                  </a:lnTo>
                  <a:lnTo>
                    <a:pt x="861" y="4"/>
                  </a:lnTo>
                  <a:lnTo>
                    <a:pt x="857" y="4"/>
                  </a:lnTo>
                  <a:lnTo>
                    <a:pt x="857" y="0"/>
                  </a:lnTo>
                  <a:close/>
                  <a:moveTo>
                    <a:pt x="867" y="0"/>
                  </a:moveTo>
                  <a:lnTo>
                    <a:pt x="871" y="0"/>
                  </a:lnTo>
                  <a:lnTo>
                    <a:pt x="871" y="4"/>
                  </a:lnTo>
                  <a:lnTo>
                    <a:pt x="867" y="4"/>
                  </a:lnTo>
                  <a:lnTo>
                    <a:pt x="867" y="0"/>
                  </a:lnTo>
                  <a:close/>
                  <a:moveTo>
                    <a:pt x="877" y="0"/>
                  </a:moveTo>
                  <a:lnTo>
                    <a:pt x="880" y="0"/>
                  </a:lnTo>
                  <a:lnTo>
                    <a:pt x="880" y="4"/>
                  </a:lnTo>
                  <a:lnTo>
                    <a:pt x="877" y="4"/>
                  </a:lnTo>
                  <a:lnTo>
                    <a:pt x="877" y="0"/>
                  </a:lnTo>
                  <a:close/>
                  <a:moveTo>
                    <a:pt x="886" y="0"/>
                  </a:moveTo>
                  <a:lnTo>
                    <a:pt x="890" y="0"/>
                  </a:lnTo>
                  <a:lnTo>
                    <a:pt x="890" y="4"/>
                  </a:lnTo>
                  <a:lnTo>
                    <a:pt x="886" y="4"/>
                  </a:lnTo>
                  <a:lnTo>
                    <a:pt x="886" y="0"/>
                  </a:lnTo>
                  <a:close/>
                  <a:moveTo>
                    <a:pt x="896" y="0"/>
                  </a:moveTo>
                  <a:lnTo>
                    <a:pt x="900" y="0"/>
                  </a:lnTo>
                  <a:lnTo>
                    <a:pt x="900" y="4"/>
                  </a:lnTo>
                  <a:lnTo>
                    <a:pt x="896" y="4"/>
                  </a:lnTo>
                  <a:lnTo>
                    <a:pt x="896" y="0"/>
                  </a:lnTo>
                  <a:close/>
                  <a:moveTo>
                    <a:pt x="906" y="0"/>
                  </a:moveTo>
                  <a:lnTo>
                    <a:pt x="908" y="0"/>
                  </a:lnTo>
                  <a:lnTo>
                    <a:pt x="908" y="4"/>
                  </a:lnTo>
                  <a:lnTo>
                    <a:pt x="906" y="4"/>
                  </a:lnTo>
                  <a:lnTo>
                    <a:pt x="906" y="0"/>
                  </a:lnTo>
                  <a:close/>
                </a:path>
              </a:pathLst>
            </a:custGeom>
            <a:solidFill>
              <a:srgbClr val="808080"/>
            </a:solidFill>
            <a:ln w="6350" cap="flat">
              <a:noFill/>
              <a:prstDash val="solid"/>
              <a:bevel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808080"/>
                  </a:solidFill>
                  <a:prstDash val="solid"/>
                  <a:bevel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0" name="Freeform 169">
              <a:extLst>
                <a:ext uri="{FF2B5EF4-FFF2-40B4-BE49-F238E27FC236}">
                  <a16:creationId xmlns:a16="http://schemas.microsoft.com/office/drawing/2014/main" id="{AB75626C-E31B-3F01-56DE-3B214D72298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33650" y="3006725"/>
              <a:ext cx="1441450" cy="6350"/>
            </a:xfrm>
            <a:custGeom>
              <a:avLst/>
              <a:gdLst>
                <a:gd name="T0" fmla="*/ 14 w 908"/>
                <a:gd name="T1" fmla="*/ 4 h 4"/>
                <a:gd name="T2" fmla="*/ 29 w 908"/>
                <a:gd name="T3" fmla="*/ 0 h 4"/>
                <a:gd name="T4" fmla="*/ 39 w 908"/>
                <a:gd name="T5" fmla="*/ 4 h 4"/>
                <a:gd name="T6" fmla="*/ 63 w 908"/>
                <a:gd name="T7" fmla="*/ 0 h 4"/>
                <a:gd name="T8" fmla="*/ 69 w 908"/>
                <a:gd name="T9" fmla="*/ 0 h 4"/>
                <a:gd name="T10" fmla="*/ 92 w 908"/>
                <a:gd name="T11" fmla="*/ 4 h 4"/>
                <a:gd name="T12" fmla="*/ 108 w 908"/>
                <a:gd name="T13" fmla="*/ 0 h 4"/>
                <a:gd name="T14" fmla="*/ 117 w 908"/>
                <a:gd name="T15" fmla="*/ 4 h 4"/>
                <a:gd name="T16" fmla="*/ 140 w 908"/>
                <a:gd name="T17" fmla="*/ 0 h 4"/>
                <a:gd name="T18" fmla="*/ 146 w 908"/>
                <a:gd name="T19" fmla="*/ 0 h 4"/>
                <a:gd name="T20" fmla="*/ 170 w 908"/>
                <a:gd name="T21" fmla="*/ 4 h 4"/>
                <a:gd name="T22" fmla="*/ 185 w 908"/>
                <a:gd name="T23" fmla="*/ 0 h 4"/>
                <a:gd name="T24" fmla="*/ 195 w 908"/>
                <a:gd name="T25" fmla="*/ 4 h 4"/>
                <a:gd name="T26" fmla="*/ 218 w 908"/>
                <a:gd name="T27" fmla="*/ 0 h 4"/>
                <a:gd name="T28" fmla="*/ 224 w 908"/>
                <a:gd name="T29" fmla="*/ 0 h 4"/>
                <a:gd name="T30" fmla="*/ 247 w 908"/>
                <a:gd name="T31" fmla="*/ 4 h 4"/>
                <a:gd name="T32" fmla="*/ 263 w 908"/>
                <a:gd name="T33" fmla="*/ 0 h 4"/>
                <a:gd name="T34" fmla="*/ 273 w 908"/>
                <a:gd name="T35" fmla="*/ 4 h 4"/>
                <a:gd name="T36" fmla="*/ 296 w 908"/>
                <a:gd name="T37" fmla="*/ 0 h 4"/>
                <a:gd name="T38" fmla="*/ 302 w 908"/>
                <a:gd name="T39" fmla="*/ 0 h 4"/>
                <a:gd name="T40" fmla="*/ 325 w 908"/>
                <a:gd name="T41" fmla="*/ 4 h 4"/>
                <a:gd name="T42" fmla="*/ 341 w 908"/>
                <a:gd name="T43" fmla="*/ 0 h 4"/>
                <a:gd name="T44" fmla="*/ 351 w 908"/>
                <a:gd name="T45" fmla="*/ 4 h 4"/>
                <a:gd name="T46" fmla="*/ 374 w 908"/>
                <a:gd name="T47" fmla="*/ 0 h 4"/>
                <a:gd name="T48" fmla="*/ 380 w 908"/>
                <a:gd name="T49" fmla="*/ 0 h 4"/>
                <a:gd name="T50" fmla="*/ 403 w 908"/>
                <a:gd name="T51" fmla="*/ 4 h 4"/>
                <a:gd name="T52" fmla="*/ 419 w 908"/>
                <a:gd name="T53" fmla="*/ 0 h 4"/>
                <a:gd name="T54" fmla="*/ 429 w 908"/>
                <a:gd name="T55" fmla="*/ 4 h 4"/>
                <a:gd name="T56" fmla="*/ 452 w 908"/>
                <a:gd name="T57" fmla="*/ 0 h 4"/>
                <a:gd name="T58" fmla="*/ 458 w 908"/>
                <a:gd name="T59" fmla="*/ 0 h 4"/>
                <a:gd name="T60" fmla="*/ 481 w 908"/>
                <a:gd name="T61" fmla="*/ 4 h 4"/>
                <a:gd name="T62" fmla="*/ 497 w 908"/>
                <a:gd name="T63" fmla="*/ 0 h 4"/>
                <a:gd name="T64" fmla="*/ 507 w 908"/>
                <a:gd name="T65" fmla="*/ 4 h 4"/>
                <a:gd name="T66" fmla="*/ 530 w 908"/>
                <a:gd name="T67" fmla="*/ 0 h 4"/>
                <a:gd name="T68" fmla="*/ 536 w 908"/>
                <a:gd name="T69" fmla="*/ 0 h 4"/>
                <a:gd name="T70" fmla="*/ 559 w 908"/>
                <a:gd name="T71" fmla="*/ 4 h 4"/>
                <a:gd name="T72" fmla="*/ 575 w 908"/>
                <a:gd name="T73" fmla="*/ 0 h 4"/>
                <a:gd name="T74" fmla="*/ 584 w 908"/>
                <a:gd name="T75" fmla="*/ 4 h 4"/>
                <a:gd name="T76" fmla="*/ 608 w 908"/>
                <a:gd name="T77" fmla="*/ 0 h 4"/>
                <a:gd name="T78" fmla="*/ 614 w 908"/>
                <a:gd name="T79" fmla="*/ 0 h 4"/>
                <a:gd name="T80" fmla="*/ 637 w 908"/>
                <a:gd name="T81" fmla="*/ 4 h 4"/>
                <a:gd name="T82" fmla="*/ 653 w 908"/>
                <a:gd name="T83" fmla="*/ 0 h 4"/>
                <a:gd name="T84" fmla="*/ 662 w 908"/>
                <a:gd name="T85" fmla="*/ 4 h 4"/>
                <a:gd name="T86" fmla="*/ 685 w 908"/>
                <a:gd name="T87" fmla="*/ 0 h 4"/>
                <a:gd name="T88" fmla="*/ 692 w 908"/>
                <a:gd name="T89" fmla="*/ 0 h 4"/>
                <a:gd name="T90" fmla="*/ 715 w 908"/>
                <a:gd name="T91" fmla="*/ 4 h 4"/>
                <a:gd name="T92" fmla="*/ 730 w 908"/>
                <a:gd name="T93" fmla="*/ 0 h 4"/>
                <a:gd name="T94" fmla="*/ 740 w 908"/>
                <a:gd name="T95" fmla="*/ 4 h 4"/>
                <a:gd name="T96" fmla="*/ 763 w 908"/>
                <a:gd name="T97" fmla="*/ 0 h 4"/>
                <a:gd name="T98" fmla="*/ 770 w 908"/>
                <a:gd name="T99" fmla="*/ 0 h 4"/>
                <a:gd name="T100" fmla="*/ 793 w 908"/>
                <a:gd name="T101" fmla="*/ 4 h 4"/>
                <a:gd name="T102" fmla="*/ 809 w 908"/>
                <a:gd name="T103" fmla="*/ 0 h 4"/>
                <a:gd name="T104" fmla="*/ 818 w 908"/>
                <a:gd name="T105" fmla="*/ 4 h 4"/>
                <a:gd name="T106" fmla="*/ 841 w 908"/>
                <a:gd name="T107" fmla="*/ 0 h 4"/>
                <a:gd name="T108" fmla="*/ 847 w 908"/>
                <a:gd name="T109" fmla="*/ 0 h 4"/>
                <a:gd name="T110" fmla="*/ 871 w 908"/>
                <a:gd name="T111" fmla="*/ 4 h 4"/>
                <a:gd name="T112" fmla="*/ 886 w 908"/>
                <a:gd name="T113" fmla="*/ 0 h 4"/>
                <a:gd name="T114" fmla="*/ 896 w 908"/>
                <a:gd name="T115" fmla="*/ 4 h 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908" h="4">
                  <a:moveTo>
                    <a:pt x="0" y="0"/>
                  </a:moveTo>
                  <a:lnTo>
                    <a:pt x="4" y="0"/>
                  </a:lnTo>
                  <a:lnTo>
                    <a:pt x="4" y="4"/>
                  </a:lnTo>
                  <a:lnTo>
                    <a:pt x="0" y="4"/>
                  </a:lnTo>
                  <a:lnTo>
                    <a:pt x="0" y="0"/>
                  </a:lnTo>
                  <a:close/>
                  <a:moveTo>
                    <a:pt x="10" y="0"/>
                  </a:moveTo>
                  <a:lnTo>
                    <a:pt x="14" y="0"/>
                  </a:lnTo>
                  <a:lnTo>
                    <a:pt x="14" y="4"/>
                  </a:lnTo>
                  <a:lnTo>
                    <a:pt x="10" y="4"/>
                  </a:lnTo>
                  <a:lnTo>
                    <a:pt x="10" y="0"/>
                  </a:lnTo>
                  <a:close/>
                  <a:moveTo>
                    <a:pt x="20" y="0"/>
                  </a:moveTo>
                  <a:lnTo>
                    <a:pt x="24" y="0"/>
                  </a:lnTo>
                  <a:lnTo>
                    <a:pt x="24" y="4"/>
                  </a:lnTo>
                  <a:lnTo>
                    <a:pt x="20" y="4"/>
                  </a:lnTo>
                  <a:lnTo>
                    <a:pt x="20" y="0"/>
                  </a:lnTo>
                  <a:close/>
                  <a:moveTo>
                    <a:pt x="29" y="0"/>
                  </a:moveTo>
                  <a:lnTo>
                    <a:pt x="33" y="0"/>
                  </a:lnTo>
                  <a:lnTo>
                    <a:pt x="33" y="4"/>
                  </a:lnTo>
                  <a:lnTo>
                    <a:pt x="29" y="4"/>
                  </a:lnTo>
                  <a:lnTo>
                    <a:pt x="29" y="0"/>
                  </a:lnTo>
                  <a:close/>
                  <a:moveTo>
                    <a:pt x="39" y="0"/>
                  </a:moveTo>
                  <a:lnTo>
                    <a:pt x="43" y="0"/>
                  </a:lnTo>
                  <a:lnTo>
                    <a:pt x="43" y="4"/>
                  </a:lnTo>
                  <a:lnTo>
                    <a:pt x="39" y="4"/>
                  </a:lnTo>
                  <a:lnTo>
                    <a:pt x="39" y="0"/>
                  </a:lnTo>
                  <a:close/>
                  <a:moveTo>
                    <a:pt x="49" y="0"/>
                  </a:moveTo>
                  <a:lnTo>
                    <a:pt x="53" y="0"/>
                  </a:lnTo>
                  <a:lnTo>
                    <a:pt x="53" y="4"/>
                  </a:lnTo>
                  <a:lnTo>
                    <a:pt x="49" y="4"/>
                  </a:lnTo>
                  <a:lnTo>
                    <a:pt x="49" y="0"/>
                  </a:lnTo>
                  <a:close/>
                  <a:moveTo>
                    <a:pt x="59" y="0"/>
                  </a:moveTo>
                  <a:lnTo>
                    <a:pt x="63" y="0"/>
                  </a:lnTo>
                  <a:lnTo>
                    <a:pt x="63" y="4"/>
                  </a:lnTo>
                  <a:lnTo>
                    <a:pt x="59" y="4"/>
                  </a:lnTo>
                  <a:lnTo>
                    <a:pt x="59" y="0"/>
                  </a:lnTo>
                  <a:close/>
                  <a:moveTo>
                    <a:pt x="69" y="0"/>
                  </a:moveTo>
                  <a:lnTo>
                    <a:pt x="72" y="0"/>
                  </a:lnTo>
                  <a:lnTo>
                    <a:pt x="72" y="4"/>
                  </a:lnTo>
                  <a:lnTo>
                    <a:pt x="69" y="4"/>
                  </a:lnTo>
                  <a:lnTo>
                    <a:pt x="69" y="0"/>
                  </a:lnTo>
                  <a:close/>
                  <a:moveTo>
                    <a:pt x="78" y="0"/>
                  </a:moveTo>
                  <a:lnTo>
                    <a:pt x="82" y="0"/>
                  </a:lnTo>
                  <a:lnTo>
                    <a:pt x="82" y="4"/>
                  </a:lnTo>
                  <a:lnTo>
                    <a:pt x="78" y="4"/>
                  </a:lnTo>
                  <a:lnTo>
                    <a:pt x="78" y="0"/>
                  </a:lnTo>
                  <a:close/>
                  <a:moveTo>
                    <a:pt x="88" y="0"/>
                  </a:moveTo>
                  <a:lnTo>
                    <a:pt x="92" y="0"/>
                  </a:lnTo>
                  <a:lnTo>
                    <a:pt x="92" y="4"/>
                  </a:lnTo>
                  <a:lnTo>
                    <a:pt x="88" y="4"/>
                  </a:lnTo>
                  <a:lnTo>
                    <a:pt x="88" y="0"/>
                  </a:lnTo>
                  <a:close/>
                  <a:moveTo>
                    <a:pt x="98" y="0"/>
                  </a:moveTo>
                  <a:lnTo>
                    <a:pt x="101" y="0"/>
                  </a:lnTo>
                  <a:lnTo>
                    <a:pt x="101" y="4"/>
                  </a:lnTo>
                  <a:lnTo>
                    <a:pt x="98" y="4"/>
                  </a:lnTo>
                  <a:lnTo>
                    <a:pt x="98" y="0"/>
                  </a:lnTo>
                  <a:close/>
                  <a:moveTo>
                    <a:pt x="108" y="0"/>
                  </a:moveTo>
                  <a:lnTo>
                    <a:pt x="111" y="0"/>
                  </a:lnTo>
                  <a:lnTo>
                    <a:pt x="111" y="4"/>
                  </a:lnTo>
                  <a:lnTo>
                    <a:pt x="108" y="4"/>
                  </a:lnTo>
                  <a:lnTo>
                    <a:pt x="108" y="0"/>
                  </a:lnTo>
                  <a:close/>
                  <a:moveTo>
                    <a:pt x="117" y="0"/>
                  </a:moveTo>
                  <a:lnTo>
                    <a:pt x="121" y="0"/>
                  </a:lnTo>
                  <a:lnTo>
                    <a:pt x="121" y="4"/>
                  </a:lnTo>
                  <a:lnTo>
                    <a:pt x="117" y="4"/>
                  </a:lnTo>
                  <a:lnTo>
                    <a:pt x="117" y="0"/>
                  </a:lnTo>
                  <a:close/>
                  <a:moveTo>
                    <a:pt x="127" y="0"/>
                  </a:moveTo>
                  <a:lnTo>
                    <a:pt x="131" y="0"/>
                  </a:lnTo>
                  <a:lnTo>
                    <a:pt x="131" y="4"/>
                  </a:lnTo>
                  <a:lnTo>
                    <a:pt x="127" y="4"/>
                  </a:lnTo>
                  <a:lnTo>
                    <a:pt x="127" y="0"/>
                  </a:lnTo>
                  <a:close/>
                  <a:moveTo>
                    <a:pt x="137" y="0"/>
                  </a:moveTo>
                  <a:lnTo>
                    <a:pt x="140" y="0"/>
                  </a:lnTo>
                  <a:lnTo>
                    <a:pt x="140" y="4"/>
                  </a:lnTo>
                  <a:lnTo>
                    <a:pt x="137" y="4"/>
                  </a:lnTo>
                  <a:lnTo>
                    <a:pt x="137" y="0"/>
                  </a:lnTo>
                  <a:close/>
                  <a:moveTo>
                    <a:pt x="146" y="0"/>
                  </a:moveTo>
                  <a:lnTo>
                    <a:pt x="150" y="0"/>
                  </a:lnTo>
                  <a:lnTo>
                    <a:pt x="150" y="4"/>
                  </a:lnTo>
                  <a:lnTo>
                    <a:pt x="146" y="4"/>
                  </a:lnTo>
                  <a:lnTo>
                    <a:pt x="146" y="0"/>
                  </a:lnTo>
                  <a:close/>
                  <a:moveTo>
                    <a:pt x="156" y="0"/>
                  </a:moveTo>
                  <a:lnTo>
                    <a:pt x="160" y="0"/>
                  </a:lnTo>
                  <a:lnTo>
                    <a:pt x="160" y="4"/>
                  </a:lnTo>
                  <a:lnTo>
                    <a:pt x="156" y="4"/>
                  </a:lnTo>
                  <a:lnTo>
                    <a:pt x="156" y="0"/>
                  </a:lnTo>
                  <a:close/>
                  <a:moveTo>
                    <a:pt x="166" y="0"/>
                  </a:moveTo>
                  <a:lnTo>
                    <a:pt x="170" y="0"/>
                  </a:lnTo>
                  <a:lnTo>
                    <a:pt x="170" y="4"/>
                  </a:lnTo>
                  <a:lnTo>
                    <a:pt x="166" y="4"/>
                  </a:lnTo>
                  <a:lnTo>
                    <a:pt x="166" y="0"/>
                  </a:lnTo>
                  <a:close/>
                  <a:moveTo>
                    <a:pt x="176" y="0"/>
                  </a:moveTo>
                  <a:lnTo>
                    <a:pt x="179" y="0"/>
                  </a:lnTo>
                  <a:lnTo>
                    <a:pt x="179" y="4"/>
                  </a:lnTo>
                  <a:lnTo>
                    <a:pt x="176" y="4"/>
                  </a:lnTo>
                  <a:lnTo>
                    <a:pt x="176" y="0"/>
                  </a:lnTo>
                  <a:close/>
                  <a:moveTo>
                    <a:pt x="185" y="0"/>
                  </a:moveTo>
                  <a:lnTo>
                    <a:pt x="189" y="0"/>
                  </a:lnTo>
                  <a:lnTo>
                    <a:pt x="189" y="4"/>
                  </a:lnTo>
                  <a:lnTo>
                    <a:pt x="185" y="4"/>
                  </a:lnTo>
                  <a:lnTo>
                    <a:pt x="185" y="0"/>
                  </a:lnTo>
                  <a:close/>
                  <a:moveTo>
                    <a:pt x="195" y="0"/>
                  </a:moveTo>
                  <a:lnTo>
                    <a:pt x="199" y="0"/>
                  </a:lnTo>
                  <a:lnTo>
                    <a:pt x="199" y="4"/>
                  </a:lnTo>
                  <a:lnTo>
                    <a:pt x="195" y="4"/>
                  </a:lnTo>
                  <a:lnTo>
                    <a:pt x="195" y="0"/>
                  </a:lnTo>
                  <a:close/>
                  <a:moveTo>
                    <a:pt x="205" y="0"/>
                  </a:moveTo>
                  <a:lnTo>
                    <a:pt x="209" y="0"/>
                  </a:lnTo>
                  <a:lnTo>
                    <a:pt x="209" y="4"/>
                  </a:lnTo>
                  <a:lnTo>
                    <a:pt x="205" y="4"/>
                  </a:lnTo>
                  <a:lnTo>
                    <a:pt x="205" y="0"/>
                  </a:lnTo>
                  <a:close/>
                  <a:moveTo>
                    <a:pt x="215" y="0"/>
                  </a:moveTo>
                  <a:lnTo>
                    <a:pt x="218" y="0"/>
                  </a:lnTo>
                  <a:lnTo>
                    <a:pt x="218" y="4"/>
                  </a:lnTo>
                  <a:lnTo>
                    <a:pt x="215" y="4"/>
                  </a:lnTo>
                  <a:lnTo>
                    <a:pt x="215" y="0"/>
                  </a:lnTo>
                  <a:close/>
                  <a:moveTo>
                    <a:pt x="224" y="0"/>
                  </a:moveTo>
                  <a:lnTo>
                    <a:pt x="228" y="0"/>
                  </a:lnTo>
                  <a:lnTo>
                    <a:pt x="228" y="4"/>
                  </a:lnTo>
                  <a:lnTo>
                    <a:pt x="224" y="4"/>
                  </a:lnTo>
                  <a:lnTo>
                    <a:pt x="224" y="0"/>
                  </a:lnTo>
                  <a:close/>
                  <a:moveTo>
                    <a:pt x="234" y="0"/>
                  </a:moveTo>
                  <a:lnTo>
                    <a:pt x="238" y="0"/>
                  </a:lnTo>
                  <a:lnTo>
                    <a:pt x="238" y="4"/>
                  </a:lnTo>
                  <a:lnTo>
                    <a:pt x="234" y="4"/>
                  </a:lnTo>
                  <a:lnTo>
                    <a:pt x="234" y="0"/>
                  </a:lnTo>
                  <a:close/>
                  <a:moveTo>
                    <a:pt x="244" y="0"/>
                  </a:moveTo>
                  <a:lnTo>
                    <a:pt x="247" y="0"/>
                  </a:lnTo>
                  <a:lnTo>
                    <a:pt x="247" y="4"/>
                  </a:lnTo>
                  <a:lnTo>
                    <a:pt x="244" y="4"/>
                  </a:lnTo>
                  <a:lnTo>
                    <a:pt x="244" y="0"/>
                  </a:lnTo>
                  <a:close/>
                  <a:moveTo>
                    <a:pt x="254" y="0"/>
                  </a:moveTo>
                  <a:lnTo>
                    <a:pt x="257" y="0"/>
                  </a:lnTo>
                  <a:lnTo>
                    <a:pt x="257" y="4"/>
                  </a:lnTo>
                  <a:lnTo>
                    <a:pt x="254" y="4"/>
                  </a:lnTo>
                  <a:lnTo>
                    <a:pt x="254" y="0"/>
                  </a:lnTo>
                  <a:close/>
                  <a:moveTo>
                    <a:pt x="263" y="0"/>
                  </a:moveTo>
                  <a:lnTo>
                    <a:pt x="267" y="0"/>
                  </a:lnTo>
                  <a:lnTo>
                    <a:pt x="267" y="4"/>
                  </a:lnTo>
                  <a:lnTo>
                    <a:pt x="263" y="4"/>
                  </a:lnTo>
                  <a:lnTo>
                    <a:pt x="263" y="0"/>
                  </a:lnTo>
                  <a:close/>
                  <a:moveTo>
                    <a:pt x="273" y="0"/>
                  </a:moveTo>
                  <a:lnTo>
                    <a:pt x="277" y="0"/>
                  </a:lnTo>
                  <a:lnTo>
                    <a:pt x="277" y="4"/>
                  </a:lnTo>
                  <a:lnTo>
                    <a:pt x="273" y="4"/>
                  </a:lnTo>
                  <a:lnTo>
                    <a:pt x="273" y="0"/>
                  </a:lnTo>
                  <a:close/>
                  <a:moveTo>
                    <a:pt x="283" y="0"/>
                  </a:moveTo>
                  <a:lnTo>
                    <a:pt x="286" y="0"/>
                  </a:lnTo>
                  <a:lnTo>
                    <a:pt x="286" y="4"/>
                  </a:lnTo>
                  <a:lnTo>
                    <a:pt x="283" y="4"/>
                  </a:lnTo>
                  <a:lnTo>
                    <a:pt x="283" y="0"/>
                  </a:lnTo>
                  <a:close/>
                  <a:moveTo>
                    <a:pt x="292" y="0"/>
                  </a:moveTo>
                  <a:lnTo>
                    <a:pt x="296" y="0"/>
                  </a:lnTo>
                  <a:lnTo>
                    <a:pt x="296" y="4"/>
                  </a:lnTo>
                  <a:lnTo>
                    <a:pt x="292" y="4"/>
                  </a:lnTo>
                  <a:lnTo>
                    <a:pt x="292" y="0"/>
                  </a:lnTo>
                  <a:close/>
                  <a:moveTo>
                    <a:pt x="302" y="0"/>
                  </a:moveTo>
                  <a:lnTo>
                    <a:pt x="306" y="0"/>
                  </a:lnTo>
                  <a:lnTo>
                    <a:pt x="306" y="4"/>
                  </a:lnTo>
                  <a:lnTo>
                    <a:pt x="302" y="4"/>
                  </a:lnTo>
                  <a:lnTo>
                    <a:pt x="302" y="0"/>
                  </a:lnTo>
                  <a:close/>
                  <a:moveTo>
                    <a:pt x="312" y="0"/>
                  </a:moveTo>
                  <a:lnTo>
                    <a:pt x="316" y="0"/>
                  </a:lnTo>
                  <a:lnTo>
                    <a:pt x="316" y="4"/>
                  </a:lnTo>
                  <a:lnTo>
                    <a:pt x="312" y="4"/>
                  </a:lnTo>
                  <a:lnTo>
                    <a:pt x="312" y="0"/>
                  </a:lnTo>
                  <a:close/>
                  <a:moveTo>
                    <a:pt x="322" y="0"/>
                  </a:moveTo>
                  <a:lnTo>
                    <a:pt x="325" y="0"/>
                  </a:lnTo>
                  <a:lnTo>
                    <a:pt x="325" y="4"/>
                  </a:lnTo>
                  <a:lnTo>
                    <a:pt x="322" y="4"/>
                  </a:lnTo>
                  <a:lnTo>
                    <a:pt x="322" y="0"/>
                  </a:lnTo>
                  <a:close/>
                  <a:moveTo>
                    <a:pt x="331" y="0"/>
                  </a:moveTo>
                  <a:lnTo>
                    <a:pt x="335" y="0"/>
                  </a:lnTo>
                  <a:lnTo>
                    <a:pt x="335" y="4"/>
                  </a:lnTo>
                  <a:lnTo>
                    <a:pt x="331" y="4"/>
                  </a:lnTo>
                  <a:lnTo>
                    <a:pt x="331" y="0"/>
                  </a:lnTo>
                  <a:close/>
                  <a:moveTo>
                    <a:pt x="341" y="0"/>
                  </a:moveTo>
                  <a:lnTo>
                    <a:pt x="345" y="0"/>
                  </a:lnTo>
                  <a:lnTo>
                    <a:pt x="345" y="4"/>
                  </a:lnTo>
                  <a:lnTo>
                    <a:pt x="341" y="4"/>
                  </a:lnTo>
                  <a:lnTo>
                    <a:pt x="341" y="0"/>
                  </a:lnTo>
                  <a:close/>
                  <a:moveTo>
                    <a:pt x="351" y="0"/>
                  </a:moveTo>
                  <a:lnTo>
                    <a:pt x="355" y="0"/>
                  </a:lnTo>
                  <a:lnTo>
                    <a:pt x="355" y="4"/>
                  </a:lnTo>
                  <a:lnTo>
                    <a:pt x="351" y="4"/>
                  </a:lnTo>
                  <a:lnTo>
                    <a:pt x="351" y="0"/>
                  </a:lnTo>
                  <a:close/>
                  <a:moveTo>
                    <a:pt x="361" y="0"/>
                  </a:moveTo>
                  <a:lnTo>
                    <a:pt x="364" y="0"/>
                  </a:lnTo>
                  <a:lnTo>
                    <a:pt x="364" y="4"/>
                  </a:lnTo>
                  <a:lnTo>
                    <a:pt x="361" y="4"/>
                  </a:lnTo>
                  <a:lnTo>
                    <a:pt x="361" y="0"/>
                  </a:lnTo>
                  <a:close/>
                  <a:moveTo>
                    <a:pt x="370" y="0"/>
                  </a:moveTo>
                  <a:lnTo>
                    <a:pt x="374" y="0"/>
                  </a:lnTo>
                  <a:lnTo>
                    <a:pt x="374" y="4"/>
                  </a:lnTo>
                  <a:lnTo>
                    <a:pt x="370" y="4"/>
                  </a:lnTo>
                  <a:lnTo>
                    <a:pt x="370" y="0"/>
                  </a:lnTo>
                  <a:close/>
                  <a:moveTo>
                    <a:pt x="380" y="0"/>
                  </a:moveTo>
                  <a:lnTo>
                    <a:pt x="384" y="0"/>
                  </a:lnTo>
                  <a:lnTo>
                    <a:pt x="384" y="4"/>
                  </a:lnTo>
                  <a:lnTo>
                    <a:pt x="380" y="4"/>
                  </a:lnTo>
                  <a:lnTo>
                    <a:pt x="380" y="0"/>
                  </a:lnTo>
                  <a:close/>
                  <a:moveTo>
                    <a:pt x="390" y="0"/>
                  </a:moveTo>
                  <a:lnTo>
                    <a:pt x="393" y="0"/>
                  </a:lnTo>
                  <a:lnTo>
                    <a:pt x="393" y="4"/>
                  </a:lnTo>
                  <a:lnTo>
                    <a:pt x="390" y="4"/>
                  </a:lnTo>
                  <a:lnTo>
                    <a:pt x="390" y="0"/>
                  </a:lnTo>
                  <a:close/>
                  <a:moveTo>
                    <a:pt x="400" y="0"/>
                  </a:moveTo>
                  <a:lnTo>
                    <a:pt x="403" y="0"/>
                  </a:lnTo>
                  <a:lnTo>
                    <a:pt x="403" y="4"/>
                  </a:lnTo>
                  <a:lnTo>
                    <a:pt x="400" y="4"/>
                  </a:lnTo>
                  <a:lnTo>
                    <a:pt x="400" y="0"/>
                  </a:lnTo>
                  <a:close/>
                  <a:moveTo>
                    <a:pt x="409" y="0"/>
                  </a:moveTo>
                  <a:lnTo>
                    <a:pt x="413" y="0"/>
                  </a:lnTo>
                  <a:lnTo>
                    <a:pt x="413" y="4"/>
                  </a:lnTo>
                  <a:lnTo>
                    <a:pt x="409" y="4"/>
                  </a:lnTo>
                  <a:lnTo>
                    <a:pt x="409" y="0"/>
                  </a:lnTo>
                  <a:close/>
                  <a:moveTo>
                    <a:pt x="419" y="0"/>
                  </a:moveTo>
                  <a:lnTo>
                    <a:pt x="423" y="0"/>
                  </a:lnTo>
                  <a:lnTo>
                    <a:pt x="423" y="4"/>
                  </a:lnTo>
                  <a:lnTo>
                    <a:pt x="419" y="4"/>
                  </a:lnTo>
                  <a:lnTo>
                    <a:pt x="419" y="0"/>
                  </a:lnTo>
                  <a:close/>
                  <a:moveTo>
                    <a:pt x="429" y="0"/>
                  </a:moveTo>
                  <a:lnTo>
                    <a:pt x="432" y="0"/>
                  </a:lnTo>
                  <a:lnTo>
                    <a:pt x="432" y="4"/>
                  </a:lnTo>
                  <a:lnTo>
                    <a:pt x="429" y="4"/>
                  </a:lnTo>
                  <a:lnTo>
                    <a:pt x="429" y="0"/>
                  </a:lnTo>
                  <a:close/>
                  <a:moveTo>
                    <a:pt x="438" y="0"/>
                  </a:moveTo>
                  <a:lnTo>
                    <a:pt x="442" y="0"/>
                  </a:lnTo>
                  <a:lnTo>
                    <a:pt x="442" y="4"/>
                  </a:lnTo>
                  <a:lnTo>
                    <a:pt x="438" y="4"/>
                  </a:lnTo>
                  <a:lnTo>
                    <a:pt x="438" y="0"/>
                  </a:lnTo>
                  <a:close/>
                  <a:moveTo>
                    <a:pt x="448" y="0"/>
                  </a:moveTo>
                  <a:lnTo>
                    <a:pt x="452" y="0"/>
                  </a:lnTo>
                  <a:lnTo>
                    <a:pt x="452" y="4"/>
                  </a:lnTo>
                  <a:lnTo>
                    <a:pt x="448" y="4"/>
                  </a:lnTo>
                  <a:lnTo>
                    <a:pt x="448" y="0"/>
                  </a:lnTo>
                  <a:close/>
                  <a:moveTo>
                    <a:pt x="458" y="0"/>
                  </a:moveTo>
                  <a:lnTo>
                    <a:pt x="462" y="0"/>
                  </a:lnTo>
                  <a:lnTo>
                    <a:pt x="462" y="4"/>
                  </a:lnTo>
                  <a:lnTo>
                    <a:pt x="458" y="4"/>
                  </a:lnTo>
                  <a:lnTo>
                    <a:pt x="458" y="0"/>
                  </a:lnTo>
                  <a:close/>
                  <a:moveTo>
                    <a:pt x="468" y="0"/>
                  </a:moveTo>
                  <a:lnTo>
                    <a:pt x="471" y="0"/>
                  </a:lnTo>
                  <a:lnTo>
                    <a:pt x="471" y="4"/>
                  </a:lnTo>
                  <a:lnTo>
                    <a:pt x="468" y="4"/>
                  </a:lnTo>
                  <a:lnTo>
                    <a:pt x="468" y="0"/>
                  </a:lnTo>
                  <a:close/>
                  <a:moveTo>
                    <a:pt x="477" y="0"/>
                  </a:moveTo>
                  <a:lnTo>
                    <a:pt x="481" y="0"/>
                  </a:lnTo>
                  <a:lnTo>
                    <a:pt x="481" y="4"/>
                  </a:lnTo>
                  <a:lnTo>
                    <a:pt x="477" y="4"/>
                  </a:lnTo>
                  <a:lnTo>
                    <a:pt x="477" y="0"/>
                  </a:lnTo>
                  <a:close/>
                  <a:moveTo>
                    <a:pt x="487" y="0"/>
                  </a:moveTo>
                  <a:lnTo>
                    <a:pt x="491" y="0"/>
                  </a:lnTo>
                  <a:lnTo>
                    <a:pt x="491" y="4"/>
                  </a:lnTo>
                  <a:lnTo>
                    <a:pt x="487" y="4"/>
                  </a:lnTo>
                  <a:lnTo>
                    <a:pt x="487" y="0"/>
                  </a:lnTo>
                  <a:close/>
                  <a:moveTo>
                    <a:pt x="497" y="0"/>
                  </a:moveTo>
                  <a:lnTo>
                    <a:pt x="501" y="0"/>
                  </a:lnTo>
                  <a:lnTo>
                    <a:pt x="501" y="4"/>
                  </a:lnTo>
                  <a:lnTo>
                    <a:pt x="497" y="4"/>
                  </a:lnTo>
                  <a:lnTo>
                    <a:pt x="497" y="0"/>
                  </a:lnTo>
                  <a:close/>
                  <a:moveTo>
                    <a:pt x="507" y="0"/>
                  </a:moveTo>
                  <a:lnTo>
                    <a:pt x="510" y="0"/>
                  </a:lnTo>
                  <a:lnTo>
                    <a:pt x="510" y="4"/>
                  </a:lnTo>
                  <a:lnTo>
                    <a:pt x="507" y="4"/>
                  </a:lnTo>
                  <a:lnTo>
                    <a:pt x="507" y="0"/>
                  </a:lnTo>
                  <a:close/>
                  <a:moveTo>
                    <a:pt x="516" y="0"/>
                  </a:moveTo>
                  <a:lnTo>
                    <a:pt x="520" y="0"/>
                  </a:lnTo>
                  <a:lnTo>
                    <a:pt x="520" y="4"/>
                  </a:lnTo>
                  <a:lnTo>
                    <a:pt x="516" y="4"/>
                  </a:lnTo>
                  <a:lnTo>
                    <a:pt x="516" y="0"/>
                  </a:lnTo>
                  <a:close/>
                  <a:moveTo>
                    <a:pt x="526" y="0"/>
                  </a:moveTo>
                  <a:lnTo>
                    <a:pt x="530" y="0"/>
                  </a:lnTo>
                  <a:lnTo>
                    <a:pt x="530" y="4"/>
                  </a:lnTo>
                  <a:lnTo>
                    <a:pt x="526" y="4"/>
                  </a:lnTo>
                  <a:lnTo>
                    <a:pt x="526" y="0"/>
                  </a:lnTo>
                  <a:close/>
                  <a:moveTo>
                    <a:pt x="536" y="0"/>
                  </a:moveTo>
                  <a:lnTo>
                    <a:pt x="539" y="0"/>
                  </a:lnTo>
                  <a:lnTo>
                    <a:pt x="539" y="4"/>
                  </a:lnTo>
                  <a:lnTo>
                    <a:pt x="536" y="4"/>
                  </a:lnTo>
                  <a:lnTo>
                    <a:pt x="536" y="0"/>
                  </a:lnTo>
                  <a:close/>
                  <a:moveTo>
                    <a:pt x="546" y="0"/>
                  </a:moveTo>
                  <a:lnTo>
                    <a:pt x="549" y="0"/>
                  </a:lnTo>
                  <a:lnTo>
                    <a:pt x="549" y="4"/>
                  </a:lnTo>
                  <a:lnTo>
                    <a:pt x="546" y="4"/>
                  </a:lnTo>
                  <a:lnTo>
                    <a:pt x="546" y="0"/>
                  </a:lnTo>
                  <a:close/>
                  <a:moveTo>
                    <a:pt x="555" y="0"/>
                  </a:moveTo>
                  <a:lnTo>
                    <a:pt x="559" y="0"/>
                  </a:lnTo>
                  <a:lnTo>
                    <a:pt x="559" y="4"/>
                  </a:lnTo>
                  <a:lnTo>
                    <a:pt x="555" y="4"/>
                  </a:lnTo>
                  <a:lnTo>
                    <a:pt x="555" y="0"/>
                  </a:lnTo>
                  <a:close/>
                  <a:moveTo>
                    <a:pt x="565" y="0"/>
                  </a:moveTo>
                  <a:lnTo>
                    <a:pt x="569" y="0"/>
                  </a:lnTo>
                  <a:lnTo>
                    <a:pt x="569" y="4"/>
                  </a:lnTo>
                  <a:lnTo>
                    <a:pt x="565" y="4"/>
                  </a:lnTo>
                  <a:lnTo>
                    <a:pt x="565" y="0"/>
                  </a:lnTo>
                  <a:close/>
                  <a:moveTo>
                    <a:pt x="575" y="0"/>
                  </a:moveTo>
                  <a:lnTo>
                    <a:pt x="578" y="0"/>
                  </a:lnTo>
                  <a:lnTo>
                    <a:pt x="578" y="4"/>
                  </a:lnTo>
                  <a:lnTo>
                    <a:pt x="575" y="4"/>
                  </a:lnTo>
                  <a:lnTo>
                    <a:pt x="575" y="0"/>
                  </a:lnTo>
                  <a:close/>
                  <a:moveTo>
                    <a:pt x="584" y="0"/>
                  </a:moveTo>
                  <a:lnTo>
                    <a:pt x="588" y="0"/>
                  </a:lnTo>
                  <a:lnTo>
                    <a:pt x="588" y="4"/>
                  </a:lnTo>
                  <a:lnTo>
                    <a:pt x="584" y="4"/>
                  </a:lnTo>
                  <a:lnTo>
                    <a:pt x="584" y="0"/>
                  </a:lnTo>
                  <a:close/>
                  <a:moveTo>
                    <a:pt x="594" y="0"/>
                  </a:moveTo>
                  <a:lnTo>
                    <a:pt x="598" y="0"/>
                  </a:lnTo>
                  <a:lnTo>
                    <a:pt x="598" y="4"/>
                  </a:lnTo>
                  <a:lnTo>
                    <a:pt x="594" y="4"/>
                  </a:lnTo>
                  <a:lnTo>
                    <a:pt x="594" y="0"/>
                  </a:lnTo>
                  <a:close/>
                  <a:moveTo>
                    <a:pt x="604" y="0"/>
                  </a:moveTo>
                  <a:lnTo>
                    <a:pt x="608" y="0"/>
                  </a:lnTo>
                  <a:lnTo>
                    <a:pt x="608" y="4"/>
                  </a:lnTo>
                  <a:lnTo>
                    <a:pt x="604" y="4"/>
                  </a:lnTo>
                  <a:lnTo>
                    <a:pt x="604" y="0"/>
                  </a:lnTo>
                  <a:close/>
                  <a:moveTo>
                    <a:pt x="614" y="0"/>
                  </a:moveTo>
                  <a:lnTo>
                    <a:pt x="617" y="0"/>
                  </a:lnTo>
                  <a:lnTo>
                    <a:pt x="617" y="4"/>
                  </a:lnTo>
                  <a:lnTo>
                    <a:pt x="614" y="4"/>
                  </a:lnTo>
                  <a:lnTo>
                    <a:pt x="614" y="0"/>
                  </a:lnTo>
                  <a:close/>
                  <a:moveTo>
                    <a:pt x="623" y="0"/>
                  </a:moveTo>
                  <a:lnTo>
                    <a:pt x="627" y="0"/>
                  </a:lnTo>
                  <a:lnTo>
                    <a:pt x="627" y="4"/>
                  </a:lnTo>
                  <a:lnTo>
                    <a:pt x="623" y="4"/>
                  </a:lnTo>
                  <a:lnTo>
                    <a:pt x="623" y="0"/>
                  </a:lnTo>
                  <a:close/>
                  <a:moveTo>
                    <a:pt x="633" y="0"/>
                  </a:moveTo>
                  <a:lnTo>
                    <a:pt x="637" y="0"/>
                  </a:lnTo>
                  <a:lnTo>
                    <a:pt x="637" y="4"/>
                  </a:lnTo>
                  <a:lnTo>
                    <a:pt x="633" y="4"/>
                  </a:lnTo>
                  <a:lnTo>
                    <a:pt x="633" y="0"/>
                  </a:lnTo>
                  <a:close/>
                  <a:moveTo>
                    <a:pt x="643" y="0"/>
                  </a:moveTo>
                  <a:lnTo>
                    <a:pt x="647" y="0"/>
                  </a:lnTo>
                  <a:lnTo>
                    <a:pt x="647" y="4"/>
                  </a:lnTo>
                  <a:lnTo>
                    <a:pt x="643" y="4"/>
                  </a:lnTo>
                  <a:lnTo>
                    <a:pt x="643" y="0"/>
                  </a:lnTo>
                  <a:close/>
                  <a:moveTo>
                    <a:pt x="653" y="0"/>
                  </a:moveTo>
                  <a:lnTo>
                    <a:pt x="656" y="0"/>
                  </a:lnTo>
                  <a:lnTo>
                    <a:pt x="656" y="4"/>
                  </a:lnTo>
                  <a:lnTo>
                    <a:pt x="653" y="4"/>
                  </a:lnTo>
                  <a:lnTo>
                    <a:pt x="653" y="0"/>
                  </a:lnTo>
                  <a:close/>
                  <a:moveTo>
                    <a:pt x="662" y="0"/>
                  </a:moveTo>
                  <a:lnTo>
                    <a:pt x="666" y="0"/>
                  </a:lnTo>
                  <a:lnTo>
                    <a:pt x="666" y="4"/>
                  </a:lnTo>
                  <a:lnTo>
                    <a:pt x="662" y="4"/>
                  </a:lnTo>
                  <a:lnTo>
                    <a:pt x="662" y="0"/>
                  </a:lnTo>
                  <a:close/>
                  <a:moveTo>
                    <a:pt x="672" y="0"/>
                  </a:moveTo>
                  <a:lnTo>
                    <a:pt x="676" y="0"/>
                  </a:lnTo>
                  <a:lnTo>
                    <a:pt x="676" y="4"/>
                  </a:lnTo>
                  <a:lnTo>
                    <a:pt x="672" y="4"/>
                  </a:lnTo>
                  <a:lnTo>
                    <a:pt x="672" y="0"/>
                  </a:lnTo>
                  <a:close/>
                  <a:moveTo>
                    <a:pt x="682" y="0"/>
                  </a:moveTo>
                  <a:lnTo>
                    <a:pt x="685" y="0"/>
                  </a:lnTo>
                  <a:lnTo>
                    <a:pt x="685" y="4"/>
                  </a:lnTo>
                  <a:lnTo>
                    <a:pt x="682" y="4"/>
                  </a:lnTo>
                  <a:lnTo>
                    <a:pt x="682" y="0"/>
                  </a:lnTo>
                  <a:close/>
                  <a:moveTo>
                    <a:pt x="692" y="0"/>
                  </a:moveTo>
                  <a:lnTo>
                    <a:pt x="695" y="0"/>
                  </a:lnTo>
                  <a:lnTo>
                    <a:pt x="695" y="4"/>
                  </a:lnTo>
                  <a:lnTo>
                    <a:pt x="692" y="4"/>
                  </a:lnTo>
                  <a:lnTo>
                    <a:pt x="692" y="0"/>
                  </a:lnTo>
                  <a:close/>
                  <a:moveTo>
                    <a:pt x="701" y="0"/>
                  </a:moveTo>
                  <a:lnTo>
                    <a:pt x="705" y="0"/>
                  </a:lnTo>
                  <a:lnTo>
                    <a:pt x="705" y="4"/>
                  </a:lnTo>
                  <a:lnTo>
                    <a:pt x="701" y="4"/>
                  </a:lnTo>
                  <a:lnTo>
                    <a:pt x="701" y="0"/>
                  </a:lnTo>
                  <a:close/>
                  <a:moveTo>
                    <a:pt x="711" y="0"/>
                  </a:moveTo>
                  <a:lnTo>
                    <a:pt x="715" y="0"/>
                  </a:lnTo>
                  <a:lnTo>
                    <a:pt x="715" y="4"/>
                  </a:lnTo>
                  <a:lnTo>
                    <a:pt x="711" y="4"/>
                  </a:lnTo>
                  <a:lnTo>
                    <a:pt x="711" y="0"/>
                  </a:lnTo>
                  <a:close/>
                  <a:moveTo>
                    <a:pt x="721" y="0"/>
                  </a:moveTo>
                  <a:lnTo>
                    <a:pt x="725" y="0"/>
                  </a:lnTo>
                  <a:lnTo>
                    <a:pt x="725" y="4"/>
                  </a:lnTo>
                  <a:lnTo>
                    <a:pt x="721" y="4"/>
                  </a:lnTo>
                  <a:lnTo>
                    <a:pt x="721" y="0"/>
                  </a:lnTo>
                  <a:close/>
                  <a:moveTo>
                    <a:pt x="730" y="0"/>
                  </a:moveTo>
                  <a:lnTo>
                    <a:pt x="734" y="0"/>
                  </a:lnTo>
                  <a:lnTo>
                    <a:pt x="734" y="4"/>
                  </a:lnTo>
                  <a:lnTo>
                    <a:pt x="730" y="4"/>
                  </a:lnTo>
                  <a:lnTo>
                    <a:pt x="730" y="0"/>
                  </a:lnTo>
                  <a:close/>
                  <a:moveTo>
                    <a:pt x="740" y="0"/>
                  </a:moveTo>
                  <a:lnTo>
                    <a:pt x="744" y="0"/>
                  </a:lnTo>
                  <a:lnTo>
                    <a:pt x="744" y="4"/>
                  </a:lnTo>
                  <a:lnTo>
                    <a:pt x="740" y="4"/>
                  </a:lnTo>
                  <a:lnTo>
                    <a:pt x="740" y="0"/>
                  </a:lnTo>
                  <a:close/>
                  <a:moveTo>
                    <a:pt x="750" y="0"/>
                  </a:moveTo>
                  <a:lnTo>
                    <a:pt x="754" y="0"/>
                  </a:lnTo>
                  <a:lnTo>
                    <a:pt x="754" y="4"/>
                  </a:lnTo>
                  <a:lnTo>
                    <a:pt x="750" y="4"/>
                  </a:lnTo>
                  <a:lnTo>
                    <a:pt x="750" y="0"/>
                  </a:lnTo>
                  <a:close/>
                  <a:moveTo>
                    <a:pt x="760" y="0"/>
                  </a:moveTo>
                  <a:lnTo>
                    <a:pt x="763" y="0"/>
                  </a:lnTo>
                  <a:lnTo>
                    <a:pt x="763" y="4"/>
                  </a:lnTo>
                  <a:lnTo>
                    <a:pt x="760" y="4"/>
                  </a:lnTo>
                  <a:lnTo>
                    <a:pt x="760" y="0"/>
                  </a:lnTo>
                  <a:close/>
                  <a:moveTo>
                    <a:pt x="770" y="0"/>
                  </a:moveTo>
                  <a:lnTo>
                    <a:pt x="773" y="0"/>
                  </a:lnTo>
                  <a:lnTo>
                    <a:pt x="773" y="4"/>
                  </a:lnTo>
                  <a:lnTo>
                    <a:pt x="770" y="4"/>
                  </a:lnTo>
                  <a:lnTo>
                    <a:pt x="770" y="0"/>
                  </a:lnTo>
                  <a:close/>
                  <a:moveTo>
                    <a:pt x="779" y="0"/>
                  </a:moveTo>
                  <a:lnTo>
                    <a:pt x="783" y="0"/>
                  </a:lnTo>
                  <a:lnTo>
                    <a:pt x="783" y="4"/>
                  </a:lnTo>
                  <a:lnTo>
                    <a:pt x="779" y="4"/>
                  </a:lnTo>
                  <a:lnTo>
                    <a:pt x="779" y="0"/>
                  </a:lnTo>
                  <a:close/>
                  <a:moveTo>
                    <a:pt x="789" y="0"/>
                  </a:moveTo>
                  <a:lnTo>
                    <a:pt x="793" y="0"/>
                  </a:lnTo>
                  <a:lnTo>
                    <a:pt x="793" y="4"/>
                  </a:lnTo>
                  <a:lnTo>
                    <a:pt x="789" y="4"/>
                  </a:lnTo>
                  <a:lnTo>
                    <a:pt x="789" y="0"/>
                  </a:lnTo>
                  <a:close/>
                  <a:moveTo>
                    <a:pt x="799" y="0"/>
                  </a:moveTo>
                  <a:lnTo>
                    <a:pt x="802" y="0"/>
                  </a:lnTo>
                  <a:lnTo>
                    <a:pt x="802" y="4"/>
                  </a:lnTo>
                  <a:lnTo>
                    <a:pt x="799" y="4"/>
                  </a:lnTo>
                  <a:lnTo>
                    <a:pt x="799" y="0"/>
                  </a:lnTo>
                  <a:close/>
                  <a:moveTo>
                    <a:pt x="809" y="0"/>
                  </a:moveTo>
                  <a:lnTo>
                    <a:pt x="812" y="0"/>
                  </a:lnTo>
                  <a:lnTo>
                    <a:pt x="812" y="4"/>
                  </a:lnTo>
                  <a:lnTo>
                    <a:pt x="809" y="4"/>
                  </a:lnTo>
                  <a:lnTo>
                    <a:pt x="809" y="0"/>
                  </a:lnTo>
                  <a:close/>
                  <a:moveTo>
                    <a:pt x="818" y="0"/>
                  </a:moveTo>
                  <a:lnTo>
                    <a:pt x="822" y="0"/>
                  </a:lnTo>
                  <a:lnTo>
                    <a:pt x="822" y="4"/>
                  </a:lnTo>
                  <a:lnTo>
                    <a:pt x="818" y="4"/>
                  </a:lnTo>
                  <a:lnTo>
                    <a:pt x="818" y="0"/>
                  </a:lnTo>
                  <a:close/>
                  <a:moveTo>
                    <a:pt x="828" y="0"/>
                  </a:moveTo>
                  <a:lnTo>
                    <a:pt x="832" y="0"/>
                  </a:lnTo>
                  <a:lnTo>
                    <a:pt x="832" y="4"/>
                  </a:lnTo>
                  <a:lnTo>
                    <a:pt x="828" y="4"/>
                  </a:lnTo>
                  <a:lnTo>
                    <a:pt x="828" y="0"/>
                  </a:lnTo>
                  <a:close/>
                  <a:moveTo>
                    <a:pt x="838" y="0"/>
                  </a:moveTo>
                  <a:lnTo>
                    <a:pt x="841" y="0"/>
                  </a:lnTo>
                  <a:lnTo>
                    <a:pt x="841" y="4"/>
                  </a:lnTo>
                  <a:lnTo>
                    <a:pt x="838" y="4"/>
                  </a:lnTo>
                  <a:lnTo>
                    <a:pt x="838" y="0"/>
                  </a:lnTo>
                  <a:close/>
                  <a:moveTo>
                    <a:pt x="847" y="0"/>
                  </a:moveTo>
                  <a:lnTo>
                    <a:pt x="851" y="0"/>
                  </a:lnTo>
                  <a:lnTo>
                    <a:pt x="851" y="4"/>
                  </a:lnTo>
                  <a:lnTo>
                    <a:pt x="847" y="4"/>
                  </a:lnTo>
                  <a:lnTo>
                    <a:pt x="847" y="0"/>
                  </a:lnTo>
                  <a:close/>
                  <a:moveTo>
                    <a:pt x="857" y="0"/>
                  </a:moveTo>
                  <a:lnTo>
                    <a:pt x="861" y="0"/>
                  </a:lnTo>
                  <a:lnTo>
                    <a:pt x="861" y="4"/>
                  </a:lnTo>
                  <a:lnTo>
                    <a:pt x="857" y="4"/>
                  </a:lnTo>
                  <a:lnTo>
                    <a:pt x="857" y="0"/>
                  </a:lnTo>
                  <a:close/>
                  <a:moveTo>
                    <a:pt x="867" y="0"/>
                  </a:moveTo>
                  <a:lnTo>
                    <a:pt x="871" y="0"/>
                  </a:lnTo>
                  <a:lnTo>
                    <a:pt x="871" y="4"/>
                  </a:lnTo>
                  <a:lnTo>
                    <a:pt x="867" y="4"/>
                  </a:lnTo>
                  <a:lnTo>
                    <a:pt x="867" y="0"/>
                  </a:lnTo>
                  <a:close/>
                  <a:moveTo>
                    <a:pt x="877" y="0"/>
                  </a:moveTo>
                  <a:lnTo>
                    <a:pt x="880" y="0"/>
                  </a:lnTo>
                  <a:lnTo>
                    <a:pt x="880" y="4"/>
                  </a:lnTo>
                  <a:lnTo>
                    <a:pt x="877" y="4"/>
                  </a:lnTo>
                  <a:lnTo>
                    <a:pt x="877" y="0"/>
                  </a:lnTo>
                  <a:close/>
                  <a:moveTo>
                    <a:pt x="886" y="0"/>
                  </a:moveTo>
                  <a:lnTo>
                    <a:pt x="890" y="0"/>
                  </a:lnTo>
                  <a:lnTo>
                    <a:pt x="890" y="4"/>
                  </a:lnTo>
                  <a:lnTo>
                    <a:pt x="886" y="4"/>
                  </a:lnTo>
                  <a:lnTo>
                    <a:pt x="886" y="0"/>
                  </a:lnTo>
                  <a:close/>
                  <a:moveTo>
                    <a:pt x="896" y="0"/>
                  </a:moveTo>
                  <a:lnTo>
                    <a:pt x="900" y="0"/>
                  </a:lnTo>
                  <a:lnTo>
                    <a:pt x="900" y="4"/>
                  </a:lnTo>
                  <a:lnTo>
                    <a:pt x="896" y="4"/>
                  </a:lnTo>
                  <a:lnTo>
                    <a:pt x="896" y="0"/>
                  </a:lnTo>
                  <a:close/>
                  <a:moveTo>
                    <a:pt x="906" y="0"/>
                  </a:moveTo>
                  <a:lnTo>
                    <a:pt x="908" y="0"/>
                  </a:lnTo>
                  <a:lnTo>
                    <a:pt x="908" y="4"/>
                  </a:lnTo>
                  <a:lnTo>
                    <a:pt x="906" y="4"/>
                  </a:lnTo>
                  <a:lnTo>
                    <a:pt x="906" y="0"/>
                  </a:lnTo>
                  <a:close/>
                </a:path>
              </a:pathLst>
            </a:custGeom>
            <a:solidFill>
              <a:srgbClr val="808080"/>
            </a:solidFill>
            <a:ln w="6350" cap="flat">
              <a:noFill/>
              <a:prstDash val="solid"/>
              <a:bevel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808080"/>
                  </a:solidFill>
                  <a:prstDash val="solid"/>
                  <a:bevel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1" name="Freeform 170">
              <a:extLst>
                <a:ext uri="{FF2B5EF4-FFF2-40B4-BE49-F238E27FC236}">
                  <a16:creationId xmlns:a16="http://schemas.microsoft.com/office/drawing/2014/main" id="{50A2A36E-219B-B66A-5764-13BF5E6729EF}"/>
                </a:ext>
              </a:extLst>
            </p:cNvPr>
            <p:cNvSpPr>
              <a:spLocks/>
            </p:cNvSpPr>
            <p:nvPr/>
          </p:nvSpPr>
          <p:spPr bwMode="auto">
            <a:xfrm>
              <a:off x="3495675" y="2605088"/>
              <a:ext cx="22225" cy="23813"/>
            </a:xfrm>
            <a:custGeom>
              <a:avLst/>
              <a:gdLst>
                <a:gd name="T0" fmla="*/ 100 w 200"/>
                <a:gd name="T1" fmla="*/ 0 h 200"/>
                <a:gd name="T2" fmla="*/ 0 w 200"/>
                <a:gd name="T3" fmla="*/ 200 h 200"/>
                <a:gd name="T4" fmla="*/ 200 w 200"/>
                <a:gd name="T5" fmla="*/ 200 h 200"/>
                <a:gd name="T6" fmla="*/ 100 w 200"/>
                <a:gd name="T7" fmla="*/ 0 h 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200" h="200">
                  <a:moveTo>
                    <a:pt x="100" y="0"/>
                  </a:moveTo>
                  <a:lnTo>
                    <a:pt x="0" y="200"/>
                  </a:lnTo>
                  <a:lnTo>
                    <a:pt x="200" y="200"/>
                  </a:lnTo>
                  <a:lnTo>
                    <a:pt x="100" y="0"/>
                  </a:lnTo>
                  <a:close/>
                </a:path>
              </a:pathLst>
            </a:custGeom>
            <a:solidFill>
              <a:srgbClr val="1F77B4"/>
            </a:solidFill>
            <a:ln w="6350" cap="flat">
              <a:noFill/>
              <a:prstDash val="solid"/>
              <a:miter lim="800000"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1F77B4"/>
                  </a:solidFill>
                  <a:prstDash val="solid"/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2" name="Freeform 171">
              <a:extLst>
                <a:ext uri="{FF2B5EF4-FFF2-40B4-BE49-F238E27FC236}">
                  <a16:creationId xmlns:a16="http://schemas.microsoft.com/office/drawing/2014/main" id="{988C7CCC-2C33-56F4-8A69-62E1FFF757FC}"/>
                </a:ext>
              </a:extLst>
            </p:cNvPr>
            <p:cNvSpPr>
              <a:spLocks/>
            </p:cNvSpPr>
            <p:nvPr/>
          </p:nvSpPr>
          <p:spPr bwMode="auto">
            <a:xfrm>
              <a:off x="3495675" y="2605088"/>
              <a:ext cx="22225" cy="23813"/>
            </a:xfrm>
            <a:custGeom>
              <a:avLst/>
              <a:gdLst>
                <a:gd name="T0" fmla="*/ 100 w 200"/>
                <a:gd name="T1" fmla="*/ 0 h 200"/>
                <a:gd name="T2" fmla="*/ 0 w 200"/>
                <a:gd name="T3" fmla="*/ 200 h 200"/>
                <a:gd name="T4" fmla="*/ 200 w 200"/>
                <a:gd name="T5" fmla="*/ 200 h 200"/>
                <a:gd name="T6" fmla="*/ 100 w 200"/>
                <a:gd name="T7" fmla="*/ 0 h 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200" h="200">
                  <a:moveTo>
                    <a:pt x="100" y="0"/>
                  </a:moveTo>
                  <a:lnTo>
                    <a:pt x="0" y="200"/>
                  </a:lnTo>
                  <a:lnTo>
                    <a:pt x="200" y="200"/>
                  </a:lnTo>
                  <a:lnTo>
                    <a:pt x="100" y="0"/>
                  </a:lnTo>
                  <a:close/>
                </a:path>
              </a:pathLst>
            </a:custGeom>
            <a:noFill/>
            <a:ln w="6350" cap="flat">
              <a:solidFill>
                <a:srgbClr val="1F77B4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3" name="Rectangle 172">
              <a:extLst>
                <a:ext uri="{FF2B5EF4-FFF2-40B4-BE49-F238E27FC236}">
                  <a16:creationId xmlns:a16="http://schemas.microsoft.com/office/drawing/2014/main" id="{D8E73C99-ED35-5B1B-A5A6-D22D7586D0B4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227388" y="2692400"/>
              <a:ext cx="23813" cy="23813"/>
            </a:xfrm>
            <a:prstGeom prst="rect">
              <a:avLst/>
            </a:prstGeom>
            <a:solidFill>
              <a:srgbClr val="FFFFFF"/>
            </a:solidFill>
            <a:ln w="6350" cap="flat">
              <a:noFill/>
              <a:prstDash val="solid"/>
              <a:miter lim="800000"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D62728"/>
                  </a:solidFill>
                  <a:prstDash val="solid"/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4" name="Rectangle 173">
              <a:extLst>
                <a:ext uri="{FF2B5EF4-FFF2-40B4-BE49-F238E27FC236}">
                  <a16:creationId xmlns:a16="http://schemas.microsoft.com/office/drawing/2014/main" id="{154E917B-6C42-DDEC-E25E-740E00A5AAE1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227388" y="2692400"/>
              <a:ext cx="23813" cy="23813"/>
            </a:xfrm>
            <a:prstGeom prst="rect">
              <a:avLst/>
            </a:prstGeom>
            <a:noFill/>
            <a:ln w="6350" cap="flat">
              <a:solidFill>
                <a:srgbClr val="D62728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5" name="Rectangle 174">
              <a:extLst>
                <a:ext uri="{FF2B5EF4-FFF2-40B4-BE49-F238E27FC236}">
                  <a16:creationId xmlns:a16="http://schemas.microsoft.com/office/drawing/2014/main" id="{EC4222A0-BEDF-B643-D438-E8127A6FD52B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355975" y="2779713"/>
              <a:ext cx="23813" cy="23813"/>
            </a:xfrm>
            <a:prstGeom prst="rect">
              <a:avLst/>
            </a:prstGeom>
            <a:solidFill>
              <a:srgbClr val="FFFFFF"/>
            </a:solidFill>
            <a:ln w="6350" cap="flat">
              <a:noFill/>
              <a:prstDash val="solid"/>
              <a:miter lim="800000"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D62728"/>
                  </a:solidFill>
                  <a:prstDash val="solid"/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6" name="Rectangle 175">
              <a:extLst>
                <a:ext uri="{FF2B5EF4-FFF2-40B4-BE49-F238E27FC236}">
                  <a16:creationId xmlns:a16="http://schemas.microsoft.com/office/drawing/2014/main" id="{AB48D95C-A310-D729-5E5E-B901017DD47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355975" y="2779713"/>
              <a:ext cx="23813" cy="23813"/>
            </a:xfrm>
            <a:prstGeom prst="rect">
              <a:avLst/>
            </a:prstGeom>
            <a:noFill/>
            <a:ln w="6350" cap="flat">
              <a:solidFill>
                <a:srgbClr val="D62728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7" name="Rectangle 176">
              <a:extLst>
                <a:ext uri="{FF2B5EF4-FFF2-40B4-BE49-F238E27FC236}">
                  <a16:creationId xmlns:a16="http://schemas.microsoft.com/office/drawing/2014/main" id="{892DCFF6-FD40-0EC6-2117-F0B6AE3E916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362325" y="2867025"/>
              <a:ext cx="23813" cy="22225"/>
            </a:xfrm>
            <a:prstGeom prst="rect">
              <a:avLst/>
            </a:prstGeom>
            <a:solidFill>
              <a:srgbClr val="FFFFFF"/>
            </a:solidFill>
            <a:ln w="6350" cap="flat">
              <a:noFill/>
              <a:prstDash val="solid"/>
              <a:miter lim="800000"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D62728"/>
                  </a:solidFill>
                  <a:prstDash val="solid"/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8" name="Rectangle 177">
              <a:extLst>
                <a:ext uri="{FF2B5EF4-FFF2-40B4-BE49-F238E27FC236}">
                  <a16:creationId xmlns:a16="http://schemas.microsoft.com/office/drawing/2014/main" id="{63226B34-2AC3-A8A1-BF78-9F781AB9C3A0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362325" y="2867025"/>
              <a:ext cx="23813" cy="22225"/>
            </a:xfrm>
            <a:prstGeom prst="rect">
              <a:avLst/>
            </a:prstGeom>
            <a:noFill/>
            <a:ln w="6350" cap="flat">
              <a:solidFill>
                <a:srgbClr val="D62728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79" name="Freeform 178">
              <a:extLst>
                <a:ext uri="{FF2B5EF4-FFF2-40B4-BE49-F238E27FC236}">
                  <a16:creationId xmlns:a16="http://schemas.microsoft.com/office/drawing/2014/main" id="{92A9F4D8-AE26-9027-60B7-FEE464F72FE6}"/>
                </a:ext>
              </a:extLst>
            </p:cNvPr>
            <p:cNvSpPr>
              <a:spLocks/>
            </p:cNvSpPr>
            <p:nvPr/>
          </p:nvSpPr>
          <p:spPr bwMode="auto">
            <a:xfrm>
              <a:off x="3359150" y="2954338"/>
              <a:ext cx="22225" cy="22225"/>
            </a:xfrm>
            <a:custGeom>
              <a:avLst/>
              <a:gdLst>
                <a:gd name="T0" fmla="*/ 100 w 200"/>
                <a:gd name="T1" fmla="*/ 200 h 200"/>
                <a:gd name="T2" fmla="*/ 171 w 200"/>
                <a:gd name="T3" fmla="*/ 171 h 200"/>
                <a:gd name="T4" fmla="*/ 200 w 200"/>
                <a:gd name="T5" fmla="*/ 100 h 200"/>
                <a:gd name="T6" fmla="*/ 171 w 200"/>
                <a:gd name="T7" fmla="*/ 29 h 200"/>
                <a:gd name="T8" fmla="*/ 100 w 200"/>
                <a:gd name="T9" fmla="*/ 0 h 200"/>
                <a:gd name="T10" fmla="*/ 29 w 200"/>
                <a:gd name="T11" fmla="*/ 29 h 200"/>
                <a:gd name="T12" fmla="*/ 0 w 200"/>
                <a:gd name="T13" fmla="*/ 100 h 200"/>
                <a:gd name="T14" fmla="*/ 29 w 200"/>
                <a:gd name="T15" fmla="*/ 171 h 200"/>
                <a:gd name="T16" fmla="*/ 100 w 200"/>
                <a:gd name="T17" fmla="*/ 200 h 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200" h="200">
                  <a:moveTo>
                    <a:pt x="100" y="200"/>
                  </a:moveTo>
                  <a:cubicBezTo>
                    <a:pt x="126" y="200"/>
                    <a:pt x="152" y="189"/>
                    <a:pt x="171" y="171"/>
                  </a:cubicBezTo>
                  <a:cubicBezTo>
                    <a:pt x="189" y="152"/>
                    <a:pt x="200" y="127"/>
                    <a:pt x="200" y="100"/>
                  </a:cubicBezTo>
                  <a:cubicBezTo>
                    <a:pt x="200" y="74"/>
                    <a:pt x="189" y="48"/>
                    <a:pt x="171" y="29"/>
                  </a:cubicBezTo>
                  <a:cubicBezTo>
                    <a:pt x="152" y="11"/>
                    <a:pt x="126" y="0"/>
                    <a:pt x="100" y="0"/>
                  </a:cubicBezTo>
                  <a:cubicBezTo>
                    <a:pt x="73" y="0"/>
                    <a:pt x="48" y="11"/>
                    <a:pt x="29" y="29"/>
                  </a:cubicBezTo>
                  <a:cubicBezTo>
                    <a:pt x="10" y="48"/>
                    <a:pt x="0" y="74"/>
                    <a:pt x="0" y="100"/>
                  </a:cubicBezTo>
                  <a:cubicBezTo>
                    <a:pt x="0" y="127"/>
                    <a:pt x="10" y="152"/>
                    <a:pt x="29" y="171"/>
                  </a:cubicBezTo>
                  <a:cubicBezTo>
                    <a:pt x="48" y="189"/>
                    <a:pt x="73" y="200"/>
                    <a:pt x="100" y="200"/>
                  </a:cubicBezTo>
                  <a:close/>
                </a:path>
              </a:pathLst>
            </a:custGeom>
            <a:solidFill>
              <a:srgbClr val="D62728"/>
            </a:solidFill>
            <a:ln w="6350" cap="flat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D62728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0" name="Freeform 179">
              <a:extLst>
                <a:ext uri="{FF2B5EF4-FFF2-40B4-BE49-F238E27FC236}">
                  <a16:creationId xmlns:a16="http://schemas.microsoft.com/office/drawing/2014/main" id="{7F523751-CEE6-0BBC-0A0E-483B31AA90E8}"/>
                </a:ext>
              </a:extLst>
            </p:cNvPr>
            <p:cNvSpPr>
              <a:spLocks/>
            </p:cNvSpPr>
            <p:nvPr/>
          </p:nvSpPr>
          <p:spPr bwMode="auto">
            <a:xfrm>
              <a:off x="3359150" y="2954338"/>
              <a:ext cx="22225" cy="22225"/>
            </a:xfrm>
            <a:custGeom>
              <a:avLst/>
              <a:gdLst>
                <a:gd name="T0" fmla="*/ 100 w 200"/>
                <a:gd name="T1" fmla="*/ 200 h 200"/>
                <a:gd name="T2" fmla="*/ 171 w 200"/>
                <a:gd name="T3" fmla="*/ 171 h 200"/>
                <a:gd name="T4" fmla="*/ 200 w 200"/>
                <a:gd name="T5" fmla="*/ 100 h 200"/>
                <a:gd name="T6" fmla="*/ 171 w 200"/>
                <a:gd name="T7" fmla="*/ 29 h 200"/>
                <a:gd name="T8" fmla="*/ 100 w 200"/>
                <a:gd name="T9" fmla="*/ 0 h 200"/>
                <a:gd name="T10" fmla="*/ 29 w 200"/>
                <a:gd name="T11" fmla="*/ 29 h 200"/>
                <a:gd name="T12" fmla="*/ 0 w 200"/>
                <a:gd name="T13" fmla="*/ 100 h 200"/>
                <a:gd name="T14" fmla="*/ 29 w 200"/>
                <a:gd name="T15" fmla="*/ 171 h 200"/>
                <a:gd name="T16" fmla="*/ 100 w 200"/>
                <a:gd name="T17" fmla="*/ 200 h 2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200" h="200">
                  <a:moveTo>
                    <a:pt x="100" y="200"/>
                  </a:moveTo>
                  <a:cubicBezTo>
                    <a:pt x="126" y="200"/>
                    <a:pt x="152" y="189"/>
                    <a:pt x="171" y="171"/>
                  </a:cubicBezTo>
                  <a:cubicBezTo>
                    <a:pt x="189" y="152"/>
                    <a:pt x="200" y="127"/>
                    <a:pt x="200" y="100"/>
                  </a:cubicBezTo>
                  <a:cubicBezTo>
                    <a:pt x="200" y="74"/>
                    <a:pt x="189" y="48"/>
                    <a:pt x="171" y="29"/>
                  </a:cubicBezTo>
                  <a:cubicBezTo>
                    <a:pt x="152" y="11"/>
                    <a:pt x="126" y="0"/>
                    <a:pt x="100" y="0"/>
                  </a:cubicBezTo>
                  <a:cubicBezTo>
                    <a:pt x="73" y="0"/>
                    <a:pt x="48" y="11"/>
                    <a:pt x="29" y="29"/>
                  </a:cubicBezTo>
                  <a:cubicBezTo>
                    <a:pt x="10" y="48"/>
                    <a:pt x="0" y="74"/>
                    <a:pt x="0" y="100"/>
                  </a:cubicBezTo>
                  <a:cubicBezTo>
                    <a:pt x="0" y="127"/>
                    <a:pt x="10" y="152"/>
                    <a:pt x="29" y="171"/>
                  </a:cubicBezTo>
                  <a:cubicBezTo>
                    <a:pt x="48" y="189"/>
                    <a:pt x="73" y="200"/>
                    <a:pt x="100" y="200"/>
                  </a:cubicBezTo>
                  <a:close/>
                </a:path>
              </a:pathLst>
            </a:custGeom>
            <a:noFill/>
            <a:ln w="6350" cap="flat">
              <a:solidFill>
                <a:srgbClr val="D62728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1" name="Freeform 180">
              <a:extLst>
                <a:ext uri="{FF2B5EF4-FFF2-40B4-BE49-F238E27FC236}">
                  <a16:creationId xmlns:a16="http://schemas.microsoft.com/office/drawing/2014/main" id="{DBC76692-CF70-66E5-9C61-52199B10D839}"/>
                </a:ext>
              </a:extLst>
            </p:cNvPr>
            <p:cNvSpPr>
              <a:spLocks/>
            </p:cNvSpPr>
            <p:nvPr/>
          </p:nvSpPr>
          <p:spPr bwMode="auto">
            <a:xfrm>
              <a:off x="3367088" y="3035300"/>
              <a:ext cx="19050" cy="33338"/>
            </a:xfrm>
            <a:custGeom>
              <a:avLst/>
              <a:gdLst>
                <a:gd name="T0" fmla="*/ 85 w 170"/>
                <a:gd name="T1" fmla="*/ 283 h 283"/>
                <a:gd name="T2" fmla="*/ 170 w 170"/>
                <a:gd name="T3" fmla="*/ 141 h 283"/>
                <a:gd name="T4" fmla="*/ 85 w 170"/>
                <a:gd name="T5" fmla="*/ 0 h 283"/>
                <a:gd name="T6" fmla="*/ 0 w 170"/>
                <a:gd name="T7" fmla="*/ 141 h 283"/>
                <a:gd name="T8" fmla="*/ 85 w 170"/>
                <a:gd name="T9" fmla="*/ 283 h 2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70" h="283">
                  <a:moveTo>
                    <a:pt x="85" y="283"/>
                  </a:moveTo>
                  <a:lnTo>
                    <a:pt x="170" y="141"/>
                  </a:lnTo>
                  <a:lnTo>
                    <a:pt x="85" y="0"/>
                  </a:lnTo>
                  <a:lnTo>
                    <a:pt x="0" y="141"/>
                  </a:lnTo>
                  <a:lnTo>
                    <a:pt x="85" y="283"/>
                  </a:lnTo>
                  <a:close/>
                </a:path>
              </a:pathLst>
            </a:custGeom>
            <a:solidFill>
              <a:srgbClr val="9467BD"/>
            </a:solidFill>
            <a:ln w="6350" cap="flat">
              <a:noFill/>
              <a:prstDash val="solid"/>
              <a:miter lim="800000"/>
              <a:headEnd/>
              <a:tailEnd/>
            </a:ln>
            <a:extLst>
              <a:ext uri="{91240B29-F687-4F45-9708-019B960494DF}">
                <a14:hiddenLine xmlns:a14="http://schemas.microsoft.com/office/drawing/2010/main" w="6350" cap="flat">
                  <a:solidFill>
                    <a:srgbClr val="9467BD"/>
                  </a:solidFill>
                  <a:prstDash val="solid"/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2" name="Freeform 181">
              <a:extLst>
                <a:ext uri="{FF2B5EF4-FFF2-40B4-BE49-F238E27FC236}">
                  <a16:creationId xmlns:a16="http://schemas.microsoft.com/office/drawing/2014/main" id="{586E2460-31F8-7E5F-56EA-C600838E3004}"/>
                </a:ext>
              </a:extLst>
            </p:cNvPr>
            <p:cNvSpPr>
              <a:spLocks/>
            </p:cNvSpPr>
            <p:nvPr/>
          </p:nvSpPr>
          <p:spPr bwMode="auto">
            <a:xfrm>
              <a:off x="3367088" y="3035300"/>
              <a:ext cx="19050" cy="33338"/>
            </a:xfrm>
            <a:custGeom>
              <a:avLst/>
              <a:gdLst>
                <a:gd name="T0" fmla="*/ 85 w 170"/>
                <a:gd name="T1" fmla="*/ 283 h 283"/>
                <a:gd name="T2" fmla="*/ 170 w 170"/>
                <a:gd name="T3" fmla="*/ 141 h 283"/>
                <a:gd name="T4" fmla="*/ 85 w 170"/>
                <a:gd name="T5" fmla="*/ 0 h 283"/>
                <a:gd name="T6" fmla="*/ 0 w 170"/>
                <a:gd name="T7" fmla="*/ 141 h 283"/>
                <a:gd name="T8" fmla="*/ 85 w 170"/>
                <a:gd name="T9" fmla="*/ 283 h 2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70" h="283">
                  <a:moveTo>
                    <a:pt x="85" y="283"/>
                  </a:moveTo>
                  <a:lnTo>
                    <a:pt x="170" y="141"/>
                  </a:lnTo>
                  <a:lnTo>
                    <a:pt x="85" y="0"/>
                  </a:lnTo>
                  <a:lnTo>
                    <a:pt x="0" y="141"/>
                  </a:lnTo>
                  <a:lnTo>
                    <a:pt x="85" y="283"/>
                  </a:lnTo>
                  <a:close/>
                </a:path>
              </a:pathLst>
            </a:custGeom>
            <a:noFill/>
            <a:ln w="6350" cap="flat">
              <a:solidFill>
                <a:srgbClr val="9467BD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3" name="Line 182">
              <a:extLst>
                <a:ext uri="{FF2B5EF4-FFF2-40B4-BE49-F238E27FC236}">
                  <a16:creationId xmlns:a16="http://schemas.microsoft.com/office/drawing/2014/main" id="{30DE1F24-BA52-3AF0-AD73-210CA6DC5BEB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2543175" y="2547938"/>
              <a:ext cx="0" cy="574675"/>
            </a:xfrm>
            <a:prstGeom prst="line">
              <a:avLst/>
            </a:prstGeom>
            <a:noFill/>
            <a:ln w="4763" cap="sq">
              <a:solidFill>
                <a:srgbClr val="000000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4" name="Line 183">
              <a:extLst>
                <a:ext uri="{FF2B5EF4-FFF2-40B4-BE49-F238E27FC236}">
                  <a16:creationId xmlns:a16="http://schemas.microsoft.com/office/drawing/2014/main" id="{1AFC4A5E-AFB9-0E09-7994-339A6E7CB7AB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3960813" y="2547938"/>
              <a:ext cx="0" cy="574675"/>
            </a:xfrm>
            <a:prstGeom prst="line">
              <a:avLst/>
            </a:prstGeom>
            <a:noFill/>
            <a:ln w="4763" cap="sq">
              <a:solidFill>
                <a:srgbClr val="000000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5" name="Line 184">
              <a:extLst>
                <a:ext uri="{FF2B5EF4-FFF2-40B4-BE49-F238E27FC236}">
                  <a16:creationId xmlns:a16="http://schemas.microsoft.com/office/drawing/2014/main" id="{193536B5-DA5E-E3EC-7DD1-C95A4B8CE0A0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543175" y="3122613"/>
              <a:ext cx="1417638" cy="0"/>
            </a:xfrm>
            <a:prstGeom prst="line">
              <a:avLst/>
            </a:prstGeom>
            <a:noFill/>
            <a:ln w="4763" cap="sq">
              <a:solidFill>
                <a:srgbClr val="000000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6" name="Line 185">
              <a:extLst>
                <a:ext uri="{FF2B5EF4-FFF2-40B4-BE49-F238E27FC236}">
                  <a16:creationId xmlns:a16="http://schemas.microsoft.com/office/drawing/2014/main" id="{E8404019-00AB-E5E8-534E-9A67C12591E7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2543175" y="2547938"/>
              <a:ext cx="1417638" cy="0"/>
            </a:xfrm>
            <a:prstGeom prst="line">
              <a:avLst/>
            </a:prstGeom>
            <a:noFill/>
            <a:ln w="4763" cap="sq">
              <a:solidFill>
                <a:srgbClr val="000000"/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7" name="Freeform 186">
              <a:extLst>
                <a:ext uri="{FF2B5EF4-FFF2-40B4-BE49-F238E27FC236}">
                  <a16:creationId xmlns:a16="http://schemas.microsoft.com/office/drawing/2014/main" id="{A56A7CBC-FE91-D551-5FC6-CF1F11E09EF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81275" y="2590800"/>
              <a:ext cx="30163" cy="42863"/>
            </a:xfrm>
            <a:custGeom>
              <a:avLst/>
              <a:gdLst>
                <a:gd name="T0" fmla="*/ 50 w 259"/>
                <a:gd name="T1" fmla="*/ 191 h 365"/>
                <a:gd name="T2" fmla="*/ 50 w 259"/>
                <a:gd name="T3" fmla="*/ 324 h 365"/>
                <a:gd name="T4" fmla="*/ 129 w 259"/>
                <a:gd name="T5" fmla="*/ 324 h 365"/>
                <a:gd name="T6" fmla="*/ 188 w 259"/>
                <a:gd name="T7" fmla="*/ 308 h 365"/>
                <a:gd name="T8" fmla="*/ 207 w 259"/>
                <a:gd name="T9" fmla="*/ 257 h 365"/>
                <a:gd name="T10" fmla="*/ 188 w 259"/>
                <a:gd name="T11" fmla="*/ 207 h 365"/>
                <a:gd name="T12" fmla="*/ 129 w 259"/>
                <a:gd name="T13" fmla="*/ 191 h 365"/>
                <a:gd name="T14" fmla="*/ 50 w 259"/>
                <a:gd name="T15" fmla="*/ 191 h 365"/>
                <a:gd name="T16" fmla="*/ 50 w 259"/>
                <a:gd name="T17" fmla="*/ 41 h 365"/>
                <a:gd name="T18" fmla="*/ 50 w 259"/>
                <a:gd name="T19" fmla="*/ 151 h 365"/>
                <a:gd name="T20" fmla="*/ 123 w 259"/>
                <a:gd name="T21" fmla="*/ 151 h 365"/>
                <a:gd name="T22" fmla="*/ 176 w 259"/>
                <a:gd name="T23" fmla="*/ 137 h 365"/>
                <a:gd name="T24" fmla="*/ 194 w 259"/>
                <a:gd name="T25" fmla="*/ 96 h 365"/>
                <a:gd name="T26" fmla="*/ 176 w 259"/>
                <a:gd name="T27" fmla="*/ 54 h 365"/>
                <a:gd name="T28" fmla="*/ 123 w 259"/>
                <a:gd name="T29" fmla="*/ 41 h 365"/>
                <a:gd name="T30" fmla="*/ 50 w 259"/>
                <a:gd name="T31" fmla="*/ 41 h 365"/>
                <a:gd name="T32" fmla="*/ 0 w 259"/>
                <a:gd name="T33" fmla="*/ 0 h 365"/>
                <a:gd name="T34" fmla="*/ 126 w 259"/>
                <a:gd name="T35" fmla="*/ 0 h 365"/>
                <a:gd name="T36" fmla="*/ 213 w 259"/>
                <a:gd name="T37" fmla="*/ 24 h 365"/>
                <a:gd name="T38" fmla="*/ 244 w 259"/>
                <a:gd name="T39" fmla="*/ 90 h 365"/>
                <a:gd name="T40" fmla="*/ 228 w 259"/>
                <a:gd name="T41" fmla="*/ 143 h 365"/>
                <a:gd name="T42" fmla="*/ 182 w 259"/>
                <a:gd name="T43" fmla="*/ 168 h 365"/>
                <a:gd name="T44" fmla="*/ 239 w 259"/>
                <a:gd name="T45" fmla="*/ 201 h 365"/>
                <a:gd name="T46" fmla="*/ 259 w 259"/>
                <a:gd name="T47" fmla="*/ 263 h 365"/>
                <a:gd name="T48" fmla="*/ 226 w 259"/>
                <a:gd name="T49" fmla="*/ 338 h 365"/>
                <a:gd name="T50" fmla="*/ 131 w 259"/>
                <a:gd name="T51" fmla="*/ 365 h 365"/>
                <a:gd name="T52" fmla="*/ 0 w 259"/>
                <a:gd name="T53" fmla="*/ 365 h 365"/>
                <a:gd name="T54" fmla="*/ 0 w 259"/>
                <a:gd name="T55" fmla="*/ 0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259" h="365">
                  <a:moveTo>
                    <a:pt x="50" y="191"/>
                  </a:moveTo>
                  <a:lnTo>
                    <a:pt x="50" y="324"/>
                  </a:lnTo>
                  <a:lnTo>
                    <a:pt x="129" y="324"/>
                  </a:lnTo>
                  <a:cubicBezTo>
                    <a:pt x="155" y="324"/>
                    <a:pt x="175" y="319"/>
                    <a:pt x="188" y="308"/>
                  </a:cubicBezTo>
                  <a:cubicBezTo>
                    <a:pt x="200" y="297"/>
                    <a:pt x="207" y="280"/>
                    <a:pt x="207" y="257"/>
                  </a:cubicBezTo>
                  <a:cubicBezTo>
                    <a:pt x="207" y="235"/>
                    <a:pt x="200" y="218"/>
                    <a:pt x="188" y="207"/>
                  </a:cubicBezTo>
                  <a:cubicBezTo>
                    <a:pt x="175" y="196"/>
                    <a:pt x="155" y="191"/>
                    <a:pt x="129" y="191"/>
                  </a:cubicBezTo>
                  <a:lnTo>
                    <a:pt x="50" y="191"/>
                  </a:lnTo>
                  <a:close/>
                  <a:moveTo>
                    <a:pt x="50" y="41"/>
                  </a:moveTo>
                  <a:lnTo>
                    <a:pt x="50" y="151"/>
                  </a:lnTo>
                  <a:lnTo>
                    <a:pt x="123" y="151"/>
                  </a:lnTo>
                  <a:cubicBezTo>
                    <a:pt x="147" y="151"/>
                    <a:pt x="165" y="146"/>
                    <a:pt x="176" y="137"/>
                  </a:cubicBezTo>
                  <a:cubicBezTo>
                    <a:pt x="188" y="128"/>
                    <a:pt x="194" y="114"/>
                    <a:pt x="194" y="96"/>
                  </a:cubicBezTo>
                  <a:cubicBezTo>
                    <a:pt x="194" y="77"/>
                    <a:pt x="188" y="63"/>
                    <a:pt x="176" y="54"/>
                  </a:cubicBezTo>
                  <a:cubicBezTo>
                    <a:pt x="165" y="45"/>
                    <a:pt x="147" y="41"/>
                    <a:pt x="123" y="41"/>
                  </a:cubicBezTo>
                  <a:lnTo>
                    <a:pt x="50" y="41"/>
                  </a:lnTo>
                  <a:close/>
                  <a:moveTo>
                    <a:pt x="0" y="0"/>
                  </a:moveTo>
                  <a:lnTo>
                    <a:pt x="126" y="0"/>
                  </a:lnTo>
                  <a:cubicBezTo>
                    <a:pt x="164" y="0"/>
                    <a:pt x="193" y="8"/>
                    <a:pt x="213" y="24"/>
                  </a:cubicBezTo>
                  <a:cubicBezTo>
                    <a:pt x="233" y="39"/>
                    <a:pt x="244" y="61"/>
                    <a:pt x="244" y="90"/>
                  </a:cubicBezTo>
                  <a:cubicBezTo>
                    <a:pt x="244" y="112"/>
                    <a:pt x="239" y="130"/>
                    <a:pt x="228" y="143"/>
                  </a:cubicBezTo>
                  <a:cubicBezTo>
                    <a:pt x="218" y="157"/>
                    <a:pt x="202" y="165"/>
                    <a:pt x="182" y="168"/>
                  </a:cubicBezTo>
                  <a:cubicBezTo>
                    <a:pt x="206" y="173"/>
                    <a:pt x="225" y="184"/>
                    <a:pt x="239" y="201"/>
                  </a:cubicBezTo>
                  <a:cubicBezTo>
                    <a:pt x="252" y="217"/>
                    <a:pt x="259" y="238"/>
                    <a:pt x="259" y="263"/>
                  </a:cubicBezTo>
                  <a:cubicBezTo>
                    <a:pt x="259" y="295"/>
                    <a:pt x="248" y="320"/>
                    <a:pt x="226" y="338"/>
                  </a:cubicBezTo>
                  <a:cubicBezTo>
                    <a:pt x="204" y="356"/>
                    <a:pt x="172" y="365"/>
                    <a:pt x="131" y="365"/>
                  </a:cubicBezTo>
                  <a:lnTo>
                    <a:pt x="0" y="36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1F77B4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8" name="Freeform 187">
              <a:extLst>
                <a:ext uri="{FF2B5EF4-FFF2-40B4-BE49-F238E27FC236}">
                  <a16:creationId xmlns:a16="http://schemas.microsoft.com/office/drawing/2014/main" id="{99F84D28-061E-C95C-DABF-EBDE7CF488B1}"/>
                </a:ext>
              </a:extLst>
            </p:cNvPr>
            <p:cNvSpPr>
              <a:spLocks/>
            </p:cNvSpPr>
            <p:nvPr/>
          </p:nvSpPr>
          <p:spPr bwMode="auto">
            <a:xfrm>
              <a:off x="2620963" y="2590800"/>
              <a:ext cx="33338" cy="42863"/>
            </a:xfrm>
            <a:custGeom>
              <a:avLst/>
              <a:gdLst>
                <a:gd name="T0" fmla="*/ 0 w 276"/>
                <a:gd name="T1" fmla="*/ 0 h 365"/>
                <a:gd name="T2" fmla="*/ 67 w 276"/>
                <a:gd name="T3" fmla="*/ 0 h 365"/>
                <a:gd name="T4" fmla="*/ 228 w 276"/>
                <a:gd name="T5" fmla="*/ 305 h 365"/>
                <a:gd name="T6" fmla="*/ 228 w 276"/>
                <a:gd name="T7" fmla="*/ 0 h 365"/>
                <a:gd name="T8" fmla="*/ 276 w 276"/>
                <a:gd name="T9" fmla="*/ 0 h 365"/>
                <a:gd name="T10" fmla="*/ 276 w 276"/>
                <a:gd name="T11" fmla="*/ 365 h 365"/>
                <a:gd name="T12" fmla="*/ 210 w 276"/>
                <a:gd name="T13" fmla="*/ 365 h 365"/>
                <a:gd name="T14" fmla="*/ 48 w 276"/>
                <a:gd name="T15" fmla="*/ 60 h 365"/>
                <a:gd name="T16" fmla="*/ 48 w 276"/>
                <a:gd name="T17" fmla="*/ 365 h 365"/>
                <a:gd name="T18" fmla="*/ 0 w 276"/>
                <a:gd name="T19" fmla="*/ 365 h 365"/>
                <a:gd name="T20" fmla="*/ 0 w 276"/>
                <a:gd name="T21" fmla="*/ 0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276" h="365">
                  <a:moveTo>
                    <a:pt x="0" y="0"/>
                  </a:moveTo>
                  <a:lnTo>
                    <a:pt x="67" y="0"/>
                  </a:lnTo>
                  <a:lnTo>
                    <a:pt x="228" y="305"/>
                  </a:lnTo>
                  <a:lnTo>
                    <a:pt x="228" y="0"/>
                  </a:lnTo>
                  <a:lnTo>
                    <a:pt x="276" y="0"/>
                  </a:lnTo>
                  <a:lnTo>
                    <a:pt x="276" y="365"/>
                  </a:lnTo>
                  <a:lnTo>
                    <a:pt x="210" y="365"/>
                  </a:lnTo>
                  <a:lnTo>
                    <a:pt x="48" y="60"/>
                  </a:lnTo>
                  <a:lnTo>
                    <a:pt x="48" y="365"/>
                  </a:lnTo>
                  <a:lnTo>
                    <a:pt x="0" y="36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1F77B4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89" name="Freeform 188">
              <a:extLst>
                <a:ext uri="{FF2B5EF4-FFF2-40B4-BE49-F238E27FC236}">
                  <a16:creationId xmlns:a16="http://schemas.microsoft.com/office/drawing/2014/main" id="{7849C2DF-5E10-C703-D726-8D3C05760C38}"/>
                </a:ext>
              </a:extLst>
            </p:cNvPr>
            <p:cNvSpPr>
              <a:spLocks/>
            </p:cNvSpPr>
            <p:nvPr/>
          </p:nvSpPr>
          <p:spPr bwMode="auto">
            <a:xfrm>
              <a:off x="2665413" y="2590800"/>
              <a:ext cx="26988" cy="42863"/>
            </a:xfrm>
            <a:custGeom>
              <a:avLst/>
              <a:gdLst>
                <a:gd name="T0" fmla="*/ 0 w 227"/>
                <a:gd name="T1" fmla="*/ 0 h 365"/>
                <a:gd name="T2" fmla="*/ 50 w 227"/>
                <a:gd name="T3" fmla="*/ 0 h 365"/>
                <a:gd name="T4" fmla="*/ 50 w 227"/>
                <a:gd name="T5" fmla="*/ 323 h 365"/>
                <a:gd name="T6" fmla="*/ 227 w 227"/>
                <a:gd name="T7" fmla="*/ 323 h 365"/>
                <a:gd name="T8" fmla="*/ 227 w 227"/>
                <a:gd name="T9" fmla="*/ 365 h 365"/>
                <a:gd name="T10" fmla="*/ 0 w 227"/>
                <a:gd name="T11" fmla="*/ 365 h 365"/>
                <a:gd name="T12" fmla="*/ 0 w 227"/>
                <a:gd name="T13" fmla="*/ 0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27" h="365">
                  <a:moveTo>
                    <a:pt x="0" y="0"/>
                  </a:moveTo>
                  <a:lnTo>
                    <a:pt x="50" y="0"/>
                  </a:lnTo>
                  <a:lnTo>
                    <a:pt x="50" y="323"/>
                  </a:lnTo>
                  <a:lnTo>
                    <a:pt x="227" y="323"/>
                  </a:lnTo>
                  <a:lnTo>
                    <a:pt x="227" y="365"/>
                  </a:lnTo>
                  <a:lnTo>
                    <a:pt x="0" y="36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1F77B4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0" name="Freeform 189">
              <a:extLst>
                <a:ext uri="{FF2B5EF4-FFF2-40B4-BE49-F238E27FC236}">
                  <a16:creationId xmlns:a16="http://schemas.microsoft.com/office/drawing/2014/main" id="{FB235ACA-4FDD-877E-B4D6-7EB4A4F728F0}"/>
                </a:ext>
              </a:extLst>
            </p:cNvPr>
            <p:cNvSpPr>
              <a:spLocks/>
            </p:cNvSpPr>
            <p:nvPr/>
          </p:nvSpPr>
          <p:spPr bwMode="auto">
            <a:xfrm>
              <a:off x="2716213" y="2590800"/>
              <a:ext cx="26988" cy="42863"/>
            </a:xfrm>
            <a:custGeom>
              <a:avLst/>
              <a:gdLst>
                <a:gd name="T0" fmla="*/ 0 w 235"/>
                <a:gd name="T1" fmla="*/ 0 h 365"/>
                <a:gd name="T2" fmla="*/ 230 w 235"/>
                <a:gd name="T3" fmla="*/ 0 h 365"/>
                <a:gd name="T4" fmla="*/ 230 w 235"/>
                <a:gd name="T5" fmla="*/ 42 h 365"/>
                <a:gd name="T6" fmla="*/ 49 w 235"/>
                <a:gd name="T7" fmla="*/ 42 h 365"/>
                <a:gd name="T8" fmla="*/ 49 w 235"/>
                <a:gd name="T9" fmla="*/ 150 h 365"/>
                <a:gd name="T10" fmla="*/ 223 w 235"/>
                <a:gd name="T11" fmla="*/ 150 h 365"/>
                <a:gd name="T12" fmla="*/ 223 w 235"/>
                <a:gd name="T13" fmla="*/ 191 h 365"/>
                <a:gd name="T14" fmla="*/ 49 w 235"/>
                <a:gd name="T15" fmla="*/ 191 h 365"/>
                <a:gd name="T16" fmla="*/ 49 w 235"/>
                <a:gd name="T17" fmla="*/ 323 h 365"/>
                <a:gd name="T18" fmla="*/ 235 w 235"/>
                <a:gd name="T19" fmla="*/ 323 h 365"/>
                <a:gd name="T20" fmla="*/ 235 w 235"/>
                <a:gd name="T21" fmla="*/ 365 h 365"/>
                <a:gd name="T22" fmla="*/ 0 w 235"/>
                <a:gd name="T23" fmla="*/ 365 h 365"/>
                <a:gd name="T24" fmla="*/ 0 w 235"/>
                <a:gd name="T25" fmla="*/ 0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35" h="365">
                  <a:moveTo>
                    <a:pt x="0" y="0"/>
                  </a:moveTo>
                  <a:lnTo>
                    <a:pt x="230" y="0"/>
                  </a:lnTo>
                  <a:lnTo>
                    <a:pt x="230" y="42"/>
                  </a:lnTo>
                  <a:lnTo>
                    <a:pt x="49" y="42"/>
                  </a:lnTo>
                  <a:lnTo>
                    <a:pt x="49" y="150"/>
                  </a:lnTo>
                  <a:lnTo>
                    <a:pt x="223" y="150"/>
                  </a:lnTo>
                  <a:lnTo>
                    <a:pt x="223" y="191"/>
                  </a:lnTo>
                  <a:lnTo>
                    <a:pt x="49" y="191"/>
                  </a:lnTo>
                  <a:lnTo>
                    <a:pt x="49" y="323"/>
                  </a:lnTo>
                  <a:lnTo>
                    <a:pt x="235" y="323"/>
                  </a:lnTo>
                  <a:lnTo>
                    <a:pt x="235" y="365"/>
                  </a:lnTo>
                  <a:lnTo>
                    <a:pt x="0" y="36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1F77B4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1" name="Freeform 190">
              <a:extLst>
                <a:ext uri="{FF2B5EF4-FFF2-40B4-BE49-F238E27FC236}">
                  <a16:creationId xmlns:a16="http://schemas.microsoft.com/office/drawing/2014/main" id="{E3F0F835-E5A2-6C9C-8CA7-1FC62DB7C2C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51138" y="2589213"/>
              <a:ext cx="30163" cy="44450"/>
            </a:xfrm>
            <a:custGeom>
              <a:avLst/>
              <a:gdLst>
                <a:gd name="T0" fmla="*/ 125 w 250"/>
                <a:gd name="T1" fmla="*/ 198 h 378"/>
                <a:gd name="T2" fmla="*/ 69 w 250"/>
                <a:gd name="T3" fmla="*/ 216 h 378"/>
                <a:gd name="T4" fmla="*/ 49 w 250"/>
                <a:gd name="T5" fmla="*/ 268 h 378"/>
                <a:gd name="T6" fmla="*/ 69 w 250"/>
                <a:gd name="T7" fmla="*/ 320 h 378"/>
                <a:gd name="T8" fmla="*/ 125 w 250"/>
                <a:gd name="T9" fmla="*/ 339 h 378"/>
                <a:gd name="T10" fmla="*/ 180 w 250"/>
                <a:gd name="T11" fmla="*/ 320 h 378"/>
                <a:gd name="T12" fmla="*/ 200 w 250"/>
                <a:gd name="T13" fmla="*/ 268 h 378"/>
                <a:gd name="T14" fmla="*/ 180 w 250"/>
                <a:gd name="T15" fmla="*/ 216 h 378"/>
                <a:gd name="T16" fmla="*/ 125 w 250"/>
                <a:gd name="T17" fmla="*/ 198 h 378"/>
                <a:gd name="T18" fmla="*/ 75 w 250"/>
                <a:gd name="T19" fmla="*/ 177 h 378"/>
                <a:gd name="T20" fmla="*/ 26 w 250"/>
                <a:gd name="T21" fmla="*/ 147 h 378"/>
                <a:gd name="T22" fmla="*/ 8 w 250"/>
                <a:gd name="T23" fmla="*/ 94 h 378"/>
                <a:gd name="T24" fmla="*/ 39 w 250"/>
                <a:gd name="T25" fmla="*/ 25 h 378"/>
                <a:gd name="T26" fmla="*/ 125 w 250"/>
                <a:gd name="T27" fmla="*/ 0 h 378"/>
                <a:gd name="T28" fmla="*/ 210 w 250"/>
                <a:gd name="T29" fmla="*/ 25 h 378"/>
                <a:gd name="T30" fmla="*/ 241 w 250"/>
                <a:gd name="T31" fmla="*/ 94 h 378"/>
                <a:gd name="T32" fmla="*/ 223 w 250"/>
                <a:gd name="T33" fmla="*/ 147 h 378"/>
                <a:gd name="T34" fmla="*/ 174 w 250"/>
                <a:gd name="T35" fmla="*/ 177 h 378"/>
                <a:gd name="T36" fmla="*/ 230 w 250"/>
                <a:gd name="T37" fmla="*/ 209 h 378"/>
                <a:gd name="T38" fmla="*/ 250 w 250"/>
                <a:gd name="T39" fmla="*/ 268 h 378"/>
                <a:gd name="T40" fmla="*/ 217 w 250"/>
                <a:gd name="T41" fmla="*/ 349 h 378"/>
                <a:gd name="T42" fmla="*/ 125 w 250"/>
                <a:gd name="T43" fmla="*/ 378 h 378"/>
                <a:gd name="T44" fmla="*/ 32 w 250"/>
                <a:gd name="T45" fmla="*/ 349 h 378"/>
                <a:gd name="T46" fmla="*/ 0 w 250"/>
                <a:gd name="T47" fmla="*/ 268 h 378"/>
                <a:gd name="T48" fmla="*/ 20 w 250"/>
                <a:gd name="T49" fmla="*/ 209 h 378"/>
                <a:gd name="T50" fmla="*/ 75 w 250"/>
                <a:gd name="T51" fmla="*/ 177 h 378"/>
                <a:gd name="T52" fmla="*/ 57 w 250"/>
                <a:gd name="T53" fmla="*/ 99 h 378"/>
                <a:gd name="T54" fmla="*/ 75 w 250"/>
                <a:gd name="T55" fmla="*/ 143 h 378"/>
                <a:gd name="T56" fmla="*/ 125 w 250"/>
                <a:gd name="T57" fmla="*/ 159 h 378"/>
                <a:gd name="T58" fmla="*/ 174 w 250"/>
                <a:gd name="T59" fmla="*/ 143 h 378"/>
                <a:gd name="T60" fmla="*/ 192 w 250"/>
                <a:gd name="T61" fmla="*/ 99 h 378"/>
                <a:gd name="T62" fmla="*/ 174 w 250"/>
                <a:gd name="T63" fmla="*/ 54 h 378"/>
                <a:gd name="T64" fmla="*/ 125 w 250"/>
                <a:gd name="T65" fmla="*/ 39 h 378"/>
                <a:gd name="T66" fmla="*/ 75 w 250"/>
                <a:gd name="T67" fmla="*/ 54 h 378"/>
                <a:gd name="T68" fmla="*/ 57 w 250"/>
                <a:gd name="T69" fmla="*/ 99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</a:cxnLst>
              <a:rect l="0" t="0" r="r" b="b"/>
              <a:pathLst>
                <a:path w="250" h="378">
                  <a:moveTo>
                    <a:pt x="125" y="198"/>
                  </a:moveTo>
                  <a:cubicBezTo>
                    <a:pt x="101" y="198"/>
                    <a:pt x="83" y="204"/>
                    <a:pt x="69" y="216"/>
                  </a:cubicBezTo>
                  <a:cubicBezTo>
                    <a:pt x="56" y="229"/>
                    <a:pt x="49" y="246"/>
                    <a:pt x="49" y="268"/>
                  </a:cubicBezTo>
                  <a:cubicBezTo>
                    <a:pt x="49" y="290"/>
                    <a:pt x="56" y="307"/>
                    <a:pt x="69" y="320"/>
                  </a:cubicBezTo>
                  <a:cubicBezTo>
                    <a:pt x="83" y="332"/>
                    <a:pt x="101" y="339"/>
                    <a:pt x="125" y="339"/>
                  </a:cubicBezTo>
                  <a:cubicBezTo>
                    <a:pt x="148" y="339"/>
                    <a:pt x="167" y="332"/>
                    <a:pt x="180" y="320"/>
                  </a:cubicBezTo>
                  <a:cubicBezTo>
                    <a:pt x="194" y="307"/>
                    <a:pt x="200" y="290"/>
                    <a:pt x="200" y="268"/>
                  </a:cubicBezTo>
                  <a:cubicBezTo>
                    <a:pt x="200" y="246"/>
                    <a:pt x="194" y="229"/>
                    <a:pt x="180" y="216"/>
                  </a:cubicBezTo>
                  <a:cubicBezTo>
                    <a:pt x="167" y="204"/>
                    <a:pt x="148" y="198"/>
                    <a:pt x="125" y="198"/>
                  </a:cubicBezTo>
                  <a:close/>
                  <a:moveTo>
                    <a:pt x="75" y="177"/>
                  </a:moveTo>
                  <a:cubicBezTo>
                    <a:pt x="54" y="171"/>
                    <a:pt x="38" y="162"/>
                    <a:pt x="26" y="147"/>
                  </a:cubicBezTo>
                  <a:cubicBezTo>
                    <a:pt x="14" y="133"/>
                    <a:pt x="8" y="115"/>
                    <a:pt x="8" y="94"/>
                  </a:cubicBezTo>
                  <a:cubicBezTo>
                    <a:pt x="8" y="65"/>
                    <a:pt x="19" y="42"/>
                    <a:pt x="39" y="25"/>
                  </a:cubicBezTo>
                  <a:cubicBezTo>
                    <a:pt x="60" y="8"/>
                    <a:pt x="89" y="0"/>
                    <a:pt x="125" y="0"/>
                  </a:cubicBezTo>
                  <a:cubicBezTo>
                    <a:pt x="161" y="0"/>
                    <a:pt x="189" y="8"/>
                    <a:pt x="210" y="25"/>
                  </a:cubicBezTo>
                  <a:cubicBezTo>
                    <a:pt x="231" y="42"/>
                    <a:pt x="241" y="65"/>
                    <a:pt x="241" y="94"/>
                  </a:cubicBezTo>
                  <a:cubicBezTo>
                    <a:pt x="241" y="115"/>
                    <a:pt x="235" y="132"/>
                    <a:pt x="223" y="147"/>
                  </a:cubicBezTo>
                  <a:cubicBezTo>
                    <a:pt x="212" y="161"/>
                    <a:pt x="195" y="171"/>
                    <a:pt x="174" y="177"/>
                  </a:cubicBezTo>
                  <a:cubicBezTo>
                    <a:pt x="198" y="182"/>
                    <a:pt x="217" y="193"/>
                    <a:pt x="230" y="209"/>
                  </a:cubicBezTo>
                  <a:cubicBezTo>
                    <a:pt x="243" y="225"/>
                    <a:pt x="250" y="245"/>
                    <a:pt x="250" y="268"/>
                  </a:cubicBezTo>
                  <a:cubicBezTo>
                    <a:pt x="250" y="303"/>
                    <a:pt x="239" y="330"/>
                    <a:pt x="217" y="349"/>
                  </a:cubicBezTo>
                  <a:cubicBezTo>
                    <a:pt x="196" y="368"/>
                    <a:pt x="165" y="378"/>
                    <a:pt x="125" y="378"/>
                  </a:cubicBezTo>
                  <a:cubicBezTo>
                    <a:pt x="85" y="378"/>
                    <a:pt x="54" y="368"/>
                    <a:pt x="32" y="349"/>
                  </a:cubicBezTo>
                  <a:cubicBezTo>
                    <a:pt x="11" y="331"/>
                    <a:pt x="0" y="304"/>
                    <a:pt x="0" y="268"/>
                  </a:cubicBezTo>
                  <a:cubicBezTo>
                    <a:pt x="0" y="245"/>
                    <a:pt x="6" y="225"/>
                    <a:pt x="20" y="209"/>
                  </a:cubicBezTo>
                  <a:cubicBezTo>
                    <a:pt x="33" y="193"/>
                    <a:pt x="52" y="182"/>
                    <a:pt x="75" y="177"/>
                  </a:cubicBezTo>
                  <a:close/>
                  <a:moveTo>
                    <a:pt x="57" y="99"/>
                  </a:moveTo>
                  <a:cubicBezTo>
                    <a:pt x="57" y="117"/>
                    <a:pt x="63" y="132"/>
                    <a:pt x="75" y="143"/>
                  </a:cubicBezTo>
                  <a:cubicBezTo>
                    <a:pt x="87" y="153"/>
                    <a:pt x="103" y="159"/>
                    <a:pt x="125" y="159"/>
                  </a:cubicBezTo>
                  <a:cubicBezTo>
                    <a:pt x="146" y="159"/>
                    <a:pt x="162" y="153"/>
                    <a:pt x="174" y="143"/>
                  </a:cubicBezTo>
                  <a:cubicBezTo>
                    <a:pt x="186" y="132"/>
                    <a:pt x="192" y="118"/>
                    <a:pt x="192" y="99"/>
                  </a:cubicBezTo>
                  <a:cubicBezTo>
                    <a:pt x="192" y="80"/>
                    <a:pt x="186" y="65"/>
                    <a:pt x="174" y="54"/>
                  </a:cubicBezTo>
                  <a:cubicBezTo>
                    <a:pt x="162" y="44"/>
                    <a:pt x="146" y="39"/>
                    <a:pt x="125" y="39"/>
                  </a:cubicBezTo>
                  <a:cubicBezTo>
                    <a:pt x="103" y="39"/>
                    <a:pt x="87" y="44"/>
                    <a:pt x="75" y="54"/>
                  </a:cubicBezTo>
                  <a:cubicBezTo>
                    <a:pt x="63" y="65"/>
                    <a:pt x="57" y="80"/>
                    <a:pt x="57" y="99"/>
                  </a:cubicBezTo>
                  <a:close/>
                </a:path>
              </a:pathLst>
            </a:custGeom>
            <a:solidFill>
              <a:srgbClr val="1F77B4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2" name="Freeform 191">
              <a:extLst>
                <a:ext uri="{FF2B5EF4-FFF2-40B4-BE49-F238E27FC236}">
                  <a16:creationId xmlns:a16="http://schemas.microsoft.com/office/drawing/2014/main" id="{8B741E84-2D7F-5C83-6AEE-CEA5EAD5EE24}"/>
                </a:ext>
              </a:extLst>
            </p:cNvPr>
            <p:cNvSpPr>
              <a:spLocks/>
            </p:cNvSpPr>
            <p:nvPr/>
          </p:nvSpPr>
          <p:spPr bwMode="auto">
            <a:xfrm>
              <a:off x="2789238" y="2589213"/>
              <a:ext cx="26988" cy="44450"/>
            </a:xfrm>
            <a:custGeom>
              <a:avLst/>
              <a:gdLst>
                <a:gd name="T0" fmla="*/ 60 w 232"/>
                <a:gd name="T1" fmla="*/ 329 h 371"/>
                <a:gd name="T2" fmla="*/ 232 w 232"/>
                <a:gd name="T3" fmla="*/ 329 h 371"/>
                <a:gd name="T4" fmla="*/ 232 w 232"/>
                <a:gd name="T5" fmla="*/ 371 h 371"/>
                <a:gd name="T6" fmla="*/ 0 w 232"/>
                <a:gd name="T7" fmla="*/ 371 h 371"/>
                <a:gd name="T8" fmla="*/ 0 w 232"/>
                <a:gd name="T9" fmla="*/ 329 h 371"/>
                <a:gd name="T10" fmla="*/ 77 w 232"/>
                <a:gd name="T11" fmla="*/ 251 h 371"/>
                <a:gd name="T12" fmla="*/ 138 w 232"/>
                <a:gd name="T13" fmla="*/ 188 h 371"/>
                <a:gd name="T14" fmla="*/ 171 w 232"/>
                <a:gd name="T15" fmla="*/ 143 h 371"/>
                <a:gd name="T16" fmla="*/ 180 w 232"/>
                <a:gd name="T17" fmla="*/ 107 h 371"/>
                <a:gd name="T18" fmla="*/ 160 w 232"/>
                <a:gd name="T19" fmla="*/ 59 h 371"/>
                <a:gd name="T20" fmla="*/ 107 w 232"/>
                <a:gd name="T21" fmla="*/ 41 h 371"/>
                <a:gd name="T22" fmla="*/ 58 w 232"/>
                <a:gd name="T23" fmla="*/ 49 h 371"/>
                <a:gd name="T24" fmla="*/ 3 w 232"/>
                <a:gd name="T25" fmla="*/ 74 h 371"/>
                <a:gd name="T26" fmla="*/ 3 w 232"/>
                <a:gd name="T27" fmla="*/ 24 h 371"/>
                <a:gd name="T28" fmla="*/ 59 w 232"/>
                <a:gd name="T29" fmla="*/ 6 h 371"/>
                <a:gd name="T30" fmla="*/ 106 w 232"/>
                <a:gd name="T31" fmla="*/ 0 h 371"/>
                <a:gd name="T32" fmla="*/ 196 w 232"/>
                <a:gd name="T33" fmla="*/ 28 h 371"/>
                <a:gd name="T34" fmla="*/ 230 w 232"/>
                <a:gd name="T35" fmla="*/ 104 h 371"/>
                <a:gd name="T36" fmla="*/ 222 w 232"/>
                <a:gd name="T37" fmla="*/ 146 h 371"/>
                <a:gd name="T38" fmla="*/ 191 w 232"/>
                <a:gd name="T39" fmla="*/ 194 h 371"/>
                <a:gd name="T40" fmla="*/ 152 w 232"/>
                <a:gd name="T41" fmla="*/ 235 h 371"/>
                <a:gd name="T42" fmla="*/ 60 w 232"/>
                <a:gd name="T43" fmla="*/ 329 h 3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32" h="371">
                  <a:moveTo>
                    <a:pt x="60" y="329"/>
                  </a:moveTo>
                  <a:lnTo>
                    <a:pt x="232" y="329"/>
                  </a:lnTo>
                  <a:lnTo>
                    <a:pt x="232" y="371"/>
                  </a:lnTo>
                  <a:lnTo>
                    <a:pt x="0" y="371"/>
                  </a:lnTo>
                  <a:lnTo>
                    <a:pt x="0" y="329"/>
                  </a:lnTo>
                  <a:cubicBezTo>
                    <a:pt x="19" y="310"/>
                    <a:pt x="45" y="284"/>
                    <a:pt x="77" y="251"/>
                  </a:cubicBezTo>
                  <a:cubicBezTo>
                    <a:pt x="109" y="219"/>
                    <a:pt x="130" y="198"/>
                    <a:pt x="138" y="188"/>
                  </a:cubicBezTo>
                  <a:cubicBezTo>
                    <a:pt x="154" y="170"/>
                    <a:pt x="165" y="155"/>
                    <a:pt x="171" y="143"/>
                  </a:cubicBezTo>
                  <a:cubicBezTo>
                    <a:pt x="177" y="131"/>
                    <a:pt x="180" y="119"/>
                    <a:pt x="180" y="107"/>
                  </a:cubicBezTo>
                  <a:cubicBezTo>
                    <a:pt x="180" y="87"/>
                    <a:pt x="174" y="72"/>
                    <a:pt x="160" y="59"/>
                  </a:cubicBezTo>
                  <a:cubicBezTo>
                    <a:pt x="146" y="47"/>
                    <a:pt x="129" y="41"/>
                    <a:pt x="107" y="41"/>
                  </a:cubicBezTo>
                  <a:cubicBezTo>
                    <a:pt x="92" y="41"/>
                    <a:pt x="75" y="44"/>
                    <a:pt x="58" y="49"/>
                  </a:cubicBezTo>
                  <a:cubicBezTo>
                    <a:pt x="41" y="54"/>
                    <a:pt x="22" y="63"/>
                    <a:pt x="3" y="74"/>
                  </a:cubicBezTo>
                  <a:lnTo>
                    <a:pt x="3" y="24"/>
                  </a:lnTo>
                  <a:cubicBezTo>
                    <a:pt x="23" y="16"/>
                    <a:pt x="41" y="10"/>
                    <a:pt x="59" y="6"/>
                  </a:cubicBezTo>
                  <a:cubicBezTo>
                    <a:pt x="76" y="2"/>
                    <a:pt x="92" y="0"/>
                    <a:pt x="106" y="0"/>
                  </a:cubicBezTo>
                  <a:cubicBezTo>
                    <a:pt x="144" y="0"/>
                    <a:pt x="174" y="9"/>
                    <a:pt x="196" y="28"/>
                  </a:cubicBezTo>
                  <a:cubicBezTo>
                    <a:pt x="219" y="47"/>
                    <a:pt x="230" y="72"/>
                    <a:pt x="230" y="104"/>
                  </a:cubicBezTo>
                  <a:cubicBezTo>
                    <a:pt x="230" y="118"/>
                    <a:pt x="227" y="133"/>
                    <a:pt x="222" y="146"/>
                  </a:cubicBezTo>
                  <a:cubicBezTo>
                    <a:pt x="216" y="160"/>
                    <a:pt x="206" y="175"/>
                    <a:pt x="191" y="194"/>
                  </a:cubicBezTo>
                  <a:cubicBezTo>
                    <a:pt x="187" y="198"/>
                    <a:pt x="174" y="212"/>
                    <a:pt x="152" y="235"/>
                  </a:cubicBezTo>
                  <a:cubicBezTo>
                    <a:pt x="130" y="257"/>
                    <a:pt x="100" y="289"/>
                    <a:pt x="60" y="329"/>
                  </a:cubicBezTo>
                  <a:close/>
                </a:path>
              </a:pathLst>
            </a:custGeom>
            <a:solidFill>
              <a:srgbClr val="1F77B4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3" name="Freeform 192">
              <a:extLst>
                <a:ext uri="{FF2B5EF4-FFF2-40B4-BE49-F238E27FC236}">
                  <a16:creationId xmlns:a16="http://schemas.microsoft.com/office/drawing/2014/main" id="{DE4B38BF-C4C0-75BD-5AD4-92097ED9A6E4}"/>
                </a:ext>
              </a:extLst>
            </p:cNvPr>
            <p:cNvSpPr>
              <a:spLocks/>
            </p:cNvSpPr>
            <p:nvPr/>
          </p:nvSpPr>
          <p:spPr bwMode="auto">
            <a:xfrm>
              <a:off x="2827338" y="2590800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7 w 217"/>
                <a:gd name="T3" fmla="*/ 323 h 365"/>
                <a:gd name="T4" fmla="*/ 87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7 w 217"/>
                <a:gd name="T11" fmla="*/ 0 h 365"/>
                <a:gd name="T12" fmla="*/ 136 w 217"/>
                <a:gd name="T13" fmla="*/ 0 h 365"/>
                <a:gd name="T14" fmla="*/ 136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7" y="323"/>
                  </a:lnTo>
                  <a:lnTo>
                    <a:pt x="87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7" y="0"/>
                  </a:lnTo>
                  <a:lnTo>
                    <a:pt x="136" y="0"/>
                  </a:lnTo>
                  <a:lnTo>
                    <a:pt x="136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1F77B4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4" name="Freeform 193">
              <a:extLst>
                <a:ext uri="{FF2B5EF4-FFF2-40B4-BE49-F238E27FC236}">
                  <a16:creationId xmlns:a16="http://schemas.microsoft.com/office/drawing/2014/main" id="{ED5A56CC-BBB1-DB4A-1917-ADAFE636601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81275" y="2678113"/>
              <a:ext cx="33338" cy="42863"/>
            </a:xfrm>
            <a:custGeom>
              <a:avLst/>
              <a:gdLst>
                <a:gd name="T0" fmla="*/ 173 w 284"/>
                <a:gd name="T1" fmla="*/ 194 h 365"/>
                <a:gd name="T2" fmla="*/ 204 w 284"/>
                <a:gd name="T3" fmla="*/ 217 h 365"/>
                <a:gd name="T4" fmla="*/ 234 w 284"/>
                <a:gd name="T5" fmla="*/ 265 h 365"/>
                <a:gd name="T6" fmla="*/ 284 w 284"/>
                <a:gd name="T7" fmla="*/ 365 h 365"/>
                <a:gd name="T8" fmla="*/ 231 w 284"/>
                <a:gd name="T9" fmla="*/ 365 h 365"/>
                <a:gd name="T10" fmla="*/ 185 w 284"/>
                <a:gd name="T11" fmla="*/ 271 h 365"/>
                <a:gd name="T12" fmla="*/ 150 w 284"/>
                <a:gd name="T13" fmla="*/ 223 h 365"/>
                <a:gd name="T14" fmla="*/ 103 w 284"/>
                <a:gd name="T15" fmla="*/ 211 h 365"/>
                <a:gd name="T16" fmla="*/ 50 w 284"/>
                <a:gd name="T17" fmla="*/ 211 h 365"/>
                <a:gd name="T18" fmla="*/ 50 w 284"/>
                <a:gd name="T19" fmla="*/ 365 h 365"/>
                <a:gd name="T20" fmla="*/ 0 w 284"/>
                <a:gd name="T21" fmla="*/ 365 h 365"/>
                <a:gd name="T22" fmla="*/ 0 w 284"/>
                <a:gd name="T23" fmla="*/ 0 h 365"/>
                <a:gd name="T24" fmla="*/ 112 w 284"/>
                <a:gd name="T25" fmla="*/ 0 h 365"/>
                <a:gd name="T26" fmla="*/ 205 w 284"/>
                <a:gd name="T27" fmla="*/ 27 h 365"/>
                <a:gd name="T28" fmla="*/ 236 w 284"/>
                <a:gd name="T29" fmla="*/ 105 h 365"/>
                <a:gd name="T30" fmla="*/ 220 w 284"/>
                <a:gd name="T31" fmla="*/ 163 h 365"/>
                <a:gd name="T32" fmla="*/ 173 w 284"/>
                <a:gd name="T33" fmla="*/ 194 h 365"/>
                <a:gd name="T34" fmla="*/ 50 w 284"/>
                <a:gd name="T35" fmla="*/ 41 h 365"/>
                <a:gd name="T36" fmla="*/ 50 w 284"/>
                <a:gd name="T37" fmla="*/ 170 h 365"/>
                <a:gd name="T38" fmla="*/ 112 w 284"/>
                <a:gd name="T39" fmla="*/ 170 h 365"/>
                <a:gd name="T40" fmla="*/ 165 w 284"/>
                <a:gd name="T41" fmla="*/ 154 h 365"/>
                <a:gd name="T42" fmla="*/ 184 w 284"/>
                <a:gd name="T43" fmla="*/ 105 h 365"/>
                <a:gd name="T44" fmla="*/ 165 w 284"/>
                <a:gd name="T45" fmla="*/ 57 h 365"/>
                <a:gd name="T46" fmla="*/ 112 w 284"/>
                <a:gd name="T47" fmla="*/ 41 h 365"/>
                <a:gd name="T48" fmla="*/ 50 w 284"/>
                <a:gd name="T49" fmla="*/ 41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284" h="365">
                  <a:moveTo>
                    <a:pt x="173" y="194"/>
                  </a:moveTo>
                  <a:cubicBezTo>
                    <a:pt x="184" y="198"/>
                    <a:pt x="194" y="205"/>
                    <a:pt x="204" y="217"/>
                  </a:cubicBezTo>
                  <a:cubicBezTo>
                    <a:pt x="214" y="229"/>
                    <a:pt x="224" y="245"/>
                    <a:pt x="234" y="265"/>
                  </a:cubicBezTo>
                  <a:lnTo>
                    <a:pt x="284" y="365"/>
                  </a:lnTo>
                  <a:lnTo>
                    <a:pt x="231" y="365"/>
                  </a:lnTo>
                  <a:lnTo>
                    <a:pt x="185" y="271"/>
                  </a:lnTo>
                  <a:cubicBezTo>
                    <a:pt x="173" y="247"/>
                    <a:pt x="161" y="231"/>
                    <a:pt x="150" y="223"/>
                  </a:cubicBezTo>
                  <a:cubicBezTo>
                    <a:pt x="138" y="215"/>
                    <a:pt x="123" y="211"/>
                    <a:pt x="103" y="211"/>
                  </a:cubicBezTo>
                  <a:lnTo>
                    <a:pt x="50" y="211"/>
                  </a:lnTo>
                  <a:lnTo>
                    <a:pt x="50" y="365"/>
                  </a:lnTo>
                  <a:lnTo>
                    <a:pt x="0" y="365"/>
                  </a:lnTo>
                  <a:lnTo>
                    <a:pt x="0" y="0"/>
                  </a:lnTo>
                  <a:lnTo>
                    <a:pt x="112" y="0"/>
                  </a:lnTo>
                  <a:cubicBezTo>
                    <a:pt x="153" y="0"/>
                    <a:pt x="184" y="9"/>
                    <a:pt x="205" y="27"/>
                  </a:cubicBezTo>
                  <a:cubicBezTo>
                    <a:pt x="225" y="44"/>
                    <a:pt x="236" y="70"/>
                    <a:pt x="236" y="105"/>
                  </a:cubicBezTo>
                  <a:cubicBezTo>
                    <a:pt x="236" y="128"/>
                    <a:pt x="230" y="147"/>
                    <a:pt x="220" y="163"/>
                  </a:cubicBezTo>
                  <a:cubicBezTo>
                    <a:pt x="209" y="178"/>
                    <a:pt x="193" y="188"/>
                    <a:pt x="173" y="194"/>
                  </a:cubicBezTo>
                  <a:close/>
                  <a:moveTo>
                    <a:pt x="50" y="41"/>
                  </a:moveTo>
                  <a:lnTo>
                    <a:pt x="50" y="170"/>
                  </a:lnTo>
                  <a:lnTo>
                    <a:pt x="112" y="170"/>
                  </a:lnTo>
                  <a:cubicBezTo>
                    <a:pt x="135" y="170"/>
                    <a:pt x="153" y="165"/>
                    <a:pt x="165" y="154"/>
                  </a:cubicBezTo>
                  <a:cubicBezTo>
                    <a:pt x="178" y="143"/>
                    <a:pt x="184" y="127"/>
                    <a:pt x="184" y="105"/>
                  </a:cubicBezTo>
                  <a:cubicBezTo>
                    <a:pt x="184" y="84"/>
                    <a:pt x="178" y="68"/>
                    <a:pt x="165" y="57"/>
                  </a:cubicBezTo>
                  <a:cubicBezTo>
                    <a:pt x="153" y="46"/>
                    <a:pt x="135" y="41"/>
                    <a:pt x="112" y="41"/>
                  </a:cubicBezTo>
                  <a:lnTo>
                    <a:pt x="50" y="41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5" name="Freeform 194">
              <a:extLst>
                <a:ext uri="{FF2B5EF4-FFF2-40B4-BE49-F238E27FC236}">
                  <a16:creationId xmlns:a16="http://schemas.microsoft.com/office/drawing/2014/main" id="{322FF5AA-566C-639C-E627-757A3CD4694A}"/>
                </a:ext>
              </a:extLst>
            </p:cNvPr>
            <p:cNvSpPr>
              <a:spLocks/>
            </p:cNvSpPr>
            <p:nvPr/>
          </p:nvSpPr>
          <p:spPr bwMode="auto">
            <a:xfrm>
              <a:off x="2619375" y="2687638"/>
              <a:ext cx="25400" cy="33338"/>
            </a:xfrm>
            <a:custGeom>
              <a:avLst/>
              <a:gdLst>
                <a:gd name="T0" fmla="*/ 0 w 229"/>
                <a:gd name="T1" fmla="*/ 165 h 280"/>
                <a:gd name="T2" fmla="*/ 0 w 229"/>
                <a:gd name="T3" fmla="*/ 0 h 280"/>
                <a:gd name="T4" fmla="*/ 45 w 229"/>
                <a:gd name="T5" fmla="*/ 0 h 280"/>
                <a:gd name="T6" fmla="*/ 45 w 229"/>
                <a:gd name="T7" fmla="*/ 163 h 280"/>
                <a:gd name="T8" fmla="*/ 60 w 229"/>
                <a:gd name="T9" fmla="*/ 222 h 280"/>
                <a:gd name="T10" fmla="*/ 106 w 229"/>
                <a:gd name="T11" fmla="*/ 241 h 280"/>
                <a:gd name="T12" fmla="*/ 163 w 229"/>
                <a:gd name="T13" fmla="*/ 218 h 280"/>
                <a:gd name="T14" fmla="*/ 184 w 229"/>
                <a:gd name="T15" fmla="*/ 155 h 280"/>
                <a:gd name="T16" fmla="*/ 184 w 229"/>
                <a:gd name="T17" fmla="*/ 0 h 280"/>
                <a:gd name="T18" fmla="*/ 229 w 229"/>
                <a:gd name="T19" fmla="*/ 0 h 280"/>
                <a:gd name="T20" fmla="*/ 229 w 229"/>
                <a:gd name="T21" fmla="*/ 273 h 280"/>
                <a:gd name="T22" fmla="*/ 184 w 229"/>
                <a:gd name="T23" fmla="*/ 273 h 280"/>
                <a:gd name="T24" fmla="*/ 184 w 229"/>
                <a:gd name="T25" fmla="*/ 231 h 280"/>
                <a:gd name="T26" fmla="*/ 146 w 229"/>
                <a:gd name="T27" fmla="*/ 268 h 280"/>
                <a:gd name="T28" fmla="*/ 96 w 229"/>
                <a:gd name="T29" fmla="*/ 280 h 280"/>
                <a:gd name="T30" fmla="*/ 25 w 229"/>
                <a:gd name="T31" fmla="*/ 251 h 280"/>
                <a:gd name="T32" fmla="*/ 0 w 229"/>
                <a:gd name="T33" fmla="*/ 165 h 2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0">
                  <a:moveTo>
                    <a:pt x="0" y="165"/>
                  </a:moveTo>
                  <a:lnTo>
                    <a:pt x="0" y="0"/>
                  </a:lnTo>
                  <a:lnTo>
                    <a:pt x="45" y="0"/>
                  </a:lnTo>
                  <a:lnTo>
                    <a:pt x="45" y="163"/>
                  </a:lnTo>
                  <a:cubicBezTo>
                    <a:pt x="45" y="189"/>
                    <a:pt x="50" y="209"/>
                    <a:pt x="60" y="222"/>
                  </a:cubicBezTo>
                  <a:cubicBezTo>
                    <a:pt x="70" y="235"/>
                    <a:pt x="86" y="241"/>
                    <a:pt x="106" y="241"/>
                  </a:cubicBezTo>
                  <a:cubicBezTo>
                    <a:pt x="130" y="241"/>
                    <a:pt x="149" y="233"/>
                    <a:pt x="163" y="218"/>
                  </a:cubicBezTo>
                  <a:cubicBezTo>
                    <a:pt x="177" y="202"/>
                    <a:pt x="184" y="181"/>
                    <a:pt x="184" y="155"/>
                  </a:cubicBezTo>
                  <a:lnTo>
                    <a:pt x="184" y="0"/>
                  </a:lnTo>
                  <a:lnTo>
                    <a:pt x="229" y="0"/>
                  </a:lnTo>
                  <a:lnTo>
                    <a:pt x="229" y="273"/>
                  </a:lnTo>
                  <a:lnTo>
                    <a:pt x="184" y="273"/>
                  </a:lnTo>
                  <a:lnTo>
                    <a:pt x="184" y="231"/>
                  </a:lnTo>
                  <a:cubicBezTo>
                    <a:pt x="174" y="248"/>
                    <a:pt x="161" y="260"/>
                    <a:pt x="146" y="268"/>
                  </a:cubicBezTo>
                  <a:cubicBezTo>
                    <a:pt x="132" y="276"/>
                    <a:pt x="115" y="280"/>
                    <a:pt x="96" y="280"/>
                  </a:cubicBezTo>
                  <a:cubicBezTo>
                    <a:pt x="65" y="280"/>
                    <a:pt x="41" y="270"/>
                    <a:pt x="25" y="251"/>
                  </a:cubicBezTo>
                  <a:cubicBezTo>
                    <a:pt x="8" y="231"/>
                    <a:pt x="0" y="203"/>
                    <a:pt x="0" y="165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6" name="Freeform 195">
              <a:extLst>
                <a:ext uri="{FF2B5EF4-FFF2-40B4-BE49-F238E27FC236}">
                  <a16:creationId xmlns:a16="http://schemas.microsoft.com/office/drawing/2014/main" id="{8A755F1F-50AB-229A-E0BB-3ACC7B842D28}"/>
                </a:ext>
              </a:extLst>
            </p:cNvPr>
            <p:cNvSpPr>
              <a:spLocks/>
            </p:cNvSpPr>
            <p:nvPr/>
          </p:nvSpPr>
          <p:spPr bwMode="auto">
            <a:xfrm>
              <a:off x="2655888" y="2687638"/>
              <a:ext cx="26988" cy="33338"/>
            </a:xfrm>
            <a:custGeom>
              <a:avLst/>
              <a:gdLst>
                <a:gd name="T0" fmla="*/ 229 w 229"/>
                <a:gd name="T1" fmla="*/ 115 h 280"/>
                <a:gd name="T2" fmla="*/ 229 w 229"/>
                <a:gd name="T3" fmla="*/ 280 h 280"/>
                <a:gd name="T4" fmla="*/ 184 w 229"/>
                <a:gd name="T5" fmla="*/ 280 h 280"/>
                <a:gd name="T6" fmla="*/ 184 w 229"/>
                <a:gd name="T7" fmla="*/ 116 h 280"/>
                <a:gd name="T8" fmla="*/ 169 w 229"/>
                <a:gd name="T9" fmla="*/ 58 h 280"/>
                <a:gd name="T10" fmla="*/ 124 w 229"/>
                <a:gd name="T11" fmla="*/ 39 h 280"/>
                <a:gd name="T12" fmla="*/ 66 w 229"/>
                <a:gd name="T13" fmla="*/ 62 h 280"/>
                <a:gd name="T14" fmla="*/ 45 w 229"/>
                <a:gd name="T15" fmla="*/ 125 h 280"/>
                <a:gd name="T16" fmla="*/ 45 w 229"/>
                <a:gd name="T17" fmla="*/ 280 h 280"/>
                <a:gd name="T18" fmla="*/ 0 w 229"/>
                <a:gd name="T19" fmla="*/ 280 h 280"/>
                <a:gd name="T20" fmla="*/ 0 w 229"/>
                <a:gd name="T21" fmla="*/ 7 h 280"/>
                <a:gd name="T22" fmla="*/ 45 w 229"/>
                <a:gd name="T23" fmla="*/ 7 h 280"/>
                <a:gd name="T24" fmla="*/ 45 w 229"/>
                <a:gd name="T25" fmla="*/ 49 h 280"/>
                <a:gd name="T26" fmla="*/ 83 w 229"/>
                <a:gd name="T27" fmla="*/ 12 h 280"/>
                <a:gd name="T28" fmla="*/ 134 w 229"/>
                <a:gd name="T29" fmla="*/ 0 h 280"/>
                <a:gd name="T30" fmla="*/ 205 w 229"/>
                <a:gd name="T31" fmla="*/ 29 h 280"/>
                <a:gd name="T32" fmla="*/ 229 w 229"/>
                <a:gd name="T33" fmla="*/ 115 h 2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0">
                  <a:moveTo>
                    <a:pt x="229" y="115"/>
                  </a:moveTo>
                  <a:lnTo>
                    <a:pt x="229" y="280"/>
                  </a:lnTo>
                  <a:lnTo>
                    <a:pt x="184" y="280"/>
                  </a:lnTo>
                  <a:lnTo>
                    <a:pt x="184" y="116"/>
                  </a:lnTo>
                  <a:cubicBezTo>
                    <a:pt x="184" y="91"/>
                    <a:pt x="179" y="71"/>
                    <a:pt x="169" y="58"/>
                  </a:cubicBezTo>
                  <a:cubicBezTo>
                    <a:pt x="159" y="45"/>
                    <a:pt x="144" y="39"/>
                    <a:pt x="124" y="39"/>
                  </a:cubicBezTo>
                  <a:cubicBezTo>
                    <a:pt x="100" y="39"/>
                    <a:pt x="80" y="47"/>
                    <a:pt x="66" y="62"/>
                  </a:cubicBezTo>
                  <a:cubicBezTo>
                    <a:pt x="53" y="78"/>
                    <a:pt x="45" y="99"/>
                    <a:pt x="45" y="125"/>
                  </a:cubicBezTo>
                  <a:lnTo>
                    <a:pt x="45" y="280"/>
                  </a:lnTo>
                  <a:lnTo>
                    <a:pt x="0" y="280"/>
                  </a:lnTo>
                  <a:lnTo>
                    <a:pt x="0" y="7"/>
                  </a:lnTo>
                  <a:lnTo>
                    <a:pt x="45" y="7"/>
                  </a:lnTo>
                  <a:lnTo>
                    <a:pt x="45" y="49"/>
                  </a:lnTo>
                  <a:cubicBezTo>
                    <a:pt x="56" y="33"/>
                    <a:pt x="69" y="20"/>
                    <a:pt x="83" y="12"/>
                  </a:cubicBezTo>
                  <a:cubicBezTo>
                    <a:pt x="98" y="4"/>
                    <a:pt x="115" y="0"/>
                    <a:pt x="134" y="0"/>
                  </a:cubicBezTo>
                  <a:cubicBezTo>
                    <a:pt x="165" y="0"/>
                    <a:pt x="189" y="10"/>
                    <a:pt x="205" y="29"/>
                  </a:cubicBezTo>
                  <a:cubicBezTo>
                    <a:pt x="221" y="49"/>
                    <a:pt x="229" y="77"/>
                    <a:pt x="229" y="115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7" name="Rectangle 196">
              <a:extLst>
                <a:ext uri="{FF2B5EF4-FFF2-40B4-BE49-F238E27FC236}">
                  <a16:creationId xmlns:a16="http://schemas.microsoft.com/office/drawing/2014/main" id="{785B437D-CC68-F993-3B04-6896A98CCBC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90813" y="2701925"/>
              <a:ext cx="15875" cy="4763"/>
            </a:xfrm>
            <a:prstGeom prst="rect">
              <a:avLst/>
            </a:prstGeom>
            <a:solidFill>
              <a:srgbClr val="D627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8" name="Freeform 197">
              <a:extLst>
                <a:ext uri="{FF2B5EF4-FFF2-40B4-BE49-F238E27FC236}">
                  <a16:creationId xmlns:a16="http://schemas.microsoft.com/office/drawing/2014/main" id="{879EADAF-05DC-47B7-1A80-9FB4BFE68CF0}"/>
                </a:ext>
              </a:extLst>
            </p:cNvPr>
            <p:cNvSpPr>
              <a:spLocks/>
            </p:cNvSpPr>
            <p:nvPr/>
          </p:nvSpPr>
          <p:spPr bwMode="auto">
            <a:xfrm>
              <a:off x="2714625" y="2678113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8 w 217"/>
                <a:gd name="T3" fmla="*/ 323 h 365"/>
                <a:gd name="T4" fmla="*/ 88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7 w 217"/>
                <a:gd name="T11" fmla="*/ 0 h 365"/>
                <a:gd name="T12" fmla="*/ 137 w 217"/>
                <a:gd name="T13" fmla="*/ 0 h 365"/>
                <a:gd name="T14" fmla="*/ 137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8" y="323"/>
                  </a:lnTo>
                  <a:lnTo>
                    <a:pt x="88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7" y="0"/>
                  </a:lnTo>
                  <a:lnTo>
                    <a:pt x="137" y="0"/>
                  </a:lnTo>
                  <a:lnTo>
                    <a:pt x="137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199" name="Freeform 198">
              <a:extLst>
                <a:ext uri="{FF2B5EF4-FFF2-40B4-BE49-F238E27FC236}">
                  <a16:creationId xmlns:a16="http://schemas.microsoft.com/office/drawing/2014/main" id="{E0E22581-CD04-1F05-27D6-C1757CB6703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81275" y="2763838"/>
              <a:ext cx="33338" cy="42863"/>
            </a:xfrm>
            <a:custGeom>
              <a:avLst/>
              <a:gdLst>
                <a:gd name="T0" fmla="*/ 173 w 284"/>
                <a:gd name="T1" fmla="*/ 193 h 364"/>
                <a:gd name="T2" fmla="*/ 204 w 284"/>
                <a:gd name="T3" fmla="*/ 216 h 364"/>
                <a:gd name="T4" fmla="*/ 234 w 284"/>
                <a:gd name="T5" fmla="*/ 265 h 364"/>
                <a:gd name="T6" fmla="*/ 284 w 284"/>
                <a:gd name="T7" fmla="*/ 364 h 364"/>
                <a:gd name="T8" fmla="*/ 231 w 284"/>
                <a:gd name="T9" fmla="*/ 364 h 364"/>
                <a:gd name="T10" fmla="*/ 185 w 284"/>
                <a:gd name="T11" fmla="*/ 271 h 364"/>
                <a:gd name="T12" fmla="*/ 150 w 284"/>
                <a:gd name="T13" fmla="*/ 222 h 364"/>
                <a:gd name="T14" fmla="*/ 103 w 284"/>
                <a:gd name="T15" fmla="*/ 210 h 364"/>
                <a:gd name="T16" fmla="*/ 50 w 284"/>
                <a:gd name="T17" fmla="*/ 210 h 364"/>
                <a:gd name="T18" fmla="*/ 50 w 284"/>
                <a:gd name="T19" fmla="*/ 364 h 364"/>
                <a:gd name="T20" fmla="*/ 0 w 284"/>
                <a:gd name="T21" fmla="*/ 364 h 364"/>
                <a:gd name="T22" fmla="*/ 0 w 284"/>
                <a:gd name="T23" fmla="*/ 0 h 364"/>
                <a:gd name="T24" fmla="*/ 112 w 284"/>
                <a:gd name="T25" fmla="*/ 0 h 364"/>
                <a:gd name="T26" fmla="*/ 205 w 284"/>
                <a:gd name="T27" fmla="*/ 26 h 364"/>
                <a:gd name="T28" fmla="*/ 236 w 284"/>
                <a:gd name="T29" fmla="*/ 105 h 364"/>
                <a:gd name="T30" fmla="*/ 220 w 284"/>
                <a:gd name="T31" fmla="*/ 162 h 364"/>
                <a:gd name="T32" fmla="*/ 173 w 284"/>
                <a:gd name="T33" fmla="*/ 193 h 364"/>
                <a:gd name="T34" fmla="*/ 50 w 284"/>
                <a:gd name="T35" fmla="*/ 40 h 364"/>
                <a:gd name="T36" fmla="*/ 50 w 284"/>
                <a:gd name="T37" fmla="*/ 170 h 364"/>
                <a:gd name="T38" fmla="*/ 112 w 284"/>
                <a:gd name="T39" fmla="*/ 170 h 364"/>
                <a:gd name="T40" fmla="*/ 165 w 284"/>
                <a:gd name="T41" fmla="*/ 153 h 364"/>
                <a:gd name="T42" fmla="*/ 184 w 284"/>
                <a:gd name="T43" fmla="*/ 105 h 364"/>
                <a:gd name="T44" fmla="*/ 165 w 284"/>
                <a:gd name="T45" fmla="*/ 57 h 364"/>
                <a:gd name="T46" fmla="*/ 112 w 284"/>
                <a:gd name="T47" fmla="*/ 40 h 364"/>
                <a:gd name="T48" fmla="*/ 50 w 284"/>
                <a:gd name="T49" fmla="*/ 40 h 3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284" h="364">
                  <a:moveTo>
                    <a:pt x="173" y="193"/>
                  </a:moveTo>
                  <a:cubicBezTo>
                    <a:pt x="184" y="197"/>
                    <a:pt x="194" y="205"/>
                    <a:pt x="204" y="216"/>
                  </a:cubicBezTo>
                  <a:cubicBezTo>
                    <a:pt x="214" y="228"/>
                    <a:pt x="224" y="244"/>
                    <a:pt x="234" y="265"/>
                  </a:cubicBezTo>
                  <a:lnTo>
                    <a:pt x="284" y="364"/>
                  </a:lnTo>
                  <a:lnTo>
                    <a:pt x="231" y="364"/>
                  </a:lnTo>
                  <a:lnTo>
                    <a:pt x="185" y="271"/>
                  </a:lnTo>
                  <a:cubicBezTo>
                    <a:pt x="173" y="246"/>
                    <a:pt x="161" y="230"/>
                    <a:pt x="150" y="222"/>
                  </a:cubicBezTo>
                  <a:cubicBezTo>
                    <a:pt x="138" y="214"/>
                    <a:pt x="123" y="210"/>
                    <a:pt x="103" y="210"/>
                  </a:cubicBezTo>
                  <a:lnTo>
                    <a:pt x="50" y="210"/>
                  </a:lnTo>
                  <a:lnTo>
                    <a:pt x="50" y="364"/>
                  </a:lnTo>
                  <a:lnTo>
                    <a:pt x="0" y="364"/>
                  </a:lnTo>
                  <a:lnTo>
                    <a:pt x="0" y="0"/>
                  </a:lnTo>
                  <a:lnTo>
                    <a:pt x="112" y="0"/>
                  </a:lnTo>
                  <a:cubicBezTo>
                    <a:pt x="153" y="0"/>
                    <a:pt x="184" y="8"/>
                    <a:pt x="205" y="26"/>
                  </a:cubicBezTo>
                  <a:cubicBezTo>
                    <a:pt x="225" y="43"/>
                    <a:pt x="236" y="70"/>
                    <a:pt x="236" y="105"/>
                  </a:cubicBezTo>
                  <a:cubicBezTo>
                    <a:pt x="236" y="128"/>
                    <a:pt x="230" y="147"/>
                    <a:pt x="220" y="162"/>
                  </a:cubicBezTo>
                  <a:cubicBezTo>
                    <a:pt x="209" y="177"/>
                    <a:pt x="193" y="188"/>
                    <a:pt x="173" y="193"/>
                  </a:cubicBezTo>
                  <a:close/>
                  <a:moveTo>
                    <a:pt x="50" y="40"/>
                  </a:moveTo>
                  <a:lnTo>
                    <a:pt x="50" y="170"/>
                  </a:lnTo>
                  <a:lnTo>
                    <a:pt x="112" y="170"/>
                  </a:lnTo>
                  <a:cubicBezTo>
                    <a:pt x="135" y="170"/>
                    <a:pt x="153" y="164"/>
                    <a:pt x="165" y="153"/>
                  </a:cubicBezTo>
                  <a:cubicBezTo>
                    <a:pt x="178" y="142"/>
                    <a:pt x="184" y="126"/>
                    <a:pt x="184" y="105"/>
                  </a:cubicBezTo>
                  <a:cubicBezTo>
                    <a:pt x="184" y="84"/>
                    <a:pt x="178" y="67"/>
                    <a:pt x="165" y="57"/>
                  </a:cubicBezTo>
                  <a:cubicBezTo>
                    <a:pt x="153" y="46"/>
                    <a:pt x="135" y="40"/>
                    <a:pt x="112" y="40"/>
                  </a:cubicBezTo>
                  <a:lnTo>
                    <a:pt x="50" y="40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0" name="Freeform 199">
              <a:extLst>
                <a:ext uri="{FF2B5EF4-FFF2-40B4-BE49-F238E27FC236}">
                  <a16:creationId xmlns:a16="http://schemas.microsoft.com/office/drawing/2014/main" id="{13120221-0BBB-98EE-0EA4-34A3004E231E}"/>
                </a:ext>
              </a:extLst>
            </p:cNvPr>
            <p:cNvSpPr>
              <a:spLocks/>
            </p:cNvSpPr>
            <p:nvPr/>
          </p:nvSpPr>
          <p:spPr bwMode="auto">
            <a:xfrm>
              <a:off x="2619375" y="2774950"/>
              <a:ext cx="25400" cy="33338"/>
            </a:xfrm>
            <a:custGeom>
              <a:avLst/>
              <a:gdLst>
                <a:gd name="T0" fmla="*/ 0 w 229"/>
                <a:gd name="T1" fmla="*/ 165 h 280"/>
                <a:gd name="T2" fmla="*/ 0 w 229"/>
                <a:gd name="T3" fmla="*/ 0 h 280"/>
                <a:gd name="T4" fmla="*/ 45 w 229"/>
                <a:gd name="T5" fmla="*/ 0 h 280"/>
                <a:gd name="T6" fmla="*/ 45 w 229"/>
                <a:gd name="T7" fmla="*/ 164 h 280"/>
                <a:gd name="T8" fmla="*/ 60 w 229"/>
                <a:gd name="T9" fmla="*/ 222 h 280"/>
                <a:gd name="T10" fmla="*/ 106 w 229"/>
                <a:gd name="T11" fmla="*/ 241 h 280"/>
                <a:gd name="T12" fmla="*/ 163 w 229"/>
                <a:gd name="T13" fmla="*/ 218 h 280"/>
                <a:gd name="T14" fmla="*/ 184 w 229"/>
                <a:gd name="T15" fmla="*/ 155 h 280"/>
                <a:gd name="T16" fmla="*/ 184 w 229"/>
                <a:gd name="T17" fmla="*/ 0 h 280"/>
                <a:gd name="T18" fmla="*/ 229 w 229"/>
                <a:gd name="T19" fmla="*/ 0 h 280"/>
                <a:gd name="T20" fmla="*/ 229 w 229"/>
                <a:gd name="T21" fmla="*/ 273 h 280"/>
                <a:gd name="T22" fmla="*/ 184 w 229"/>
                <a:gd name="T23" fmla="*/ 273 h 280"/>
                <a:gd name="T24" fmla="*/ 184 w 229"/>
                <a:gd name="T25" fmla="*/ 231 h 280"/>
                <a:gd name="T26" fmla="*/ 146 w 229"/>
                <a:gd name="T27" fmla="*/ 268 h 280"/>
                <a:gd name="T28" fmla="*/ 96 w 229"/>
                <a:gd name="T29" fmla="*/ 280 h 280"/>
                <a:gd name="T30" fmla="*/ 25 w 229"/>
                <a:gd name="T31" fmla="*/ 251 h 280"/>
                <a:gd name="T32" fmla="*/ 0 w 229"/>
                <a:gd name="T33" fmla="*/ 165 h 2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0">
                  <a:moveTo>
                    <a:pt x="0" y="165"/>
                  </a:moveTo>
                  <a:lnTo>
                    <a:pt x="0" y="0"/>
                  </a:lnTo>
                  <a:lnTo>
                    <a:pt x="45" y="0"/>
                  </a:lnTo>
                  <a:lnTo>
                    <a:pt x="45" y="164"/>
                  </a:lnTo>
                  <a:cubicBezTo>
                    <a:pt x="45" y="190"/>
                    <a:pt x="50" y="209"/>
                    <a:pt x="60" y="222"/>
                  </a:cubicBezTo>
                  <a:cubicBezTo>
                    <a:pt x="70" y="235"/>
                    <a:pt x="86" y="241"/>
                    <a:pt x="106" y="241"/>
                  </a:cubicBezTo>
                  <a:cubicBezTo>
                    <a:pt x="130" y="241"/>
                    <a:pt x="149" y="234"/>
                    <a:pt x="163" y="218"/>
                  </a:cubicBezTo>
                  <a:cubicBezTo>
                    <a:pt x="177" y="203"/>
                    <a:pt x="184" y="182"/>
                    <a:pt x="184" y="155"/>
                  </a:cubicBezTo>
                  <a:lnTo>
                    <a:pt x="184" y="0"/>
                  </a:lnTo>
                  <a:lnTo>
                    <a:pt x="229" y="0"/>
                  </a:lnTo>
                  <a:lnTo>
                    <a:pt x="229" y="273"/>
                  </a:lnTo>
                  <a:lnTo>
                    <a:pt x="184" y="273"/>
                  </a:lnTo>
                  <a:lnTo>
                    <a:pt x="184" y="231"/>
                  </a:lnTo>
                  <a:cubicBezTo>
                    <a:pt x="174" y="248"/>
                    <a:pt x="161" y="260"/>
                    <a:pt x="146" y="268"/>
                  </a:cubicBezTo>
                  <a:cubicBezTo>
                    <a:pt x="132" y="276"/>
                    <a:pt x="115" y="280"/>
                    <a:pt x="96" y="280"/>
                  </a:cubicBezTo>
                  <a:cubicBezTo>
                    <a:pt x="65" y="280"/>
                    <a:pt x="41" y="271"/>
                    <a:pt x="25" y="251"/>
                  </a:cubicBezTo>
                  <a:cubicBezTo>
                    <a:pt x="8" y="232"/>
                    <a:pt x="0" y="203"/>
                    <a:pt x="0" y="165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1" name="Freeform 200">
              <a:extLst>
                <a:ext uri="{FF2B5EF4-FFF2-40B4-BE49-F238E27FC236}">
                  <a16:creationId xmlns:a16="http://schemas.microsoft.com/office/drawing/2014/main" id="{F69BE673-74B3-6EC7-3F78-E14ED806F891}"/>
                </a:ext>
              </a:extLst>
            </p:cNvPr>
            <p:cNvSpPr>
              <a:spLocks/>
            </p:cNvSpPr>
            <p:nvPr/>
          </p:nvSpPr>
          <p:spPr bwMode="auto">
            <a:xfrm>
              <a:off x="2655888" y="2774950"/>
              <a:ext cx="26988" cy="31750"/>
            </a:xfrm>
            <a:custGeom>
              <a:avLst/>
              <a:gdLst>
                <a:gd name="T0" fmla="*/ 229 w 229"/>
                <a:gd name="T1" fmla="*/ 115 h 280"/>
                <a:gd name="T2" fmla="*/ 229 w 229"/>
                <a:gd name="T3" fmla="*/ 280 h 280"/>
                <a:gd name="T4" fmla="*/ 184 w 229"/>
                <a:gd name="T5" fmla="*/ 280 h 280"/>
                <a:gd name="T6" fmla="*/ 184 w 229"/>
                <a:gd name="T7" fmla="*/ 117 h 280"/>
                <a:gd name="T8" fmla="*/ 169 w 229"/>
                <a:gd name="T9" fmla="*/ 59 h 280"/>
                <a:gd name="T10" fmla="*/ 124 w 229"/>
                <a:gd name="T11" fmla="*/ 39 h 280"/>
                <a:gd name="T12" fmla="*/ 66 w 229"/>
                <a:gd name="T13" fmla="*/ 63 h 280"/>
                <a:gd name="T14" fmla="*/ 45 w 229"/>
                <a:gd name="T15" fmla="*/ 126 h 280"/>
                <a:gd name="T16" fmla="*/ 45 w 229"/>
                <a:gd name="T17" fmla="*/ 280 h 280"/>
                <a:gd name="T18" fmla="*/ 0 w 229"/>
                <a:gd name="T19" fmla="*/ 280 h 280"/>
                <a:gd name="T20" fmla="*/ 0 w 229"/>
                <a:gd name="T21" fmla="*/ 7 h 280"/>
                <a:gd name="T22" fmla="*/ 45 w 229"/>
                <a:gd name="T23" fmla="*/ 7 h 280"/>
                <a:gd name="T24" fmla="*/ 45 w 229"/>
                <a:gd name="T25" fmla="*/ 49 h 280"/>
                <a:gd name="T26" fmla="*/ 83 w 229"/>
                <a:gd name="T27" fmla="*/ 12 h 280"/>
                <a:gd name="T28" fmla="*/ 134 w 229"/>
                <a:gd name="T29" fmla="*/ 0 h 280"/>
                <a:gd name="T30" fmla="*/ 205 w 229"/>
                <a:gd name="T31" fmla="*/ 29 h 280"/>
                <a:gd name="T32" fmla="*/ 229 w 229"/>
                <a:gd name="T33" fmla="*/ 115 h 2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0">
                  <a:moveTo>
                    <a:pt x="229" y="115"/>
                  </a:moveTo>
                  <a:lnTo>
                    <a:pt x="229" y="280"/>
                  </a:lnTo>
                  <a:lnTo>
                    <a:pt x="184" y="280"/>
                  </a:lnTo>
                  <a:lnTo>
                    <a:pt x="184" y="117"/>
                  </a:lnTo>
                  <a:cubicBezTo>
                    <a:pt x="184" y="91"/>
                    <a:pt x="179" y="72"/>
                    <a:pt x="169" y="59"/>
                  </a:cubicBezTo>
                  <a:cubicBezTo>
                    <a:pt x="159" y="46"/>
                    <a:pt x="144" y="39"/>
                    <a:pt x="124" y="39"/>
                  </a:cubicBezTo>
                  <a:cubicBezTo>
                    <a:pt x="100" y="39"/>
                    <a:pt x="80" y="47"/>
                    <a:pt x="66" y="63"/>
                  </a:cubicBezTo>
                  <a:cubicBezTo>
                    <a:pt x="53" y="78"/>
                    <a:pt x="45" y="99"/>
                    <a:pt x="45" y="126"/>
                  </a:cubicBezTo>
                  <a:lnTo>
                    <a:pt x="45" y="280"/>
                  </a:lnTo>
                  <a:lnTo>
                    <a:pt x="0" y="280"/>
                  </a:lnTo>
                  <a:lnTo>
                    <a:pt x="0" y="7"/>
                  </a:lnTo>
                  <a:lnTo>
                    <a:pt x="45" y="7"/>
                  </a:lnTo>
                  <a:lnTo>
                    <a:pt x="45" y="49"/>
                  </a:lnTo>
                  <a:cubicBezTo>
                    <a:pt x="56" y="33"/>
                    <a:pt x="69" y="21"/>
                    <a:pt x="83" y="12"/>
                  </a:cubicBezTo>
                  <a:cubicBezTo>
                    <a:pt x="98" y="4"/>
                    <a:pt x="115" y="0"/>
                    <a:pt x="134" y="0"/>
                  </a:cubicBezTo>
                  <a:cubicBezTo>
                    <a:pt x="165" y="0"/>
                    <a:pt x="189" y="10"/>
                    <a:pt x="205" y="29"/>
                  </a:cubicBezTo>
                  <a:cubicBezTo>
                    <a:pt x="221" y="49"/>
                    <a:pt x="229" y="77"/>
                    <a:pt x="229" y="115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2" name="Rectangle 201">
              <a:extLst>
                <a:ext uri="{FF2B5EF4-FFF2-40B4-BE49-F238E27FC236}">
                  <a16:creationId xmlns:a16="http://schemas.microsoft.com/office/drawing/2014/main" id="{EF6B7FE5-86EF-B0D3-89AA-3FB4C570AE4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90813" y="2789238"/>
              <a:ext cx="15875" cy="4763"/>
            </a:xfrm>
            <a:prstGeom prst="rect">
              <a:avLst/>
            </a:prstGeom>
            <a:solidFill>
              <a:srgbClr val="D627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3" name="Freeform 202">
              <a:extLst>
                <a:ext uri="{FF2B5EF4-FFF2-40B4-BE49-F238E27FC236}">
                  <a16:creationId xmlns:a16="http://schemas.microsoft.com/office/drawing/2014/main" id="{75710FB1-50FB-7FF6-7E2C-24B69D390C58}"/>
                </a:ext>
              </a:extLst>
            </p:cNvPr>
            <p:cNvSpPr>
              <a:spLocks/>
            </p:cNvSpPr>
            <p:nvPr/>
          </p:nvSpPr>
          <p:spPr bwMode="auto">
            <a:xfrm>
              <a:off x="2713038" y="2763838"/>
              <a:ext cx="26988" cy="42863"/>
            </a:xfrm>
            <a:custGeom>
              <a:avLst/>
              <a:gdLst>
                <a:gd name="T0" fmla="*/ 59 w 231"/>
                <a:gd name="T1" fmla="*/ 330 h 371"/>
                <a:gd name="T2" fmla="*/ 231 w 231"/>
                <a:gd name="T3" fmla="*/ 330 h 371"/>
                <a:gd name="T4" fmla="*/ 231 w 231"/>
                <a:gd name="T5" fmla="*/ 371 h 371"/>
                <a:gd name="T6" fmla="*/ 0 w 231"/>
                <a:gd name="T7" fmla="*/ 371 h 371"/>
                <a:gd name="T8" fmla="*/ 0 w 231"/>
                <a:gd name="T9" fmla="*/ 330 h 371"/>
                <a:gd name="T10" fmla="*/ 77 w 231"/>
                <a:gd name="T11" fmla="*/ 252 h 371"/>
                <a:gd name="T12" fmla="*/ 137 w 231"/>
                <a:gd name="T13" fmla="*/ 189 h 371"/>
                <a:gd name="T14" fmla="*/ 171 w 231"/>
                <a:gd name="T15" fmla="*/ 144 h 371"/>
                <a:gd name="T16" fmla="*/ 180 w 231"/>
                <a:gd name="T17" fmla="*/ 107 h 371"/>
                <a:gd name="T18" fmla="*/ 160 w 231"/>
                <a:gd name="T19" fmla="*/ 60 h 371"/>
                <a:gd name="T20" fmla="*/ 106 w 231"/>
                <a:gd name="T21" fmla="*/ 42 h 371"/>
                <a:gd name="T22" fmla="*/ 58 w 231"/>
                <a:gd name="T23" fmla="*/ 50 h 371"/>
                <a:gd name="T24" fmla="*/ 2 w 231"/>
                <a:gd name="T25" fmla="*/ 74 h 371"/>
                <a:gd name="T26" fmla="*/ 2 w 231"/>
                <a:gd name="T27" fmla="*/ 24 h 371"/>
                <a:gd name="T28" fmla="*/ 58 w 231"/>
                <a:gd name="T29" fmla="*/ 6 h 371"/>
                <a:gd name="T30" fmla="*/ 105 w 231"/>
                <a:gd name="T31" fmla="*/ 0 h 371"/>
                <a:gd name="T32" fmla="*/ 196 w 231"/>
                <a:gd name="T33" fmla="*/ 29 h 371"/>
                <a:gd name="T34" fmla="*/ 230 w 231"/>
                <a:gd name="T35" fmla="*/ 104 h 371"/>
                <a:gd name="T36" fmla="*/ 221 w 231"/>
                <a:gd name="T37" fmla="*/ 147 h 371"/>
                <a:gd name="T38" fmla="*/ 190 w 231"/>
                <a:gd name="T39" fmla="*/ 194 h 371"/>
                <a:gd name="T40" fmla="*/ 152 w 231"/>
                <a:gd name="T41" fmla="*/ 235 h 371"/>
                <a:gd name="T42" fmla="*/ 59 w 231"/>
                <a:gd name="T43" fmla="*/ 330 h 3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31" h="371">
                  <a:moveTo>
                    <a:pt x="59" y="330"/>
                  </a:moveTo>
                  <a:lnTo>
                    <a:pt x="231" y="330"/>
                  </a:lnTo>
                  <a:lnTo>
                    <a:pt x="231" y="371"/>
                  </a:lnTo>
                  <a:lnTo>
                    <a:pt x="0" y="371"/>
                  </a:lnTo>
                  <a:lnTo>
                    <a:pt x="0" y="330"/>
                  </a:lnTo>
                  <a:cubicBezTo>
                    <a:pt x="19" y="310"/>
                    <a:pt x="44" y="284"/>
                    <a:pt x="77" y="252"/>
                  </a:cubicBezTo>
                  <a:cubicBezTo>
                    <a:pt x="109" y="219"/>
                    <a:pt x="129" y="198"/>
                    <a:pt x="137" y="189"/>
                  </a:cubicBezTo>
                  <a:cubicBezTo>
                    <a:pt x="153" y="171"/>
                    <a:pt x="164" y="156"/>
                    <a:pt x="171" y="144"/>
                  </a:cubicBezTo>
                  <a:cubicBezTo>
                    <a:pt x="177" y="131"/>
                    <a:pt x="180" y="119"/>
                    <a:pt x="180" y="107"/>
                  </a:cubicBezTo>
                  <a:cubicBezTo>
                    <a:pt x="180" y="88"/>
                    <a:pt x="173" y="72"/>
                    <a:pt x="160" y="60"/>
                  </a:cubicBezTo>
                  <a:cubicBezTo>
                    <a:pt x="146" y="48"/>
                    <a:pt x="128" y="42"/>
                    <a:pt x="106" y="42"/>
                  </a:cubicBezTo>
                  <a:cubicBezTo>
                    <a:pt x="91" y="42"/>
                    <a:pt x="75" y="44"/>
                    <a:pt x="58" y="50"/>
                  </a:cubicBezTo>
                  <a:cubicBezTo>
                    <a:pt x="40" y="55"/>
                    <a:pt x="22" y="63"/>
                    <a:pt x="2" y="74"/>
                  </a:cubicBezTo>
                  <a:lnTo>
                    <a:pt x="2" y="24"/>
                  </a:lnTo>
                  <a:cubicBezTo>
                    <a:pt x="22" y="16"/>
                    <a:pt x="41" y="10"/>
                    <a:pt x="58" y="6"/>
                  </a:cubicBezTo>
                  <a:cubicBezTo>
                    <a:pt x="75" y="2"/>
                    <a:pt x="91" y="0"/>
                    <a:pt x="105" y="0"/>
                  </a:cubicBezTo>
                  <a:cubicBezTo>
                    <a:pt x="143" y="0"/>
                    <a:pt x="173" y="10"/>
                    <a:pt x="196" y="29"/>
                  </a:cubicBezTo>
                  <a:cubicBezTo>
                    <a:pt x="218" y="47"/>
                    <a:pt x="230" y="73"/>
                    <a:pt x="230" y="104"/>
                  </a:cubicBezTo>
                  <a:cubicBezTo>
                    <a:pt x="230" y="119"/>
                    <a:pt x="227" y="133"/>
                    <a:pt x="221" y="147"/>
                  </a:cubicBezTo>
                  <a:cubicBezTo>
                    <a:pt x="215" y="160"/>
                    <a:pt x="205" y="176"/>
                    <a:pt x="190" y="194"/>
                  </a:cubicBezTo>
                  <a:cubicBezTo>
                    <a:pt x="186" y="199"/>
                    <a:pt x="173" y="213"/>
                    <a:pt x="152" y="235"/>
                  </a:cubicBezTo>
                  <a:cubicBezTo>
                    <a:pt x="130" y="258"/>
                    <a:pt x="99" y="289"/>
                    <a:pt x="59" y="330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4" name="Freeform 203">
              <a:extLst>
                <a:ext uri="{FF2B5EF4-FFF2-40B4-BE49-F238E27FC236}">
                  <a16:creationId xmlns:a16="http://schemas.microsoft.com/office/drawing/2014/main" id="{6252B5A8-D5B7-04E3-49D4-C5CCF77EBC55}"/>
                </a:ext>
              </a:extLst>
            </p:cNvPr>
            <p:cNvSpPr>
              <a:spLocks/>
            </p:cNvSpPr>
            <p:nvPr/>
          </p:nvSpPr>
          <p:spPr bwMode="auto">
            <a:xfrm>
              <a:off x="2746375" y="2763838"/>
              <a:ext cx="19050" cy="49213"/>
            </a:xfrm>
            <a:custGeom>
              <a:avLst/>
              <a:gdLst>
                <a:gd name="T0" fmla="*/ 127 w 169"/>
                <a:gd name="T1" fmla="*/ 0 h 411"/>
                <a:gd name="T2" fmla="*/ 169 w 169"/>
                <a:gd name="T3" fmla="*/ 0 h 411"/>
                <a:gd name="T4" fmla="*/ 42 w 169"/>
                <a:gd name="T5" fmla="*/ 411 h 411"/>
                <a:gd name="T6" fmla="*/ 0 w 169"/>
                <a:gd name="T7" fmla="*/ 411 h 411"/>
                <a:gd name="T8" fmla="*/ 127 w 169"/>
                <a:gd name="T9" fmla="*/ 0 h 41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69" h="411">
                  <a:moveTo>
                    <a:pt x="127" y="0"/>
                  </a:moveTo>
                  <a:lnTo>
                    <a:pt x="169" y="0"/>
                  </a:lnTo>
                  <a:lnTo>
                    <a:pt x="42" y="411"/>
                  </a:lnTo>
                  <a:lnTo>
                    <a:pt x="0" y="411"/>
                  </a:lnTo>
                  <a:lnTo>
                    <a:pt x="127" y="0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5" name="Freeform 204">
              <a:extLst>
                <a:ext uri="{FF2B5EF4-FFF2-40B4-BE49-F238E27FC236}">
                  <a16:creationId xmlns:a16="http://schemas.microsoft.com/office/drawing/2014/main" id="{719410D5-3494-416D-C33A-CDA57A469787}"/>
                </a:ext>
              </a:extLst>
            </p:cNvPr>
            <p:cNvSpPr>
              <a:spLocks/>
            </p:cNvSpPr>
            <p:nvPr/>
          </p:nvSpPr>
          <p:spPr bwMode="auto">
            <a:xfrm>
              <a:off x="2770188" y="2763838"/>
              <a:ext cx="28575" cy="44450"/>
            </a:xfrm>
            <a:custGeom>
              <a:avLst/>
              <a:gdLst>
                <a:gd name="T0" fmla="*/ 165 w 240"/>
                <a:gd name="T1" fmla="*/ 175 h 378"/>
                <a:gd name="T2" fmla="*/ 220 w 240"/>
                <a:gd name="T3" fmla="*/ 206 h 378"/>
                <a:gd name="T4" fmla="*/ 240 w 240"/>
                <a:gd name="T5" fmla="*/ 265 h 378"/>
                <a:gd name="T6" fmla="*/ 203 w 240"/>
                <a:gd name="T7" fmla="*/ 349 h 378"/>
                <a:gd name="T8" fmla="*/ 97 w 240"/>
                <a:gd name="T9" fmla="*/ 378 h 378"/>
                <a:gd name="T10" fmla="*/ 50 w 240"/>
                <a:gd name="T11" fmla="*/ 374 h 378"/>
                <a:gd name="T12" fmla="*/ 0 w 240"/>
                <a:gd name="T13" fmla="*/ 360 h 378"/>
                <a:gd name="T14" fmla="*/ 0 w 240"/>
                <a:gd name="T15" fmla="*/ 313 h 378"/>
                <a:gd name="T16" fmla="*/ 45 w 240"/>
                <a:gd name="T17" fmla="*/ 331 h 378"/>
                <a:gd name="T18" fmla="*/ 96 w 240"/>
                <a:gd name="T19" fmla="*/ 337 h 378"/>
                <a:gd name="T20" fmla="*/ 167 w 240"/>
                <a:gd name="T21" fmla="*/ 319 h 378"/>
                <a:gd name="T22" fmla="*/ 191 w 240"/>
                <a:gd name="T23" fmla="*/ 265 h 378"/>
                <a:gd name="T24" fmla="*/ 168 w 240"/>
                <a:gd name="T25" fmla="*/ 215 h 378"/>
                <a:gd name="T26" fmla="*/ 105 w 240"/>
                <a:gd name="T27" fmla="*/ 197 h 378"/>
                <a:gd name="T28" fmla="*/ 63 w 240"/>
                <a:gd name="T29" fmla="*/ 197 h 378"/>
                <a:gd name="T30" fmla="*/ 63 w 240"/>
                <a:gd name="T31" fmla="*/ 156 h 378"/>
                <a:gd name="T32" fmla="*/ 107 w 240"/>
                <a:gd name="T33" fmla="*/ 156 h 378"/>
                <a:gd name="T34" fmla="*/ 163 w 240"/>
                <a:gd name="T35" fmla="*/ 142 h 378"/>
                <a:gd name="T36" fmla="*/ 182 w 240"/>
                <a:gd name="T37" fmla="*/ 100 h 378"/>
                <a:gd name="T38" fmla="*/ 162 w 240"/>
                <a:gd name="T39" fmla="*/ 57 h 378"/>
                <a:gd name="T40" fmla="*/ 105 w 240"/>
                <a:gd name="T41" fmla="*/ 42 h 378"/>
                <a:gd name="T42" fmla="*/ 62 w 240"/>
                <a:gd name="T43" fmla="*/ 46 h 378"/>
                <a:gd name="T44" fmla="*/ 11 w 240"/>
                <a:gd name="T45" fmla="*/ 60 h 378"/>
                <a:gd name="T46" fmla="*/ 11 w 240"/>
                <a:gd name="T47" fmla="*/ 16 h 378"/>
                <a:gd name="T48" fmla="*/ 64 w 240"/>
                <a:gd name="T49" fmla="*/ 4 h 378"/>
                <a:gd name="T50" fmla="*/ 110 w 240"/>
                <a:gd name="T51" fmla="*/ 0 h 378"/>
                <a:gd name="T52" fmla="*/ 199 w 240"/>
                <a:gd name="T53" fmla="*/ 26 h 378"/>
                <a:gd name="T54" fmla="*/ 231 w 240"/>
                <a:gd name="T55" fmla="*/ 95 h 378"/>
                <a:gd name="T56" fmla="*/ 214 w 240"/>
                <a:gd name="T57" fmla="*/ 146 h 378"/>
                <a:gd name="T58" fmla="*/ 165 w 240"/>
                <a:gd name="T59" fmla="*/ 175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240" h="378">
                  <a:moveTo>
                    <a:pt x="165" y="175"/>
                  </a:moveTo>
                  <a:cubicBezTo>
                    <a:pt x="188" y="180"/>
                    <a:pt x="207" y="190"/>
                    <a:pt x="220" y="206"/>
                  </a:cubicBezTo>
                  <a:cubicBezTo>
                    <a:pt x="233" y="222"/>
                    <a:pt x="240" y="242"/>
                    <a:pt x="240" y="265"/>
                  </a:cubicBezTo>
                  <a:cubicBezTo>
                    <a:pt x="240" y="301"/>
                    <a:pt x="228" y="329"/>
                    <a:pt x="203" y="349"/>
                  </a:cubicBezTo>
                  <a:cubicBezTo>
                    <a:pt x="178" y="368"/>
                    <a:pt x="143" y="378"/>
                    <a:pt x="97" y="378"/>
                  </a:cubicBezTo>
                  <a:cubicBezTo>
                    <a:pt x="82" y="378"/>
                    <a:pt x="66" y="377"/>
                    <a:pt x="50" y="374"/>
                  </a:cubicBezTo>
                  <a:cubicBezTo>
                    <a:pt x="34" y="371"/>
                    <a:pt x="17" y="366"/>
                    <a:pt x="0" y="360"/>
                  </a:cubicBezTo>
                  <a:lnTo>
                    <a:pt x="0" y="313"/>
                  </a:lnTo>
                  <a:cubicBezTo>
                    <a:pt x="14" y="321"/>
                    <a:pt x="29" y="327"/>
                    <a:pt x="45" y="331"/>
                  </a:cubicBezTo>
                  <a:cubicBezTo>
                    <a:pt x="61" y="335"/>
                    <a:pt x="78" y="337"/>
                    <a:pt x="96" y="337"/>
                  </a:cubicBezTo>
                  <a:cubicBezTo>
                    <a:pt x="127" y="337"/>
                    <a:pt x="150" y="331"/>
                    <a:pt x="167" y="319"/>
                  </a:cubicBezTo>
                  <a:cubicBezTo>
                    <a:pt x="183" y="306"/>
                    <a:pt x="191" y="289"/>
                    <a:pt x="191" y="265"/>
                  </a:cubicBezTo>
                  <a:cubicBezTo>
                    <a:pt x="191" y="244"/>
                    <a:pt x="183" y="227"/>
                    <a:pt x="168" y="215"/>
                  </a:cubicBezTo>
                  <a:cubicBezTo>
                    <a:pt x="153" y="203"/>
                    <a:pt x="132" y="197"/>
                    <a:pt x="105" y="197"/>
                  </a:cubicBezTo>
                  <a:lnTo>
                    <a:pt x="63" y="197"/>
                  </a:lnTo>
                  <a:lnTo>
                    <a:pt x="63" y="156"/>
                  </a:lnTo>
                  <a:lnTo>
                    <a:pt x="107" y="156"/>
                  </a:lnTo>
                  <a:cubicBezTo>
                    <a:pt x="132" y="156"/>
                    <a:pt x="150" y="151"/>
                    <a:pt x="163" y="142"/>
                  </a:cubicBezTo>
                  <a:cubicBezTo>
                    <a:pt x="176" y="132"/>
                    <a:pt x="182" y="118"/>
                    <a:pt x="182" y="100"/>
                  </a:cubicBezTo>
                  <a:cubicBezTo>
                    <a:pt x="182" y="81"/>
                    <a:pt x="176" y="67"/>
                    <a:pt x="162" y="57"/>
                  </a:cubicBezTo>
                  <a:cubicBezTo>
                    <a:pt x="149" y="47"/>
                    <a:pt x="130" y="42"/>
                    <a:pt x="105" y="42"/>
                  </a:cubicBezTo>
                  <a:cubicBezTo>
                    <a:pt x="92" y="42"/>
                    <a:pt x="78" y="43"/>
                    <a:pt x="62" y="46"/>
                  </a:cubicBezTo>
                  <a:cubicBezTo>
                    <a:pt x="47" y="49"/>
                    <a:pt x="30" y="54"/>
                    <a:pt x="11" y="60"/>
                  </a:cubicBezTo>
                  <a:lnTo>
                    <a:pt x="11" y="16"/>
                  </a:lnTo>
                  <a:cubicBezTo>
                    <a:pt x="30" y="11"/>
                    <a:pt x="47" y="7"/>
                    <a:pt x="64" y="4"/>
                  </a:cubicBezTo>
                  <a:cubicBezTo>
                    <a:pt x="80" y="2"/>
                    <a:pt x="95" y="0"/>
                    <a:pt x="110" y="0"/>
                  </a:cubicBezTo>
                  <a:cubicBezTo>
                    <a:pt x="147" y="0"/>
                    <a:pt x="177" y="9"/>
                    <a:pt x="199" y="26"/>
                  </a:cubicBezTo>
                  <a:cubicBezTo>
                    <a:pt x="220" y="43"/>
                    <a:pt x="231" y="66"/>
                    <a:pt x="231" y="95"/>
                  </a:cubicBezTo>
                  <a:cubicBezTo>
                    <a:pt x="231" y="115"/>
                    <a:pt x="226" y="132"/>
                    <a:pt x="214" y="146"/>
                  </a:cubicBezTo>
                  <a:cubicBezTo>
                    <a:pt x="203" y="160"/>
                    <a:pt x="186" y="169"/>
                    <a:pt x="165" y="175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6" name="Freeform 205">
              <a:extLst>
                <a:ext uri="{FF2B5EF4-FFF2-40B4-BE49-F238E27FC236}">
                  <a16:creationId xmlns:a16="http://schemas.microsoft.com/office/drawing/2014/main" id="{D1331083-2343-6F90-4B6B-2DE4C21F0D0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81275" y="2851150"/>
              <a:ext cx="33338" cy="42863"/>
            </a:xfrm>
            <a:custGeom>
              <a:avLst/>
              <a:gdLst>
                <a:gd name="T0" fmla="*/ 173 w 284"/>
                <a:gd name="T1" fmla="*/ 194 h 365"/>
                <a:gd name="T2" fmla="*/ 204 w 284"/>
                <a:gd name="T3" fmla="*/ 217 h 365"/>
                <a:gd name="T4" fmla="*/ 234 w 284"/>
                <a:gd name="T5" fmla="*/ 265 h 365"/>
                <a:gd name="T6" fmla="*/ 284 w 284"/>
                <a:gd name="T7" fmla="*/ 365 h 365"/>
                <a:gd name="T8" fmla="*/ 231 w 284"/>
                <a:gd name="T9" fmla="*/ 365 h 365"/>
                <a:gd name="T10" fmla="*/ 185 w 284"/>
                <a:gd name="T11" fmla="*/ 271 h 365"/>
                <a:gd name="T12" fmla="*/ 150 w 284"/>
                <a:gd name="T13" fmla="*/ 223 h 365"/>
                <a:gd name="T14" fmla="*/ 103 w 284"/>
                <a:gd name="T15" fmla="*/ 211 h 365"/>
                <a:gd name="T16" fmla="*/ 50 w 284"/>
                <a:gd name="T17" fmla="*/ 211 h 365"/>
                <a:gd name="T18" fmla="*/ 50 w 284"/>
                <a:gd name="T19" fmla="*/ 365 h 365"/>
                <a:gd name="T20" fmla="*/ 0 w 284"/>
                <a:gd name="T21" fmla="*/ 365 h 365"/>
                <a:gd name="T22" fmla="*/ 0 w 284"/>
                <a:gd name="T23" fmla="*/ 0 h 365"/>
                <a:gd name="T24" fmla="*/ 112 w 284"/>
                <a:gd name="T25" fmla="*/ 0 h 365"/>
                <a:gd name="T26" fmla="*/ 205 w 284"/>
                <a:gd name="T27" fmla="*/ 26 h 365"/>
                <a:gd name="T28" fmla="*/ 236 w 284"/>
                <a:gd name="T29" fmla="*/ 105 h 365"/>
                <a:gd name="T30" fmla="*/ 220 w 284"/>
                <a:gd name="T31" fmla="*/ 162 h 365"/>
                <a:gd name="T32" fmla="*/ 173 w 284"/>
                <a:gd name="T33" fmla="*/ 194 h 365"/>
                <a:gd name="T34" fmla="*/ 50 w 284"/>
                <a:gd name="T35" fmla="*/ 41 h 365"/>
                <a:gd name="T36" fmla="*/ 50 w 284"/>
                <a:gd name="T37" fmla="*/ 170 h 365"/>
                <a:gd name="T38" fmla="*/ 112 w 284"/>
                <a:gd name="T39" fmla="*/ 170 h 365"/>
                <a:gd name="T40" fmla="*/ 165 w 284"/>
                <a:gd name="T41" fmla="*/ 154 h 365"/>
                <a:gd name="T42" fmla="*/ 184 w 284"/>
                <a:gd name="T43" fmla="*/ 105 h 365"/>
                <a:gd name="T44" fmla="*/ 165 w 284"/>
                <a:gd name="T45" fmla="*/ 57 h 365"/>
                <a:gd name="T46" fmla="*/ 112 w 284"/>
                <a:gd name="T47" fmla="*/ 41 h 365"/>
                <a:gd name="T48" fmla="*/ 50 w 284"/>
                <a:gd name="T49" fmla="*/ 41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284" h="365">
                  <a:moveTo>
                    <a:pt x="173" y="194"/>
                  </a:moveTo>
                  <a:cubicBezTo>
                    <a:pt x="184" y="197"/>
                    <a:pt x="194" y="205"/>
                    <a:pt x="204" y="217"/>
                  </a:cubicBezTo>
                  <a:cubicBezTo>
                    <a:pt x="214" y="228"/>
                    <a:pt x="224" y="244"/>
                    <a:pt x="234" y="265"/>
                  </a:cubicBezTo>
                  <a:lnTo>
                    <a:pt x="284" y="365"/>
                  </a:lnTo>
                  <a:lnTo>
                    <a:pt x="231" y="365"/>
                  </a:lnTo>
                  <a:lnTo>
                    <a:pt x="185" y="271"/>
                  </a:lnTo>
                  <a:cubicBezTo>
                    <a:pt x="173" y="247"/>
                    <a:pt x="161" y="231"/>
                    <a:pt x="150" y="223"/>
                  </a:cubicBezTo>
                  <a:cubicBezTo>
                    <a:pt x="138" y="215"/>
                    <a:pt x="123" y="211"/>
                    <a:pt x="103" y="211"/>
                  </a:cubicBezTo>
                  <a:lnTo>
                    <a:pt x="50" y="211"/>
                  </a:lnTo>
                  <a:lnTo>
                    <a:pt x="50" y="365"/>
                  </a:lnTo>
                  <a:lnTo>
                    <a:pt x="0" y="365"/>
                  </a:lnTo>
                  <a:lnTo>
                    <a:pt x="0" y="0"/>
                  </a:lnTo>
                  <a:lnTo>
                    <a:pt x="112" y="0"/>
                  </a:lnTo>
                  <a:cubicBezTo>
                    <a:pt x="153" y="0"/>
                    <a:pt x="184" y="9"/>
                    <a:pt x="205" y="26"/>
                  </a:cubicBezTo>
                  <a:cubicBezTo>
                    <a:pt x="225" y="44"/>
                    <a:pt x="236" y="70"/>
                    <a:pt x="236" y="105"/>
                  </a:cubicBezTo>
                  <a:cubicBezTo>
                    <a:pt x="236" y="128"/>
                    <a:pt x="230" y="147"/>
                    <a:pt x="220" y="162"/>
                  </a:cubicBezTo>
                  <a:cubicBezTo>
                    <a:pt x="209" y="177"/>
                    <a:pt x="193" y="188"/>
                    <a:pt x="173" y="194"/>
                  </a:cubicBezTo>
                  <a:close/>
                  <a:moveTo>
                    <a:pt x="50" y="41"/>
                  </a:moveTo>
                  <a:lnTo>
                    <a:pt x="50" y="170"/>
                  </a:lnTo>
                  <a:lnTo>
                    <a:pt x="112" y="170"/>
                  </a:lnTo>
                  <a:cubicBezTo>
                    <a:pt x="135" y="170"/>
                    <a:pt x="153" y="165"/>
                    <a:pt x="165" y="154"/>
                  </a:cubicBezTo>
                  <a:cubicBezTo>
                    <a:pt x="178" y="143"/>
                    <a:pt x="184" y="126"/>
                    <a:pt x="184" y="105"/>
                  </a:cubicBezTo>
                  <a:cubicBezTo>
                    <a:pt x="184" y="84"/>
                    <a:pt x="178" y="68"/>
                    <a:pt x="165" y="57"/>
                  </a:cubicBezTo>
                  <a:cubicBezTo>
                    <a:pt x="153" y="46"/>
                    <a:pt x="135" y="41"/>
                    <a:pt x="112" y="41"/>
                  </a:cubicBezTo>
                  <a:lnTo>
                    <a:pt x="50" y="41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7" name="Freeform 207">
              <a:extLst>
                <a:ext uri="{FF2B5EF4-FFF2-40B4-BE49-F238E27FC236}">
                  <a16:creationId xmlns:a16="http://schemas.microsoft.com/office/drawing/2014/main" id="{2DA406B7-2257-0DB2-BFA5-2AFEBD6B18A4}"/>
                </a:ext>
              </a:extLst>
            </p:cNvPr>
            <p:cNvSpPr>
              <a:spLocks/>
            </p:cNvSpPr>
            <p:nvPr/>
          </p:nvSpPr>
          <p:spPr bwMode="auto">
            <a:xfrm>
              <a:off x="2619375" y="2862263"/>
              <a:ext cx="25400" cy="33338"/>
            </a:xfrm>
            <a:custGeom>
              <a:avLst/>
              <a:gdLst>
                <a:gd name="T0" fmla="*/ 0 w 229"/>
                <a:gd name="T1" fmla="*/ 166 h 281"/>
                <a:gd name="T2" fmla="*/ 0 w 229"/>
                <a:gd name="T3" fmla="*/ 0 h 281"/>
                <a:gd name="T4" fmla="*/ 45 w 229"/>
                <a:gd name="T5" fmla="*/ 0 h 281"/>
                <a:gd name="T6" fmla="*/ 45 w 229"/>
                <a:gd name="T7" fmla="*/ 164 h 281"/>
                <a:gd name="T8" fmla="*/ 60 w 229"/>
                <a:gd name="T9" fmla="*/ 222 h 281"/>
                <a:gd name="T10" fmla="*/ 106 w 229"/>
                <a:gd name="T11" fmla="*/ 242 h 281"/>
                <a:gd name="T12" fmla="*/ 163 w 229"/>
                <a:gd name="T13" fmla="*/ 218 h 281"/>
                <a:gd name="T14" fmla="*/ 184 w 229"/>
                <a:gd name="T15" fmla="*/ 155 h 281"/>
                <a:gd name="T16" fmla="*/ 184 w 229"/>
                <a:gd name="T17" fmla="*/ 0 h 281"/>
                <a:gd name="T18" fmla="*/ 229 w 229"/>
                <a:gd name="T19" fmla="*/ 0 h 281"/>
                <a:gd name="T20" fmla="*/ 229 w 229"/>
                <a:gd name="T21" fmla="*/ 274 h 281"/>
                <a:gd name="T22" fmla="*/ 184 w 229"/>
                <a:gd name="T23" fmla="*/ 274 h 281"/>
                <a:gd name="T24" fmla="*/ 184 w 229"/>
                <a:gd name="T25" fmla="*/ 232 h 281"/>
                <a:gd name="T26" fmla="*/ 146 w 229"/>
                <a:gd name="T27" fmla="*/ 269 h 281"/>
                <a:gd name="T28" fmla="*/ 96 w 229"/>
                <a:gd name="T29" fmla="*/ 281 h 281"/>
                <a:gd name="T30" fmla="*/ 25 w 229"/>
                <a:gd name="T31" fmla="*/ 251 h 281"/>
                <a:gd name="T32" fmla="*/ 0 w 229"/>
                <a:gd name="T33" fmla="*/ 166 h 2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1">
                  <a:moveTo>
                    <a:pt x="0" y="166"/>
                  </a:moveTo>
                  <a:lnTo>
                    <a:pt x="0" y="0"/>
                  </a:lnTo>
                  <a:lnTo>
                    <a:pt x="45" y="0"/>
                  </a:lnTo>
                  <a:lnTo>
                    <a:pt x="45" y="164"/>
                  </a:lnTo>
                  <a:cubicBezTo>
                    <a:pt x="45" y="190"/>
                    <a:pt x="50" y="209"/>
                    <a:pt x="60" y="222"/>
                  </a:cubicBezTo>
                  <a:cubicBezTo>
                    <a:pt x="70" y="235"/>
                    <a:pt x="86" y="242"/>
                    <a:pt x="106" y="242"/>
                  </a:cubicBezTo>
                  <a:cubicBezTo>
                    <a:pt x="130" y="242"/>
                    <a:pt x="149" y="234"/>
                    <a:pt x="163" y="218"/>
                  </a:cubicBezTo>
                  <a:cubicBezTo>
                    <a:pt x="177" y="203"/>
                    <a:pt x="184" y="182"/>
                    <a:pt x="184" y="155"/>
                  </a:cubicBezTo>
                  <a:lnTo>
                    <a:pt x="184" y="0"/>
                  </a:lnTo>
                  <a:lnTo>
                    <a:pt x="229" y="0"/>
                  </a:lnTo>
                  <a:lnTo>
                    <a:pt x="229" y="274"/>
                  </a:lnTo>
                  <a:lnTo>
                    <a:pt x="184" y="274"/>
                  </a:lnTo>
                  <a:lnTo>
                    <a:pt x="184" y="232"/>
                  </a:lnTo>
                  <a:cubicBezTo>
                    <a:pt x="174" y="248"/>
                    <a:pt x="161" y="261"/>
                    <a:pt x="146" y="269"/>
                  </a:cubicBezTo>
                  <a:cubicBezTo>
                    <a:pt x="132" y="277"/>
                    <a:pt x="115" y="281"/>
                    <a:pt x="96" y="281"/>
                  </a:cubicBezTo>
                  <a:cubicBezTo>
                    <a:pt x="65" y="281"/>
                    <a:pt x="41" y="271"/>
                    <a:pt x="25" y="251"/>
                  </a:cubicBezTo>
                  <a:cubicBezTo>
                    <a:pt x="8" y="232"/>
                    <a:pt x="0" y="203"/>
                    <a:pt x="0" y="166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8" name="Freeform 208">
              <a:extLst>
                <a:ext uri="{FF2B5EF4-FFF2-40B4-BE49-F238E27FC236}">
                  <a16:creationId xmlns:a16="http://schemas.microsoft.com/office/drawing/2014/main" id="{7D5DBD20-311B-88C6-2F3A-C4D2331F8CF8}"/>
                </a:ext>
              </a:extLst>
            </p:cNvPr>
            <p:cNvSpPr>
              <a:spLocks/>
            </p:cNvSpPr>
            <p:nvPr/>
          </p:nvSpPr>
          <p:spPr bwMode="auto">
            <a:xfrm>
              <a:off x="2655888" y="2862263"/>
              <a:ext cx="26988" cy="31750"/>
            </a:xfrm>
            <a:custGeom>
              <a:avLst/>
              <a:gdLst>
                <a:gd name="T0" fmla="*/ 229 w 229"/>
                <a:gd name="T1" fmla="*/ 115 h 280"/>
                <a:gd name="T2" fmla="*/ 229 w 229"/>
                <a:gd name="T3" fmla="*/ 280 h 280"/>
                <a:gd name="T4" fmla="*/ 184 w 229"/>
                <a:gd name="T5" fmla="*/ 280 h 280"/>
                <a:gd name="T6" fmla="*/ 184 w 229"/>
                <a:gd name="T7" fmla="*/ 116 h 280"/>
                <a:gd name="T8" fmla="*/ 169 w 229"/>
                <a:gd name="T9" fmla="*/ 58 h 280"/>
                <a:gd name="T10" fmla="*/ 124 w 229"/>
                <a:gd name="T11" fmla="*/ 39 h 280"/>
                <a:gd name="T12" fmla="*/ 66 w 229"/>
                <a:gd name="T13" fmla="*/ 62 h 280"/>
                <a:gd name="T14" fmla="*/ 45 w 229"/>
                <a:gd name="T15" fmla="*/ 125 h 280"/>
                <a:gd name="T16" fmla="*/ 45 w 229"/>
                <a:gd name="T17" fmla="*/ 280 h 280"/>
                <a:gd name="T18" fmla="*/ 0 w 229"/>
                <a:gd name="T19" fmla="*/ 280 h 280"/>
                <a:gd name="T20" fmla="*/ 0 w 229"/>
                <a:gd name="T21" fmla="*/ 6 h 280"/>
                <a:gd name="T22" fmla="*/ 45 w 229"/>
                <a:gd name="T23" fmla="*/ 6 h 280"/>
                <a:gd name="T24" fmla="*/ 45 w 229"/>
                <a:gd name="T25" fmla="*/ 49 h 280"/>
                <a:gd name="T26" fmla="*/ 83 w 229"/>
                <a:gd name="T27" fmla="*/ 12 h 280"/>
                <a:gd name="T28" fmla="*/ 134 w 229"/>
                <a:gd name="T29" fmla="*/ 0 h 280"/>
                <a:gd name="T30" fmla="*/ 205 w 229"/>
                <a:gd name="T31" fmla="*/ 29 h 280"/>
                <a:gd name="T32" fmla="*/ 229 w 229"/>
                <a:gd name="T33" fmla="*/ 115 h 2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0">
                  <a:moveTo>
                    <a:pt x="229" y="115"/>
                  </a:moveTo>
                  <a:lnTo>
                    <a:pt x="229" y="280"/>
                  </a:lnTo>
                  <a:lnTo>
                    <a:pt x="184" y="280"/>
                  </a:lnTo>
                  <a:lnTo>
                    <a:pt x="184" y="116"/>
                  </a:lnTo>
                  <a:cubicBezTo>
                    <a:pt x="184" y="90"/>
                    <a:pt x="179" y="71"/>
                    <a:pt x="169" y="58"/>
                  </a:cubicBezTo>
                  <a:cubicBezTo>
                    <a:pt x="159" y="45"/>
                    <a:pt x="144" y="39"/>
                    <a:pt x="124" y="39"/>
                  </a:cubicBezTo>
                  <a:cubicBezTo>
                    <a:pt x="100" y="39"/>
                    <a:pt x="80" y="46"/>
                    <a:pt x="66" y="62"/>
                  </a:cubicBezTo>
                  <a:cubicBezTo>
                    <a:pt x="53" y="77"/>
                    <a:pt x="45" y="98"/>
                    <a:pt x="45" y="125"/>
                  </a:cubicBezTo>
                  <a:lnTo>
                    <a:pt x="45" y="280"/>
                  </a:lnTo>
                  <a:lnTo>
                    <a:pt x="0" y="280"/>
                  </a:lnTo>
                  <a:lnTo>
                    <a:pt x="0" y="6"/>
                  </a:lnTo>
                  <a:lnTo>
                    <a:pt x="45" y="6"/>
                  </a:lnTo>
                  <a:lnTo>
                    <a:pt x="45" y="49"/>
                  </a:lnTo>
                  <a:cubicBezTo>
                    <a:pt x="56" y="32"/>
                    <a:pt x="69" y="20"/>
                    <a:pt x="83" y="12"/>
                  </a:cubicBezTo>
                  <a:cubicBezTo>
                    <a:pt x="98" y="4"/>
                    <a:pt x="115" y="0"/>
                    <a:pt x="134" y="0"/>
                  </a:cubicBezTo>
                  <a:cubicBezTo>
                    <a:pt x="165" y="0"/>
                    <a:pt x="189" y="9"/>
                    <a:pt x="205" y="29"/>
                  </a:cubicBezTo>
                  <a:cubicBezTo>
                    <a:pt x="221" y="48"/>
                    <a:pt x="229" y="77"/>
                    <a:pt x="229" y="115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09" name="Rectangle 208">
              <a:extLst>
                <a:ext uri="{FF2B5EF4-FFF2-40B4-BE49-F238E27FC236}">
                  <a16:creationId xmlns:a16="http://schemas.microsoft.com/office/drawing/2014/main" id="{D4EC1E14-BC55-7619-1EA4-297E8AB515A0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90813" y="2876550"/>
              <a:ext cx="15875" cy="4763"/>
            </a:xfrm>
            <a:prstGeom prst="rect">
              <a:avLst/>
            </a:prstGeom>
            <a:solidFill>
              <a:srgbClr val="D627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0" name="Freeform 210">
              <a:extLst>
                <a:ext uri="{FF2B5EF4-FFF2-40B4-BE49-F238E27FC236}">
                  <a16:creationId xmlns:a16="http://schemas.microsoft.com/office/drawing/2014/main" id="{6B970DB8-E7C4-AEF8-883A-39AB4142B57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11450" y="2851150"/>
              <a:ext cx="31750" cy="42863"/>
            </a:xfrm>
            <a:custGeom>
              <a:avLst/>
              <a:gdLst>
                <a:gd name="T0" fmla="*/ 164 w 265"/>
                <a:gd name="T1" fmla="*/ 43 h 365"/>
                <a:gd name="T2" fmla="*/ 40 w 265"/>
                <a:gd name="T3" fmla="*/ 238 h 365"/>
                <a:gd name="T4" fmla="*/ 164 w 265"/>
                <a:gd name="T5" fmla="*/ 238 h 365"/>
                <a:gd name="T6" fmla="*/ 164 w 265"/>
                <a:gd name="T7" fmla="*/ 43 h 365"/>
                <a:gd name="T8" fmla="*/ 151 w 265"/>
                <a:gd name="T9" fmla="*/ 0 h 365"/>
                <a:gd name="T10" fmla="*/ 213 w 265"/>
                <a:gd name="T11" fmla="*/ 0 h 365"/>
                <a:gd name="T12" fmla="*/ 213 w 265"/>
                <a:gd name="T13" fmla="*/ 238 h 365"/>
                <a:gd name="T14" fmla="*/ 265 w 265"/>
                <a:gd name="T15" fmla="*/ 238 h 365"/>
                <a:gd name="T16" fmla="*/ 265 w 265"/>
                <a:gd name="T17" fmla="*/ 279 h 365"/>
                <a:gd name="T18" fmla="*/ 213 w 265"/>
                <a:gd name="T19" fmla="*/ 279 h 365"/>
                <a:gd name="T20" fmla="*/ 213 w 265"/>
                <a:gd name="T21" fmla="*/ 365 h 365"/>
                <a:gd name="T22" fmla="*/ 164 w 265"/>
                <a:gd name="T23" fmla="*/ 365 h 365"/>
                <a:gd name="T24" fmla="*/ 164 w 265"/>
                <a:gd name="T25" fmla="*/ 279 h 365"/>
                <a:gd name="T26" fmla="*/ 0 w 265"/>
                <a:gd name="T27" fmla="*/ 279 h 365"/>
                <a:gd name="T28" fmla="*/ 0 w 265"/>
                <a:gd name="T29" fmla="*/ 231 h 365"/>
                <a:gd name="T30" fmla="*/ 151 w 265"/>
                <a:gd name="T31" fmla="*/ 0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265" h="365">
                  <a:moveTo>
                    <a:pt x="164" y="43"/>
                  </a:moveTo>
                  <a:lnTo>
                    <a:pt x="40" y="238"/>
                  </a:lnTo>
                  <a:lnTo>
                    <a:pt x="164" y="238"/>
                  </a:lnTo>
                  <a:lnTo>
                    <a:pt x="164" y="43"/>
                  </a:lnTo>
                  <a:close/>
                  <a:moveTo>
                    <a:pt x="151" y="0"/>
                  </a:moveTo>
                  <a:lnTo>
                    <a:pt x="213" y="0"/>
                  </a:lnTo>
                  <a:lnTo>
                    <a:pt x="213" y="238"/>
                  </a:lnTo>
                  <a:lnTo>
                    <a:pt x="265" y="238"/>
                  </a:lnTo>
                  <a:lnTo>
                    <a:pt x="265" y="279"/>
                  </a:lnTo>
                  <a:lnTo>
                    <a:pt x="213" y="279"/>
                  </a:lnTo>
                  <a:lnTo>
                    <a:pt x="213" y="365"/>
                  </a:lnTo>
                  <a:lnTo>
                    <a:pt x="164" y="365"/>
                  </a:lnTo>
                  <a:lnTo>
                    <a:pt x="164" y="279"/>
                  </a:lnTo>
                  <a:lnTo>
                    <a:pt x="0" y="279"/>
                  </a:lnTo>
                  <a:lnTo>
                    <a:pt x="0" y="231"/>
                  </a:lnTo>
                  <a:lnTo>
                    <a:pt x="151" y="0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1" name="Freeform 211">
              <a:extLst>
                <a:ext uri="{FF2B5EF4-FFF2-40B4-BE49-F238E27FC236}">
                  <a16:creationId xmlns:a16="http://schemas.microsoft.com/office/drawing/2014/main" id="{E0E90AD7-A6ED-AD58-5B55-848D5F64FB63}"/>
                </a:ext>
              </a:extLst>
            </p:cNvPr>
            <p:cNvSpPr>
              <a:spLocks/>
            </p:cNvSpPr>
            <p:nvPr/>
          </p:nvSpPr>
          <p:spPr bwMode="auto">
            <a:xfrm>
              <a:off x="2746375" y="2851150"/>
              <a:ext cx="19050" cy="49213"/>
            </a:xfrm>
            <a:custGeom>
              <a:avLst/>
              <a:gdLst>
                <a:gd name="T0" fmla="*/ 127 w 169"/>
                <a:gd name="T1" fmla="*/ 0 h 411"/>
                <a:gd name="T2" fmla="*/ 169 w 169"/>
                <a:gd name="T3" fmla="*/ 0 h 411"/>
                <a:gd name="T4" fmla="*/ 42 w 169"/>
                <a:gd name="T5" fmla="*/ 411 h 411"/>
                <a:gd name="T6" fmla="*/ 0 w 169"/>
                <a:gd name="T7" fmla="*/ 411 h 411"/>
                <a:gd name="T8" fmla="*/ 127 w 169"/>
                <a:gd name="T9" fmla="*/ 0 h 41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69" h="411">
                  <a:moveTo>
                    <a:pt x="127" y="0"/>
                  </a:moveTo>
                  <a:lnTo>
                    <a:pt x="169" y="0"/>
                  </a:lnTo>
                  <a:lnTo>
                    <a:pt x="42" y="411"/>
                  </a:lnTo>
                  <a:lnTo>
                    <a:pt x="0" y="411"/>
                  </a:lnTo>
                  <a:lnTo>
                    <a:pt x="127" y="0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2" name="Freeform 212">
              <a:extLst>
                <a:ext uri="{FF2B5EF4-FFF2-40B4-BE49-F238E27FC236}">
                  <a16:creationId xmlns:a16="http://schemas.microsoft.com/office/drawing/2014/main" id="{C1752C4F-AE50-E949-68D0-65F15D450A38}"/>
                </a:ext>
              </a:extLst>
            </p:cNvPr>
            <p:cNvSpPr>
              <a:spLocks/>
            </p:cNvSpPr>
            <p:nvPr/>
          </p:nvSpPr>
          <p:spPr bwMode="auto">
            <a:xfrm>
              <a:off x="2770188" y="2851150"/>
              <a:ext cx="26988" cy="44450"/>
            </a:xfrm>
            <a:custGeom>
              <a:avLst/>
              <a:gdLst>
                <a:gd name="T0" fmla="*/ 16 w 236"/>
                <a:gd name="T1" fmla="*/ 0 h 372"/>
                <a:gd name="T2" fmla="*/ 210 w 236"/>
                <a:gd name="T3" fmla="*/ 0 h 372"/>
                <a:gd name="T4" fmla="*/ 210 w 236"/>
                <a:gd name="T5" fmla="*/ 42 h 372"/>
                <a:gd name="T6" fmla="*/ 61 w 236"/>
                <a:gd name="T7" fmla="*/ 42 h 372"/>
                <a:gd name="T8" fmla="*/ 61 w 236"/>
                <a:gd name="T9" fmla="*/ 131 h 372"/>
                <a:gd name="T10" fmla="*/ 83 w 236"/>
                <a:gd name="T11" fmla="*/ 125 h 372"/>
                <a:gd name="T12" fmla="*/ 104 w 236"/>
                <a:gd name="T13" fmla="*/ 124 h 372"/>
                <a:gd name="T14" fmla="*/ 201 w 236"/>
                <a:gd name="T15" fmla="*/ 157 h 372"/>
                <a:gd name="T16" fmla="*/ 236 w 236"/>
                <a:gd name="T17" fmla="*/ 248 h 372"/>
                <a:gd name="T18" fmla="*/ 200 w 236"/>
                <a:gd name="T19" fmla="*/ 339 h 372"/>
                <a:gd name="T20" fmla="*/ 96 w 236"/>
                <a:gd name="T21" fmla="*/ 372 h 372"/>
                <a:gd name="T22" fmla="*/ 50 w 236"/>
                <a:gd name="T23" fmla="*/ 368 h 372"/>
                <a:gd name="T24" fmla="*/ 0 w 236"/>
                <a:gd name="T25" fmla="*/ 356 h 372"/>
                <a:gd name="T26" fmla="*/ 0 w 236"/>
                <a:gd name="T27" fmla="*/ 306 h 372"/>
                <a:gd name="T28" fmla="*/ 46 w 236"/>
                <a:gd name="T29" fmla="*/ 324 h 372"/>
                <a:gd name="T30" fmla="*/ 95 w 236"/>
                <a:gd name="T31" fmla="*/ 330 h 372"/>
                <a:gd name="T32" fmla="*/ 162 w 236"/>
                <a:gd name="T33" fmla="*/ 308 h 372"/>
                <a:gd name="T34" fmla="*/ 187 w 236"/>
                <a:gd name="T35" fmla="*/ 248 h 372"/>
                <a:gd name="T36" fmla="*/ 162 w 236"/>
                <a:gd name="T37" fmla="*/ 187 h 372"/>
                <a:gd name="T38" fmla="*/ 95 w 236"/>
                <a:gd name="T39" fmla="*/ 165 h 372"/>
                <a:gd name="T40" fmla="*/ 56 w 236"/>
                <a:gd name="T41" fmla="*/ 170 h 372"/>
                <a:gd name="T42" fmla="*/ 16 w 236"/>
                <a:gd name="T43" fmla="*/ 183 h 372"/>
                <a:gd name="T44" fmla="*/ 16 w 236"/>
                <a:gd name="T45" fmla="*/ 0 h 3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236" h="372">
                  <a:moveTo>
                    <a:pt x="16" y="0"/>
                  </a:moveTo>
                  <a:lnTo>
                    <a:pt x="210" y="0"/>
                  </a:lnTo>
                  <a:lnTo>
                    <a:pt x="210" y="42"/>
                  </a:lnTo>
                  <a:lnTo>
                    <a:pt x="61" y="42"/>
                  </a:lnTo>
                  <a:lnTo>
                    <a:pt x="61" y="131"/>
                  </a:lnTo>
                  <a:cubicBezTo>
                    <a:pt x="68" y="129"/>
                    <a:pt x="75" y="127"/>
                    <a:pt x="83" y="125"/>
                  </a:cubicBezTo>
                  <a:cubicBezTo>
                    <a:pt x="90" y="124"/>
                    <a:pt x="97" y="124"/>
                    <a:pt x="104" y="124"/>
                  </a:cubicBezTo>
                  <a:cubicBezTo>
                    <a:pt x="145" y="124"/>
                    <a:pt x="177" y="135"/>
                    <a:pt x="201" y="157"/>
                  </a:cubicBezTo>
                  <a:cubicBezTo>
                    <a:pt x="224" y="179"/>
                    <a:pt x="236" y="210"/>
                    <a:pt x="236" y="248"/>
                  </a:cubicBezTo>
                  <a:cubicBezTo>
                    <a:pt x="236" y="287"/>
                    <a:pt x="224" y="317"/>
                    <a:pt x="200" y="339"/>
                  </a:cubicBezTo>
                  <a:cubicBezTo>
                    <a:pt x="175" y="361"/>
                    <a:pt x="141" y="372"/>
                    <a:pt x="96" y="372"/>
                  </a:cubicBezTo>
                  <a:cubicBezTo>
                    <a:pt x="81" y="372"/>
                    <a:pt x="66" y="370"/>
                    <a:pt x="50" y="368"/>
                  </a:cubicBezTo>
                  <a:cubicBezTo>
                    <a:pt x="34" y="365"/>
                    <a:pt x="17" y="361"/>
                    <a:pt x="0" y="356"/>
                  </a:cubicBezTo>
                  <a:lnTo>
                    <a:pt x="0" y="306"/>
                  </a:lnTo>
                  <a:cubicBezTo>
                    <a:pt x="15" y="314"/>
                    <a:pt x="30" y="320"/>
                    <a:pt x="46" y="324"/>
                  </a:cubicBezTo>
                  <a:cubicBezTo>
                    <a:pt x="62" y="328"/>
                    <a:pt x="78" y="330"/>
                    <a:pt x="95" y="330"/>
                  </a:cubicBezTo>
                  <a:cubicBezTo>
                    <a:pt x="124" y="330"/>
                    <a:pt x="146" y="323"/>
                    <a:pt x="162" y="308"/>
                  </a:cubicBezTo>
                  <a:cubicBezTo>
                    <a:pt x="179" y="293"/>
                    <a:pt x="187" y="273"/>
                    <a:pt x="187" y="248"/>
                  </a:cubicBezTo>
                  <a:cubicBezTo>
                    <a:pt x="187" y="222"/>
                    <a:pt x="179" y="202"/>
                    <a:pt x="162" y="187"/>
                  </a:cubicBezTo>
                  <a:cubicBezTo>
                    <a:pt x="146" y="173"/>
                    <a:pt x="124" y="165"/>
                    <a:pt x="95" y="165"/>
                  </a:cubicBezTo>
                  <a:cubicBezTo>
                    <a:pt x="82" y="165"/>
                    <a:pt x="69" y="167"/>
                    <a:pt x="56" y="170"/>
                  </a:cubicBezTo>
                  <a:cubicBezTo>
                    <a:pt x="43" y="172"/>
                    <a:pt x="30" y="177"/>
                    <a:pt x="16" y="183"/>
                  </a:cubicBezTo>
                  <a:lnTo>
                    <a:pt x="16" y="0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3" name="Freeform 213">
              <a:extLst>
                <a:ext uri="{FF2B5EF4-FFF2-40B4-BE49-F238E27FC236}">
                  <a16:creationId xmlns:a16="http://schemas.microsoft.com/office/drawing/2014/main" id="{C40B4618-4A7A-F4A6-8660-5D45AB6C73B3}"/>
                </a:ext>
              </a:extLst>
            </p:cNvPr>
            <p:cNvSpPr>
              <a:spLocks/>
            </p:cNvSpPr>
            <p:nvPr/>
          </p:nvSpPr>
          <p:spPr bwMode="auto">
            <a:xfrm>
              <a:off x="2801938" y="2851150"/>
              <a:ext cx="20638" cy="49213"/>
            </a:xfrm>
            <a:custGeom>
              <a:avLst/>
              <a:gdLst>
                <a:gd name="T0" fmla="*/ 127 w 168"/>
                <a:gd name="T1" fmla="*/ 0 h 411"/>
                <a:gd name="T2" fmla="*/ 168 w 168"/>
                <a:gd name="T3" fmla="*/ 0 h 411"/>
                <a:gd name="T4" fmla="*/ 41 w 168"/>
                <a:gd name="T5" fmla="*/ 411 h 411"/>
                <a:gd name="T6" fmla="*/ 0 w 168"/>
                <a:gd name="T7" fmla="*/ 411 h 411"/>
                <a:gd name="T8" fmla="*/ 127 w 168"/>
                <a:gd name="T9" fmla="*/ 0 h 41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68" h="411">
                  <a:moveTo>
                    <a:pt x="127" y="0"/>
                  </a:moveTo>
                  <a:lnTo>
                    <a:pt x="168" y="0"/>
                  </a:lnTo>
                  <a:lnTo>
                    <a:pt x="41" y="411"/>
                  </a:lnTo>
                  <a:lnTo>
                    <a:pt x="0" y="411"/>
                  </a:lnTo>
                  <a:lnTo>
                    <a:pt x="127" y="0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4" name="Freeform 214">
              <a:extLst>
                <a:ext uri="{FF2B5EF4-FFF2-40B4-BE49-F238E27FC236}">
                  <a16:creationId xmlns:a16="http://schemas.microsoft.com/office/drawing/2014/main" id="{504E2371-9D90-FA73-D7FA-85B4A093D13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25750" y="2851150"/>
              <a:ext cx="30163" cy="44450"/>
            </a:xfrm>
            <a:custGeom>
              <a:avLst/>
              <a:gdLst>
                <a:gd name="T0" fmla="*/ 131 w 252"/>
                <a:gd name="T1" fmla="*/ 169 h 378"/>
                <a:gd name="T2" fmla="*/ 78 w 252"/>
                <a:gd name="T3" fmla="*/ 191 h 378"/>
                <a:gd name="T4" fmla="*/ 58 w 252"/>
                <a:gd name="T5" fmla="*/ 254 h 378"/>
                <a:gd name="T6" fmla="*/ 78 w 252"/>
                <a:gd name="T7" fmla="*/ 316 h 378"/>
                <a:gd name="T8" fmla="*/ 131 w 252"/>
                <a:gd name="T9" fmla="*/ 339 h 378"/>
                <a:gd name="T10" fmla="*/ 183 w 252"/>
                <a:gd name="T11" fmla="*/ 316 h 378"/>
                <a:gd name="T12" fmla="*/ 203 w 252"/>
                <a:gd name="T13" fmla="*/ 254 h 378"/>
                <a:gd name="T14" fmla="*/ 183 w 252"/>
                <a:gd name="T15" fmla="*/ 191 h 378"/>
                <a:gd name="T16" fmla="*/ 131 w 252"/>
                <a:gd name="T17" fmla="*/ 169 h 378"/>
                <a:gd name="T18" fmla="*/ 228 w 252"/>
                <a:gd name="T19" fmla="*/ 14 h 378"/>
                <a:gd name="T20" fmla="*/ 228 w 252"/>
                <a:gd name="T21" fmla="*/ 59 h 378"/>
                <a:gd name="T22" fmla="*/ 191 w 252"/>
                <a:gd name="T23" fmla="*/ 46 h 378"/>
                <a:gd name="T24" fmla="*/ 153 w 252"/>
                <a:gd name="T25" fmla="*/ 41 h 378"/>
                <a:gd name="T26" fmla="*/ 79 w 252"/>
                <a:gd name="T27" fmla="*/ 74 h 378"/>
                <a:gd name="T28" fmla="*/ 49 w 252"/>
                <a:gd name="T29" fmla="*/ 174 h 378"/>
                <a:gd name="T30" fmla="*/ 86 w 252"/>
                <a:gd name="T31" fmla="*/ 141 h 378"/>
                <a:gd name="T32" fmla="*/ 133 w 252"/>
                <a:gd name="T33" fmla="*/ 130 h 378"/>
                <a:gd name="T34" fmla="*/ 220 w 252"/>
                <a:gd name="T35" fmla="*/ 163 h 378"/>
                <a:gd name="T36" fmla="*/ 252 w 252"/>
                <a:gd name="T37" fmla="*/ 254 h 378"/>
                <a:gd name="T38" fmla="*/ 219 w 252"/>
                <a:gd name="T39" fmla="*/ 344 h 378"/>
                <a:gd name="T40" fmla="*/ 131 w 252"/>
                <a:gd name="T41" fmla="*/ 378 h 378"/>
                <a:gd name="T42" fmla="*/ 34 w 252"/>
                <a:gd name="T43" fmla="*/ 329 h 378"/>
                <a:gd name="T44" fmla="*/ 0 w 252"/>
                <a:gd name="T45" fmla="*/ 189 h 378"/>
                <a:gd name="T46" fmla="*/ 41 w 252"/>
                <a:gd name="T47" fmla="*/ 51 h 378"/>
                <a:gd name="T48" fmla="*/ 152 w 252"/>
                <a:gd name="T49" fmla="*/ 0 h 378"/>
                <a:gd name="T50" fmla="*/ 189 w 252"/>
                <a:gd name="T51" fmla="*/ 3 h 378"/>
                <a:gd name="T52" fmla="*/ 228 w 252"/>
                <a:gd name="T53" fmla="*/ 14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252" h="378">
                  <a:moveTo>
                    <a:pt x="131" y="169"/>
                  </a:moveTo>
                  <a:cubicBezTo>
                    <a:pt x="108" y="169"/>
                    <a:pt x="91" y="176"/>
                    <a:pt x="78" y="191"/>
                  </a:cubicBezTo>
                  <a:cubicBezTo>
                    <a:pt x="65" y="207"/>
                    <a:pt x="58" y="227"/>
                    <a:pt x="58" y="254"/>
                  </a:cubicBezTo>
                  <a:cubicBezTo>
                    <a:pt x="58" y="280"/>
                    <a:pt x="65" y="301"/>
                    <a:pt x="78" y="316"/>
                  </a:cubicBezTo>
                  <a:cubicBezTo>
                    <a:pt x="91" y="331"/>
                    <a:pt x="108" y="339"/>
                    <a:pt x="131" y="339"/>
                  </a:cubicBezTo>
                  <a:cubicBezTo>
                    <a:pt x="153" y="339"/>
                    <a:pt x="170" y="331"/>
                    <a:pt x="183" y="316"/>
                  </a:cubicBezTo>
                  <a:cubicBezTo>
                    <a:pt x="196" y="301"/>
                    <a:pt x="203" y="280"/>
                    <a:pt x="203" y="254"/>
                  </a:cubicBezTo>
                  <a:cubicBezTo>
                    <a:pt x="203" y="227"/>
                    <a:pt x="196" y="207"/>
                    <a:pt x="183" y="191"/>
                  </a:cubicBezTo>
                  <a:cubicBezTo>
                    <a:pt x="170" y="176"/>
                    <a:pt x="153" y="169"/>
                    <a:pt x="131" y="169"/>
                  </a:cubicBezTo>
                  <a:close/>
                  <a:moveTo>
                    <a:pt x="228" y="14"/>
                  </a:moveTo>
                  <a:lnTo>
                    <a:pt x="228" y="59"/>
                  </a:lnTo>
                  <a:cubicBezTo>
                    <a:pt x="216" y="53"/>
                    <a:pt x="204" y="49"/>
                    <a:pt x="191" y="46"/>
                  </a:cubicBezTo>
                  <a:cubicBezTo>
                    <a:pt x="178" y="43"/>
                    <a:pt x="166" y="41"/>
                    <a:pt x="153" y="41"/>
                  </a:cubicBezTo>
                  <a:cubicBezTo>
                    <a:pt x="121" y="41"/>
                    <a:pt x="96" y="52"/>
                    <a:pt x="79" y="74"/>
                  </a:cubicBezTo>
                  <a:cubicBezTo>
                    <a:pt x="62" y="96"/>
                    <a:pt x="52" y="129"/>
                    <a:pt x="49" y="174"/>
                  </a:cubicBezTo>
                  <a:cubicBezTo>
                    <a:pt x="59" y="159"/>
                    <a:pt x="71" y="149"/>
                    <a:pt x="86" y="141"/>
                  </a:cubicBezTo>
                  <a:cubicBezTo>
                    <a:pt x="100" y="133"/>
                    <a:pt x="116" y="130"/>
                    <a:pt x="133" y="130"/>
                  </a:cubicBezTo>
                  <a:cubicBezTo>
                    <a:pt x="170" y="130"/>
                    <a:pt x="199" y="141"/>
                    <a:pt x="220" y="163"/>
                  </a:cubicBezTo>
                  <a:cubicBezTo>
                    <a:pt x="241" y="185"/>
                    <a:pt x="252" y="215"/>
                    <a:pt x="252" y="254"/>
                  </a:cubicBezTo>
                  <a:cubicBezTo>
                    <a:pt x="252" y="291"/>
                    <a:pt x="241" y="321"/>
                    <a:pt x="219" y="344"/>
                  </a:cubicBezTo>
                  <a:cubicBezTo>
                    <a:pt x="197" y="366"/>
                    <a:pt x="167" y="378"/>
                    <a:pt x="131" y="378"/>
                  </a:cubicBezTo>
                  <a:cubicBezTo>
                    <a:pt x="88" y="378"/>
                    <a:pt x="56" y="362"/>
                    <a:pt x="34" y="329"/>
                  </a:cubicBezTo>
                  <a:cubicBezTo>
                    <a:pt x="12" y="297"/>
                    <a:pt x="0" y="250"/>
                    <a:pt x="0" y="189"/>
                  </a:cubicBezTo>
                  <a:cubicBezTo>
                    <a:pt x="0" y="131"/>
                    <a:pt x="14" y="85"/>
                    <a:pt x="41" y="51"/>
                  </a:cubicBezTo>
                  <a:cubicBezTo>
                    <a:pt x="69" y="17"/>
                    <a:pt x="105" y="0"/>
                    <a:pt x="152" y="0"/>
                  </a:cubicBezTo>
                  <a:cubicBezTo>
                    <a:pt x="164" y="0"/>
                    <a:pt x="176" y="1"/>
                    <a:pt x="189" y="3"/>
                  </a:cubicBezTo>
                  <a:cubicBezTo>
                    <a:pt x="202" y="6"/>
                    <a:pt x="215" y="9"/>
                    <a:pt x="228" y="14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5" name="Freeform 215">
              <a:extLst>
                <a:ext uri="{FF2B5EF4-FFF2-40B4-BE49-F238E27FC236}">
                  <a16:creationId xmlns:a16="http://schemas.microsoft.com/office/drawing/2014/main" id="{8244500C-5A27-827D-C39E-CA57A7F86E2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81275" y="2938463"/>
              <a:ext cx="33338" cy="42863"/>
            </a:xfrm>
            <a:custGeom>
              <a:avLst/>
              <a:gdLst>
                <a:gd name="T0" fmla="*/ 173 w 284"/>
                <a:gd name="T1" fmla="*/ 194 h 365"/>
                <a:gd name="T2" fmla="*/ 204 w 284"/>
                <a:gd name="T3" fmla="*/ 217 h 365"/>
                <a:gd name="T4" fmla="*/ 234 w 284"/>
                <a:gd name="T5" fmla="*/ 265 h 365"/>
                <a:gd name="T6" fmla="*/ 284 w 284"/>
                <a:gd name="T7" fmla="*/ 365 h 365"/>
                <a:gd name="T8" fmla="*/ 231 w 284"/>
                <a:gd name="T9" fmla="*/ 365 h 365"/>
                <a:gd name="T10" fmla="*/ 185 w 284"/>
                <a:gd name="T11" fmla="*/ 271 h 365"/>
                <a:gd name="T12" fmla="*/ 150 w 284"/>
                <a:gd name="T13" fmla="*/ 223 h 365"/>
                <a:gd name="T14" fmla="*/ 103 w 284"/>
                <a:gd name="T15" fmla="*/ 211 h 365"/>
                <a:gd name="T16" fmla="*/ 50 w 284"/>
                <a:gd name="T17" fmla="*/ 211 h 365"/>
                <a:gd name="T18" fmla="*/ 50 w 284"/>
                <a:gd name="T19" fmla="*/ 365 h 365"/>
                <a:gd name="T20" fmla="*/ 0 w 284"/>
                <a:gd name="T21" fmla="*/ 365 h 365"/>
                <a:gd name="T22" fmla="*/ 0 w 284"/>
                <a:gd name="T23" fmla="*/ 0 h 365"/>
                <a:gd name="T24" fmla="*/ 112 w 284"/>
                <a:gd name="T25" fmla="*/ 0 h 365"/>
                <a:gd name="T26" fmla="*/ 205 w 284"/>
                <a:gd name="T27" fmla="*/ 27 h 365"/>
                <a:gd name="T28" fmla="*/ 236 w 284"/>
                <a:gd name="T29" fmla="*/ 105 h 365"/>
                <a:gd name="T30" fmla="*/ 220 w 284"/>
                <a:gd name="T31" fmla="*/ 163 h 365"/>
                <a:gd name="T32" fmla="*/ 173 w 284"/>
                <a:gd name="T33" fmla="*/ 194 h 365"/>
                <a:gd name="T34" fmla="*/ 50 w 284"/>
                <a:gd name="T35" fmla="*/ 41 h 365"/>
                <a:gd name="T36" fmla="*/ 50 w 284"/>
                <a:gd name="T37" fmla="*/ 170 h 365"/>
                <a:gd name="T38" fmla="*/ 112 w 284"/>
                <a:gd name="T39" fmla="*/ 170 h 365"/>
                <a:gd name="T40" fmla="*/ 165 w 284"/>
                <a:gd name="T41" fmla="*/ 154 h 365"/>
                <a:gd name="T42" fmla="*/ 184 w 284"/>
                <a:gd name="T43" fmla="*/ 105 h 365"/>
                <a:gd name="T44" fmla="*/ 165 w 284"/>
                <a:gd name="T45" fmla="*/ 57 h 365"/>
                <a:gd name="T46" fmla="*/ 112 w 284"/>
                <a:gd name="T47" fmla="*/ 41 h 365"/>
                <a:gd name="T48" fmla="*/ 50 w 284"/>
                <a:gd name="T49" fmla="*/ 41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284" h="365">
                  <a:moveTo>
                    <a:pt x="173" y="194"/>
                  </a:moveTo>
                  <a:cubicBezTo>
                    <a:pt x="184" y="198"/>
                    <a:pt x="194" y="205"/>
                    <a:pt x="204" y="217"/>
                  </a:cubicBezTo>
                  <a:cubicBezTo>
                    <a:pt x="214" y="229"/>
                    <a:pt x="224" y="245"/>
                    <a:pt x="234" y="265"/>
                  </a:cubicBezTo>
                  <a:lnTo>
                    <a:pt x="284" y="365"/>
                  </a:lnTo>
                  <a:lnTo>
                    <a:pt x="231" y="365"/>
                  </a:lnTo>
                  <a:lnTo>
                    <a:pt x="185" y="271"/>
                  </a:lnTo>
                  <a:cubicBezTo>
                    <a:pt x="173" y="247"/>
                    <a:pt x="161" y="231"/>
                    <a:pt x="150" y="223"/>
                  </a:cubicBezTo>
                  <a:cubicBezTo>
                    <a:pt x="138" y="215"/>
                    <a:pt x="123" y="211"/>
                    <a:pt x="103" y="211"/>
                  </a:cubicBezTo>
                  <a:lnTo>
                    <a:pt x="50" y="211"/>
                  </a:lnTo>
                  <a:lnTo>
                    <a:pt x="50" y="365"/>
                  </a:lnTo>
                  <a:lnTo>
                    <a:pt x="0" y="365"/>
                  </a:lnTo>
                  <a:lnTo>
                    <a:pt x="0" y="0"/>
                  </a:lnTo>
                  <a:lnTo>
                    <a:pt x="112" y="0"/>
                  </a:lnTo>
                  <a:cubicBezTo>
                    <a:pt x="153" y="0"/>
                    <a:pt x="184" y="9"/>
                    <a:pt x="205" y="27"/>
                  </a:cubicBezTo>
                  <a:cubicBezTo>
                    <a:pt x="225" y="44"/>
                    <a:pt x="236" y="70"/>
                    <a:pt x="236" y="105"/>
                  </a:cubicBezTo>
                  <a:cubicBezTo>
                    <a:pt x="236" y="128"/>
                    <a:pt x="230" y="147"/>
                    <a:pt x="220" y="163"/>
                  </a:cubicBezTo>
                  <a:cubicBezTo>
                    <a:pt x="209" y="178"/>
                    <a:pt x="193" y="188"/>
                    <a:pt x="173" y="194"/>
                  </a:cubicBezTo>
                  <a:close/>
                  <a:moveTo>
                    <a:pt x="50" y="41"/>
                  </a:moveTo>
                  <a:lnTo>
                    <a:pt x="50" y="170"/>
                  </a:lnTo>
                  <a:lnTo>
                    <a:pt x="112" y="170"/>
                  </a:lnTo>
                  <a:cubicBezTo>
                    <a:pt x="135" y="170"/>
                    <a:pt x="153" y="165"/>
                    <a:pt x="165" y="154"/>
                  </a:cubicBezTo>
                  <a:cubicBezTo>
                    <a:pt x="178" y="143"/>
                    <a:pt x="184" y="127"/>
                    <a:pt x="184" y="105"/>
                  </a:cubicBezTo>
                  <a:cubicBezTo>
                    <a:pt x="184" y="84"/>
                    <a:pt x="178" y="68"/>
                    <a:pt x="165" y="57"/>
                  </a:cubicBezTo>
                  <a:cubicBezTo>
                    <a:pt x="153" y="46"/>
                    <a:pt x="135" y="41"/>
                    <a:pt x="112" y="41"/>
                  </a:cubicBezTo>
                  <a:lnTo>
                    <a:pt x="50" y="41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6" name="Freeform 216">
              <a:extLst>
                <a:ext uri="{FF2B5EF4-FFF2-40B4-BE49-F238E27FC236}">
                  <a16:creationId xmlns:a16="http://schemas.microsoft.com/office/drawing/2014/main" id="{532657EC-E9EE-6966-7F21-DEC24E18C8C6}"/>
                </a:ext>
              </a:extLst>
            </p:cNvPr>
            <p:cNvSpPr>
              <a:spLocks/>
            </p:cNvSpPr>
            <p:nvPr/>
          </p:nvSpPr>
          <p:spPr bwMode="auto">
            <a:xfrm>
              <a:off x="2619375" y="2949575"/>
              <a:ext cx="25400" cy="33338"/>
            </a:xfrm>
            <a:custGeom>
              <a:avLst/>
              <a:gdLst>
                <a:gd name="T0" fmla="*/ 0 w 229"/>
                <a:gd name="T1" fmla="*/ 166 h 281"/>
                <a:gd name="T2" fmla="*/ 0 w 229"/>
                <a:gd name="T3" fmla="*/ 0 h 281"/>
                <a:gd name="T4" fmla="*/ 45 w 229"/>
                <a:gd name="T5" fmla="*/ 0 h 281"/>
                <a:gd name="T6" fmla="*/ 45 w 229"/>
                <a:gd name="T7" fmla="*/ 164 h 281"/>
                <a:gd name="T8" fmla="*/ 60 w 229"/>
                <a:gd name="T9" fmla="*/ 223 h 281"/>
                <a:gd name="T10" fmla="*/ 106 w 229"/>
                <a:gd name="T11" fmla="*/ 242 h 281"/>
                <a:gd name="T12" fmla="*/ 163 w 229"/>
                <a:gd name="T13" fmla="*/ 219 h 281"/>
                <a:gd name="T14" fmla="*/ 184 w 229"/>
                <a:gd name="T15" fmla="*/ 156 h 281"/>
                <a:gd name="T16" fmla="*/ 184 w 229"/>
                <a:gd name="T17" fmla="*/ 0 h 281"/>
                <a:gd name="T18" fmla="*/ 229 w 229"/>
                <a:gd name="T19" fmla="*/ 0 h 281"/>
                <a:gd name="T20" fmla="*/ 229 w 229"/>
                <a:gd name="T21" fmla="*/ 274 h 281"/>
                <a:gd name="T22" fmla="*/ 184 w 229"/>
                <a:gd name="T23" fmla="*/ 274 h 281"/>
                <a:gd name="T24" fmla="*/ 184 w 229"/>
                <a:gd name="T25" fmla="*/ 232 h 281"/>
                <a:gd name="T26" fmla="*/ 146 w 229"/>
                <a:gd name="T27" fmla="*/ 269 h 281"/>
                <a:gd name="T28" fmla="*/ 96 w 229"/>
                <a:gd name="T29" fmla="*/ 281 h 281"/>
                <a:gd name="T30" fmla="*/ 25 w 229"/>
                <a:gd name="T31" fmla="*/ 252 h 281"/>
                <a:gd name="T32" fmla="*/ 0 w 229"/>
                <a:gd name="T33" fmla="*/ 166 h 2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1">
                  <a:moveTo>
                    <a:pt x="0" y="166"/>
                  </a:moveTo>
                  <a:lnTo>
                    <a:pt x="0" y="0"/>
                  </a:lnTo>
                  <a:lnTo>
                    <a:pt x="45" y="0"/>
                  </a:lnTo>
                  <a:lnTo>
                    <a:pt x="45" y="164"/>
                  </a:lnTo>
                  <a:cubicBezTo>
                    <a:pt x="45" y="190"/>
                    <a:pt x="50" y="210"/>
                    <a:pt x="60" y="223"/>
                  </a:cubicBezTo>
                  <a:cubicBezTo>
                    <a:pt x="70" y="235"/>
                    <a:pt x="86" y="242"/>
                    <a:pt x="106" y="242"/>
                  </a:cubicBezTo>
                  <a:cubicBezTo>
                    <a:pt x="130" y="242"/>
                    <a:pt x="149" y="234"/>
                    <a:pt x="163" y="219"/>
                  </a:cubicBezTo>
                  <a:cubicBezTo>
                    <a:pt x="177" y="203"/>
                    <a:pt x="184" y="182"/>
                    <a:pt x="184" y="156"/>
                  </a:cubicBezTo>
                  <a:lnTo>
                    <a:pt x="184" y="0"/>
                  </a:lnTo>
                  <a:lnTo>
                    <a:pt x="229" y="0"/>
                  </a:lnTo>
                  <a:lnTo>
                    <a:pt x="229" y="274"/>
                  </a:lnTo>
                  <a:lnTo>
                    <a:pt x="184" y="274"/>
                  </a:lnTo>
                  <a:lnTo>
                    <a:pt x="184" y="232"/>
                  </a:lnTo>
                  <a:cubicBezTo>
                    <a:pt x="174" y="249"/>
                    <a:pt x="161" y="261"/>
                    <a:pt x="146" y="269"/>
                  </a:cubicBezTo>
                  <a:cubicBezTo>
                    <a:pt x="132" y="277"/>
                    <a:pt x="115" y="281"/>
                    <a:pt x="96" y="281"/>
                  </a:cubicBezTo>
                  <a:cubicBezTo>
                    <a:pt x="65" y="281"/>
                    <a:pt x="41" y="271"/>
                    <a:pt x="25" y="252"/>
                  </a:cubicBezTo>
                  <a:cubicBezTo>
                    <a:pt x="8" y="232"/>
                    <a:pt x="0" y="204"/>
                    <a:pt x="0" y="166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7" name="Freeform 217">
              <a:extLst>
                <a:ext uri="{FF2B5EF4-FFF2-40B4-BE49-F238E27FC236}">
                  <a16:creationId xmlns:a16="http://schemas.microsoft.com/office/drawing/2014/main" id="{1885E911-6778-F336-A563-F5E6F834D293}"/>
                </a:ext>
              </a:extLst>
            </p:cNvPr>
            <p:cNvSpPr>
              <a:spLocks/>
            </p:cNvSpPr>
            <p:nvPr/>
          </p:nvSpPr>
          <p:spPr bwMode="auto">
            <a:xfrm>
              <a:off x="2655888" y="2947988"/>
              <a:ext cx="26988" cy="33338"/>
            </a:xfrm>
            <a:custGeom>
              <a:avLst/>
              <a:gdLst>
                <a:gd name="T0" fmla="*/ 229 w 229"/>
                <a:gd name="T1" fmla="*/ 115 h 280"/>
                <a:gd name="T2" fmla="*/ 229 w 229"/>
                <a:gd name="T3" fmla="*/ 280 h 280"/>
                <a:gd name="T4" fmla="*/ 184 w 229"/>
                <a:gd name="T5" fmla="*/ 280 h 280"/>
                <a:gd name="T6" fmla="*/ 184 w 229"/>
                <a:gd name="T7" fmla="*/ 116 h 280"/>
                <a:gd name="T8" fmla="*/ 169 w 229"/>
                <a:gd name="T9" fmla="*/ 58 h 280"/>
                <a:gd name="T10" fmla="*/ 124 w 229"/>
                <a:gd name="T11" fmla="*/ 39 h 280"/>
                <a:gd name="T12" fmla="*/ 66 w 229"/>
                <a:gd name="T13" fmla="*/ 62 h 280"/>
                <a:gd name="T14" fmla="*/ 45 w 229"/>
                <a:gd name="T15" fmla="*/ 125 h 280"/>
                <a:gd name="T16" fmla="*/ 45 w 229"/>
                <a:gd name="T17" fmla="*/ 280 h 280"/>
                <a:gd name="T18" fmla="*/ 0 w 229"/>
                <a:gd name="T19" fmla="*/ 280 h 280"/>
                <a:gd name="T20" fmla="*/ 0 w 229"/>
                <a:gd name="T21" fmla="*/ 6 h 280"/>
                <a:gd name="T22" fmla="*/ 45 w 229"/>
                <a:gd name="T23" fmla="*/ 6 h 280"/>
                <a:gd name="T24" fmla="*/ 45 w 229"/>
                <a:gd name="T25" fmla="*/ 49 h 280"/>
                <a:gd name="T26" fmla="*/ 83 w 229"/>
                <a:gd name="T27" fmla="*/ 12 h 280"/>
                <a:gd name="T28" fmla="*/ 134 w 229"/>
                <a:gd name="T29" fmla="*/ 0 h 280"/>
                <a:gd name="T30" fmla="*/ 205 w 229"/>
                <a:gd name="T31" fmla="*/ 29 h 280"/>
                <a:gd name="T32" fmla="*/ 229 w 229"/>
                <a:gd name="T33" fmla="*/ 115 h 2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229" h="280">
                  <a:moveTo>
                    <a:pt x="229" y="115"/>
                  </a:moveTo>
                  <a:lnTo>
                    <a:pt x="229" y="280"/>
                  </a:lnTo>
                  <a:lnTo>
                    <a:pt x="184" y="280"/>
                  </a:lnTo>
                  <a:lnTo>
                    <a:pt x="184" y="116"/>
                  </a:lnTo>
                  <a:cubicBezTo>
                    <a:pt x="184" y="90"/>
                    <a:pt x="179" y="71"/>
                    <a:pt x="169" y="58"/>
                  </a:cubicBezTo>
                  <a:cubicBezTo>
                    <a:pt x="159" y="45"/>
                    <a:pt x="144" y="39"/>
                    <a:pt x="124" y="39"/>
                  </a:cubicBezTo>
                  <a:cubicBezTo>
                    <a:pt x="100" y="39"/>
                    <a:pt x="80" y="47"/>
                    <a:pt x="66" y="62"/>
                  </a:cubicBezTo>
                  <a:cubicBezTo>
                    <a:pt x="53" y="78"/>
                    <a:pt x="45" y="99"/>
                    <a:pt x="45" y="125"/>
                  </a:cubicBezTo>
                  <a:lnTo>
                    <a:pt x="45" y="280"/>
                  </a:lnTo>
                  <a:lnTo>
                    <a:pt x="0" y="280"/>
                  </a:lnTo>
                  <a:lnTo>
                    <a:pt x="0" y="6"/>
                  </a:lnTo>
                  <a:lnTo>
                    <a:pt x="45" y="6"/>
                  </a:lnTo>
                  <a:lnTo>
                    <a:pt x="45" y="49"/>
                  </a:lnTo>
                  <a:cubicBezTo>
                    <a:pt x="56" y="33"/>
                    <a:pt x="69" y="20"/>
                    <a:pt x="83" y="12"/>
                  </a:cubicBezTo>
                  <a:cubicBezTo>
                    <a:pt x="98" y="4"/>
                    <a:pt x="115" y="0"/>
                    <a:pt x="134" y="0"/>
                  </a:cubicBezTo>
                  <a:cubicBezTo>
                    <a:pt x="165" y="0"/>
                    <a:pt x="189" y="10"/>
                    <a:pt x="205" y="29"/>
                  </a:cubicBezTo>
                  <a:cubicBezTo>
                    <a:pt x="221" y="48"/>
                    <a:pt x="229" y="77"/>
                    <a:pt x="229" y="115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8" name="Rectangle 217">
              <a:extLst>
                <a:ext uri="{FF2B5EF4-FFF2-40B4-BE49-F238E27FC236}">
                  <a16:creationId xmlns:a16="http://schemas.microsoft.com/office/drawing/2014/main" id="{087477A4-18F8-9E57-85A4-FE35107AF367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90813" y="2962275"/>
              <a:ext cx="15875" cy="4763"/>
            </a:xfrm>
            <a:prstGeom prst="rect">
              <a:avLst/>
            </a:prstGeom>
            <a:solidFill>
              <a:srgbClr val="D627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19" name="Freeform 219">
              <a:extLst>
                <a:ext uri="{FF2B5EF4-FFF2-40B4-BE49-F238E27FC236}">
                  <a16:creationId xmlns:a16="http://schemas.microsoft.com/office/drawing/2014/main" id="{4FA11B6F-BF2E-3C61-26D6-0D79BC547DF4}"/>
                </a:ext>
              </a:extLst>
            </p:cNvPr>
            <p:cNvSpPr>
              <a:spLocks/>
            </p:cNvSpPr>
            <p:nvPr/>
          </p:nvSpPr>
          <p:spPr bwMode="auto">
            <a:xfrm>
              <a:off x="2714625" y="2938463"/>
              <a:ext cx="25400" cy="42863"/>
            </a:xfrm>
            <a:custGeom>
              <a:avLst/>
              <a:gdLst>
                <a:gd name="T0" fmla="*/ 7 w 217"/>
                <a:gd name="T1" fmla="*/ 323 h 365"/>
                <a:gd name="T2" fmla="*/ 88 w 217"/>
                <a:gd name="T3" fmla="*/ 323 h 365"/>
                <a:gd name="T4" fmla="*/ 88 w 217"/>
                <a:gd name="T5" fmla="*/ 45 h 365"/>
                <a:gd name="T6" fmla="*/ 0 w 217"/>
                <a:gd name="T7" fmla="*/ 63 h 365"/>
                <a:gd name="T8" fmla="*/ 0 w 217"/>
                <a:gd name="T9" fmla="*/ 18 h 365"/>
                <a:gd name="T10" fmla="*/ 87 w 217"/>
                <a:gd name="T11" fmla="*/ 0 h 365"/>
                <a:gd name="T12" fmla="*/ 137 w 217"/>
                <a:gd name="T13" fmla="*/ 0 h 365"/>
                <a:gd name="T14" fmla="*/ 137 w 217"/>
                <a:gd name="T15" fmla="*/ 323 h 365"/>
                <a:gd name="T16" fmla="*/ 217 w 217"/>
                <a:gd name="T17" fmla="*/ 323 h 365"/>
                <a:gd name="T18" fmla="*/ 217 w 217"/>
                <a:gd name="T19" fmla="*/ 365 h 365"/>
                <a:gd name="T20" fmla="*/ 7 w 217"/>
                <a:gd name="T21" fmla="*/ 365 h 365"/>
                <a:gd name="T22" fmla="*/ 7 w 217"/>
                <a:gd name="T23" fmla="*/ 323 h 3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217" h="365">
                  <a:moveTo>
                    <a:pt x="7" y="323"/>
                  </a:moveTo>
                  <a:lnTo>
                    <a:pt x="88" y="323"/>
                  </a:lnTo>
                  <a:lnTo>
                    <a:pt x="88" y="45"/>
                  </a:lnTo>
                  <a:lnTo>
                    <a:pt x="0" y="63"/>
                  </a:lnTo>
                  <a:lnTo>
                    <a:pt x="0" y="18"/>
                  </a:lnTo>
                  <a:lnTo>
                    <a:pt x="87" y="0"/>
                  </a:lnTo>
                  <a:lnTo>
                    <a:pt x="137" y="0"/>
                  </a:lnTo>
                  <a:lnTo>
                    <a:pt x="137" y="323"/>
                  </a:lnTo>
                  <a:lnTo>
                    <a:pt x="217" y="323"/>
                  </a:lnTo>
                  <a:lnTo>
                    <a:pt x="217" y="365"/>
                  </a:lnTo>
                  <a:lnTo>
                    <a:pt x="7" y="365"/>
                  </a:lnTo>
                  <a:lnTo>
                    <a:pt x="7" y="323"/>
                  </a:ln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0" name="Rectangle 219">
              <a:extLst>
                <a:ext uri="{FF2B5EF4-FFF2-40B4-BE49-F238E27FC236}">
                  <a16:creationId xmlns:a16="http://schemas.microsoft.com/office/drawing/2014/main" id="{9A594C19-044B-74C8-8F78-1D02DED29A7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749550" y="2962275"/>
              <a:ext cx="14288" cy="4763"/>
            </a:xfrm>
            <a:prstGeom prst="rect">
              <a:avLst/>
            </a:prstGeom>
            <a:solidFill>
              <a:srgbClr val="D627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1" name="Freeform 221">
              <a:extLst>
                <a:ext uri="{FF2B5EF4-FFF2-40B4-BE49-F238E27FC236}">
                  <a16:creationId xmlns:a16="http://schemas.microsoft.com/office/drawing/2014/main" id="{FAFF16CC-D504-AF3D-1A42-F417E257E99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71775" y="2938463"/>
              <a:ext cx="28575" cy="44450"/>
            </a:xfrm>
            <a:custGeom>
              <a:avLst/>
              <a:gdLst>
                <a:gd name="T0" fmla="*/ 130 w 252"/>
                <a:gd name="T1" fmla="*/ 169 h 378"/>
                <a:gd name="T2" fmla="*/ 77 w 252"/>
                <a:gd name="T3" fmla="*/ 192 h 378"/>
                <a:gd name="T4" fmla="*/ 58 w 252"/>
                <a:gd name="T5" fmla="*/ 254 h 378"/>
                <a:gd name="T6" fmla="*/ 77 w 252"/>
                <a:gd name="T7" fmla="*/ 316 h 378"/>
                <a:gd name="T8" fmla="*/ 130 w 252"/>
                <a:gd name="T9" fmla="*/ 339 h 378"/>
                <a:gd name="T10" fmla="*/ 183 w 252"/>
                <a:gd name="T11" fmla="*/ 316 h 378"/>
                <a:gd name="T12" fmla="*/ 202 w 252"/>
                <a:gd name="T13" fmla="*/ 254 h 378"/>
                <a:gd name="T14" fmla="*/ 183 w 252"/>
                <a:gd name="T15" fmla="*/ 192 h 378"/>
                <a:gd name="T16" fmla="*/ 130 w 252"/>
                <a:gd name="T17" fmla="*/ 169 h 378"/>
                <a:gd name="T18" fmla="*/ 228 w 252"/>
                <a:gd name="T19" fmla="*/ 14 h 378"/>
                <a:gd name="T20" fmla="*/ 228 w 252"/>
                <a:gd name="T21" fmla="*/ 59 h 378"/>
                <a:gd name="T22" fmla="*/ 190 w 252"/>
                <a:gd name="T23" fmla="*/ 46 h 378"/>
                <a:gd name="T24" fmla="*/ 153 w 252"/>
                <a:gd name="T25" fmla="*/ 41 h 378"/>
                <a:gd name="T26" fmla="*/ 78 w 252"/>
                <a:gd name="T27" fmla="*/ 74 h 378"/>
                <a:gd name="T28" fmla="*/ 49 w 252"/>
                <a:gd name="T29" fmla="*/ 174 h 378"/>
                <a:gd name="T30" fmla="*/ 85 w 252"/>
                <a:gd name="T31" fmla="*/ 141 h 378"/>
                <a:gd name="T32" fmla="*/ 133 w 252"/>
                <a:gd name="T33" fmla="*/ 130 h 378"/>
                <a:gd name="T34" fmla="*/ 220 w 252"/>
                <a:gd name="T35" fmla="*/ 163 h 378"/>
                <a:gd name="T36" fmla="*/ 252 w 252"/>
                <a:gd name="T37" fmla="*/ 254 h 378"/>
                <a:gd name="T38" fmla="*/ 218 w 252"/>
                <a:gd name="T39" fmla="*/ 344 h 378"/>
                <a:gd name="T40" fmla="*/ 130 w 252"/>
                <a:gd name="T41" fmla="*/ 378 h 378"/>
                <a:gd name="T42" fmla="*/ 33 w 252"/>
                <a:gd name="T43" fmla="*/ 330 h 378"/>
                <a:gd name="T44" fmla="*/ 0 w 252"/>
                <a:gd name="T45" fmla="*/ 189 h 378"/>
                <a:gd name="T46" fmla="*/ 41 w 252"/>
                <a:gd name="T47" fmla="*/ 51 h 378"/>
                <a:gd name="T48" fmla="*/ 151 w 252"/>
                <a:gd name="T49" fmla="*/ 0 h 378"/>
                <a:gd name="T50" fmla="*/ 188 w 252"/>
                <a:gd name="T51" fmla="*/ 3 h 378"/>
                <a:gd name="T52" fmla="*/ 228 w 252"/>
                <a:gd name="T53" fmla="*/ 14 h 3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252" h="378">
                  <a:moveTo>
                    <a:pt x="130" y="169"/>
                  </a:moveTo>
                  <a:cubicBezTo>
                    <a:pt x="108" y="169"/>
                    <a:pt x="90" y="177"/>
                    <a:pt x="77" y="192"/>
                  </a:cubicBezTo>
                  <a:cubicBezTo>
                    <a:pt x="64" y="207"/>
                    <a:pt x="58" y="228"/>
                    <a:pt x="58" y="254"/>
                  </a:cubicBezTo>
                  <a:cubicBezTo>
                    <a:pt x="58" y="280"/>
                    <a:pt x="64" y="301"/>
                    <a:pt x="77" y="316"/>
                  </a:cubicBezTo>
                  <a:cubicBezTo>
                    <a:pt x="90" y="331"/>
                    <a:pt x="108" y="339"/>
                    <a:pt x="130" y="339"/>
                  </a:cubicBezTo>
                  <a:cubicBezTo>
                    <a:pt x="152" y="339"/>
                    <a:pt x="170" y="331"/>
                    <a:pt x="183" y="316"/>
                  </a:cubicBezTo>
                  <a:cubicBezTo>
                    <a:pt x="196" y="301"/>
                    <a:pt x="202" y="280"/>
                    <a:pt x="202" y="254"/>
                  </a:cubicBezTo>
                  <a:cubicBezTo>
                    <a:pt x="202" y="228"/>
                    <a:pt x="196" y="207"/>
                    <a:pt x="183" y="192"/>
                  </a:cubicBezTo>
                  <a:cubicBezTo>
                    <a:pt x="170" y="177"/>
                    <a:pt x="152" y="169"/>
                    <a:pt x="130" y="169"/>
                  </a:cubicBezTo>
                  <a:close/>
                  <a:moveTo>
                    <a:pt x="228" y="14"/>
                  </a:moveTo>
                  <a:lnTo>
                    <a:pt x="228" y="59"/>
                  </a:lnTo>
                  <a:cubicBezTo>
                    <a:pt x="216" y="54"/>
                    <a:pt x="203" y="49"/>
                    <a:pt x="190" y="46"/>
                  </a:cubicBezTo>
                  <a:cubicBezTo>
                    <a:pt x="178" y="43"/>
                    <a:pt x="165" y="41"/>
                    <a:pt x="153" y="41"/>
                  </a:cubicBezTo>
                  <a:cubicBezTo>
                    <a:pt x="120" y="41"/>
                    <a:pt x="96" y="52"/>
                    <a:pt x="78" y="74"/>
                  </a:cubicBezTo>
                  <a:cubicBezTo>
                    <a:pt x="61" y="96"/>
                    <a:pt x="51" y="129"/>
                    <a:pt x="49" y="174"/>
                  </a:cubicBezTo>
                  <a:cubicBezTo>
                    <a:pt x="58" y="160"/>
                    <a:pt x="71" y="149"/>
                    <a:pt x="85" y="141"/>
                  </a:cubicBezTo>
                  <a:cubicBezTo>
                    <a:pt x="99" y="134"/>
                    <a:pt x="115" y="130"/>
                    <a:pt x="133" y="130"/>
                  </a:cubicBezTo>
                  <a:cubicBezTo>
                    <a:pt x="170" y="130"/>
                    <a:pt x="198" y="141"/>
                    <a:pt x="220" y="163"/>
                  </a:cubicBezTo>
                  <a:cubicBezTo>
                    <a:pt x="241" y="185"/>
                    <a:pt x="252" y="216"/>
                    <a:pt x="252" y="254"/>
                  </a:cubicBezTo>
                  <a:cubicBezTo>
                    <a:pt x="252" y="291"/>
                    <a:pt x="241" y="321"/>
                    <a:pt x="218" y="344"/>
                  </a:cubicBezTo>
                  <a:cubicBezTo>
                    <a:pt x="196" y="367"/>
                    <a:pt x="167" y="378"/>
                    <a:pt x="130" y="378"/>
                  </a:cubicBezTo>
                  <a:cubicBezTo>
                    <a:pt x="88" y="378"/>
                    <a:pt x="56" y="362"/>
                    <a:pt x="33" y="330"/>
                  </a:cubicBezTo>
                  <a:cubicBezTo>
                    <a:pt x="11" y="297"/>
                    <a:pt x="0" y="250"/>
                    <a:pt x="0" y="189"/>
                  </a:cubicBezTo>
                  <a:cubicBezTo>
                    <a:pt x="0" y="131"/>
                    <a:pt x="14" y="86"/>
                    <a:pt x="41" y="51"/>
                  </a:cubicBezTo>
                  <a:cubicBezTo>
                    <a:pt x="68" y="17"/>
                    <a:pt x="105" y="0"/>
                    <a:pt x="151" y="0"/>
                  </a:cubicBezTo>
                  <a:cubicBezTo>
                    <a:pt x="163" y="0"/>
                    <a:pt x="176" y="1"/>
                    <a:pt x="188" y="3"/>
                  </a:cubicBezTo>
                  <a:cubicBezTo>
                    <a:pt x="201" y="6"/>
                    <a:pt x="214" y="10"/>
                    <a:pt x="228" y="14"/>
                  </a:cubicBezTo>
                  <a:close/>
                </a:path>
              </a:pathLst>
            </a:custGeom>
            <a:solidFill>
              <a:srgbClr val="D62728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2" name="Freeform 222">
              <a:extLst>
                <a:ext uri="{FF2B5EF4-FFF2-40B4-BE49-F238E27FC236}">
                  <a16:creationId xmlns:a16="http://schemas.microsoft.com/office/drawing/2014/main" id="{C5B493FF-86FF-2E02-FF2C-9CE73B85A997}"/>
                </a:ext>
              </a:extLst>
            </p:cNvPr>
            <p:cNvSpPr>
              <a:spLocks/>
            </p:cNvSpPr>
            <p:nvPr/>
          </p:nvSpPr>
          <p:spPr bwMode="auto">
            <a:xfrm>
              <a:off x="2581275" y="3025775"/>
              <a:ext cx="26988" cy="42863"/>
            </a:xfrm>
            <a:custGeom>
              <a:avLst/>
              <a:gdLst>
                <a:gd name="T0" fmla="*/ 0 w 235"/>
                <a:gd name="T1" fmla="*/ 0 h 364"/>
                <a:gd name="T2" fmla="*/ 231 w 235"/>
                <a:gd name="T3" fmla="*/ 0 h 364"/>
                <a:gd name="T4" fmla="*/ 231 w 235"/>
                <a:gd name="T5" fmla="*/ 41 h 364"/>
                <a:gd name="T6" fmla="*/ 50 w 235"/>
                <a:gd name="T7" fmla="*/ 41 h 364"/>
                <a:gd name="T8" fmla="*/ 50 w 235"/>
                <a:gd name="T9" fmla="*/ 149 h 364"/>
                <a:gd name="T10" fmla="*/ 223 w 235"/>
                <a:gd name="T11" fmla="*/ 149 h 364"/>
                <a:gd name="T12" fmla="*/ 223 w 235"/>
                <a:gd name="T13" fmla="*/ 191 h 364"/>
                <a:gd name="T14" fmla="*/ 50 w 235"/>
                <a:gd name="T15" fmla="*/ 191 h 364"/>
                <a:gd name="T16" fmla="*/ 50 w 235"/>
                <a:gd name="T17" fmla="*/ 323 h 364"/>
                <a:gd name="T18" fmla="*/ 235 w 235"/>
                <a:gd name="T19" fmla="*/ 323 h 364"/>
                <a:gd name="T20" fmla="*/ 235 w 235"/>
                <a:gd name="T21" fmla="*/ 364 h 364"/>
                <a:gd name="T22" fmla="*/ 0 w 235"/>
                <a:gd name="T23" fmla="*/ 364 h 364"/>
                <a:gd name="T24" fmla="*/ 0 w 235"/>
                <a:gd name="T25" fmla="*/ 0 h 3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35" h="364">
                  <a:moveTo>
                    <a:pt x="0" y="0"/>
                  </a:moveTo>
                  <a:lnTo>
                    <a:pt x="231" y="0"/>
                  </a:lnTo>
                  <a:lnTo>
                    <a:pt x="231" y="41"/>
                  </a:lnTo>
                  <a:lnTo>
                    <a:pt x="50" y="41"/>
                  </a:lnTo>
                  <a:lnTo>
                    <a:pt x="50" y="149"/>
                  </a:lnTo>
                  <a:lnTo>
                    <a:pt x="223" y="149"/>
                  </a:lnTo>
                  <a:lnTo>
                    <a:pt x="223" y="191"/>
                  </a:lnTo>
                  <a:lnTo>
                    <a:pt x="50" y="191"/>
                  </a:lnTo>
                  <a:lnTo>
                    <a:pt x="50" y="323"/>
                  </a:lnTo>
                  <a:lnTo>
                    <a:pt x="235" y="323"/>
                  </a:lnTo>
                  <a:lnTo>
                    <a:pt x="235" y="364"/>
                  </a:lnTo>
                  <a:lnTo>
                    <a:pt x="0" y="364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3" name="Freeform 223">
              <a:extLst>
                <a:ext uri="{FF2B5EF4-FFF2-40B4-BE49-F238E27FC236}">
                  <a16:creationId xmlns:a16="http://schemas.microsoft.com/office/drawing/2014/main" id="{4C8762BC-211C-1031-AA5B-964BE385BDE9}"/>
                </a:ext>
              </a:extLst>
            </p:cNvPr>
            <p:cNvSpPr>
              <a:spLocks/>
            </p:cNvSpPr>
            <p:nvPr/>
          </p:nvSpPr>
          <p:spPr bwMode="auto">
            <a:xfrm>
              <a:off x="2614613" y="3036888"/>
              <a:ext cx="30163" cy="31750"/>
            </a:xfrm>
            <a:custGeom>
              <a:avLst/>
              <a:gdLst>
                <a:gd name="T0" fmla="*/ 260 w 265"/>
                <a:gd name="T1" fmla="*/ 0 h 273"/>
                <a:gd name="T2" fmla="*/ 161 w 265"/>
                <a:gd name="T3" fmla="*/ 133 h 273"/>
                <a:gd name="T4" fmla="*/ 265 w 265"/>
                <a:gd name="T5" fmla="*/ 273 h 273"/>
                <a:gd name="T6" fmla="*/ 212 w 265"/>
                <a:gd name="T7" fmla="*/ 273 h 273"/>
                <a:gd name="T8" fmla="*/ 132 w 265"/>
                <a:gd name="T9" fmla="*/ 166 h 273"/>
                <a:gd name="T10" fmla="*/ 53 w 265"/>
                <a:gd name="T11" fmla="*/ 273 h 273"/>
                <a:gd name="T12" fmla="*/ 0 w 265"/>
                <a:gd name="T13" fmla="*/ 273 h 273"/>
                <a:gd name="T14" fmla="*/ 106 w 265"/>
                <a:gd name="T15" fmla="*/ 130 h 273"/>
                <a:gd name="T16" fmla="*/ 9 w 265"/>
                <a:gd name="T17" fmla="*/ 0 h 273"/>
                <a:gd name="T18" fmla="*/ 62 w 265"/>
                <a:gd name="T19" fmla="*/ 0 h 273"/>
                <a:gd name="T20" fmla="*/ 134 w 265"/>
                <a:gd name="T21" fmla="*/ 97 h 273"/>
                <a:gd name="T22" fmla="*/ 207 w 265"/>
                <a:gd name="T23" fmla="*/ 0 h 273"/>
                <a:gd name="T24" fmla="*/ 260 w 265"/>
                <a:gd name="T25" fmla="*/ 0 h 2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265" h="273">
                  <a:moveTo>
                    <a:pt x="260" y="0"/>
                  </a:moveTo>
                  <a:lnTo>
                    <a:pt x="161" y="133"/>
                  </a:lnTo>
                  <a:lnTo>
                    <a:pt x="265" y="273"/>
                  </a:lnTo>
                  <a:lnTo>
                    <a:pt x="212" y="273"/>
                  </a:lnTo>
                  <a:lnTo>
                    <a:pt x="132" y="166"/>
                  </a:lnTo>
                  <a:lnTo>
                    <a:pt x="53" y="273"/>
                  </a:lnTo>
                  <a:lnTo>
                    <a:pt x="0" y="273"/>
                  </a:lnTo>
                  <a:lnTo>
                    <a:pt x="106" y="130"/>
                  </a:lnTo>
                  <a:lnTo>
                    <a:pt x="9" y="0"/>
                  </a:lnTo>
                  <a:lnTo>
                    <a:pt x="62" y="0"/>
                  </a:lnTo>
                  <a:lnTo>
                    <a:pt x="134" y="97"/>
                  </a:lnTo>
                  <a:lnTo>
                    <a:pt x="207" y="0"/>
                  </a:lnTo>
                  <a:lnTo>
                    <a:pt x="260" y="0"/>
                  </a:ln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4" name="Freeform 224">
              <a:extLst>
                <a:ext uri="{FF2B5EF4-FFF2-40B4-BE49-F238E27FC236}">
                  <a16:creationId xmlns:a16="http://schemas.microsoft.com/office/drawing/2014/main" id="{35BB195F-2347-EF0D-2F6B-5515EB783E5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652713" y="3035300"/>
              <a:ext cx="28575" cy="46038"/>
            </a:xfrm>
            <a:custGeom>
              <a:avLst/>
              <a:gdLst>
                <a:gd name="T0" fmla="*/ 45 w 244"/>
                <a:gd name="T1" fmla="*/ 239 h 384"/>
                <a:gd name="T2" fmla="*/ 45 w 244"/>
                <a:gd name="T3" fmla="*/ 384 h 384"/>
                <a:gd name="T4" fmla="*/ 0 w 244"/>
                <a:gd name="T5" fmla="*/ 384 h 384"/>
                <a:gd name="T6" fmla="*/ 0 w 244"/>
                <a:gd name="T7" fmla="*/ 7 h 384"/>
                <a:gd name="T8" fmla="*/ 45 w 244"/>
                <a:gd name="T9" fmla="*/ 7 h 384"/>
                <a:gd name="T10" fmla="*/ 45 w 244"/>
                <a:gd name="T11" fmla="*/ 48 h 384"/>
                <a:gd name="T12" fmla="*/ 81 w 244"/>
                <a:gd name="T13" fmla="*/ 12 h 384"/>
                <a:gd name="T14" fmla="*/ 132 w 244"/>
                <a:gd name="T15" fmla="*/ 0 h 384"/>
                <a:gd name="T16" fmla="*/ 213 w 244"/>
                <a:gd name="T17" fmla="*/ 40 h 384"/>
                <a:gd name="T18" fmla="*/ 244 w 244"/>
                <a:gd name="T19" fmla="*/ 144 h 384"/>
                <a:gd name="T20" fmla="*/ 213 w 244"/>
                <a:gd name="T21" fmla="*/ 248 h 384"/>
                <a:gd name="T22" fmla="*/ 132 w 244"/>
                <a:gd name="T23" fmla="*/ 287 h 384"/>
                <a:gd name="T24" fmla="*/ 81 w 244"/>
                <a:gd name="T25" fmla="*/ 275 h 384"/>
                <a:gd name="T26" fmla="*/ 45 w 244"/>
                <a:gd name="T27" fmla="*/ 239 h 384"/>
                <a:gd name="T28" fmla="*/ 198 w 244"/>
                <a:gd name="T29" fmla="*/ 144 h 384"/>
                <a:gd name="T30" fmla="*/ 177 w 244"/>
                <a:gd name="T31" fmla="*/ 66 h 384"/>
                <a:gd name="T32" fmla="*/ 121 w 244"/>
                <a:gd name="T33" fmla="*/ 38 h 384"/>
                <a:gd name="T34" fmla="*/ 65 w 244"/>
                <a:gd name="T35" fmla="*/ 66 h 384"/>
                <a:gd name="T36" fmla="*/ 45 w 244"/>
                <a:gd name="T37" fmla="*/ 144 h 384"/>
                <a:gd name="T38" fmla="*/ 65 w 244"/>
                <a:gd name="T39" fmla="*/ 222 h 384"/>
                <a:gd name="T40" fmla="*/ 121 w 244"/>
                <a:gd name="T41" fmla="*/ 250 h 384"/>
                <a:gd name="T42" fmla="*/ 177 w 244"/>
                <a:gd name="T43" fmla="*/ 222 h 384"/>
                <a:gd name="T44" fmla="*/ 198 w 244"/>
                <a:gd name="T45" fmla="*/ 144 h 3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</a:cxnLst>
              <a:rect l="0" t="0" r="r" b="b"/>
              <a:pathLst>
                <a:path w="244" h="384">
                  <a:moveTo>
                    <a:pt x="45" y="239"/>
                  </a:moveTo>
                  <a:lnTo>
                    <a:pt x="45" y="384"/>
                  </a:lnTo>
                  <a:lnTo>
                    <a:pt x="0" y="384"/>
                  </a:lnTo>
                  <a:lnTo>
                    <a:pt x="0" y="7"/>
                  </a:lnTo>
                  <a:lnTo>
                    <a:pt x="45" y="7"/>
                  </a:lnTo>
                  <a:lnTo>
                    <a:pt x="45" y="48"/>
                  </a:lnTo>
                  <a:cubicBezTo>
                    <a:pt x="54" y="32"/>
                    <a:pt x="66" y="20"/>
                    <a:pt x="81" y="12"/>
                  </a:cubicBezTo>
                  <a:cubicBezTo>
                    <a:pt x="95" y="4"/>
                    <a:pt x="112" y="0"/>
                    <a:pt x="132" y="0"/>
                  </a:cubicBezTo>
                  <a:cubicBezTo>
                    <a:pt x="165" y="0"/>
                    <a:pt x="192" y="13"/>
                    <a:pt x="213" y="40"/>
                  </a:cubicBezTo>
                  <a:cubicBezTo>
                    <a:pt x="234" y="66"/>
                    <a:pt x="244" y="101"/>
                    <a:pt x="244" y="144"/>
                  </a:cubicBezTo>
                  <a:cubicBezTo>
                    <a:pt x="244" y="187"/>
                    <a:pt x="234" y="221"/>
                    <a:pt x="213" y="248"/>
                  </a:cubicBezTo>
                  <a:cubicBezTo>
                    <a:pt x="192" y="274"/>
                    <a:pt x="165" y="287"/>
                    <a:pt x="132" y="287"/>
                  </a:cubicBezTo>
                  <a:cubicBezTo>
                    <a:pt x="112" y="287"/>
                    <a:pt x="95" y="283"/>
                    <a:pt x="81" y="275"/>
                  </a:cubicBezTo>
                  <a:cubicBezTo>
                    <a:pt x="66" y="268"/>
                    <a:pt x="54" y="256"/>
                    <a:pt x="45" y="239"/>
                  </a:cubicBezTo>
                  <a:close/>
                  <a:moveTo>
                    <a:pt x="198" y="144"/>
                  </a:moveTo>
                  <a:cubicBezTo>
                    <a:pt x="198" y="111"/>
                    <a:pt x="191" y="85"/>
                    <a:pt x="177" y="66"/>
                  </a:cubicBezTo>
                  <a:cubicBezTo>
                    <a:pt x="164" y="47"/>
                    <a:pt x="145" y="38"/>
                    <a:pt x="121" y="38"/>
                  </a:cubicBezTo>
                  <a:cubicBezTo>
                    <a:pt x="98" y="38"/>
                    <a:pt x="79" y="47"/>
                    <a:pt x="65" y="66"/>
                  </a:cubicBezTo>
                  <a:cubicBezTo>
                    <a:pt x="52" y="85"/>
                    <a:pt x="45" y="111"/>
                    <a:pt x="45" y="144"/>
                  </a:cubicBezTo>
                  <a:cubicBezTo>
                    <a:pt x="45" y="177"/>
                    <a:pt x="52" y="203"/>
                    <a:pt x="65" y="222"/>
                  </a:cubicBezTo>
                  <a:cubicBezTo>
                    <a:pt x="79" y="240"/>
                    <a:pt x="97" y="250"/>
                    <a:pt x="121" y="250"/>
                  </a:cubicBezTo>
                  <a:cubicBezTo>
                    <a:pt x="145" y="250"/>
                    <a:pt x="164" y="240"/>
                    <a:pt x="177" y="222"/>
                  </a:cubicBezTo>
                  <a:cubicBezTo>
                    <a:pt x="191" y="203"/>
                    <a:pt x="198" y="177"/>
                    <a:pt x="198" y="144"/>
                  </a:cubicBez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5" name="Rectangle 224">
              <a:extLst>
                <a:ext uri="{FF2B5EF4-FFF2-40B4-BE49-F238E27FC236}">
                  <a16:creationId xmlns:a16="http://schemas.microsoft.com/office/drawing/2014/main" id="{491EA9F1-FB8C-6F58-390C-A510BA6D54E2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690813" y="3060700"/>
              <a:ext cx="6350" cy="7938"/>
            </a:xfrm>
            <a:prstGeom prst="rect">
              <a:avLst/>
            </a:prstGeom>
            <a:solidFill>
              <a:srgbClr val="9467B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6" name="Freeform 226">
              <a:extLst>
                <a:ext uri="{FF2B5EF4-FFF2-40B4-BE49-F238E27FC236}">
                  <a16:creationId xmlns:a16="http://schemas.microsoft.com/office/drawing/2014/main" id="{DE2C29A6-74BE-54C3-F4A9-44EF0C7116F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24150" y="3035300"/>
              <a:ext cx="26988" cy="33338"/>
            </a:xfrm>
            <a:custGeom>
              <a:avLst/>
              <a:gdLst>
                <a:gd name="T0" fmla="*/ 141 w 231"/>
                <a:gd name="T1" fmla="*/ 143 h 287"/>
                <a:gd name="T2" fmla="*/ 66 w 231"/>
                <a:gd name="T3" fmla="*/ 155 h 287"/>
                <a:gd name="T4" fmla="*/ 45 w 231"/>
                <a:gd name="T5" fmla="*/ 198 h 287"/>
                <a:gd name="T6" fmla="*/ 60 w 231"/>
                <a:gd name="T7" fmla="*/ 236 h 287"/>
                <a:gd name="T8" fmla="*/ 103 w 231"/>
                <a:gd name="T9" fmla="*/ 250 h 287"/>
                <a:gd name="T10" fmla="*/ 163 w 231"/>
                <a:gd name="T11" fmla="*/ 223 h 287"/>
                <a:gd name="T12" fmla="*/ 186 w 231"/>
                <a:gd name="T13" fmla="*/ 153 h 287"/>
                <a:gd name="T14" fmla="*/ 186 w 231"/>
                <a:gd name="T15" fmla="*/ 143 h 287"/>
                <a:gd name="T16" fmla="*/ 141 w 231"/>
                <a:gd name="T17" fmla="*/ 143 h 287"/>
                <a:gd name="T18" fmla="*/ 231 w 231"/>
                <a:gd name="T19" fmla="*/ 124 h 287"/>
                <a:gd name="T20" fmla="*/ 231 w 231"/>
                <a:gd name="T21" fmla="*/ 280 h 287"/>
                <a:gd name="T22" fmla="*/ 186 w 231"/>
                <a:gd name="T23" fmla="*/ 280 h 287"/>
                <a:gd name="T24" fmla="*/ 186 w 231"/>
                <a:gd name="T25" fmla="*/ 239 h 287"/>
                <a:gd name="T26" fmla="*/ 148 w 231"/>
                <a:gd name="T27" fmla="*/ 275 h 287"/>
                <a:gd name="T28" fmla="*/ 91 w 231"/>
                <a:gd name="T29" fmla="*/ 287 h 287"/>
                <a:gd name="T30" fmla="*/ 25 w 231"/>
                <a:gd name="T31" fmla="*/ 264 h 287"/>
                <a:gd name="T32" fmla="*/ 0 w 231"/>
                <a:gd name="T33" fmla="*/ 201 h 287"/>
                <a:gd name="T34" fmla="*/ 31 w 231"/>
                <a:gd name="T35" fmla="*/ 131 h 287"/>
                <a:gd name="T36" fmla="*/ 123 w 231"/>
                <a:gd name="T37" fmla="*/ 108 h 287"/>
                <a:gd name="T38" fmla="*/ 186 w 231"/>
                <a:gd name="T39" fmla="*/ 108 h 287"/>
                <a:gd name="T40" fmla="*/ 186 w 231"/>
                <a:gd name="T41" fmla="*/ 103 h 287"/>
                <a:gd name="T42" fmla="*/ 165 w 231"/>
                <a:gd name="T43" fmla="*/ 55 h 287"/>
                <a:gd name="T44" fmla="*/ 108 w 231"/>
                <a:gd name="T45" fmla="*/ 38 h 287"/>
                <a:gd name="T46" fmla="*/ 63 w 231"/>
                <a:gd name="T47" fmla="*/ 44 h 287"/>
                <a:gd name="T48" fmla="*/ 20 w 231"/>
                <a:gd name="T49" fmla="*/ 61 h 287"/>
                <a:gd name="T50" fmla="*/ 20 w 231"/>
                <a:gd name="T51" fmla="*/ 19 h 287"/>
                <a:gd name="T52" fmla="*/ 68 w 231"/>
                <a:gd name="T53" fmla="*/ 5 h 287"/>
                <a:gd name="T54" fmla="*/ 113 w 231"/>
                <a:gd name="T55" fmla="*/ 0 h 287"/>
                <a:gd name="T56" fmla="*/ 201 w 231"/>
                <a:gd name="T57" fmla="*/ 31 h 287"/>
                <a:gd name="T58" fmla="*/ 231 w 231"/>
                <a:gd name="T59" fmla="*/ 124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231" h="287">
                  <a:moveTo>
                    <a:pt x="141" y="143"/>
                  </a:moveTo>
                  <a:cubicBezTo>
                    <a:pt x="105" y="143"/>
                    <a:pt x="80" y="147"/>
                    <a:pt x="66" y="155"/>
                  </a:cubicBezTo>
                  <a:cubicBezTo>
                    <a:pt x="52" y="164"/>
                    <a:pt x="45" y="178"/>
                    <a:pt x="45" y="198"/>
                  </a:cubicBezTo>
                  <a:cubicBezTo>
                    <a:pt x="45" y="214"/>
                    <a:pt x="50" y="226"/>
                    <a:pt x="60" y="236"/>
                  </a:cubicBezTo>
                  <a:cubicBezTo>
                    <a:pt x="71" y="245"/>
                    <a:pt x="85" y="250"/>
                    <a:pt x="103" y="250"/>
                  </a:cubicBezTo>
                  <a:cubicBezTo>
                    <a:pt x="128" y="250"/>
                    <a:pt x="148" y="241"/>
                    <a:pt x="163" y="223"/>
                  </a:cubicBezTo>
                  <a:cubicBezTo>
                    <a:pt x="178" y="206"/>
                    <a:pt x="186" y="182"/>
                    <a:pt x="186" y="153"/>
                  </a:cubicBezTo>
                  <a:lnTo>
                    <a:pt x="186" y="143"/>
                  </a:lnTo>
                  <a:lnTo>
                    <a:pt x="141" y="143"/>
                  </a:lnTo>
                  <a:close/>
                  <a:moveTo>
                    <a:pt x="231" y="124"/>
                  </a:moveTo>
                  <a:lnTo>
                    <a:pt x="231" y="280"/>
                  </a:lnTo>
                  <a:lnTo>
                    <a:pt x="186" y="280"/>
                  </a:lnTo>
                  <a:lnTo>
                    <a:pt x="186" y="239"/>
                  </a:lnTo>
                  <a:cubicBezTo>
                    <a:pt x="176" y="255"/>
                    <a:pt x="163" y="268"/>
                    <a:pt x="148" y="275"/>
                  </a:cubicBezTo>
                  <a:cubicBezTo>
                    <a:pt x="132" y="283"/>
                    <a:pt x="114" y="287"/>
                    <a:pt x="91" y="287"/>
                  </a:cubicBezTo>
                  <a:cubicBezTo>
                    <a:pt x="63" y="287"/>
                    <a:pt x="41" y="280"/>
                    <a:pt x="25" y="264"/>
                  </a:cubicBezTo>
                  <a:cubicBezTo>
                    <a:pt x="8" y="248"/>
                    <a:pt x="0" y="227"/>
                    <a:pt x="0" y="201"/>
                  </a:cubicBezTo>
                  <a:cubicBezTo>
                    <a:pt x="0" y="170"/>
                    <a:pt x="10" y="147"/>
                    <a:pt x="31" y="131"/>
                  </a:cubicBezTo>
                  <a:cubicBezTo>
                    <a:pt x="51" y="115"/>
                    <a:pt x="82" y="108"/>
                    <a:pt x="123" y="108"/>
                  </a:cubicBezTo>
                  <a:lnTo>
                    <a:pt x="186" y="108"/>
                  </a:lnTo>
                  <a:lnTo>
                    <a:pt x="186" y="103"/>
                  </a:lnTo>
                  <a:cubicBezTo>
                    <a:pt x="186" y="83"/>
                    <a:pt x="179" y="67"/>
                    <a:pt x="165" y="55"/>
                  </a:cubicBezTo>
                  <a:cubicBezTo>
                    <a:pt x="152" y="44"/>
                    <a:pt x="133" y="38"/>
                    <a:pt x="108" y="38"/>
                  </a:cubicBezTo>
                  <a:cubicBezTo>
                    <a:pt x="93" y="38"/>
                    <a:pt x="77" y="40"/>
                    <a:pt x="63" y="44"/>
                  </a:cubicBezTo>
                  <a:cubicBezTo>
                    <a:pt x="48" y="48"/>
                    <a:pt x="33" y="53"/>
                    <a:pt x="20" y="61"/>
                  </a:cubicBezTo>
                  <a:lnTo>
                    <a:pt x="20" y="19"/>
                  </a:lnTo>
                  <a:cubicBezTo>
                    <a:pt x="36" y="13"/>
                    <a:pt x="52" y="8"/>
                    <a:pt x="68" y="5"/>
                  </a:cubicBezTo>
                  <a:cubicBezTo>
                    <a:pt x="83" y="2"/>
                    <a:pt x="98" y="0"/>
                    <a:pt x="113" y="0"/>
                  </a:cubicBezTo>
                  <a:cubicBezTo>
                    <a:pt x="152" y="0"/>
                    <a:pt x="182" y="10"/>
                    <a:pt x="201" y="31"/>
                  </a:cubicBezTo>
                  <a:cubicBezTo>
                    <a:pt x="221" y="51"/>
                    <a:pt x="231" y="82"/>
                    <a:pt x="231" y="124"/>
                  </a:cubicBez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7" name="Freeform 227">
              <a:extLst>
                <a:ext uri="{FF2B5EF4-FFF2-40B4-BE49-F238E27FC236}">
                  <a16:creationId xmlns:a16="http://schemas.microsoft.com/office/drawing/2014/main" id="{C8018A73-2DB6-8F13-2785-D714947BA453}"/>
                </a:ext>
              </a:extLst>
            </p:cNvPr>
            <p:cNvSpPr>
              <a:spLocks/>
            </p:cNvSpPr>
            <p:nvPr/>
          </p:nvSpPr>
          <p:spPr bwMode="auto">
            <a:xfrm>
              <a:off x="2759075" y="3036888"/>
              <a:ext cx="30163" cy="31750"/>
            </a:xfrm>
            <a:custGeom>
              <a:avLst/>
              <a:gdLst>
                <a:gd name="T0" fmla="*/ 0 w 266"/>
                <a:gd name="T1" fmla="*/ 0 h 273"/>
                <a:gd name="T2" fmla="*/ 48 w 266"/>
                <a:gd name="T3" fmla="*/ 0 h 273"/>
                <a:gd name="T4" fmla="*/ 133 w 266"/>
                <a:gd name="T5" fmla="*/ 229 h 273"/>
                <a:gd name="T6" fmla="*/ 219 w 266"/>
                <a:gd name="T7" fmla="*/ 0 h 273"/>
                <a:gd name="T8" fmla="*/ 266 w 266"/>
                <a:gd name="T9" fmla="*/ 0 h 273"/>
                <a:gd name="T10" fmla="*/ 164 w 266"/>
                <a:gd name="T11" fmla="*/ 273 h 273"/>
                <a:gd name="T12" fmla="*/ 103 w 266"/>
                <a:gd name="T13" fmla="*/ 273 h 273"/>
                <a:gd name="T14" fmla="*/ 0 w 266"/>
                <a:gd name="T15" fmla="*/ 0 h 2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266" h="273">
                  <a:moveTo>
                    <a:pt x="0" y="0"/>
                  </a:moveTo>
                  <a:lnTo>
                    <a:pt x="48" y="0"/>
                  </a:lnTo>
                  <a:lnTo>
                    <a:pt x="133" y="229"/>
                  </a:lnTo>
                  <a:lnTo>
                    <a:pt x="219" y="0"/>
                  </a:lnTo>
                  <a:lnTo>
                    <a:pt x="266" y="0"/>
                  </a:lnTo>
                  <a:lnTo>
                    <a:pt x="164" y="273"/>
                  </a:lnTo>
                  <a:lnTo>
                    <a:pt x="103" y="27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8" name="Freeform 228">
              <a:extLst>
                <a:ext uri="{FF2B5EF4-FFF2-40B4-BE49-F238E27FC236}">
                  <a16:creationId xmlns:a16="http://schemas.microsoft.com/office/drawing/2014/main" id="{FDB8E746-3CB4-F07F-6F0D-9EBF68272F1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95588" y="3035300"/>
              <a:ext cx="28575" cy="33338"/>
            </a:xfrm>
            <a:custGeom>
              <a:avLst/>
              <a:gdLst>
                <a:gd name="T0" fmla="*/ 253 w 253"/>
                <a:gd name="T1" fmla="*/ 132 h 287"/>
                <a:gd name="T2" fmla="*/ 253 w 253"/>
                <a:gd name="T3" fmla="*/ 154 h 287"/>
                <a:gd name="T4" fmla="*/ 47 w 253"/>
                <a:gd name="T5" fmla="*/ 154 h 287"/>
                <a:gd name="T6" fmla="*/ 75 w 253"/>
                <a:gd name="T7" fmla="*/ 225 h 287"/>
                <a:gd name="T8" fmla="*/ 144 w 253"/>
                <a:gd name="T9" fmla="*/ 249 h 287"/>
                <a:gd name="T10" fmla="*/ 195 w 253"/>
                <a:gd name="T11" fmla="*/ 243 h 287"/>
                <a:gd name="T12" fmla="*/ 243 w 253"/>
                <a:gd name="T13" fmla="*/ 224 h 287"/>
                <a:gd name="T14" fmla="*/ 243 w 253"/>
                <a:gd name="T15" fmla="*/ 266 h 287"/>
                <a:gd name="T16" fmla="*/ 193 w 253"/>
                <a:gd name="T17" fmla="*/ 282 h 287"/>
                <a:gd name="T18" fmla="*/ 142 w 253"/>
                <a:gd name="T19" fmla="*/ 287 h 287"/>
                <a:gd name="T20" fmla="*/ 38 w 253"/>
                <a:gd name="T21" fmla="*/ 249 h 287"/>
                <a:gd name="T22" fmla="*/ 0 w 253"/>
                <a:gd name="T23" fmla="*/ 146 h 287"/>
                <a:gd name="T24" fmla="*/ 36 w 253"/>
                <a:gd name="T25" fmla="*/ 40 h 287"/>
                <a:gd name="T26" fmla="*/ 134 w 253"/>
                <a:gd name="T27" fmla="*/ 0 h 287"/>
                <a:gd name="T28" fmla="*/ 221 w 253"/>
                <a:gd name="T29" fmla="*/ 36 h 287"/>
                <a:gd name="T30" fmla="*/ 253 w 253"/>
                <a:gd name="T31" fmla="*/ 132 h 287"/>
                <a:gd name="T32" fmla="*/ 208 w 253"/>
                <a:gd name="T33" fmla="*/ 119 h 287"/>
                <a:gd name="T34" fmla="*/ 188 w 253"/>
                <a:gd name="T35" fmla="*/ 60 h 287"/>
                <a:gd name="T36" fmla="*/ 134 w 253"/>
                <a:gd name="T37" fmla="*/ 38 h 287"/>
                <a:gd name="T38" fmla="*/ 74 w 253"/>
                <a:gd name="T39" fmla="*/ 60 h 287"/>
                <a:gd name="T40" fmla="*/ 48 w 253"/>
                <a:gd name="T41" fmla="*/ 119 h 287"/>
                <a:gd name="T42" fmla="*/ 208 w 253"/>
                <a:gd name="T43" fmla="*/ 119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53" h="287">
                  <a:moveTo>
                    <a:pt x="253" y="132"/>
                  </a:moveTo>
                  <a:lnTo>
                    <a:pt x="253" y="154"/>
                  </a:lnTo>
                  <a:lnTo>
                    <a:pt x="47" y="154"/>
                  </a:lnTo>
                  <a:cubicBezTo>
                    <a:pt x="49" y="185"/>
                    <a:pt x="58" y="209"/>
                    <a:pt x="75" y="225"/>
                  </a:cubicBezTo>
                  <a:cubicBezTo>
                    <a:pt x="91" y="241"/>
                    <a:pt x="115" y="249"/>
                    <a:pt x="144" y="249"/>
                  </a:cubicBezTo>
                  <a:cubicBezTo>
                    <a:pt x="162" y="249"/>
                    <a:pt x="178" y="247"/>
                    <a:pt x="195" y="243"/>
                  </a:cubicBezTo>
                  <a:cubicBezTo>
                    <a:pt x="211" y="239"/>
                    <a:pt x="227" y="232"/>
                    <a:pt x="243" y="224"/>
                  </a:cubicBezTo>
                  <a:lnTo>
                    <a:pt x="243" y="266"/>
                  </a:lnTo>
                  <a:cubicBezTo>
                    <a:pt x="227" y="273"/>
                    <a:pt x="210" y="278"/>
                    <a:pt x="193" y="282"/>
                  </a:cubicBezTo>
                  <a:cubicBezTo>
                    <a:pt x="176" y="285"/>
                    <a:pt x="159" y="287"/>
                    <a:pt x="142" y="287"/>
                  </a:cubicBezTo>
                  <a:cubicBezTo>
                    <a:pt x="98" y="287"/>
                    <a:pt x="64" y="275"/>
                    <a:pt x="38" y="249"/>
                  </a:cubicBezTo>
                  <a:cubicBezTo>
                    <a:pt x="13" y="224"/>
                    <a:pt x="0" y="190"/>
                    <a:pt x="0" y="146"/>
                  </a:cubicBezTo>
                  <a:cubicBezTo>
                    <a:pt x="0" y="102"/>
                    <a:pt x="12" y="66"/>
                    <a:pt x="36" y="40"/>
                  </a:cubicBezTo>
                  <a:cubicBezTo>
                    <a:pt x="60" y="13"/>
                    <a:pt x="93" y="0"/>
                    <a:pt x="134" y="0"/>
                  </a:cubicBezTo>
                  <a:cubicBezTo>
                    <a:pt x="171" y="0"/>
                    <a:pt x="200" y="12"/>
                    <a:pt x="221" y="36"/>
                  </a:cubicBezTo>
                  <a:cubicBezTo>
                    <a:pt x="243" y="59"/>
                    <a:pt x="253" y="92"/>
                    <a:pt x="253" y="132"/>
                  </a:cubicBezTo>
                  <a:close/>
                  <a:moveTo>
                    <a:pt x="208" y="119"/>
                  </a:moveTo>
                  <a:cubicBezTo>
                    <a:pt x="208" y="95"/>
                    <a:pt x="201" y="75"/>
                    <a:pt x="188" y="60"/>
                  </a:cubicBezTo>
                  <a:cubicBezTo>
                    <a:pt x="174" y="46"/>
                    <a:pt x="157" y="38"/>
                    <a:pt x="134" y="38"/>
                  </a:cubicBezTo>
                  <a:cubicBezTo>
                    <a:pt x="109" y="38"/>
                    <a:pt x="89" y="45"/>
                    <a:pt x="74" y="60"/>
                  </a:cubicBezTo>
                  <a:cubicBezTo>
                    <a:pt x="59" y="74"/>
                    <a:pt x="51" y="94"/>
                    <a:pt x="48" y="119"/>
                  </a:cubicBezTo>
                  <a:lnTo>
                    <a:pt x="208" y="119"/>
                  </a:ln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29" name="Freeform 229">
              <a:extLst>
                <a:ext uri="{FF2B5EF4-FFF2-40B4-BE49-F238E27FC236}">
                  <a16:creationId xmlns:a16="http://schemas.microsoft.com/office/drawing/2014/main" id="{5884C5F9-5488-F32E-AAA4-78CD6E75D8C2}"/>
                </a:ext>
              </a:extLst>
            </p:cNvPr>
            <p:cNvSpPr>
              <a:spLocks/>
            </p:cNvSpPr>
            <p:nvPr/>
          </p:nvSpPr>
          <p:spPr bwMode="auto">
            <a:xfrm>
              <a:off x="2832100" y="3035300"/>
              <a:ext cx="19050" cy="33338"/>
            </a:xfrm>
            <a:custGeom>
              <a:avLst/>
              <a:gdLst>
                <a:gd name="T0" fmla="*/ 160 w 160"/>
                <a:gd name="T1" fmla="*/ 49 h 280"/>
                <a:gd name="T2" fmla="*/ 144 w 160"/>
                <a:gd name="T3" fmla="*/ 42 h 280"/>
                <a:gd name="T4" fmla="*/ 124 w 160"/>
                <a:gd name="T5" fmla="*/ 40 h 280"/>
                <a:gd name="T6" fmla="*/ 66 w 160"/>
                <a:gd name="T7" fmla="*/ 65 h 280"/>
                <a:gd name="T8" fmla="*/ 45 w 160"/>
                <a:gd name="T9" fmla="*/ 136 h 280"/>
                <a:gd name="T10" fmla="*/ 45 w 160"/>
                <a:gd name="T11" fmla="*/ 280 h 280"/>
                <a:gd name="T12" fmla="*/ 0 w 160"/>
                <a:gd name="T13" fmla="*/ 280 h 280"/>
                <a:gd name="T14" fmla="*/ 0 w 160"/>
                <a:gd name="T15" fmla="*/ 7 h 280"/>
                <a:gd name="T16" fmla="*/ 45 w 160"/>
                <a:gd name="T17" fmla="*/ 7 h 280"/>
                <a:gd name="T18" fmla="*/ 45 w 160"/>
                <a:gd name="T19" fmla="*/ 49 h 280"/>
                <a:gd name="T20" fmla="*/ 82 w 160"/>
                <a:gd name="T21" fmla="*/ 12 h 280"/>
                <a:gd name="T22" fmla="*/ 137 w 160"/>
                <a:gd name="T23" fmla="*/ 0 h 280"/>
                <a:gd name="T24" fmla="*/ 148 w 160"/>
                <a:gd name="T25" fmla="*/ 1 h 280"/>
                <a:gd name="T26" fmla="*/ 160 w 160"/>
                <a:gd name="T27" fmla="*/ 3 h 280"/>
                <a:gd name="T28" fmla="*/ 160 w 160"/>
                <a:gd name="T29" fmla="*/ 49 h 28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160" h="280">
                  <a:moveTo>
                    <a:pt x="160" y="49"/>
                  </a:moveTo>
                  <a:cubicBezTo>
                    <a:pt x="155" y="46"/>
                    <a:pt x="150" y="44"/>
                    <a:pt x="144" y="42"/>
                  </a:cubicBezTo>
                  <a:cubicBezTo>
                    <a:pt x="138" y="41"/>
                    <a:pt x="131" y="40"/>
                    <a:pt x="124" y="40"/>
                  </a:cubicBezTo>
                  <a:cubicBezTo>
                    <a:pt x="99" y="40"/>
                    <a:pt x="79" y="48"/>
                    <a:pt x="66" y="65"/>
                  </a:cubicBezTo>
                  <a:cubicBezTo>
                    <a:pt x="52" y="82"/>
                    <a:pt x="45" y="105"/>
                    <a:pt x="45" y="136"/>
                  </a:cubicBezTo>
                  <a:lnTo>
                    <a:pt x="45" y="280"/>
                  </a:lnTo>
                  <a:lnTo>
                    <a:pt x="0" y="280"/>
                  </a:lnTo>
                  <a:lnTo>
                    <a:pt x="0" y="7"/>
                  </a:lnTo>
                  <a:lnTo>
                    <a:pt x="45" y="7"/>
                  </a:lnTo>
                  <a:lnTo>
                    <a:pt x="45" y="49"/>
                  </a:lnTo>
                  <a:cubicBezTo>
                    <a:pt x="55" y="33"/>
                    <a:pt x="67" y="20"/>
                    <a:pt x="82" y="12"/>
                  </a:cubicBezTo>
                  <a:cubicBezTo>
                    <a:pt x="97" y="4"/>
                    <a:pt x="116" y="0"/>
                    <a:pt x="137" y="0"/>
                  </a:cubicBezTo>
                  <a:cubicBezTo>
                    <a:pt x="141" y="0"/>
                    <a:pt x="144" y="0"/>
                    <a:pt x="148" y="1"/>
                  </a:cubicBezTo>
                  <a:cubicBezTo>
                    <a:pt x="151" y="1"/>
                    <a:pt x="156" y="2"/>
                    <a:pt x="160" y="3"/>
                  </a:cubicBezTo>
                  <a:lnTo>
                    <a:pt x="160" y="49"/>
                  </a:ln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30" name="Freeform 230">
              <a:extLst>
                <a:ext uri="{FF2B5EF4-FFF2-40B4-BE49-F238E27FC236}">
                  <a16:creationId xmlns:a16="http://schemas.microsoft.com/office/drawing/2014/main" id="{69CB2472-34B2-E2D5-D159-F141694BCE3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54325" y="3035300"/>
              <a:ext cx="26988" cy="33338"/>
            </a:xfrm>
            <a:custGeom>
              <a:avLst/>
              <a:gdLst>
                <a:gd name="T0" fmla="*/ 142 w 231"/>
                <a:gd name="T1" fmla="*/ 143 h 287"/>
                <a:gd name="T2" fmla="*/ 66 w 231"/>
                <a:gd name="T3" fmla="*/ 155 h 287"/>
                <a:gd name="T4" fmla="*/ 45 w 231"/>
                <a:gd name="T5" fmla="*/ 198 h 287"/>
                <a:gd name="T6" fmla="*/ 61 w 231"/>
                <a:gd name="T7" fmla="*/ 236 h 287"/>
                <a:gd name="T8" fmla="*/ 104 w 231"/>
                <a:gd name="T9" fmla="*/ 250 h 287"/>
                <a:gd name="T10" fmla="*/ 164 w 231"/>
                <a:gd name="T11" fmla="*/ 223 h 287"/>
                <a:gd name="T12" fmla="*/ 186 w 231"/>
                <a:gd name="T13" fmla="*/ 153 h 287"/>
                <a:gd name="T14" fmla="*/ 186 w 231"/>
                <a:gd name="T15" fmla="*/ 143 h 287"/>
                <a:gd name="T16" fmla="*/ 142 w 231"/>
                <a:gd name="T17" fmla="*/ 143 h 287"/>
                <a:gd name="T18" fmla="*/ 231 w 231"/>
                <a:gd name="T19" fmla="*/ 124 h 287"/>
                <a:gd name="T20" fmla="*/ 231 w 231"/>
                <a:gd name="T21" fmla="*/ 280 h 287"/>
                <a:gd name="T22" fmla="*/ 186 w 231"/>
                <a:gd name="T23" fmla="*/ 280 h 287"/>
                <a:gd name="T24" fmla="*/ 186 w 231"/>
                <a:gd name="T25" fmla="*/ 239 h 287"/>
                <a:gd name="T26" fmla="*/ 148 w 231"/>
                <a:gd name="T27" fmla="*/ 275 h 287"/>
                <a:gd name="T28" fmla="*/ 92 w 231"/>
                <a:gd name="T29" fmla="*/ 287 h 287"/>
                <a:gd name="T30" fmla="*/ 25 w 231"/>
                <a:gd name="T31" fmla="*/ 264 h 287"/>
                <a:gd name="T32" fmla="*/ 0 w 231"/>
                <a:gd name="T33" fmla="*/ 201 h 287"/>
                <a:gd name="T34" fmla="*/ 31 w 231"/>
                <a:gd name="T35" fmla="*/ 131 h 287"/>
                <a:gd name="T36" fmla="*/ 123 w 231"/>
                <a:gd name="T37" fmla="*/ 108 h 287"/>
                <a:gd name="T38" fmla="*/ 186 w 231"/>
                <a:gd name="T39" fmla="*/ 108 h 287"/>
                <a:gd name="T40" fmla="*/ 186 w 231"/>
                <a:gd name="T41" fmla="*/ 103 h 287"/>
                <a:gd name="T42" fmla="*/ 166 w 231"/>
                <a:gd name="T43" fmla="*/ 55 h 287"/>
                <a:gd name="T44" fmla="*/ 109 w 231"/>
                <a:gd name="T45" fmla="*/ 38 h 287"/>
                <a:gd name="T46" fmla="*/ 63 w 231"/>
                <a:gd name="T47" fmla="*/ 44 h 287"/>
                <a:gd name="T48" fmla="*/ 20 w 231"/>
                <a:gd name="T49" fmla="*/ 61 h 287"/>
                <a:gd name="T50" fmla="*/ 20 w 231"/>
                <a:gd name="T51" fmla="*/ 19 h 287"/>
                <a:gd name="T52" fmla="*/ 68 w 231"/>
                <a:gd name="T53" fmla="*/ 5 h 287"/>
                <a:gd name="T54" fmla="*/ 113 w 231"/>
                <a:gd name="T55" fmla="*/ 0 h 287"/>
                <a:gd name="T56" fmla="*/ 202 w 231"/>
                <a:gd name="T57" fmla="*/ 31 h 287"/>
                <a:gd name="T58" fmla="*/ 231 w 231"/>
                <a:gd name="T59" fmla="*/ 124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231" h="287">
                  <a:moveTo>
                    <a:pt x="142" y="143"/>
                  </a:moveTo>
                  <a:cubicBezTo>
                    <a:pt x="105" y="143"/>
                    <a:pt x="80" y="147"/>
                    <a:pt x="66" y="155"/>
                  </a:cubicBezTo>
                  <a:cubicBezTo>
                    <a:pt x="52" y="164"/>
                    <a:pt x="45" y="178"/>
                    <a:pt x="45" y="198"/>
                  </a:cubicBezTo>
                  <a:cubicBezTo>
                    <a:pt x="45" y="214"/>
                    <a:pt x="51" y="226"/>
                    <a:pt x="61" y="236"/>
                  </a:cubicBezTo>
                  <a:cubicBezTo>
                    <a:pt x="72" y="245"/>
                    <a:pt x="86" y="250"/>
                    <a:pt x="104" y="250"/>
                  </a:cubicBezTo>
                  <a:cubicBezTo>
                    <a:pt x="129" y="250"/>
                    <a:pt x="149" y="241"/>
                    <a:pt x="164" y="223"/>
                  </a:cubicBezTo>
                  <a:cubicBezTo>
                    <a:pt x="179" y="206"/>
                    <a:pt x="186" y="182"/>
                    <a:pt x="186" y="153"/>
                  </a:cubicBezTo>
                  <a:lnTo>
                    <a:pt x="186" y="143"/>
                  </a:lnTo>
                  <a:lnTo>
                    <a:pt x="142" y="143"/>
                  </a:lnTo>
                  <a:close/>
                  <a:moveTo>
                    <a:pt x="231" y="124"/>
                  </a:moveTo>
                  <a:lnTo>
                    <a:pt x="231" y="280"/>
                  </a:lnTo>
                  <a:lnTo>
                    <a:pt x="186" y="280"/>
                  </a:lnTo>
                  <a:lnTo>
                    <a:pt x="186" y="239"/>
                  </a:lnTo>
                  <a:cubicBezTo>
                    <a:pt x="176" y="255"/>
                    <a:pt x="163" y="268"/>
                    <a:pt x="148" y="275"/>
                  </a:cubicBezTo>
                  <a:cubicBezTo>
                    <a:pt x="133" y="283"/>
                    <a:pt x="114" y="287"/>
                    <a:pt x="92" y="287"/>
                  </a:cubicBezTo>
                  <a:cubicBezTo>
                    <a:pt x="64" y="287"/>
                    <a:pt x="42" y="280"/>
                    <a:pt x="25" y="264"/>
                  </a:cubicBezTo>
                  <a:cubicBezTo>
                    <a:pt x="9" y="248"/>
                    <a:pt x="0" y="227"/>
                    <a:pt x="0" y="201"/>
                  </a:cubicBezTo>
                  <a:cubicBezTo>
                    <a:pt x="0" y="170"/>
                    <a:pt x="11" y="147"/>
                    <a:pt x="31" y="131"/>
                  </a:cubicBezTo>
                  <a:cubicBezTo>
                    <a:pt x="52" y="115"/>
                    <a:pt x="83" y="108"/>
                    <a:pt x="123" y="108"/>
                  </a:cubicBezTo>
                  <a:lnTo>
                    <a:pt x="186" y="108"/>
                  </a:lnTo>
                  <a:lnTo>
                    <a:pt x="186" y="103"/>
                  </a:lnTo>
                  <a:cubicBezTo>
                    <a:pt x="186" y="83"/>
                    <a:pt x="180" y="67"/>
                    <a:pt x="166" y="55"/>
                  </a:cubicBezTo>
                  <a:cubicBezTo>
                    <a:pt x="153" y="44"/>
                    <a:pt x="133" y="38"/>
                    <a:pt x="109" y="38"/>
                  </a:cubicBezTo>
                  <a:cubicBezTo>
                    <a:pt x="93" y="38"/>
                    <a:pt x="78" y="40"/>
                    <a:pt x="63" y="44"/>
                  </a:cubicBezTo>
                  <a:cubicBezTo>
                    <a:pt x="48" y="48"/>
                    <a:pt x="34" y="53"/>
                    <a:pt x="20" y="61"/>
                  </a:cubicBezTo>
                  <a:lnTo>
                    <a:pt x="20" y="19"/>
                  </a:lnTo>
                  <a:cubicBezTo>
                    <a:pt x="37" y="13"/>
                    <a:pt x="53" y="8"/>
                    <a:pt x="68" y="5"/>
                  </a:cubicBezTo>
                  <a:cubicBezTo>
                    <a:pt x="84" y="2"/>
                    <a:pt x="99" y="0"/>
                    <a:pt x="113" y="0"/>
                  </a:cubicBezTo>
                  <a:cubicBezTo>
                    <a:pt x="153" y="0"/>
                    <a:pt x="183" y="10"/>
                    <a:pt x="202" y="31"/>
                  </a:cubicBezTo>
                  <a:cubicBezTo>
                    <a:pt x="222" y="51"/>
                    <a:pt x="231" y="82"/>
                    <a:pt x="231" y="124"/>
                  </a:cubicBez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31" name="Freeform 231">
              <a:extLst>
                <a:ext uri="{FF2B5EF4-FFF2-40B4-BE49-F238E27FC236}">
                  <a16:creationId xmlns:a16="http://schemas.microsoft.com/office/drawing/2014/main" id="{FCBD0357-190D-1426-B017-F5D2BE42D94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90838" y="3035300"/>
              <a:ext cx="28575" cy="46038"/>
            </a:xfrm>
            <a:custGeom>
              <a:avLst/>
              <a:gdLst>
                <a:gd name="T0" fmla="*/ 200 w 245"/>
                <a:gd name="T1" fmla="*/ 140 h 384"/>
                <a:gd name="T2" fmla="*/ 180 w 245"/>
                <a:gd name="T3" fmla="*/ 65 h 384"/>
                <a:gd name="T4" fmla="*/ 123 w 245"/>
                <a:gd name="T5" fmla="*/ 38 h 384"/>
                <a:gd name="T6" fmla="*/ 67 w 245"/>
                <a:gd name="T7" fmla="*/ 65 h 384"/>
                <a:gd name="T8" fmla="*/ 47 w 245"/>
                <a:gd name="T9" fmla="*/ 140 h 384"/>
                <a:gd name="T10" fmla="*/ 67 w 245"/>
                <a:gd name="T11" fmla="*/ 216 h 384"/>
                <a:gd name="T12" fmla="*/ 123 w 245"/>
                <a:gd name="T13" fmla="*/ 243 h 384"/>
                <a:gd name="T14" fmla="*/ 180 w 245"/>
                <a:gd name="T15" fmla="*/ 216 h 384"/>
                <a:gd name="T16" fmla="*/ 200 w 245"/>
                <a:gd name="T17" fmla="*/ 140 h 384"/>
                <a:gd name="T18" fmla="*/ 245 w 245"/>
                <a:gd name="T19" fmla="*/ 246 h 384"/>
                <a:gd name="T20" fmla="*/ 214 w 245"/>
                <a:gd name="T21" fmla="*/ 350 h 384"/>
                <a:gd name="T22" fmla="*/ 119 w 245"/>
                <a:gd name="T23" fmla="*/ 384 h 384"/>
                <a:gd name="T24" fmla="*/ 74 w 245"/>
                <a:gd name="T25" fmla="*/ 381 h 384"/>
                <a:gd name="T26" fmla="*/ 33 w 245"/>
                <a:gd name="T27" fmla="*/ 370 h 384"/>
                <a:gd name="T28" fmla="*/ 33 w 245"/>
                <a:gd name="T29" fmla="*/ 326 h 384"/>
                <a:gd name="T30" fmla="*/ 72 w 245"/>
                <a:gd name="T31" fmla="*/ 342 h 384"/>
                <a:gd name="T32" fmla="*/ 112 w 245"/>
                <a:gd name="T33" fmla="*/ 347 h 384"/>
                <a:gd name="T34" fmla="*/ 178 w 245"/>
                <a:gd name="T35" fmla="*/ 324 h 384"/>
                <a:gd name="T36" fmla="*/ 200 w 245"/>
                <a:gd name="T37" fmla="*/ 254 h 384"/>
                <a:gd name="T38" fmla="*/ 200 w 245"/>
                <a:gd name="T39" fmla="*/ 232 h 384"/>
                <a:gd name="T40" fmla="*/ 164 w 245"/>
                <a:gd name="T41" fmla="*/ 268 h 384"/>
                <a:gd name="T42" fmla="*/ 112 w 245"/>
                <a:gd name="T43" fmla="*/ 280 h 384"/>
                <a:gd name="T44" fmla="*/ 31 w 245"/>
                <a:gd name="T45" fmla="*/ 242 h 384"/>
                <a:gd name="T46" fmla="*/ 0 w 245"/>
                <a:gd name="T47" fmla="*/ 140 h 384"/>
                <a:gd name="T48" fmla="*/ 31 w 245"/>
                <a:gd name="T49" fmla="*/ 39 h 384"/>
                <a:gd name="T50" fmla="*/ 112 w 245"/>
                <a:gd name="T51" fmla="*/ 0 h 384"/>
                <a:gd name="T52" fmla="*/ 164 w 245"/>
                <a:gd name="T53" fmla="*/ 12 h 384"/>
                <a:gd name="T54" fmla="*/ 200 w 245"/>
                <a:gd name="T55" fmla="*/ 48 h 384"/>
                <a:gd name="T56" fmla="*/ 200 w 245"/>
                <a:gd name="T57" fmla="*/ 7 h 384"/>
                <a:gd name="T58" fmla="*/ 245 w 245"/>
                <a:gd name="T59" fmla="*/ 7 h 384"/>
                <a:gd name="T60" fmla="*/ 245 w 245"/>
                <a:gd name="T61" fmla="*/ 246 h 3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245" h="384">
                  <a:moveTo>
                    <a:pt x="200" y="140"/>
                  </a:moveTo>
                  <a:cubicBezTo>
                    <a:pt x="200" y="108"/>
                    <a:pt x="193" y="83"/>
                    <a:pt x="180" y="65"/>
                  </a:cubicBezTo>
                  <a:cubicBezTo>
                    <a:pt x="166" y="47"/>
                    <a:pt x="148" y="38"/>
                    <a:pt x="123" y="38"/>
                  </a:cubicBezTo>
                  <a:cubicBezTo>
                    <a:pt x="99" y="38"/>
                    <a:pt x="80" y="47"/>
                    <a:pt x="67" y="65"/>
                  </a:cubicBezTo>
                  <a:cubicBezTo>
                    <a:pt x="54" y="82"/>
                    <a:pt x="47" y="108"/>
                    <a:pt x="47" y="140"/>
                  </a:cubicBezTo>
                  <a:cubicBezTo>
                    <a:pt x="47" y="173"/>
                    <a:pt x="54" y="198"/>
                    <a:pt x="67" y="216"/>
                  </a:cubicBezTo>
                  <a:cubicBezTo>
                    <a:pt x="80" y="234"/>
                    <a:pt x="99" y="243"/>
                    <a:pt x="123" y="243"/>
                  </a:cubicBezTo>
                  <a:cubicBezTo>
                    <a:pt x="147" y="243"/>
                    <a:pt x="166" y="234"/>
                    <a:pt x="180" y="216"/>
                  </a:cubicBezTo>
                  <a:cubicBezTo>
                    <a:pt x="193" y="198"/>
                    <a:pt x="200" y="173"/>
                    <a:pt x="200" y="140"/>
                  </a:cubicBezTo>
                  <a:close/>
                  <a:moveTo>
                    <a:pt x="245" y="246"/>
                  </a:moveTo>
                  <a:cubicBezTo>
                    <a:pt x="245" y="293"/>
                    <a:pt x="235" y="327"/>
                    <a:pt x="214" y="350"/>
                  </a:cubicBezTo>
                  <a:cubicBezTo>
                    <a:pt x="193" y="373"/>
                    <a:pt x="162" y="384"/>
                    <a:pt x="119" y="384"/>
                  </a:cubicBezTo>
                  <a:cubicBezTo>
                    <a:pt x="103" y="384"/>
                    <a:pt x="88" y="383"/>
                    <a:pt x="74" y="381"/>
                  </a:cubicBezTo>
                  <a:cubicBezTo>
                    <a:pt x="60" y="378"/>
                    <a:pt x="47" y="375"/>
                    <a:pt x="33" y="370"/>
                  </a:cubicBezTo>
                  <a:lnTo>
                    <a:pt x="33" y="326"/>
                  </a:lnTo>
                  <a:cubicBezTo>
                    <a:pt x="47" y="333"/>
                    <a:pt x="60" y="339"/>
                    <a:pt x="72" y="342"/>
                  </a:cubicBezTo>
                  <a:cubicBezTo>
                    <a:pt x="85" y="345"/>
                    <a:pt x="98" y="347"/>
                    <a:pt x="112" y="347"/>
                  </a:cubicBezTo>
                  <a:cubicBezTo>
                    <a:pt x="141" y="347"/>
                    <a:pt x="163" y="339"/>
                    <a:pt x="178" y="324"/>
                  </a:cubicBezTo>
                  <a:cubicBezTo>
                    <a:pt x="193" y="309"/>
                    <a:pt x="200" y="285"/>
                    <a:pt x="200" y="254"/>
                  </a:cubicBezTo>
                  <a:lnTo>
                    <a:pt x="200" y="232"/>
                  </a:lnTo>
                  <a:cubicBezTo>
                    <a:pt x="191" y="248"/>
                    <a:pt x="179" y="260"/>
                    <a:pt x="164" y="268"/>
                  </a:cubicBezTo>
                  <a:cubicBezTo>
                    <a:pt x="150" y="276"/>
                    <a:pt x="133" y="280"/>
                    <a:pt x="112" y="280"/>
                  </a:cubicBezTo>
                  <a:cubicBezTo>
                    <a:pt x="79" y="280"/>
                    <a:pt x="52" y="268"/>
                    <a:pt x="31" y="242"/>
                  </a:cubicBezTo>
                  <a:cubicBezTo>
                    <a:pt x="11" y="216"/>
                    <a:pt x="0" y="183"/>
                    <a:pt x="0" y="140"/>
                  </a:cubicBezTo>
                  <a:cubicBezTo>
                    <a:pt x="0" y="98"/>
                    <a:pt x="11" y="64"/>
                    <a:pt x="31" y="39"/>
                  </a:cubicBezTo>
                  <a:cubicBezTo>
                    <a:pt x="52" y="13"/>
                    <a:pt x="79" y="0"/>
                    <a:pt x="112" y="0"/>
                  </a:cubicBezTo>
                  <a:cubicBezTo>
                    <a:pt x="132" y="0"/>
                    <a:pt x="150" y="4"/>
                    <a:pt x="164" y="12"/>
                  </a:cubicBezTo>
                  <a:cubicBezTo>
                    <a:pt x="179" y="20"/>
                    <a:pt x="191" y="32"/>
                    <a:pt x="200" y="48"/>
                  </a:cubicBezTo>
                  <a:lnTo>
                    <a:pt x="200" y="7"/>
                  </a:lnTo>
                  <a:lnTo>
                    <a:pt x="245" y="7"/>
                  </a:lnTo>
                  <a:lnTo>
                    <a:pt x="245" y="246"/>
                  </a:ln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  <p:sp>
          <p:nvSpPr>
            <p:cNvPr id="232" name="Freeform 232">
              <a:extLst>
                <a:ext uri="{FF2B5EF4-FFF2-40B4-BE49-F238E27FC236}">
                  <a16:creationId xmlns:a16="http://schemas.microsoft.com/office/drawing/2014/main" id="{85E247FF-3E1B-82CF-4653-22798C59E29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27350" y="3035300"/>
              <a:ext cx="30163" cy="33338"/>
            </a:xfrm>
            <a:custGeom>
              <a:avLst/>
              <a:gdLst>
                <a:gd name="T0" fmla="*/ 253 w 253"/>
                <a:gd name="T1" fmla="*/ 132 h 287"/>
                <a:gd name="T2" fmla="*/ 253 w 253"/>
                <a:gd name="T3" fmla="*/ 154 h 287"/>
                <a:gd name="T4" fmla="*/ 47 w 253"/>
                <a:gd name="T5" fmla="*/ 154 h 287"/>
                <a:gd name="T6" fmla="*/ 75 w 253"/>
                <a:gd name="T7" fmla="*/ 225 h 287"/>
                <a:gd name="T8" fmla="*/ 145 w 253"/>
                <a:gd name="T9" fmla="*/ 249 h 287"/>
                <a:gd name="T10" fmla="*/ 195 w 253"/>
                <a:gd name="T11" fmla="*/ 243 h 287"/>
                <a:gd name="T12" fmla="*/ 243 w 253"/>
                <a:gd name="T13" fmla="*/ 224 h 287"/>
                <a:gd name="T14" fmla="*/ 243 w 253"/>
                <a:gd name="T15" fmla="*/ 266 h 287"/>
                <a:gd name="T16" fmla="*/ 193 w 253"/>
                <a:gd name="T17" fmla="*/ 282 h 287"/>
                <a:gd name="T18" fmla="*/ 142 w 253"/>
                <a:gd name="T19" fmla="*/ 287 h 287"/>
                <a:gd name="T20" fmla="*/ 38 w 253"/>
                <a:gd name="T21" fmla="*/ 249 h 287"/>
                <a:gd name="T22" fmla="*/ 0 w 253"/>
                <a:gd name="T23" fmla="*/ 146 h 287"/>
                <a:gd name="T24" fmla="*/ 36 w 253"/>
                <a:gd name="T25" fmla="*/ 40 h 287"/>
                <a:gd name="T26" fmla="*/ 134 w 253"/>
                <a:gd name="T27" fmla="*/ 0 h 287"/>
                <a:gd name="T28" fmla="*/ 221 w 253"/>
                <a:gd name="T29" fmla="*/ 36 h 287"/>
                <a:gd name="T30" fmla="*/ 253 w 253"/>
                <a:gd name="T31" fmla="*/ 132 h 287"/>
                <a:gd name="T32" fmla="*/ 209 w 253"/>
                <a:gd name="T33" fmla="*/ 119 h 287"/>
                <a:gd name="T34" fmla="*/ 188 w 253"/>
                <a:gd name="T35" fmla="*/ 60 h 287"/>
                <a:gd name="T36" fmla="*/ 135 w 253"/>
                <a:gd name="T37" fmla="*/ 38 h 287"/>
                <a:gd name="T38" fmla="*/ 74 w 253"/>
                <a:gd name="T39" fmla="*/ 60 h 287"/>
                <a:gd name="T40" fmla="*/ 48 w 253"/>
                <a:gd name="T41" fmla="*/ 119 h 287"/>
                <a:gd name="T42" fmla="*/ 209 w 253"/>
                <a:gd name="T43" fmla="*/ 119 h 2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253" h="287">
                  <a:moveTo>
                    <a:pt x="253" y="132"/>
                  </a:moveTo>
                  <a:lnTo>
                    <a:pt x="253" y="154"/>
                  </a:lnTo>
                  <a:lnTo>
                    <a:pt x="47" y="154"/>
                  </a:lnTo>
                  <a:cubicBezTo>
                    <a:pt x="49" y="185"/>
                    <a:pt x="58" y="209"/>
                    <a:pt x="75" y="225"/>
                  </a:cubicBezTo>
                  <a:cubicBezTo>
                    <a:pt x="91" y="241"/>
                    <a:pt x="115" y="249"/>
                    <a:pt x="145" y="249"/>
                  </a:cubicBezTo>
                  <a:cubicBezTo>
                    <a:pt x="162" y="249"/>
                    <a:pt x="178" y="247"/>
                    <a:pt x="195" y="243"/>
                  </a:cubicBezTo>
                  <a:cubicBezTo>
                    <a:pt x="211" y="239"/>
                    <a:pt x="227" y="232"/>
                    <a:pt x="243" y="224"/>
                  </a:cubicBezTo>
                  <a:lnTo>
                    <a:pt x="243" y="266"/>
                  </a:lnTo>
                  <a:cubicBezTo>
                    <a:pt x="227" y="273"/>
                    <a:pt x="210" y="278"/>
                    <a:pt x="193" y="282"/>
                  </a:cubicBezTo>
                  <a:cubicBezTo>
                    <a:pt x="177" y="285"/>
                    <a:pt x="159" y="287"/>
                    <a:pt x="142" y="287"/>
                  </a:cubicBezTo>
                  <a:cubicBezTo>
                    <a:pt x="98" y="287"/>
                    <a:pt x="64" y="275"/>
                    <a:pt x="38" y="249"/>
                  </a:cubicBezTo>
                  <a:cubicBezTo>
                    <a:pt x="13" y="224"/>
                    <a:pt x="0" y="190"/>
                    <a:pt x="0" y="146"/>
                  </a:cubicBezTo>
                  <a:cubicBezTo>
                    <a:pt x="0" y="102"/>
                    <a:pt x="12" y="66"/>
                    <a:pt x="36" y="40"/>
                  </a:cubicBezTo>
                  <a:cubicBezTo>
                    <a:pt x="60" y="13"/>
                    <a:pt x="93" y="0"/>
                    <a:pt x="134" y="0"/>
                  </a:cubicBezTo>
                  <a:cubicBezTo>
                    <a:pt x="171" y="0"/>
                    <a:pt x="200" y="12"/>
                    <a:pt x="221" y="36"/>
                  </a:cubicBezTo>
                  <a:cubicBezTo>
                    <a:pt x="243" y="59"/>
                    <a:pt x="253" y="92"/>
                    <a:pt x="253" y="132"/>
                  </a:cubicBezTo>
                  <a:close/>
                  <a:moveTo>
                    <a:pt x="209" y="119"/>
                  </a:moveTo>
                  <a:cubicBezTo>
                    <a:pt x="208" y="95"/>
                    <a:pt x="201" y="75"/>
                    <a:pt x="188" y="60"/>
                  </a:cubicBezTo>
                  <a:cubicBezTo>
                    <a:pt x="174" y="46"/>
                    <a:pt x="157" y="38"/>
                    <a:pt x="135" y="38"/>
                  </a:cubicBezTo>
                  <a:cubicBezTo>
                    <a:pt x="110" y="38"/>
                    <a:pt x="89" y="45"/>
                    <a:pt x="74" y="60"/>
                  </a:cubicBezTo>
                  <a:cubicBezTo>
                    <a:pt x="59" y="74"/>
                    <a:pt x="51" y="94"/>
                    <a:pt x="48" y="119"/>
                  </a:cubicBezTo>
                  <a:lnTo>
                    <a:pt x="209" y="119"/>
                  </a:lnTo>
                  <a:close/>
                </a:path>
              </a:pathLst>
            </a:custGeom>
            <a:solidFill>
              <a:srgbClr val="9467BD"/>
            </a:solidFill>
            <a:ln w="0">
              <a:noFill/>
              <a:prstDash val="solid"/>
              <a:round/>
              <a:headEnd/>
              <a:tailEnd/>
            </a:ln>
            <a:extLst>
              <a:ext uri="{91240B29-F687-4F45-9708-019B960494DF}">
                <a14:hiddenLine xmlns:a14="http://schemas.microsoft.com/office/drawing/2010/main" w="0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3227609520"/>
      </p:ext>
    </p:extLst>
  </p:cSld>
  <p:clrMapOvr>
    <a:masterClrMapping/>
  </p:clrMapOvr>
</p:sld>
</file>

<file path=ppt/theme/theme1.xml><?xml version="1.0" encoding="utf-8"?>
<a:theme xmlns:a="http://schemas.openxmlformats.org/drawingml/2006/main" name="Fermilab_PPT_090915">
  <a:themeElements>
    <a:clrScheme name="Fermilab 1">
      <a:dk1>
        <a:srgbClr val="003087"/>
      </a:dk1>
      <a:lt1>
        <a:srgbClr val="FFFFFF"/>
      </a:lt1>
      <a:dk2>
        <a:srgbClr val="003087"/>
      </a:dk2>
      <a:lt2>
        <a:srgbClr val="FFFFFF"/>
      </a:lt2>
      <a:accent1>
        <a:srgbClr val="99D6EA"/>
      </a:accent1>
      <a:accent2>
        <a:srgbClr val="DB720C"/>
      </a:accent2>
      <a:accent3>
        <a:srgbClr val="519A24"/>
      </a:accent3>
      <a:accent4>
        <a:srgbClr val="AF272F"/>
      </a:accent4>
      <a:accent5>
        <a:srgbClr val="00B5E2"/>
      </a:accent5>
      <a:accent6>
        <a:srgbClr val="505050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 algn="ctr">
          <a:defRPr sz="1800" dirty="0" smtClean="0">
            <a:solidFill>
              <a:srgbClr val="000000"/>
            </a:solidFill>
            <a:latin typeface="Helvetica" pitchFamily="2" charset="0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3" id="{59F71A67-8721-403D-B2C1-BED67319CD95}" vid="{42F8E350-02A7-4EDC-B0FD-BCB0B48D8F7F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Fermilab Template Widescreen</Template>
  <TotalTime>1538</TotalTime>
  <Words>750</Words>
  <Application>Microsoft Office PowerPoint</Application>
  <PresentationFormat>On-screen Show (16:9)</PresentationFormat>
  <Paragraphs>147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3" baseType="lpstr">
      <vt:lpstr>Arial</vt:lpstr>
      <vt:lpstr>Calibri</vt:lpstr>
      <vt:lpstr>Cambria Math</vt:lpstr>
      <vt:lpstr>Helvetica</vt:lpstr>
      <vt:lpstr>Times New Roman</vt:lpstr>
      <vt:lpstr>Wingdings</vt:lpstr>
      <vt:lpstr>Fermilab_PPT_090915</vt:lpstr>
      <vt:lpstr>PowerPoint Presentation</vt:lpstr>
      <vt:lpstr>The g-2 Magnetic Field</vt:lpstr>
      <vt:lpstr>Measuring with Nuclear Magnetic Resonance (NMR)</vt:lpstr>
      <vt:lpstr>Measurement Overview</vt:lpstr>
      <vt:lpstr>Trolley Runs</vt:lpstr>
      <vt:lpstr>Analysis Overview</vt:lpstr>
      <vt:lpstr>Using ω ̃_p′ </vt:lpstr>
      <vt:lpstr>Interpolation</vt:lpstr>
      <vt:lpstr>Trolley Calibration</vt:lpstr>
      <vt:lpstr>Trolley Calibration Campaign Results</vt:lpstr>
      <vt:lpstr>Absolute Calibration</vt:lpstr>
      <vt:lpstr>Cross-Calibrations</vt:lpstr>
      <vt:lpstr>Transient Fields</vt:lpstr>
      <vt:lpstr>Uncertainty Improvement</vt:lpstr>
      <vt:lpstr>Relative Field Uncertainties</vt:lpstr>
      <vt:lpstr>Conclusion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David Kessler</dc:creator>
  <cp:lastModifiedBy>David Kessler</cp:lastModifiedBy>
  <cp:revision>202</cp:revision>
  <cp:lastPrinted>2014-01-20T19:40:21Z</cp:lastPrinted>
  <dcterms:created xsi:type="dcterms:W3CDTF">2024-09-09T22:02:21Z</dcterms:created>
  <dcterms:modified xsi:type="dcterms:W3CDTF">2025-06-11T19:04:24Z</dcterms:modified>
</cp:coreProperties>
</file>