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260" r:id="rId3"/>
    <p:sldId id="462" r:id="rId4"/>
    <p:sldId id="719" r:id="rId5"/>
    <p:sldId id="687" r:id="rId6"/>
    <p:sldId id="263" r:id="rId7"/>
    <p:sldId id="269" r:id="rId8"/>
    <p:sldId id="716" r:id="rId9"/>
    <p:sldId id="666" r:id="rId10"/>
    <p:sldId id="670" r:id="rId11"/>
    <p:sldId id="717" r:id="rId12"/>
    <p:sldId id="659" r:id="rId13"/>
    <p:sldId id="671" r:id="rId14"/>
    <p:sldId id="274" r:id="rId15"/>
    <p:sldId id="273" r:id="rId16"/>
    <p:sldId id="275" r:id="rId17"/>
    <p:sldId id="692" r:id="rId18"/>
    <p:sldId id="264" r:id="rId19"/>
    <p:sldId id="718" r:id="rId20"/>
    <p:sldId id="677" r:id="rId21"/>
    <p:sldId id="267" r:id="rId22"/>
    <p:sldId id="693" r:id="rId23"/>
    <p:sldId id="292" r:id="rId24"/>
    <p:sldId id="325" r:id="rId25"/>
    <p:sldId id="715" r:id="rId26"/>
    <p:sldId id="713" r:id="rId27"/>
    <p:sldId id="708" r:id="rId28"/>
    <p:sldId id="709" r:id="rId29"/>
    <p:sldId id="710" r:id="rId30"/>
    <p:sldId id="711" r:id="rId31"/>
    <p:sldId id="712" r:id="rId32"/>
    <p:sldId id="277" r:id="rId33"/>
    <p:sldId id="668" r:id="rId34"/>
    <p:sldId id="279" r:id="rId35"/>
    <p:sldId id="656" r:id="rId36"/>
    <p:sldId id="672" r:id="rId37"/>
    <p:sldId id="265" r:id="rId38"/>
    <p:sldId id="649" r:id="rId39"/>
    <p:sldId id="454" r:id="rId40"/>
    <p:sldId id="691" r:id="rId41"/>
    <p:sldId id="683" r:id="rId42"/>
    <p:sldId id="684" r:id="rId43"/>
    <p:sldId id="451" r:id="rId44"/>
    <p:sldId id="522" r:id="rId45"/>
    <p:sldId id="653" r:id="rId46"/>
    <p:sldId id="651" r:id="rId47"/>
    <p:sldId id="329" r:id="rId48"/>
    <p:sldId id="663" r:id="rId49"/>
    <p:sldId id="688" r:id="rId50"/>
    <p:sldId id="689" r:id="rId51"/>
    <p:sldId id="69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C62"/>
    <a:srgbClr val="EAAB1F"/>
    <a:srgbClr val="E1A52D"/>
    <a:srgbClr val="003774"/>
    <a:srgbClr val="073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91" autoAdjust="0"/>
  </p:normalViewPr>
  <p:slideViewPr>
    <p:cSldViewPr snapToGrid="0">
      <p:cViewPr varScale="1">
        <p:scale>
          <a:sx n="96" d="100"/>
          <a:sy n="96" d="100"/>
        </p:scale>
        <p:origin x="4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y Tsang" userId="b7eda030d1a7167a" providerId="LiveId" clId="{8C3B9844-2563-4891-B64A-50841C991033}"/>
    <pc:docChg chg="custSel modSld">
      <pc:chgData name="Tommy Tsang" userId="b7eda030d1a7167a" providerId="LiveId" clId="{8C3B9844-2563-4891-B64A-50841C991033}" dt="2025-06-13T15:54:11.678" v="31" actId="20577"/>
      <pc:docMkLst>
        <pc:docMk/>
      </pc:docMkLst>
      <pc:sldChg chg="modSp mod">
        <pc:chgData name="Tommy Tsang" userId="b7eda030d1a7167a" providerId="LiveId" clId="{8C3B9844-2563-4891-B64A-50841C991033}" dt="2025-06-13T15:54:11.678" v="31" actId="20577"/>
        <pc:sldMkLst>
          <pc:docMk/>
          <pc:sldMk cId="1458316158" sldId="257"/>
        </pc:sldMkLst>
        <pc:spChg chg="mod">
          <ac:chgData name="Tommy Tsang" userId="b7eda030d1a7167a" providerId="LiveId" clId="{8C3B9844-2563-4891-B64A-50841C991033}" dt="2025-06-13T15:54:11.678" v="31" actId="20577"/>
          <ac:spMkLst>
            <pc:docMk/>
            <pc:sldMk cId="1458316158" sldId="257"/>
            <ac:spMk id="5" creationId="{00000000-0000-0000-0000-000000000000}"/>
          </ac:spMkLst>
        </pc:spChg>
      </pc:sldChg>
      <pc:sldChg chg="delSp mod">
        <pc:chgData name="Tommy Tsang" userId="b7eda030d1a7167a" providerId="LiveId" clId="{8C3B9844-2563-4891-B64A-50841C991033}" dt="2025-06-11T05:55:21.435" v="4" actId="478"/>
        <pc:sldMkLst>
          <pc:docMk/>
          <pc:sldMk cId="649304164" sldId="663"/>
        </pc:sldMkLst>
      </pc:sldChg>
      <pc:sldChg chg="delSp mod">
        <pc:chgData name="Tommy Tsang" userId="b7eda030d1a7167a" providerId="LiveId" clId="{8C3B9844-2563-4891-B64A-50841C991033}" dt="2025-06-11T05:55:28.256" v="7" actId="478"/>
        <pc:sldMkLst>
          <pc:docMk/>
          <pc:sldMk cId="1447297893" sldId="672"/>
        </pc:sldMkLst>
      </pc:sldChg>
      <pc:sldChg chg="delSp mod">
        <pc:chgData name="Tommy Tsang" userId="b7eda030d1a7167a" providerId="LiveId" clId="{8C3B9844-2563-4891-B64A-50841C991033}" dt="2025-06-11T05:55:24.124" v="5" actId="478"/>
        <pc:sldMkLst>
          <pc:docMk/>
          <pc:sldMk cId="2227355076" sldId="683"/>
        </pc:sldMkLst>
      </pc:sldChg>
      <pc:sldChg chg="delSp mod">
        <pc:chgData name="Tommy Tsang" userId="b7eda030d1a7167a" providerId="LiveId" clId="{8C3B9844-2563-4891-B64A-50841C991033}" dt="2025-06-11T05:55:19.402" v="3" actId="478"/>
        <pc:sldMkLst>
          <pc:docMk/>
          <pc:sldMk cId="1619078963" sldId="688"/>
        </pc:sldMkLst>
      </pc:sldChg>
      <pc:sldChg chg="delSp mod">
        <pc:chgData name="Tommy Tsang" userId="b7eda030d1a7167a" providerId="LiveId" clId="{8C3B9844-2563-4891-B64A-50841C991033}" dt="2025-06-11T05:55:17.471" v="2" actId="478"/>
        <pc:sldMkLst>
          <pc:docMk/>
          <pc:sldMk cId="3707015020" sldId="689"/>
        </pc:sldMkLst>
      </pc:sldChg>
      <pc:sldChg chg="delSp modSp mod">
        <pc:chgData name="Tommy Tsang" userId="b7eda030d1a7167a" providerId="LiveId" clId="{8C3B9844-2563-4891-B64A-50841C991033}" dt="2025-06-11T05:55:14.929" v="1" actId="478"/>
        <pc:sldMkLst>
          <pc:docMk/>
          <pc:sldMk cId="2588549058" sldId="690"/>
        </pc:sldMkLst>
      </pc:sldChg>
      <pc:sldChg chg="delSp mod">
        <pc:chgData name="Tommy Tsang" userId="b7eda030d1a7167a" providerId="LiveId" clId="{8C3B9844-2563-4891-B64A-50841C991033}" dt="2025-06-11T05:55:25.289" v="6" actId="478"/>
        <pc:sldMkLst>
          <pc:docMk/>
          <pc:sldMk cId="2354275207" sldId="6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B4C9A-8023-2D40-A6E6-BD016CB1E7D6}" type="datetimeFigureOut">
              <a:rPr lang="en-US" smtClean="0">
                <a:latin typeface="Arial" panose="020B0604020202020204" pitchFamily="34" charset="0"/>
              </a:rPr>
              <a:t>6/13/2025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A876C-D639-D148-8687-D84C95E04EE1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7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7T18:46:1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7T18:46:1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07T18:46:15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EE7BA9C-C13B-C941-82A5-2AA33B4473CE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33CE1D9-36F2-B84D-A38F-999A8359DF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17BA4-0676-305E-F6E1-38D562A4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8F2599-7655-B664-1B0E-003F486F4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08A5A9-7A48-9851-AE31-6A1267270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F3F39-525E-5D3C-D7DF-6390A0FAC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6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6A26D-AFC2-81C5-593A-45827EE7B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AAC30-94A8-405F-2603-9FBC99530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FCF179-8583-0534-E860-71669F1C9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08B80-1834-0A54-DEA1-0B5687B0D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69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9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CE1D9-36F2-B84D-A38F-999A8359DF7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42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 protons produced in proton-antiproton pairs, some baryons come from the colliding nuclei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8A23FD-B0D1-476F-B3BD-D5D62A8F290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4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8EF00F-2500-1549-9CBC-C3AC3C43F401}"/>
              </a:ext>
            </a:extLst>
          </p:cNvPr>
          <p:cNvSpPr/>
          <p:nvPr userDrawn="1"/>
        </p:nvSpPr>
        <p:spPr>
          <a:xfrm>
            <a:off x="0" y="-1"/>
            <a:ext cx="12192000" cy="6904383"/>
          </a:xfrm>
          <a:prstGeom prst="rect">
            <a:avLst/>
          </a:prstGeom>
          <a:solidFill>
            <a:srgbClr val="003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" name="Picture 2" descr="A picture containing drawing, fence&#10;&#10;Description automatically generated">
            <a:extLst>
              <a:ext uri="{FF2B5EF4-FFF2-40B4-BE49-F238E27FC236}">
                <a16:creationId xmlns:a16="http://schemas.microsoft.com/office/drawing/2014/main" id="{8F14F7F6-74FD-344D-BF02-DAF1CC7B5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46382"/>
            <a:ext cx="67513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98F12C-3A2B-354A-8E2E-00D0DFABC3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1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8ACE2-A88A-B54F-9F78-A9FEA6D58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4642" y="2005401"/>
            <a:ext cx="2815533" cy="26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95EA8A-0115-4573-0C79-3B25D0458283}"/>
              </a:ext>
            </a:extLst>
          </p:cNvPr>
          <p:cNvSpPr/>
          <p:nvPr userDrawn="1"/>
        </p:nvSpPr>
        <p:spPr>
          <a:xfrm>
            <a:off x="10887075" y="123825"/>
            <a:ext cx="1114425" cy="188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5B8E3-F442-E706-E8C6-8A8A2B2FBA1C}"/>
              </a:ext>
            </a:extLst>
          </p:cNvPr>
          <p:cNvSpPr/>
          <p:nvPr userDrawn="1"/>
        </p:nvSpPr>
        <p:spPr>
          <a:xfrm>
            <a:off x="10887075" y="123825"/>
            <a:ext cx="1114425" cy="188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EED23-ED92-0FA6-7ED7-FBA1F0E47B17}"/>
              </a:ext>
            </a:extLst>
          </p:cNvPr>
          <p:cNvSpPr/>
          <p:nvPr userDrawn="1"/>
        </p:nvSpPr>
        <p:spPr>
          <a:xfrm>
            <a:off x="10887075" y="123825"/>
            <a:ext cx="1114425" cy="188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AF975-2F38-B490-82AE-037D69D8C61B}"/>
              </a:ext>
            </a:extLst>
          </p:cNvPr>
          <p:cNvSpPr/>
          <p:nvPr userDrawn="1"/>
        </p:nvSpPr>
        <p:spPr>
          <a:xfrm>
            <a:off x="10887075" y="123825"/>
            <a:ext cx="1114425" cy="188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623109-AA64-9541-A890-6158A0CC137D}"/>
              </a:ext>
            </a:extLst>
          </p:cNvPr>
          <p:cNvSpPr/>
          <p:nvPr userDrawn="1"/>
        </p:nvSpPr>
        <p:spPr>
          <a:xfrm>
            <a:off x="0" y="-1"/>
            <a:ext cx="12192000" cy="6904383"/>
          </a:xfrm>
          <a:prstGeom prst="rect">
            <a:avLst/>
          </a:prstGeom>
          <a:solidFill>
            <a:srgbClr val="003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Picture 8" descr="A picture containing object, drawing, clock, light&#10;&#10;Description automatically generated">
            <a:extLst>
              <a:ext uri="{FF2B5EF4-FFF2-40B4-BE49-F238E27FC236}">
                <a16:creationId xmlns:a16="http://schemas.microsoft.com/office/drawing/2014/main" id="{705A32E2-D2B0-EE46-9403-0E1E5AAEB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2319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E7AEC-D72C-5A41-A3D8-B995AA76B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19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A9CEC32-8DA2-0D42-8A4B-84CAF89861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30625"/>
            <a:ext cx="9144000" cy="1088528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606E2-ED00-7548-A5C0-B4490CE3DC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4642" y="2005401"/>
            <a:ext cx="2815533" cy="262783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63DA18A-6B7A-CE45-BFF9-2A2150835B0C}" type="datetime1">
              <a:rPr lang="en-US" smtClean="0"/>
              <a:pPr/>
              <a:t>6/13/2025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06FEFB-E274-8849-92EE-B35DD6E9A574}"/>
              </a:ext>
            </a:extLst>
          </p:cNvPr>
          <p:cNvSpPr txBox="1"/>
          <p:nvPr userDrawn="1"/>
        </p:nvSpPr>
        <p:spPr>
          <a:xfrm>
            <a:off x="149629" y="6244525"/>
            <a:ext cx="688571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fld id="{479BDA1F-085D-3742-BB72-CE0249E0F669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E27D1F-2A68-4F40-B35E-94B3A9B877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56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2BA719-F369-6F40-8649-025F39D1E1A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25046" y="159161"/>
            <a:ext cx="837378" cy="7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2" r:id="rId4"/>
    <p:sldLayoutId id="2147483654" r:id="rId5"/>
    <p:sldLayoutId id="2147483655" r:id="rId6"/>
    <p:sldLayoutId id="214748366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b="1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4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tmp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0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Tracking the baryon quantum number with heavy-ion collisions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Chun Yuen Tsang, Kent State University</a:t>
            </a:r>
          </a:p>
          <a:p>
            <a:r>
              <a:rPr lang="en-US" dirty="0"/>
              <a:t>Email: ctsang@bnl.gov</a:t>
            </a:r>
          </a:p>
          <a:p>
            <a:r>
              <a:rPr lang="en-US" dirty="0"/>
              <a:t>CIPANP 2025</a:t>
            </a:r>
          </a:p>
          <a:p>
            <a:r>
              <a:rPr lang="en-US" dirty="0"/>
              <a:t>Based on arXiv:2408.15441 (Submitted to Science)</a:t>
            </a:r>
          </a:p>
          <a:p>
            <a:r>
              <a:rPr lang="en-US" dirty="0"/>
              <a:t> and PLB 860 (2025) 139205.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0F2C994-C842-9459-BB07-81480C5D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54" y="5720397"/>
            <a:ext cx="3327571" cy="9461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B09D16-ECF5-2F19-2219-1B37F866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40" y="5768933"/>
            <a:ext cx="3952240" cy="99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57EAE8-6C4B-41BD-524C-723CBD0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46" y="5504581"/>
            <a:ext cx="1723707" cy="132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C4B31-D8AC-F9A9-35B6-505ADC9B59E3}"/>
              </a:ext>
            </a:extLst>
          </p:cNvPr>
          <p:cNvSpPr txBox="1"/>
          <p:nvPr/>
        </p:nvSpPr>
        <p:spPr>
          <a:xfrm>
            <a:off x="8849360" y="5304432"/>
            <a:ext cx="241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Supported in part by: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0845-04D9-F792-1A63-98527AF3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82F243-12BA-27B7-42C4-E7C12D10298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Complications in Net-Charge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82F243-12BA-27B7-42C4-E7C12D102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040E48-0DCD-FDD0-EE7E-61145794B1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349" y="1829728"/>
                <a:ext cx="11560195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r>
                  <a:rPr lang="en-US" b="0" dirty="0"/>
                  <a:t>Small quantity. Measuring individual yields gives unusable </a:t>
                </a:r>
                <a14:m>
                  <m:oMath xmlns:m="http://schemas.openxmlformats.org/officeDocument/2006/math">
                    <m:r>
                      <a:rPr lang="en-US" b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/>
                    </m:sSubSup>
                  </m:oMath>
                </a14:m>
                <a:r>
                  <a:rPr lang="en-US" b="0" dirty="0"/>
                  <a:t> is large, moderate fractional uncertainty still means large absolute uncertainty.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/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b="0" dirty="0"/>
                  <a:t> is small. Error propagation -&gt; absolute uncertainty grows.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Small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value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large sys. Error.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Solution: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𝑸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𝑹𝒖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𝒁𝒓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𝒁𝒓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[1].  </a:t>
                </a:r>
              </a:p>
              <a:p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040E48-0DCD-FDD0-EE7E-61145794B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349" y="1829728"/>
                <a:ext cx="11560195" cy="4351338"/>
              </a:xfrm>
              <a:blipFill>
                <a:blip r:embed="rId3"/>
                <a:stretch>
                  <a:fillRect l="-738" t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000C8-D800-8293-3870-DE86A2FB9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62E8-1CEE-E5B2-26BA-7759C184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882FD-A28B-3E89-4E32-11DA14A84C46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50C4DCF-11BC-33D6-8689-81F9508CFB64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9AF4813-E5A5-216C-722C-D3F14A58330C}"/>
                  </a:ext>
                </a:extLst>
              </p14:cNvPr>
              <p14:cNvContentPartPr/>
              <p14:nvPr/>
            </p14:nvContentPartPr>
            <p14:xfrm>
              <a:off x="3955542" y="319942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C1CECA-F0D4-D7F8-AC21-8028F42F89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6542" y="319042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37FC8B4-2CBD-6BD7-9F1B-525BD224AF68}"/>
              </a:ext>
            </a:extLst>
          </p:cNvPr>
          <p:cNvSpPr/>
          <p:nvPr/>
        </p:nvSpPr>
        <p:spPr>
          <a:xfrm>
            <a:off x="10490662" y="3894513"/>
            <a:ext cx="128847" cy="290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A696A-9B90-5863-77CB-01CCB1BAE310}"/>
              </a:ext>
            </a:extLst>
          </p:cNvPr>
          <p:cNvSpPr txBox="1"/>
          <p:nvPr/>
        </p:nvSpPr>
        <p:spPr>
          <a:xfrm>
            <a:off x="631271" y="558259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-apple-system"/>
              </a:rPr>
              <a:t>[1]: </a:t>
            </a:r>
            <a:r>
              <a:rPr lang="fr-FR" dirty="0" err="1"/>
              <a:t>Eur</a:t>
            </a:r>
            <a:r>
              <a:rPr lang="fr-FR" dirty="0"/>
              <a:t>. Phys. J. C (2024) 84:590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95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8BEB-F41C-1945-A880-EF0F8AAE0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3D2996-0328-239C-EA59-DE24F1B5B8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Net-Charge difference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82F243-12BA-27B7-42C4-E7C12D102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561D2-8A0A-BDF2-C115-8B1E7BF04F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349" y="1829728"/>
                <a:ext cx="11560195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a:rPr lang="en-US" b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a:rPr lang="en-US" b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a:rPr lang="en-US" b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a:rPr lang="en-US" b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Ru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[]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Zr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</a:t>
                </a:r>
              </a:p>
              <a:p>
                <a:r>
                  <a:rPr lang="en-US" b="0" dirty="0"/>
                  <a:t>Define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m:rPr>
                                    <m:lit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𝑅𝑢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  <m:r>
                                  <m:rPr>
                                    <m:lit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  <m:sup/>
                                </m:sSubSup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,</a:t>
                </a:r>
              </a:p>
              <a:p>
                <a:r>
                  <a:rPr lang="en-US" b="0" dirty="0"/>
                  <a:t>Let</a:t>
                </a:r>
                <a:r>
                  <a:rPr lang="en-US" b="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=0.5×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</a:t>
                </a:r>
                <a:r>
                  <a:rPr lang="en-US" b="0" dirty="0"/>
                  <a:t>then change of variable </a:t>
                </a:r>
                <a:r>
                  <a:rPr lang="en-US" b="0" dirty="0">
                    <a:latin typeface="Cambria Math" panose="02040503050406030204" pitchFamily="18" charset="0"/>
                  </a:rPr>
                  <a:t>[1]</a:t>
                </a:r>
                <a:r>
                  <a:rPr lang="en-US" b="0" dirty="0"/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.</a:t>
                </a:r>
              </a:p>
              <a:p>
                <a:r>
                  <a:rPr lang="en-US" b="0" dirty="0"/>
                  <a:t>Double ratio cancels sys. Uncertainty =&gt; reduction in sys. Uncertainty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.</a:t>
                </a:r>
              </a:p>
              <a:p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561D2-8A0A-BDF2-C115-8B1E7BF04F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349" y="1829728"/>
                <a:ext cx="11560195" cy="4351338"/>
              </a:xfrm>
              <a:blipFill>
                <a:blip r:embed="rId3"/>
                <a:stretch>
                  <a:fillRect l="-738"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8C10-EE3D-AEC4-3773-C533F13B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ABF6E-876B-0C96-DF75-84CF35C8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A5080-6210-97EC-5F61-C70CE7500537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Phys.Lett.B</a:t>
            </a:r>
            <a:r>
              <a:rPr lang="en-US"/>
              <a:t> 853 (2024) 138680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E46FF5A-A0EE-5D9D-816E-4214B460EAB2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BB851B1-A9ED-D14E-0277-8C885FFBF17F}"/>
                  </a:ext>
                </a:extLst>
              </p14:cNvPr>
              <p14:cNvContentPartPr/>
              <p14:nvPr/>
            </p14:nvContentPartPr>
            <p14:xfrm>
              <a:off x="3955542" y="319942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C1CECA-F0D4-D7F8-AC21-8028F42F89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6542" y="319042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8FC4AA9-6F78-0DF1-06DF-4B9123FA668F}"/>
              </a:ext>
            </a:extLst>
          </p:cNvPr>
          <p:cNvSpPr/>
          <p:nvPr/>
        </p:nvSpPr>
        <p:spPr>
          <a:xfrm>
            <a:off x="10490662" y="3894513"/>
            <a:ext cx="128847" cy="290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7F7BB-8EC2-7F77-CBA8-C0D8A75E920F}"/>
              </a:ext>
            </a:extLst>
          </p:cNvPr>
          <p:cNvSpPr txBox="1"/>
          <p:nvPr/>
        </p:nvSpPr>
        <p:spPr>
          <a:xfrm>
            <a:off x="631271" y="521784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-apple-system"/>
              </a:rPr>
              <a:t>[1]: </a:t>
            </a:r>
            <a:r>
              <a:rPr lang="fr-FR" dirty="0" err="1"/>
              <a:t>Eur</a:t>
            </a:r>
            <a:r>
              <a:rPr lang="fr-FR" dirty="0"/>
              <a:t>. Phys. J. C (2024) 84:590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65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9CE0-BCC4-35F9-2EB9-DE471783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A284-940A-C673-29A0-AE9C900F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E8E440-59A2-4CAC-2395-859E135BD0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9888110" cy="79281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Revisited observable: B/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𝑄*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Z/A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5E8E440-59A2-4CAC-2395-859E135BD0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9888110" cy="792817"/>
              </a:xfrm>
              <a:blipFill>
                <a:blip r:embed="rId2"/>
                <a:stretch>
                  <a:fillRect l="-1603" b="-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425D76E-07A2-A81C-6C79-796D6CA5E2D7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8356C-6A0D-868A-1F5F-6A1D7AA2A894}"/>
              </a:ext>
            </a:extLst>
          </p:cNvPr>
          <p:cNvSpPr txBox="1"/>
          <p:nvPr/>
        </p:nvSpPr>
        <p:spPr>
          <a:xfrm>
            <a:off x="11238661" y="3383683"/>
            <a:ext cx="92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Arial" panose="020B0604020202020204" pitchFamily="34" charset="0"/>
              </a:rPr>
              <a:t>Y</a:t>
            </a:r>
            <a:r>
              <a:rPr lang="en-US" baseline="-25000" err="1">
                <a:latin typeface="Arial" panose="020B0604020202020204" pitchFamily="34" charset="0"/>
              </a:rPr>
              <a:t>Beam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746B98-18AD-B54F-F49E-6AAC7627E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926" b="22073"/>
          <a:stretch/>
        </p:blipFill>
        <p:spPr>
          <a:xfrm rot="10800000">
            <a:off x="6739333" y="3246527"/>
            <a:ext cx="1396105" cy="701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B8BD22-7152-BA3F-FF50-5E13E270DE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4"/>
          <a:stretch/>
        </p:blipFill>
        <p:spPr>
          <a:xfrm>
            <a:off x="4648534" y="4084783"/>
            <a:ext cx="1396105" cy="39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C62D27-CD42-9967-A0E4-76431F1C77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9261"/>
          <a:stretch/>
        </p:blipFill>
        <p:spPr>
          <a:xfrm>
            <a:off x="8764677" y="2682582"/>
            <a:ext cx="1396105" cy="4310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6B52DA-275C-22BE-53D7-8AB037B005E1}"/>
              </a:ext>
            </a:extLst>
          </p:cNvPr>
          <p:cNvCxnSpPr/>
          <p:nvPr/>
        </p:nvCxnSpPr>
        <p:spPr>
          <a:xfrm>
            <a:off x="4096673" y="3568724"/>
            <a:ext cx="7121847" cy="44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63C706-700B-430F-F910-5982EBD83537}"/>
              </a:ext>
            </a:extLst>
          </p:cNvPr>
          <p:cNvCxnSpPr>
            <a:cxnSpLocks/>
          </p:cNvCxnSpPr>
          <p:nvPr/>
        </p:nvCxnSpPr>
        <p:spPr>
          <a:xfrm>
            <a:off x="10160782" y="2883991"/>
            <a:ext cx="10577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34F36B-2ADF-5595-4A76-41824B5E3389}"/>
              </a:ext>
            </a:extLst>
          </p:cNvPr>
          <p:cNvCxnSpPr>
            <a:cxnSpLocks/>
          </p:cNvCxnSpPr>
          <p:nvPr/>
        </p:nvCxnSpPr>
        <p:spPr>
          <a:xfrm flipH="1">
            <a:off x="4096673" y="4280571"/>
            <a:ext cx="5518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6B0E0F-9C90-5EFE-4F4B-2ED2D84F1B72}"/>
              </a:ext>
            </a:extLst>
          </p:cNvPr>
          <p:cNvCxnSpPr/>
          <p:nvPr/>
        </p:nvCxnSpPr>
        <p:spPr>
          <a:xfrm flipV="1">
            <a:off x="7437387" y="2107276"/>
            <a:ext cx="0" cy="2996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B633798-C8BE-C58C-076D-6B47976BD688}"/>
              </a:ext>
            </a:extLst>
          </p:cNvPr>
          <p:cNvSpPr txBox="1"/>
          <p:nvPr/>
        </p:nvSpPr>
        <p:spPr>
          <a:xfrm>
            <a:off x="6910500" y="170416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 (C.M.)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8467EA-7B09-A368-6313-C6608F6F92D8}"/>
              </a:ext>
            </a:extLst>
          </p:cNvPr>
          <p:cNvCxnSpPr>
            <a:cxnSpLocks/>
          </p:cNvCxnSpPr>
          <p:nvPr/>
        </p:nvCxnSpPr>
        <p:spPr>
          <a:xfrm>
            <a:off x="6096000" y="2107276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855394-46A2-44E7-2191-D93A6AB2C43A}"/>
              </a:ext>
            </a:extLst>
          </p:cNvPr>
          <p:cNvCxnSpPr>
            <a:cxnSpLocks/>
          </p:cNvCxnSpPr>
          <p:nvPr/>
        </p:nvCxnSpPr>
        <p:spPr>
          <a:xfrm>
            <a:off x="8667403" y="2059964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3B8DA8B-B7AE-16CE-28DE-25E6033FD905}"/>
              </a:ext>
            </a:extLst>
          </p:cNvPr>
          <p:cNvSpPr txBox="1"/>
          <p:nvPr/>
        </p:nvSpPr>
        <p:spPr>
          <a:xfrm>
            <a:off x="8667258" y="365987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756A1E-2058-D191-DE2C-EABE5E41800B}"/>
              </a:ext>
            </a:extLst>
          </p:cNvPr>
          <p:cNvSpPr txBox="1"/>
          <p:nvPr/>
        </p:nvSpPr>
        <p:spPr>
          <a:xfrm>
            <a:off x="5234576" y="3605645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-0.5</a:t>
            </a:r>
          </a:p>
        </p:txBody>
      </p:sp>
      <p:sp>
        <p:nvSpPr>
          <p:cNvPr id="40" name="Explosion: 14 Points 39">
            <a:extLst>
              <a:ext uri="{FF2B5EF4-FFF2-40B4-BE49-F238E27FC236}">
                <a16:creationId xmlns:a16="http://schemas.microsoft.com/office/drawing/2014/main" id="{1C2BD677-EC43-1937-AF89-EDA51A8CFB3C}"/>
              </a:ext>
            </a:extLst>
          </p:cNvPr>
          <p:cNvSpPr/>
          <p:nvPr/>
        </p:nvSpPr>
        <p:spPr>
          <a:xfrm>
            <a:off x="7107382" y="3383683"/>
            <a:ext cx="631767" cy="457977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6B89EC56-1A57-4DEF-D855-E7F56CE5038A}"/>
              </a:ext>
            </a:extLst>
          </p:cNvPr>
          <p:cNvSpPr/>
          <p:nvPr/>
        </p:nvSpPr>
        <p:spPr>
          <a:xfrm rot="5400000">
            <a:off x="7171872" y="4294433"/>
            <a:ext cx="419792" cy="2570979"/>
          </a:xfrm>
          <a:prstGeom prst="rightBrace">
            <a:avLst>
              <a:gd name="adj1" fmla="val 8333"/>
              <a:gd name="adj2" fmla="val 47413"/>
            </a:avLst>
          </a:prstGeom>
          <a:solidFill>
            <a:schemeClr val="bg1"/>
          </a:solidFill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C28E7F-06EF-6027-7B09-CBEAF5430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8" y="1126137"/>
            <a:ext cx="3937160" cy="3112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4C864A-74BA-4003-4858-FA1348909EE8}"/>
              </a:ext>
            </a:extLst>
          </p:cNvPr>
          <p:cNvSpPr txBox="1"/>
          <p:nvPr/>
        </p:nvSpPr>
        <p:spPr>
          <a:xfrm>
            <a:off x="669960" y="2657070"/>
            <a:ext cx="309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Naïve expectation for valence quark as carrier =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9A6AC0-A3BF-B12D-1CD1-8AF0AA79291A}"/>
              </a:ext>
            </a:extLst>
          </p:cNvPr>
          <p:cNvSpPr txBox="1"/>
          <p:nvPr/>
        </p:nvSpPr>
        <p:spPr>
          <a:xfrm>
            <a:off x="9010985" y="4622358"/>
            <a:ext cx="31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Tot. Baryon = 96*Const</a:t>
            </a:r>
          </a:p>
          <a:p>
            <a:r>
              <a:rPr lang="en-US" dirty="0">
                <a:latin typeface="Arial" panose="020B0604020202020204" pitchFamily="34" charset="0"/>
              </a:rPr>
              <a:t>Tot. p = Tot. Baryon*Z/A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7DB5116-7240-35D7-D892-94F6176D89F7}"/>
              </a:ext>
            </a:extLst>
          </p:cNvPr>
          <p:cNvSpPr/>
          <p:nvPr/>
        </p:nvSpPr>
        <p:spPr>
          <a:xfrm rot="8072968">
            <a:off x="8407497" y="3856550"/>
            <a:ext cx="302913" cy="1364931"/>
          </a:xfrm>
          <a:prstGeom prst="downArrow">
            <a:avLst>
              <a:gd name="adj1" fmla="val 38428"/>
              <a:gd name="adj2" fmla="val 68974"/>
            </a:avLst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C6F76480-7809-9CEC-A859-7F1A62A1DC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455" y="4202159"/>
                <a:ext cx="5880271" cy="231782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</m:oMath>
                </a14:m>
                <a:r>
                  <a:rPr lang="en-US" sz="2000" b="0" dirty="0"/>
                  <a:t>=A*Const.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𝑖𝑛𝑖𝑡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𝑅𝑢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𝑍𝑟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rgbClr val="FF0000"/>
                    </a:solidFill>
                  </a:rPr>
                  <a:t>=Const*ΔZ.</a:t>
                </a:r>
              </a:p>
              <a:p>
                <a:r>
                  <a:rPr lang="en-US" sz="2000" b="0" dirty="0"/>
                  <a:t>(B/</a:t>
                </a:r>
                <a:r>
                  <a:rPr lang="en-US" sz="2000" b="0" dirty="0">
                    <a:solidFill>
                      <a:srgbClr val="FF0000"/>
                    </a:solidFill>
                  </a:rPr>
                  <a:t>Δ</a:t>
                </a:r>
                <a:r>
                  <a:rPr lang="en-US" sz="2000" b="0" dirty="0"/>
                  <a:t>𝑄*</a:t>
                </a:r>
                <a:r>
                  <a:rPr lang="en-US" sz="2000" b="0" dirty="0">
                    <a:solidFill>
                      <a:srgbClr val="FF0000"/>
                    </a:solidFill>
                  </a:rPr>
                  <a:t>Δ</a:t>
                </a:r>
                <a:r>
                  <a:rPr lang="en-US" sz="2000" b="0" dirty="0"/>
                  <a:t>Z/A)</a:t>
                </a:r>
                <a:r>
                  <a:rPr lang="en-US" sz="2000" b="0" baseline="-25000" dirty="0" err="1"/>
                  <a:t>init</a:t>
                </a:r>
                <a:r>
                  <a:rPr lang="en-US" sz="2000" b="0" baseline="-25000" dirty="0"/>
                  <a:t> </a:t>
                </a:r>
                <a:r>
                  <a:rPr lang="en-US" sz="2000" b="0" dirty="0"/>
                  <a:t>= 1 =&gt; (B/Δ𝑄*ΔZ/A)</a:t>
                </a:r>
                <a:r>
                  <a:rPr lang="en-US" sz="2000" b="0" baseline="-25000" dirty="0"/>
                  <a:t>final </a:t>
                </a:r>
                <a:r>
                  <a:rPr lang="en-US" sz="2000" b="0" dirty="0"/>
                  <a:t>~ 1 if B and Q shared same carrier. </a:t>
                </a:r>
              </a:p>
              <a:p>
                <a:r>
                  <a:rPr lang="en-US" sz="2000" b="0" dirty="0"/>
                  <a:t>For junction, B is enhanced so B/</a:t>
                </a:r>
                <a:r>
                  <a:rPr lang="en-US" sz="2000" b="0" dirty="0">
                    <a:solidFill>
                      <a:srgbClr val="FF0000"/>
                    </a:solidFill>
                  </a:rPr>
                  <a:t>Δ</a:t>
                </a:r>
                <a:r>
                  <a:rPr lang="en-US" sz="2000" b="0" dirty="0"/>
                  <a:t>𝑄*</a:t>
                </a:r>
                <a:r>
                  <a:rPr lang="en-US" sz="2000" b="0" dirty="0">
                    <a:solidFill>
                      <a:srgbClr val="FF0000"/>
                    </a:solidFill>
                  </a:rPr>
                  <a:t>Δ</a:t>
                </a:r>
                <a:r>
                  <a:rPr lang="en-US" sz="2000" b="0" dirty="0"/>
                  <a:t>Z/A &gt; 1.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C6F76480-7809-9CEC-A859-7F1A62A1DC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455" y="4202159"/>
                <a:ext cx="5880271" cy="2317820"/>
              </a:xfrm>
              <a:blipFill>
                <a:blip r:embed="rId7"/>
                <a:stretch>
                  <a:fillRect l="-933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1C3E527-9874-43C7-FDE6-37B4E8673344}"/>
              </a:ext>
            </a:extLst>
          </p:cNvPr>
          <p:cNvSpPr txBox="1"/>
          <p:nvPr/>
        </p:nvSpPr>
        <p:spPr>
          <a:xfrm>
            <a:off x="8873786" y="1684149"/>
            <a:ext cx="3082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Ru or Zr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For Ru, A = 96, Z = 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For Zr,  A = 96, Z = 40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EA5BE34-7ED9-B232-81CB-4A75D4513B2A}"/>
              </a:ext>
            </a:extLst>
          </p:cNvPr>
          <p:cNvSpPr/>
          <p:nvPr/>
        </p:nvSpPr>
        <p:spPr>
          <a:xfrm rot="16200000">
            <a:off x="753162" y="2034813"/>
            <a:ext cx="906060" cy="338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9CA72-8030-8427-BB40-E26FB2B473DA}"/>
              </a:ext>
            </a:extLst>
          </p:cNvPr>
          <p:cNvSpPr txBox="1"/>
          <p:nvPr/>
        </p:nvSpPr>
        <p:spPr>
          <a:xfrm>
            <a:off x="1160795" y="1243196"/>
            <a:ext cx="28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Expectation for junction: Somewhere above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4613B69-82F2-9A72-6A34-6B4768225F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4613B69-82F2-9A72-6A34-6B4768225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  <a:blipFill>
                <a:blip r:embed="rId8"/>
                <a:stretch>
                  <a:fillRect l="-817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8D1CCE1-4B12-215C-966C-50D9618AEAA6}"/>
              </a:ext>
            </a:extLst>
          </p:cNvPr>
          <p:cNvSpPr txBox="1">
            <a:spLocks/>
          </p:cNvSpPr>
          <p:nvPr/>
        </p:nvSpPr>
        <p:spPr>
          <a:xfrm>
            <a:off x="-724709" y="6411719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944220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CFEF-52E2-F22F-5EB7-17122C01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toy&#10;&#10;Description automatically generated">
            <a:extLst>
              <a:ext uri="{FF2B5EF4-FFF2-40B4-BE49-F238E27FC236}">
                <a16:creationId xmlns:a16="http://schemas.microsoft.com/office/drawing/2014/main" id="{35569B07-A7AE-E3FF-7A86-7906ACC49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20" y="2914715"/>
            <a:ext cx="4197740" cy="2409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9398D8-927D-A187-626B-C1C91428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12200" cy="1325563"/>
          </a:xfrm>
        </p:spPr>
        <p:txBody>
          <a:bodyPr>
            <a:normAutofit/>
          </a:bodyPr>
          <a:lstStyle/>
          <a:p>
            <a:r>
              <a:rPr lang="en-US" dirty="0"/>
              <a:t>RHIC and STAR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9E05B-F15B-452B-BD36-515F63D33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6580" y="1516250"/>
            <a:ext cx="5045005" cy="4664816"/>
          </a:xfrm>
        </p:spPr>
        <p:txBody>
          <a:bodyPr>
            <a:normAutofit/>
          </a:bodyPr>
          <a:lstStyle/>
          <a:p>
            <a:r>
              <a:rPr lang="en-US" dirty="0"/>
              <a:t>STAR detector</a:t>
            </a:r>
          </a:p>
          <a:p>
            <a:pPr lvl="1"/>
            <a:r>
              <a:rPr lang="en-US" dirty="0"/>
              <a:t>Identify and measure momentum of charged particles.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9C3D7-56DF-0680-A1A4-581E4273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BD242-4996-156E-ACAB-4446714A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GHP 2023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D0992E-8E7C-FA94-99CD-5DDB75948420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E72680D-F1D1-FF41-E46A-EFC5BE2A1E49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8D770C-05FA-02E6-C32F-A9FDA3ADE144}"/>
              </a:ext>
            </a:extLst>
          </p:cNvPr>
          <p:cNvSpPr/>
          <p:nvPr/>
        </p:nvSpPr>
        <p:spPr>
          <a:xfrm>
            <a:off x="6780106" y="951345"/>
            <a:ext cx="5130185" cy="394392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P Relativistic Heavy Ion Collid... | U.S. DOE Office of Science (SC)">
            <a:extLst>
              <a:ext uri="{FF2B5EF4-FFF2-40B4-BE49-F238E27FC236}">
                <a16:creationId xmlns:a16="http://schemas.microsoft.com/office/drawing/2014/main" id="{30D211A8-66CC-DAB6-F5AD-A8CDA446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2" y="2923309"/>
            <a:ext cx="6562940" cy="262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8D0C666-EE5C-54AE-F429-90042E90ED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281" y="1557231"/>
                <a:ext cx="6180221" cy="46648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RHIC: Relativistic heavy-ion collider.</a:t>
                </a:r>
              </a:p>
              <a:p>
                <a:pPr lvl="1"/>
                <a:r>
                  <a:rPr lang="en-US" dirty="0"/>
                  <a:t>Accelerate ions to collide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Font typeface="Arial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38D0C666-EE5C-54AE-F429-90042E90E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81" y="1557231"/>
                <a:ext cx="6180221" cy="4664816"/>
              </a:xfrm>
              <a:prstGeom prst="rect">
                <a:avLst/>
              </a:prstGeom>
              <a:blipFill>
                <a:blip r:embed="rId5"/>
                <a:stretch>
                  <a:fillRect l="-1282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03CBBE-1807-493D-BE7A-DE975DA63A04}"/>
              </a:ext>
            </a:extLst>
          </p:cNvPr>
          <p:cNvCxnSpPr>
            <a:cxnSpLocks/>
          </p:cNvCxnSpPr>
          <p:nvPr/>
        </p:nvCxnSpPr>
        <p:spPr>
          <a:xfrm flipH="1" flipV="1">
            <a:off x="3942826" y="4303552"/>
            <a:ext cx="3441924" cy="151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ECC29B2-FAE3-3795-A3ED-8EF7437CE6A7}"/>
              </a:ext>
            </a:extLst>
          </p:cNvPr>
          <p:cNvSpPr txBox="1"/>
          <p:nvPr/>
        </p:nvSpPr>
        <p:spPr>
          <a:xfrm>
            <a:off x="345374" y="5734998"/>
            <a:ext cx="6834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 URL: https://science.osti.gov/np/facilities/user-facilities/rhic/</a:t>
            </a:r>
          </a:p>
        </p:txBody>
      </p:sp>
    </p:spTree>
    <p:extLst>
      <p:ext uri="{BB962C8B-B14F-4D97-AF65-F5344CB8AC3E}">
        <p14:creationId xmlns:p14="http://schemas.microsoft.com/office/powerpoint/2010/main" val="4543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6350-5023-1263-EC8E-0E40380AC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583"/>
            <a:ext cx="7757962" cy="623998"/>
          </a:xfrm>
        </p:spPr>
        <p:txBody>
          <a:bodyPr/>
          <a:lstStyle/>
          <a:p>
            <a:r>
              <a:rPr lang="en-US" dirty="0"/>
              <a:t>Spectra from Isobar Collisions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5A39A-A81C-7082-08C8-BBD6A0B4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E0394-58B3-2740-44F7-3BD7118D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A6714-9B93-4337-F879-D3FF6E8B3A7D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46A626-8020-7551-F8D2-0363ABFD8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5E34F5-E2AE-76EE-C4DD-32BFD8F4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84" y="992376"/>
            <a:ext cx="8026643" cy="5865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977F07-F2A3-E598-28BF-1EC400C7780F}"/>
              </a:ext>
            </a:extLst>
          </p:cNvPr>
          <p:cNvSpPr txBox="1"/>
          <p:nvPr/>
        </p:nvSpPr>
        <p:spPr>
          <a:xfrm>
            <a:off x="8156196" y="638211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from arXiv:2408.15441</a:t>
            </a:r>
          </a:p>
        </p:txBody>
      </p:sp>
    </p:spTree>
    <p:extLst>
      <p:ext uri="{BB962C8B-B14F-4D97-AF65-F5344CB8AC3E}">
        <p14:creationId xmlns:p14="http://schemas.microsoft.com/office/powerpoint/2010/main" val="414374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D62A769-0BD4-A791-2C1D-B70B36072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2205" y="1438421"/>
            <a:ext cx="6489780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311AA-0EC5-F9A2-E9CE-33460972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 ratio R2s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D22F-9746-6B91-3E00-CA767447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A31FB-B5AF-3CD7-9C81-7274444B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E1516E-FE1D-98B7-8214-CFD055EAB878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86BA23-8649-A6E1-4D8D-B04A330B55A7}"/>
              </a:ext>
            </a:extLst>
          </p:cNvPr>
          <p:cNvSpPr/>
          <p:nvPr/>
        </p:nvSpPr>
        <p:spPr>
          <a:xfrm>
            <a:off x="8398784" y="4798482"/>
            <a:ext cx="511581" cy="173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0F474A33-B9B7-8E01-A4FF-4DE072A6D269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5BB44-416F-DDBC-5FA5-D04016072C9B}"/>
                  </a:ext>
                </a:extLst>
              </p:cNvPr>
              <p:cNvSpPr txBox="1"/>
              <p:nvPr/>
            </p:nvSpPr>
            <p:spPr>
              <a:xfrm>
                <a:off x="5218814" y="5906957"/>
                <a:ext cx="6134986" cy="413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5BB44-416F-DDBC-5FA5-D04016072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814" y="5906957"/>
                <a:ext cx="6134986" cy="413768"/>
              </a:xfrm>
              <a:prstGeom prst="rect">
                <a:avLst/>
              </a:prstGeom>
              <a:blipFill>
                <a:blip r:embed="rId3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8ECF77C-55BE-F0E5-9D62-FD005C7EBD19}"/>
              </a:ext>
            </a:extLst>
          </p:cNvPr>
          <p:cNvSpPr txBox="1"/>
          <p:nvPr/>
        </p:nvSpPr>
        <p:spPr>
          <a:xfrm>
            <a:off x="2485237" y="584395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from arXiv:2408.15441</a:t>
            </a:r>
          </a:p>
        </p:txBody>
      </p:sp>
    </p:spTree>
    <p:extLst>
      <p:ext uri="{BB962C8B-B14F-4D97-AF65-F5344CB8AC3E}">
        <p14:creationId xmlns:p14="http://schemas.microsoft.com/office/powerpoint/2010/main" val="2139061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A47E-2DAD-E714-669B-43B83837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83241" cy="1325563"/>
          </a:xfrm>
        </p:spPr>
        <p:txBody>
          <a:bodyPr/>
          <a:lstStyle/>
          <a:p>
            <a:r>
              <a:rPr lang="en-US" dirty="0"/>
              <a:t>Experimental result on Net-Charge and Net-Baryon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B96DD-C4FB-D91D-FDB0-ECCC5796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9ABEA-6636-C140-A39C-284D2CDB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CFDCBBC-DDC2-31EF-0AA8-2B4E33CE96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9" y="1346826"/>
                <a:ext cx="5989735" cy="42227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B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/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Δ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𝑄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∗</m:t>
                    </m:r>
                    <m:r>
                      <m:rPr>
                        <m:nor/>
                      </m:rPr>
                      <a:rPr lang="en-US" smtClean="0">
                        <a:solidFill>
                          <a:srgbClr val="FF0000"/>
                        </a:solidFill>
                      </a:rPr>
                      <m:t>ΔZ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/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rgbClr val="FF0000"/>
                        </a:solidFill>
                      </a:rPr>
                      <m:t>A</m:t>
                    </m:r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b="0" dirty="0"/>
                  <a:t>PTYHIA, Herwig 𝑝 + 𝑝 </a:t>
                </a:r>
                <a:r>
                  <a:rPr lang="pl-PL" b="0" dirty="0"/>
                  <a:t>(B/Q*Z/A, Z=A=1) </a:t>
                </a:r>
                <a:r>
                  <a:rPr lang="en-US" b="0" dirty="0"/>
                  <a:t>[1] and </a:t>
                </a:r>
                <a:r>
                  <a:rPr lang="en-US" b="0" dirty="0" err="1"/>
                  <a:t>UrQMD</a:t>
                </a:r>
                <a:r>
                  <a:rPr lang="en-US" b="0" dirty="0"/>
                  <a:t> [2] </a:t>
                </a:r>
                <a:r>
                  <a:rPr lang="en-US" dirty="0">
                    <a:solidFill>
                      <a:srgbClr val="FF0000"/>
                    </a:solidFill>
                  </a:rPr>
                  <a:t>cannot describe our data</a:t>
                </a:r>
                <a:r>
                  <a:rPr lang="en-US" b="0" dirty="0"/>
                  <a:t>.</a:t>
                </a:r>
              </a:p>
              <a:p>
                <a:pPr marL="285750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b="0" dirty="0"/>
                  <a:t>Peripheral collision show lower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dirty="0" smtClean="0"/>
                      <m:t>B</m:t>
                    </m:r>
                    <m:r>
                      <m:rPr>
                        <m:nor/>
                      </m:rPr>
                      <a:rPr lang="en-US" b="0" dirty="0" smtClean="0"/>
                      <m:t>/</m:t>
                    </m:r>
                    <m:r>
                      <m:rPr>
                        <m:nor/>
                      </m:rPr>
                      <a:rPr lang="en-US" b="0" dirty="0" smtClean="0"/>
                      <m:t>Δ</m:t>
                    </m:r>
                    <m:r>
                      <m:rPr>
                        <m:nor/>
                      </m:rPr>
                      <a:rPr lang="en-US" b="0" dirty="0" smtClean="0"/>
                      <m:t>𝑄</m:t>
                    </m:r>
                  </m:oMath>
                </a14:m>
                <a:r>
                  <a:rPr lang="en-US" b="0" dirty="0"/>
                  <a:t> values.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Similar trend from Trento model [3].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Trento model estimates </a:t>
                </a:r>
                <a:r>
                  <a:rPr lang="pt-BR" dirty="0"/>
                  <a:t>(B/Δ𝑄*ΔZ/A)</a:t>
                </a:r>
                <a:r>
                  <a:rPr lang="pt-BR" baseline="-25000" dirty="0"/>
                  <a:t>init</a:t>
                </a:r>
                <a:r>
                  <a:rPr lang="pt-BR" dirty="0"/>
                  <a:t> from nuclear geometry only</a:t>
                </a:r>
                <a:r>
                  <a:rPr lang="en-US" dirty="0"/>
                  <a:t>. </a:t>
                </a:r>
                <a:r>
                  <a:rPr lang="en-US" i="1" dirty="0">
                    <a:solidFill>
                      <a:srgbClr val="FF0000"/>
                    </a:solidFill>
                  </a:rPr>
                  <a:t>No 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parton</a:t>
                </a:r>
                <a:r>
                  <a:rPr lang="en-US" i="1" dirty="0">
                    <a:solidFill>
                      <a:srgbClr val="FF0000"/>
                    </a:solidFill>
                  </a:rPr>
                  <a:t> interaction!.</a:t>
                </a:r>
              </a:p>
              <a:p>
                <a:pPr marL="742950" lvl="1" indent="-28575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b="0" dirty="0"/>
                  <a:t>Trend partially explained by nuclear geometry.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CFDCBBC-DDC2-31EF-0AA8-2B4E33CE9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1346826"/>
                <a:ext cx="5989735" cy="4222719"/>
              </a:xfrm>
              <a:prstGeom prst="rect">
                <a:avLst/>
              </a:prstGeom>
              <a:blipFill>
                <a:blip r:embed="rId2"/>
                <a:stretch>
                  <a:fillRect l="-1119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4AA445F-EFD2-F82E-FA30-9D000F63DDED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A56B3-12D3-B741-A66E-372FE09EADB9}"/>
              </a:ext>
            </a:extLst>
          </p:cNvPr>
          <p:cNvSpPr/>
          <p:nvPr/>
        </p:nvSpPr>
        <p:spPr>
          <a:xfrm>
            <a:off x="2633700" y="1992668"/>
            <a:ext cx="842631" cy="23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3120-8B67-F9CF-E06E-F99709E291E9}"/>
              </a:ext>
            </a:extLst>
          </p:cNvPr>
          <p:cNvSpPr/>
          <p:nvPr/>
        </p:nvSpPr>
        <p:spPr>
          <a:xfrm>
            <a:off x="2740168" y="2171193"/>
            <a:ext cx="842631" cy="237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08A98-781C-04CF-6151-2EB1342B4FB2}"/>
              </a:ext>
            </a:extLst>
          </p:cNvPr>
          <p:cNvSpPr txBox="1"/>
          <p:nvPr/>
        </p:nvSpPr>
        <p:spPr>
          <a:xfrm>
            <a:off x="6368971" y="5184080"/>
            <a:ext cx="6131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[1]: Eur. Phys. J.C. 80 5, 452 (2020)</a:t>
            </a:r>
          </a:p>
          <a:p>
            <a:r>
              <a:rPr lang="en-US" dirty="0">
                <a:latin typeface="Arial" panose="020B0604020202020204" pitchFamily="34" charset="0"/>
              </a:rPr>
              <a:t>[2]: J. Phys. G. 25, 1859 (1999)</a:t>
            </a:r>
          </a:p>
          <a:p>
            <a:r>
              <a:rPr lang="en-US" dirty="0">
                <a:latin typeface="Arial" panose="020B0604020202020204" pitchFamily="34" charset="0"/>
              </a:rPr>
              <a:t>[3]: PRC 105, L011901 (2022)</a:t>
            </a:r>
          </a:p>
          <a:p>
            <a:r>
              <a:rPr lang="en-US" dirty="0">
                <a:latin typeface="Arial" panose="020B0604020202020204" pitchFamily="34" charset="0"/>
              </a:rPr>
              <a:t>[4]: </a:t>
            </a:r>
            <a:r>
              <a:rPr lang="en-US" dirty="0"/>
              <a:t>arXiv:2408.15441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5C18BF9-EFE2-7926-1EBC-C1A6BB09899A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2BD959-0525-054A-86D4-13628A58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6" y="1586867"/>
            <a:ext cx="6117387" cy="4657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F77EF-42A7-CCD6-B9B7-FA295B1EAB30}"/>
              </a:ext>
            </a:extLst>
          </p:cNvPr>
          <p:cNvSpPr txBox="1"/>
          <p:nvPr/>
        </p:nvSpPr>
        <p:spPr>
          <a:xfrm>
            <a:off x="913075" y="615558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from Ref. [4]</a:t>
            </a:r>
          </a:p>
        </p:txBody>
      </p:sp>
    </p:spTree>
    <p:extLst>
      <p:ext uri="{BB962C8B-B14F-4D97-AF65-F5344CB8AC3E}">
        <p14:creationId xmlns:p14="http://schemas.microsoft.com/office/powerpoint/2010/main" val="332848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B6E50-83A4-B404-1751-B82C36B2A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48CCA-FC0A-8EF1-09B3-697073702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023FE-3BC1-4892-630B-C7BB61FD0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716" cy="4351338"/>
          </a:xfrm>
        </p:spPr>
        <p:txBody>
          <a:bodyPr>
            <a:normAutofit/>
          </a:bodyPr>
          <a:lstStyle/>
          <a:p>
            <a:r>
              <a:rPr lang="en-US" b="0" dirty="0"/>
              <a:t>Four methods to test the hypothesis: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Net-Baryon vs. Net-Electric charge difference in Isobar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solidFill>
                <a:srgbClr val="072C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FF0000"/>
                </a:solidFill>
              </a:rPr>
              <a:t>Net-proton in photonuclear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Net-proton yield as a function of rapidity in hadronic </a:t>
            </a:r>
            <a:r>
              <a:rPr lang="en-US" sz="2100" dirty="0" err="1"/>
              <a:t>Au+Au</a:t>
            </a:r>
            <a:r>
              <a:rPr lang="en-US" sz="2100" dirty="0"/>
              <a:t>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Quark flavor dependence of baryon transport (PLB 860 (2025) 139205).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8ACA6-7176-74FD-80DE-FAB3C54D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595D9-3126-1065-2280-171142B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F8A7B0-D6D9-46F2-B405-4AD305CE684A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634C9-3B45-14CB-E753-42F0FDD8EFF4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31601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9E23B5B-6F5B-6F64-781E-5F3CC8225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114" y="1437048"/>
            <a:ext cx="3296206" cy="37877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A024A7-56C2-6B53-F9D7-85D7E0D6A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Net-Baryon in p</a:t>
            </a:r>
            <a:r>
              <a:rPr lang="en-US" dirty="0"/>
              <a:t>hotonuclear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E4E8B-B069-7302-9F33-3DA713D3F8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37048"/>
                <a:ext cx="8979568" cy="4807477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Quasi-real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.</a:t>
                </a:r>
              </a:p>
              <a:p>
                <a:r>
                  <a:rPr lang="en-US" b="0" dirty="0"/>
                  <a:t>Interact with a junction or quark in target Au nucleus.</a:t>
                </a:r>
              </a:p>
              <a:p>
                <a:r>
                  <a:rPr lang="en-US" b="0" dirty="0" err="1"/>
                  <a:t>Regge</a:t>
                </a:r>
                <a:r>
                  <a:rPr lang="en-US" b="0" dirty="0"/>
                  <a:t> theory: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en-US" b="0" dirty="0"/>
                  <a:t> [1],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sensitive to what kind of things are interacting [1].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If valence quark picture is true:</a:t>
                </a:r>
              </a:p>
              <a:p>
                <a:r>
                  <a:rPr lang="en-US" b="0" dirty="0"/>
                  <a:t>Few baryons are transported far away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b="0" dirty="0"/>
                  <a:t>than junction picture.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r>
                  <a:rPr lang="en-US" b="0" dirty="0"/>
                  <a:t> </a:t>
                </a:r>
                <a:r>
                  <a:rPr lang="en-US" dirty="0"/>
                  <a:t>drops fast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/>
                  <a:t> is large.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1E4E8B-B069-7302-9F33-3DA713D3F8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37048"/>
                <a:ext cx="8979568" cy="4807477"/>
              </a:xfrm>
              <a:blipFill>
                <a:blip r:embed="rId3"/>
                <a:stretch>
                  <a:fillRect l="-1086" t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0B6BD-B5FB-E9E0-A8BE-54DB7C2A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DA194-6396-7EE8-3D73-4D2538A4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9A0A94-FC40-08B0-53B5-2C75F881FDA9}"/>
              </a:ext>
            </a:extLst>
          </p:cNvPr>
          <p:cNvSpPr/>
          <p:nvPr/>
        </p:nvSpPr>
        <p:spPr>
          <a:xfrm>
            <a:off x="11353800" y="1505616"/>
            <a:ext cx="822960" cy="320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24E1C9-AC0C-6B3B-7EA6-0082476E3495}"/>
              </a:ext>
            </a:extLst>
          </p:cNvPr>
          <p:cNvSpPr txBox="1"/>
          <p:nvPr/>
        </p:nvSpPr>
        <p:spPr>
          <a:xfrm>
            <a:off x="8717010" y="5608647"/>
            <a:ext cx="3567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 from Ref. [1]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94F14D-E83C-520B-E6AD-F4EEDFD3F5BC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98ADC-0285-AEB5-634B-6952AD1574C5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8ECBB-810A-12F6-04F5-C29EF265E657}"/>
              </a:ext>
            </a:extLst>
          </p:cNvPr>
          <p:cNvSpPr txBox="1"/>
          <p:nvPr/>
        </p:nvSpPr>
        <p:spPr>
          <a:xfrm>
            <a:off x="6853243" y="5898881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[1]: </a:t>
            </a:r>
            <a:r>
              <a:rPr lang="fr-FR" dirty="0" err="1"/>
              <a:t>Eur</a:t>
            </a:r>
            <a:r>
              <a:rPr lang="fr-FR" dirty="0"/>
              <a:t>. Phys. J. C (2024) 84:590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0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2E52-F0D8-2560-1711-C244DDF5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5ABB1D-8646-63F1-10DA-1F5657B7CD4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8464826" cy="1325563"/>
              </a:xfrm>
            </p:spPr>
            <p:txBody>
              <a:bodyPr/>
              <a:lstStyle/>
              <a:p>
                <a:r>
                  <a:rPr lang="en-US" dirty="0"/>
                  <a:t>Expectations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 from various pictures.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35ABB1D-8646-63F1-10DA-1F5657B7CD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8464826" cy="1325563"/>
              </a:xfrm>
              <a:blipFill>
                <a:blip r:embed="rId2"/>
                <a:stretch>
                  <a:fillRect l="-1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3DD8D-9B50-EFB4-2198-1613164C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37983-5E3E-9AA8-C4CF-06B78586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</a:t>
            </a:r>
            <a:r>
              <a:rPr lang="en-US" dirty="0" err="1"/>
              <a:t>GHP</a:t>
            </a:r>
            <a:r>
              <a:rPr lang="en-US" dirty="0"/>
              <a:t>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3D18EA7-C165-1F75-6C65-739C3B08FD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219" y="1609725"/>
                <a:ext cx="7577867" cy="4271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/>
                  <a:t>Regge theory: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PYTHIA-8.3 and 8.3 CR predicts </a:t>
                </a:r>
                <a:r>
                  <a:rPr lang="en-US" dirty="0">
                    <a:solidFill>
                      <a:srgbClr val="FF0000"/>
                    </a:solidFill>
                  </a:rPr>
                  <a:t>larger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pPr lvl="1"/>
                <a:r>
                  <a:rPr lang="en-US" dirty="0"/>
                  <a:t>Neither simulates junction interactions.</a:t>
                </a:r>
              </a:p>
              <a:p>
                <a:pPr lvl="1"/>
                <a:r>
                  <a:rPr lang="en-US" dirty="0"/>
                  <a:t>8.3 CR includes a junction-like mechanism in final-state hadronization [1]. </a:t>
                </a:r>
              </a:p>
              <a:p>
                <a:pPr lvl="1"/>
                <a:endParaRPr lang="en-US" dirty="0">
                  <a:solidFill>
                    <a:srgbClr val="072C62"/>
                  </a:solidFill>
                </a:endParaRPr>
              </a:p>
              <a:p>
                <a:r>
                  <a:rPr lang="en-US" b="0" dirty="0">
                    <a:solidFill>
                      <a:srgbClr val="072C62"/>
                    </a:solidFill>
                  </a:rPr>
                  <a:t>Theory of junction interaction </a:t>
                </a:r>
                <a:r>
                  <a:rPr lang="en-US" b="0" dirty="0"/>
                  <a:t>predicts </a:t>
                </a:r>
                <a:r>
                  <a:rPr lang="en-US" dirty="0">
                    <a:solidFill>
                      <a:srgbClr val="FF0000"/>
                    </a:solidFill>
                  </a:rPr>
                  <a:t>smaller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072C62"/>
                    </a:solidFill>
                  </a:rPr>
                  <a:t> [2].</a:t>
                </a:r>
              </a:p>
              <a:p>
                <a:pPr lvl="1"/>
                <a:r>
                  <a:rPr lang="en-US" dirty="0">
                    <a:solidFill>
                      <a:srgbClr val="072C62"/>
                    </a:solidFill>
                  </a:rPr>
                  <a:t>J+J: Junction-junction interaction.</a:t>
                </a:r>
              </a:p>
              <a:p>
                <a:pPr lvl="1"/>
                <a:r>
                  <a:rPr lang="en-US" dirty="0">
                    <a:solidFill>
                      <a:srgbClr val="072C62"/>
                    </a:solidFill>
                  </a:rPr>
                  <a:t>J+P: Junction-</a:t>
                </a:r>
                <a:r>
                  <a:rPr lang="en-US" dirty="0" err="1">
                    <a:solidFill>
                      <a:srgbClr val="072C62"/>
                    </a:solidFill>
                  </a:rPr>
                  <a:t>pormeron</a:t>
                </a:r>
                <a:r>
                  <a:rPr lang="en-US" dirty="0">
                    <a:solidFill>
                      <a:srgbClr val="072C62"/>
                    </a:solidFill>
                  </a:rPr>
                  <a:t> interaction.</a:t>
                </a:r>
              </a:p>
              <a:p>
                <a:pPr lvl="1"/>
                <a:endParaRPr lang="en-US" dirty="0">
                  <a:solidFill>
                    <a:srgbClr val="072C62"/>
                  </a:solidFill>
                </a:endParaRPr>
              </a:p>
              <a:p>
                <a:r>
                  <a:rPr lang="en-US" b="0" dirty="0">
                    <a:solidFill>
                      <a:srgbClr val="072C62"/>
                    </a:solidFill>
                  </a:rPr>
                  <a:t>Note: </a:t>
                </a:r>
                <a:r>
                  <a:rPr lang="en-US" b="0" dirty="0">
                    <a:solidFill>
                      <a:srgbClr val="FF0000"/>
                    </a:solidFill>
                  </a:rPr>
                  <a:t>smaller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rgbClr val="072C62"/>
                    </a:solidFill>
                  </a:rPr>
                  <a:t> -&gt; </a:t>
                </a:r>
                <a:r>
                  <a:rPr lang="en-US" b="0" dirty="0" err="1">
                    <a:solidFill>
                      <a:srgbClr val="072C62"/>
                    </a:solidFill>
                  </a:rPr>
                  <a:t>dN</a:t>
                </a:r>
                <a:r>
                  <a:rPr lang="en-US" b="0" dirty="0">
                    <a:solidFill>
                      <a:srgbClr val="072C62"/>
                    </a:solidFill>
                  </a:rPr>
                  <a:t>/</a:t>
                </a:r>
                <a:r>
                  <a:rPr lang="en-US" b="0" dirty="0" err="1">
                    <a:solidFill>
                      <a:srgbClr val="072C62"/>
                    </a:solidFill>
                  </a:rPr>
                  <a:t>dy</a:t>
                </a:r>
                <a:r>
                  <a:rPr lang="en-US" b="0" dirty="0">
                    <a:solidFill>
                      <a:srgbClr val="072C62"/>
                    </a:solidFill>
                  </a:rPr>
                  <a:t> do not drop quickly with increasing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b="0" dirty="0">
                    <a:solidFill>
                      <a:srgbClr val="072C62"/>
                    </a:solidFill>
                  </a:rPr>
                  <a:t> -&gt; Enhanced stopping.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03D18EA7-C165-1F75-6C65-739C3B08F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19" y="1609725"/>
                <a:ext cx="7577867" cy="4271963"/>
              </a:xfrm>
              <a:prstGeom prst="rect">
                <a:avLst/>
              </a:prstGeom>
              <a:blipFill>
                <a:blip r:embed="rId3"/>
                <a:stretch>
                  <a:fillRect l="-885" t="-2140" b="-1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0789A3E-F12C-AA70-F811-781D6198A642}"/>
              </a:ext>
            </a:extLst>
          </p:cNvPr>
          <p:cNvSpPr/>
          <p:nvPr/>
        </p:nvSpPr>
        <p:spPr>
          <a:xfrm>
            <a:off x="1065475" y="6289482"/>
            <a:ext cx="6249725" cy="49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2ECF015-AA24-8D40-62DA-B8769CC6A14A}"/>
              </a:ext>
            </a:extLst>
          </p:cNvPr>
          <p:cNvSpPr txBox="1">
            <a:spLocks/>
          </p:cNvSpPr>
          <p:nvPr/>
        </p:nvSpPr>
        <p:spPr>
          <a:xfrm>
            <a:off x="787854" y="3014980"/>
            <a:ext cx="3935222" cy="3477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844BB852-F2DD-AB2B-C65D-CFBC961136CA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7C5081-7BE7-6C60-9CAE-CDDCD79D3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841" y="2191528"/>
            <a:ext cx="4187960" cy="38514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531A92-CE4C-7ACE-77C6-F84DC910C2A6}"/>
              </a:ext>
            </a:extLst>
          </p:cNvPr>
          <p:cNvSpPr txBox="1"/>
          <p:nvPr/>
        </p:nvSpPr>
        <p:spPr>
          <a:xfrm>
            <a:off x="496316" y="6056133"/>
            <a:ext cx="7646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lvl="1" indent="-58738">
              <a:buNone/>
            </a:pPr>
            <a:r>
              <a:rPr lang="en-US" sz="1100" b="0" i="0" dirty="0">
                <a:effectLst/>
                <a:latin typeface="Arial" panose="020B0604020202020204" pitchFamily="34" charset="0"/>
              </a:rPr>
              <a:t>[1] JHEP 08,</a:t>
            </a:r>
            <a:r>
              <a:rPr lang="en-US" sz="1100" dirty="0">
                <a:latin typeface="Arial" panose="020B0604020202020204" pitchFamily="34" charset="0"/>
              </a:rPr>
              <a:t> 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003 (2015). 1505.01681.</a:t>
            </a:r>
          </a:p>
          <a:p>
            <a:pPr marL="227013" lvl="1" indent="-58738">
              <a:buNone/>
            </a:pPr>
            <a:r>
              <a:rPr lang="en-US" sz="1100" dirty="0">
                <a:latin typeface="Arial" panose="020B0604020202020204" pitchFamily="34" charset="0"/>
              </a:rPr>
              <a:t>[2] 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Phys. Lett. B 378, 238–246 (1996).</a:t>
            </a:r>
            <a:r>
              <a:rPr lang="en-US" sz="1100" b="0" i="0" dirty="0" err="1">
                <a:effectLst/>
                <a:latin typeface="Arial" panose="020B0604020202020204" pitchFamily="34" charset="0"/>
              </a:rPr>
              <a:t>nucl-th</a:t>
            </a:r>
            <a:r>
              <a:rPr lang="en-US" sz="1100" b="0" i="0" dirty="0">
                <a:effectLst/>
                <a:latin typeface="Arial" panose="020B0604020202020204" pitchFamily="34" charset="0"/>
              </a:rPr>
              <a:t>/9602027.</a:t>
            </a:r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74048-BCF0-873A-95C4-646F5F9A9A5E}"/>
              </a:ext>
            </a:extLst>
          </p:cNvPr>
          <p:cNvSpPr/>
          <p:nvPr/>
        </p:nvSpPr>
        <p:spPr>
          <a:xfrm>
            <a:off x="8497732" y="2454442"/>
            <a:ext cx="2172560" cy="419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A9EF2-8DFF-08BD-02D6-53C208E3A119}"/>
              </a:ext>
            </a:extLst>
          </p:cNvPr>
          <p:cNvSpPr/>
          <p:nvPr/>
        </p:nvSpPr>
        <p:spPr>
          <a:xfrm>
            <a:off x="8587109" y="3497116"/>
            <a:ext cx="660018" cy="974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F7202-7BC0-FD9D-28AB-3F73F09C7E5F}"/>
              </a:ext>
            </a:extLst>
          </p:cNvPr>
          <p:cNvSpPr/>
          <p:nvPr/>
        </p:nvSpPr>
        <p:spPr>
          <a:xfrm>
            <a:off x="8188681" y="5011033"/>
            <a:ext cx="660018" cy="358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94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GHP 2023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D093E8-913E-D719-9D43-DF8EC1814BC7}"/>
              </a:ext>
            </a:extLst>
          </p:cNvPr>
          <p:cNvSpPr/>
          <p:nvPr/>
        </p:nvSpPr>
        <p:spPr>
          <a:xfrm>
            <a:off x="3068320" y="5354320"/>
            <a:ext cx="2332116" cy="6523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DE97E1-ABD0-88E5-B272-453812B90EA5}"/>
              </a:ext>
            </a:extLst>
          </p:cNvPr>
          <p:cNvSpPr txBox="1"/>
          <p:nvPr/>
        </p:nvSpPr>
        <p:spPr>
          <a:xfrm>
            <a:off x="6900398" y="1632506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Baryon junction </a:t>
            </a:r>
            <a:r>
              <a:rPr lang="en-US" sz="1800" dirty="0">
                <a:latin typeface="Arial" panose="020B0604020202020204" pitchFamily="34" charset="0"/>
              </a:rPr>
              <a:t>[1, 2]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3282" cy="1325563"/>
          </a:xfrm>
        </p:spPr>
        <p:txBody>
          <a:bodyPr/>
          <a:lstStyle/>
          <a:p>
            <a:r>
              <a:rPr lang="en-US" dirty="0"/>
              <a:t>What carries baryon number, valence quark vs. baryon junction?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92A6BCC8-AC85-CB57-8612-68AE706BB6F9}"/>
              </a:ext>
            </a:extLst>
          </p:cNvPr>
          <p:cNvSpPr txBox="1"/>
          <p:nvPr/>
        </p:nvSpPr>
        <p:spPr>
          <a:xfrm>
            <a:off x="-275273" y="5637363"/>
            <a:ext cx="11795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200" dirty="0">
                <a:latin typeface="Arial" panose="020B0604020202020204" pitchFamily="34" charset="0"/>
              </a:rPr>
              <a:t>[1]: </a:t>
            </a:r>
            <a:r>
              <a:rPr lang="en-US" sz="1200" dirty="0" err="1">
                <a:latin typeface="Arial" panose="020B0604020202020204" pitchFamily="34" charset="0"/>
              </a:rPr>
              <a:t>Nucl</a:t>
            </a:r>
            <a:r>
              <a:rPr lang="en-US" sz="1200" dirty="0">
                <a:latin typeface="Arial" panose="020B0604020202020204" pitchFamily="34" charset="0"/>
              </a:rPr>
              <a:t>. Phys. B 85, 442–460 (1975).</a:t>
            </a:r>
          </a:p>
          <a:p>
            <a:pPr lvl="1"/>
            <a:r>
              <a:rPr lang="en-US" sz="1200" dirty="0">
                <a:latin typeface="Arial" panose="020B0604020202020204" pitchFamily="34" charset="0"/>
              </a:rPr>
              <a:t>[2]: </a:t>
            </a:r>
            <a:r>
              <a:rPr lang="en-US" sz="1200" dirty="0" err="1">
                <a:latin typeface="Arial" panose="020B0604020202020204" pitchFamily="34" charset="0"/>
              </a:rPr>
              <a:t>Nucl</a:t>
            </a:r>
            <a:r>
              <a:rPr lang="en-US" sz="1200" dirty="0">
                <a:latin typeface="Arial" panose="020B0604020202020204" pitchFamily="34" charset="0"/>
              </a:rPr>
              <a:t>. Phys. B 123, 507–545 (1977) 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523E86-A41E-3CDD-F162-8C977EA3F4FE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" name="Footer Placeholder 5">
            <a:extLst>
              <a:ext uri="{FF2B5EF4-FFF2-40B4-BE49-F238E27FC236}">
                <a16:creationId xmlns:a16="http://schemas.microsoft.com/office/drawing/2014/main" id="{CC08685B-2ED6-2010-D759-90DC862D6DC0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16" name="Content Placeholder 15" descr="Icon&#10;&#10;Description automatically generated">
            <a:extLst>
              <a:ext uri="{FF2B5EF4-FFF2-40B4-BE49-F238E27FC236}">
                <a16:creationId xmlns:a16="http://schemas.microsoft.com/office/drawing/2014/main" id="{0CEB0A03-004E-8B3B-9334-40E0D8C0F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5517" y="2182530"/>
            <a:ext cx="3005681" cy="2846465"/>
          </a:xfrm>
        </p:spPr>
      </p:pic>
      <p:pic>
        <p:nvPicPr>
          <p:cNvPr id="20" name="Content Placeholder 19" descr="A picture containing iPod&#10;&#10;Description automatically generated">
            <a:extLst>
              <a:ext uri="{FF2B5EF4-FFF2-40B4-BE49-F238E27FC236}">
                <a16:creationId xmlns:a16="http://schemas.microsoft.com/office/drawing/2014/main" id="{292F3722-3D61-06C1-207D-8A8A2529EB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51578" y="2181805"/>
            <a:ext cx="3005681" cy="284791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AFB0B9-15C8-14F7-B17C-78F3F73E1A1E}"/>
              </a:ext>
            </a:extLst>
          </p:cNvPr>
          <p:cNvSpPr txBox="1"/>
          <p:nvPr/>
        </p:nvSpPr>
        <p:spPr>
          <a:xfrm>
            <a:off x="2486916" y="1693558"/>
            <a:ext cx="6270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Valence quark </a:t>
            </a:r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10BD0-26D9-85BE-C959-0AC8F72A2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19EC57-A509-AFA8-3CC0-AEF2A5722FB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30238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Selecting photonuclear events in Au + Au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/>
                  <a:t> = 54.4 GeV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19EC57-A509-AFA8-3CC0-AEF2A5722F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302380" cy="1325563"/>
              </a:xfrm>
              <a:blipFill>
                <a:blip r:embed="rId2"/>
                <a:stretch>
                  <a:fillRect l="-1538" r="-1065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EDF08-DFC4-E7D3-032C-6DC80DD3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4059" cy="4351338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Asymmetric collision: target can only be traveling in one direction</a:t>
            </a:r>
          </a:p>
          <a:p>
            <a:r>
              <a:rPr lang="en-US" b="0" dirty="0"/>
              <a:t>Select events with,</a:t>
            </a:r>
          </a:p>
          <a:p>
            <a:pPr lvl="1"/>
            <a:r>
              <a:rPr lang="en-US" dirty="0"/>
              <a:t>Single neutron (1n) on </a:t>
            </a:r>
            <a:r>
              <a:rPr lang="en-US" dirty="0" err="1"/>
              <a:t>ZDC</a:t>
            </a:r>
            <a:r>
              <a:rPr lang="en-US" dirty="0"/>
              <a:t> east (</a:t>
            </a:r>
            <a:r>
              <a:rPr lang="en-US" dirty="0" err="1"/>
              <a:t>ZDCE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activity in BBC east</a:t>
            </a:r>
          </a:p>
          <a:p>
            <a:pPr lvl="1"/>
            <a:r>
              <a:rPr lang="en-US" dirty="0"/>
              <a:t>Multiple neutron (</a:t>
            </a:r>
            <a:r>
              <a:rPr lang="en-US" dirty="0" err="1"/>
              <a:t>Xn</a:t>
            </a:r>
            <a:r>
              <a:rPr lang="en-US" dirty="0"/>
              <a:t>) on </a:t>
            </a:r>
            <a:r>
              <a:rPr lang="en-US" dirty="0" err="1"/>
              <a:t>ZDC</a:t>
            </a:r>
            <a:r>
              <a:rPr lang="en-US" dirty="0"/>
              <a:t> west (</a:t>
            </a:r>
            <a:r>
              <a:rPr lang="en-US" dirty="0" err="1"/>
              <a:t>ZDCW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Activity in BBC west</a:t>
            </a:r>
          </a:p>
          <a:p>
            <a:pPr lvl="1"/>
            <a:r>
              <a:rPr lang="en-US" dirty="0"/>
              <a:t>|</a:t>
            </a:r>
            <a:r>
              <a:rPr lang="en-US" dirty="0" err="1"/>
              <a:t>V</a:t>
            </a:r>
            <a:r>
              <a:rPr lang="en-US" baseline="-25000" dirty="0" err="1"/>
              <a:t>z</a:t>
            </a:r>
            <a:r>
              <a:rPr lang="en-US" dirty="0"/>
              <a:t>(</a:t>
            </a:r>
            <a:r>
              <a:rPr lang="en-US" dirty="0" err="1"/>
              <a:t>VPD</a:t>
            </a:r>
            <a:r>
              <a:rPr lang="en-US" dirty="0"/>
              <a:t>) - </a:t>
            </a:r>
            <a:r>
              <a:rPr lang="en-US" dirty="0" err="1"/>
              <a:t>V</a:t>
            </a:r>
            <a:r>
              <a:rPr lang="en-US" baseline="-25000" dirty="0" err="1"/>
              <a:t>z</a:t>
            </a:r>
            <a:r>
              <a:rPr lang="en-US" dirty="0"/>
              <a:t>(TPC)| &gt; 10 cm </a:t>
            </a:r>
          </a:p>
          <a:p>
            <a:pPr lvl="1"/>
            <a:r>
              <a:rPr lang="en-US" dirty="0"/>
              <a:t>vice versa (east </a:t>
            </a:r>
            <a:r>
              <a:rPr lang="en-US" dirty="0">
                <a:sym typeface="Wingdings" panose="05000000000000000000" pitchFamily="2" charset="2"/>
              </a:rPr>
              <a:t> west)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TLDR: Lots of activity on one side, but nothing on the other.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566CC-82D7-C2F7-2DEB-4D34FA0A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8ECCF-288C-69C1-BCCC-3F2345C4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2E0F28-2EA6-7A66-914C-88595A06AF6A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C2E0C-5BAA-4A74-9F28-1BFCCB28D4AA}"/>
              </a:ext>
            </a:extLst>
          </p:cNvPr>
          <p:cNvSpPr txBox="1"/>
          <p:nvPr/>
        </p:nvSpPr>
        <p:spPr>
          <a:xfrm>
            <a:off x="7793974" y="5732875"/>
            <a:ext cx="4906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Figures from </a:t>
            </a:r>
            <a:r>
              <a:rPr lang="fr-FR" dirty="0" err="1"/>
              <a:t>Eur</a:t>
            </a:r>
            <a:r>
              <a:rPr lang="fr-FR" dirty="0"/>
              <a:t>. Phys. J. C (2024) 84:590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E3303-6425-A51E-1FA8-6B59D89B2F3C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EA52C66-FECA-B9E3-D10A-1F6F1798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28" y="2189798"/>
            <a:ext cx="4632115" cy="35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3A6691-0069-5C1A-FDCF-8ACDA566E267}"/>
              </a:ext>
            </a:extLst>
          </p:cNvPr>
          <p:cNvSpPr txBox="1"/>
          <p:nvPr/>
        </p:nvSpPr>
        <p:spPr>
          <a:xfrm>
            <a:off x="7380168" y="6088533"/>
            <a:ext cx="4231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</a:rPr>
              <a:t>BeAGLE</a:t>
            </a:r>
            <a:r>
              <a:rPr lang="en-US" sz="1600" dirty="0">
                <a:latin typeface="Arial" panose="020B0604020202020204" pitchFamily="34" charset="0"/>
              </a:rPr>
              <a:t>: PRD </a:t>
            </a:r>
            <a:r>
              <a:rPr lang="en-US" sz="1600" b="1" dirty="0">
                <a:latin typeface="Arial" panose="020B0604020202020204" pitchFamily="34" charset="0"/>
              </a:rPr>
              <a:t>106,</a:t>
            </a:r>
            <a:r>
              <a:rPr lang="en-US" sz="1600" dirty="0">
                <a:latin typeface="Arial" panose="020B0604020202020204" pitchFamily="34" charset="0"/>
              </a:rPr>
              <a:t> 012007 (2022)</a:t>
            </a:r>
          </a:p>
        </p:txBody>
      </p:sp>
    </p:spTree>
    <p:extLst>
      <p:ext uri="{BB962C8B-B14F-4D97-AF65-F5344CB8AC3E}">
        <p14:creationId xmlns:p14="http://schemas.microsoft.com/office/powerpoint/2010/main" val="65378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A208B4-5686-7B1E-5091-A3C7DB303F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5925830" cy="1325563"/>
              </a:xfrm>
            </p:spPr>
            <p:txBody>
              <a:bodyPr/>
              <a:lstStyle/>
              <a:p>
                <a:r>
                  <a:rPr lang="en-US" dirty="0"/>
                  <a:t>Net-proton yield in Au + Au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/>
                  <a:t> = 54.4 GeV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A208B4-5686-7B1E-5091-A3C7DB303F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5925830" cy="1325563"/>
              </a:xfrm>
              <a:blipFill>
                <a:blip r:embed="rId2"/>
                <a:stretch>
                  <a:fillRect l="-2675" r="-1646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1B35-4CBB-7DEF-A5AF-27ADD127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CE294-5BFF-BF47-C953-2D1791D14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</a:t>
            </a:r>
            <a:r>
              <a:rPr lang="en-US" dirty="0" err="1"/>
              <a:t>GHP</a:t>
            </a:r>
            <a:r>
              <a:rPr lang="en-US" dirty="0"/>
              <a:t>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1FB99FA-8D45-5902-AA94-A591560475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220" y="1609725"/>
                <a:ext cx="6704718" cy="42719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/>
                  <a:t>Measured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dN</m:t>
                    </m:r>
                    <m:r>
                      <m:rPr>
                        <m:lit/>
                      </m:rP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dy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1.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04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±0.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b="0" dirty="0"/>
                  <a:t>PYTHIA-8.3 and 8.3 CR </a:t>
                </a:r>
                <a:r>
                  <a:rPr lang="en-US" dirty="0">
                    <a:solidFill>
                      <a:srgbClr val="FF0000"/>
                    </a:solidFill>
                  </a:rPr>
                  <a:t>overestimate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/>
                  <a:t>.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Consistent</a:t>
                </a:r>
                <a:r>
                  <a:rPr lang="en-US" b="0" dirty="0"/>
                  <a:t> with theory estimation of junction interaction.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1FB99FA-8D45-5902-AA94-A5915604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20" y="1609725"/>
                <a:ext cx="6704718" cy="4271963"/>
              </a:xfrm>
              <a:prstGeom prst="rect">
                <a:avLst/>
              </a:prstGeom>
              <a:blipFill>
                <a:blip r:embed="rId3"/>
                <a:stretch>
                  <a:fillRect l="-1182" t="-14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3CFC45F-53ED-0428-B00D-68BCC1D84B2F}"/>
              </a:ext>
            </a:extLst>
          </p:cNvPr>
          <p:cNvSpPr/>
          <p:nvPr/>
        </p:nvSpPr>
        <p:spPr>
          <a:xfrm>
            <a:off x="1065475" y="6289482"/>
            <a:ext cx="6249725" cy="49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4E1473-03FA-FECB-A28B-E365A9FB5905}"/>
              </a:ext>
            </a:extLst>
          </p:cNvPr>
          <p:cNvSpPr txBox="1">
            <a:spLocks/>
          </p:cNvSpPr>
          <p:nvPr/>
        </p:nvSpPr>
        <p:spPr>
          <a:xfrm>
            <a:off x="787854" y="3014980"/>
            <a:ext cx="3935222" cy="3477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085CB968-9968-EDCF-77E7-40DBD7DD0E9B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A74CD2-8147-A79F-C750-BB08A4DE9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030" y="1239421"/>
            <a:ext cx="5245173" cy="48236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60F1C-9423-7BA4-F79D-A8F1F758C54C}"/>
              </a:ext>
            </a:extLst>
          </p:cNvPr>
          <p:cNvGrpSpPr/>
          <p:nvPr/>
        </p:nvGrpSpPr>
        <p:grpSpPr>
          <a:xfrm>
            <a:off x="1078518" y="3685101"/>
            <a:ext cx="3321602" cy="3172899"/>
            <a:chOff x="4012142" y="1658673"/>
            <a:chExt cx="4378351" cy="38117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A81930-6180-71DF-2A38-8A63A7BD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5595"/>
            <a:stretch/>
          </p:blipFill>
          <p:spPr>
            <a:xfrm>
              <a:off x="4012142" y="1658673"/>
              <a:ext cx="4378351" cy="3811798"/>
            </a:xfrm>
            <a:prstGeom prst="rect">
              <a:avLst/>
            </a:prstGeom>
          </p:spPr>
        </p:pic>
        <p:pic>
          <p:nvPicPr>
            <p:cNvPr id="3" name="Picture 2" descr="Chart, box and whisker chart&#10;&#10;Description automatically generated">
              <a:extLst>
                <a:ext uri="{FF2B5EF4-FFF2-40B4-BE49-F238E27FC236}">
                  <a16:creationId xmlns:a16="http://schemas.microsoft.com/office/drawing/2014/main" id="{002A4F57-D528-4247-A9E1-4035E1CB3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6981"/>
            <a:stretch/>
          </p:blipFill>
          <p:spPr>
            <a:xfrm>
              <a:off x="4414498" y="5100090"/>
              <a:ext cx="3668302" cy="34280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86995C-80E2-EBF9-87F6-82CF820117A9}"/>
              </a:ext>
            </a:extLst>
          </p:cNvPr>
          <p:cNvSpPr txBox="1"/>
          <p:nvPr/>
        </p:nvSpPr>
        <p:spPr>
          <a:xfrm>
            <a:off x="8356845" y="592015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from arXiv:2408.15441</a:t>
            </a:r>
          </a:p>
        </p:txBody>
      </p:sp>
    </p:spTree>
    <p:extLst>
      <p:ext uri="{BB962C8B-B14F-4D97-AF65-F5344CB8AC3E}">
        <p14:creationId xmlns:p14="http://schemas.microsoft.com/office/powerpoint/2010/main" val="3284540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CB03-CE88-8989-5DEC-819B09BC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7FE3-4B08-4B71-1E2A-29D48357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8DBC-70F7-2933-E5BB-A7186D699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716" cy="4351338"/>
          </a:xfrm>
        </p:spPr>
        <p:txBody>
          <a:bodyPr>
            <a:normAutofit/>
          </a:bodyPr>
          <a:lstStyle/>
          <a:p>
            <a:r>
              <a:rPr lang="en-US" b="0" dirty="0"/>
              <a:t>Four methods to test the hypothesis: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Net-Baryon vs. Net-Electric charge difference in Isobar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solidFill>
                <a:srgbClr val="072C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Net-proton</a:t>
            </a:r>
            <a:r>
              <a:rPr lang="en-US" sz="2100" dirty="0"/>
              <a:t> in photonuclear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FF0000"/>
                </a:solidFill>
              </a:rPr>
              <a:t>Net-proton yield as a function of rapidity in hadronic </a:t>
            </a:r>
            <a:r>
              <a:rPr lang="en-US" sz="2100" dirty="0" err="1">
                <a:solidFill>
                  <a:srgbClr val="FF0000"/>
                </a:solidFill>
              </a:rPr>
              <a:t>Au+Au</a:t>
            </a:r>
            <a:r>
              <a:rPr lang="en-US" sz="2100" dirty="0">
                <a:solidFill>
                  <a:srgbClr val="FF0000"/>
                </a:solidFill>
              </a:rPr>
              <a:t>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Quark flavor dependence of baryon transport (PLB 860 (2025) 139205).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91080-FE57-658C-19B5-C35B797F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AA475-C6C4-FDC4-92EA-236B3AD2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99452-AB55-6771-6FA0-380F988DB24D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FB1F3-D7B0-33E8-CF47-7E20CE2B46A7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3221392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2E23-F35C-7F9D-98DD-E2882E7E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49" y="472998"/>
            <a:ext cx="1000658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Net-proton yield at mid-rapidity as a function of beam rapidity in hadronic </a:t>
            </a:r>
            <a:r>
              <a:rPr lang="en-US" dirty="0" err="1"/>
              <a:t>Au+Au</a:t>
            </a:r>
            <a:r>
              <a:rPr lang="en-US" dirty="0"/>
              <a:t> collisions</a:t>
            </a:r>
            <a:br>
              <a:rPr lang="en-US" b="0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872271-5BBA-2B9B-AB64-75792ADAAD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905" y="2619447"/>
                <a:ext cx="5804452" cy="353613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0" dirty="0"/>
                  <a:t>Regge theory: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en-US" b="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b="0" dirty="0"/>
                  <a:t>For hadron</a:t>
                </a:r>
                <a:r>
                  <a:rPr lang="en-US" dirty="0"/>
                  <a:t>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Symmetric target and projectile. </a:t>
                </a:r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If we fix</a:t>
                </a:r>
                <a:r>
                  <a:rPr lang="en-US" b="1" dirty="0">
                    <a:solidFill>
                      <a:srgbClr val="FF0000"/>
                    </a:solidFill>
                  </a:rPr>
                  <a:t> y = 0,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𝑑𝑁</m:t>
                    </m:r>
                    <m:r>
                      <m:rPr>
                        <m:lit/>
                      </m:rP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sup>
                    </m:sSup>
                  </m:oMath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≈0.65</m:t>
                    </m:r>
                  </m:oMath>
                </a14:m>
                <a:r>
                  <a:rPr lang="en-US" b="0" i="0" dirty="0">
                    <a:latin typeface="Cambria Math" panose="02040503050406030204" pitchFamily="18" charset="0"/>
                  </a:rPr>
                  <a:t>.</a:t>
                </a:r>
              </a:p>
              <a:p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872271-5BBA-2B9B-AB64-75792ADAAD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905" y="2619447"/>
                <a:ext cx="5804452" cy="3536137"/>
              </a:xfrm>
              <a:blipFill>
                <a:blip r:embed="rId2"/>
                <a:stretch>
                  <a:fillRect l="-1154" t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2DFD-CF52-6BE9-8662-E09D7395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F60A5-39D8-FE0E-8CC6-0A50B385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F0243C-0C7F-7196-7865-013EDC6F236D}"/>
                  </a:ext>
                </a:extLst>
              </p:cNvPr>
              <p:cNvSpPr txBox="1"/>
              <p:nvPr/>
            </p:nvSpPr>
            <p:spPr>
              <a:xfrm>
                <a:off x="7107658" y="1467625"/>
                <a:ext cx="3910584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Au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Au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</a:rPr>
                  <a:t> BES-I data</a:t>
                </a:r>
              </a:p>
              <a:p>
                <a:pPr marL="0" lvl="1">
                  <a:buNone/>
                </a:pPr>
                <a:r>
                  <a:rPr lang="fr-FR" dirty="0"/>
                  <a:t>Figure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Eur</a:t>
                </a:r>
                <a:r>
                  <a:rPr lang="fr-FR" dirty="0"/>
                  <a:t>. Phys. J. C (2024) 84:590</a:t>
                </a:r>
                <a:endParaRPr 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F0243C-0C7F-7196-7865-013EDC6F2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658" y="1467625"/>
                <a:ext cx="3910584" cy="800219"/>
              </a:xfrm>
              <a:prstGeom prst="rect">
                <a:avLst/>
              </a:prstGeom>
              <a:blipFill>
                <a:blip r:embed="rId3"/>
                <a:stretch>
                  <a:fillRect l="-1404" t="-8397" r="-936" b="-11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6E69B8F-6069-99D7-E575-3A0401E5A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407" y="2290323"/>
            <a:ext cx="5602982" cy="40176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31D501-2363-BEBD-1F06-281269402C53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386A2E7-A293-6CF8-7A84-88F3F16D5F81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71576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E596EA-9368-C726-09CA-BD16A41BFE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Net-proton exponential slope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E596EA-9368-C726-09CA-BD16A41BFE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3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67B134B-24DE-6519-E312-ABC040147C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690688"/>
                <a:ext cx="5582652" cy="4351338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≈0.65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.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Too small (flat) </a:t>
                </a:r>
                <a:r>
                  <a:rPr lang="en-US" b="0" dirty="0"/>
                  <a:t>compared to PYTHIA and HERWIG predictions [1].</a:t>
                </a:r>
              </a:p>
              <a:p>
                <a:endParaRPr lang="en-US" b="0" dirty="0"/>
              </a:p>
              <a:p>
                <a:r>
                  <a:rPr lang="en-US" b="0" dirty="0"/>
                  <a:t>Slope does not depend on centrality</a:t>
                </a:r>
              </a:p>
              <a:p>
                <a:pPr lvl="1"/>
                <a:r>
                  <a:rPr lang="en-US" dirty="0"/>
                  <a:t>Valence quark transport is expected to depend on multiple scatterings and thus on centrality.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UrQMD</a:t>
                </a:r>
                <a:r>
                  <a:rPr lang="en-US" dirty="0"/>
                  <a:t> shows centrality dependence [1].</a:t>
                </a:r>
              </a:p>
            </p:txBody>
          </p:sp>
        </mc:Choice>
        <mc:Fallback xmlns="">
          <p:sp>
            <p:nvSpPr>
              <p:cNvPr id="10" name="Content Placeholder 6">
                <a:extLst>
                  <a:ext uri="{FF2B5EF4-FFF2-40B4-BE49-F238E27FC236}">
                    <a16:creationId xmlns:a16="http://schemas.microsoft.com/office/drawing/2014/main" id="{A67B134B-24DE-6519-E312-ABC040147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690688"/>
                <a:ext cx="5582652" cy="4351338"/>
              </a:xfrm>
              <a:blipFill>
                <a:blip r:embed="rId4"/>
                <a:stretch>
                  <a:fillRect l="-1419" t="-1961" r="-1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CBD02AC0-5710-EF23-16A9-BA3924CD4F1A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F9135-75D8-4320-C483-643CBA0DB05F}"/>
              </a:ext>
            </a:extLst>
          </p:cNvPr>
          <p:cNvSpPr/>
          <p:nvPr/>
        </p:nvSpPr>
        <p:spPr>
          <a:xfrm>
            <a:off x="7291031" y="3323260"/>
            <a:ext cx="886202" cy="213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186974-A49F-0BCE-4172-FDAD3A107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r="7689" b="23467"/>
          <a:stretch>
            <a:fillRect/>
          </a:stretch>
        </p:blipFill>
        <p:spPr bwMode="auto">
          <a:xfrm>
            <a:off x="5510939" y="1361085"/>
            <a:ext cx="6610524" cy="421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E1029-D940-4231-7A82-2C4A8DBD4223}"/>
              </a:ext>
            </a:extLst>
          </p:cNvPr>
          <p:cNvSpPr txBox="1"/>
          <p:nvPr/>
        </p:nvSpPr>
        <p:spPr>
          <a:xfrm>
            <a:off x="9144699" y="557674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from Ref.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40F371-D2ED-D646-6D42-80701786EE6C}"/>
              </a:ext>
            </a:extLst>
          </p:cNvPr>
          <p:cNvSpPr txBox="1"/>
          <p:nvPr/>
        </p:nvSpPr>
        <p:spPr>
          <a:xfrm>
            <a:off x="8724551" y="6308209"/>
            <a:ext cx="6610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[1]: arXiv:2408.15441</a:t>
            </a:r>
          </a:p>
        </p:txBody>
      </p:sp>
    </p:spTree>
    <p:extLst>
      <p:ext uri="{BB962C8B-B14F-4D97-AF65-F5344CB8AC3E}">
        <p14:creationId xmlns:p14="http://schemas.microsoft.com/office/powerpoint/2010/main" val="364466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3B119-BF59-ACC7-0403-3A9995AA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51A9-05D9-2B1D-9970-C05ED13D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4683D-B77C-B73B-BD36-17F3B88AB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716" cy="4351338"/>
          </a:xfrm>
        </p:spPr>
        <p:txBody>
          <a:bodyPr>
            <a:normAutofit/>
          </a:bodyPr>
          <a:lstStyle/>
          <a:p>
            <a:r>
              <a:rPr lang="en-US" b="0" dirty="0"/>
              <a:t>Four methods to test the hypothesis: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Net-Baryon vs. Net-Electric charge difference in Isobar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solidFill>
                <a:srgbClr val="072C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Net-proton</a:t>
            </a:r>
            <a:r>
              <a:rPr lang="en-US" sz="2100" dirty="0"/>
              <a:t> in photonuclear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Net-proton yield as a function of rapidity in hadronic </a:t>
            </a:r>
            <a:r>
              <a:rPr lang="en-US" sz="2100" dirty="0" err="1">
                <a:solidFill>
                  <a:srgbClr val="072C62"/>
                </a:solidFill>
              </a:rPr>
              <a:t>Au+Au</a:t>
            </a:r>
            <a:r>
              <a:rPr lang="en-US" sz="2100" dirty="0">
                <a:solidFill>
                  <a:srgbClr val="072C62"/>
                </a:solidFill>
              </a:rPr>
              <a:t>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solidFill>
                <a:srgbClr val="072C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FF0000"/>
                </a:solidFill>
              </a:rPr>
              <a:t>Quark flavor dependence of baryon transport (PLB 860 (2025) 139205).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018E9-996C-6AB1-412A-D89FB579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F18D2-2CC9-5EA3-8B2A-33249B1E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0BBAC-60F1-C9DA-2BD5-88B3BD7C7D3C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66359-7033-CCA6-167F-8A4CE50FCF8B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961363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2DC6A-3B03-CA3E-8EFC-8F502E7AC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3CCA-47A6-0F3A-4AED-5077DA11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step beyond net-protons: Net-hyperons</a:t>
            </a:r>
            <a:br>
              <a:rPr lang="en-US" dirty="0"/>
            </a:br>
            <a:r>
              <a:rPr lang="en-US" dirty="0"/>
              <a:t>Baryons with valence s-quark(s)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7546D-B059-AAE2-83E0-91F62212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7EFD1-4A60-F492-C6BF-07AA710E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A3E06-FECD-943A-A7FB-89ADEE2C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890" y="1989413"/>
            <a:ext cx="5002924" cy="35873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A586D4-4D65-278A-6E42-4CDC82DDCDFD}"/>
              </a:ext>
            </a:extLst>
          </p:cNvPr>
          <p:cNvSpPr txBox="1"/>
          <p:nvPr/>
        </p:nvSpPr>
        <p:spPr>
          <a:xfrm>
            <a:off x="5549462" y="1620081"/>
            <a:ext cx="445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Net-proton plot from a few slides ago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4C702-7AC4-089C-4B2C-D981D0339942}"/>
                  </a:ext>
                </a:extLst>
              </p:cNvPr>
              <p:cNvSpPr txBox="1"/>
              <p:nvPr/>
            </p:nvSpPr>
            <p:spPr>
              <a:xfrm>
                <a:off x="483476" y="3321275"/>
                <a:ext cx="34684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Can we re-make this plot, but with net-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instead of net-proton?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74C702-7AC4-089C-4B2C-D981D0339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76" y="3321275"/>
                <a:ext cx="3468414" cy="646331"/>
              </a:xfrm>
              <a:prstGeom prst="rect">
                <a:avLst/>
              </a:prstGeom>
              <a:blipFill>
                <a:blip r:embed="rId3"/>
                <a:stretch>
                  <a:fillRect l="-1406" t="-5660" r="-70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45D6C396-FCB3-8524-168A-41B2D6281EE5}"/>
              </a:ext>
            </a:extLst>
          </p:cNvPr>
          <p:cNvSpPr/>
          <p:nvPr/>
        </p:nvSpPr>
        <p:spPr>
          <a:xfrm>
            <a:off x="1849821" y="4179186"/>
            <a:ext cx="2701158" cy="1051035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400A9-6F88-89F1-322F-6B45E17C4061}"/>
                  </a:ext>
                </a:extLst>
              </p:cNvPr>
              <p:cNvSpPr txBox="1"/>
              <p:nvPr/>
            </p:nvSpPr>
            <p:spPr>
              <a:xfrm>
                <a:off x="2785242" y="5690857"/>
                <a:ext cx="7757962" cy="65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Expectation: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𝒖𝒅𝒔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),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𝜩</m:t>
                        </m:r>
                      </m:e>
                      <m:sup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𝒅𝒔𝒔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), 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𝜴</m:t>
                        </m:r>
                      </m:e>
                      <m:sup>
                        <m:r>
                          <a:rPr lang="en-US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𝒔𝒔𝒔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in junction picture as junction should be flavor independent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400A9-6F88-89F1-322F-6B45E17C4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242" y="5690857"/>
                <a:ext cx="7757962" cy="652551"/>
              </a:xfrm>
              <a:prstGeom prst="rect">
                <a:avLst/>
              </a:prstGeom>
              <a:blipFill>
                <a:blip r:embed="rId4"/>
                <a:stretch>
                  <a:fillRect l="-707" t="-4673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652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5F95-2C86-F5D5-5801-874AB8EB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step beyond net-protons: Net-hyperons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056E16-EAD3-6459-B86D-CF5AAEBFC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69164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Complication</a:t>
                </a:r>
                <a:r>
                  <a:rPr lang="en-US" b="0" dirty="0"/>
                  <a:t>: </a:t>
                </a:r>
              </a:p>
              <a:p>
                <a:pPr lvl="1"/>
                <a:r>
                  <a:rPr lang="en-US" dirty="0"/>
                  <a:t>Below s-quark threshold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vs. model prediction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72C6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72C6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072C62"/>
                                </a:solidFill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>
                    <a:solidFill>
                      <a:srgbClr val="072C62"/>
                    </a:solidFill>
                  </a:rPr>
                  <a:t> &gt; 0.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𝑑𝑦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&lt;0.5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depends on both baryon stopping </a:t>
                </a:r>
                <a:r>
                  <a:rPr lang="en-US" b="1" dirty="0"/>
                  <a:t>AND</a:t>
                </a:r>
                <a:r>
                  <a:rPr lang="en-US" dirty="0"/>
                  <a:t> s-quark production rate. 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Solution</a:t>
                </a:r>
                <a:r>
                  <a:rPr lang="en-US" b="0" dirty="0"/>
                  <a:t>: Factor out s-quark effects → Normalize by production rate: </a:t>
                </a:r>
                <a:endParaRPr lang="en-US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</m:acc>
                      </m:sub>
                    </m:sSub>
                    <m:r>
                      <m:rPr>
                        <m:lit/>
                      </m:rP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𝒅𝒚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m:rPr>
                        <m:lit/>
                      </m:rP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(s-quark production rate)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???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𝒃𝒆𝒂𝒎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How to estimate s-quark production rates?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056E16-EAD3-6459-B86D-CF5AAEBFC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691648" cy="4351338"/>
              </a:xfrm>
              <a:blipFill>
                <a:blip r:embed="rId2"/>
                <a:stretch>
                  <a:fillRect l="-799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6DCC0-719D-0FA9-6C58-C80358512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0019-BD7A-EE3D-57D8-28C08AFD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318629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45E6A-8B90-692A-F452-388FF12D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85" y="1475569"/>
            <a:ext cx="4863494" cy="3906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422ECA-46C3-3E3F-1AAE-3EBF8CF655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/>
                    </m:sSub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ratio as a proxy for s-quarks production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422ECA-46C3-3E3F-1AAE-3EBF8CF655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F46755-CF0C-8D92-439E-7D3F6C4E4A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929438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. </a:t>
                </a:r>
              </a:p>
              <a:p>
                <a:r>
                  <a:rPr lang="en-US" b="0" dirty="0"/>
                  <a:t>Divide net-hyperons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m:rPr>
                                    <m:lit/>
                                  </m:rP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sub>
                              <m:sup/>
                            </m:sSub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b="0" dirty="0"/>
                  <a:t>.</a:t>
                </a:r>
              </a:p>
              <a:p>
                <a:pPr lvl="1"/>
                <a:r>
                  <a:rPr lang="en-US" dirty="0"/>
                  <a:t>n is number of valence s-quark.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  <m:sup/>
                    </m:sSub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not used.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is enhanced by associated production.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b="0" dirty="0"/>
                  <a:t>Try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/>
                    </m:sSubSup>
                  </m:oMath>
                </a14:m>
                <a:r>
                  <a:rPr lang="en-US" b="0" dirty="0"/>
                  <a:t>from both </a:t>
                </a:r>
                <a:r>
                  <a:rPr lang="en-US" b="0" dirty="0" err="1"/>
                  <a:t>Au+Au</a:t>
                </a:r>
                <a:r>
                  <a:rPr lang="en-US" b="0" dirty="0"/>
                  <a:t> and </a:t>
                </a:r>
                <a:r>
                  <a:rPr lang="en-US" b="0" dirty="0" err="1"/>
                  <a:t>p+p</a:t>
                </a:r>
                <a:r>
                  <a:rPr lang="en-US" b="0" dirty="0"/>
                  <a:t>.</a:t>
                </a:r>
              </a:p>
              <a:p>
                <a:pPr lvl="1"/>
                <a:r>
                  <a:rPr lang="en-US" dirty="0" err="1"/>
                  <a:t>p+p</a:t>
                </a:r>
                <a:r>
                  <a:rPr lang="en-US" dirty="0"/>
                  <a:t> has no QGP. 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F46755-CF0C-8D92-439E-7D3F6C4E4A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929438" cy="4351338"/>
              </a:xfrm>
              <a:blipFill>
                <a:blip r:embed="rId4"/>
                <a:stretch>
                  <a:fillRect l="-1232" t="-1681" r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45BBD-BB8B-9F15-CC8E-4F60F1D0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31BE97-CD64-6621-1DEB-737CD089B268}"/>
              </a:ext>
            </a:extLst>
          </p:cNvPr>
          <p:cNvSpPr txBox="1"/>
          <p:nvPr/>
        </p:nvSpPr>
        <p:spPr>
          <a:xfrm>
            <a:off x="7992778" y="5409321"/>
            <a:ext cx="399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</a:rPr>
              <a:t>Figure from </a:t>
            </a:r>
            <a:r>
              <a:rPr lang="en-US" dirty="0"/>
              <a:t>PLB 860 (2025) 139205</a:t>
            </a:r>
          </a:p>
        </p:txBody>
      </p:sp>
    </p:spTree>
    <p:extLst>
      <p:ext uri="{BB962C8B-B14F-4D97-AF65-F5344CB8AC3E}">
        <p14:creationId xmlns:p14="http://schemas.microsoft.com/office/powerpoint/2010/main" val="2377267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0BDBBA-A8B3-EE73-F697-FDA8CC1DCF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906387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sub>
                    </m:sSub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𝒅𝒚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  <m:r>
                      <m:rPr>
                        <m:lit/>
                      </m:rP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/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v.s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𝒃𝒆𝒂𝒎</m:t>
                        </m:r>
                      </m:sub>
                    </m:sSub>
                  </m:oMath>
                </a14:m>
                <a:r>
                  <a:rPr lang="en-US" dirty="0"/>
                  <a:t> with STAR data [1-4]</a:t>
                </a:r>
                <a:br>
                  <a:rPr lang="en-US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en-US" b="0" i="1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/>
                    </m:sSubSup>
                  </m:oMath>
                </a14:m>
                <a:r>
                  <a:rPr lang="en-US" dirty="0"/>
                  <a:t> from </a:t>
                </a:r>
                <a:r>
                  <a:rPr lang="en-US" dirty="0" err="1"/>
                  <a:t>Au+Au</a:t>
                </a:r>
                <a:r>
                  <a:rPr lang="en-US" dirty="0"/>
                  <a:t> 0-10%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0BDBBA-A8B3-EE73-F697-FDA8CC1DCF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906387" cy="1325563"/>
              </a:xfrm>
              <a:blipFill>
                <a:blip r:embed="rId2"/>
                <a:stretch>
                  <a:fillRect t="-1382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FB7CC5-C54E-4632-8265-4391A792B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99731"/>
            <a:ext cx="10515600" cy="30571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D241E-4632-9ADE-BC80-D4A19844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B1FCC-6231-6C41-02D2-8FC9568D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C95D8-9BC1-958F-E1DE-E923614E0F00}"/>
              </a:ext>
            </a:extLst>
          </p:cNvPr>
          <p:cNvSpPr txBox="1"/>
          <p:nvPr/>
        </p:nvSpPr>
        <p:spPr>
          <a:xfrm>
            <a:off x="7817068" y="5427601"/>
            <a:ext cx="61327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Data from </a:t>
            </a:r>
          </a:p>
          <a:p>
            <a:r>
              <a:rPr lang="en-US" dirty="0"/>
              <a:t>[1]: PRL. 98 (2007) 062301</a:t>
            </a:r>
          </a:p>
          <a:p>
            <a:r>
              <a:rPr lang="en-US" dirty="0"/>
              <a:t>[2]: PRL. 108 (2012) 072301</a:t>
            </a:r>
          </a:p>
          <a:p>
            <a:r>
              <a:rPr lang="en-US" dirty="0"/>
              <a:t>[3]: PRC. 102 (3) (2020) 034909</a:t>
            </a:r>
          </a:p>
          <a:p>
            <a:r>
              <a:rPr lang="en-US" dirty="0"/>
              <a:t>[4]: PRC. 83 (2011)024901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76AC9-D697-CEA6-DA47-37358A9E47C4}"/>
              </a:ext>
            </a:extLst>
          </p:cNvPr>
          <p:cNvSpPr txBox="1"/>
          <p:nvPr/>
        </p:nvSpPr>
        <p:spPr>
          <a:xfrm>
            <a:off x="7817068" y="5058269"/>
            <a:ext cx="399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</a:rPr>
              <a:t>Figures from </a:t>
            </a:r>
            <a:r>
              <a:rPr lang="en-US" dirty="0"/>
              <a:t>PLB 860 (2025) 139205</a:t>
            </a:r>
          </a:p>
        </p:txBody>
      </p:sp>
    </p:spTree>
    <p:extLst>
      <p:ext uri="{BB962C8B-B14F-4D97-AF65-F5344CB8AC3E}">
        <p14:creationId xmlns:p14="http://schemas.microsoft.com/office/powerpoint/2010/main" val="2099874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E464E32-9762-4C95-8DFE-87DB8A4F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386" y="3687386"/>
            <a:ext cx="3912797" cy="3161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8FADE-6B44-478D-A76C-19F02E71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7" y="379055"/>
            <a:ext cx="10210800" cy="1356360"/>
          </a:xfrm>
        </p:spPr>
        <p:txBody>
          <a:bodyPr/>
          <a:lstStyle/>
          <a:p>
            <a:r>
              <a:rPr lang="en-US" dirty="0"/>
              <a:t>Theoretical considerations for baryon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C4CCC-3E3F-4BA8-BF83-E64CDDE08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191" y="1382340"/>
            <a:ext cx="4947020" cy="4038600"/>
          </a:xfrm>
        </p:spPr>
        <p:txBody>
          <a:bodyPr>
            <a:normAutofit/>
          </a:bodyPr>
          <a:lstStyle/>
          <a:p>
            <a:r>
              <a:rPr lang="en-US" dirty="0"/>
              <a:t>Lattice calculations suggested the formation of a Y-shaped color flux tube.</a:t>
            </a:r>
          </a:p>
          <a:p>
            <a:pPr marL="1074420" lvl="2" indent="-342900"/>
            <a:r>
              <a:rPr lang="en-US" dirty="0"/>
              <a:t>PRL. </a:t>
            </a:r>
            <a:r>
              <a:rPr lang="en-US" b="1" dirty="0"/>
              <a:t>86</a:t>
            </a:r>
            <a:r>
              <a:rPr lang="en-US" dirty="0"/>
              <a:t>, 18 (2001)</a:t>
            </a:r>
          </a:p>
          <a:p>
            <a:pPr marL="1074420" lvl="2" indent="-342900"/>
            <a:r>
              <a:rPr lang="en-US" dirty="0"/>
              <a:t>PRD. </a:t>
            </a:r>
            <a:r>
              <a:rPr lang="en-US" b="1" dirty="0"/>
              <a:t>65</a:t>
            </a:r>
            <a:r>
              <a:rPr lang="en-US" dirty="0"/>
              <a:t>, 114509 (2002)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F47B-2080-FA30-5D9F-177655F6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F91F9E6-B07B-4EBC-6C46-2D6D26E63256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044F0-010F-88EF-76DC-C8FDD589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84" t="9084" r="13679"/>
          <a:stretch>
            <a:fillRect/>
          </a:stretch>
        </p:blipFill>
        <p:spPr>
          <a:xfrm>
            <a:off x="251724" y="2536946"/>
            <a:ext cx="6293455" cy="1301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266E9C-C78A-5C2F-6A2B-894C91841977}"/>
              </a:ext>
            </a:extLst>
          </p:cNvPr>
          <p:cNvSpPr txBox="1"/>
          <p:nvPr/>
        </p:nvSpPr>
        <p:spPr>
          <a:xfrm>
            <a:off x="259789" y="3976474"/>
            <a:ext cx="57820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“there is only one way to construct a gauge-invariant state vector of a baryon from quarks and gluons”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Quote from PLB 378, 238 (1996)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55792-C22F-A7E6-1117-08EED3B81FCC}"/>
              </a:ext>
            </a:extLst>
          </p:cNvPr>
          <p:cNvSpPr txBox="1"/>
          <p:nvPr/>
        </p:nvSpPr>
        <p:spPr>
          <a:xfrm>
            <a:off x="7409036" y="31234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 from PRD. </a:t>
            </a:r>
            <a:r>
              <a:rPr lang="en-US" b="1" dirty="0">
                <a:latin typeface="Arial" panose="020B0604020202020204" pitchFamily="34" charset="0"/>
              </a:rPr>
              <a:t>76</a:t>
            </a:r>
            <a:r>
              <a:rPr lang="en-US" dirty="0">
                <a:latin typeface="Arial" panose="020B0604020202020204" pitchFamily="34" charset="0"/>
              </a:rPr>
              <a:t>, 114512  (2007)</a:t>
            </a:r>
            <a:endParaRPr lang="en-US" dirty="0"/>
          </a:p>
        </p:txBody>
      </p:sp>
      <p:pic>
        <p:nvPicPr>
          <p:cNvPr id="2052" name="Picture 4" descr="Three colored balls (symbolizing quarks) connected pairwise by springs (symbolizing gluons), all inside a gray circle (symbolizing a proton). The colors of the balls are red, green, and blue, to parallel each quark's color charge. The red and blue balls are labeled &quot;u&quot; (for &quot;up&quot; quark) and the green one is labeled &quot;d&quot; (for &quot;down&quot; quark).">
            <a:extLst>
              <a:ext uri="{FF2B5EF4-FFF2-40B4-BE49-F238E27FC236}">
                <a16:creationId xmlns:a16="http://schemas.microsoft.com/office/drawing/2014/main" id="{0B05FA36-0C6F-C65C-6D9F-25998FE9B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03" y="4580857"/>
            <a:ext cx="1729952" cy="17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E9231E-EDB6-8868-B10F-D1D7DBCAE3BD}"/>
              </a:ext>
            </a:extLst>
          </p:cNvPr>
          <p:cNvSpPr txBox="1"/>
          <p:nvPr/>
        </p:nvSpPr>
        <p:spPr>
          <a:xfrm>
            <a:off x="1078624" y="6125303"/>
            <a:ext cx="6751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 from https://en.wikipedia.org/wiki/Quark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55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B71C51-030A-620A-0F46-998A007F03B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b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b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sub>
                    </m:sSub>
                    <m:r>
                      <m:rPr>
                        <m:lit/>
                      </m:rPr>
                      <a:rPr lang="en-US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𝑑𝑦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>
                            <a:latin typeface="Cambria Math" panose="02040503050406030204" pitchFamily="18" charset="0"/>
                          </a:rPr>
                          <m:t>&lt;0.5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𝑏𝑒𝑎𝑚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B71C51-030A-620A-0F46-998A007F03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6D0C15-88E7-F88C-989D-4799A2AFB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9805" y="1535271"/>
            <a:ext cx="4417053" cy="345538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20FAC-2265-45BA-3E86-4EB90FC5F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C5202-14E1-D943-EDDB-2E6088B6A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C0B696-5AE3-8F16-72EC-1F22DFEDA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858" y="1536555"/>
            <a:ext cx="4216740" cy="3298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434A99-0269-F600-C579-69C43E5F7A29}"/>
                  </a:ext>
                </a:extLst>
              </p:cNvPr>
              <p:cNvSpPr txBox="1"/>
              <p:nvPr/>
            </p:nvSpPr>
            <p:spPr>
              <a:xfrm>
                <a:off x="282266" y="4811851"/>
                <a:ext cx="11627467" cy="158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 of centrality.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within uncertainties of each other.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larger than that for proton, but no more than twice the uncertainty.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434A99-0269-F600-C579-69C43E5F7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66" y="4811851"/>
                <a:ext cx="11627467" cy="1586332"/>
              </a:xfrm>
              <a:prstGeom prst="rect">
                <a:avLst/>
              </a:prstGeom>
              <a:blipFill>
                <a:blip r:embed="rId5"/>
                <a:stretch>
                  <a:fillRect l="-681" t="-2682" b="-7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4254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6337-ED94-FC38-7034-F3FCCAD7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doesn’t work well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5CA9EF-815C-7C62-8E5B-2FC4BAF0A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978" y="1548652"/>
            <a:ext cx="10488607" cy="29413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61FC9-7F30-C205-93D6-7E226DE2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A9077-45A3-25BC-E8B9-369170A1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F14627-53F6-2710-92C8-CE7879544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13" y="4489976"/>
            <a:ext cx="9878149" cy="16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2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FF179FB-5D43-BE14-47E5-31CE552C0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" b="23467"/>
          <a:stretch/>
        </p:blipFill>
        <p:spPr bwMode="auto">
          <a:xfrm>
            <a:off x="6008294" y="3272968"/>
            <a:ext cx="5711297" cy="33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89A5E-A275-086C-3D40-3A7088FE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E9439-AAC3-FC46-84A7-31730E6D63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176" y="1370154"/>
                <a:ext cx="4918918" cy="4923485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from hadronic </a:t>
                </a:r>
                <a:r>
                  <a:rPr lang="en-US" b="0" dirty="0" err="1"/>
                  <a:t>Au+Au</a:t>
                </a:r>
                <a:r>
                  <a:rPr lang="en-US" b="0" dirty="0"/>
                  <a:t> &lt; naïve quarks model predictions.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b="0" dirty="0"/>
                  <a:t>rom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𝐴𝑢</m:t>
                    </m:r>
                  </m:oMath>
                </a14:m>
                <a:r>
                  <a:rPr lang="en-US" b="0" dirty="0"/>
                  <a:t> &lt; naïve quarks model predictions.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b="0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b="0" dirty="0"/>
                  <a:t>are within uncertainties of each other.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dirty="0"/>
                      <m:t>B</m:t>
                    </m:r>
                    <m:r>
                      <m:rPr>
                        <m:nor/>
                      </m:rPr>
                      <a:rPr lang="en-US" b="0" dirty="0"/>
                      <m:t>/</m:t>
                    </m:r>
                    <m:r>
                      <m:rPr>
                        <m:nor/>
                      </m:rPr>
                      <a:rPr lang="en-US" b="0" dirty="0"/>
                      <m:t>Δ</m:t>
                    </m:r>
                    <m:r>
                      <m:rPr>
                        <m:nor/>
                      </m:rPr>
                      <a:rPr lang="en-US" b="0" dirty="0"/>
                      <m:t>𝑄</m:t>
                    </m:r>
                    <m:r>
                      <m:rPr>
                        <m:nor/>
                      </m:rPr>
                      <a:rPr lang="en-US" b="0" dirty="0"/>
                      <m:t>∗</m:t>
                    </m:r>
                    <m:r>
                      <m:rPr>
                        <m:nor/>
                      </m:rPr>
                      <a:rPr lang="en-US" b="0"/>
                      <m:t>ΔZ</m:t>
                    </m:r>
                    <m:r>
                      <m:rPr>
                        <m:nor/>
                      </m:rPr>
                      <a:rPr lang="en-US" b="0" dirty="0"/>
                      <m:t>/</m:t>
                    </m:r>
                    <m:r>
                      <m:rPr>
                        <m:nor/>
                      </m:rPr>
                      <a:rPr lang="en-US" b="0" dirty="0"/>
                      <m:t>A</m:t>
                    </m:r>
                    <m:r>
                      <a:rPr lang="en-US" b="0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0" dirty="0"/>
                  <a:t>  on </a:t>
                </a:r>
                <a:r>
                  <a:rPr lang="en-US" b="0" dirty="0" err="1"/>
                  <a:t>Ru+Ru</a:t>
                </a:r>
                <a:r>
                  <a:rPr lang="en-US" b="0" dirty="0"/>
                  <a:t> and </a:t>
                </a:r>
                <a:r>
                  <a:rPr lang="en-US" b="0" dirty="0" err="1"/>
                  <a:t>Zr+Zr</a:t>
                </a:r>
                <a:r>
                  <a:rPr lang="en-US" b="0" dirty="0"/>
                  <a:t>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b="0" dirty="0"/>
                  <a:t> = 200 GeV.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Inconsistent with predictions from models (</a:t>
                </a:r>
                <a:r>
                  <a:rPr lang="en-US" dirty="0" err="1"/>
                  <a:t>UrQMD</a:t>
                </a:r>
                <a:r>
                  <a:rPr lang="en-US" dirty="0"/>
                  <a:t>, PYTHIA, HERWIG) with valence quark picture.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b="0" dirty="0"/>
                  <a:t>Our results </a:t>
                </a:r>
                <a:r>
                  <a:rPr lang="en-US" b="0" dirty="0">
                    <a:solidFill>
                      <a:srgbClr val="FF0000"/>
                    </a:solidFill>
                  </a:rPr>
                  <a:t>disfavor the assertion that valence quarks carry the baryon number.</a:t>
                </a:r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  <a:p>
                <a:pPr>
                  <a:lnSpc>
                    <a:spcPct val="120000"/>
                  </a:lnSpc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E9439-AAC3-FC46-84A7-31730E6D63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176" y="1370154"/>
                <a:ext cx="4918918" cy="4923485"/>
              </a:xfrm>
              <a:blipFill>
                <a:blip r:embed="rId4"/>
                <a:stretch>
                  <a:fillRect l="-1115" t="-620" r="-1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D135-4198-0128-76E8-0F2371B9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64D98-1BC2-280D-6748-07285CD4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EF796C-1F37-A215-9308-A3105D7430EA}"/>
              </a:ext>
            </a:extLst>
          </p:cNvPr>
          <p:cNvSpPr/>
          <p:nvPr/>
        </p:nvSpPr>
        <p:spPr>
          <a:xfrm>
            <a:off x="1053006" y="6293639"/>
            <a:ext cx="6249725" cy="49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0D34E0A2-202F-CA4B-1395-BEDE84779D55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9A86E-BAC5-C4DB-AA31-3FE118ACD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770" y="414813"/>
            <a:ext cx="3588230" cy="2732008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0B62A30-62C8-7294-BCBD-2876A50A4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785" y="604917"/>
            <a:ext cx="3474985" cy="271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7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2E67-C230-FED1-5675-3EE261E7F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017A8-3A1C-C035-AA97-16B250FEF5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B0E12-A24B-56EA-5021-E63BCFCA85F8}"/>
              </a:ext>
            </a:extLst>
          </p:cNvPr>
          <p:cNvSpPr/>
          <p:nvPr/>
        </p:nvSpPr>
        <p:spPr>
          <a:xfrm>
            <a:off x="10911568" y="106136"/>
            <a:ext cx="1118507" cy="947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51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2E67-C230-FED1-5675-3EE261E7F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017A8-3A1C-C035-AA97-16B250FEF5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B0E12-A24B-56EA-5021-E63BCFCA85F8}"/>
              </a:ext>
            </a:extLst>
          </p:cNvPr>
          <p:cNvSpPr/>
          <p:nvPr/>
        </p:nvSpPr>
        <p:spPr>
          <a:xfrm>
            <a:off x="10911568" y="106136"/>
            <a:ext cx="1118507" cy="947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05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EAF8-D728-0B66-82F5-C3570C79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various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78BE5-5367-A065-D570-4FB0DE84E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4890" cy="4351338"/>
          </a:xfrm>
        </p:spPr>
        <p:txBody>
          <a:bodyPr>
            <a:normAutofit/>
          </a:bodyPr>
          <a:lstStyle/>
          <a:p>
            <a:r>
              <a:rPr lang="en-US" b="0" dirty="0"/>
              <a:t>Valence quarks carry most of the momentum.</a:t>
            </a:r>
          </a:p>
          <a:p>
            <a:pPr lvl="1"/>
            <a:r>
              <a:rPr lang="en-US" dirty="0"/>
              <a:t>contracted into thin “pancakes”.</a:t>
            </a:r>
          </a:p>
          <a:p>
            <a:pPr lvl="1"/>
            <a:r>
              <a:rPr lang="en-US" dirty="0"/>
              <a:t>Less time to interact =&gt; less stopping at mid-rapidity.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0" dirty="0"/>
              <a:t>Junction carries lower momentum.</a:t>
            </a:r>
          </a:p>
          <a:p>
            <a:pPr lvl="1"/>
            <a:r>
              <a:rPr lang="en-US" sz="2100" dirty="0"/>
              <a:t>Made of low-x gluons</a:t>
            </a:r>
          </a:p>
          <a:p>
            <a:pPr lvl="1"/>
            <a:r>
              <a:rPr lang="en-US" sz="2100" dirty="0"/>
              <a:t>Enhanced baryon transport to mid-rapidity</a:t>
            </a:r>
          </a:p>
          <a:p>
            <a:pPr lvl="1"/>
            <a:r>
              <a:rPr lang="en-US" sz="2100" dirty="0"/>
              <a:t>Not made of quarks -&gt; Stopping is independent of quark flavor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279AF-079C-6079-572A-D545A822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2565-9E0A-F12B-5822-777A3276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126C15-59B9-7239-5B69-80A1391E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403" y="1635046"/>
            <a:ext cx="4033404" cy="3909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80054C-E33A-DEB7-18AE-4516DF9DBB66}"/>
              </a:ext>
            </a:extLst>
          </p:cNvPr>
          <p:cNvSpPr txBox="1"/>
          <p:nvPr/>
        </p:nvSpPr>
        <p:spPr>
          <a:xfrm>
            <a:off x="6053281" y="5696872"/>
            <a:ext cx="633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 from PLB 378, 238 (1996)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D2BA58-00F0-4D58-1AC0-34552909DA62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189C6-98C4-A24B-A7E7-5B9FC5D43B6D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794382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33CCD2-E138-33C2-6F82-1D4920E173D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Measured B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Q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433CCD2-E138-33C2-6F82-1D4920E173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C6FD2-9D82-C404-08EE-C647018F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96E465-FE90-E09F-7EA4-0F6274284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EBA4B-20D1-FAFF-904A-33C6ACE3E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67" y="1511762"/>
            <a:ext cx="10358438" cy="46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7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sky, outdoor, toy&#10;&#10;Description automatically generated">
            <a:extLst>
              <a:ext uri="{FF2B5EF4-FFF2-40B4-BE49-F238E27FC236}">
                <a16:creationId xmlns:a16="http://schemas.microsoft.com/office/drawing/2014/main" id="{A4A81C01-961E-3045-992C-6ACAFA6A7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48" y="2545002"/>
            <a:ext cx="5554409" cy="3187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03A85-9F1B-EEB9-DCF6-A79F63DB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12200" cy="1325563"/>
          </a:xfrm>
        </p:spPr>
        <p:txBody>
          <a:bodyPr>
            <a:normAutofit/>
          </a:bodyPr>
          <a:lstStyle/>
          <a:p>
            <a:r>
              <a:rPr lang="en-US"/>
              <a:t>STAR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5036-B5C5-10BD-DA33-6EB652700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106" y="1071847"/>
            <a:ext cx="5045005" cy="578615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Time Projection Chamber (TPC)</a:t>
            </a:r>
          </a:p>
          <a:p>
            <a:pPr lvl="1"/>
            <a:r>
              <a:rPr lang="en-US" dirty="0"/>
              <a:t>Track curvature =&gt; momentum (p)</a:t>
            </a:r>
          </a:p>
          <a:p>
            <a:pPr lvl="1"/>
            <a:r>
              <a:rPr lang="en-US" dirty="0"/>
              <a:t>Energy loss per unit length (</a:t>
            </a:r>
            <a:r>
              <a:rPr lang="en-US" dirty="0" err="1"/>
              <a:t>dE</a:t>
            </a:r>
            <a:r>
              <a:rPr lang="en-US" dirty="0"/>
              <a:t>/dx) =&gt; charge state. </a:t>
            </a:r>
          </a:p>
          <a:p>
            <a:pPr lvl="1"/>
            <a:r>
              <a:rPr lang="en-US" dirty="0"/>
              <a:t>p and </a:t>
            </a:r>
            <a:r>
              <a:rPr lang="en-US" dirty="0" err="1"/>
              <a:t>dE</a:t>
            </a:r>
            <a:r>
              <a:rPr lang="en-US" dirty="0"/>
              <a:t>/dx provides particle identification</a:t>
            </a:r>
          </a:p>
          <a:p>
            <a:pPr lvl="1"/>
            <a:endParaRPr lang="en-US" dirty="0"/>
          </a:p>
          <a:p>
            <a:r>
              <a:rPr lang="en-US" dirty="0"/>
              <a:t>Time-Of-Flight (</a:t>
            </a:r>
            <a:r>
              <a:rPr lang="en-US" dirty="0" err="1"/>
              <a:t>TOF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Extends momentum</a:t>
            </a:r>
          </a:p>
          <a:p>
            <a:pPr lvl="1"/>
            <a:r>
              <a:rPr lang="en-US" dirty="0"/>
              <a:t>Pile-up rejection</a:t>
            </a:r>
          </a:p>
          <a:p>
            <a:r>
              <a:rPr lang="en-US" dirty="0"/>
              <a:t>Vertex Position Detector (VPD)</a:t>
            </a:r>
          </a:p>
          <a:p>
            <a:pPr lvl="1"/>
            <a:r>
              <a:rPr lang="en-US" dirty="0"/>
              <a:t>One on the east and one on the west. </a:t>
            </a:r>
          </a:p>
          <a:p>
            <a:pPr lvl="1"/>
            <a:r>
              <a:rPr lang="en-US" dirty="0"/>
              <a:t>Averaged time of particle detection on both sides =&gt; vertex position. </a:t>
            </a:r>
          </a:p>
          <a:p>
            <a:pPr lvl="1"/>
            <a:endParaRPr lang="en-US" dirty="0"/>
          </a:p>
          <a:p>
            <a:r>
              <a:rPr lang="en-US" dirty="0"/>
              <a:t>Zero Degree Calorimeter (ZDC)</a:t>
            </a:r>
          </a:p>
          <a:p>
            <a:pPr lvl="1"/>
            <a:r>
              <a:rPr lang="en-US" dirty="0"/>
              <a:t>Detect forward neutrons for event selection</a:t>
            </a:r>
          </a:p>
          <a:p>
            <a:pPr lvl="1"/>
            <a:endParaRPr lang="en-US" dirty="0"/>
          </a:p>
          <a:p>
            <a:r>
              <a:rPr lang="en-US" dirty="0"/>
              <a:t>Beam-Beam counter (BBC)</a:t>
            </a:r>
          </a:p>
          <a:p>
            <a:pPr lvl="1"/>
            <a:r>
              <a:rPr lang="en-US" dirty="0"/>
              <a:t>Detector forward and backward beam fragments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5945-6A3F-0BA5-2B57-B975004E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443B8-266B-8161-EB4F-31866009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GHP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1974F-97C4-16E2-02D9-096AECB3F265}"/>
              </a:ext>
            </a:extLst>
          </p:cNvPr>
          <p:cNvSpPr txBox="1"/>
          <p:nvPr/>
        </p:nvSpPr>
        <p:spPr>
          <a:xfrm>
            <a:off x="3330787" y="1987974"/>
            <a:ext cx="80433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TPC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163E3-A6A6-3E86-DA45-FEDCD86F8545}"/>
              </a:ext>
            </a:extLst>
          </p:cNvPr>
          <p:cNvSpPr txBox="1"/>
          <p:nvPr/>
        </p:nvSpPr>
        <p:spPr>
          <a:xfrm>
            <a:off x="4409440" y="1987974"/>
            <a:ext cx="9946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TOF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8EF744-12BA-0AE0-4697-F6CB08739F8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732954" y="2357306"/>
            <a:ext cx="151553" cy="1114027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0368E8-6A73-ED69-A71E-E3F2B7B6D027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155441" y="2357306"/>
            <a:ext cx="751331" cy="897095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933BC4-AE3A-2823-F1AF-ABCBB82FCD1A}"/>
              </a:ext>
            </a:extLst>
          </p:cNvPr>
          <p:cNvSpPr txBox="1"/>
          <p:nvPr/>
        </p:nvSpPr>
        <p:spPr>
          <a:xfrm>
            <a:off x="1547707" y="1955708"/>
            <a:ext cx="107357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Magnet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360570-602A-9B70-38CF-1B192BD9FF0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084494" y="2325040"/>
            <a:ext cx="1105747" cy="69248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20B63F-8DB8-63B5-4EB5-59EFBD658B19}"/>
              </a:ext>
            </a:extLst>
          </p:cNvPr>
          <p:cNvSpPr txBox="1"/>
          <p:nvPr/>
        </p:nvSpPr>
        <p:spPr>
          <a:xfrm>
            <a:off x="4531360" y="5758463"/>
            <a:ext cx="1492248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ZDC 18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4B4B6B-A3FB-EA0A-1399-B868AE4E39A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277484" y="4830415"/>
            <a:ext cx="1232673" cy="928048"/>
          </a:xfrm>
          <a:prstGeom prst="straightConnector1">
            <a:avLst/>
          </a:prstGeom>
          <a:ln w="38100">
            <a:solidFill>
              <a:srgbClr val="E1A52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1A2A22-FE1F-571F-FAA7-0CCDF94CAAB9}"/>
              </a:ext>
            </a:extLst>
          </p:cNvPr>
          <p:cNvSpPr txBox="1"/>
          <p:nvPr/>
        </p:nvSpPr>
        <p:spPr>
          <a:xfrm>
            <a:off x="3127467" y="5235787"/>
            <a:ext cx="7570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BBC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651B1-205D-812B-2D76-B55EA331BF91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F510DABA-FAF1-7056-205A-8312912B0FE2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395C66-AD6E-0531-69B7-83E58C1D096A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3505987" y="4251617"/>
            <a:ext cx="1376002" cy="984170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97A5AE-48BF-74C5-3112-20F6A5BE2208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2531253" y="3603600"/>
            <a:ext cx="974734" cy="1632187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30792EB-100F-3E1A-0AA2-2EECD79AB982}"/>
              </a:ext>
            </a:extLst>
          </p:cNvPr>
          <p:cNvSpPr txBox="1"/>
          <p:nvPr/>
        </p:nvSpPr>
        <p:spPr>
          <a:xfrm>
            <a:off x="5688136" y="2549088"/>
            <a:ext cx="99466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VPD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8AAA3D7-EFF7-7C60-5090-F5BBD0471B32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630631" y="2733754"/>
            <a:ext cx="1057505" cy="1249141"/>
          </a:xfrm>
          <a:prstGeom prst="straightConnector1">
            <a:avLst/>
          </a:prstGeom>
          <a:ln w="3810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88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24751E-1F26-4D7A-95FA-545C84B2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003" y="1327339"/>
            <a:ext cx="6433115" cy="4439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6">
                <a:extLst>
                  <a:ext uri="{FF2B5EF4-FFF2-40B4-BE49-F238E27FC236}">
                    <a16:creationId xmlns:a16="http://schemas.microsoft.com/office/drawing/2014/main" id="{41580A70-D78F-4678-803C-AAD1715CB4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323850"/>
                <a:ext cx="9875520" cy="1356360"/>
              </a:xfrm>
            </p:spPr>
            <p:txBody>
              <a:bodyPr/>
              <a:lstStyle/>
              <a:p>
                <a:r>
                  <a:rPr lang="en-US"/>
                  <a:t>Rapidity asymmetry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/>
                  <a:t>-rich events</a:t>
                </a:r>
              </a:p>
            </p:txBody>
          </p:sp>
        </mc:Choice>
        <mc:Fallback xmlns="">
          <p:sp>
            <p:nvSpPr>
              <p:cNvPr id="16" name="Title 6">
                <a:extLst>
                  <a:ext uri="{FF2B5EF4-FFF2-40B4-BE49-F238E27FC236}">
                    <a16:creationId xmlns:a16="http://schemas.microsoft.com/office/drawing/2014/main" id="{41580A70-D78F-4678-803C-AAD1715CB4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0" y="323850"/>
                <a:ext cx="9875520" cy="1356360"/>
              </a:xfrm>
              <a:blipFill>
                <a:blip r:embed="rId3"/>
                <a:stretch>
                  <a:fillRect l="-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557666E-3322-4B76-82A4-698B15AFE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939" y="5457463"/>
            <a:ext cx="1331772" cy="4962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1076E-FB4B-485D-AD6D-447CD79DC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857" y="5457463"/>
            <a:ext cx="1189212" cy="490907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713E505-A9A3-D892-17BF-1EA90A8F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2996" y="6558562"/>
            <a:ext cx="2329074" cy="365125"/>
          </a:xfrm>
        </p:spPr>
        <p:txBody>
          <a:bodyPr/>
          <a:lstStyle/>
          <a:p>
            <a:r>
              <a:rPr lang="en-US"/>
              <a:t>5/25/2023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4375893-F795-7C3E-2EEF-392048A7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558562"/>
            <a:ext cx="4717774" cy="365125"/>
          </a:xfrm>
        </p:spPr>
        <p:txBody>
          <a:bodyPr/>
          <a:lstStyle/>
          <a:p>
            <a:r>
              <a:rPr lang="it-IT"/>
              <a:t>Nicole Lewis, CFNS Seminar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B3B7CF-CCA7-6169-15EE-405B2F24A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1916735"/>
            <a:ext cx="4827444" cy="3052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9A4823-454E-0BB0-09E5-E0A88DC27EE3}"/>
              </a:ext>
            </a:extLst>
          </p:cNvPr>
          <p:cNvSpPr txBox="1"/>
          <p:nvPr/>
        </p:nvSpPr>
        <p:spPr>
          <a:xfrm>
            <a:off x="1106294" y="4993255"/>
            <a:ext cx="40597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Helvetica" panose="020B0604020202020204" pitchFamily="34" charset="0"/>
              </a:rPr>
              <a:t>J. D. Brandenburg, N. Lewis,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Helvetica" panose="020B0604020202020204" pitchFamily="34" charset="0"/>
              </a:rPr>
              <a:t>P. Tribedy, Z. Xu, arXiv:2205.05685 (2022)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DABB2-4248-A84A-57BA-F4164809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38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095477-0E74-0277-B854-49D4E579E714}"/>
              </a:ext>
            </a:extLst>
          </p:cNvPr>
          <p:cNvSpPr/>
          <p:nvPr/>
        </p:nvSpPr>
        <p:spPr>
          <a:xfrm>
            <a:off x="1065475" y="6289482"/>
            <a:ext cx="6249725" cy="496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9E23973-7EE6-427C-9909-73F59E1CB150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333561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B03DA3-BC78-4D66-943B-C98CECFD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31" y="1450589"/>
            <a:ext cx="7405119" cy="4978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DA7690-2DAC-4641-BBB8-FC51718B57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79714" y="364672"/>
                <a:ext cx="9875520" cy="1356360"/>
              </a:xfrm>
            </p:spPr>
            <p:txBody>
              <a:bodyPr/>
              <a:lstStyle/>
              <a:p>
                <a:r>
                  <a:rPr lang="en-US"/>
                  <a:t>Defining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𝐞</m:t>
                    </m:r>
                  </m:oMath>
                </a14:m>
                <a:r>
                  <a:rPr lang="en-US"/>
                  <a:t>vent classes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EDA7690-2DAC-4641-BBB8-FC51718B57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9714" y="364672"/>
                <a:ext cx="9875520" cy="1356360"/>
              </a:xfrm>
              <a:blipFill>
                <a:blip r:embed="rId3"/>
                <a:stretch>
                  <a:fillRect l="-1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7962D1D-2C21-F58F-A526-91A944578F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9165" y="1965960"/>
                <a:ext cx="3592286" cy="4038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18288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spcBef>
                    <a:spcPts val="200"/>
                  </a:spcBef>
                  <a:buFont typeface="Corbel" pitchFamily="34" charset="0"/>
                  <a:buNone/>
                </a:pPr>
                <a:r>
                  <a:rPr lang="en-US" sz="24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 photonuclear events have low multiplicity, consistent with very peripheral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Au</m:t>
                    </m:r>
                    <m:r>
                      <a: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Au</m:t>
                    </m:r>
                  </m:oMath>
                </a14:m>
                <a:r>
                  <a:rPr lang="en-US" sz="24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collisions</a:t>
                </a:r>
              </a:p>
              <a:p>
                <a:pPr marL="45720" indent="0">
                  <a:spcBef>
                    <a:spcPts val="1600"/>
                  </a:spcBef>
                  <a:buNone/>
                </a:pPr>
                <a:r>
                  <a:rPr lang="en-US" sz="24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</a:t>
                </a:r>
                <a14:m>
                  <m:oMath xmlns:m="http://schemas.openxmlformats.org/officeDocument/2006/math">
                    <m:r>
                      <a:rPr lang="en-US" sz="2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60−80%</m:t>
                    </m:r>
                  </m:oMath>
                </a14:m>
                <a:r>
                  <a:rPr lang="en-US" sz="2400" b="1" dirty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peripheral collisions as a baseline and to estimate behavior of peripheral background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7962D1D-2C21-F58F-A526-91A944578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165" y="1965960"/>
                <a:ext cx="3592286" cy="4038600"/>
              </a:xfrm>
              <a:prstGeom prst="rect">
                <a:avLst/>
              </a:prstGeom>
              <a:blipFill>
                <a:blip r:embed="rId4"/>
                <a:stretch>
                  <a:fillRect l="-1358" t="-1964" r="-2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F27A5E-F2FA-FBA0-D19B-71D0BF94A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2996" y="6558562"/>
            <a:ext cx="2329074" cy="365125"/>
          </a:xfrm>
        </p:spPr>
        <p:txBody>
          <a:bodyPr/>
          <a:lstStyle/>
          <a:p>
            <a:r>
              <a:rPr lang="en-US"/>
              <a:t>5/25/2023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4A62B6A-6FF1-270C-012D-4ACA0A9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9148" y="6558562"/>
            <a:ext cx="4717774" cy="365125"/>
          </a:xfrm>
        </p:spPr>
        <p:txBody>
          <a:bodyPr/>
          <a:lstStyle/>
          <a:p>
            <a:r>
              <a:rPr lang="it-IT"/>
              <a:t>Nicole Lewis, CFNS Seminar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7A61B-19F4-3431-BDD2-93EF3D1C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39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C0B4A9-B467-7CEB-1B53-218164749F6F}"/>
              </a:ext>
            </a:extLst>
          </p:cNvPr>
          <p:cNvSpPr/>
          <p:nvPr/>
        </p:nvSpPr>
        <p:spPr>
          <a:xfrm>
            <a:off x="1065475" y="6558562"/>
            <a:ext cx="6313335" cy="29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A468D-1001-6F12-BB92-B82D1A055A9A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61903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11BA-6ACE-0001-5F7E-071B1909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EA2B7-46D5-B037-BE80-3FB43A16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various mechanisms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C8D2E-6E0E-A92B-A064-324EAEC4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2782-52B0-977F-9B79-0F80FF4C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60092FC-F18B-B3D1-D091-04024CA7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51" y="1579532"/>
            <a:ext cx="3122072" cy="3026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005F51-BF9F-8104-1899-CF3360FFC7CE}"/>
              </a:ext>
            </a:extLst>
          </p:cNvPr>
          <p:cNvSpPr txBox="1"/>
          <p:nvPr/>
        </p:nvSpPr>
        <p:spPr>
          <a:xfrm>
            <a:off x="4010108" y="1208223"/>
            <a:ext cx="633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Figure from PLB 378, 238 (1996)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60191F-7C13-091A-287E-A296190B63C2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BC6E8-EB7F-CB92-D8F6-E86B88CF8130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550FB6-48ED-A130-DFA4-E9DE6C854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26866"/>
              </p:ext>
            </p:extLst>
          </p:nvPr>
        </p:nvGraphicFramePr>
        <p:xfrm>
          <a:off x="833386" y="4611346"/>
          <a:ext cx="105156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80196133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56372281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46847695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692489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8065294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80460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Composed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Momentum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Carry electric charge?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Stopped by 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Depends on quark flavor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1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Gluons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Relatively Easy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822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Valence quark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Relatively 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18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70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CE41A-FEEE-835D-A3C2-75B496A45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A+A background estimation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B6B78B-DB60-D506-19A2-4A97389A7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57074"/>
            <a:ext cx="10515600" cy="308844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A8C87-7E09-8DC0-FB98-97FB3D1B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354275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234E-9762-2CDC-46C6-877D6016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Include data from other reactions.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8B7A89-CCDF-C038-20D9-D984D837C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772" y="1575608"/>
            <a:ext cx="10515600" cy="289498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8C783-EEBB-038E-CEBA-1E7CF487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32E05-9569-627A-E9F4-0C91CD1FB387}"/>
              </a:ext>
            </a:extLst>
          </p:cNvPr>
          <p:cNvSpPr txBox="1"/>
          <p:nvPr/>
        </p:nvSpPr>
        <p:spPr>
          <a:xfrm>
            <a:off x="8026241" y="4303455"/>
            <a:ext cx="5017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Rev. C, 78:034918, 2008</a:t>
            </a: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J. Phys. G, 32:427–442, 2006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Lett. B, 728:216–227, 2014.</a:t>
            </a: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Rev. Lett., 111:222301, Nov2013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Rev. C, 75:064901, 2007</a:t>
            </a:r>
          </a:p>
          <a:p>
            <a:r>
              <a:rPr lang="fr-FR" sz="16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Eur</a:t>
            </a:r>
            <a:r>
              <a:rPr lang="fr-FR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Phys. J. C, 71:1594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Rev. C, 66:054902, 2002</a:t>
            </a:r>
          </a:p>
          <a:p>
            <a:r>
              <a:rPr lang="en-US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Phys. Rev. C, 88:044910, Oct 2013</a:t>
            </a:r>
            <a:endParaRPr lang="en-US" sz="1600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fr-FR" sz="16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Eur</a:t>
            </a:r>
            <a:r>
              <a:rPr lang="fr-FR" sz="16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Phys. J. C, 71:1655,2011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7355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80E4-F4C9-F34A-4028-AACE5ECB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PYTHIA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EF612-5361-40D7-930F-257CD93BE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PYTHIA: no baryon junction in incoming protons </a:t>
            </a:r>
          </a:p>
          <a:p>
            <a:pPr lvl="1"/>
            <a:r>
              <a:rPr lang="en-US" dirty="0"/>
              <a:t>Baryons produced mainly through “popcorn” mechanism </a:t>
            </a:r>
          </a:p>
          <a:p>
            <a:pPr lvl="1"/>
            <a:r>
              <a:rPr lang="en-US" dirty="0"/>
              <a:t>CR Mode 2: allow dynamical formation of baryon junction prior to hadronization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AC7CD-34BD-3775-A62E-CB46B97A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BACF1-ED88-8D4C-6E50-C88898A2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A299A-6692-AECD-E813-902713BB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3213261"/>
            <a:ext cx="8619460" cy="21927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161C0A-9A88-5F18-02CE-702F0A57F92C}"/>
              </a:ext>
            </a:extLst>
          </p:cNvPr>
          <p:cNvSpPr txBox="1"/>
          <p:nvPr/>
        </p:nvSpPr>
        <p:spPr>
          <a:xfrm>
            <a:off x="9525000" y="3932182"/>
            <a:ext cx="162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Courtesy: Rongrong Ma</a:t>
            </a:r>
          </a:p>
        </p:txBody>
      </p:sp>
    </p:spTree>
    <p:extLst>
      <p:ext uri="{BB962C8B-B14F-4D97-AF65-F5344CB8AC3E}">
        <p14:creationId xmlns:p14="http://schemas.microsoft.com/office/powerpoint/2010/main" val="381318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49F507-5248-46D3-A18D-71CC76B06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13" y="1566223"/>
            <a:ext cx="6244342" cy="4114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791164-7755-402D-B391-A54A0B07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6" y="454478"/>
            <a:ext cx="9875520" cy="1356360"/>
          </a:xfrm>
        </p:spPr>
        <p:txBody>
          <a:bodyPr/>
          <a:lstStyle/>
          <a:p>
            <a:r>
              <a:rPr lang="en-US"/>
              <a:t>Net-Baryon at mid-rapidity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2CA930-A0B9-43A2-BDFC-86DFE09E76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24981" y="1617785"/>
                <a:ext cx="4466968" cy="474282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500" dirty="0"/>
                  <a:t>Net-Baryon</a:t>
                </a:r>
                <a:r>
                  <a:rPr lang="en-US" sz="2800" dirty="0"/>
                  <a:t> </a:t>
                </a:r>
                <a:r>
                  <a:rPr lang="en-US" sz="2500" dirty="0"/>
                  <a:t>= </a:t>
                </a:r>
                <a14:m>
                  <m:oMath xmlns:m="http://schemas.openxmlformats.org/officeDocument/2006/math">
                    <m:r>
                      <a:rPr lang="en-US" sz="2500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500" smtClean="0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̅"/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endParaRPr lang="en-US" sz="25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r>
                  <a:rPr lang="en-US" sz="2500" dirty="0"/>
                  <a:t>More baryons than antibaryons, even at midrapidity</a:t>
                </a:r>
              </a:p>
              <a:p>
                <a:endParaRPr lang="en-US" sz="2200" dirty="0"/>
              </a:p>
              <a:p>
                <a:r>
                  <a:rPr lang="en-US" sz="2500" dirty="0"/>
                  <a:t>Expected yield of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̅"/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500" dirty="0"/>
                  <a:t> is low</a:t>
                </a:r>
              </a:p>
              <a:p>
                <a:endParaRPr lang="en-US" sz="2500" dirty="0"/>
              </a:p>
              <a:p>
                <a:r>
                  <a:rPr lang="en-US" sz="2500" dirty="0"/>
                  <a:t>Collision time is too short for a lot of valence quarks to be stopped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2CA930-A0B9-43A2-BDFC-86DFE09E76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4981" y="1617785"/>
                <a:ext cx="4466968" cy="4742822"/>
              </a:xfrm>
              <a:blipFill>
                <a:blip r:embed="rId4"/>
                <a:stretch>
                  <a:fillRect l="-2046" t="-1928" r="-1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A2538CB-8999-4E85-830C-0C9B92FAEB05}"/>
              </a:ext>
            </a:extLst>
          </p:cNvPr>
          <p:cNvSpPr txBox="1"/>
          <p:nvPr/>
        </p:nvSpPr>
        <p:spPr>
          <a:xfrm>
            <a:off x="1041187" y="5680530"/>
            <a:ext cx="6094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BRAHMS Collaboration, Phys. Lett. B </a:t>
            </a:r>
            <a:r>
              <a:rPr lang="en-US" b="1" dirty="0">
                <a:latin typeface="Arial" panose="020B0604020202020204" pitchFamily="34" charset="0"/>
              </a:rPr>
              <a:t>677,</a:t>
            </a:r>
            <a:r>
              <a:rPr lang="en-US" dirty="0">
                <a:latin typeface="Arial" panose="020B0604020202020204" pitchFamily="34" charset="0"/>
              </a:rPr>
              <a:t> 267-271 (2009)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DB3DD-D887-A554-419A-D9F3249C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43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6C3064-90D9-6B55-E1B1-07FFA1AD3564}"/>
              </a:ext>
            </a:extLst>
          </p:cNvPr>
          <p:cNvSpPr/>
          <p:nvPr/>
        </p:nvSpPr>
        <p:spPr>
          <a:xfrm>
            <a:off x="1065475" y="6293458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46FECAE-2FC4-0291-36D0-DE1AF3C6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9805" y="6244525"/>
            <a:ext cx="7757963" cy="365125"/>
          </a:xfrm>
        </p:spPr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4031455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50BD6-E3F6-2BDB-ADA1-00CF56E8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192" y="1484814"/>
            <a:ext cx="6373683" cy="4198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18911-4FC7-A2BA-C0C6-2A9B10DE4548}"/>
              </a:ext>
            </a:extLst>
          </p:cNvPr>
          <p:cNvSpPr txBox="1"/>
          <p:nvPr/>
        </p:nvSpPr>
        <p:spPr>
          <a:xfrm>
            <a:off x="6989259" y="5683429"/>
            <a:ext cx="40597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Helvetica" panose="020B0604020202020204" pitchFamily="34" charset="0"/>
              </a:rPr>
              <a:t>J. D. Brandenburg, N. Lewis,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Helvetica" panose="020B0604020202020204" pitchFamily="34" charset="0"/>
              </a:rPr>
              <a:t>P. Tribedy, Z. Xu, arXiv:2205.05685 (2022)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D2B424-D733-7D51-EDE2-1FE4DB66B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6" y="454478"/>
            <a:ext cx="9875520" cy="1356360"/>
          </a:xfrm>
        </p:spPr>
        <p:txBody>
          <a:bodyPr/>
          <a:lstStyle/>
          <a:p>
            <a:r>
              <a:rPr lang="en-US"/>
              <a:t>Net-Baryon at mid-rapidity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77D8DA1-88DF-1621-EEA1-8978E0506F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3044" y="1661632"/>
                <a:ext cx="5156920" cy="4364699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en-US" sz="2500" dirty="0"/>
                  <a:t>Changes with collision energy</a:t>
                </a:r>
              </a:p>
              <a:p>
                <a:pPr marL="514350" lvl="1" indent="-174625"/>
                <a:r>
                  <a:rPr lang="en-US" sz="2100" dirty="0"/>
                  <a:t>Higher energy =&gt; Less interaction time</a:t>
                </a:r>
              </a:p>
              <a:p>
                <a:pPr marL="339725" lvl="1" indent="0">
                  <a:buNone/>
                </a:pPr>
                <a:endParaRPr lang="en-US" sz="2100" dirty="0"/>
              </a:p>
              <a:p>
                <a:pPr>
                  <a:spcAft>
                    <a:spcPts val="400"/>
                  </a:spcAft>
                </a:pPr>
                <a:r>
                  <a:rPr lang="en-US" sz="2500" dirty="0"/>
                  <a:t>Normalized net-Baryon yield at mid-rapidity shows a clear exponential dependence on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500" dirty="0"/>
              </a:p>
              <a:p>
                <a:pPr lvl="1">
                  <a:spcAft>
                    <a:spcPts val="400"/>
                  </a:spcAft>
                </a:pPr>
                <a:r>
                  <a:rPr lang="en-US" sz="2100" dirty="0"/>
                  <a:t>Exponential factor too small to be explained by the valence quark picture</a:t>
                </a:r>
              </a:p>
              <a:p>
                <a:pPr marL="514350" lvl="1" indent="0">
                  <a:buNone/>
                </a:pPr>
                <a:r>
                  <a:rPr lang="en-US" sz="1800" dirty="0"/>
                  <a:t>C. Shen and B. </a:t>
                </a:r>
                <a:r>
                  <a:rPr lang="en-US" sz="1800" dirty="0" err="1"/>
                  <a:t>Schenke</a:t>
                </a:r>
                <a:r>
                  <a:rPr lang="en-US" sz="1800" dirty="0"/>
                  <a:t>, PRC </a:t>
                </a:r>
                <a:r>
                  <a:rPr lang="en-US" sz="1800" b="1" dirty="0"/>
                  <a:t>105, </a:t>
                </a:r>
                <a:r>
                  <a:rPr lang="en-US" sz="1800" dirty="0"/>
                  <a:t>064905 (2022)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77D8DA1-88DF-1621-EEA1-8978E0506F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3044" y="1661632"/>
                <a:ext cx="5156920" cy="4364699"/>
              </a:xfrm>
              <a:blipFill>
                <a:blip r:embed="rId3"/>
                <a:stretch>
                  <a:fillRect l="-1655" t="-2095" r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A30928-5135-29AE-34F3-1F34F134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44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016C536-FB1C-11C1-210B-4F1F58AB5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9805" y="6244525"/>
            <a:ext cx="7757963" cy="365125"/>
          </a:xfrm>
        </p:spPr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4187427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94CC-F3A2-BFF3-7F81-778B3AFC5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 charge of quarks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8ADB38E-3EB1-62BF-F5B8-D46E55793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43" y="1290048"/>
            <a:ext cx="460191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7A77C-C1D7-9353-4636-A0E6BE0E1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1"/>
          <a:stretch/>
        </p:blipFill>
        <p:spPr>
          <a:xfrm>
            <a:off x="248193" y="5536323"/>
            <a:ext cx="5128604" cy="533427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83930FD-0E7D-43D3-1587-EBFB387FA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786" y="3032451"/>
            <a:ext cx="1346269" cy="1428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F8AC6C-C04B-2D90-4429-E48481B98C40}"/>
              </a:ext>
            </a:extLst>
          </p:cNvPr>
          <p:cNvSpPr txBox="1"/>
          <p:nvPr/>
        </p:nvSpPr>
        <p:spPr>
          <a:xfrm>
            <a:off x="137443" y="6010944"/>
            <a:ext cx="95620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</a:rPr>
              <a:t>M. E. </a:t>
            </a:r>
            <a:r>
              <a:rPr lang="en-US" sz="1300" dirty="0" err="1">
                <a:latin typeface="Arial" panose="020B0604020202020204" pitchFamily="34" charset="0"/>
              </a:rPr>
              <a:t>Peskin</a:t>
            </a:r>
            <a:r>
              <a:rPr lang="en-US" sz="1300" dirty="0">
                <a:latin typeface="Arial" panose="020B0604020202020204" pitchFamily="34" charset="0"/>
              </a:rPr>
              <a:t>, D. V. Schroeder, An Introduction to Quantum Field Theory, Addison-Wesley Publishing Company, 1995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08D48FFE-D105-335B-BCC5-749D8084C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12" y="726842"/>
            <a:ext cx="3512849" cy="51673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C0FE14-103C-DF54-D2F8-3CDE4AEA9E05}"/>
              </a:ext>
            </a:extLst>
          </p:cNvPr>
          <p:cNvSpPr txBox="1"/>
          <p:nvPr/>
        </p:nvSpPr>
        <p:spPr>
          <a:xfrm>
            <a:off x="7638945" y="406167"/>
            <a:ext cx="329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Riordan, Science 1992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B390248-A094-4E7B-3E53-E30C092AA79B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71040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2386-E5E2-27BB-C0C4-44D81545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junction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DFEEA9-9388-55CB-B01A-AAA66A9D75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3000" y="2057400"/>
                <a:ext cx="4402123" cy="4038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3D hybrid model: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GLAUBER</m:t>
                    </m:r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MUSIC</m:t>
                    </m:r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 smtClean="0">
                        <a:latin typeface="Cambria Math" panose="02040503050406030204" pitchFamily="18" charset="0"/>
                      </a:rPr>
                      <m:t>URQMD</m:t>
                    </m:r>
                  </m:oMath>
                </a14:m>
                <a:r>
                  <a:rPr lang="en-US" sz="2400" dirty="0"/>
                  <a:t> Model </a:t>
                </a:r>
                <a:endParaRPr lang="en-US" dirty="0"/>
              </a:p>
              <a:p>
                <a:r>
                  <a:rPr lang="en-US" dirty="0"/>
                  <a:t>String junction where the baryon charge of the string can fluctuate towards the center of the string with  tuning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=0.2 </m:t>
                    </m:r>
                  </m:oMath>
                </a14:m>
                <a:r>
                  <a:rPr lang="en-US" dirty="0"/>
                  <a:t>reproduces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net-protons at STAR</a:t>
                </a:r>
              </a:p>
              <a:p>
                <a:pPr marL="0" lvl="1" indent="0">
                  <a:buNone/>
                </a:pPr>
                <a:r>
                  <a:rPr lang="en-US" sz="2000" dirty="0"/>
                  <a:t>C. Shen and B. </a:t>
                </a:r>
                <a:r>
                  <a:rPr lang="en-US" sz="2000" dirty="0" err="1"/>
                  <a:t>Schenke</a:t>
                </a:r>
                <a:r>
                  <a:rPr lang="en-US" sz="2000" dirty="0"/>
                  <a:t>, PRC </a:t>
                </a:r>
                <a:r>
                  <a:rPr lang="en-US" sz="2000" b="1" dirty="0"/>
                  <a:t>105, </a:t>
                </a:r>
                <a:r>
                  <a:rPr lang="en-US" sz="2000" dirty="0"/>
                  <a:t>064905 (2022)</a:t>
                </a:r>
                <a:endParaRPr lang="en-US" dirty="0"/>
              </a:p>
              <a:p>
                <a:pPr marL="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DFEEA9-9388-55CB-B01A-AAA66A9D75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0" y="2057400"/>
                <a:ext cx="4402123" cy="4038600"/>
              </a:xfrm>
              <a:blipFill>
                <a:blip r:embed="rId2"/>
                <a:stretch>
                  <a:fillRect l="-1939" t="-2870" r="-3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384BC-CCB3-C8DC-0207-01BDF238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0" y="655856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2FA20C-9711-4713-BBC2-0820A93A968D}" type="slidenum">
              <a:rPr lang="en-US" smtClean="0">
                <a:latin typeface="Arial" panose="020B0604020202020204" pitchFamily="34" charset="0"/>
              </a:rPr>
              <a:pPr/>
              <a:t>46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02B72-CF87-74EC-A95C-CF52EA720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79" y="1695731"/>
            <a:ext cx="5441885" cy="38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F3F37-D082-5849-E947-B6EA42C5EB35}"/>
              </a:ext>
            </a:extLst>
          </p:cNvPr>
          <p:cNvSpPr txBox="1"/>
          <p:nvPr/>
        </p:nvSpPr>
        <p:spPr>
          <a:xfrm>
            <a:off x="6308035" y="5634335"/>
            <a:ext cx="484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Plot from Wenbin Zhao, BES-Tea Seminar 2022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D65AC7D-64FC-ED5B-5D6E-7112A1A2A9DA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89912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scatter chart&#10;&#10;Description automatically generated">
            <a:extLst>
              <a:ext uri="{FF2B5EF4-FFF2-40B4-BE49-F238E27FC236}">
                <a16:creationId xmlns:a16="http://schemas.microsoft.com/office/drawing/2014/main" id="{6C11BA72-73A3-7CB0-7443-52F3CE0D2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9708" y="2022283"/>
            <a:ext cx="4439270" cy="404869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026745-F4D2-1990-9CE1-3E86B6DDC820}"/>
              </a:ext>
            </a:extLst>
          </p:cNvPr>
          <p:cNvSpPr txBox="1"/>
          <p:nvPr/>
        </p:nvSpPr>
        <p:spPr>
          <a:xfrm>
            <a:off x="7885289" y="300848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Courtesy: Z. Tang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02D31-679B-6A82-7DFF-505856885A88}"/>
              </a:ext>
            </a:extLst>
          </p:cNvPr>
          <p:cNvSpPr/>
          <p:nvPr/>
        </p:nvSpPr>
        <p:spPr>
          <a:xfrm>
            <a:off x="9414933" y="124177"/>
            <a:ext cx="1597378" cy="1140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5C0145-84A4-64C2-6365-E0322444B3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073368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Net-Charge and Net-Baryon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|&lt;1.0</m:t>
                    </m:r>
                  </m:oMath>
                </a14:m>
                <a:r>
                  <a:rPr lang="en-US" dirty="0"/>
                  <a:t>, Predicted by </a:t>
                </a:r>
                <a:r>
                  <a:rPr lang="en-US" dirty="0" err="1"/>
                  <a:t>UrQMD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5C0145-84A4-64C2-6365-E0322444B3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073368" cy="1325563"/>
              </a:xfrm>
              <a:blipFill>
                <a:blip r:embed="rId3"/>
                <a:stretch>
                  <a:fillRect l="-1574" b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94C7AB39-4FBD-4017-AD16-67630B597487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729245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6A313-2DB9-6CE0-AC20-59DB7E7B5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Virtuality of ultra-peripheral Au + Au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3E792E09-96C4-7D7F-ED2F-9CDD46940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052" y="2041693"/>
            <a:ext cx="4765994" cy="24800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F44B-F2BE-85A6-9EBB-9C0505A0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DFC4A-F539-67B0-E5A3-6BDBCDD0AFE1}"/>
              </a:ext>
            </a:extLst>
          </p:cNvPr>
          <p:cNvSpPr txBox="1"/>
          <p:nvPr/>
        </p:nvSpPr>
        <p:spPr>
          <a:xfrm>
            <a:off x="676507" y="4880541"/>
            <a:ext cx="11017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Helvetica" panose="020B0604020202020204" pitchFamily="34" charset="0"/>
              </a:rPr>
              <a:t>Screenshot of J. D. Brandenburg, N. Lewis, P. Tribedy, Z. Xu, arXiv:2205.05685 (2022)</a:t>
            </a:r>
          </a:p>
        </p:txBody>
      </p:sp>
    </p:spTree>
    <p:extLst>
      <p:ext uri="{BB962C8B-B14F-4D97-AF65-F5344CB8AC3E}">
        <p14:creationId xmlns:p14="http://schemas.microsoft.com/office/powerpoint/2010/main" val="649304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F797-41C4-C7E7-BDF4-EC78FAE2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Soure</a:t>
            </a:r>
            <a:r>
              <a:rPr lang="en-US" dirty="0"/>
              <a:t>: Z.W. Lin https://indico.cfnssbu.physics.sunysb.edu/event/113/contributions/723/attachments/140/201/sbu-baryon-stopping.pdf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F4143-D024-1522-7E4F-FE99FF054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100" y="1825765"/>
            <a:ext cx="6019800" cy="435105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D1B93-18BD-A615-2CB3-CB4F68F4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61907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B2C3-CB9B-D894-9326-C6DDB5E4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9967-FC06-F616-2DCA-02DB3DEB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DFA9-6E7E-485C-1F01-479702300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716" cy="4351338"/>
          </a:xfrm>
        </p:spPr>
        <p:txBody>
          <a:bodyPr>
            <a:normAutofit/>
          </a:bodyPr>
          <a:lstStyle/>
          <a:p>
            <a:r>
              <a:rPr lang="en-US" b="0" dirty="0"/>
              <a:t>Four methods to test the hypothesis: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Net-Baryon vs. Net-Electric charge difference in Isobar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>
              <a:solidFill>
                <a:srgbClr val="072C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Net-proton</a:t>
            </a:r>
            <a:r>
              <a:rPr lang="en-US" sz="2100" dirty="0"/>
              <a:t> in photonuclear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Net-proton yield as a function of rapidity in hadronic </a:t>
            </a:r>
            <a:r>
              <a:rPr lang="en-US" sz="2100" dirty="0" err="1"/>
              <a:t>Au+Au</a:t>
            </a:r>
            <a:r>
              <a:rPr lang="en-US" sz="2100" dirty="0"/>
              <a:t>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Quark flavor dependence of baryon transport (PLB 860 (2025) 139205).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FEEAF-8EB8-B0E8-F229-06B40DE8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0CCB9-BFC1-BA95-29B9-373D0168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95D22D-4CB2-CAC6-CA25-D75DE0AC75EA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55F8-954A-CC1F-1B2F-B3F5117E7574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1325127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1953-D3F7-9A78-DDA1-B94D699E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8A95EE-65FF-37D1-7A28-FFEF9D70A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976" y="1825625"/>
            <a:ext cx="6120047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0A8B-F1B1-10DD-D688-0D4298B1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3707015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F553-F9FE-20D9-693C-AE9E0A7A4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2F45EC-4666-7785-A42E-BAF720866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6666" y="1825625"/>
            <a:ext cx="5978667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4C5D-72E0-2E01-722A-CCF03602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58854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2EAF8-D728-0B66-82F5-C3570C791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transport from junction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78BE5-5367-A065-D570-4FB0DE84E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716" cy="4351338"/>
          </a:xfrm>
        </p:spPr>
        <p:txBody>
          <a:bodyPr>
            <a:normAutofit/>
          </a:bodyPr>
          <a:lstStyle/>
          <a:p>
            <a:r>
              <a:rPr lang="en-US" b="0" dirty="0"/>
              <a:t>Four methods to test the hypothesis: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FF0000"/>
                </a:solidFill>
              </a:rPr>
              <a:t>Net-Baryon vs. Net-Electric charge difference in Isobar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>
                <a:solidFill>
                  <a:srgbClr val="072C62"/>
                </a:solidFill>
              </a:rPr>
              <a:t>Net-proton</a:t>
            </a:r>
            <a:r>
              <a:rPr lang="en-US" sz="2100" dirty="0"/>
              <a:t> in photonuclear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Net-proton yield as a function of rapidity in hadronic </a:t>
            </a:r>
            <a:r>
              <a:rPr lang="en-US" sz="2100" dirty="0" err="1"/>
              <a:t>Au+Au</a:t>
            </a:r>
            <a:r>
              <a:rPr lang="en-US" sz="2100" dirty="0"/>
              <a:t> collisions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  <a:p>
            <a:pPr marL="914400" lvl="1" indent="-457200">
              <a:buFont typeface="+mj-lt"/>
              <a:buAutoNum type="arabicPeriod"/>
            </a:pPr>
            <a:r>
              <a:rPr lang="en-US" sz="2100" dirty="0"/>
              <a:t>Quark flavor dependence of baryon transport (PLB 860 (2025) 139205). </a:t>
            </a:r>
          </a:p>
          <a:p>
            <a:pPr marL="914400" lvl="1" indent="-457200">
              <a:buFont typeface="+mj-lt"/>
              <a:buAutoNum type="arabicPeriod"/>
            </a:pPr>
            <a:endParaRPr lang="en-US" sz="2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279AF-079C-6079-572A-D545A822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2565-9E0A-F12B-5822-777A3276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D2BA58-00F0-4D58-1AC0-34552909DA62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35A0D-A4EB-C966-1DA6-CB992A94C3E9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386186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39CE0-BCC4-35F9-2EB9-DE471783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A284-940A-C673-29A0-AE9C900F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8E440-59A2-4CAC-2395-859E135B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8110" cy="1325563"/>
          </a:xfrm>
        </p:spPr>
        <p:txBody>
          <a:bodyPr/>
          <a:lstStyle/>
          <a:p>
            <a:r>
              <a:rPr lang="en-US" dirty="0"/>
              <a:t>Method 1: Net-Baryon (B) vs. Net-Charge (Q)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25D76E-07A2-A81C-6C79-796D6CA5E2D7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8356C-6A0D-868A-1F5F-6A1D7AA2A894}"/>
              </a:ext>
            </a:extLst>
          </p:cNvPr>
          <p:cNvSpPr txBox="1"/>
          <p:nvPr/>
        </p:nvSpPr>
        <p:spPr>
          <a:xfrm>
            <a:off x="11238661" y="3383683"/>
            <a:ext cx="92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Arial" panose="020B0604020202020204" pitchFamily="34" charset="0"/>
              </a:rPr>
              <a:t>Y</a:t>
            </a:r>
            <a:r>
              <a:rPr lang="en-US" baseline="-25000" err="1">
                <a:latin typeface="Arial" panose="020B0604020202020204" pitchFamily="34" charset="0"/>
              </a:rPr>
              <a:t>Beam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746B98-18AD-B54F-F49E-6AAC7627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926" b="22073"/>
          <a:stretch/>
        </p:blipFill>
        <p:spPr>
          <a:xfrm rot="10800000">
            <a:off x="6739333" y="3246527"/>
            <a:ext cx="1396105" cy="701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B8BD22-7152-BA3F-FF50-5E13E270DE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4"/>
          <a:stretch/>
        </p:blipFill>
        <p:spPr>
          <a:xfrm>
            <a:off x="4648534" y="4084783"/>
            <a:ext cx="1396105" cy="39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C62D27-CD42-9967-A0E4-76431F1C7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9261"/>
          <a:stretch/>
        </p:blipFill>
        <p:spPr>
          <a:xfrm>
            <a:off x="8764677" y="2682582"/>
            <a:ext cx="1396105" cy="4310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6B52DA-275C-22BE-53D7-8AB037B005E1}"/>
              </a:ext>
            </a:extLst>
          </p:cNvPr>
          <p:cNvCxnSpPr/>
          <p:nvPr/>
        </p:nvCxnSpPr>
        <p:spPr>
          <a:xfrm>
            <a:off x="4096673" y="3568724"/>
            <a:ext cx="7121847" cy="44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63C706-700B-430F-F910-5982EBD83537}"/>
              </a:ext>
            </a:extLst>
          </p:cNvPr>
          <p:cNvCxnSpPr>
            <a:cxnSpLocks/>
          </p:cNvCxnSpPr>
          <p:nvPr/>
        </p:nvCxnSpPr>
        <p:spPr>
          <a:xfrm>
            <a:off x="10160782" y="2883991"/>
            <a:ext cx="10577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34F36B-2ADF-5595-4A76-41824B5E3389}"/>
              </a:ext>
            </a:extLst>
          </p:cNvPr>
          <p:cNvCxnSpPr>
            <a:cxnSpLocks/>
          </p:cNvCxnSpPr>
          <p:nvPr/>
        </p:nvCxnSpPr>
        <p:spPr>
          <a:xfrm flipH="1">
            <a:off x="3503299" y="4280571"/>
            <a:ext cx="1145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A6B0E0F-9C90-5EFE-4F4B-2ED2D84F1B72}"/>
              </a:ext>
            </a:extLst>
          </p:cNvPr>
          <p:cNvCxnSpPr/>
          <p:nvPr/>
        </p:nvCxnSpPr>
        <p:spPr>
          <a:xfrm flipV="1">
            <a:off x="7437387" y="2107276"/>
            <a:ext cx="0" cy="2996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B633798-C8BE-C58C-076D-6B47976BD688}"/>
              </a:ext>
            </a:extLst>
          </p:cNvPr>
          <p:cNvSpPr txBox="1"/>
          <p:nvPr/>
        </p:nvSpPr>
        <p:spPr>
          <a:xfrm>
            <a:off x="6910500" y="170416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 (C.M.)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8467EA-7B09-A368-6313-C6608F6F92D8}"/>
              </a:ext>
            </a:extLst>
          </p:cNvPr>
          <p:cNvCxnSpPr>
            <a:cxnSpLocks/>
          </p:cNvCxnSpPr>
          <p:nvPr/>
        </p:nvCxnSpPr>
        <p:spPr>
          <a:xfrm>
            <a:off x="6096000" y="2107276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855394-46A2-44E7-2191-D93A6AB2C43A}"/>
              </a:ext>
            </a:extLst>
          </p:cNvPr>
          <p:cNvCxnSpPr>
            <a:cxnSpLocks/>
          </p:cNvCxnSpPr>
          <p:nvPr/>
        </p:nvCxnSpPr>
        <p:spPr>
          <a:xfrm>
            <a:off x="8667403" y="2059964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3B8DA8B-B7AE-16CE-28DE-25E6033FD905}"/>
              </a:ext>
            </a:extLst>
          </p:cNvPr>
          <p:cNvSpPr txBox="1"/>
          <p:nvPr/>
        </p:nvSpPr>
        <p:spPr>
          <a:xfrm>
            <a:off x="8667258" y="365987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756A1E-2058-D191-DE2C-EABE5E41800B}"/>
              </a:ext>
            </a:extLst>
          </p:cNvPr>
          <p:cNvSpPr txBox="1"/>
          <p:nvPr/>
        </p:nvSpPr>
        <p:spPr>
          <a:xfrm>
            <a:off x="5234576" y="3605645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-0.5</a:t>
            </a:r>
          </a:p>
        </p:txBody>
      </p:sp>
      <p:sp>
        <p:nvSpPr>
          <p:cNvPr id="40" name="Explosion: 14 Points 39">
            <a:extLst>
              <a:ext uri="{FF2B5EF4-FFF2-40B4-BE49-F238E27FC236}">
                <a16:creationId xmlns:a16="http://schemas.microsoft.com/office/drawing/2014/main" id="{1C2BD677-EC43-1937-AF89-EDA51A8CFB3C}"/>
              </a:ext>
            </a:extLst>
          </p:cNvPr>
          <p:cNvSpPr/>
          <p:nvPr/>
        </p:nvSpPr>
        <p:spPr>
          <a:xfrm>
            <a:off x="7107382" y="3383683"/>
            <a:ext cx="631767" cy="457977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C05CFF8-E2CC-CF9B-07CC-36DEF9A655F4}"/>
              </a:ext>
            </a:extLst>
          </p:cNvPr>
          <p:cNvCxnSpPr>
            <a:cxnSpLocks/>
          </p:cNvCxnSpPr>
          <p:nvPr/>
        </p:nvCxnSpPr>
        <p:spPr>
          <a:xfrm flipV="1">
            <a:off x="7557513" y="2682582"/>
            <a:ext cx="331265" cy="545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B4C2850-5CE7-CE2D-2A13-938ADEF99F3D}"/>
              </a:ext>
            </a:extLst>
          </p:cNvPr>
          <p:cNvCxnSpPr>
            <a:cxnSpLocks/>
          </p:cNvCxnSpPr>
          <p:nvPr/>
        </p:nvCxnSpPr>
        <p:spPr>
          <a:xfrm flipV="1">
            <a:off x="7709913" y="3113598"/>
            <a:ext cx="727291" cy="2667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1F8C01-5673-22D5-3C9A-BDB400E63EB9}"/>
              </a:ext>
            </a:extLst>
          </p:cNvPr>
          <p:cNvCxnSpPr>
            <a:cxnSpLocks/>
          </p:cNvCxnSpPr>
          <p:nvPr/>
        </p:nvCxnSpPr>
        <p:spPr>
          <a:xfrm>
            <a:off x="7701085" y="3799116"/>
            <a:ext cx="648215" cy="4029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9A7CC92-534E-0D09-3A8F-40CBF9C85B3E}"/>
              </a:ext>
            </a:extLst>
          </p:cNvPr>
          <p:cNvCxnSpPr>
            <a:cxnSpLocks/>
          </p:cNvCxnSpPr>
          <p:nvPr/>
        </p:nvCxnSpPr>
        <p:spPr>
          <a:xfrm>
            <a:off x="7557513" y="3873372"/>
            <a:ext cx="246287" cy="5471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1A0D668D-08A3-7CAD-6643-DBC21B866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13179" y="2586808"/>
            <a:ext cx="1012024" cy="196308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7A01151-0007-8634-E5C7-65817595D5A1}"/>
              </a:ext>
            </a:extLst>
          </p:cNvPr>
          <p:cNvSpPr txBox="1"/>
          <p:nvPr/>
        </p:nvSpPr>
        <p:spPr>
          <a:xfrm>
            <a:off x="6158862" y="2106017"/>
            <a:ext cx="1748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Charged</a:t>
            </a:r>
          </a:p>
          <a:p>
            <a:r>
              <a:rPr lang="en-US" dirty="0">
                <a:latin typeface="Arial" panose="020B0604020202020204" pitchFamily="34" charset="0"/>
              </a:rPr>
              <a:t>mesons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8E1C9F-CFA9-F1AF-3EC7-BAD6F8A73F8D}"/>
              </a:ext>
            </a:extLst>
          </p:cNvPr>
          <p:cNvSpPr txBox="1"/>
          <p:nvPr/>
        </p:nvSpPr>
        <p:spPr>
          <a:xfrm>
            <a:off x="6340022" y="4498153"/>
            <a:ext cx="174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Proton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A1D5BA-D5A7-41A3-5D8E-69BD47F5EC7E}"/>
              </a:ext>
            </a:extLst>
          </p:cNvPr>
          <p:cNvSpPr txBox="1"/>
          <p:nvPr/>
        </p:nvSpPr>
        <p:spPr>
          <a:xfrm>
            <a:off x="7562812" y="4549890"/>
            <a:ext cx="174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</a:rPr>
              <a:t>Neutron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618D2F67-8EB9-0711-0833-7BB0B1972EEF}"/>
              </a:ext>
            </a:extLst>
          </p:cNvPr>
          <p:cNvSpPr txBox="1">
            <a:spLocks/>
          </p:cNvSpPr>
          <p:nvPr/>
        </p:nvSpPr>
        <p:spPr>
          <a:xfrm>
            <a:off x="272970" y="1557840"/>
            <a:ext cx="5673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1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Charged mesons (</a:t>
            </a:r>
            <a:r>
              <a:rPr lang="en-US" b="0" dirty="0" err="1"/>
              <a:t>pions</a:t>
            </a:r>
            <a:r>
              <a:rPr lang="en-US" b="0" dirty="0"/>
              <a:t> and kaons): Carry Q and not B</a:t>
            </a:r>
          </a:p>
          <a:p>
            <a:r>
              <a:rPr lang="en-US" b="0" dirty="0"/>
              <a:t>Proton: Carry B and Q</a:t>
            </a:r>
          </a:p>
          <a:p>
            <a:r>
              <a:rPr lang="en-US" b="0" dirty="0"/>
              <a:t>Neutron: Carry B and not Q</a:t>
            </a:r>
          </a:p>
          <a:p>
            <a:endParaRPr lang="en-US" b="0" i="1" dirty="0">
              <a:latin typeface="Cambria Math" panose="02040503050406030204" pitchFamily="18" charset="0"/>
            </a:endParaRPr>
          </a:p>
          <a:p>
            <a:endParaRPr lang="en-US" b="0" i="1" dirty="0">
              <a:latin typeface="Cambria Math" panose="02040503050406030204" pitchFamily="18" charset="0"/>
            </a:endParaRPr>
          </a:p>
          <a:p>
            <a:endParaRPr lang="en-US" b="0" i="1" dirty="0">
              <a:latin typeface="Cambria Math" panose="02040503050406030204" pitchFamily="18" charset="0"/>
            </a:endParaRPr>
          </a:p>
          <a:p>
            <a:endParaRPr lang="en-US" b="0" i="1" dirty="0">
              <a:latin typeface="Cambria Math" panose="02040503050406030204" pitchFamily="18" charset="0"/>
            </a:endParaRPr>
          </a:p>
          <a:p>
            <a:r>
              <a:rPr lang="en-US" b="0" dirty="0"/>
              <a:t>Question: B/𝑄*Z/A =??? 1 (at |y| &lt; 0.5)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6B89EC56-1A57-4DEF-D855-E7F56CE5038A}"/>
              </a:ext>
            </a:extLst>
          </p:cNvPr>
          <p:cNvSpPr/>
          <p:nvPr/>
        </p:nvSpPr>
        <p:spPr>
          <a:xfrm rot="5400000">
            <a:off x="7171872" y="4294433"/>
            <a:ext cx="419792" cy="2570979"/>
          </a:xfrm>
          <a:prstGeom prst="rightBrace">
            <a:avLst>
              <a:gd name="adj1" fmla="val 8333"/>
              <a:gd name="adj2" fmla="val 47413"/>
            </a:avLst>
          </a:prstGeom>
          <a:solidFill>
            <a:schemeClr val="bg1"/>
          </a:solidFill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88052AC6-0AC0-7242-66A8-387B51E31306}"/>
              </a:ext>
            </a:extLst>
          </p:cNvPr>
          <p:cNvSpPr txBox="1">
            <a:spLocks/>
          </p:cNvSpPr>
          <p:nvPr/>
        </p:nvSpPr>
        <p:spPr>
          <a:xfrm>
            <a:off x="-724709" y="6411719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126FCDB-1863-828D-1080-9E239B919C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126FCDB-1863-828D-1080-9E239B919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  <a:blipFill>
                <a:blip r:embed="rId8"/>
                <a:stretch>
                  <a:fillRect l="-817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6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BD05B-BDA1-ACE4-274B-8CD47765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58677-BDA2-2914-25D4-2B5ED18E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9C56C-3FC3-E1F0-36CE-DC780A2E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498F6-9E10-32F4-FA82-67D83ED2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88110" cy="792817"/>
          </a:xfrm>
        </p:spPr>
        <p:txBody>
          <a:bodyPr>
            <a:normAutofit/>
          </a:bodyPr>
          <a:lstStyle/>
          <a:p>
            <a:r>
              <a:rPr lang="en-US" dirty="0"/>
              <a:t>Expected values of </a:t>
            </a:r>
            <a:r>
              <a:rPr lang="en-US" sz="3200" dirty="0"/>
              <a:t>B/𝑄*Z/A for different carriers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F03AF-5268-1992-2225-70D09F5B1E7D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0F1CA-3D3B-6198-A9CE-EA10F6ABF950}"/>
              </a:ext>
            </a:extLst>
          </p:cNvPr>
          <p:cNvSpPr txBox="1"/>
          <p:nvPr/>
        </p:nvSpPr>
        <p:spPr>
          <a:xfrm>
            <a:off x="11238661" y="3383683"/>
            <a:ext cx="92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latin typeface="Arial" panose="020B0604020202020204" pitchFamily="34" charset="0"/>
              </a:rPr>
              <a:t>Y</a:t>
            </a:r>
            <a:r>
              <a:rPr lang="en-US" baseline="-25000" err="1">
                <a:latin typeface="Arial" panose="020B0604020202020204" pitchFamily="34" charset="0"/>
              </a:rPr>
              <a:t>Beam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0C6302-187B-D637-62AC-24E656E15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27926" b="22073"/>
          <a:stretch/>
        </p:blipFill>
        <p:spPr>
          <a:xfrm rot="10800000">
            <a:off x="6739333" y="3246527"/>
            <a:ext cx="1396105" cy="701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D2A219-048C-2C4D-2D5F-2B6F7B761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2074"/>
          <a:stretch/>
        </p:blipFill>
        <p:spPr>
          <a:xfrm>
            <a:off x="4648534" y="4084783"/>
            <a:ext cx="1396105" cy="39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3779E5-647A-1C39-0BF5-DDD07EAA9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69261"/>
          <a:stretch/>
        </p:blipFill>
        <p:spPr>
          <a:xfrm>
            <a:off x="8764677" y="2682582"/>
            <a:ext cx="1396105" cy="43101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9996E8-66A1-C559-D604-4F09153E5F43}"/>
              </a:ext>
            </a:extLst>
          </p:cNvPr>
          <p:cNvCxnSpPr/>
          <p:nvPr/>
        </p:nvCxnSpPr>
        <p:spPr>
          <a:xfrm>
            <a:off x="4096673" y="3568724"/>
            <a:ext cx="7121847" cy="44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DCE872-96A3-21E9-65F2-6D332C1458F8}"/>
              </a:ext>
            </a:extLst>
          </p:cNvPr>
          <p:cNvCxnSpPr>
            <a:cxnSpLocks/>
          </p:cNvCxnSpPr>
          <p:nvPr/>
        </p:nvCxnSpPr>
        <p:spPr>
          <a:xfrm>
            <a:off x="10160782" y="2883991"/>
            <a:ext cx="10577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994DFD-A3AF-9E6D-906F-F949FB0F542C}"/>
              </a:ext>
            </a:extLst>
          </p:cNvPr>
          <p:cNvCxnSpPr>
            <a:cxnSpLocks/>
          </p:cNvCxnSpPr>
          <p:nvPr/>
        </p:nvCxnSpPr>
        <p:spPr>
          <a:xfrm flipH="1">
            <a:off x="4096673" y="4280571"/>
            <a:ext cx="5518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1842F0-2D6E-D8C7-C4C2-E610536D92B3}"/>
              </a:ext>
            </a:extLst>
          </p:cNvPr>
          <p:cNvCxnSpPr/>
          <p:nvPr/>
        </p:nvCxnSpPr>
        <p:spPr>
          <a:xfrm flipV="1">
            <a:off x="7437387" y="2107276"/>
            <a:ext cx="0" cy="29967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72D51D-32B3-E76D-21C4-1A983677B244}"/>
              </a:ext>
            </a:extLst>
          </p:cNvPr>
          <p:cNvSpPr txBox="1"/>
          <p:nvPr/>
        </p:nvSpPr>
        <p:spPr>
          <a:xfrm>
            <a:off x="6910500" y="170416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 (C.M.)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E70A697-49BF-FCD8-FEC4-FCC2FF810750}"/>
              </a:ext>
            </a:extLst>
          </p:cNvPr>
          <p:cNvCxnSpPr>
            <a:cxnSpLocks/>
          </p:cNvCxnSpPr>
          <p:nvPr/>
        </p:nvCxnSpPr>
        <p:spPr>
          <a:xfrm>
            <a:off x="6096000" y="2107276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902C1B-649D-8FEF-E0F7-E2F1D04BB9CF}"/>
              </a:ext>
            </a:extLst>
          </p:cNvPr>
          <p:cNvCxnSpPr>
            <a:cxnSpLocks/>
          </p:cNvCxnSpPr>
          <p:nvPr/>
        </p:nvCxnSpPr>
        <p:spPr>
          <a:xfrm>
            <a:off x="8667403" y="2059964"/>
            <a:ext cx="0" cy="3017520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DC82378-FDD7-7954-9995-8D30A251913F}"/>
              </a:ext>
            </a:extLst>
          </p:cNvPr>
          <p:cNvSpPr txBox="1"/>
          <p:nvPr/>
        </p:nvSpPr>
        <p:spPr>
          <a:xfrm>
            <a:off x="8667258" y="3659873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AA925-EB7F-9EFB-9144-ECC312DF9AA4}"/>
              </a:ext>
            </a:extLst>
          </p:cNvPr>
          <p:cNvSpPr txBox="1"/>
          <p:nvPr/>
        </p:nvSpPr>
        <p:spPr>
          <a:xfrm>
            <a:off x="5234576" y="3605645"/>
            <a:ext cx="143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y = -0.5</a:t>
            </a:r>
          </a:p>
        </p:txBody>
      </p:sp>
      <p:sp>
        <p:nvSpPr>
          <p:cNvPr id="40" name="Explosion: 14 Points 39">
            <a:extLst>
              <a:ext uri="{FF2B5EF4-FFF2-40B4-BE49-F238E27FC236}">
                <a16:creationId xmlns:a16="http://schemas.microsoft.com/office/drawing/2014/main" id="{2ACA0227-F6D9-B70C-E2A8-6E8B5708BA00}"/>
              </a:ext>
            </a:extLst>
          </p:cNvPr>
          <p:cNvSpPr/>
          <p:nvPr/>
        </p:nvSpPr>
        <p:spPr>
          <a:xfrm>
            <a:off x="7107382" y="3383683"/>
            <a:ext cx="631767" cy="457977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89DD9992-739C-F835-F272-FEAE90E0D70B}"/>
              </a:ext>
            </a:extLst>
          </p:cNvPr>
          <p:cNvSpPr/>
          <p:nvPr/>
        </p:nvSpPr>
        <p:spPr>
          <a:xfrm rot="5400000">
            <a:off x="7171872" y="4294433"/>
            <a:ext cx="419792" cy="2570979"/>
          </a:xfrm>
          <a:prstGeom prst="rightBrace">
            <a:avLst>
              <a:gd name="adj1" fmla="val 8333"/>
              <a:gd name="adj2" fmla="val 47413"/>
            </a:avLst>
          </a:prstGeom>
          <a:solidFill>
            <a:schemeClr val="bg1"/>
          </a:solidFill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346DBC-F61C-5790-BE20-DFB9D64F5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8" y="1126137"/>
            <a:ext cx="3937160" cy="3112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9FD9B0-54F4-4397-73D6-0F426067FF2F}"/>
              </a:ext>
            </a:extLst>
          </p:cNvPr>
          <p:cNvSpPr txBox="1"/>
          <p:nvPr/>
        </p:nvSpPr>
        <p:spPr>
          <a:xfrm>
            <a:off x="669960" y="2657070"/>
            <a:ext cx="3096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Naïve expectation for valence quark as carrier =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C5CA1D-5901-0D34-2587-A2A9CFEC267E}"/>
              </a:ext>
            </a:extLst>
          </p:cNvPr>
          <p:cNvSpPr txBox="1"/>
          <p:nvPr/>
        </p:nvSpPr>
        <p:spPr>
          <a:xfrm>
            <a:off x="9010985" y="4622358"/>
            <a:ext cx="318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Tot. Baryon = A*Const</a:t>
            </a:r>
          </a:p>
          <a:p>
            <a:r>
              <a:rPr lang="en-US" dirty="0">
                <a:latin typeface="Arial" panose="020B0604020202020204" pitchFamily="34" charset="0"/>
              </a:rPr>
              <a:t>Tot. p = Tot. Baryon*Z/A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72DBC5A-0F55-23ED-381E-4A31B72A5831}"/>
              </a:ext>
            </a:extLst>
          </p:cNvPr>
          <p:cNvSpPr/>
          <p:nvPr/>
        </p:nvSpPr>
        <p:spPr>
          <a:xfrm rot="8072968">
            <a:off x="8407497" y="3856550"/>
            <a:ext cx="302913" cy="1364931"/>
          </a:xfrm>
          <a:prstGeom prst="downArrow">
            <a:avLst>
              <a:gd name="adj1" fmla="val 38428"/>
              <a:gd name="adj2" fmla="val 68974"/>
            </a:avLst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3338E50-2A73-A024-85ED-BB7B42165A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455" y="4202159"/>
                <a:ext cx="5880271" cy="231782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</m:oMath>
                </a14:m>
                <a:r>
                  <a:rPr lang="en-US" sz="2000" b="0" dirty="0"/>
                  <a:t>=A*Const.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</m:oMath>
                </a14:m>
                <a:r>
                  <a:rPr lang="en-US" sz="2000" b="0" dirty="0"/>
                  <a:t>=Const*Z.</a:t>
                </a:r>
              </a:p>
              <a:p>
                <a:r>
                  <a:rPr lang="en-US" sz="2000" b="0" dirty="0"/>
                  <a:t> (B/𝑄*Z/A)</a:t>
                </a:r>
                <a:r>
                  <a:rPr lang="en-US" sz="2000" b="0" baseline="-25000" dirty="0" err="1"/>
                  <a:t>init</a:t>
                </a:r>
                <a:r>
                  <a:rPr lang="en-US" sz="2000" b="0" baseline="-25000" dirty="0"/>
                  <a:t> </a:t>
                </a:r>
                <a:r>
                  <a:rPr lang="en-US" sz="2000" b="0" dirty="0"/>
                  <a:t>= 1 =&gt; (B/𝑄*Z/A)</a:t>
                </a:r>
                <a:r>
                  <a:rPr lang="en-US" sz="2000" b="0" baseline="-25000" dirty="0"/>
                  <a:t>final </a:t>
                </a:r>
                <a:r>
                  <a:rPr lang="en-US" sz="2000" b="0" dirty="0"/>
                  <a:t>~ 1 if B and Q shared same carrier. </a:t>
                </a:r>
              </a:p>
              <a:p>
                <a:r>
                  <a:rPr lang="en-US" sz="2000" b="0" dirty="0"/>
                  <a:t>For junction, B is enhanced so B/𝑄*Z/A &gt; 1.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B3338E50-2A73-A024-85ED-BB7B42165A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455" y="4202159"/>
                <a:ext cx="5880271" cy="2317820"/>
              </a:xfrm>
              <a:blipFill>
                <a:blip r:embed="rId6"/>
                <a:stretch>
                  <a:fillRect l="-933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Right 5">
            <a:extLst>
              <a:ext uri="{FF2B5EF4-FFF2-40B4-BE49-F238E27FC236}">
                <a16:creationId xmlns:a16="http://schemas.microsoft.com/office/drawing/2014/main" id="{9A9C1859-878A-2115-A945-955534CEA76F}"/>
              </a:ext>
            </a:extLst>
          </p:cNvPr>
          <p:cNvSpPr/>
          <p:nvPr/>
        </p:nvSpPr>
        <p:spPr>
          <a:xfrm rot="16200000">
            <a:off x="753162" y="2034813"/>
            <a:ext cx="906060" cy="338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A0CFA-9F74-CBCF-1948-C4173D37A077}"/>
              </a:ext>
            </a:extLst>
          </p:cNvPr>
          <p:cNvSpPr txBox="1"/>
          <p:nvPr/>
        </p:nvSpPr>
        <p:spPr>
          <a:xfrm>
            <a:off x="1160795" y="1243196"/>
            <a:ext cx="28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Expectation for junction: Somewhere above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1AC7665B-4E22-8695-095F-EE0AE067CF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400" b="1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600" kern="120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  <m:sup/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E4613B69-82F2-9A72-6A34-6B4768225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786" y="5898759"/>
                <a:ext cx="6719313" cy="956204"/>
              </a:xfrm>
              <a:prstGeom prst="rect">
                <a:avLst/>
              </a:prstGeom>
              <a:blipFill>
                <a:blip r:embed="rId8"/>
                <a:stretch>
                  <a:fillRect l="-817" t="-2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FF0B47-8107-FBE2-BC18-E315EECBC5F8}"/>
              </a:ext>
            </a:extLst>
          </p:cNvPr>
          <p:cNvSpPr txBox="1"/>
          <p:nvPr/>
        </p:nvSpPr>
        <p:spPr>
          <a:xfrm rot="16200000">
            <a:off x="-357691" y="2366119"/>
            <a:ext cx="108244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0" dirty="0"/>
              <a:t>B/𝑄*Z/A</a:t>
            </a:r>
            <a:endParaRPr lang="en-US" sz="1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D09F0BEB-F698-6743-47E2-C002892BFF87}"/>
              </a:ext>
            </a:extLst>
          </p:cNvPr>
          <p:cNvSpPr txBox="1">
            <a:spLocks/>
          </p:cNvSpPr>
          <p:nvPr/>
        </p:nvSpPr>
        <p:spPr>
          <a:xfrm>
            <a:off x="-724709" y="6411719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</p:spTree>
    <p:extLst>
      <p:ext uri="{BB962C8B-B14F-4D97-AF65-F5344CB8AC3E}">
        <p14:creationId xmlns:p14="http://schemas.microsoft.com/office/powerpoint/2010/main" val="212880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0771992-DA60-3D9B-B43A-CAE188C0FA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Net-Baryon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0771992-DA60-3D9B-B43A-CAE188C0F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E58C92-8C67-6367-6576-6F59A322BB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350" y="1829728"/>
                <a:ext cx="11218450" cy="4351338"/>
              </a:xfrm>
            </p:spPr>
            <p:txBody>
              <a:bodyPr>
                <a:norm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just"/>
                <a:r>
                  <a:rPr lang="en-US" b="0" dirty="0"/>
                  <a:t>Primordial (anti-)neutron yields estimation [1],</a:t>
                </a:r>
              </a:p>
              <a:p>
                <a:pPr lvl="1" algn="just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𝒑𝒓𝒊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𝒑𝒓𝒊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</m:acc>
                              </m:sub>
                            </m:sSub>
                          </m:den>
                        </m:f>
                      </m:e>
                    </m:rad>
                    <m:r>
                      <a:rPr lang="en-US" b="1" i="1" smtClean="0">
                        <a:latin typeface="Cambria Math" panose="02040503050406030204" pitchFamily="18" charset="0"/>
                      </a:rPr>
                      <m:t>,  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𝒑𝒓𝒊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𝒑𝒓𝒊</m:t>
                        </m:r>
                      </m:sup>
                    </m:sSubSup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en-US" i="1" dirty="0"/>
                  <a:t>.</a:t>
                </a:r>
              </a:p>
              <a:p>
                <a:pPr lvl="1" algn="just"/>
                <a:r>
                  <a:rPr lang="en-US" b="0" dirty="0"/>
                  <a:t>Fraction of feed-down (anti-)proton taken from Ref. [2].</a:t>
                </a:r>
              </a:p>
              <a:p>
                <a:pPr lvl="1" algn="just"/>
                <a:endParaRPr lang="en-US" b="0" dirty="0"/>
              </a:p>
              <a:p>
                <a:pPr algn="just"/>
                <a:r>
                  <a:rPr lang="en-US" b="0" dirty="0"/>
                  <a:t> Feed-down yields estimated with data driven method [3].</a:t>
                </a:r>
              </a:p>
              <a:p>
                <a:pPr lvl="1" algn="just"/>
                <a:r>
                  <a:rPr lang="en-US" dirty="0">
                    <a:solidFill>
                      <a:srgbClr val="072C62"/>
                    </a:solidFill>
                  </a:rPr>
                  <a:t>Data driven estimation of proton feed-down fraction -&gt; Weighted sum of hyperon yields.</a:t>
                </a:r>
              </a:p>
              <a:p>
                <a:pPr lvl="1"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b="0" dirty="0"/>
                  <a:t> yield ratios from THERMUS model estimation.</a:t>
                </a:r>
                <a:endParaRPr lang="en-US" dirty="0"/>
              </a:p>
              <a:p>
                <a:pPr lvl="1" algn="just"/>
                <a:r>
                  <a:rPr lang="en-US" b="0" dirty="0"/>
                  <a:t>Estimate </a:t>
                </a:r>
                <a:r>
                  <a:rPr lang="en-US" dirty="0"/>
                  <a:t>feed-down neutrons from scaled hyperon yields. </a:t>
                </a:r>
                <a:endParaRPr lang="en-US" b="0" dirty="0"/>
              </a:p>
              <a:p>
                <a:pPr lvl="1"/>
                <a:endParaRPr lang="en-US" b="0" dirty="0"/>
              </a:p>
              <a:p>
                <a:endParaRPr lang="en-US" dirty="0"/>
              </a:p>
              <a:p>
                <a:endParaRPr lang="en-US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E58C92-8C67-6367-6576-6F59A322B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350" y="1829728"/>
                <a:ext cx="11218450" cy="4351338"/>
              </a:xfrm>
              <a:blipFill>
                <a:blip r:embed="rId3"/>
                <a:stretch>
                  <a:fillRect l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82B80-DC47-6FAE-EFF2-93D0CF1B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8421C-69EB-870F-AE88-6F6B10EC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Chun Yuen Tsang, GHP 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C6853-1A43-35C3-212A-711C7BAA92C6}"/>
              </a:ext>
            </a:extLst>
          </p:cNvPr>
          <p:cNvSpPr/>
          <p:nvPr/>
        </p:nvSpPr>
        <p:spPr>
          <a:xfrm>
            <a:off x="1065475" y="6289482"/>
            <a:ext cx="6114553" cy="383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98C2526-4B63-2427-D7EE-63149CCBB6BC}"/>
              </a:ext>
            </a:extLst>
          </p:cNvPr>
          <p:cNvSpPr txBox="1">
            <a:spLocks/>
          </p:cNvSpPr>
          <p:nvPr/>
        </p:nvSpPr>
        <p:spPr>
          <a:xfrm>
            <a:off x="2212205" y="6396925"/>
            <a:ext cx="7757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Chun Yuen Tsang, CIPANP 2025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C1CECA-F0D4-D7F8-AC21-8028F42F89F1}"/>
                  </a:ext>
                </a:extLst>
              </p14:cNvPr>
              <p14:cNvContentPartPr/>
              <p14:nvPr/>
            </p14:nvContentPartPr>
            <p14:xfrm>
              <a:off x="3955542" y="319942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C1CECA-F0D4-D7F8-AC21-8028F42F89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6542" y="319042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FACFF8F-B2B2-D421-A753-E076EC10401B}"/>
              </a:ext>
            </a:extLst>
          </p:cNvPr>
          <p:cNvSpPr/>
          <p:nvPr/>
        </p:nvSpPr>
        <p:spPr>
          <a:xfrm>
            <a:off x="10490662" y="3894513"/>
            <a:ext cx="128847" cy="290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C17CE-1DFC-7E4A-B590-AECF0E305E7B}"/>
              </a:ext>
            </a:extLst>
          </p:cNvPr>
          <p:cNvSpPr txBox="1"/>
          <p:nvPr/>
        </p:nvSpPr>
        <p:spPr>
          <a:xfrm>
            <a:off x="838199" y="5872062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[1]: arXiv:2408.15441</a:t>
            </a:r>
          </a:p>
          <a:p>
            <a:r>
              <a:rPr lang="en-US" dirty="0"/>
              <a:t>[2]: </a:t>
            </a:r>
            <a:r>
              <a:rPr lang="en-US" dirty="0">
                <a:solidFill>
                  <a:srgbClr val="000000"/>
                </a:solidFill>
                <a:latin typeface="Lucida Grande"/>
              </a:rPr>
              <a:t>PRC. 79 (2009) 34909</a:t>
            </a:r>
          </a:p>
          <a:p>
            <a:r>
              <a:rPr lang="en-US" dirty="0">
                <a:solidFill>
                  <a:srgbClr val="000000"/>
                </a:solidFill>
                <a:latin typeface="Lucida Grande"/>
              </a:rPr>
              <a:t>[3]: PRL</a:t>
            </a:r>
            <a:r>
              <a:rPr lang="en-US" dirty="0"/>
              <a:t>. 97, 152301 (2006) </a:t>
            </a:r>
          </a:p>
        </p:txBody>
      </p:sp>
    </p:spTree>
    <p:extLst>
      <p:ext uri="{BB962C8B-B14F-4D97-AF65-F5344CB8AC3E}">
        <p14:creationId xmlns:p14="http://schemas.microsoft.com/office/powerpoint/2010/main" val="15554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3544</Words>
  <Application>Microsoft Office PowerPoint</Application>
  <PresentationFormat>Widescreen</PresentationFormat>
  <Paragraphs>523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-apple-system</vt:lpstr>
      <vt:lpstr>Lucida Grande</vt:lpstr>
      <vt:lpstr>Arial</vt:lpstr>
      <vt:lpstr>Cambria Math</vt:lpstr>
      <vt:lpstr>Corbel</vt:lpstr>
      <vt:lpstr>Wingdings</vt:lpstr>
      <vt:lpstr>Office Theme</vt:lpstr>
      <vt:lpstr>Tracking the baryon quantum number with heavy-ion collisions</vt:lpstr>
      <vt:lpstr>What carries baryon number, valence quark vs. baryon junction?</vt:lpstr>
      <vt:lpstr>Theoretical considerations for baryon junction</vt:lpstr>
      <vt:lpstr>Baryon transport from various mechanisms</vt:lpstr>
      <vt:lpstr>Baryon transport from junction</vt:lpstr>
      <vt:lpstr>Baryon transport from junction</vt:lpstr>
      <vt:lpstr>Method 1: Net-Baryon (B) vs. Net-Charge (Q)</vt:lpstr>
      <vt:lpstr>Expected values of B/𝑄*Z/A for different carriers</vt:lpstr>
      <vt:lpstr>Net-Baryon number (B)</vt:lpstr>
      <vt:lpstr>Complications in Net-Charge (Q) </vt:lpstr>
      <vt:lpstr>Net-Charge difference (ΔQ) </vt:lpstr>
      <vt:lpstr>Revisited observable: B/Δ𝑄*ΔZ/A</vt:lpstr>
      <vt:lpstr>RHIC and STAR detector</vt:lpstr>
      <vt:lpstr>Spectra from Isobar Collisions</vt:lpstr>
      <vt:lpstr>Double ratio R2s </vt:lpstr>
      <vt:lpstr>Experimental result on Net-Charge and Net-Baryon </vt:lpstr>
      <vt:lpstr>Baryon transport from junction</vt:lpstr>
      <vt:lpstr>Net-Baryon in photonuclear collisions</vt:lpstr>
      <vt:lpstr>Expectations of α_B from various pictures. </vt:lpstr>
      <vt:lpstr>Selecting photonuclear events in Au + Au collisions at √(s_NN ) = 54.4 GeV </vt:lpstr>
      <vt:lpstr>Net-proton yield in Au + Au collisions at √(s_NN ) = 54.4 GeV </vt:lpstr>
      <vt:lpstr>Baryon transport from junction</vt:lpstr>
      <vt:lpstr>Net-proton yield at mid-rapidity as a function of beam rapidity in hadronic Au+Au collisions </vt:lpstr>
      <vt:lpstr>Net-proton exponential slope (α_B)</vt:lpstr>
      <vt:lpstr>Baryon transport from junction</vt:lpstr>
      <vt:lpstr>A step beyond net-protons: Net-hyperons Baryons with valence s-quark(s)</vt:lpstr>
      <vt:lpstr>A step beyond net-protons: Net-hyperons</vt:lpstr>
      <vt:lpstr>R_(K^- \/π^-)^   ratio as a proxy for s-quarks production</vt:lpstr>
      <vt:lpstr>dN_(B-B ̅ ) \/dy|_(|y|&lt;0.5) \/R_(K^- \/π^-)^   v.s. y_beam with STAR data [1-4] R_(K^- \/π^-)^  from Au+Au 0-10%</vt:lpstr>
      <vt:lpstr>a_B for Λ^0, Ξ^-, Ω^-, dN_(B-B ̅ ) \/dy|_(|y|&lt;0.5)∝e^(〖-a〗_B Y_beam )</vt:lpstr>
      <vt:lpstr>PYTHIA doesn’t work well</vt:lpstr>
      <vt:lpstr>Conclusion  </vt:lpstr>
      <vt:lpstr>Thanks</vt:lpstr>
      <vt:lpstr>Backup slides</vt:lpstr>
      <vt:lpstr>Baryon transport from various mechanisms</vt:lpstr>
      <vt:lpstr>Measured B and ΔQ</vt:lpstr>
      <vt:lpstr>STAR detector</vt:lpstr>
      <vt:lpstr>Rapidity asymmetry in γA-rich events</vt:lpstr>
      <vt:lpstr>Defining γA and AA event classes </vt:lpstr>
      <vt:lpstr>A+A background estimation</vt:lpstr>
      <vt:lpstr>Include data from other reactions.</vt:lpstr>
      <vt:lpstr>Comparison to PYTHIA</vt:lpstr>
      <vt:lpstr>Net-Baryon at mid-rapidity</vt:lpstr>
      <vt:lpstr>Net-Baryon at mid-rapidity</vt:lpstr>
      <vt:lpstr>Electric charge of quarks</vt:lpstr>
      <vt:lpstr>String junction model</vt:lpstr>
      <vt:lpstr>Net-Charge and Net-Baryon at |y|&lt;1.0, Predicted by UrQMD</vt:lpstr>
      <vt:lpstr>Virtuality of ultra-peripheral Au + Au</vt:lpstr>
      <vt:lpstr>Soure: Z.W. Lin https://indico.cfnssbu.physics.sunysb.edu/event/113/contributions/723/attachments/140/201/sbu-baryon-stopping.pdf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Louis, Robert</dc:creator>
  <cp:lastModifiedBy>Tommy Tsang</cp:lastModifiedBy>
  <cp:revision>7</cp:revision>
  <dcterms:created xsi:type="dcterms:W3CDTF">2017-12-13T15:54:12Z</dcterms:created>
  <dcterms:modified xsi:type="dcterms:W3CDTF">2025-06-13T15:54:15Z</dcterms:modified>
</cp:coreProperties>
</file>