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393" r:id="rId3"/>
    <p:sldId id="540" r:id="rId4"/>
    <p:sldId id="268" r:id="rId5"/>
    <p:sldId id="511" r:id="rId6"/>
    <p:sldId id="382" r:id="rId7"/>
    <p:sldId id="513" r:id="rId8"/>
    <p:sldId id="541" r:id="rId9"/>
    <p:sldId id="542" r:id="rId10"/>
    <p:sldId id="526" r:id="rId11"/>
    <p:sldId id="543" r:id="rId12"/>
    <p:sldId id="537" r:id="rId13"/>
    <p:sldId id="544" r:id="rId14"/>
    <p:sldId id="492" r:id="rId15"/>
    <p:sldId id="443" r:id="rId16"/>
    <p:sldId id="445" r:id="rId17"/>
    <p:sldId id="446" r:id="rId18"/>
    <p:sldId id="520" r:id="rId19"/>
    <p:sldId id="404" r:id="rId20"/>
    <p:sldId id="460" r:id="rId21"/>
    <p:sldId id="521" r:id="rId22"/>
    <p:sldId id="464" r:id="rId23"/>
    <p:sldId id="536" r:id="rId24"/>
    <p:sldId id="535" r:id="rId25"/>
    <p:sldId id="534" r:id="rId26"/>
    <p:sldId id="525" r:id="rId27"/>
    <p:sldId id="523" r:id="rId28"/>
    <p:sldId id="527" r:id="rId29"/>
    <p:sldId id="434" r:id="rId30"/>
    <p:sldId id="466" r:id="rId31"/>
    <p:sldId id="467" r:id="rId32"/>
    <p:sldId id="493" r:id="rId33"/>
    <p:sldId id="539" r:id="rId34"/>
    <p:sldId id="538" r:id="rId35"/>
    <p:sldId id="388" r:id="rId36"/>
    <p:sldId id="277" r:id="rId37"/>
    <p:sldId id="502" r:id="rId38"/>
    <p:sldId id="468" r:id="rId39"/>
    <p:sldId id="476" r:id="rId40"/>
    <p:sldId id="477" r:id="rId41"/>
    <p:sldId id="436" r:id="rId42"/>
    <p:sldId id="475" r:id="rId43"/>
    <p:sldId id="301" r:id="rId44"/>
    <p:sldId id="409" r:id="rId45"/>
    <p:sldId id="415" r:id="rId46"/>
    <p:sldId id="459" r:id="rId47"/>
    <p:sldId id="480" r:id="rId48"/>
    <p:sldId id="481" r:id="rId49"/>
    <p:sldId id="506"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93" d="100"/>
          <a:sy n="93" d="100"/>
        </p:scale>
        <p:origin x="21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14" tIns="46657" rIns="93314"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4" tIns="46657" rIns="93314" bIns="46657" rtlCol="0"/>
          <a:lstStyle>
            <a:lvl1pPr algn="r">
              <a:defRPr sz="1200"/>
            </a:lvl1pPr>
          </a:lstStyle>
          <a:p>
            <a:fld id="{21342AD6-651D-4313-BEC7-0C402F3DABE4}" type="datetimeFigureOut">
              <a:rPr lang="en-US" smtClean="0"/>
              <a:t>6/12/2025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4" tIns="46657" rIns="93314"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4" tIns="46657" rIns="93314"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14" tIns="46657" rIns="93314"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4" tIns="46657" rIns="93314" bIns="46657" rtlCol="0" anchor="b"/>
          <a:lstStyle>
            <a:lvl1pPr algn="r">
              <a:defRPr sz="1200"/>
            </a:lvl1pPr>
          </a:lstStyle>
          <a:p>
            <a:fld id="{751BB43F-3F13-4EB8-9762-F871052B9B8B}" type="slidenum">
              <a:rPr lang="en-US" smtClean="0"/>
              <a:t>‹#›</a:t>
            </a:fld>
            <a:endParaRPr lang="en-US"/>
          </a:p>
        </p:txBody>
      </p:sp>
    </p:spTree>
    <p:extLst>
      <p:ext uri="{BB962C8B-B14F-4D97-AF65-F5344CB8AC3E}">
        <p14:creationId xmlns:p14="http://schemas.microsoft.com/office/powerpoint/2010/main" val="265844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CD305E-0658-41BE-A033-FA7E6DFC86E0}"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179280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C0DEF-E470-4634-8B11-EDAFF3026BEC}"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20752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CB39F-35A2-49DF-88BA-73E7DFE4E2FA}"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60824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70635-1396-4A13-A758-824BE3AFC9B0}"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61582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8AB8E0-292E-401C-B913-11C50BF6F9FE}"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79142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2BE11-11F9-41E5-8516-255410E8D1AD}" type="datetime1">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235392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E0B563-E274-4C31-81B1-463960B9F9D6}" type="datetime1">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376151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7802EF-F625-4484-874B-B4EE3D9F4C6A}" type="datetime1">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92675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CF8E8-0C33-4E3C-941C-8E2C942E883D}" type="datetime1">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208180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C26C07-2EB4-45F4-A670-D5B6A1BECF3D}" type="datetime1">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196798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FB3107-35E7-48BD-B7A1-362CA60DEC39}" type="datetime1">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6CC63-0FC5-4E89-A17A-2EC0E43858F2}" type="slidenum">
              <a:rPr lang="en-US" smtClean="0"/>
              <a:t>‹#›</a:t>
            </a:fld>
            <a:endParaRPr lang="en-US"/>
          </a:p>
        </p:txBody>
      </p:sp>
    </p:spTree>
    <p:extLst>
      <p:ext uri="{BB962C8B-B14F-4D97-AF65-F5344CB8AC3E}">
        <p14:creationId xmlns:p14="http://schemas.microsoft.com/office/powerpoint/2010/main" val="374666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D8358-75AD-4FB9-807B-37923E28D992}" type="datetime1">
              <a:rPr lang="en-US" smtClean="0"/>
              <a:t>6/12/2025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6CC63-0FC5-4E89-A17A-2EC0E43858F2}" type="slidenum">
              <a:rPr lang="en-US" smtClean="0"/>
              <a:t>‹#›</a:t>
            </a:fld>
            <a:endParaRPr lang="en-US"/>
          </a:p>
        </p:txBody>
      </p:sp>
    </p:spTree>
    <p:extLst>
      <p:ext uri="{BB962C8B-B14F-4D97-AF65-F5344CB8AC3E}">
        <p14:creationId xmlns:p14="http://schemas.microsoft.com/office/powerpoint/2010/main" val="278338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accelconf.web.cern.ch/ipac2023/pdf/MOPL152.pdf"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LEEPP@JLab"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ormAutofit/>
          </a:bodyPr>
          <a:lstStyle/>
          <a:p>
            <a:r>
              <a:rPr lang="en-US" sz="3600" dirty="0">
                <a:solidFill>
                  <a:srgbClr val="FF0000"/>
                </a:solidFill>
              </a:rPr>
              <a:t>Physics with the Helicity-flip Suppressed, Transverse Asymmetries in </a:t>
            </a:r>
            <a:r>
              <a:rPr lang="en-US" sz="3600" dirty="0" err="1">
                <a:solidFill>
                  <a:srgbClr val="FF0000"/>
                </a:solidFill>
              </a:rPr>
              <a:t>Bhabha</a:t>
            </a:r>
            <a:r>
              <a:rPr lang="en-US" sz="3600" dirty="0">
                <a:solidFill>
                  <a:srgbClr val="FF0000"/>
                </a:solidFill>
              </a:rPr>
              <a:t> scattering</a:t>
            </a:r>
          </a:p>
        </p:txBody>
      </p:sp>
      <p:sp>
        <p:nvSpPr>
          <p:cNvPr id="3" name="Subtitle 2"/>
          <p:cNvSpPr>
            <a:spLocks noGrp="1"/>
          </p:cNvSpPr>
          <p:nvPr>
            <p:ph type="subTitle" idx="1"/>
          </p:nvPr>
        </p:nvSpPr>
        <p:spPr>
          <a:xfrm>
            <a:off x="1524000" y="3761064"/>
            <a:ext cx="9144000" cy="1921684"/>
          </a:xfrm>
        </p:spPr>
        <p:txBody>
          <a:bodyPr>
            <a:normAutofit/>
          </a:bodyPr>
          <a:lstStyle/>
          <a:p>
            <a:r>
              <a:rPr lang="en-US" sz="2200" dirty="0"/>
              <a:t>Dave Mack (Jefferson Lab)</a:t>
            </a:r>
          </a:p>
          <a:p>
            <a:r>
              <a:rPr lang="en-US" sz="2200" dirty="0"/>
              <a:t>CIPANP 2025</a:t>
            </a:r>
          </a:p>
          <a:p>
            <a:r>
              <a:rPr lang="en-US" sz="2200" dirty="0"/>
              <a:t>Madison, WI</a:t>
            </a:r>
          </a:p>
          <a:p>
            <a:r>
              <a:rPr lang="en-US" sz="2200" dirty="0"/>
              <a:t>June 12, 2025</a:t>
            </a:r>
            <a:endParaRPr lang="en-US" dirty="0"/>
          </a:p>
        </p:txBody>
      </p:sp>
    </p:spTree>
    <p:extLst>
      <p:ext uri="{BB962C8B-B14F-4D97-AF65-F5344CB8AC3E}">
        <p14:creationId xmlns:p14="http://schemas.microsoft.com/office/powerpoint/2010/main" val="282280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81" y="55659"/>
            <a:ext cx="10515600" cy="835521"/>
          </a:xfrm>
        </p:spPr>
        <p:txBody>
          <a:bodyPr>
            <a:normAutofit/>
          </a:bodyPr>
          <a:lstStyle/>
          <a:p>
            <a:pPr algn="ctr"/>
            <a:r>
              <a:rPr lang="en-US" sz="4000" b="1" dirty="0">
                <a:solidFill>
                  <a:srgbClr val="FF0000"/>
                </a:solidFill>
              </a:rPr>
              <a:t>s-channel Constraints on Exchanged J</a:t>
            </a:r>
          </a:p>
        </p:txBody>
      </p:sp>
      <p:sp>
        <p:nvSpPr>
          <p:cNvPr id="3" name="Slide Number Placeholder 2"/>
          <p:cNvSpPr>
            <a:spLocks noGrp="1"/>
          </p:cNvSpPr>
          <p:nvPr>
            <p:ph type="sldNum" sz="quarter" idx="12"/>
          </p:nvPr>
        </p:nvSpPr>
        <p:spPr/>
        <p:txBody>
          <a:bodyPr/>
          <a:lstStyle/>
          <a:p>
            <a:fld id="{0046CC63-0FC5-4E89-A17A-2EC0E43858F2}" type="slidenum">
              <a:rPr lang="en-US" smtClean="0"/>
              <a:t>10</a:t>
            </a:fld>
            <a:endParaRPr lang="en-US"/>
          </a:p>
        </p:txBody>
      </p:sp>
      <p:sp>
        <p:nvSpPr>
          <p:cNvPr id="10" name="TextBox 9"/>
          <p:cNvSpPr txBox="1"/>
          <p:nvPr/>
        </p:nvSpPr>
        <p:spPr>
          <a:xfrm>
            <a:off x="5411304" y="2123062"/>
            <a:ext cx="1277466" cy="707886"/>
          </a:xfrm>
          <a:prstGeom prst="rect">
            <a:avLst/>
          </a:prstGeom>
          <a:solidFill>
            <a:srgbClr val="FFFF00"/>
          </a:solidFill>
        </p:spPr>
        <p:txBody>
          <a:bodyPr wrap="square" rtlCol="0">
            <a:spAutoFit/>
          </a:bodyPr>
          <a:lstStyle/>
          <a:p>
            <a:pPr algn="ctr"/>
            <a:r>
              <a:rPr lang="en-US" sz="2400" dirty="0" err="1">
                <a:solidFill>
                  <a:srgbClr val="FF0000"/>
                </a:solidFill>
              </a:rPr>
              <a:t>J</a:t>
            </a:r>
            <a:r>
              <a:rPr lang="en-US" sz="2400" baseline="-25000" dirty="0" err="1">
                <a:solidFill>
                  <a:srgbClr val="FF0000"/>
                </a:solidFill>
              </a:rPr>
              <a:t>z</a:t>
            </a:r>
            <a:r>
              <a:rPr lang="en-US" sz="2400" dirty="0">
                <a:solidFill>
                  <a:srgbClr val="FF0000"/>
                </a:solidFill>
              </a:rPr>
              <a:t> = -+1</a:t>
            </a:r>
          </a:p>
          <a:p>
            <a:pPr algn="ctr"/>
            <a:r>
              <a:rPr lang="en-US" sz="1600" dirty="0">
                <a:solidFill>
                  <a:srgbClr val="FF0000"/>
                </a:solidFill>
              </a:rPr>
              <a:t>(SM vectors)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07" y="2122784"/>
            <a:ext cx="3254194" cy="2427309"/>
          </a:xfrm>
          <a:prstGeom prst="rect">
            <a:avLst/>
          </a:prstGeom>
        </p:spPr>
      </p:pic>
      <p:sp>
        <p:nvSpPr>
          <p:cNvPr id="12" name="Rectangle 11"/>
          <p:cNvSpPr/>
          <p:nvPr/>
        </p:nvSpPr>
        <p:spPr>
          <a:xfrm>
            <a:off x="8542773" y="5698102"/>
            <a:ext cx="3005920" cy="523220"/>
          </a:xfrm>
          <a:prstGeom prst="rect">
            <a:avLst/>
          </a:prstGeom>
        </p:spPr>
        <p:txBody>
          <a:bodyPr wrap="square">
            <a:spAutoFit/>
          </a:bodyPr>
          <a:lstStyle/>
          <a:p>
            <a:r>
              <a:rPr lang="en-US" sz="1400" dirty="0">
                <a:solidFill>
                  <a:srgbClr val="FF0000"/>
                </a:solidFill>
              </a:rPr>
              <a:t>Adapted from G. </a:t>
            </a:r>
            <a:r>
              <a:rPr lang="en-US" sz="1400" dirty="0" err="1">
                <a:solidFill>
                  <a:srgbClr val="FF0000"/>
                </a:solidFill>
              </a:rPr>
              <a:t>Moortgat</a:t>
            </a:r>
            <a:r>
              <a:rPr lang="en-US" sz="1400" dirty="0">
                <a:solidFill>
                  <a:srgbClr val="FF0000"/>
                </a:solidFill>
              </a:rPr>
              <a:t>-Pick et al., </a:t>
            </a:r>
          </a:p>
          <a:p>
            <a:r>
              <a:rPr lang="en-US" sz="1400" dirty="0">
                <a:solidFill>
                  <a:srgbClr val="FF0000"/>
                </a:solidFill>
              </a:rPr>
              <a:t>Phys. Rept. 460:131-243, 2008</a:t>
            </a:r>
          </a:p>
        </p:txBody>
      </p:sp>
      <p:cxnSp>
        <p:nvCxnSpPr>
          <p:cNvPr id="17" name="Straight Arrow Connector 16"/>
          <p:cNvCxnSpPr/>
          <p:nvPr/>
        </p:nvCxnSpPr>
        <p:spPr>
          <a:xfrm flipV="1">
            <a:off x="7735204" y="1610015"/>
            <a:ext cx="1848146" cy="6558"/>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700548" y="1581734"/>
            <a:ext cx="1848145" cy="18854"/>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rot="10800000">
            <a:off x="8590746" y="187157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9902643" y="1868985"/>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5514" y="1891952"/>
            <a:ext cx="481222" cy="461665"/>
          </a:xfrm>
          <a:prstGeom prst="rect">
            <a:avLst/>
          </a:prstGeom>
          <a:noFill/>
        </p:spPr>
        <p:txBody>
          <a:bodyPr wrap="none" rtlCol="0">
            <a:spAutoFit/>
          </a:bodyPr>
          <a:lstStyle/>
          <a:p>
            <a:r>
              <a:rPr lang="en-US" sz="2400" dirty="0"/>
              <a:t>LR</a:t>
            </a:r>
          </a:p>
        </p:txBody>
      </p:sp>
      <p:sp>
        <p:nvSpPr>
          <p:cNvPr id="22" name="Right Arrow 21"/>
          <p:cNvSpPr/>
          <p:nvPr/>
        </p:nvSpPr>
        <p:spPr>
          <a:xfrm>
            <a:off x="8590746" y="264868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9902643" y="264609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855514" y="2669066"/>
            <a:ext cx="481222" cy="461665"/>
          </a:xfrm>
          <a:prstGeom prst="rect">
            <a:avLst/>
          </a:prstGeom>
          <a:noFill/>
        </p:spPr>
        <p:txBody>
          <a:bodyPr wrap="none" rtlCol="0">
            <a:spAutoFit/>
          </a:bodyPr>
          <a:lstStyle/>
          <a:p>
            <a:r>
              <a:rPr lang="en-US" sz="2400" dirty="0"/>
              <a:t>RL</a:t>
            </a:r>
          </a:p>
        </p:txBody>
      </p:sp>
      <p:sp>
        <p:nvSpPr>
          <p:cNvPr id="31" name="TextBox 30"/>
          <p:cNvSpPr txBox="1"/>
          <p:nvPr/>
        </p:nvSpPr>
        <p:spPr>
          <a:xfrm>
            <a:off x="8522919" y="1082504"/>
            <a:ext cx="469194" cy="461665"/>
          </a:xfrm>
          <a:prstGeom prst="rect">
            <a:avLst/>
          </a:prstGeom>
          <a:noFill/>
        </p:spPr>
        <p:txBody>
          <a:bodyPr wrap="square" rtlCol="0">
            <a:spAutoFit/>
          </a:bodyPr>
          <a:lstStyle/>
          <a:p>
            <a:r>
              <a:rPr lang="en-US" sz="2400" dirty="0">
                <a:solidFill>
                  <a:srgbClr val="FF0000"/>
                </a:solidFill>
              </a:rPr>
              <a:t>e</a:t>
            </a:r>
            <a:r>
              <a:rPr lang="en-US" sz="2400" baseline="30000" dirty="0">
                <a:solidFill>
                  <a:srgbClr val="FF0000"/>
                </a:solidFill>
              </a:rPr>
              <a:t>+</a:t>
            </a:r>
            <a:endParaRPr lang="en-US" sz="2400" baseline="30000" dirty="0"/>
          </a:p>
        </p:txBody>
      </p:sp>
      <p:sp>
        <p:nvSpPr>
          <p:cNvPr id="32" name="TextBox 31"/>
          <p:cNvSpPr txBox="1"/>
          <p:nvPr/>
        </p:nvSpPr>
        <p:spPr>
          <a:xfrm>
            <a:off x="10431897" y="1026208"/>
            <a:ext cx="465546" cy="461665"/>
          </a:xfrm>
          <a:prstGeom prst="rect">
            <a:avLst/>
          </a:prstGeom>
          <a:noFill/>
        </p:spPr>
        <p:txBody>
          <a:bodyPr wrap="square" rtlCol="0">
            <a:spAutoFit/>
          </a:bodyPr>
          <a:lstStyle/>
          <a:p>
            <a:r>
              <a:rPr lang="en-US" sz="2400" dirty="0"/>
              <a:t>e</a:t>
            </a:r>
            <a:r>
              <a:rPr lang="en-US" sz="2400" baseline="30000" dirty="0"/>
              <a:t>-</a:t>
            </a:r>
          </a:p>
        </p:txBody>
      </p:sp>
      <p:sp>
        <p:nvSpPr>
          <p:cNvPr id="4" name="TextBox 3"/>
          <p:cNvSpPr txBox="1"/>
          <p:nvPr/>
        </p:nvSpPr>
        <p:spPr>
          <a:xfrm>
            <a:off x="206386" y="1343647"/>
            <a:ext cx="6649128" cy="400110"/>
          </a:xfrm>
          <a:prstGeom prst="rect">
            <a:avLst/>
          </a:prstGeom>
          <a:noFill/>
        </p:spPr>
        <p:txBody>
          <a:bodyPr wrap="none" rtlCol="0">
            <a:spAutoFit/>
          </a:bodyPr>
          <a:lstStyle/>
          <a:p>
            <a:r>
              <a:rPr lang="en-US" sz="2000" dirty="0"/>
              <a:t>s-channel annihilation filters the spin of the exchanged boson:</a:t>
            </a:r>
          </a:p>
        </p:txBody>
      </p:sp>
    </p:spTree>
    <p:extLst>
      <p:ext uri="{BB962C8B-B14F-4D97-AF65-F5344CB8AC3E}">
        <p14:creationId xmlns:p14="http://schemas.microsoft.com/office/powerpoint/2010/main" val="280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35A0-C768-0681-B678-66C3B3D9B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CB6C8-7CEA-ED2B-0284-BAE07C45B628}"/>
              </a:ext>
            </a:extLst>
          </p:cNvPr>
          <p:cNvSpPr>
            <a:spLocks noGrp="1"/>
          </p:cNvSpPr>
          <p:nvPr>
            <p:ph type="title"/>
          </p:nvPr>
        </p:nvSpPr>
        <p:spPr>
          <a:xfrm>
            <a:off x="726881" y="55659"/>
            <a:ext cx="10515600" cy="835521"/>
          </a:xfrm>
        </p:spPr>
        <p:txBody>
          <a:bodyPr>
            <a:normAutofit/>
          </a:bodyPr>
          <a:lstStyle/>
          <a:p>
            <a:pPr algn="ctr"/>
            <a:r>
              <a:rPr lang="en-US" sz="4000" b="1" dirty="0">
                <a:solidFill>
                  <a:srgbClr val="FF0000"/>
                </a:solidFill>
              </a:rPr>
              <a:t>s-channel Constraints on Exchanged J</a:t>
            </a:r>
          </a:p>
        </p:txBody>
      </p:sp>
      <p:sp>
        <p:nvSpPr>
          <p:cNvPr id="3" name="Slide Number Placeholder 2">
            <a:extLst>
              <a:ext uri="{FF2B5EF4-FFF2-40B4-BE49-F238E27FC236}">
                <a16:creationId xmlns:a16="http://schemas.microsoft.com/office/drawing/2014/main" id="{FC9DDDFB-C578-622E-2174-F929EC9B8C5D}"/>
              </a:ext>
            </a:extLst>
          </p:cNvPr>
          <p:cNvSpPr>
            <a:spLocks noGrp="1"/>
          </p:cNvSpPr>
          <p:nvPr>
            <p:ph type="sldNum" sz="quarter" idx="12"/>
          </p:nvPr>
        </p:nvSpPr>
        <p:spPr/>
        <p:txBody>
          <a:bodyPr/>
          <a:lstStyle/>
          <a:p>
            <a:fld id="{0046CC63-0FC5-4E89-A17A-2EC0E43858F2}" type="slidenum">
              <a:rPr lang="en-US" smtClean="0"/>
              <a:t>11</a:t>
            </a:fld>
            <a:endParaRPr lang="en-US"/>
          </a:p>
        </p:txBody>
      </p:sp>
      <p:sp>
        <p:nvSpPr>
          <p:cNvPr id="9" name="TextBox 8">
            <a:extLst>
              <a:ext uri="{FF2B5EF4-FFF2-40B4-BE49-F238E27FC236}">
                <a16:creationId xmlns:a16="http://schemas.microsoft.com/office/drawing/2014/main" id="{C276C724-BCFB-8794-82B9-9F15C4DE4B81}"/>
              </a:ext>
            </a:extLst>
          </p:cNvPr>
          <p:cNvSpPr txBox="1"/>
          <p:nvPr/>
        </p:nvSpPr>
        <p:spPr>
          <a:xfrm>
            <a:off x="5411304" y="3846784"/>
            <a:ext cx="1277466" cy="954107"/>
          </a:xfrm>
          <a:prstGeom prst="rect">
            <a:avLst/>
          </a:prstGeom>
          <a:solidFill>
            <a:srgbClr val="FFFF00"/>
          </a:solidFill>
        </p:spPr>
        <p:txBody>
          <a:bodyPr wrap="none" rtlCol="0">
            <a:spAutoFit/>
          </a:bodyPr>
          <a:lstStyle/>
          <a:p>
            <a:pPr algn="ctr"/>
            <a:r>
              <a:rPr lang="en-US" sz="2400" dirty="0" err="1">
                <a:solidFill>
                  <a:srgbClr val="FF0000"/>
                </a:solidFill>
              </a:rPr>
              <a:t>J</a:t>
            </a:r>
            <a:r>
              <a:rPr lang="en-US" sz="2400" baseline="-25000" dirty="0" err="1">
                <a:solidFill>
                  <a:srgbClr val="FF0000"/>
                </a:solidFill>
              </a:rPr>
              <a:t>z</a:t>
            </a:r>
            <a:r>
              <a:rPr lang="en-US" sz="2400" dirty="0">
                <a:solidFill>
                  <a:srgbClr val="FF0000"/>
                </a:solidFill>
              </a:rPr>
              <a:t> = 0</a:t>
            </a:r>
          </a:p>
          <a:p>
            <a:pPr algn="ctr"/>
            <a:r>
              <a:rPr lang="en-US" sz="1600" dirty="0">
                <a:solidFill>
                  <a:srgbClr val="FF0000"/>
                </a:solidFill>
              </a:rPr>
              <a:t>(SM Higgs,</a:t>
            </a:r>
          </a:p>
          <a:p>
            <a:pPr algn="ctr"/>
            <a:r>
              <a:rPr lang="en-US" sz="1600" dirty="0">
                <a:solidFill>
                  <a:srgbClr val="FF0000"/>
                </a:solidFill>
              </a:rPr>
              <a:t> BSM scalars)</a:t>
            </a:r>
          </a:p>
        </p:txBody>
      </p:sp>
      <p:sp>
        <p:nvSpPr>
          <p:cNvPr id="10" name="TextBox 9">
            <a:extLst>
              <a:ext uri="{FF2B5EF4-FFF2-40B4-BE49-F238E27FC236}">
                <a16:creationId xmlns:a16="http://schemas.microsoft.com/office/drawing/2014/main" id="{708BDFF2-1111-D6F7-A31A-FA7C3A791399}"/>
              </a:ext>
            </a:extLst>
          </p:cNvPr>
          <p:cNvSpPr txBox="1"/>
          <p:nvPr/>
        </p:nvSpPr>
        <p:spPr>
          <a:xfrm>
            <a:off x="5411304" y="2123062"/>
            <a:ext cx="1277466" cy="707886"/>
          </a:xfrm>
          <a:prstGeom prst="rect">
            <a:avLst/>
          </a:prstGeom>
          <a:solidFill>
            <a:srgbClr val="FFFF00"/>
          </a:solidFill>
        </p:spPr>
        <p:txBody>
          <a:bodyPr wrap="square" rtlCol="0">
            <a:spAutoFit/>
          </a:bodyPr>
          <a:lstStyle/>
          <a:p>
            <a:pPr algn="ctr"/>
            <a:r>
              <a:rPr lang="en-US" sz="2400" dirty="0" err="1">
                <a:solidFill>
                  <a:srgbClr val="FF0000"/>
                </a:solidFill>
              </a:rPr>
              <a:t>J</a:t>
            </a:r>
            <a:r>
              <a:rPr lang="en-US" sz="2400" baseline="-25000" dirty="0" err="1">
                <a:solidFill>
                  <a:srgbClr val="FF0000"/>
                </a:solidFill>
              </a:rPr>
              <a:t>z</a:t>
            </a:r>
            <a:r>
              <a:rPr lang="en-US" sz="2400" dirty="0">
                <a:solidFill>
                  <a:srgbClr val="FF0000"/>
                </a:solidFill>
              </a:rPr>
              <a:t> = -+1</a:t>
            </a:r>
          </a:p>
          <a:p>
            <a:pPr algn="ctr"/>
            <a:r>
              <a:rPr lang="en-US" sz="1600" dirty="0">
                <a:solidFill>
                  <a:srgbClr val="FF0000"/>
                </a:solidFill>
              </a:rPr>
              <a:t>(SM vectors)</a:t>
            </a:r>
          </a:p>
        </p:txBody>
      </p:sp>
      <p:pic>
        <p:nvPicPr>
          <p:cNvPr id="11" name="Picture 10">
            <a:extLst>
              <a:ext uri="{FF2B5EF4-FFF2-40B4-BE49-F238E27FC236}">
                <a16:creationId xmlns:a16="http://schemas.microsoft.com/office/drawing/2014/main" id="{AAB21805-9F24-F828-D92A-AA680B6E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07" y="2122784"/>
            <a:ext cx="3254194" cy="2427309"/>
          </a:xfrm>
          <a:prstGeom prst="rect">
            <a:avLst/>
          </a:prstGeom>
        </p:spPr>
      </p:pic>
      <p:sp>
        <p:nvSpPr>
          <p:cNvPr id="12" name="Rectangle 11">
            <a:extLst>
              <a:ext uri="{FF2B5EF4-FFF2-40B4-BE49-F238E27FC236}">
                <a16:creationId xmlns:a16="http://schemas.microsoft.com/office/drawing/2014/main" id="{A232B1C5-B4E0-4D79-CDCC-75173BFB8731}"/>
              </a:ext>
            </a:extLst>
          </p:cNvPr>
          <p:cNvSpPr/>
          <p:nvPr/>
        </p:nvSpPr>
        <p:spPr>
          <a:xfrm>
            <a:off x="8542773" y="5698102"/>
            <a:ext cx="3005920" cy="523220"/>
          </a:xfrm>
          <a:prstGeom prst="rect">
            <a:avLst/>
          </a:prstGeom>
        </p:spPr>
        <p:txBody>
          <a:bodyPr wrap="square">
            <a:spAutoFit/>
          </a:bodyPr>
          <a:lstStyle/>
          <a:p>
            <a:r>
              <a:rPr lang="en-US" sz="1400" dirty="0">
                <a:solidFill>
                  <a:srgbClr val="FF0000"/>
                </a:solidFill>
              </a:rPr>
              <a:t>Adapted from G. </a:t>
            </a:r>
            <a:r>
              <a:rPr lang="en-US" sz="1400" dirty="0" err="1">
                <a:solidFill>
                  <a:srgbClr val="FF0000"/>
                </a:solidFill>
              </a:rPr>
              <a:t>Moortgat</a:t>
            </a:r>
            <a:r>
              <a:rPr lang="en-US" sz="1400" dirty="0">
                <a:solidFill>
                  <a:srgbClr val="FF0000"/>
                </a:solidFill>
              </a:rPr>
              <a:t>-Pick et al., </a:t>
            </a:r>
          </a:p>
          <a:p>
            <a:r>
              <a:rPr lang="en-US" sz="1400" dirty="0">
                <a:solidFill>
                  <a:srgbClr val="FF0000"/>
                </a:solidFill>
              </a:rPr>
              <a:t>Phys. Rept. 460:131-243, 2008</a:t>
            </a:r>
          </a:p>
        </p:txBody>
      </p:sp>
      <p:cxnSp>
        <p:nvCxnSpPr>
          <p:cNvPr id="17" name="Straight Arrow Connector 16">
            <a:extLst>
              <a:ext uri="{FF2B5EF4-FFF2-40B4-BE49-F238E27FC236}">
                <a16:creationId xmlns:a16="http://schemas.microsoft.com/office/drawing/2014/main" id="{685EE002-B475-C46F-D44E-2C1A9F5B82D8}"/>
              </a:ext>
            </a:extLst>
          </p:cNvPr>
          <p:cNvCxnSpPr/>
          <p:nvPr/>
        </p:nvCxnSpPr>
        <p:spPr>
          <a:xfrm flipV="1">
            <a:off x="7735204" y="1610015"/>
            <a:ext cx="1848146" cy="6558"/>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95E9A8-E12F-6140-4A86-F4EA20B52CD8}"/>
              </a:ext>
            </a:extLst>
          </p:cNvPr>
          <p:cNvCxnSpPr/>
          <p:nvPr/>
        </p:nvCxnSpPr>
        <p:spPr>
          <a:xfrm flipH="1">
            <a:off x="9700548" y="1581734"/>
            <a:ext cx="1848145" cy="18854"/>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Right Arrow 18">
            <a:extLst>
              <a:ext uri="{FF2B5EF4-FFF2-40B4-BE49-F238E27FC236}">
                <a16:creationId xmlns:a16="http://schemas.microsoft.com/office/drawing/2014/main" id="{328AB6CB-E74D-CD90-29F1-D5EB1C3869B7}"/>
              </a:ext>
            </a:extLst>
          </p:cNvPr>
          <p:cNvSpPr/>
          <p:nvPr/>
        </p:nvSpPr>
        <p:spPr>
          <a:xfrm rot="10800000">
            <a:off x="8590746" y="187157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DDCB7F40-83BB-43C3-9196-E194D9F5F517}"/>
              </a:ext>
            </a:extLst>
          </p:cNvPr>
          <p:cNvSpPr/>
          <p:nvPr/>
        </p:nvSpPr>
        <p:spPr>
          <a:xfrm rot="10800000">
            <a:off x="9902643" y="1868985"/>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C32BA1-5376-8061-6AD5-45B8AE3897F0}"/>
              </a:ext>
            </a:extLst>
          </p:cNvPr>
          <p:cNvSpPr txBox="1"/>
          <p:nvPr/>
        </p:nvSpPr>
        <p:spPr>
          <a:xfrm>
            <a:off x="6855514" y="1891952"/>
            <a:ext cx="481222" cy="461665"/>
          </a:xfrm>
          <a:prstGeom prst="rect">
            <a:avLst/>
          </a:prstGeom>
          <a:noFill/>
        </p:spPr>
        <p:txBody>
          <a:bodyPr wrap="none" rtlCol="0">
            <a:spAutoFit/>
          </a:bodyPr>
          <a:lstStyle/>
          <a:p>
            <a:r>
              <a:rPr lang="en-US" sz="2400" dirty="0"/>
              <a:t>LR</a:t>
            </a:r>
          </a:p>
        </p:txBody>
      </p:sp>
      <p:sp>
        <p:nvSpPr>
          <p:cNvPr id="22" name="Right Arrow 21">
            <a:extLst>
              <a:ext uri="{FF2B5EF4-FFF2-40B4-BE49-F238E27FC236}">
                <a16:creationId xmlns:a16="http://schemas.microsoft.com/office/drawing/2014/main" id="{8050CF38-7BA6-DAFF-0AFD-B3AFDA6B896A}"/>
              </a:ext>
            </a:extLst>
          </p:cNvPr>
          <p:cNvSpPr/>
          <p:nvPr/>
        </p:nvSpPr>
        <p:spPr>
          <a:xfrm>
            <a:off x="8590746" y="264868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45CFC58-B76F-DEA9-DFD1-E85CDEF183F1}"/>
              </a:ext>
            </a:extLst>
          </p:cNvPr>
          <p:cNvSpPr/>
          <p:nvPr/>
        </p:nvSpPr>
        <p:spPr>
          <a:xfrm>
            <a:off x="9902643" y="264609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C97801-8A04-F8AB-CEAB-AFC8587D90F9}"/>
              </a:ext>
            </a:extLst>
          </p:cNvPr>
          <p:cNvSpPr txBox="1"/>
          <p:nvPr/>
        </p:nvSpPr>
        <p:spPr>
          <a:xfrm>
            <a:off x="6855514" y="2669066"/>
            <a:ext cx="481222" cy="461665"/>
          </a:xfrm>
          <a:prstGeom prst="rect">
            <a:avLst/>
          </a:prstGeom>
          <a:noFill/>
        </p:spPr>
        <p:txBody>
          <a:bodyPr wrap="none" rtlCol="0">
            <a:spAutoFit/>
          </a:bodyPr>
          <a:lstStyle/>
          <a:p>
            <a:r>
              <a:rPr lang="en-US" sz="2400" dirty="0"/>
              <a:t>RL</a:t>
            </a:r>
          </a:p>
        </p:txBody>
      </p:sp>
      <p:sp>
        <p:nvSpPr>
          <p:cNvPr id="25" name="Right Arrow 24">
            <a:extLst>
              <a:ext uri="{FF2B5EF4-FFF2-40B4-BE49-F238E27FC236}">
                <a16:creationId xmlns:a16="http://schemas.microsoft.com/office/drawing/2014/main" id="{FC4A8F2A-8817-9034-7F33-7F520014D39E}"/>
              </a:ext>
            </a:extLst>
          </p:cNvPr>
          <p:cNvSpPr/>
          <p:nvPr/>
        </p:nvSpPr>
        <p:spPr>
          <a:xfrm rot="10800000">
            <a:off x="8567088" y="3589826"/>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CA8343AD-46C0-01F2-EDD5-0B62150DBBD5}"/>
              </a:ext>
            </a:extLst>
          </p:cNvPr>
          <p:cNvSpPr/>
          <p:nvPr/>
        </p:nvSpPr>
        <p:spPr>
          <a:xfrm>
            <a:off x="9878985" y="3587237"/>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7B5F1CF-FB7E-6E60-5A3D-F7D8009EA735}"/>
              </a:ext>
            </a:extLst>
          </p:cNvPr>
          <p:cNvSpPr txBox="1"/>
          <p:nvPr/>
        </p:nvSpPr>
        <p:spPr>
          <a:xfrm>
            <a:off x="6831856" y="3610204"/>
            <a:ext cx="444352" cy="461665"/>
          </a:xfrm>
          <a:prstGeom prst="rect">
            <a:avLst/>
          </a:prstGeom>
          <a:noFill/>
        </p:spPr>
        <p:txBody>
          <a:bodyPr wrap="none" rtlCol="0">
            <a:spAutoFit/>
          </a:bodyPr>
          <a:lstStyle/>
          <a:p>
            <a:r>
              <a:rPr lang="en-US" sz="2400" dirty="0"/>
              <a:t>LL</a:t>
            </a:r>
          </a:p>
        </p:txBody>
      </p:sp>
      <p:sp>
        <p:nvSpPr>
          <p:cNvPr id="28" name="Right Arrow 27">
            <a:extLst>
              <a:ext uri="{FF2B5EF4-FFF2-40B4-BE49-F238E27FC236}">
                <a16:creationId xmlns:a16="http://schemas.microsoft.com/office/drawing/2014/main" id="{96EE5693-9E32-1661-A10D-0F3023F96448}"/>
              </a:ext>
            </a:extLst>
          </p:cNvPr>
          <p:cNvSpPr/>
          <p:nvPr/>
        </p:nvSpPr>
        <p:spPr>
          <a:xfrm>
            <a:off x="8590746" y="451473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E4353A06-FF6A-27D0-9CD8-9059FEDA5FF0}"/>
              </a:ext>
            </a:extLst>
          </p:cNvPr>
          <p:cNvSpPr/>
          <p:nvPr/>
        </p:nvSpPr>
        <p:spPr>
          <a:xfrm rot="10800000">
            <a:off x="9902643" y="451214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3CD1962-A4F5-27A6-9729-5F67A9837CF8}"/>
              </a:ext>
            </a:extLst>
          </p:cNvPr>
          <p:cNvSpPr txBox="1"/>
          <p:nvPr/>
        </p:nvSpPr>
        <p:spPr>
          <a:xfrm>
            <a:off x="6855514" y="4535116"/>
            <a:ext cx="518091" cy="461665"/>
          </a:xfrm>
          <a:prstGeom prst="rect">
            <a:avLst/>
          </a:prstGeom>
          <a:noFill/>
        </p:spPr>
        <p:txBody>
          <a:bodyPr wrap="none" rtlCol="0">
            <a:spAutoFit/>
          </a:bodyPr>
          <a:lstStyle/>
          <a:p>
            <a:r>
              <a:rPr lang="en-US" sz="2400" dirty="0"/>
              <a:t>RR</a:t>
            </a:r>
          </a:p>
        </p:txBody>
      </p:sp>
      <p:sp>
        <p:nvSpPr>
          <p:cNvPr id="31" name="TextBox 30">
            <a:extLst>
              <a:ext uri="{FF2B5EF4-FFF2-40B4-BE49-F238E27FC236}">
                <a16:creationId xmlns:a16="http://schemas.microsoft.com/office/drawing/2014/main" id="{333A58AB-5649-E4B5-4D17-5BD201F14653}"/>
              </a:ext>
            </a:extLst>
          </p:cNvPr>
          <p:cNvSpPr txBox="1"/>
          <p:nvPr/>
        </p:nvSpPr>
        <p:spPr>
          <a:xfrm>
            <a:off x="8522919" y="1082504"/>
            <a:ext cx="469194" cy="461665"/>
          </a:xfrm>
          <a:prstGeom prst="rect">
            <a:avLst/>
          </a:prstGeom>
          <a:noFill/>
        </p:spPr>
        <p:txBody>
          <a:bodyPr wrap="square" rtlCol="0">
            <a:spAutoFit/>
          </a:bodyPr>
          <a:lstStyle/>
          <a:p>
            <a:r>
              <a:rPr lang="en-US" sz="2400" dirty="0">
                <a:solidFill>
                  <a:srgbClr val="FF0000"/>
                </a:solidFill>
              </a:rPr>
              <a:t>e</a:t>
            </a:r>
            <a:r>
              <a:rPr lang="en-US" sz="2400" baseline="30000" dirty="0">
                <a:solidFill>
                  <a:srgbClr val="FF0000"/>
                </a:solidFill>
              </a:rPr>
              <a:t>+</a:t>
            </a:r>
            <a:endParaRPr lang="en-US" sz="2400" baseline="30000" dirty="0"/>
          </a:p>
        </p:txBody>
      </p:sp>
      <p:sp>
        <p:nvSpPr>
          <p:cNvPr id="32" name="TextBox 31">
            <a:extLst>
              <a:ext uri="{FF2B5EF4-FFF2-40B4-BE49-F238E27FC236}">
                <a16:creationId xmlns:a16="http://schemas.microsoft.com/office/drawing/2014/main" id="{CDFA355C-65E7-468E-1E10-0609D38E0124}"/>
              </a:ext>
            </a:extLst>
          </p:cNvPr>
          <p:cNvSpPr txBox="1"/>
          <p:nvPr/>
        </p:nvSpPr>
        <p:spPr>
          <a:xfrm>
            <a:off x="10431897" y="1026208"/>
            <a:ext cx="465546" cy="461665"/>
          </a:xfrm>
          <a:prstGeom prst="rect">
            <a:avLst/>
          </a:prstGeom>
          <a:noFill/>
        </p:spPr>
        <p:txBody>
          <a:bodyPr wrap="square" rtlCol="0">
            <a:spAutoFit/>
          </a:bodyPr>
          <a:lstStyle/>
          <a:p>
            <a:r>
              <a:rPr lang="en-US" sz="2400" dirty="0"/>
              <a:t>e</a:t>
            </a:r>
            <a:r>
              <a:rPr lang="en-US" sz="2400" baseline="30000" dirty="0"/>
              <a:t>-</a:t>
            </a:r>
          </a:p>
        </p:txBody>
      </p:sp>
      <p:sp>
        <p:nvSpPr>
          <p:cNvPr id="4" name="TextBox 3">
            <a:extLst>
              <a:ext uri="{FF2B5EF4-FFF2-40B4-BE49-F238E27FC236}">
                <a16:creationId xmlns:a16="http://schemas.microsoft.com/office/drawing/2014/main" id="{059317CA-B009-31FF-7C0D-136355448C2B}"/>
              </a:ext>
            </a:extLst>
          </p:cNvPr>
          <p:cNvSpPr txBox="1"/>
          <p:nvPr/>
        </p:nvSpPr>
        <p:spPr>
          <a:xfrm>
            <a:off x="206386" y="1343647"/>
            <a:ext cx="6649128" cy="400110"/>
          </a:xfrm>
          <a:prstGeom prst="rect">
            <a:avLst/>
          </a:prstGeom>
          <a:noFill/>
        </p:spPr>
        <p:txBody>
          <a:bodyPr wrap="none" rtlCol="0">
            <a:spAutoFit/>
          </a:bodyPr>
          <a:lstStyle/>
          <a:p>
            <a:r>
              <a:rPr lang="en-US" sz="2000" dirty="0"/>
              <a:t>s-channel annihilation filters the spin of the exchanged boson:</a:t>
            </a:r>
          </a:p>
        </p:txBody>
      </p:sp>
      <p:sp>
        <p:nvSpPr>
          <p:cNvPr id="6" name="TextBox 5">
            <a:extLst>
              <a:ext uri="{FF2B5EF4-FFF2-40B4-BE49-F238E27FC236}">
                <a16:creationId xmlns:a16="http://schemas.microsoft.com/office/drawing/2014/main" id="{19367022-F7CD-0111-5140-FE042E2E737C}"/>
              </a:ext>
            </a:extLst>
          </p:cNvPr>
          <p:cNvSpPr txBox="1"/>
          <p:nvPr/>
        </p:nvSpPr>
        <p:spPr>
          <a:xfrm>
            <a:off x="293037" y="5328456"/>
            <a:ext cx="8229882" cy="707886"/>
          </a:xfrm>
          <a:prstGeom prst="rect">
            <a:avLst/>
          </a:prstGeom>
          <a:noFill/>
        </p:spPr>
        <p:txBody>
          <a:bodyPr wrap="none" rtlCol="0">
            <a:spAutoFit/>
          </a:bodyPr>
          <a:lstStyle/>
          <a:p>
            <a:r>
              <a:rPr lang="en-US" sz="2000" dirty="0"/>
              <a:t>The SM Higgs coupling to the small electron mass is 3E-6, so the </a:t>
            </a:r>
          </a:p>
          <a:p>
            <a:r>
              <a:rPr lang="en-US" sz="2000" dirty="0"/>
              <a:t>amplitude of the above diagram would be 1E-11 hence </a:t>
            </a:r>
            <a:r>
              <a:rPr lang="en-US" sz="2000" dirty="0" err="1"/>
              <a:t>unmeasureably</a:t>
            </a:r>
            <a:r>
              <a:rPr lang="en-US" sz="2000" dirty="0"/>
              <a:t> small.</a:t>
            </a:r>
          </a:p>
        </p:txBody>
      </p:sp>
    </p:spTree>
    <p:extLst>
      <p:ext uri="{BB962C8B-B14F-4D97-AF65-F5344CB8AC3E}">
        <p14:creationId xmlns:p14="http://schemas.microsoft.com/office/powerpoint/2010/main" val="64988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7BC6-8E25-FF6D-3FA1-0D0B66088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21D8A-1FE1-49C2-7B7A-81677C4261A7}"/>
              </a:ext>
            </a:extLst>
          </p:cNvPr>
          <p:cNvSpPr>
            <a:spLocks noGrp="1"/>
          </p:cNvSpPr>
          <p:nvPr>
            <p:ph type="title"/>
          </p:nvPr>
        </p:nvSpPr>
        <p:spPr>
          <a:xfrm>
            <a:off x="726881" y="55659"/>
            <a:ext cx="10515600" cy="835521"/>
          </a:xfrm>
        </p:spPr>
        <p:txBody>
          <a:bodyPr>
            <a:normAutofit/>
          </a:bodyPr>
          <a:lstStyle/>
          <a:p>
            <a:pPr algn="ctr"/>
            <a:r>
              <a:rPr lang="en-US" sz="3600" b="1" dirty="0">
                <a:solidFill>
                  <a:srgbClr val="FF0000"/>
                </a:solidFill>
              </a:rPr>
              <a:t>The SM s-channel Helicity Amplitudes</a:t>
            </a:r>
          </a:p>
        </p:txBody>
      </p:sp>
      <p:sp>
        <p:nvSpPr>
          <p:cNvPr id="3" name="Slide Number Placeholder 2">
            <a:extLst>
              <a:ext uri="{FF2B5EF4-FFF2-40B4-BE49-F238E27FC236}">
                <a16:creationId xmlns:a16="http://schemas.microsoft.com/office/drawing/2014/main" id="{C18B0780-CB51-2689-DD4C-8E132DA39C11}"/>
              </a:ext>
            </a:extLst>
          </p:cNvPr>
          <p:cNvSpPr>
            <a:spLocks noGrp="1"/>
          </p:cNvSpPr>
          <p:nvPr>
            <p:ph type="sldNum" sz="quarter" idx="12"/>
          </p:nvPr>
        </p:nvSpPr>
        <p:spPr/>
        <p:txBody>
          <a:bodyPr/>
          <a:lstStyle/>
          <a:p>
            <a:fld id="{0046CC63-0FC5-4E89-A17A-2EC0E43858F2}" type="slidenum">
              <a:rPr lang="en-US" smtClean="0"/>
              <a:t>12</a:t>
            </a:fld>
            <a:endParaRPr lang="en-US"/>
          </a:p>
        </p:txBody>
      </p:sp>
      <p:sp>
        <p:nvSpPr>
          <p:cNvPr id="4" name="TextBox 3">
            <a:extLst>
              <a:ext uri="{FF2B5EF4-FFF2-40B4-BE49-F238E27FC236}">
                <a16:creationId xmlns:a16="http://schemas.microsoft.com/office/drawing/2014/main" id="{421A87ED-96C1-AD9F-F236-A230C7CBF64B}"/>
              </a:ext>
            </a:extLst>
          </p:cNvPr>
          <p:cNvSpPr txBox="1"/>
          <p:nvPr/>
        </p:nvSpPr>
        <p:spPr>
          <a:xfrm>
            <a:off x="448457" y="774278"/>
            <a:ext cx="8695543" cy="1323439"/>
          </a:xfrm>
          <a:prstGeom prst="rect">
            <a:avLst/>
          </a:prstGeom>
          <a:noFill/>
        </p:spPr>
        <p:txBody>
          <a:bodyPr wrap="square" rtlCol="0">
            <a:spAutoFit/>
          </a:bodyPr>
          <a:lstStyle/>
          <a:p>
            <a:r>
              <a:rPr lang="en-US" sz="2000" dirty="0"/>
              <a:t>In the s-channel, only scatterings consistent with the exchange of a spin = 1 gamma or Z are allowed in first order, with exceptions suppressed by factors of  1/</a:t>
            </a: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 2m</a:t>
            </a:r>
            <a:r>
              <a:rPr lang="en-US" sz="2000" baseline="-25000" dirty="0">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E</a:t>
            </a:r>
            <a:r>
              <a:rPr lang="en-US" sz="2000" baseline="-25000" dirty="0" err="1">
                <a:latin typeface="Calibri" panose="020F0502020204030204" pitchFamily="34" charset="0"/>
                <a:cs typeface="Calibri" panose="020F0502020204030204" pitchFamily="34" charset="0"/>
              </a:rPr>
              <a:t>cm</a:t>
            </a:r>
            <a:r>
              <a:rPr lang="en-US" sz="2000" baseline="-25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algn="ctr"/>
            <a:r>
              <a:rPr lang="en-US" sz="2000" dirty="0">
                <a:latin typeface="Calibri" panose="020F0502020204030204" pitchFamily="34" charset="0"/>
                <a:cs typeface="Calibri" panose="020F0502020204030204" pitchFamily="34" charset="0"/>
              </a:rPr>
              <a:t>The </a:t>
            </a:r>
            <a:r>
              <a:rPr lang="en-US" sz="2000" u="sng" dirty="0">
                <a:latin typeface="Calibri" panose="020F0502020204030204" pitchFamily="34" charset="0"/>
                <a:cs typeface="Calibri" panose="020F0502020204030204" pitchFamily="34" charset="0"/>
              </a:rPr>
              <a:t>un</a:t>
            </a:r>
            <a:r>
              <a:rPr lang="en-US" sz="2000" dirty="0">
                <a:latin typeface="Calibri" panose="020F0502020204030204" pitchFamily="34" charset="0"/>
                <a:cs typeface="Calibri" panose="020F0502020204030204" pitchFamily="34" charset="0"/>
              </a:rPr>
              <a:t>suppressed scatterings are the 4 combinations of LR or RL. </a:t>
            </a:r>
          </a:p>
        </p:txBody>
      </p:sp>
      <p:graphicFrame>
        <p:nvGraphicFramePr>
          <p:cNvPr id="8" name="Table 7">
            <a:extLst>
              <a:ext uri="{FF2B5EF4-FFF2-40B4-BE49-F238E27FC236}">
                <a16:creationId xmlns:a16="http://schemas.microsoft.com/office/drawing/2014/main" id="{81E5C137-CD55-0760-9936-00BC7EA82231}"/>
              </a:ext>
            </a:extLst>
          </p:cNvPr>
          <p:cNvGraphicFramePr>
            <a:graphicFrameLocks noGrp="1"/>
          </p:cNvGraphicFramePr>
          <p:nvPr>
            <p:extLst>
              <p:ext uri="{D42A27DB-BD31-4B8C-83A1-F6EECF244321}">
                <p14:modId xmlns:p14="http://schemas.microsoft.com/office/powerpoint/2010/main" val="912299137"/>
              </p:ext>
            </p:extLst>
          </p:nvPr>
        </p:nvGraphicFramePr>
        <p:xfrm>
          <a:off x="1018428" y="3411843"/>
          <a:ext cx="4174436" cy="2972699"/>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49284">
                <a:tc>
                  <a:txBody>
                    <a:bodyPr/>
                    <a:lstStyle/>
                    <a:p>
                      <a:pPr algn="ctr"/>
                      <a:r>
                        <a:rPr lang="en-US" sz="1400" dirty="0">
                          <a:solidFill>
                            <a:schemeClr val="bg1"/>
                          </a:solidFill>
                        </a:rPr>
                        <a:t> </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64683">
                <a:tc rowSpan="5">
                  <a:txBody>
                    <a:bodyPr/>
                    <a:lstStyle/>
                    <a:p>
                      <a:endParaRPr lang="en-US" sz="1400" dirty="0"/>
                    </a:p>
                    <a:p>
                      <a:endParaRPr lang="en-US" sz="1400" dirty="0"/>
                    </a:p>
                    <a:p>
                      <a:endParaRPr lang="en-US" sz="1400" b="1"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64683">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b="1" dirty="0">
                          <a:solidFill>
                            <a:srgbClr val="FF0000"/>
                          </a:solidFill>
                        </a:rPr>
                        <a:t>F</a:t>
                      </a:r>
                      <a:r>
                        <a:rPr lang="en-US" sz="1400" b="1" baseline="-25000" dirty="0">
                          <a:solidFill>
                            <a:srgbClr val="FF0000"/>
                          </a:solidFill>
                        </a:rPr>
                        <a:t>LR</a:t>
                      </a:r>
                      <a:r>
                        <a:rPr lang="en-US" sz="1400" b="1" baseline="30000" dirty="0">
                          <a:solidFill>
                            <a:srgbClr val="FF0000"/>
                          </a:solidFill>
                        </a:rPr>
                        <a:t>LR</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b="1" dirty="0">
                          <a:solidFill>
                            <a:srgbClr val="FF0000"/>
                          </a:solidFill>
                        </a:rPr>
                        <a:t>F</a:t>
                      </a:r>
                      <a:r>
                        <a:rPr lang="en-US" sz="1400" b="1" baseline="-25000" dirty="0">
                          <a:solidFill>
                            <a:srgbClr val="FF0000"/>
                          </a:solidFill>
                        </a:rPr>
                        <a:t>LR</a:t>
                      </a:r>
                      <a:r>
                        <a:rPr lang="en-US" sz="1400" b="1" baseline="30000" dirty="0">
                          <a:solidFill>
                            <a:srgbClr val="FF0000"/>
                          </a:solidFill>
                        </a:rPr>
                        <a:t>RL</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2531632815"/>
                  </a:ext>
                </a:extLst>
              </a:tr>
              <a:tr h="464683">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RL</a:t>
                      </a:r>
                      <a:r>
                        <a:rPr lang="en-US" sz="1400" b="1" baseline="30000" dirty="0">
                          <a:solidFill>
                            <a:srgbClr val="FF0000"/>
                          </a:solidFill>
                        </a:rPr>
                        <a:t>LR</a:t>
                      </a:r>
                      <a:r>
                        <a:rPr lang="en-US" sz="1400" b="1" baseline="0" dirty="0">
                          <a:solidFill>
                            <a:srgbClr val="FF0000"/>
                          </a:solidFill>
                        </a:rPr>
                        <a:t>,s</a:t>
                      </a:r>
                      <a:endParaRPr lang="en-US" sz="1400" b="1" baseline="30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RL</a:t>
                      </a:r>
                      <a:r>
                        <a:rPr lang="en-US" sz="1400" b="1" baseline="30000" dirty="0">
                          <a:solidFill>
                            <a:srgbClr val="FF0000"/>
                          </a:solidFill>
                        </a:rPr>
                        <a:t>RL</a:t>
                      </a:r>
                      <a:r>
                        <a:rPr lang="en-US" sz="1400" b="1" baseline="0" dirty="0">
                          <a:solidFill>
                            <a:srgbClr val="FF0000"/>
                          </a:solidFill>
                        </a:rPr>
                        <a:t>,s</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1127700715"/>
                  </a:ext>
                </a:extLst>
              </a:tr>
              <a:tr h="464683">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endParaRPr lang="en-US" sz="1400" b="0" baseline="30000" dirty="0">
                        <a:solidFill>
                          <a:schemeClr val="tx1"/>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3034780840"/>
                  </a:ext>
                </a:extLst>
              </a:tr>
              <a:tr h="464683">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endParaRPr lang="en-US" sz="1400" b="0" baseline="30000" dirty="0">
                        <a:solidFill>
                          <a:schemeClr val="tx1"/>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9" name="TextBox 8">
            <a:extLst>
              <a:ext uri="{FF2B5EF4-FFF2-40B4-BE49-F238E27FC236}">
                <a16:creationId xmlns:a16="http://schemas.microsoft.com/office/drawing/2014/main" id="{28E353C2-C6BE-8AA1-B4B4-E8D0703FE33F}"/>
              </a:ext>
            </a:extLst>
          </p:cNvPr>
          <p:cNvSpPr txBox="1"/>
          <p:nvPr/>
        </p:nvSpPr>
        <p:spPr>
          <a:xfrm>
            <a:off x="376895" y="2370060"/>
            <a:ext cx="5315879" cy="707886"/>
          </a:xfrm>
          <a:prstGeom prst="rect">
            <a:avLst/>
          </a:prstGeom>
          <a:noFill/>
        </p:spPr>
        <p:txBody>
          <a:bodyPr wrap="none" rtlCol="0">
            <a:spAutoFit/>
          </a:bodyPr>
          <a:lstStyle/>
          <a:p>
            <a:r>
              <a:rPr lang="en-US" sz="2000" dirty="0"/>
              <a:t>In the m</a:t>
            </a:r>
            <a:r>
              <a:rPr lang="en-US" sz="2000" baseline="-25000" dirty="0"/>
              <a:t>e</a:t>
            </a:r>
            <a:r>
              <a:rPr lang="en-US" sz="2000" dirty="0"/>
              <a:t> </a:t>
            </a:r>
            <a:r>
              <a:rPr lang="en-US" sz="2000" dirty="0">
                <a:sym typeface="Wingdings" panose="05000000000000000000" pitchFamily="2" charset="2"/>
              </a:rPr>
              <a:t> 0 limit, the SM s-channel amplitudes</a:t>
            </a:r>
          </a:p>
          <a:p>
            <a:r>
              <a:rPr lang="en-US" sz="2000" dirty="0">
                <a:sym typeface="Wingdings" panose="05000000000000000000" pitchFamily="2" charset="2"/>
              </a:rPr>
              <a:t>are zero for LL or RR.  </a:t>
            </a:r>
          </a:p>
        </p:txBody>
      </p:sp>
      <p:pic>
        <p:nvPicPr>
          <p:cNvPr id="10" name="Picture 9">
            <a:extLst>
              <a:ext uri="{FF2B5EF4-FFF2-40B4-BE49-F238E27FC236}">
                <a16:creationId xmlns:a16="http://schemas.microsoft.com/office/drawing/2014/main" id="{75422F1D-19E4-2857-8EFF-CFD2622101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1365" y="366129"/>
            <a:ext cx="1859540" cy="1387034"/>
          </a:xfrm>
          <a:prstGeom prst="rect">
            <a:avLst/>
          </a:prstGeom>
        </p:spPr>
      </p:pic>
    </p:spTree>
    <p:extLst>
      <p:ext uri="{BB962C8B-B14F-4D97-AF65-F5344CB8AC3E}">
        <p14:creationId xmlns:p14="http://schemas.microsoft.com/office/powerpoint/2010/main" val="144707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8A451-156F-9029-9EDF-B91F1F6D2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0D1C7-6243-C0DB-E87D-A01E0D06C052}"/>
              </a:ext>
            </a:extLst>
          </p:cNvPr>
          <p:cNvSpPr>
            <a:spLocks noGrp="1"/>
          </p:cNvSpPr>
          <p:nvPr>
            <p:ph type="title"/>
          </p:nvPr>
        </p:nvSpPr>
        <p:spPr>
          <a:xfrm>
            <a:off x="726881" y="55659"/>
            <a:ext cx="10515600" cy="835521"/>
          </a:xfrm>
        </p:spPr>
        <p:txBody>
          <a:bodyPr>
            <a:normAutofit/>
          </a:bodyPr>
          <a:lstStyle/>
          <a:p>
            <a:pPr algn="ctr"/>
            <a:r>
              <a:rPr lang="en-US" sz="3600" b="1" dirty="0">
                <a:solidFill>
                  <a:srgbClr val="FF0000"/>
                </a:solidFill>
              </a:rPr>
              <a:t>The SM s-channel Helicity Amplitudes</a:t>
            </a:r>
          </a:p>
        </p:txBody>
      </p:sp>
      <p:sp>
        <p:nvSpPr>
          <p:cNvPr id="3" name="Slide Number Placeholder 2">
            <a:extLst>
              <a:ext uri="{FF2B5EF4-FFF2-40B4-BE49-F238E27FC236}">
                <a16:creationId xmlns:a16="http://schemas.microsoft.com/office/drawing/2014/main" id="{61369B4D-92B6-CFBA-3B29-57D08A15A57C}"/>
              </a:ext>
            </a:extLst>
          </p:cNvPr>
          <p:cNvSpPr>
            <a:spLocks noGrp="1"/>
          </p:cNvSpPr>
          <p:nvPr>
            <p:ph type="sldNum" sz="quarter" idx="12"/>
          </p:nvPr>
        </p:nvSpPr>
        <p:spPr/>
        <p:txBody>
          <a:bodyPr/>
          <a:lstStyle/>
          <a:p>
            <a:fld id="{0046CC63-0FC5-4E89-A17A-2EC0E43858F2}" type="slidenum">
              <a:rPr lang="en-US" smtClean="0"/>
              <a:t>13</a:t>
            </a:fld>
            <a:endParaRPr lang="en-US"/>
          </a:p>
        </p:txBody>
      </p:sp>
      <p:graphicFrame>
        <p:nvGraphicFramePr>
          <p:cNvPr id="6" name="Table 5">
            <a:extLst>
              <a:ext uri="{FF2B5EF4-FFF2-40B4-BE49-F238E27FC236}">
                <a16:creationId xmlns:a16="http://schemas.microsoft.com/office/drawing/2014/main" id="{93E18666-AEF8-FC8F-A68C-A27E303FFF46}"/>
              </a:ext>
            </a:extLst>
          </p:cNvPr>
          <p:cNvGraphicFramePr>
            <a:graphicFrameLocks noGrp="1"/>
          </p:cNvGraphicFramePr>
          <p:nvPr>
            <p:extLst>
              <p:ext uri="{D42A27DB-BD31-4B8C-83A1-F6EECF244321}">
                <p14:modId xmlns:p14="http://schemas.microsoft.com/office/powerpoint/2010/main" val="2737257427"/>
              </p:ext>
            </p:extLst>
          </p:nvPr>
        </p:nvGraphicFramePr>
        <p:xfrm>
          <a:off x="7004435" y="3411844"/>
          <a:ext cx="4174436" cy="2972699"/>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49284">
                <a:tc>
                  <a:txBody>
                    <a:bodyPr/>
                    <a:lstStyle/>
                    <a:p>
                      <a:pPr algn="ctr"/>
                      <a:r>
                        <a:rPr lang="en-US" sz="1400" dirty="0">
                          <a:solidFill>
                            <a:schemeClr val="bg1"/>
                          </a:solidFill>
                        </a:rPr>
                        <a:t> </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64683">
                <a:tc rowSpan="5">
                  <a:txBody>
                    <a:bodyPr/>
                    <a:lstStyle/>
                    <a:p>
                      <a:endParaRPr lang="en-US" sz="1400" dirty="0"/>
                    </a:p>
                    <a:p>
                      <a:endParaRPr lang="en-US" sz="1400" dirty="0"/>
                    </a:p>
                    <a:p>
                      <a:endParaRPr lang="en-US" sz="1400"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64683">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b="1" dirty="0">
                          <a:solidFill>
                            <a:srgbClr val="FF0000"/>
                          </a:solidFill>
                        </a:rPr>
                        <a:t>F</a:t>
                      </a:r>
                      <a:r>
                        <a:rPr lang="en-US" sz="1400" b="1" baseline="-25000" dirty="0">
                          <a:solidFill>
                            <a:srgbClr val="FF0000"/>
                          </a:solidFill>
                        </a:rPr>
                        <a:t>LR</a:t>
                      </a:r>
                      <a:r>
                        <a:rPr lang="en-US" sz="1400" b="1" baseline="30000" dirty="0">
                          <a:solidFill>
                            <a:srgbClr val="FF0000"/>
                          </a:solidFill>
                        </a:rPr>
                        <a:t>LR</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b="1" dirty="0">
                          <a:solidFill>
                            <a:srgbClr val="FF0000"/>
                          </a:solidFill>
                        </a:rPr>
                        <a:t>F</a:t>
                      </a:r>
                      <a:r>
                        <a:rPr lang="en-US" sz="1400" b="1" baseline="-25000" dirty="0">
                          <a:solidFill>
                            <a:srgbClr val="FF0000"/>
                          </a:solidFill>
                        </a:rPr>
                        <a:t>LR</a:t>
                      </a:r>
                      <a:r>
                        <a:rPr lang="en-US" sz="1400" b="1" baseline="30000" dirty="0">
                          <a:solidFill>
                            <a:srgbClr val="FF0000"/>
                          </a:solidFill>
                        </a:rPr>
                        <a:t>RL</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extLst>
                  <a:ext uri="{0D108BD9-81ED-4DB2-BD59-A6C34878D82A}">
                    <a16:rowId xmlns:a16="http://schemas.microsoft.com/office/drawing/2014/main" val="2531632815"/>
                  </a:ext>
                </a:extLst>
              </a:tr>
              <a:tr h="464683">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RL</a:t>
                      </a:r>
                      <a:r>
                        <a:rPr lang="en-US" sz="1400" b="1" baseline="30000" dirty="0">
                          <a:solidFill>
                            <a:srgbClr val="FF0000"/>
                          </a:solidFill>
                        </a:rPr>
                        <a:t>LR</a:t>
                      </a:r>
                      <a:r>
                        <a:rPr lang="en-US" sz="1400" b="1" baseline="0" dirty="0">
                          <a:solidFill>
                            <a:srgbClr val="FF0000"/>
                          </a:solidFill>
                        </a:rPr>
                        <a:t>,s</a:t>
                      </a:r>
                      <a:endParaRPr lang="en-US" sz="1400" b="1" baseline="30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RL</a:t>
                      </a:r>
                      <a:r>
                        <a:rPr lang="en-US" sz="1400" b="1" baseline="30000" dirty="0">
                          <a:solidFill>
                            <a:srgbClr val="FF0000"/>
                          </a:solidFill>
                        </a:rPr>
                        <a:t>RL</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extLst>
                  <a:ext uri="{0D108BD9-81ED-4DB2-BD59-A6C34878D82A}">
                    <a16:rowId xmlns:a16="http://schemas.microsoft.com/office/drawing/2014/main" val="1127700715"/>
                  </a:ext>
                </a:extLst>
              </a:tr>
              <a:tr h="464683">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p>
                      <a:pPr algn="ctr"/>
                      <a:endParaRPr lang="en-US" sz="1400" baseline="30000" dirty="0">
                        <a:solidFill>
                          <a:srgbClr val="FF0000"/>
                        </a:solidFill>
                      </a:endParaRP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extLst>
                  <a:ext uri="{0D108BD9-81ED-4DB2-BD59-A6C34878D82A}">
                    <a16:rowId xmlns:a16="http://schemas.microsoft.com/office/drawing/2014/main" val="3034780840"/>
                  </a:ext>
                </a:extLst>
              </a:tr>
              <a:tr h="464683">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4" name="TextBox 3">
            <a:extLst>
              <a:ext uri="{FF2B5EF4-FFF2-40B4-BE49-F238E27FC236}">
                <a16:creationId xmlns:a16="http://schemas.microsoft.com/office/drawing/2014/main" id="{B611959D-CEFC-1B81-6890-2F00E48AA0E5}"/>
              </a:ext>
            </a:extLst>
          </p:cNvPr>
          <p:cNvSpPr txBox="1"/>
          <p:nvPr/>
        </p:nvSpPr>
        <p:spPr>
          <a:xfrm>
            <a:off x="448457" y="774278"/>
            <a:ext cx="8695543" cy="1323439"/>
          </a:xfrm>
          <a:prstGeom prst="rect">
            <a:avLst/>
          </a:prstGeom>
          <a:noFill/>
        </p:spPr>
        <p:txBody>
          <a:bodyPr wrap="square" rtlCol="0">
            <a:spAutoFit/>
          </a:bodyPr>
          <a:lstStyle/>
          <a:p>
            <a:r>
              <a:rPr lang="en-US" sz="2000" dirty="0"/>
              <a:t>In the s-channel, only scatterings consistent with the exchange of a spin = 1 gamma or Z are allowed in first order, with exceptions suppressed by factors of  1/</a:t>
            </a: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 2m</a:t>
            </a:r>
            <a:r>
              <a:rPr lang="en-US" sz="2000" baseline="-25000" dirty="0">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E</a:t>
            </a:r>
            <a:r>
              <a:rPr lang="en-US" sz="2000" baseline="-25000" dirty="0" err="1">
                <a:latin typeface="Calibri" panose="020F0502020204030204" pitchFamily="34" charset="0"/>
                <a:cs typeface="Calibri" panose="020F0502020204030204" pitchFamily="34" charset="0"/>
              </a:rPr>
              <a:t>cm</a:t>
            </a:r>
            <a:r>
              <a:rPr lang="en-US" sz="2000" baseline="-25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algn="ctr"/>
            <a:r>
              <a:rPr lang="en-US" sz="2000" dirty="0">
                <a:latin typeface="Calibri" panose="020F0502020204030204" pitchFamily="34" charset="0"/>
                <a:cs typeface="Calibri" panose="020F0502020204030204" pitchFamily="34" charset="0"/>
              </a:rPr>
              <a:t>The </a:t>
            </a:r>
            <a:r>
              <a:rPr lang="en-US" sz="2000" u="sng" dirty="0">
                <a:latin typeface="Calibri" panose="020F0502020204030204" pitchFamily="34" charset="0"/>
                <a:cs typeface="Calibri" panose="020F0502020204030204" pitchFamily="34" charset="0"/>
              </a:rPr>
              <a:t>un</a:t>
            </a:r>
            <a:r>
              <a:rPr lang="en-US" sz="2000" dirty="0">
                <a:latin typeface="Calibri" panose="020F0502020204030204" pitchFamily="34" charset="0"/>
                <a:cs typeface="Calibri" panose="020F0502020204030204" pitchFamily="34" charset="0"/>
              </a:rPr>
              <a:t>suppressed scatterings are the 4 combinations of LR or RL. </a:t>
            </a:r>
          </a:p>
        </p:txBody>
      </p:sp>
      <p:sp>
        <p:nvSpPr>
          <p:cNvPr id="5" name="TextBox 4">
            <a:extLst>
              <a:ext uri="{FF2B5EF4-FFF2-40B4-BE49-F238E27FC236}">
                <a16:creationId xmlns:a16="http://schemas.microsoft.com/office/drawing/2014/main" id="{151BD111-8E87-CF40-3B4A-4433100C10E9}"/>
              </a:ext>
            </a:extLst>
          </p:cNvPr>
          <p:cNvSpPr txBox="1"/>
          <p:nvPr/>
        </p:nvSpPr>
        <p:spPr>
          <a:xfrm>
            <a:off x="5972159" y="2368827"/>
            <a:ext cx="5964468" cy="707886"/>
          </a:xfrm>
          <a:prstGeom prst="rect">
            <a:avLst/>
          </a:prstGeom>
          <a:noFill/>
        </p:spPr>
        <p:txBody>
          <a:bodyPr wrap="square" rtlCol="0">
            <a:spAutoFit/>
          </a:bodyPr>
          <a:lstStyle/>
          <a:p>
            <a:r>
              <a:rPr lang="en-US" sz="2000" dirty="0"/>
              <a:t>For fixed target e</a:t>
            </a:r>
            <a:r>
              <a:rPr lang="en-US" sz="2000" baseline="30000" dirty="0"/>
              <a:t>+</a:t>
            </a:r>
            <a:r>
              <a:rPr lang="en-US" sz="2000" dirty="0"/>
              <a:t> experiments at </a:t>
            </a:r>
            <a:r>
              <a:rPr lang="en-US" sz="2000" dirty="0" err="1"/>
              <a:t>Jlab</a:t>
            </a:r>
            <a:r>
              <a:rPr lang="en-US" sz="2000" dirty="0"/>
              <a:t>, we will of course use the exact 1</a:t>
            </a:r>
            <a:r>
              <a:rPr lang="en-US" sz="2000" baseline="30000" dirty="0"/>
              <a:t>st</a:t>
            </a:r>
            <a:r>
              <a:rPr lang="en-US" sz="2000" dirty="0"/>
              <a:t> order QED helicity amplitudes.   </a:t>
            </a:r>
          </a:p>
        </p:txBody>
      </p:sp>
      <p:graphicFrame>
        <p:nvGraphicFramePr>
          <p:cNvPr id="8" name="Table 7">
            <a:extLst>
              <a:ext uri="{FF2B5EF4-FFF2-40B4-BE49-F238E27FC236}">
                <a16:creationId xmlns:a16="http://schemas.microsoft.com/office/drawing/2014/main" id="{5F5CC598-074C-DE9B-58DA-6404BCCF2FC8}"/>
              </a:ext>
            </a:extLst>
          </p:cNvPr>
          <p:cNvGraphicFramePr>
            <a:graphicFrameLocks noGrp="1"/>
          </p:cNvGraphicFramePr>
          <p:nvPr>
            <p:extLst>
              <p:ext uri="{D42A27DB-BD31-4B8C-83A1-F6EECF244321}">
                <p14:modId xmlns:p14="http://schemas.microsoft.com/office/powerpoint/2010/main" val="1961968069"/>
              </p:ext>
            </p:extLst>
          </p:nvPr>
        </p:nvGraphicFramePr>
        <p:xfrm>
          <a:off x="1018428" y="3411843"/>
          <a:ext cx="4174436" cy="2972699"/>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49284">
                <a:tc>
                  <a:txBody>
                    <a:bodyPr/>
                    <a:lstStyle/>
                    <a:p>
                      <a:pPr algn="ctr"/>
                      <a:r>
                        <a:rPr lang="en-US" sz="1400" dirty="0">
                          <a:solidFill>
                            <a:schemeClr val="bg1"/>
                          </a:solidFill>
                        </a:rPr>
                        <a:t> </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64683">
                <a:tc rowSpan="5">
                  <a:txBody>
                    <a:bodyPr/>
                    <a:lstStyle/>
                    <a:p>
                      <a:endParaRPr lang="en-US" sz="1400" dirty="0"/>
                    </a:p>
                    <a:p>
                      <a:endParaRPr lang="en-US" sz="1400" dirty="0"/>
                    </a:p>
                    <a:p>
                      <a:endParaRPr lang="en-US" sz="1400"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64683">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b="1" dirty="0">
                          <a:solidFill>
                            <a:srgbClr val="FF0000"/>
                          </a:solidFill>
                        </a:rPr>
                        <a:t>F</a:t>
                      </a:r>
                      <a:r>
                        <a:rPr lang="en-US" sz="1400" b="1" baseline="-25000" dirty="0">
                          <a:solidFill>
                            <a:srgbClr val="FF0000"/>
                          </a:solidFill>
                        </a:rPr>
                        <a:t>LR</a:t>
                      </a:r>
                      <a:r>
                        <a:rPr lang="en-US" sz="1400" b="1" baseline="30000" dirty="0">
                          <a:solidFill>
                            <a:srgbClr val="FF0000"/>
                          </a:solidFill>
                        </a:rPr>
                        <a:t>LR</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b="1" dirty="0">
                          <a:solidFill>
                            <a:srgbClr val="FF0000"/>
                          </a:solidFill>
                        </a:rPr>
                        <a:t>F</a:t>
                      </a:r>
                      <a:r>
                        <a:rPr lang="en-US" sz="1400" b="1" baseline="-25000" dirty="0">
                          <a:solidFill>
                            <a:srgbClr val="FF0000"/>
                          </a:solidFill>
                        </a:rPr>
                        <a:t>LR</a:t>
                      </a:r>
                      <a:r>
                        <a:rPr lang="en-US" sz="1400" b="1" baseline="30000" dirty="0">
                          <a:solidFill>
                            <a:srgbClr val="FF0000"/>
                          </a:solidFill>
                        </a:rPr>
                        <a:t>RL</a:t>
                      </a:r>
                      <a:r>
                        <a:rPr lang="en-US" sz="1400" b="1" baseline="0" dirty="0">
                          <a:solidFill>
                            <a:srgbClr val="FF0000"/>
                          </a:solidFill>
                        </a:rPr>
                        <a:t>,s</a:t>
                      </a:r>
                      <a:endParaRPr lang="en-US" sz="1400" b="1"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2531632815"/>
                  </a:ext>
                </a:extLst>
              </a:tr>
              <a:tr h="464683">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RL</a:t>
                      </a:r>
                      <a:r>
                        <a:rPr lang="en-US" sz="1400" b="1" baseline="30000" dirty="0">
                          <a:solidFill>
                            <a:srgbClr val="FF0000"/>
                          </a:solidFill>
                        </a:rPr>
                        <a:t>LR</a:t>
                      </a:r>
                      <a:r>
                        <a:rPr lang="en-US" sz="1400" b="1" baseline="0" dirty="0">
                          <a:solidFill>
                            <a:srgbClr val="FF0000"/>
                          </a:solidFill>
                        </a:rPr>
                        <a:t>,s</a:t>
                      </a:r>
                      <a:endParaRPr lang="en-US" sz="1400" b="1" baseline="30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RL</a:t>
                      </a:r>
                      <a:r>
                        <a:rPr lang="en-US" sz="1400" b="1" baseline="30000" dirty="0">
                          <a:solidFill>
                            <a:srgbClr val="FF0000"/>
                          </a:solidFill>
                        </a:rPr>
                        <a:t>RL</a:t>
                      </a:r>
                      <a:r>
                        <a:rPr lang="en-US" sz="1400" b="1" baseline="0" dirty="0">
                          <a:solidFill>
                            <a:srgbClr val="FF0000"/>
                          </a:solidFill>
                        </a:rPr>
                        <a:t>,s</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1127700715"/>
                  </a:ext>
                </a:extLst>
              </a:tr>
              <a:tr h="464683">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endParaRPr lang="en-US" sz="1400" b="0" baseline="30000" dirty="0">
                        <a:solidFill>
                          <a:schemeClr val="tx1"/>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3034780840"/>
                  </a:ext>
                </a:extLst>
              </a:tr>
              <a:tr h="464683">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endParaRPr lang="en-US" sz="1400" b="0" baseline="30000" dirty="0">
                        <a:solidFill>
                          <a:schemeClr val="tx1"/>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9" name="TextBox 8">
            <a:extLst>
              <a:ext uri="{FF2B5EF4-FFF2-40B4-BE49-F238E27FC236}">
                <a16:creationId xmlns:a16="http://schemas.microsoft.com/office/drawing/2014/main" id="{4EE35213-6F48-FF6F-C6AC-71522C4AF43B}"/>
              </a:ext>
            </a:extLst>
          </p:cNvPr>
          <p:cNvSpPr txBox="1"/>
          <p:nvPr/>
        </p:nvSpPr>
        <p:spPr>
          <a:xfrm>
            <a:off x="376895" y="2370060"/>
            <a:ext cx="5315879" cy="707886"/>
          </a:xfrm>
          <a:prstGeom prst="rect">
            <a:avLst/>
          </a:prstGeom>
          <a:noFill/>
        </p:spPr>
        <p:txBody>
          <a:bodyPr wrap="none" rtlCol="0">
            <a:spAutoFit/>
          </a:bodyPr>
          <a:lstStyle/>
          <a:p>
            <a:r>
              <a:rPr lang="en-US" sz="2000" dirty="0"/>
              <a:t>In the m</a:t>
            </a:r>
            <a:r>
              <a:rPr lang="en-US" sz="2000" baseline="-25000" dirty="0"/>
              <a:t>e</a:t>
            </a:r>
            <a:r>
              <a:rPr lang="en-US" sz="2000" dirty="0"/>
              <a:t> </a:t>
            </a:r>
            <a:r>
              <a:rPr lang="en-US" sz="2000" dirty="0">
                <a:sym typeface="Wingdings" panose="05000000000000000000" pitchFamily="2" charset="2"/>
              </a:rPr>
              <a:t> 0 limit, the SM s-channel amplitudes</a:t>
            </a:r>
          </a:p>
          <a:p>
            <a:r>
              <a:rPr lang="en-US" sz="2000" dirty="0">
                <a:sym typeface="Wingdings" panose="05000000000000000000" pitchFamily="2" charset="2"/>
              </a:rPr>
              <a:t>are zero for LL or RR.  </a:t>
            </a:r>
          </a:p>
        </p:txBody>
      </p:sp>
      <p:pic>
        <p:nvPicPr>
          <p:cNvPr id="10" name="Picture 9">
            <a:extLst>
              <a:ext uri="{FF2B5EF4-FFF2-40B4-BE49-F238E27FC236}">
                <a16:creationId xmlns:a16="http://schemas.microsoft.com/office/drawing/2014/main" id="{7E4694DE-9EB2-74C6-196B-1B6EB7B6E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1365" y="366129"/>
            <a:ext cx="1859540" cy="1387034"/>
          </a:xfrm>
          <a:prstGeom prst="rect">
            <a:avLst/>
          </a:prstGeom>
        </p:spPr>
      </p:pic>
    </p:spTree>
    <p:extLst>
      <p:ext uri="{BB962C8B-B14F-4D97-AF65-F5344CB8AC3E}">
        <p14:creationId xmlns:p14="http://schemas.microsoft.com/office/powerpoint/2010/main" val="138283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55659"/>
            <a:ext cx="11788345" cy="835521"/>
          </a:xfrm>
        </p:spPr>
        <p:txBody>
          <a:bodyPr>
            <a:normAutofit fontScale="90000"/>
          </a:bodyPr>
          <a:lstStyle/>
          <a:p>
            <a:pPr algn="ctr"/>
            <a:r>
              <a:rPr lang="en-US" sz="4000" b="1" dirty="0">
                <a:solidFill>
                  <a:srgbClr val="FF0000"/>
                </a:solidFill>
              </a:rPr>
              <a:t>Unsuppressed s-channel Helicity Amplitudes with a BSM Scalar</a:t>
            </a:r>
            <a:endParaRPr lang="en-US" sz="4000" dirty="0">
              <a:solidFill>
                <a:srgbClr val="FF0000"/>
              </a:solidFill>
            </a:endParaRPr>
          </a:p>
        </p:txBody>
      </p:sp>
      <p:sp>
        <p:nvSpPr>
          <p:cNvPr id="3" name="Slide Number Placeholder 2"/>
          <p:cNvSpPr>
            <a:spLocks noGrp="1"/>
          </p:cNvSpPr>
          <p:nvPr>
            <p:ph type="sldNum" sz="quarter" idx="12"/>
          </p:nvPr>
        </p:nvSpPr>
        <p:spPr/>
        <p:txBody>
          <a:bodyPr/>
          <a:lstStyle/>
          <a:p>
            <a:fld id="{0046CC63-0FC5-4E89-A17A-2EC0E43858F2}" type="slidenum">
              <a:rPr lang="en-US" smtClean="0"/>
              <a:t>14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21109355"/>
              </p:ext>
            </p:extLst>
          </p:nvPr>
        </p:nvGraphicFramePr>
        <p:xfrm>
          <a:off x="3676815" y="1329579"/>
          <a:ext cx="4174436" cy="2793715"/>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03623">
                <a:tc>
                  <a:txBody>
                    <a:bodyPr/>
                    <a:lstStyle/>
                    <a:p>
                      <a:pPr algn="ctr"/>
                      <a:r>
                        <a:rPr lang="en-US" sz="1400" dirty="0"/>
                        <a:t>BSM</a:t>
                      </a:r>
                    </a:p>
                    <a:p>
                      <a:pPr algn="ctr"/>
                      <a:r>
                        <a:rPr lang="en-US" sz="1400" dirty="0"/>
                        <a:t>scalars</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32004">
                <a:tc rowSpan="5">
                  <a:txBody>
                    <a:bodyPr/>
                    <a:lstStyle/>
                    <a:p>
                      <a:endParaRPr lang="en-US" sz="1400" dirty="0"/>
                    </a:p>
                    <a:p>
                      <a:endParaRPr lang="en-US" sz="1400" dirty="0"/>
                    </a:p>
                    <a:p>
                      <a:endParaRPr lang="en-US" sz="1400"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32004">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extLst>
                  <a:ext uri="{0D108BD9-81ED-4DB2-BD59-A6C34878D82A}">
                    <a16:rowId xmlns:a16="http://schemas.microsoft.com/office/drawing/2014/main" val="2531632815"/>
                  </a:ext>
                </a:extLst>
              </a:tr>
              <a:tr h="432004">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extLst>
                  <a:ext uri="{0D108BD9-81ED-4DB2-BD59-A6C34878D82A}">
                    <a16:rowId xmlns:a16="http://schemas.microsoft.com/office/drawing/2014/main" val="1127700715"/>
                  </a:ext>
                </a:extLst>
              </a:tr>
              <a:tr h="432004">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LL</a:t>
                      </a:r>
                      <a:r>
                        <a:rPr lang="en-US" sz="1400" b="1" baseline="30000" dirty="0">
                          <a:solidFill>
                            <a:srgbClr val="FF0000"/>
                          </a:solidFill>
                        </a:rPr>
                        <a:t>LL</a:t>
                      </a:r>
                      <a:r>
                        <a:rPr lang="en-US" sz="1400" b="1" baseline="0" dirty="0">
                          <a:solidFill>
                            <a:srgbClr val="FF0000"/>
                          </a:solidFill>
                        </a:rPr>
                        <a:t>,s</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RR</a:t>
                      </a:r>
                      <a:r>
                        <a:rPr lang="en-US" sz="1400" b="1" baseline="30000" dirty="0">
                          <a:solidFill>
                            <a:srgbClr val="FF0000"/>
                          </a:solidFill>
                        </a:rPr>
                        <a:t>RR</a:t>
                      </a:r>
                      <a:r>
                        <a:rPr lang="en-US" sz="1400" b="1" baseline="0" dirty="0">
                          <a:solidFill>
                            <a:srgbClr val="FF0000"/>
                          </a:solidFill>
                        </a:rPr>
                        <a:t>,s</a:t>
                      </a:r>
                      <a:endParaRPr lang="en-US" sz="1400" b="1" baseline="30000" dirty="0">
                        <a:solidFill>
                          <a:srgbClr val="FF0000"/>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034780840"/>
                  </a:ext>
                </a:extLst>
              </a:tr>
              <a:tr h="432004">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RR</a:t>
                      </a:r>
                      <a:r>
                        <a:rPr lang="en-US" sz="1400" b="1" baseline="30000" dirty="0">
                          <a:solidFill>
                            <a:srgbClr val="FF0000"/>
                          </a:solidFill>
                        </a:rPr>
                        <a:t>LL</a:t>
                      </a:r>
                      <a:r>
                        <a:rPr lang="en-US" sz="1400" b="1" baseline="0" dirty="0">
                          <a:solidFill>
                            <a:srgbClr val="FF0000"/>
                          </a:solidFill>
                        </a:rPr>
                        <a:t>,s</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a:t>
                      </a:r>
                      <a:r>
                        <a:rPr lang="en-US" sz="1400" b="1" baseline="-25000" dirty="0">
                          <a:solidFill>
                            <a:srgbClr val="FF0000"/>
                          </a:solidFill>
                        </a:rPr>
                        <a:t>RR</a:t>
                      </a:r>
                      <a:r>
                        <a:rPr lang="en-US" sz="1400" b="1" baseline="30000" dirty="0">
                          <a:solidFill>
                            <a:srgbClr val="FF0000"/>
                          </a:solidFill>
                        </a:rPr>
                        <a:t>RR</a:t>
                      </a:r>
                      <a:r>
                        <a:rPr lang="en-US" sz="1400" b="1" baseline="0" dirty="0">
                          <a:solidFill>
                            <a:srgbClr val="FF0000"/>
                          </a:solidFill>
                        </a:rPr>
                        <a:t>,s</a:t>
                      </a:r>
                      <a:endParaRPr lang="en-US" sz="1400" b="1" baseline="30000" dirty="0">
                        <a:solidFill>
                          <a:srgbClr val="FF0000"/>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9" name="TextBox 8"/>
          <p:cNvSpPr txBox="1"/>
          <p:nvPr/>
        </p:nvSpPr>
        <p:spPr>
          <a:xfrm>
            <a:off x="293422" y="4716505"/>
            <a:ext cx="11404308" cy="1323439"/>
          </a:xfrm>
          <a:prstGeom prst="rect">
            <a:avLst/>
          </a:prstGeom>
          <a:noFill/>
        </p:spPr>
        <p:txBody>
          <a:bodyPr wrap="square" rtlCol="0">
            <a:spAutoFit/>
          </a:bodyPr>
          <a:lstStyle/>
          <a:p>
            <a:r>
              <a:rPr lang="en-US" sz="2000" dirty="0"/>
              <a:t>Polarization observables containing the helicity amplitudes </a:t>
            </a:r>
            <a:r>
              <a:rPr lang="en-US" sz="2000" b="1" dirty="0">
                <a:solidFill>
                  <a:srgbClr val="FF0000"/>
                </a:solidFill>
              </a:rPr>
              <a:t>F</a:t>
            </a:r>
            <a:r>
              <a:rPr lang="en-US" sz="2000" b="1" baseline="-25000" dirty="0">
                <a:solidFill>
                  <a:srgbClr val="FF0000"/>
                </a:solidFill>
              </a:rPr>
              <a:t>LL</a:t>
            </a:r>
            <a:r>
              <a:rPr lang="en-US" sz="2000" b="1" baseline="30000" dirty="0">
                <a:solidFill>
                  <a:srgbClr val="FF0000"/>
                </a:solidFill>
              </a:rPr>
              <a:t>LL</a:t>
            </a:r>
            <a:r>
              <a:rPr lang="en-US" sz="2000" b="1" dirty="0">
                <a:solidFill>
                  <a:srgbClr val="FF0000"/>
                </a:solidFill>
              </a:rPr>
              <a:t>, F</a:t>
            </a:r>
            <a:r>
              <a:rPr lang="en-US" sz="2000" b="1" baseline="-25000" dirty="0">
                <a:solidFill>
                  <a:srgbClr val="FF0000"/>
                </a:solidFill>
              </a:rPr>
              <a:t>LL</a:t>
            </a:r>
            <a:r>
              <a:rPr lang="en-US" sz="2000" b="1" baseline="30000" dirty="0">
                <a:solidFill>
                  <a:srgbClr val="FF0000"/>
                </a:solidFill>
              </a:rPr>
              <a:t>RR</a:t>
            </a:r>
            <a:r>
              <a:rPr lang="en-US" sz="2000" b="1" dirty="0">
                <a:solidFill>
                  <a:srgbClr val="FF0000"/>
                </a:solidFill>
              </a:rPr>
              <a:t>, F</a:t>
            </a:r>
            <a:r>
              <a:rPr lang="en-US" sz="2000" b="1" baseline="-25000" dirty="0">
                <a:solidFill>
                  <a:srgbClr val="FF0000"/>
                </a:solidFill>
              </a:rPr>
              <a:t>RR</a:t>
            </a:r>
            <a:r>
              <a:rPr lang="en-US" sz="2000" b="1" baseline="30000" dirty="0">
                <a:solidFill>
                  <a:srgbClr val="FF0000"/>
                </a:solidFill>
              </a:rPr>
              <a:t>RR</a:t>
            </a:r>
            <a:r>
              <a:rPr lang="en-US" sz="2000" b="1" dirty="0">
                <a:solidFill>
                  <a:srgbClr val="FF0000"/>
                </a:solidFill>
              </a:rPr>
              <a:t>, </a:t>
            </a:r>
            <a:r>
              <a:rPr lang="en-US" sz="2000" dirty="0"/>
              <a:t>or</a:t>
            </a:r>
            <a:r>
              <a:rPr lang="en-US" sz="2000" b="1" dirty="0">
                <a:solidFill>
                  <a:srgbClr val="FF0000"/>
                </a:solidFill>
              </a:rPr>
              <a:t> F</a:t>
            </a:r>
            <a:r>
              <a:rPr lang="en-US" sz="2000" b="1" baseline="-25000" dirty="0">
                <a:solidFill>
                  <a:srgbClr val="FF0000"/>
                </a:solidFill>
              </a:rPr>
              <a:t>RR</a:t>
            </a:r>
            <a:r>
              <a:rPr lang="en-US" sz="2000" b="1" baseline="30000" dirty="0">
                <a:solidFill>
                  <a:srgbClr val="FF0000"/>
                </a:solidFill>
              </a:rPr>
              <a:t>LL </a:t>
            </a:r>
            <a:r>
              <a:rPr lang="en-US" sz="2000" b="1" dirty="0"/>
              <a:t> </a:t>
            </a:r>
            <a:r>
              <a:rPr lang="en-US" sz="2000" dirty="0"/>
              <a:t>seem potentially interesting for BSM scalar searches, because the SM vector exchange backgrounds are suppressed by 1/</a:t>
            </a:r>
            <a:r>
              <a:rPr lang="el-GR" sz="2000" dirty="0">
                <a:latin typeface="Calibri" panose="020F0502020204030204" pitchFamily="34" charset="0"/>
                <a:cs typeface="Calibri" panose="020F0502020204030204" pitchFamily="34" charset="0"/>
              </a:rPr>
              <a:t>γ</a:t>
            </a:r>
            <a:r>
              <a:rPr lang="en-US" sz="2000" baseline="30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a:t>
            </a:r>
            <a:endParaRPr lang="en-US" sz="2000" dirty="0"/>
          </a:p>
          <a:p>
            <a:r>
              <a:rPr lang="en-US" sz="2000" dirty="0"/>
              <a:t> </a:t>
            </a:r>
          </a:p>
          <a:p>
            <a:pPr algn="ctr"/>
            <a:r>
              <a:rPr lang="en-US" sz="2000" dirty="0"/>
              <a:t>Let’s hunt for an appropriate observable. </a:t>
            </a:r>
          </a:p>
        </p:txBody>
      </p:sp>
      <p:sp>
        <p:nvSpPr>
          <p:cNvPr id="14" name="Oval 13"/>
          <p:cNvSpPr/>
          <p:nvPr/>
        </p:nvSpPr>
        <p:spPr>
          <a:xfrm>
            <a:off x="6169393" y="3098470"/>
            <a:ext cx="1818356" cy="111102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92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2976"/>
            <a:ext cx="10515600" cy="948487"/>
          </a:xfrm>
        </p:spPr>
        <p:txBody>
          <a:bodyPr>
            <a:normAutofit/>
          </a:bodyPr>
          <a:lstStyle/>
          <a:p>
            <a:pPr algn="ctr"/>
            <a:r>
              <a:rPr lang="en-US" sz="3600" b="1" dirty="0">
                <a:solidFill>
                  <a:srgbClr val="FF0000"/>
                </a:solidFill>
              </a:rPr>
              <a:t>Helicity Amplitudes in </a:t>
            </a:r>
            <a:r>
              <a:rPr lang="en-US" sz="3600" b="1" dirty="0" err="1">
                <a:solidFill>
                  <a:srgbClr val="FF0000"/>
                </a:solidFill>
              </a:rPr>
              <a:t>Bhabha</a:t>
            </a:r>
            <a:r>
              <a:rPr lang="en-US" sz="3600" b="1" dirty="0">
                <a:solidFill>
                  <a:srgbClr val="FF0000"/>
                </a:solidFill>
              </a:rPr>
              <a:t> Scattering  </a:t>
            </a:r>
          </a:p>
        </p:txBody>
      </p:sp>
      <p:sp>
        <p:nvSpPr>
          <p:cNvPr id="3" name="Slide Number Placeholder 2"/>
          <p:cNvSpPr>
            <a:spLocks noGrp="1"/>
          </p:cNvSpPr>
          <p:nvPr>
            <p:ph type="sldNum" sz="quarter" idx="12"/>
          </p:nvPr>
        </p:nvSpPr>
        <p:spPr/>
        <p:txBody>
          <a:bodyPr/>
          <a:lstStyle/>
          <a:p>
            <a:fld id="{0046CC63-0FC5-4E89-A17A-2EC0E43858F2}" type="slidenum">
              <a:rPr lang="en-US" smtClean="0"/>
              <a:t>15</a:t>
            </a:fld>
            <a:endParaRPr lang="en-US"/>
          </a:p>
        </p:txBody>
      </p:sp>
      <p:sp>
        <p:nvSpPr>
          <p:cNvPr id="4" name="Rectangle 3"/>
          <p:cNvSpPr/>
          <p:nvPr/>
        </p:nvSpPr>
        <p:spPr>
          <a:xfrm>
            <a:off x="2419185" y="1313612"/>
            <a:ext cx="6096000" cy="655949"/>
          </a:xfrm>
          <a:prstGeom prst="rect">
            <a:avLst/>
          </a:prstGeom>
        </p:spPr>
        <p:txBody>
          <a:bodyPr>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4|M|</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205746" y="1324074"/>
            <a:ext cx="1848455" cy="369332"/>
          </a:xfrm>
          <a:prstGeom prst="rect">
            <a:avLst/>
          </a:prstGeom>
          <a:solidFill>
            <a:srgbClr val="FFFF00"/>
          </a:solidFill>
        </p:spPr>
        <p:txBody>
          <a:bodyPr wrap="none" rtlCol="0">
            <a:spAutoFit/>
          </a:bodyPr>
          <a:lstStyle/>
          <a:p>
            <a:r>
              <a:rPr lang="en-US" dirty="0" err="1"/>
              <a:t>Unpolarized</a:t>
            </a:r>
            <a:r>
              <a:rPr lang="en-US" dirty="0"/>
              <a:t> </a:t>
            </a:r>
            <a:r>
              <a:rPr lang="en-US" dirty="0" err="1"/>
              <a:t>xsect</a:t>
            </a:r>
            <a:endParaRPr lang="en-US" dirty="0"/>
          </a:p>
        </p:txBody>
      </p:sp>
      <p:cxnSp>
        <p:nvCxnSpPr>
          <p:cNvPr id="13" name="Straight Arrow Connector 12"/>
          <p:cNvCxnSpPr/>
          <p:nvPr/>
        </p:nvCxnSpPr>
        <p:spPr>
          <a:xfrm flipH="1">
            <a:off x="7005760" y="1508740"/>
            <a:ext cx="11999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88451" y="2546707"/>
            <a:ext cx="10015098" cy="1908215"/>
          </a:xfrm>
          <a:prstGeom prst="rect">
            <a:avLst/>
          </a:prstGeom>
          <a:noFill/>
          <a:ln w="25400">
            <a:solidFill>
              <a:srgbClr val="FF0000"/>
            </a:solidFill>
          </a:ln>
        </p:spPr>
        <p:txBody>
          <a:bodyPr wrap="square" rtlCol="0">
            <a:spAutoFit/>
          </a:bodyPr>
          <a:lstStyle/>
          <a:p>
            <a:r>
              <a:rPr lang="en-US" sz="2000" dirty="0"/>
              <a:t>An </a:t>
            </a:r>
            <a:r>
              <a:rPr lang="en-US" sz="2000" dirty="0" err="1"/>
              <a:t>unpolarized</a:t>
            </a:r>
            <a:r>
              <a:rPr lang="en-US" sz="2000" dirty="0"/>
              <a:t> energy scan of the </a:t>
            </a:r>
            <a:r>
              <a:rPr lang="en-US" sz="2000" dirty="0" err="1"/>
              <a:t>xsect</a:t>
            </a:r>
            <a:r>
              <a:rPr lang="en-US" sz="2000" dirty="0"/>
              <a:t> at backward angles could search for scalars. But barring a resonance between </a:t>
            </a:r>
            <a:r>
              <a:rPr lang="en-US" sz="2000" dirty="0" err="1"/>
              <a:t>E</a:t>
            </a:r>
            <a:r>
              <a:rPr lang="en-US" sz="2000" baseline="-25000" dirty="0" err="1"/>
              <a:t>cm</a:t>
            </a:r>
            <a:r>
              <a:rPr lang="en-US" sz="2000" dirty="0"/>
              <a:t> = 10-100 MeV/c</a:t>
            </a:r>
            <a:r>
              <a:rPr lang="en-US" sz="2000" baseline="30000" dirty="0"/>
              <a:t>2</a:t>
            </a:r>
            <a:r>
              <a:rPr lang="en-US" sz="2000" dirty="0"/>
              <a:t>, the sensitivity would be low since the SM vector backgrounds in the s-channel would be large, </a:t>
            </a:r>
            <a:r>
              <a:rPr lang="en-US" sz="2000" dirty="0" err="1"/>
              <a:t>i.e</a:t>
            </a:r>
            <a:r>
              <a:rPr lang="en-US" sz="2000" dirty="0"/>
              <a:t>,  </a:t>
            </a:r>
          </a:p>
          <a:p>
            <a:endParaRPr lang="en-US" sz="2000" dirty="0"/>
          </a:p>
          <a:p>
            <a:pPr algn="ctr"/>
            <a:r>
              <a:rPr lang="en-US" sz="2000" dirty="0">
                <a:solidFill>
                  <a:srgbClr val="FF0000"/>
                </a:solidFill>
              </a:rPr>
              <a:t>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&gt;&gt; |F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endParaRPr lang="en-US" sz="2000" dirty="0">
              <a:solidFill>
                <a:srgbClr val="FF0000"/>
              </a:solidFill>
            </a:endParaRPr>
          </a:p>
          <a:p>
            <a:endParaRPr lang="en-US" dirty="0"/>
          </a:p>
        </p:txBody>
      </p:sp>
      <p:sp>
        <p:nvSpPr>
          <p:cNvPr id="10" name="Rectangle 9"/>
          <p:cNvSpPr/>
          <p:nvPr/>
        </p:nvSpPr>
        <p:spPr>
          <a:xfrm>
            <a:off x="7685599" y="5478583"/>
            <a:ext cx="4336110" cy="954107"/>
          </a:xfrm>
          <a:prstGeom prst="rect">
            <a:avLst/>
          </a:prstGeom>
          <a:ln w="19050">
            <a:solidFill>
              <a:srgbClr val="FF0000"/>
            </a:solidFill>
          </a:ln>
        </p:spPr>
        <p:txBody>
          <a:bodyPr wrap="square">
            <a:spAutoFit/>
          </a:bodyPr>
          <a:lstStyle/>
          <a:p>
            <a:r>
              <a:rPr lang="en-US" sz="1400" dirty="0"/>
              <a:t>These slides are adapted from: </a:t>
            </a:r>
          </a:p>
          <a:p>
            <a:r>
              <a:rPr lang="en-US" sz="1400" dirty="0"/>
              <a:t>“Polarized positrons and electrons at the linear collider”, </a:t>
            </a:r>
          </a:p>
          <a:p>
            <a:r>
              <a:rPr lang="en-US" sz="1400" dirty="0"/>
              <a:t>G. </a:t>
            </a:r>
            <a:r>
              <a:rPr lang="en-US" sz="1400" dirty="0" err="1"/>
              <a:t>Moortgat</a:t>
            </a:r>
            <a:r>
              <a:rPr lang="en-US" sz="1400" dirty="0"/>
              <a:t>-Pick et al., Phys. Rept. 460:131-243,2008, </a:t>
            </a:r>
          </a:p>
          <a:p>
            <a:r>
              <a:rPr lang="en-US" sz="1400" dirty="0"/>
              <a:t>https://arxiv.org/abs/hep-ph/0507011</a:t>
            </a:r>
          </a:p>
        </p:txBody>
      </p:sp>
    </p:spTree>
    <p:extLst>
      <p:ext uri="{BB962C8B-B14F-4D97-AF65-F5344CB8AC3E}">
        <p14:creationId xmlns:p14="http://schemas.microsoft.com/office/powerpoint/2010/main" val="214864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2976"/>
            <a:ext cx="10515600" cy="948487"/>
          </a:xfrm>
        </p:spPr>
        <p:txBody>
          <a:bodyPr>
            <a:normAutofit/>
          </a:bodyPr>
          <a:lstStyle/>
          <a:p>
            <a:pPr algn="ctr"/>
            <a:r>
              <a:rPr lang="en-US" sz="3600" b="1" dirty="0">
                <a:solidFill>
                  <a:srgbClr val="FF0000"/>
                </a:solidFill>
              </a:rPr>
              <a:t>Helicity Amplitudes in </a:t>
            </a:r>
            <a:r>
              <a:rPr lang="en-US" sz="3600" b="1" dirty="0" err="1">
                <a:solidFill>
                  <a:srgbClr val="FF0000"/>
                </a:solidFill>
              </a:rPr>
              <a:t>Bhabha</a:t>
            </a:r>
            <a:r>
              <a:rPr lang="en-US" sz="3600" b="1" dirty="0">
                <a:solidFill>
                  <a:srgbClr val="FF0000"/>
                </a:solidFill>
              </a:rPr>
              <a:t> Scattering</a:t>
            </a:r>
          </a:p>
        </p:txBody>
      </p:sp>
      <p:sp>
        <p:nvSpPr>
          <p:cNvPr id="3" name="Slide Number Placeholder 2"/>
          <p:cNvSpPr>
            <a:spLocks noGrp="1"/>
          </p:cNvSpPr>
          <p:nvPr>
            <p:ph type="sldNum" sz="quarter" idx="12"/>
          </p:nvPr>
        </p:nvSpPr>
        <p:spPr/>
        <p:txBody>
          <a:bodyPr/>
          <a:lstStyle/>
          <a:p>
            <a:fld id="{0046CC63-0FC5-4E89-A17A-2EC0E43858F2}" type="slidenum">
              <a:rPr lang="en-US" smtClean="0"/>
              <a:t>16</a:t>
            </a:fld>
            <a:endParaRPr lang="en-US"/>
          </a:p>
        </p:txBody>
      </p:sp>
      <p:sp>
        <p:nvSpPr>
          <p:cNvPr id="4" name="Rectangle 3"/>
          <p:cNvSpPr/>
          <p:nvPr/>
        </p:nvSpPr>
        <p:spPr>
          <a:xfrm>
            <a:off x="2419185" y="1313612"/>
            <a:ext cx="6096000" cy="1311962"/>
          </a:xfrm>
          <a:prstGeom prst="rect">
            <a:avLst/>
          </a:prstGeom>
        </p:spPr>
        <p:txBody>
          <a:bodyPr>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4|M|</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          </a:t>
            </a:r>
            <a:r>
              <a:rPr lang="en-US" sz="1400" b="1" dirty="0" err="1">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latin typeface="Calibri" panose="020F0502020204030204" pitchFamily="34" charset="0"/>
                <a:ea typeface="Calibri" panose="020F0502020204030204" pitchFamily="34" charset="0"/>
                <a:cs typeface="Times New Roman" panose="02020603050405020304" pitchFamily="18" charset="0"/>
              </a:rPr>
              <a:t>L</a:t>
            </a:r>
            <a:r>
              <a:rPr lang="en-US" sz="1400" dirty="0">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 </a:t>
            </a:r>
            <a:r>
              <a:rPr lang="en-US" sz="1400" dirty="0">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 </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   +  </a:t>
            </a:r>
            <a:r>
              <a:rPr lang="en-US" sz="1400" b="1" dirty="0" err="1">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latin typeface="Calibri" panose="020F0502020204030204" pitchFamily="34" charset="0"/>
                <a:ea typeface="Calibri" panose="020F0502020204030204" pitchFamily="34" charset="0"/>
                <a:cs typeface="Times New Roman" panose="02020603050405020304" pitchFamily="18" charset="0"/>
              </a:rPr>
              <a:t>L</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en-US" sz="1400" dirty="0">
                <a:latin typeface="Calibri" panose="020F0502020204030204" pitchFamily="34" charset="0"/>
                <a:ea typeface="Calibri" panose="020F0502020204030204" pitchFamily="34" charset="0"/>
                <a:cs typeface="Times New Roman" panose="02020603050405020304" pitchFamily="18" charset="0"/>
              </a:rPr>
              <a:t> (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205746" y="1324074"/>
            <a:ext cx="1848455" cy="369332"/>
          </a:xfrm>
          <a:prstGeom prst="rect">
            <a:avLst/>
          </a:prstGeom>
          <a:solidFill>
            <a:srgbClr val="FFFF00"/>
          </a:solidFill>
        </p:spPr>
        <p:txBody>
          <a:bodyPr wrap="none" rtlCol="0">
            <a:spAutoFit/>
          </a:bodyPr>
          <a:lstStyle/>
          <a:p>
            <a:r>
              <a:rPr lang="en-US" dirty="0" err="1"/>
              <a:t>Unpolarized</a:t>
            </a:r>
            <a:r>
              <a:rPr lang="en-US" dirty="0"/>
              <a:t> </a:t>
            </a:r>
            <a:r>
              <a:rPr lang="en-US" dirty="0" err="1"/>
              <a:t>xsect</a:t>
            </a:r>
            <a:endParaRPr lang="en-US" dirty="0"/>
          </a:p>
        </p:txBody>
      </p:sp>
      <p:sp>
        <p:nvSpPr>
          <p:cNvPr id="9" name="TextBox 8"/>
          <p:cNvSpPr txBox="1"/>
          <p:nvPr/>
        </p:nvSpPr>
        <p:spPr>
          <a:xfrm>
            <a:off x="8205745" y="1715761"/>
            <a:ext cx="2963119" cy="369332"/>
          </a:xfrm>
          <a:prstGeom prst="rect">
            <a:avLst/>
          </a:prstGeom>
          <a:solidFill>
            <a:srgbClr val="FFFF00"/>
          </a:solidFill>
        </p:spPr>
        <p:txBody>
          <a:bodyPr wrap="none" rtlCol="0">
            <a:spAutoFit/>
          </a:bodyPr>
          <a:lstStyle/>
          <a:p>
            <a:r>
              <a:rPr lang="en-US" dirty="0"/>
              <a:t>Longitudinal polarization only</a:t>
            </a:r>
          </a:p>
        </p:txBody>
      </p:sp>
      <p:sp>
        <p:nvSpPr>
          <p:cNvPr id="10" name="TextBox 9"/>
          <p:cNvSpPr txBox="1"/>
          <p:nvPr/>
        </p:nvSpPr>
        <p:spPr>
          <a:xfrm>
            <a:off x="489095" y="3494028"/>
            <a:ext cx="10961500" cy="2862322"/>
          </a:xfrm>
          <a:prstGeom prst="rect">
            <a:avLst/>
          </a:prstGeom>
          <a:noFill/>
          <a:ln w="25400">
            <a:solidFill>
              <a:srgbClr val="FF0000"/>
            </a:solidFill>
          </a:ln>
        </p:spPr>
        <p:txBody>
          <a:bodyPr wrap="square" rtlCol="0">
            <a:spAutoFit/>
          </a:bodyPr>
          <a:lstStyle/>
          <a:p>
            <a:r>
              <a:rPr lang="en-US" sz="2000" dirty="0"/>
              <a:t>Adding L polarization alone would not greatly expand the </a:t>
            </a:r>
            <a:r>
              <a:rPr lang="en-US" sz="2000" dirty="0" err="1"/>
              <a:t>Bhabha</a:t>
            </a:r>
            <a:r>
              <a:rPr lang="en-US" sz="2000" dirty="0"/>
              <a:t> physics program: </a:t>
            </a:r>
          </a:p>
          <a:p>
            <a:endParaRPr lang="en-US" sz="2000" dirty="0"/>
          </a:p>
          <a:p>
            <a:pPr marL="285750" indent="-285750">
              <a:buFont typeface="Arial" panose="020B0604020202020204" pitchFamily="34" charset="0"/>
              <a:buChar char="•"/>
            </a:pPr>
            <a:r>
              <a:rPr lang="en-US" sz="2000" dirty="0"/>
              <a:t>The longitudinal single spin asymmetries </a:t>
            </a:r>
            <a:r>
              <a:rPr lang="en-US" sz="2000" dirty="0">
                <a:solidFill>
                  <a:srgbClr val="FF0000"/>
                </a:solidFill>
              </a:rPr>
              <a:t>A</a:t>
            </a:r>
            <a:r>
              <a:rPr lang="en-US" sz="2000" baseline="-25000" dirty="0">
                <a:solidFill>
                  <a:srgbClr val="FF0000"/>
                </a:solidFill>
              </a:rPr>
              <a:t>LU</a:t>
            </a:r>
            <a:r>
              <a:rPr lang="en-US" sz="2000" dirty="0">
                <a:solidFill>
                  <a:srgbClr val="FF0000"/>
                </a:solidFill>
              </a:rPr>
              <a:t> </a:t>
            </a:r>
            <a:r>
              <a:rPr lang="en-US" sz="2000" dirty="0"/>
              <a:t>or</a:t>
            </a:r>
            <a:r>
              <a:rPr lang="en-US" sz="2000" dirty="0">
                <a:solidFill>
                  <a:srgbClr val="FF0000"/>
                </a:solidFill>
              </a:rPr>
              <a:t> A</a:t>
            </a:r>
            <a:r>
              <a:rPr lang="en-US" sz="2000" baseline="-25000" dirty="0">
                <a:solidFill>
                  <a:srgbClr val="FF0000"/>
                </a:solidFill>
              </a:rPr>
              <a:t>UL</a:t>
            </a:r>
            <a:r>
              <a:rPr lang="en-US" sz="2000" dirty="0">
                <a:solidFill>
                  <a:srgbClr val="FF0000"/>
                </a:solidFill>
              </a:rPr>
              <a:t> </a:t>
            </a:r>
            <a:r>
              <a:rPr lang="en-US" sz="2000" dirty="0"/>
              <a:t>are parity violating, and at tree level are only O(10) ppb. Low energy constraints on BSM sources of parity violation are already excellent thanks to Atomic PV on Cesium, E158, and Q-weak. The Hall A Moeller experiment will improve on the purely leptonic constraints.  And frankly, a competitive PV measurement with few % precision and only 50 </a:t>
            </a:r>
            <a:r>
              <a:rPr lang="en-US" sz="2000" dirty="0" err="1"/>
              <a:t>nA</a:t>
            </a:r>
            <a:r>
              <a:rPr lang="en-US" sz="2000" dirty="0"/>
              <a:t> of polarized e+ beam would require 1000’s of years.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double spin asymmetry </a:t>
            </a:r>
            <a:r>
              <a:rPr lang="en-US" sz="2000" dirty="0">
                <a:solidFill>
                  <a:srgbClr val="FF0000"/>
                </a:solidFill>
              </a:rPr>
              <a:t>A</a:t>
            </a:r>
            <a:r>
              <a:rPr lang="en-US" sz="2000" baseline="-25000" dirty="0">
                <a:solidFill>
                  <a:srgbClr val="FF0000"/>
                </a:solidFill>
              </a:rPr>
              <a:t>LL</a:t>
            </a:r>
            <a:r>
              <a:rPr lang="en-US" sz="2000" baseline="-25000" dirty="0"/>
              <a:t> </a:t>
            </a:r>
            <a:r>
              <a:rPr lang="en-US" sz="2000" dirty="0"/>
              <a:t>is large, essentially a SM candle that could be used for polarimetry. </a:t>
            </a:r>
          </a:p>
        </p:txBody>
      </p:sp>
      <p:cxnSp>
        <p:nvCxnSpPr>
          <p:cNvPr id="11" name="Straight Arrow Connector 10"/>
          <p:cNvCxnSpPr/>
          <p:nvPr/>
        </p:nvCxnSpPr>
        <p:spPr>
          <a:xfrm flipH="1">
            <a:off x="7005760" y="1508740"/>
            <a:ext cx="11999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05760" y="1840250"/>
            <a:ext cx="11999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05761" y="1840250"/>
            <a:ext cx="1199984" cy="244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079531" y="1840250"/>
            <a:ext cx="1126214" cy="591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8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2976"/>
            <a:ext cx="10515600" cy="948487"/>
          </a:xfrm>
        </p:spPr>
        <p:txBody>
          <a:bodyPr>
            <a:normAutofit/>
          </a:bodyPr>
          <a:lstStyle/>
          <a:p>
            <a:pPr algn="ctr"/>
            <a:r>
              <a:rPr lang="en-US" sz="3600" b="1" dirty="0">
                <a:solidFill>
                  <a:srgbClr val="FF0000"/>
                </a:solidFill>
              </a:rPr>
              <a:t>Helicity Amplitudes in </a:t>
            </a:r>
            <a:r>
              <a:rPr lang="en-US" sz="3600" b="1" dirty="0" err="1">
                <a:solidFill>
                  <a:srgbClr val="FF0000"/>
                </a:solidFill>
              </a:rPr>
              <a:t>Bhabha</a:t>
            </a:r>
            <a:r>
              <a:rPr lang="en-US" sz="3600" b="1" dirty="0">
                <a:solidFill>
                  <a:srgbClr val="FF0000"/>
                </a:solidFill>
              </a:rPr>
              <a:t> Scattering</a:t>
            </a:r>
          </a:p>
        </p:txBody>
      </p:sp>
      <p:sp>
        <p:nvSpPr>
          <p:cNvPr id="3" name="Slide Number Placeholder 2"/>
          <p:cNvSpPr>
            <a:spLocks noGrp="1"/>
          </p:cNvSpPr>
          <p:nvPr>
            <p:ph type="sldNum" sz="quarter" idx="12"/>
          </p:nvPr>
        </p:nvSpPr>
        <p:spPr/>
        <p:txBody>
          <a:bodyPr/>
          <a:lstStyle/>
          <a:p>
            <a:fld id="{0046CC63-0FC5-4E89-A17A-2EC0E43858F2}" type="slidenum">
              <a:rPr lang="en-US" smtClean="0"/>
              <a:t>17</a:t>
            </a:fld>
            <a:endParaRPr lang="en-US"/>
          </a:p>
        </p:txBody>
      </p:sp>
      <p:sp>
        <p:nvSpPr>
          <p:cNvPr id="4" name="Rectangle 3"/>
          <p:cNvSpPr/>
          <p:nvPr/>
        </p:nvSpPr>
        <p:spPr>
          <a:xfrm>
            <a:off x="2419185" y="1313612"/>
            <a:ext cx="6096000" cy="1311962"/>
          </a:xfrm>
          <a:prstGeom prst="rect">
            <a:avLst/>
          </a:prstGeom>
        </p:spPr>
        <p:txBody>
          <a:bodyPr>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4|M|</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          </a:t>
            </a:r>
            <a:r>
              <a:rPr lang="en-US" sz="1400" b="1" dirty="0" err="1">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latin typeface="Calibri" panose="020F0502020204030204" pitchFamily="34" charset="0"/>
                <a:ea typeface="Calibri" panose="020F0502020204030204" pitchFamily="34" charset="0"/>
                <a:cs typeface="Times New Roman" panose="02020603050405020304" pitchFamily="18" charset="0"/>
              </a:rPr>
              <a:t>L </a:t>
            </a:r>
            <a:r>
              <a:rPr lang="en-US" sz="1400" dirty="0">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 </a:t>
            </a:r>
            <a:r>
              <a:rPr lang="en-US" sz="1400" dirty="0">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 </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en-US" sz="1400" b="1"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   +  </a:t>
            </a:r>
            <a:r>
              <a:rPr lang="en-US" sz="1400" b="1" dirty="0" err="1">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latin typeface="Calibri" panose="020F0502020204030204" pitchFamily="34" charset="0"/>
                <a:ea typeface="Calibri" panose="020F0502020204030204" pitchFamily="34" charset="0"/>
                <a:cs typeface="Times New Roman" panose="02020603050405020304" pitchFamily="18" charset="0"/>
              </a:rPr>
              <a:t>L</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en-US" sz="1400" dirty="0">
                <a:latin typeface="Calibri" panose="020F0502020204030204" pitchFamily="34" charset="0"/>
                <a:ea typeface="Calibri" panose="020F0502020204030204" pitchFamily="34" charset="0"/>
                <a:cs typeface="Times New Roman" panose="02020603050405020304" pitchFamily="18" charset="0"/>
              </a:rPr>
              <a:t>  (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RR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LR</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latin typeface="Calibri" panose="020F0502020204030204" pitchFamily="34" charset="0"/>
                <a:ea typeface="Calibri" panose="020F0502020204030204" pitchFamily="34" charset="0"/>
                <a:cs typeface="Times New Roman" panose="02020603050405020304" pitchFamily="18" charset="0"/>
              </a:rPr>
              <a:t>LL</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628444" y="2744681"/>
            <a:ext cx="7344355" cy="3976794"/>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+2Re(F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cos(</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-2Im(F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sin(</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14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-2Re(F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cos(</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-2Im(F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sin(</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14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-2Re(F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-2Im(F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- 2Re(F</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+2Im(F</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-2Re(+F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+2Im(F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30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+2Re(F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+2Im(F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4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a:t>
            </a:r>
            <a:r>
              <a:rPr lang="en-US"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FF0000"/>
              </a:solidFill>
            </a:endParaRPr>
          </a:p>
        </p:txBody>
      </p:sp>
      <p:sp>
        <p:nvSpPr>
          <p:cNvPr id="8" name="TextBox 7"/>
          <p:cNvSpPr txBox="1"/>
          <p:nvPr/>
        </p:nvSpPr>
        <p:spPr>
          <a:xfrm>
            <a:off x="8205746" y="1324074"/>
            <a:ext cx="1848455" cy="369332"/>
          </a:xfrm>
          <a:prstGeom prst="rect">
            <a:avLst/>
          </a:prstGeom>
          <a:solidFill>
            <a:srgbClr val="FFFF00"/>
          </a:solidFill>
        </p:spPr>
        <p:txBody>
          <a:bodyPr wrap="none" rtlCol="0">
            <a:spAutoFit/>
          </a:bodyPr>
          <a:lstStyle/>
          <a:p>
            <a:r>
              <a:rPr lang="en-US" dirty="0" err="1"/>
              <a:t>Unpolarized</a:t>
            </a:r>
            <a:r>
              <a:rPr lang="en-US" dirty="0"/>
              <a:t> </a:t>
            </a:r>
            <a:r>
              <a:rPr lang="en-US" dirty="0" err="1"/>
              <a:t>xsect</a:t>
            </a:r>
            <a:endParaRPr lang="en-US" dirty="0"/>
          </a:p>
        </p:txBody>
      </p:sp>
      <p:sp>
        <p:nvSpPr>
          <p:cNvPr id="9" name="TextBox 8"/>
          <p:cNvSpPr txBox="1"/>
          <p:nvPr/>
        </p:nvSpPr>
        <p:spPr>
          <a:xfrm>
            <a:off x="8205745" y="1715761"/>
            <a:ext cx="2963119" cy="369332"/>
          </a:xfrm>
          <a:prstGeom prst="rect">
            <a:avLst/>
          </a:prstGeom>
          <a:solidFill>
            <a:srgbClr val="FFFF00"/>
          </a:solidFill>
        </p:spPr>
        <p:txBody>
          <a:bodyPr wrap="none" rtlCol="0">
            <a:spAutoFit/>
          </a:bodyPr>
          <a:lstStyle/>
          <a:p>
            <a:r>
              <a:rPr lang="en-US" dirty="0"/>
              <a:t>Longitudinal polarization only</a:t>
            </a:r>
          </a:p>
        </p:txBody>
      </p:sp>
      <p:sp>
        <p:nvSpPr>
          <p:cNvPr id="10" name="TextBox 9"/>
          <p:cNvSpPr txBox="1"/>
          <p:nvPr/>
        </p:nvSpPr>
        <p:spPr>
          <a:xfrm>
            <a:off x="8205745" y="3982339"/>
            <a:ext cx="3116494" cy="646331"/>
          </a:xfrm>
          <a:prstGeom prst="rect">
            <a:avLst/>
          </a:prstGeom>
          <a:solidFill>
            <a:srgbClr val="FFFF00"/>
          </a:solidFill>
        </p:spPr>
        <p:txBody>
          <a:bodyPr wrap="none" rtlCol="0">
            <a:spAutoFit/>
          </a:bodyPr>
          <a:lstStyle/>
          <a:p>
            <a:r>
              <a:rPr lang="en-US" dirty="0"/>
              <a:t>Require Transverse polarization</a:t>
            </a:r>
          </a:p>
          <a:p>
            <a:r>
              <a:rPr lang="en-US" dirty="0"/>
              <a:t>(including </a:t>
            </a:r>
            <a:r>
              <a:rPr lang="en-US" b="1" dirty="0">
                <a:solidFill>
                  <a:srgbClr val="FF0000"/>
                </a:solidFill>
                <a:latin typeface="Calibri" panose="020F0502020204030204" pitchFamily="34" charset="0"/>
                <a:cs typeface="Times New Roman" panose="02020603050405020304" pitchFamily="18" charset="0"/>
              </a:rPr>
              <a:t>L-T</a:t>
            </a:r>
            <a:r>
              <a:rPr lang="en-US"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asymmetries)</a:t>
            </a:r>
            <a:r>
              <a:rPr lang="en-US" dirty="0"/>
              <a:t> </a:t>
            </a:r>
          </a:p>
        </p:txBody>
      </p:sp>
      <p:sp>
        <p:nvSpPr>
          <p:cNvPr id="11" name="TextBox 10"/>
          <p:cNvSpPr txBox="1"/>
          <p:nvPr/>
        </p:nvSpPr>
        <p:spPr>
          <a:xfrm>
            <a:off x="171873" y="2744681"/>
            <a:ext cx="3375211" cy="2862322"/>
          </a:xfrm>
          <a:prstGeom prst="rect">
            <a:avLst/>
          </a:prstGeom>
          <a:noFill/>
          <a:ln w="25400">
            <a:solidFill>
              <a:srgbClr val="FF0000"/>
            </a:solidFill>
          </a:ln>
        </p:spPr>
        <p:txBody>
          <a:bodyPr wrap="square" rtlCol="0">
            <a:spAutoFit/>
          </a:bodyPr>
          <a:lstStyle/>
          <a:p>
            <a:pPr algn="ctr"/>
            <a:r>
              <a:rPr lang="en-US" sz="2000" dirty="0"/>
              <a:t>Transverse polarization introduces the interference of helicity amplitudes, and would be insanely enriching. </a:t>
            </a:r>
          </a:p>
          <a:p>
            <a:pPr algn="ctr"/>
            <a:endParaRPr lang="en-US" sz="2000" dirty="0"/>
          </a:p>
          <a:p>
            <a:pPr algn="ctr"/>
            <a:r>
              <a:rPr lang="en-US" sz="2000" dirty="0"/>
              <a:t>None of the asymmetries implied here have apparently ever been deliberately measured.</a:t>
            </a:r>
            <a:r>
              <a:rPr lang="en-US" sz="2000" dirty="0">
                <a:sym typeface="Wingdings" panose="05000000000000000000" pitchFamily="2" charset="2"/>
              </a:rPr>
              <a:t> </a:t>
            </a:r>
          </a:p>
        </p:txBody>
      </p:sp>
      <p:cxnSp>
        <p:nvCxnSpPr>
          <p:cNvPr id="12" name="Straight Arrow Connector 11"/>
          <p:cNvCxnSpPr/>
          <p:nvPr/>
        </p:nvCxnSpPr>
        <p:spPr>
          <a:xfrm flipH="1">
            <a:off x="7005760" y="1508740"/>
            <a:ext cx="11999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005760" y="1840250"/>
            <a:ext cx="11999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005761" y="1840250"/>
            <a:ext cx="1199984" cy="244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79531" y="1840250"/>
            <a:ext cx="1126214" cy="591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41759" y="2836202"/>
            <a:ext cx="0" cy="379375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2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905"/>
            <a:ext cx="10515600" cy="612885"/>
          </a:xfrm>
        </p:spPr>
        <p:txBody>
          <a:bodyPr>
            <a:normAutofit/>
          </a:bodyPr>
          <a:lstStyle/>
          <a:p>
            <a:pPr algn="ctr"/>
            <a:r>
              <a:rPr lang="en-US" sz="3600" b="1" dirty="0">
                <a:solidFill>
                  <a:srgbClr val="FF0000"/>
                </a:solidFill>
              </a:rPr>
              <a:t>Summary Table of the Transverse Asymmetries </a:t>
            </a:r>
          </a:p>
        </p:txBody>
      </p:sp>
      <p:sp>
        <p:nvSpPr>
          <p:cNvPr id="3" name="Slide Number Placeholder 2"/>
          <p:cNvSpPr>
            <a:spLocks noGrp="1"/>
          </p:cNvSpPr>
          <p:nvPr>
            <p:ph type="sldNum" sz="quarter" idx="12"/>
          </p:nvPr>
        </p:nvSpPr>
        <p:spPr/>
        <p:txBody>
          <a:bodyPr/>
          <a:lstStyle/>
          <a:p>
            <a:fld id="{0046CC63-0FC5-4E89-A17A-2EC0E43858F2}" type="slidenum">
              <a:rPr lang="en-US" smtClean="0"/>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78433111"/>
              </p:ext>
            </p:extLst>
          </p:nvPr>
        </p:nvGraphicFramePr>
        <p:xfrm>
          <a:off x="152160" y="2092717"/>
          <a:ext cx="11473733" cy="4095151"/>
        </p:xfrm>
        <a:graphic>
          <a:graphicData uri="http://schemas.openxmlformats.org/drawingml/2006/table">
            <a:tbl>
              <a:tblPr firstRow="1" bandRow="1">
                <a:tableStyleId>{93296810-A885-4BE3-A3E7-6D5BEEA58F35}</a:tableStyleId>
              </a:tblPr>
              <a:tblGrid>
                <a:gridCol w="1335821">
                  <a:extLst>
                    <a:ext uri="{9D8B030D-6E8A-4147-A177-3AD203B41FA5}">
                      <a16:colId xmlns:a16="http://schemas.microsoft.com/office/drawing/2014/main" val="3134654786"/>
                    </a:ext>
                  </a:extLst>
                </a:gridCol>
                <a:gridCol w="2608028">
                  <a:extLst>
                    <a:ext uri="{9D8B030D-6E8A-4147-A177-3AD203B41FA5}">
                      <a16:colId xmlns:a16="http://schemas.microsoft.com/office/drawing/2014/main" val="2822962255"/>
                    </a:ext>
                  </a:extLst>
                </a:gridCol>
                <a:gridCol w="2067339">
                  <a:extLst>
                    <a:ext uri="{9D8B030D-6E8A-4147-A177-3AD203B41FA5}">
                      <a16:colId xmlns:a16="http://schemas.microsoft.com/office/drawing/2014/main" val="3215208633"/>
                    </a:ext>
                  </a:extLst>
                </a:gridCol>
                <a:gridCol w="1940118">
                  <a:extLst>
                    <a:ext uri="{9D8B030D-6E8A-4147-A177-3AD203B41FA5}">
                      <a16:colId xmlns:a16="http://schemas.microsoft.com/office/drawing/2014/main" val="293803948"/>
                    </a:ext>
                  </a:extLst>
                </a:gridCol>
                <a:gridCol w="3522427">
                  <a:extLst>
                    <a:ext uri="{9D8B030D-6E8A-4147-A177-3AD203B41FA5}">
                      <a16:colId xmlns:a16="http://schemas.microsoft.com/office/drawing/2014/main" val="1417365541"/>
                    </a:ext>
                  </a:extLst>
                </a:gridCol>
              </a:tblGrid>
              <a:tr h="370840">
                <a:tc>
                  <a:txBody>
                    <a:bodyPr/>
                    <a:lstStyle/>
                    <a:p>
                      <a:pPr algn="ctr"/>
                      <a:r>
                        <a:rPr lang="en-US" dirty="0"/>
                        <a:t>Transverse Asymmetry</a:t>
                      </a:r>
                    </a:p>
                  </a:txBody>
                  <a:tcPr/>
                </a:tc>
                <a:tc>
                  <a:txBody>
                    <a:bodyPr/>
                    <a:lstStyle/>
                    <a:p>
                      <a:pPr algn="ctr"/>
                      <a:r>
                        <a:rPr lang="en-US" dirty="0"/>
                        <a:t>Proportional to These Helicity</a:t>
                      </a:r>
                      <a:r>
                        <a:rPr lang="en-US" baseline="0" dirty="0"/>
                        <a:t> Amplitudes</a:t>
                      </a:r>
                      <a:endParaRPr lang="en-US" dirty="0"/>
                    </a:p>
                  </a:txBody>
                  <a:tcPr/>
                </a:tc>
                <a:tc>
                  <a:txBody>
                    <a:bodyPr/>
                    <a:lstStyle/>
                    <a:p>
                      <a:pPr algn="ct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 Dependence</a:t>
                      </a:r>
                      <a:endParaRPr lang="en-US" dirty="0"/>
                    </a:p>
                  </a:txBody>
                  <a:tcPr/>
                </a:tc>
                <a:tc>
                  <a:txBody>
                    <a:bodyPr/>
                    <a:lstStyle/>
                    <a:p>
                      <a:pPr algn="ctr"/>
                      <a:r>
                        <a:rPr lang="en-US" dirty="0"/>
                        <a:t>Suppression</a:t>
                      </a:r>
                    </a:p>
                    <a:p>
                      <a:pPr algn="ctr"/>
                      <a:r>
                        <a:rPr lang="en-US" dirty="0"/>
                        <a:t>in SM</a:t>
                      </a:r>
                    </a:p>
                  </a:txBody>
                  <a:tcPr/>
                </a:tc>
                <a:tc>
                  <a:txBody>
                    <a:bodyPr/>
                    <a:lstStyle/>
                    <a:p>
                      <a:pPr algn="ctr"/>
                      <a:r>
                        <a:rPr lang="en-US" dirty="0"/>
                        <a:t>Comment</a:t>
                      </a:r>
                    </a:p>
                  </a:txBody>
                  <a:tcPr/>
                </a:tc>
                <a:extLst>
                  <a:ext uri="{0D108BD9-81ED-4DB2-BD59-A6C34878D82A}">
                    <a16:rowId xmlns:a16="http://schemas.microsoft.com/office/drawing/2014/main" val="2932305701"/>
                  </a:ext>
                </a:extLst>
              </a:tr>
              <a:tr h="528991">
                <a:tc>
                  <a:txBody>
                    <a:bodyPr/>
                    <a:lstStyle/>
                    <a:p>
                      <a:pPr algn="ctr"/>
                      <a:r>
                        <a:rPr lang="en-US" dirty="0"/>
                        <a:t>A</a:t>
                      </a:r>
                      <a:r>
                        <a:rPr lang="en-US" baseline="-25000" dirty="0"/>
                        <a:t>TT</a:t>
                      </a:r>
                    </a:p>
                  </a:txBody>
                  <a:tcPr anchor="ctr"/>
                </a:tc>
                <a:tc>
                  <a:txBody>
                    <a:bodyPr/>
                    <a:lstStyle/>
                    <a:p>
                      <a:pPr algn="ctr"/>
                      <a:r>
                        <a:rPr lang="en-US" sz="1800" b="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- 2Re(F</a:t>
                      </a:r>
                      <a:r>
                        <a:rPr lang="en-US" sz="1800" b="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800" b="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800" b="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800" b="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cos(</a:t>
                      </a: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b="0" baseline="-25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t>
                      </a:r>
                      <a:r>
                        <a:rPr lang="en-US"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b="0" baseline="-25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-2</a:t>
                      </a: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φ)</a:t>
                      </a:r>
                      <a:endParaRPr 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Unsuppressed.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SM candle</a:t>
                      </a:r>
                      <a:r>
                        <a:rPr lang="en-US" baseline="0" dirty="0">
                          <a:solidFill>
                            <a:schemeClr val="tx1"/>
                          </a:solidFill>
                        </a:rPr>
                        <a:t> for polarimetry.</a:t>
                      </a:r>
                      <a:endParaRPr lang="en-US" dirty="0">
                        <a:solidFill>
                          <a:schemeClr val="tx1"/>
                        </a:solidFill>
                      </a:endParaRPr>
                    </a:p>
                  </a:txBody>
                  <a:tcPr anchor="ctr"/>
                </a:tc>
                <a:extLst>
                  <a:ext uri="{0D108BD9-81ED-4DB2-BD59-A6C34878D82A}">
                    <a16:rowId xmlns:a16="http://schemas.microsoft.com/office/drawing/2014/main" val="693323932"/>
                  </a:ext>
                </a:extLst>
              </a:tr>
              <a:tr h="533612">
                <a:tc>
                  <a:txBody>
                    <a:bodyPr/>
                    <a:lstStyle/>
                    <a:p>
                      <a:pPr algn="ctr"/>
                      <a:r>
                        <a:rPr lang="en-US" dirty="0"/>
                        <a:t>A</a:t>
                      </a:r>
                      <a:r>
                        <a:rPr lang="en-US" baseline="-25000" dirty="0"/>
                        <a:t>TT</a:t>
                      </a:r>
                      <a:r>
                        <a:rPr lang="en-US" dirty="0"/>
                        <a:t>’</a:t>
                      </a: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-2Re(F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cos(</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baseline="-25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baseline="-25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1/</a:t>
                      </a:r>
                      <a:r>
                        <a:rPr lang="el-GR" baseline="0" dirty="0">
                          <a:solidFill>
                            <a:schemeClr val="tx1"/>
                          </a:solidFill>
                          <a:latin typeface="Calibri" panose="020F0502020204030204" pitchFamily="34" charset="0"/>
                          <a:cs typeface="Calibri" panose="020F0502020204030204" pitchFamily="34" charset="0"/>
                        </a:rPr>
                        <a:t>γ</a:t>
                      </a:r>
                      <a:r>
                        <a:rPr lang="en-US" baseline="30000" dirty="0">
                          <a:solidFill>
                            <a:schemeClr val="tx1"/>
                          </a:solidFill>
                          <a:latin typeface="Calibri" panose="020F0502020204030204" pitchFamily="34" charset="0"/>
                          <a:cs typeface="Calibri" panose="020F050202020403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Sensitive to scalar exchange which produces unsuppressed double helicity flip.</a:t>
                      </a:r>
                      <a:r>
                        <a:rPr lang="en-US" sz="1800" baseline="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My article is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rgbClr val="FF0000"/>
                          </a:solidFill>
                          <a:latin typeface="Calibri" panose="020F0502020204030204" pitchFamily="34" charset="0"/>
                          <a:ea typeface="Calibri" panose="020F0502020204030204" pitchFamily="34" charset="0"/>
                          <a:cs typeface="Times New Roman" panose="02020603050405020304" pitchFamily="18" charset="0"/>
                        </a:rPr>
                        <a:t>(slow!) preparation. </a:t>
                      </a:r>
                    </a:p>
                  </a:txBody>
                  <a:tcPr anchor="ctr"/>
                </a:tc>
                <a:extLst>
                  <a:ext uri="{0D108BD9-81ED-4DB2-BD59-A6C34878D82A}">
                    <a16:rowId xmlns:a16="http://schemas.microsoft.com/office/drawing/2014/main" val="2236168939"/>
                  </a:ext>
                </a:extLst>
              </a:tr>
              <a:tr h="533612">
                <a:tc>
                  <a:txBody>
                    <a:bodyPr/>
                    <a:lstStyle/>
                    <a:p>
                      <a:pPr algn="ctr"/>
                      <a:r>
                        <a:rPr lang="en-US" dirty="0"/>
                        <a:t>A</a:t>
                      </a:r>
                      <a:r>
                        <a:rPr lang="en-US" baseline="-25000" dirty="0"/>
                        <a:t>TU</a:t>
                      </a:r>
                    </a:p>
                  </a:txBody>
                  <a:tcPr anchor="ctr"/>
                </a:tc>
                <a:tc>
                  <a:txBody>
                    <a:bodyPr/>
                    <a:lstStyle/>
                    <a:p>
                      <a:pPr algn="ct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-2Im(F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dirty="0"/>
                    </a:p>
                  </a:txBody>
                  <a:tcPr anchor="ctr"/>
                </a:tc>
                <a:tc>
                  <a:txBody>
                    <a:bodyPr/>
                    <a:lstStyle/>
                    <a:p>
                      <a:pPr algn="ct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sin(</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baseline="-25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nchor="ctr"/>
                </a:tc>
                <a:tc>
                  <a:txBody>
                    <a:bodyPr/>
                    <a:lstStyle/>
                    <a:p>
                      <a:pPr algn="ctr"/>
                      <a:r>
                        <a:rPr lang="el-GR" baseline="0" dirty="0">
                          <a:solidFill>
                            <a:schemeClr val="tx1"/>
                          </a:solidFill>
                        </a:rPr>
                        <a:t>α</a:t>
                      </a:r>
                      <a:r>
                        <a:rPr lang="en-US" baseline="0" dirty="0">
                          <a:solidFill>
                            <a:schemeClr val="tx1"/>
                          </a:solidFill>
                        </a:rPr>
                        <a:t>/</a:t>
                      </a:r>
                      <a:r>
                        <a:rPr lang="el-GR" baseline="0" dirty="0">
                          <a:solidFill>
                            <a:schemeClr val="tx1"/>
                          </a:solidFill>
                          <a:latin typeface="Calibri" panose="020F0502020204030204" pitchFamily="34" charset="0"/>
                          <a:cs typeface="Calibri" panose="020F0502020204030204" pitchFamily="34" charset="0"/>
                        </a:rPr>
                        <a:t>γ</a:t>
                      </a:r>
                      <a:endParaRPr lang="en-US" baseline="0" dirty="0">
                        <a:solidFill>
                          <a:schemeClr val="tx1"/>
                        </a:solidFill>
                        <a:latin typeface="Calibri" panose="020F0502020204030204" pitchFamily="34" charset="0"/>
                        <a:cs typeface="Calibri" panose="020F0502020204030204" pitchFamily="34" charset="0"/>
                      </a:endParaRPr>
                    </a:p>
                    <a:p>
                      <a:pPr algn="ctr"/>
                      <a:r>
                        <a:rPr lang="en-US" baseline="0" dirty="0">
                          <a:solidFill>
                            <a:schemeClr val="tx1"/>
                          </a:solidFill>
                          <a:latin typeface="Calibri" panose="020F0502020204030204" pitchFamily="34" charset="0"/>
                          <a:cs typeface="Calibri" panose="020F0502020204030204" pitchFamily="34" charset="0"/>
                        </a:rPr>
                        <a:t>(two-photon)</a:t>
                      </a:r>
                      <a:endParaRPr lang="en-US" dirty="0">
                        <a:solidFill>
                          <a:schemeClr val="tx1"/>
                        </a:solidFill>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 For annihilation channels,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Wen </a:t>
                      </a:r>
                      <a:r>
                        <a:rPr lang="en-US" i="1" baseline="0" dirty="0">
                          <a:solidFill>
                            <a:schemeClr val="tx1"/>
                          </a:solidFill>
                        </a:rPr>
                        <a:t>et al </a:t>
                      </a:r>
                      <a:r>
                        <a:rPr lang="en-US" i="0" baseline="0" dirty="0">
                          <a:solidFill>
                            <a:schemeClr val="tx1"/>
                          </a:solidFill>
                        </a:rPr>
                        <a:t>find these </a:t>
                      </a:r>
                      <a:r>
                        <a:rPr lang="en-US" baseline="0" dirty="0">
                          <a:solidFill>
                            <a:schemeClr val="tx1"/>
                          </a:solidFill>
                        </a:rPr>
                        <a:t>useful to search for BSM sources of unsuppressed single helicity flip.</a:t>
                      </a:r>
                      <a:r>
                        <a:rPr lang="en-US" baseline="30000" dirty="0">
                          <a:solidFill>
                            <a:schemeClr val="tx1"/>
                          </a:solidFill>
                        </a:rPr>
                        <a:t>*</a:t>
                      </a:r>
                      <a:r>
                        <a:rPr lang="en-US"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I find </a:t>
                      </a:r>
                      <a:r>
                        <a:rPr lang="en-US" dirty="0"/>
                        <a:t>A</a:t>
                      </a:r>
                      <a:r>
                        <a:rPr lang="en-US" baseline="-25000" dirty="0"/>
                        <a:t>LT </a:t>
                      </a:r>
                      <a:r>
                        <a:rPr lang="en-US" baseline="0" dirty="0"/>
                        <a:t>in Bhabha to be </a:t>
                      </a:r>
                      <a:r>
                        <a:rPr lang="en-US" u="sng" baseline="0" dirty="0">
                          <a:solidFill>
                            <a:schemeClr val="tx1"/>
                          </a:solidFill>
                        </a:rPr>
                        <a:t>insensitive</a:t>
                      </a:r>
                      <a:r>
                        <a:rPr lang="en-US" baseline="0" dirty="0">
                          <a:solidFill>
                            <a:schemeClr val="tx1"/>
                          </a:solidFill>
                        </a:rPr>
                        <a:t> to BSM scalar exchange. </a:t>
                      </a:r>
                      <a:endParaRPr lang="en-US" dirty="0">
                        <a:solidFill>
                          <a:schemeClr val="tx1"/>
                        </a:solidFill>
                      </a:endParaRPr>
                    </a:p>
                  </a:txBody>
                  <a:tcPr anchor="ctr"/>
                </a:tc>
                <a:extLst>
                  <a:ext uri="{0D108BD9-81ED-4DB2-BD59-A6C34878D82A}">
                    <a16:rowId xmlns:a16="http://schemas.microsoft.com/office/drawing/2014/main" val="2350319159"/>
                  </a:ext>
                </a:extLst>
              </a:tr>
              <a:tr h="370840">
                <a:tc>
                  <a:txBody>
                    <a:bodyPr/>
                    <a:lstStyle/>
                    <a:p>
                      <a:pPr algn="ctr"/>
                      <a:r>
                        <a:rPr lang="en-US" dirty="0"/>
                        <a:t>A</a:t>
                      </a:r>
                      <a:r>
                        <a:rPr lang="en-US" baseline="-25000" dirty="0"/>
                        <a:t>LT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-2Re(+F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18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baseline="-25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m</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φ</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1/</a:t>
                      </a:r>
                      <a:r>
                        <a:rPr lang="el-GR" baseline="0" dirty="0">
                          <a:solidFill>
                            <a:schemeClr val="tx1"/>
                          </a:solidFill>
                          <a:latin typeface="Calibri" panose="020F0502020204030204" pitchFamily="34" charset="0"/>
                          <a:cs typeface="Calibri" panose="020F0502020204030204" pitchFamily="34" charset="0"/>
                        </a:rPr>
                        <a:t>γ</a:t>
                      </a:r>
                      <a:endParaRPr lang="en-US" sz="18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849428287"/>
                  </a:ext>
                </a:extLst>
              </a:tr>
            </a:tbl>
          </a:graphicData>
        </a:graphic>
      </p:graphicFrame>
      <p:sp>
        <p:nvSpPr>
          <p:cNvPr id="6" name="TextBox 5"/>
          <p:cNvSpPr txBox="1"/>
          <p:nvPr/>
        </p:nvSpPr>
        <p:spPr>
          <a:xfrm>
            <a:off x="152160" y="935484"/>
            <a:ext cx="11887678" cy="1015663"/>
          </a:xfrm>
          <a:prstGeom prst="rect">
            <a:avLst/>
          </a:prstGeom>
          <a:noFill/>
        </p:spPr>
        <p:txBody>
          <a:bodyPr wrap="none" rtlCol="0">
            <a:spAutoFit/>
          </a:bodyPr>
          <a:lstStyle/>
          <a:p>
            <a:r>
              <a:rPr lang="en-US" sz="2000" dirty="0"/>
              <a:t>Don’t despair, I hate formula-filled slides too! </a:t>
            </a:r>
          </a:p>
          <a:p>
            <a:r>
              <a:rPr lang="en-US" sz="2000" dirty="0"/>
              <a:t>To make transverse asymmetries less overwhelming, let me reduce those 12 asymmetries to only 4, by dropping </a:t>
            </a:r>
          </a:p>
          <a:p>
            <a:r>
              <a:rPr lang="en-US" sz="2000" dirty="0"/>
              <a:t>the PV ones, and any redundant ones (assuming no CP violation), and giving them easy and obvious names: </a:t>
            </a:r>
          </a:p>
        </p:txBody>
      </p:sp>
      <p:sp>
        <p:nvSpPr>
          <p:cNvPr id="7" name="TextBox 6"/>
          <p:cNvSpPr txBox="1"/>
          <p:nvPr/>
        </p:nvSpPr>
        <p:spPr>
          <a:xfrm>
            <a:off x="7275593" y="6244029"/>
            <a:ext cx="3999749" cy="369332"/>
          </a:xfrm>
          <a:prstGeom prst="rect">
            <a:avLst/>
          </a:prstGeom>
          <a:noFill/>
        </p:spPr>
        <p:txBody>
          <a:bodyPr wrap="none" rtlCol="0">
            <a:spAutoFit/>
          </a:bodyPr>
          <a:lstStyle/>
          <a:p>
            <a:r>
              <a:rPr lang="en-US" baseline="30000" dirty="0"/>
              <a:t>* </a:t>
            </a:r>
            <a:r>
              <a:rPr lang="en-US" dirty="0"/>
              <a:t>X-K Wen et al, PRL 131, 241801 (2023).</a:t>
            </a:r>
          </a:p>
        </p:txBody>
      </p:sp>
    </p:spTree>
    <p:extLst>
      <p:ext uri="{BB962C8B-B14F-4D97-AF65-F5344CB8AC3E}">
        <p14:creationId xmlns:p14="http://schemas.microsoft.com/office/powerpoint/2010/main" val="67700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36" y="2396226"/>
            <a:ext cx="10771173" cy="1325563"/>
          </a:xfrm>
        </p:spPr>
        <p:txBody>
          <a:bodyPr>
            <a:normAutofit fontScale="90000"/>
          </a:bodyPr>
          <a:lstStyle/>
          <a:p>
            <a:pPr algn="ctr"/>
            <a:r>
              <a:rPr lang="en-US" dirty="0"/>
              <a:t> The Double Spin Asymmetry, A</a:t>
            </a:r>
            <a:r>
              <a:rPr lang="en-US" baseline="-25000" dirty="0"/>
              <a:t>TT</a:t>
            </a:r>
            <a:r>
              <a:rPr lang="en-US" dirty="0"/>
              <a:t>’</a:t>
            </a:r>
            <a:r>
              <a:rPr lang="en-US" baseline="-25000" dirty="0"/>
              <a:t>  </a:t>
            </a:r>
            <a:r>
              <a:rPr lang="en-US" dirty="0"/>
              <a:t> </a:t>
            </a:r>
            <a:br>
              <a:rPr lang="en-US" dirty="0"/>
            </a:br>
            <a:br>
              <a:rPr lang="en-US" dirty="0"/>
            </a:br>
            <a:r>
              <a:rPr lang="en-US" dirty="0"/>
              <a:t> </a:t>
            </a:r>
            <a:r>
              <a:rPr lang="en-US" sz="3600" dirty="0"/>
              <a:t>(a highly unusual transverse asymmetry, </a:t>
            </a:r>
            <a:br>
              <a:rPr lang="en-US" sz="3600" dirty="0"/>
            </a:br>
            <a:r>
              <a:rPr lang="en-US" sz="3600" dirty="0"/>
              <a:t>sensitive to BSM scalar exchange)</a:t>
            </a:r>
          </a:p>
        </p:txBody>
      </p:sp>
      <p:sp>
        <p:nvSpPr>
          <p:cNvPr id="3" name="Slide Number Placeholder 2"/>
          <p:cNvSpPr>
            <a:spLocks noGrp="1"/>
          </p:cNvSpPr>
          <p:nvPr>
            <p:ph type="sldNum" sz="quarter" idx="12"/>
          </p:nvPr>
        </p:nvSpPr>
        <p:spPr/>
        <p:txBody>
          <a:bodyPr/>
          <a:lstStyle/>
          <a:p>
            <a:fld id="{0046CC63-0FC5-4E89-A17A-2EC0E43858F2}" type="slidenum">
              <a:rPr lang="en-US" smtClean="0"/>
              <a:t>19</a:t>
            </a:fld>
            <a:endParaRPr lang="en-US"/>
          </a:p>
        </p:txBody>
      </p:sp>
    </p:spTree>
    <p:extLst>
      <p:ext uri="{BB962C8B-B14F-4D97-AF65-F5344CB8AC3E}">
        <p14:creationId xmlns:p14="http://schemas.microsoft.com/office/powerpoint/2010/main" val="263682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36" y="2404318"/>
            <a:ext cx="10515600" cy="1325563"/>
          </a:xfrm>
        </p:spPr>
        <p:txBody>
          <a:bodyPr>
            <a:normAutofit/>
          </a:bodyPr>
          <a:lstStyle/>
          <a:p>
            <a:pPr algn="ctr"/>
            <a:r>
              <a:rPr lang="en-US" dirty="0"/>
              <a:t> Introduction</a:t>
            </a:r>
          </a:p>
        </p:txBody>
      </p:sp>
      <p:sp>
        <p:nvSpPr>
          <p:cNvPr id="3" name="Slide Number Placeholder 2"/>
          <p:cNvSpPr>
            <a:spLocks noGrp="1"/>
          </p:cNvSpPr>
          <p:nvPr>
            <p:ph type="sldNum" sz="quarter" idx="12"/>
          </p:nvPr>
        </p:nvSpPr>
        <p:spPr/>
        <p:txBody>
          <a:bodyPr/>
          <a:lstStyle/>
          <a:p>
            <a:fld id="{0046CC63-0FC5-4E89-A17A-2EC0E43858F2}" type="slidenum">
              <a:rPr lang="en-US" smtClean="0"/>
              <a:t>2</a:t>
            </a:fld>
            <a:endParaRPr lang="en-US"/>
          </a:p>
        </p:txBody>
      </p:sp>
    </p:spTree>
    <p:extLst>
      <p:ext uri="{BB962C8B-B14F-4D97-AF65-F5344CB8AC3E}">
        <p14:creationId xmlns:p14="http://schemas.microsoft.com/office/powerpoint/2010/main" val="223551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058"/>
            <a:ext cx="10515600" cy="836416"/>
          </a:xfrm>
        </p:spPr>
        <p:txBody>
          <a:bodyPr>
            <a:normAutofit/>
          </a:bodyPr>
          <a:lstStyle/>
          <a:p>
            <a:pPr algn="ctr"/>
            <a:r>
              <a:rPr lang="en-US" sz="3600" b="1" dirty="0">
                <a:solidFill>
                  <a:srgbClr val="FF0000"/>
                </a:solidFill>
              </a:rPr>
              <a:t>T Polarized e</a:t>
            </a:r>
            <a:r>
              <a:rPr lang="en-US" sz="3600" b="1" baseline="30000" dirty="0">
                <a:solidFill>
                  <a:srgbClr val="FF0000"/>
                </a:solidFill>
              </a:rPr>
              <a:t>+</a:t>
            </a:r>
            <a:r>
              <a:rPr lang="en-US" sz="3600" b="1" dirty="0">
                <a:solidFill>
                  <a:srgbClr val="FF0000"/>
                </a:solidFill>
              </a:rPr>
              <a:t> Beam, T Polarized e</a:t>
            </a:r>
            <a:r>
              <a:rPr lang="en-US" sz="3600" b="1" baseline="30000" dirty="0">
                <a:solidFill>
                  <a:srgbClr val="FF0000"/>
                </a:solidFill>
              </a:rPr>
              <a:t>-</a:t>
            </a:r>
            <a:r>
              <a:rPr lang="en-US" sz="3600" b="1" dirty="0">
                <a:solidFill>
                  <a:srgbClr val="FF0000"/>
                </a:solidFill>
              </a:rPr>
              <a:t>Target</a:t>
            </a:r>
            <a:endParaRPr lang="en-US" sz="3600" b="1" dirty="0"/>
          </a:p>
        </p:txBody>
      </p:sp>
      <p:sp>
        <p:nvSpPr>
          <p:cNvPr id="2" name="Slide Number Placeholder 1"/>
          <p:cNvSpPr>
            <a:spLocks noGrp="1"/>
          </p:cNvSpPr>
          <p:nvPr>
            <p:ph type="sldNum" sz="quarter" idx="12"/>
          </p:nvPr>
        </p:nvSpPr>
        <p:spPr/>
        <p:txBody>
          <a:bodyPr/>
          <a:lstStyle/>
          <a:p>
            <a:fld id="{0046CC63-0FC5-4E89-A17A-2EC0E43858F2}" type="slidenum">
              <a:rPr lang="en-US" smtClean="0"/>
              <a:t>20</a:t>
            </a:fld>
            <a:endParaRPr lang="en-US"/>
          </a:p>
        </p:txBody>
      </p:sp>
      <p:sp>
        <p:nvSpPr>
          <p:cNvPr id="3" name="TextBox 2"/>
          <p:cNvSpPr txBox="1"/>
          <p:nvPr/>
        </p:nvSpPr>
        <p:spPr>
          <a:xfrm>
            <a:off x="437322" y="929691"/>
            <a:ext cx="10852868" cy="1263936"/>
          </a:xfrm>
          <a:prstGeom prst="rect">
            <a:avLst/>
          </a:prstGeom>
          <a:noFill/>
        </p:spPr>
        <p:txBody>
          <a:bodyPr wrap="square" rtlCol="0">
            <a:spAutoFit/>
          </a:bodyPr>
          <a:lstStyle/>
          <a:p>
            <a:pPr>
              <a:lnSpc>
                <a:spcPct val="107000"/>
              </a:lnSpc>
              <a:spcAft>
                <a:spcPts val="800"/>
              </a:spcAft>
            </a:pP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Yield</a:t>
            </a:r>
            <a:r>
              <a:rPr lang="en-US" sz="2000" baseline="-25000" dirty="0" err="1">
                <a:solidFill>
                  <a:srgbClr val="FF0000"/>
                </a:solidFill>
                <a:latin typeface="Calibri" panose="020F0502020204030204" pitchFamily="34" charset="0"/>
                <a:cs typeface="Calibri" panose="020F0502020204030204" pitchFamily="34" charset="0"/>
              </a:rPr>
              <a:t>TT</a:t>
            </a:r>
            <a:r>
              <a:rPr lang="en-US" sz="2000" dirty="0">
                <a:solidFill>
                  <a:srgbClr val="FF0000"/>
                </a:solidFill>
                <a:latin typeface="Calibri" panose="020F0502020204030204" pitchFamily="34" charset="0"/>
                <a:cs typeface="Calibri" panose="020F0502020204030204" pitchFamily="34" charset="0"/>
              </a:rPr>
              <a:t>(θ, φ) ~</a:t>
            </a:r>
            <a:r>
              <a:rPr lang="en-US" sz="20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-Re(F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*)cos(</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err="1">
                <a:latin typeface="Calibri" panose="020F0502020204030204" pitchFamily="34" charset="0"/>
                <a:ea typeface="Calibri" panose="020F0502020204030204" pitchFamily="34" charset="0"/>
                <a:cs typeface="Calibri" panose="020F0502020204030204" pitchFamily="34" charset="0"/>
              </a:rPr>
              <a:t>Im</a:t>
            </a: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RR</a:t>
            </a: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LL</a:t>
            </a:r>
            <a:r>
              <a:rPr lang="en-US" sz="2000" dirty="0">
                <a:latin typeface="Calibri" panose="020F0502020204030204" pitchFamily="34" charset="0"/>
                <a:ea typeface="Calibri" panose="020F0502020204030204" pitchFamily="34" charset="0"/>
                <a:cs typeface="Calibri" panose="020F0502020204030204" pitchFamily="34" charset="0"/>
              </a:rPr>
              <a:t>)sin(</a:t>
            </a:r>
            <a:r>
              <a:rPr lang="en-US" sz="2000" dirty="0" err="1">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err="1">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Re(F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*)cos(φ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Im</a:t>
            </a: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LR</a:t>
            </a: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RL</a:t>
            </a:r>
            <a:r>
              <a:rPr lang="en-US" sz="2000" dirty="0">
                <a:latin typeface="Calibri" panose="020F0502020204030204" pitchFamily="34" charset="0"/>
                <a:ea typeface="Calibri" panose="020F0502020204030204" pitchFamily="34" charset="0"/>
                <a:cs typeface="Calibri" panose="020F0502020204030204" pitchFamily="34" charset="0"/>
              </a:rPr>
              <a:t>)sin(φ</a:t>
            </a:r>
            <a:r>
              <a:rPr lang="en-US" sz="2000" baseline="-25000"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+φ</a:t>
            </a:r>
            <a:r>
              <a:rPr lang="en-US" sz="2000" baseline="-25000"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-2φ) </a:t>
            </a:r>
          </a:p>
          <a:p>
            <a:r>
              <a:rPr lang="en-US" sz="2000" dirty="0">
                <a:solidFill>
                  <a:srgbClr val="FF0000"/>
                </a:solidFill>
              </a:rPr>
              <a:t>                                                                            PC  </a:t>
            </a:r>
            <a:r>
              <a:rPr lang="en-US" sz="2000" dirty="0"/>
              <a:t>                                               PV</a:t>
            </a:r>
          </a:p>
        </p:txBody>
      </p:sp>
      <p:sp>
        <p:nvSpPr>
          <p:cNvPr id="6" name="TextBox 5"/>
          <p:cNvSpPr txBox="1"/>
          <p:nvPr/>
        </p:nvSpPr>
        <p:spPr>
          <a:xfrm>
            <a:off x="601363" y="2594832"/>
            <a:ext cx="10538414" cy="2215991"/>
          </a:xfrm>
          <a:prstGeom prst="rect">
            <a:avLst/>
          </a:prstGeom>
          <a:noFill/>
        </p:spPr>
        <p:txBody>
          <a:bodyPr wrap="square" rtlCol="0">
            <a:spAutoFit/>
          </a:bodyPr>
          <a:lstStyle/>
          <a:p>
            <a:r>
              <a:rPr lang="el-GR"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 </a:t>
            </a:r>
            <a:r>
              <a:rPr lang="en-US" sz="2000" dirty="0">
                <a:latin typeface="Calibri" panose="020F0502020204030204" pitchFamily="34" charset="0"/>
                <a:ea typeface="Calibri" panose="020F0502020204030204" pitchFamily="34" charset="0"/>
                <a:cs typeface="Calibri" panose="020F0502020204030204" pitchFamily="34" charset="0"/>
              </a:rPr>
              <a:t>is the azimuthal polarization angle of the e</a:t>
            </a:r>
            <a:r>
              <a:rPr lang="en-US" sz="2000" baseline="30000" dirty="0">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 beam.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l-GR"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m </a:t>
            </a:r>
            <a:r>
              <a:rPr lang="en-US" sz="2000" dirty="0">
                <a:latin typeface="Calibri" panose="020F0502020204030204" pitchFamily="34" charset="0"/>
                <a:ea typeface="Calibri" panose="020F0502020204030204" pitchFamily="34" charset="0"/>
                <a:cs typeface="Calibri" panose="020F0502020204030204" pitchFamily="34" charset="0"/>
              </a:rPr>
              <a:t>is the azimuthal polarization angle of the e</a:t>
            </a:r>
            <a:r>
              <a:rPr lang="en-US" sz="2000" baseline="30000" dirty="0">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 in the target. </a:t>
            </a:r>
          </a:p>
          <a:p>
            <a:endParaRPr lang="en-US" sz="2000" dirty="0"/>
          </a:p>
          <a:p>
            <a:r>
              <a:rPr lang="en-US" sz="2000" dirty="0"/>
              <a:t>For this observable, the cosine terms are PC and therefore dominant. </a:t>
            </a:r>
            <a:r>
              <a:rPr lang="en-US" sz="2000" u="sng" dirty="0"/>
              <a:t>We will ignore the PV terms.</a:t>
            </a:r>
          </a:p>
          <a:p>
            <a:endParaRPr lang="en-US" sz="2000" dirty="0"/>
          </a:p>
          <a:p>
            <a:endParaRPr lang="en-US" dirty="0"/>
          </a:p>
        </p:txBody>
      </p:sp>
    </p:spTree>
    <p:extLst>
      <p:ext uri="{BB962C8B-B14F-4D97-AF65-F5344CB8AC3E}">
        <p14:creationId xmlns:p14="http://schemas.microsoft.com/office/powerpoint/2010/main" val="238476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058"/>
            <a:ext cx="10515600" cy="836416"/>
          </a:xfrm>
        </p:spPr>
        <p:txBody>
          <a:bodyPr>
            <a:normAutofit/>
          </a:bodyPr>
          <a:lstStyle/>
          <a:p>
            <a:pPr algn="ctr"/>
            <a:r>
              <a:rPr lang="en-US" sz="3600" b="1" dirty="0">
                <a:solidFill>
                  <a:srgbClr val="FF0000"/>
                </a:solidFill>
              </a:rPr>
              <a:t>T Polarized e</a:t>
            </a:r>
            <a:r>
              <a:rPr lang="en-US" sz="3600" b="1" baseline="30000" dirty="0">
                <a:solidFill>
                  <a:srgbClr val="FF0000"/>
                </a:solidFill>
              </a:rPr>
              <a:t>+</a:t>
            </a:r>
            <a:r>
              <a:rPr lang="en-US" sz="3600" b="1" dirty="0">
                <a:solidFill>
                  <a:srgbClr val="FF0000"/>
                </a:solidFill>
              </a:rPr>
              <a:t> Beam, T Polarized e</a:t>
            </a:r>
            <a:r>
              <a:rPr lang="en-US" sz="3600" b="1" baseline="30000" dirty="0">
                <a:solidFill>
                  <a:srgbClr val="FF0000"/>
                </a:solidFill>
              </a:rPr>
              <a:t>-</a:t>
            </a:r>
            <a:r>
              <a:rPr lang="en-US" sz="3600" b="1" dirty="0">
                <a:solidFill>
                  <a:srgbClr val="FF0000"/>
                </a:solidFill>
              </a:rPr>
              <a:t>Target</a:t>
            </a:r>
            <a:endParaRPr lang="en-US" sz="3600" b="1" dirty="0"/>
          </a:p>
        </p:txBody>
      </p:sp>
      <p:sp>
        <p:nvSpPr>
          <p:cNvPr id="2" name="Slide Number Placeholder 1"/>
          <p:cNvSpPr>
            <a:spLocks noGrp="1"/>
          </p:cNvSpPr>
          <p:nvPr>
            <p:ph type="sldNum" sz="quarter" idx="12"/>
          </p:nvPr>
        </p:nvSpPr>
        <p:spPr/>
        <p:txBody>
          <a:bodyPr/>
          <a:lstStyle/>
          <a:p>
            <a:fld id="{0046CC63-0FC5-4E89-A17A-2EC0E43858F2}" type="slidenum">
              <a:rPr lang="en-US" smtClean="0"/>
              <a:t>21</a:t>
            </a:fld>
            <a:endParaRPr lang="en-US"/>
          </a:p>
        </p:txBody>
      </p:sp>
      <p:sp>
        <p:nvSpPr>
          <p:cNvPr id="3" name="TextBox 2"/>
          <p:cNvSpPr txBox="1"/>
          <p:nvPr/>
        </p:nvSpPr>
        <p:spPr>
          <a:xfrm>
            <a:off x="437322" y="929691"/>
            <a:ext cx="10852868" cy="1263936"/>
          </a:xfrm>
          <a:prstGeom prst="rect">
            <a:avLst/>
          </a:prstGeom>
          <a:noFill/>
        </p:spPr>
        <p:txBody>
          <a:bodyPr wrap="square" rtlCol="0">
            <a:spAutoFit/>
          </a:bodyPr>
          <a:lstStyle/>
          <a:p>
            <a:pPr>
              <a:lnSpc>
                <a:spcPct val="107000"/>
              </a:lnSpc>
              <a:spcAft>
                <a:spcPts val="800"/>
              </a:spcAft>
            </a:pP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Yield</a:t>
            </a:r>
            <a:r>
              <a:rPr lang="en-US" sz="2000" baseline="-25000" dirty="0" err="1">
                <a:solidFill>
                  <a:srgbClr val="FF0000"/>
                </a:solidFill>
                <a:latin typeface="Calibri" panose="020F0502020204030204" pitchFamily="34" charset="0"/>
                <a:cs typeface="Calibri" panose="020F0502020204030204" pitchFamily="34" charset="0"/>
              </a:rPr>
              <a:t>TT</a:t>
            </a:r>
            <a:r>
              <a:rPr lang="en-US" sz="2000" dirty="0">
                <a:solidFill>
                  <a:srgbClr val="FF0000"/>
                </a:solidFill>
                <a:latin typeface="Calibri" panose="020F0502020204030204" pitchFamily="34" charset="0"/>
                <a:cs typeface="Calibri" panose="020F0502020204030204" pitchFamily="34" charset="0"/>
              </a:rPr>
              <a:t>(θ, φ) ~</a:t>
            </a:r>
            <a:r>
              <a:rPr lang="en-US" sz="20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-Re(F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*)cos(</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Re(F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*)cos(φ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solidFill>
                  <a:srgbClr val="FF0000"/>
                </a:solidFill>
              </a:rPr>
              <a:t>                                                                             </a:t>
            </a:r>
            <a:r>
              <a:rPr lang="en-US" sz="2000" dirty="0"/>
              <a:t>                                                </a:t>
            </a:r>
          </a:p>
        </p:txBody>
      </p:sp>
      <p:sp>
        <p:nvSpPr>
          <p:cNvPr id="6" name="TextBox 5"/>
          <p:cNvSpPr txBox="1"/>
          <p:nvPr/>
        </p:nvSpPr>
        <p:spPr>
          <a:xfrm>
            <a:off x="1057523" y="2594832"/>
            <a:ext cx="10082253" cy="3108543"/>
          </a:xfrm>
          <a:prstGeom prst="rect">
            <a:avLst/>
          </a:prstGeom>
          <a:noFill/>
        </p:spPr>
        <p:txBody>
          <a:bodyPr wrap="square" rtlCol="0">
            <a:spAutoFit/>
          </a:bodyPr>
          <a:lstStyle/>
          <a:p>
            <a:r>
              <a:rPr lang="en-US" sz="2000" dirty="0"/>
              <a:t>Again, the two asymmetries implied above are: </a:t>
            </a:r>
          </a:p>
          <a:p>
            <a:endParaRPr lang="en-US" sz="2000" dirty="0"/>
          </a:p>
          <a:p>
            <a:r>
              <a:rPr lang="en-US" sz="2000" b="1" dirty="0">
                <a:solidFill>
                  <a:srgbClr val="FF0000"/>
                </a:solidFill>
              </a:rPr>
              <a:t>A</a:t>
            </a:r>
            <a:r>
              <a:rPr lang="en-US" sz="2000" b="1" baseline="-25000" dirty="0">
                <a:solidFill>
                  <a:srgbClr val="FF0000"/>
                </a:solidFill>
              </a:rPr>
              <a:t>TT : </a:t>
            </a:r>
            <a:r>
              <a:rPr lang="en-US" sz="2000" dirty="0">
                <a:latin typeface="Calibri" panose="020F0502020204030204" pitchFamily="34" charset="0"/>
                <a:ea typeface="Calibri" panose="020F0502020204030204" pitchFamily="34" charset="0"/>
                <a:cs typeface="Calibri" panose="020F0502020204030204" pitchFamily="34" charset="0"/>
              </a:rPr>
              <a:t>The term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Re(F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cos(φ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r>
              <a:rPr lang="en-US" sz="2000" dirty="0">
                <a:latin typeface="Calibri" panose="020F0502020204030204" pitchFamily="34" charset="0"/>
                <a:ea typeface="Calibri" panose="020F0502020204030204" pitchFamily="34" charset="0"/>
                <a:cs typeface="Calibri" panose="020F0502020204030204" pitchFamily="34" charset="0"/>
              </a:rPr>
              <a:t>has no helicity suppression, hence the asymmetry is relatively large. We will use this observable for polarimetry to tell us the product of polarizations </a:t>
            </a:r>
            <a:r>
              <a:rPr lang="en-US" sz="2000" b="1" dirty="0" err="1">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err="1">
                <a:latin typeface="Calibri" panose="020F0502020204030204" pitchFamily="34" charset="0"/>
                <a:ea typeface="Calibri" panose="020F0502020204030204" pitchFamily="34" charset="0"/>
                <a:cs typeface="Times New Roman" panose="02020603050405020304" pitchFamily="18" charset="0"/>
              </a:rPr>
              <a:t>e</a:t>
            </a:r>
            <a:r>
              <a:rPr lang="en-US" sz="2000" b="1" baseline="-25000" dirty="0">
                <a:latin typeface="Calibri" panose="020F0502020204030204" pitchFamily="34" charset="0"/>
                <a:ea typeface="Calibri" panose="020F0502020204030204" pitchFamily="34" charset="0"/>
                <a:cs typeface="Times New Roman" panose="02020603050405020304" pitchFamily="18" charset="0"/>
              </a:rPr>
              <a:t>-</a:t>
            </a:r>
            <a:r>
              <a:rPr lang="en-US" sz="2000" b="1" baseline="30000" dirty="0">
                <a:latin typeface="Calibri" panose="020F0502020204030204" pitchFamily="34" charset="0"/>
                <a:ea typeface="Calibri" panose="020F0502020204030204" pitchFamily="34" charset="0"/>
                <a:cs typeface="Times New Roman" panose="02020603050405020304" pitchFamily="18" charset="0"/>
              </a:rPr>
              <a:t>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err="1">
                <a:latin typeface="Calibri" panose="020F0502020204030204" pitchFamily="34" charset="0"/>
                <a:ea typeface="Calibri" panose="020F0502020204030204" pitchFamily="34" charset="0"/>
                <a:cs typeface="Times New Roman" panose="02020603050405020304" pitchFamily="18" charset="0"/>
              </a:rPr>
              <a:t>e+</a:t>
            </a:r>
            <a:r>
              <a:rPr lang="en-US" sz="2000" b="1" baseline="30000" dirty="0" err="1">
                <a:latin typeface="Calibri" panose="020F0502020204030204" pitchFamily="34" charset="0"/>
                <a:ea typeface="Calibri" panose="020F0502020204030204" pitchFamily="34" charset="0"/>
                <a:cs typeface="Times New Roman" panose="02020603050405020304" pitchFamily="18" charset="0"/>
              </a:rPr>
              <a:t>T</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FF0000"/>
              </a:solidFill>
            </a:endParaRP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solidFill>
                  <a:srgbClr val="FF0000"/>
                </a:solidFill>
              </a:rPr>
              <a:t>A</a:t>
            </a:r>
            <a:r>
              <a:rPr lang="en-US" sz="2000" b="1" baseline="-25000" dirty="0">
                <a:solidFill>
                  <a:srgbClr val="FF0000"/>
                </a:solidFill>
              </a:rPr>
              <a:t>TT</a:t>
            </a:r>
            <a:r>
              <a:rPr lang="en-US" sz="2000" b="1" dirty="0">
                <a:solidFill>
                  <a:srgbClr val="FF0000"/>
                </a:solidFill>
              </a:rPr>
              <a:t>’</a:t>
            </a:r>
            <a:r>
              <a:rPr lang="en-US" sz="2000" dirty="0">
                <a:solidFill>
                  <a:srgbClr val="FF0000"/>
                </a:solidFill>
              </a:rPr>
              <a:t> : </a:t>
            </a:r>
            <a:r>
              <a:rPr lang="en-US" sz="2000" dirty="0">
                <a:latin typeface="Calibri" panose="020F0502020204030204" pitchFamily="34" charset="0"/>
                <a:ea typeface="Calibri" panose="020F0502020204030204" pitchFamily="34" charset="0"/>
                <a:cs typeface="Calibri" panose="020F0502020204030204" pitchFamily="34" charset="0"/>
              </a:rPr>
              <a:t>The term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Re(F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is doubly helicity suppressed, and </a:t>
            </a:r>
            <a:r>
              <a:rPr lang="en-US" sz="2000" dirty="0">
                <a:latin typeface="Calibri" panose="020F0502020204030204" pitchFamily="34" charset="0"/>
                <a:cs typeface="Times New Roman" panose="02020603050405020304" pitchFamily="18" charset="0"/>
              </a:rPr>
              <a:t>will </a:t>
            </a:r>
            <a:r>
              <a:rPr lang="en-US" sz="2000" dirty="0"/>
              <a:t>be the focus of the rest of this section. </a:t>
            </a:r>
          </a:p>
          <a:p>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Explosion 1 8"/>
          <p:cNvSpPr/>
          <p:nvPr/>
        </p:nvSpPr>
        <p:spPr>
          <a:xfrm>
            <a:off x="143123" y="4041382"/>
            <a:ext cx="914400" cy="914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18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10515600" cy="660593"/>
          </a:xfrm>
        </p:spPr>
        <p:txBody>
          <a:bodyPr>
            <a:normAutofit/>
          </a:bodyPr>
          <a:lstStyle/>
          <a:p>
            <a:pPr algn="ct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r>
              <a:rPr lang="en-US" sz="3600" b="1" dirty="0">
                <a:solidFill>
                  <a:srgbClr val="FF0000"/>
                </a:solidFill>
                <a:ea typeface="Calibri" panose="020F0502020204030204" pitchFamily="34" charset="0"/>
                <a:cs typeface="Calibri" panose="020F0502020204030204" pitchFamily="34" charset="0"/>
              </a:rPr>
              <a:t>and</a:t>
            </a:r>
            <a:r>
              <a:rPr lang="en-US" sz="3600" b="1" baseline="-25000" dirty="0">
                <a:solidFill>
                  <a:srgbClr val="FF0000"/>
                </a:solidFill>
                <a:ea typeface="Calibri" panose="020F0502020204030204" pitchFamily="34" charset="0"/>
                <a:cs typeface="Calibri" panose="020F0502020204030204" pitchFamily="34" charset="0"/>
              </a:rPr>
              <a:t> </a:t>
            </a: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0046CC63-0FC5-4E89-A17A-2EC0E43858F2}" type="slidenum">
              <a:rPr lang="en-US" smtClean="0"/>
              <a:t>22</a:t>
            </a:fld>
            <a:endParaRPr lang="en-US"/>
          </a:p>
        </p:txBody>
      </p:sp>
      <p:sp>
        <p:nvSpPr>
          <p:cNvPr id="5" name="Rectangle 4"/>
          <p:cNvSpPr/>
          <p:nvPr/>
        </p:nvSpPr>
        <p:spPr>
          <a:xfrm>
            <a:off x="800767" y="911582"/>
            <a:ext cx="10135262" cy="470000"/>
          </a:xfrm>
          <a:prstGeom prst="rect">
            <a:avLst/>
          </a:prstGeom>
        </p:spPr>
        <p:txBody>
          <a:bodyPr wrap="square">
            <a:spAutoFit/>
          </a:bodyPr>
          <a:lstStyle/>
          <a:p>
            <a:pPr algn="ctr">
              <a:lnSpc>
                <a:spcPct val="107000"/>
              </a:lnSpc>
              <a:spcAft>
                <a:spcPts val="800"/>
              </a:spcAft>
            </a:pPr>
            <a:r>
              <a:rPr lang="en-US" sz="2400" dirty="0" err="1">
                <a:solidFill>
                  <a:srgbClr val="FF0000"/>
                </a:solidFill>
                <a:latin typeface="Calibri" panose="020F0502020204030204" pitchFamily="34" charset="0"/>
                <a:cs typeface="Calibri" panose="020F0502020204030204" pitchFamily="34" charset="0"/>
              </a:rPr>
              <a:t>Yield</a:t>
            </a:r>
            <a:r>
              <a:rPr lang="en-US" sz="2400" baseline="-25000" dirty="0" err="1">
                <a:solidFill>
                  <a:srgbClr val="FF0000"/>
                </a:solidFill>
                <a:latin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cs typeface="Calibri" panose="020F0502020204030204" pitchFamily="34" charset="0"/>
              </a:rPr>
              <a:t>(θ, φ) ~</a:t>
            </a:r>
            <a:r>
              <a:rPr lang="en-US" sz="24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φ</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p>
        </p:txBody>
      </p:sp>
    </p:spTree>
    <p:extLst>
      <p:ext uri="{BB962C8B-B14F-4D97-AF65-F5344CB8AC3E}">
        <p14:creationId xmlns:p14="http://schemas.microsoft.com/office/powerpoint/2010/main" val="290447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0314-7371-0638-71EB-8E1CA1C10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DA414-BCEE-64C6-544D-B2454A7F9A88}"/>
              </a:ext>
            </a:extLst>
          </p:cNvPr>
          <p:cNvSpPr>
            <a:spLocks noGrp="1"/>
          </p:cNvSpPr>
          <p:nvPr>
            <p:ph type="title"/>
          </p:nvPr>
        </p:nvSpPr>
        <p:spPr>
          <a:xfrm>
            <a:off x="838200" y="126586"/>
            <a:ext cx="10515600" cy="660593"/>
          </a:xfrm>
        </p:spPr>
        <p:txBody>
          <a:bodyPr>
            <a:normAutofit/>
          </a:bodyPr>
          <a:lstStyle/>
          <a:p>
            <a:pPr algn="ct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r>
              <a:rPr lang="en-US" sz="3600" b="1" dirty="0">
                <a:solidFill>
                  <a:srgbClr val="FF0000"/>
                </a:solidFill>
                <a:ea typeface="Calibri" panose="020F0502020204030204" pitchFamily="34" charset="0"/>
                <a:cs typeface="Calibri" panose="020F0502020204030204" pitchFamily="34" charset="0"/>
              </a:rPr>
              <a:t>and</a:t>
            </a:r>
            <a:r>
              <a:rPr lang="en-US" sz="3600" b="1" baseline="-25000" dirty="0">
                <a:solidFill>
                  <a:srgbClr val="FF0000"/>
                </a:solidFill>
                <a:ea typeface="Calibri" panose="020F0502020204030204" pitchFamily="34" charset="0"/>
                <a:cs typeface="Calibri" panose="020F0502020204030204" pitchFamily="34" charset="0"/>
              </a:rPr>
              <a:t> </a:t>
            </a: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endParaRPr lang="en-US" sz="3600" b="1" dirty="0">
              <a:solidFill>
                <a:srgbClr val="FF0000"/>
              </a:solidFill>
            </a:endParaRPr>
          </a:p>
        </p:txBody>
      </p:sp>
      <p:sp>
        <p:nvSpPr>
          <p:cNvPr id="3" name="Slide Number Placeholder 2">
            <a:extLst>
              <a:ext uri="{FF2B5EF4-FFF2-40B4-BE49-F238E27FC236}">
                <a16:creationId xmlns:a16="http://schemas.microsoft.com/office/drawing/2014/main" id="{49A4209B-3A63-128C-8430-2EC8992F4491}"/>
              </a:ext>
            </a:extLst>
          </p:cNvPr>
          <p:cNvSpPr>
            <a:spLocks noGrp="1"/>
          </p:cNvSpPr>
          <p:nvPr>
            <p:ph type="sldNum" sz="quarter" idx="12"/>
          </p:nvPr>
        </p:nvSpPr>
        <p:spPr/>
        <p:txBody>
          <a:bodyPr/>
          <a:lstStyle/>
          <a:p>
            <a:fld id="{0046CC63-0FC5-4E89-A17A-2EC0E43858F2}" type="slidenum">
              <a:rPr lang="en-US" smtClean="0"/>
              <a:t>23</a:t>
            </a:fld>
            <a:endParaRPr lang="en-US"/>
          </a:p>
        </p:txBody>
      </p:sp>
      <p:sp>
        <p:nvSpPr>
          <p:cNvPr id="5" name="Rectangle 4">
            <a:extLst>
              <a:ext uri="{FF2B5EF4-FFF2-40B4-BE49-F238E27FC236}">
                <a16:creationId xmlns:a16="http://schemas.microsoft.com/office/drawing/2014/main" id="{F8E4DFBA-3232-4500-83B5-A3122E2ACC34}"/>
              </a:ext>
            </a:extLst>
          </p:cNvPr>
          <p:cNvSpPr/>
          <p:nvPr/>
        </p:nvSpPr>
        <p:spPr>
          <a:xfrm>
            <a:off x="800767" y="911582"/>
            <a:ext cx="10135262" cy="470000"/>
          </a:xfrm>
          <a:prstGeom prst="rect">
            <a:avLst/>
          </a:prstGeom>
        </p:spPr>
        <p:txBody>
          <a:bodyPr wrap="square">
            <a:spAutoFit/>
          </a:bodyPr>
          <a:lstStyle/>
          <a:p>
            <a:pPr algn="ctr">
              <a:lnSpc>
                <a:spcPct val="107000"/>
              </a:lnSpc>
              <a:spcAft>
                <a:spcPts val="800"/>
              </a:spcAft>
            </a:pPr>
            <a:r>
              <a:rPr lang="en-US" sz="2400" dirty="0" err="1">
                <a:solidFill>
                  <a:srgbClr val="FF0000"/>
                </a:solidFill>
                <a:latin typeface="Calibri" panose="020F0502020204030204" pitchFamily="34" charset="0"/>
                <a:cs typeface="Calibri" panose="020F0502020204030204" pitchFamily="34" charset="0"/>
              </a:rPr>
              <a:t>Yield</a:t>
            </a:r>
            <a:r>
              <a:rPr lang="en-US" sz="2400" baseline="-25000" dirty="0" err="1">
                <a:solidFill>
                  <a:srgbClr val="FF0000"/>
                </a:solidFill>
                <a:latin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cs typeface="Calibri" panose="020F0502020204030204" pitchFamily="34" charset="0"/>
              </a:rPr>
              <a:t>(θ, φ) ~</a:t>
            </a:r>
            <a:r>
              <a:rPr lang="en-US" sz="24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φ</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p>
        </p:txBody>
      </p:sp>
      <p:sp>
        <p:nvSpPr>
          <p:cNvPr id="6" name="TextBox 5">
            <a:extLst>
              <a:ext uri="{FF2B5EF4-FFF2-40B4-BE49-F238E27FC236}">
                <a16:creationId xmlns:a16="http://schemas.microsoft.com/office/drawing/2014/main" id="{18C9A5DA-177A-4CB3-9144-75936AFCCBFE}"/>
              </a:ext>
            </a:extLst>
          </p:cNvPr>
          <p:cNvSpPr txBox="1"/>
          <p:nvPr/>
        </p:nvSpPr>
        <p:spPr>
          <a:xfrm>
            <a:off x="788985" y="1353963"/>
            <a:ext cx="10107447" cy="369332"/>
          </a:xfrm>
          <a:prstGeom prst="rect">
            <a:avLst/>
          </a:prstGeom>
          <a:noFill/>
        </p:spPr>
        <p:txBody>
          <a:bodyPr wrap="none" rtlCol="0">
            <a:spAutoFit/>
          </a:bodyPr>
          <a:lstStyle/>
          <a:p>
            <a:r>
              <a:rPr lang="en-US" dirty="0"/>
              <a:t>To simplify this a bit, use rotational invariance to always define the e- transverse polarization axis as 0:</a:t>
            </a:r>
          </a:p>
        </p:txBody>
      </p:sp>
      <p:sp>
        <p:nvSpPr>
          <p:cNvPr id="7" name="Rectangle 6">
            <a:extLst>
              <a:ext uri="{FF2B5EF4-FFF2-40B4-BE49-F238E27FC236}">
                <a16:creationId xmlns:a16="http://schemas.microsoft.com/office/drawing/2014/main" id="{D7FAB2A5-A416-80A1-E882-AE0A3CB0B1F1}"/>
              </a:ext>
            </a:extLst>
          </p:cNvPr>
          <p:cNvSpPr/>
          <p:nvPr/>
        </p:nvSpPr>
        <p:spPr>
          <a:xfrm>
            <a:off x="800767" y="1774876"/>
            <a:ext cx="10135262" cy="470000"/>
          </a:xfrm>
          <a:prstGeom prst="rect">
            <a:avLst/>
          </a:prstGeom>
        </p:spPr>
        <p:txBody>
          <a:bodyPr wrap="square">
            <a:spAutoFit/>
          </a:bodyPr>
          <a:lstStyle/>
          <a:p>
            <a:pPr algn="ctr">
              <a:lnSpc>
                <a:spcPct val="107000"/>
              </a:lnSpc>
              <a:spcAft>
                <a:spcPts val="800"/>
              </a:spcAft>
            </a:pPr>
            <a:r>
              <a:rPr lang="en-US" sz="2400" dirty="0" err="1">
                <a:solidFill>
                  <a:srgbClr val="FF0000"/>
                </a:solidFill>
                <a:latin typeface="Calibri" panose="020F0502020204030204" pitchFamily="34" charset="0"/>
                <a:cs typeface="Calibri" panose="020F0502020204030204" pitchFamily="34" charset="0"/>
              </a:rPr>
              <a:t>Yield</a:t>
            </a:r>
            <a:r>
              <a:rPr lang="en-US" sz="2400" baseline="-25000" dirty="0" err="1">
                <a:solidFill>
                  <a:srgbClr val="FF0000"/>
                </a:solidFill>
                <a:latin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cs typeface="Calibri" panose="020F0502020204030204" pitchFamily="34" charset="0"/>
              </a:rPr>
              <a:t>(θ, φ) ~</a:t>
            </a:r>
            <a:r>
              <a:rPr lang="en-US" sz="24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cos(φ</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p>
        </p:txBody>
      </p:sp>
      <p:sp>
        <p:nvSpPr>
          <p:cNvPr id="8" name="TextBox 7">
            <a:extLst>
              <a:ext uri="{FF2B5EF4-FFF2-40B4-BE49-F238E27FC236}">
                <a16:creationId xmlns:a16="http://schemas.microsoft.com/office/drawing/2014/main" id="{B3585FA9-FF9E-AE75-9653-EA841933C1D4}"/>
              </a:ext>
            </a:extLst>
          </p:cNvPr>
          <p:cNvSpPr txBox="1"/>
          <p:nvPr/>
        </p:nvSpPr>
        <p:spPr>
          <a:xfrm>
            <a:off x="5636510" y="3545801"/>
            <a:ext cx="5508568"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relatively large A</a:t>
            </a:r>
            <a:r>
              <a:rPr lang="en-US" baseline="-25000" dirty="0">
                <a:latin typeface="Calibri" panose="020F0502020204030204" pitchFamily="34" charset="0"/>
                <a:cs typeface="Calibri" panose="020F0502020204030204" pitchFamily="34" charset="0"/>
              </a:rPr>
              <a:t>TT</a:t>
            </a:r>
            <a:r>
              <a:rPr lang="en-US" dirty="0">
                <a:latin typeface="Calibri" panose="020F0502020204030204" pitchFamily="34" charset="0"/>
                <a:cs typeface="Calibri" panose="020F0502020204030204" pitchFamily="34" charset="0"/>
              </a:rPr>
              <a:t> signal oscillates like cos(2</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
        <p:nvSpPr>
          <p:cNvPr id="4" name="Arrow: Up 3">
            <a:extLst>
              <a:ext uri="{FF2B5EF4-FFF2-40B4-BE49-F238E27FC236}">
                <a16:creationId xmlns:a16="http://schemas.microsoft.com/office/drawing/2014/main" id="{6FC674DC-272A-1820-9DEC-C51621D3D1D7}"/>
              </a:ext>
            </a:extLst>
          </p:cNvPr>
          <p:cNvSpPr/>
          <p:nvPr/>
        </p:nvSpPr>
        <p:spPr>
          <a:xfrm>
            <a:off x="7688912" y="2365099"/>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27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0D7B-122B-3A69-3367-878B88D64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73C66-0809-F241-C6AE-7632E674A8E6}"/>
              </a:ext>
            </a:extLst>
          </p:cNvPr>
          <p:cNvSpPr>
            <a:spLocks noGrp="1"/>
          </p:cNvSpPr>
          <p:nvPr>
            <p:ph type="title"/>
          </p:nvPr>
        </p:nvSpPr>
        <p:spPr>
          <a:xfrm>
            <a:off x="838200" y="126586"/>
            <a:ext cx="10515600" cy="660593"/>
          </a:xfrm>
        </p:spPr>
        <p:txBody>
          <a:bodyPr>
            <a:normAutofit/>
          </a:bodyPr>
          <a:lstStyle/>
          <a:p>
            <a:pPr algn="ct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r>
              <a:rPr lang="en-US" sz="3600" b="1" dirty="0">
                <a:solidFill>
                  <a:srgbClr val="FF0000"/>
                </a:solidFill>
                <a:ea typeface="Calibri" panose="020F0502020204030204" pitchFamily="34" charset="0"/>
                <a:cs typeface="Calibri" panose="020F0502020204030204" pitchFamily="34" charset="0"/>
              </a:rPr>
              <a:t>and</a:t>
            </a:r>
            <a:r>
              <a:rPr lang="en-US" sz="3600" b="1" baseline="-25000" dirty="0">
                <a:solidFill>
                  <a:srgbClr val="FF0000"/>
                </a:solidFill>
                <a:ea typeface="Calibri" panose="020F0502020204030204" pitchFamily="34" charset="0"/>
                <a:cs typeface="Calibri" panose="020F0502020204030204" pitchFamily="34" charset="0"/>
              </a:rPr>
              <a:t> </a:t>
            </a: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endParaRPr lang="en-US" sz="3600" b="1" dirty="0">
              <a:solidFill>
                <a:srgbClr val="FF0000"/>
              </a:solidFill>
            </a:endParaRPr>
          </a:p>
        </p:txBody>
      </p:sp>
      <p:sp>
        <p:nvSpPr>
          <p:cNvPr id="3" name="Slide Number Placeholder 2">
            <a:extLst>
              <a:ext uri="{FF2B5EF4-FFF2-40B4-BE49-F238E27FC236}">
                <a16:creationId xmlns:a16="http://schemas.microsoft.com/office/drawing/2014/main" id="{AB59C440-44A7-D24F-CFAF-22ED5762027D}"/>
              </a:ext>
            </a:extLst>
          </p:cNvPr>
          <p:cNvSpPr>
            <a:spLocks noGrp="1"/>
          </p:cNvSpPr>
          <p:nvPr>
            <p:ph type="sldNum" sz="quarter" idx="12"/>
          </p:nvPr>
        </p:nvSpPr>
        <p:spPr/>
        <p:txBody>
          <a:bodyPr/>
          <a:lstStyle/>
          <a:p>
            <a:fld id="{0046CC63-0FC5-4E89-A17A-2EC0E43858F2}" type="slidenum">
              <a:rPr lang="en-US" smtClean="0"/>
              <a:t>24</a:t>
            </a:fld>
            <a:endParaRPr lang="en-US"/>
          </a:p>
        </p:txBody>
      </p:sp>
      <p:sp>
        <p:nvSpPr>
          <p:cNvPr id="7" name="Rectangle 6">
            <a:extLst>
              <a:ext uri="{FF2B5EF4-FFF2-40B4-BE49-F238E27FC236}">
                <a16:creationId xmlns:a16="http://schemas.microsoft.com/office/drawing/2014/main" id="{F29A21A9-AB4F-CE12-6D4A-C856418DC907}"/>
              </a:ext>
            </a:extLst>
          </p:cNvPr>
          <p:cNvSpPr/>
          <p:nvPr/>
        </p:nvSpPr>
        <p:spPr>
          <a:xfrm>
            <a:off x="800767" y="1774876"/>
            <a:ext cx="10135262" cy="470000"/>
          </a:xfrm>
          <a:prstGeom prst="rect">
            <a:avLst/>
          </a:prstGeom>
        </p:spPr>
        <p:txBody>
          <a:bodyPr wrap="square">
            <a:spAutoFit/>
          </a:bodyPr>
          <a:lstStyle/>
          <a:p>
            <a:pPr algn="ctr">
              <a:lnSpc>
                <a:spcPct val="107000"/>
              </a:lnSpc>
              <a:spcAft>
                <a:spcPts val="800"/>
              </a:spcAft>
            </a:pPr>
            <a:r>
              <a:rPr lang="en-US" sz="2400" dirty="0" err="1">
                <a:solidFill>
                  <a:srgbClr val="FF0000"/>
                </a:solidFill>
                <a:latin typeface="Calibri" panose="020F0502020204030204" pitchFamily="34" charset="0"/>
                <a:cs typeface="Calibri" panose="020F0502020204030204" pitchFamily="34" charset="0"/>
              </a:rPr>
              <a:t>Yield</a:t>
            </a:r>
            <a:r>
              <a:rPr lang="en-US" sz="2400" baseline="-25000" dirty="0" err="1">
                <a:solidFill>
                  <a:srgbClr val="FF0000"/>
                </a:solidFill>
                <a:latin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cs typeface="Calibri" panose="020F0502020204030204" pitchFamily="34" charset="0"/>
              </a:rPr>
              <a:t>(θ, φ) ~</a:t>
            </a:r>
            <a:r>
              <a:rPr lang="en-US" sz="24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cos(φ</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p>
        </p:txBody>
      </p:sp>
      <p:sp>
        <p:nvSpPr>
          <p:cNvPr id="8" name="TextBox 7">
            <a:extLst>
              <a:ext uri="{FF2B5EF4-FFF2-40B4-BE49-F238E27FC236}">
                <a16:creationId xmlns:a16="http://schemas.microsoft.com/office/drawing/2014/main" id="{CBF51BCC-F0E8-D5A9-FC70-373B229FC82C}"/>
              </a:ext>
            </a:extLst>
          </p:cNvPr>
          <p:cNvSpPr txBox="1"/>
          <p:nvPr/>
        </p:nvSpPr>
        <p:spPr>
          <a:xfrm>
            <a:off x="587432" y="3429000"/>
            <a:ext cx="11017136"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a:t>
            </a:r>
            <a:r>
              <a:rPr lang="en-US" dirty="0"/>
              <a:t>The much, much smaller A</a:t>
            </a:r>
            <a:r>
              <a:rPr lang="en-US" baseline="-25000" dirty="0"/>
              <a:t>TT</a:t>
            </a:r>
            <a:r>
              <a:rPr lang="en-US" dirty="0"/>
              <a:t>’ signal is a monopole, </a:t>
            </a:r>
            <a:r>
              <a:rPr lang="en-US" dirty="0" err="1"/>
              <a:t>ie</a:t>
            </a:r>
            <a:r>
              <a:rPr lang="en-US" dirty="0"/>
              <a:t>, independent of the </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e+ </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
        <p:nvSpPr>
          <p:cNvPr id="4" name="Arrow: Up 3">
            <a:extLst>
              <a:ext uri="{FF2B5EF4-FFF2-40B4-BE49-F238E27FC236}">
                <a16:creationId xmlns:a16="http://schemas.microsoft.com/office/drawing/2014/main" id="{E1B5C1A2-3ADF-E1AC-ED15-1D83E2CC06A4}"/>
              </a:ext>
            </a:extLst>
          </p:cNvPr>
          <p:cNvSpPr/>
          <p:nvPr/>
        </p:nvSpPr>
        <p:spPr>
          <a:xfrm>
            <a:off x="5358076" y="2296457"/>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70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52FB8-9FFB-531E-CC45-EEE15AC33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3ACF0-A6A9-E11B-5F1F-EECCF0139B7A}"/>
              </a:ext>
            </a:extLst>
          </p:cNvPr>
          <p:cNvSpPr>
            <a:spLocks noGrp="1"/>
          </p:cNvSpPr>
          <p:nvPr>
            <p:ph type="title"/>
          </p:nvPr>
        </p:nvSpPr>
        <p:spPr>
          <a:xfrm>
            <a:off x="838200" y="126586"/>
            <a:ext cx="10515600" cy="660593"/>
          </a:xfrm>
        </p:spPr>
        <p:txBody>
          <a:bodyPr>
            <a:normAutofit/>
          </a:bodyPr>
          <a:lstStyle/>
          <a:p>
            <a:pPr algn="ct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r>
              <a:rPr lang="en-US" sz="3600" b="1" dirty="0">
                <a:solidFill>
                  <a:srgbClr val="FF0000"/>
                </a:solidFill>
                <a:ea typeface="Calibri" panose="020F0502020204030204" pitchFamily="34" charset="0"/>
                <a:cs typeface="Calibri" panose="020F0502020204030204" pitchFamily="34" charset="0"/>
              </a:rPr>
              <a:t>and</a:t>
            </a:r>
            <a:r>
              <a:rPr lang="en-US" sz="3600" b="1" baseline="-25000" dirty="0">
                <a:solidFill>
                  <a:srgbClr val="FF0000"/>
                </a:solidFill>
                <a:ea typeface="Calibri" panose="020F0502020204030204" pitchFamily="34" charset="0"/>
                <a:cs typeface="Calibri" panose="020F0502020204030204" pitchFamily="34" charset="0"/>
              </a:rPr>
              <a:t> </a:t>
            </a:r>
            <a:r>
              <a:rPr lang="en-US" sz="3600" b="1" dirty="0">
                <a:solidFill>
                  <a:srgbClr val="FF0000"/>
                </a:solidFill>
                <a:ea typeface="Calibri" panose="020F0502020204030204" pitchFamily="34" charset="0"/>
                <a:cs typeface="Calibri" panose="020F0502020204030204" pitchFamily="34" charset="0"/>
              </a:rPr>
              <a:t>A</a:t>
            </a:r>
            <a:r>
              <a:rPr lang="en-US" sz="3600" b="1" baseline="-25000" dirty="0">
                <a:solidFill>
                  <a:srgbClr val="FF0000"/>
                </a:solidFill>
                <a:ea typeface="Calibri" panose="020F0502020204030204" pitchFamily="34" charset="0"/>
                <a:cs typeface="Calibri" panose="020F0502020204030204" pitchFamily="34" charset="0"/>
              </a:rPr>
              <a:t>TT’ </a:t>
            </a:r>
            <a:endParaRPr lang="en-US" sz="3600" b="1" dirty="0">
              <a:solidFill>
                <a:srgbClr val="FF0000"/>
              </a:solidFill>
            </a:endParaRPr>
          </a:p>
        </p:txBody>
      </p:sp>
      <p:sp>
        <p:nvSpPr>
          <p:cNvPr id="3" name="Slide Number Placeholder 2">
            <a:extLst>
              <a:ext uri="{FF2B5EF4-FFF2-40B4-BE49-F238E27FC236}">
                <a16:creationId xmlns:a16="http://schemas.microsoft.com/office/drawing/2014/main" id="{E537EC05-5E44-B5EE-2C8D-22BAAB6325D5}"/>
              </a:ext>
            </a:extLst>
          </p:cNvPr>
          <p:cNvSpPr>
            <a:spLocks noGrp="1"/>
          </p:cNvSpPr>
          <p:nvPr>
            <p:ph type="sldNum" sz="quarter" idx="12"/>
          </p:nvPr>
        </p:nvSpPr>
        <p:spPr/>
        <p:txBody>
          <a:bodyPr/>
          <a:lstStyle/>
          <a:p>
            <a:fld id="{0046CC63-0FC5-4E89-A17A-2EC0E43858F2}" type="slidenum">
              <a:rPr lang="en-US" smtClean="0"/>
              <a:t>25</a:t>
            </a:fld>
            <a:endParaRPr lang="en-US"/>
          </a:p>
        </p:txBody>
      </p:sp>
      <p:sp>
        <p:nvSpPr>
          <p:cNvPr id="7" name="Rectangle 6">
            <a:extLst>
              <a:ext uri="{FF2B5EF4-FFF2-40B4-BE49-F238E27FC236}">
                <a16:creationId xmlns:a16="http://schemas.microsoft.com/office/drawing/2014/main" id="{28419EDD-3C83-B995-22E0-41A92D447561}"/>
              </a:ext>
            </a:extLst>
          </p:cNvPr>
          <p:cNvSpPr/>
          <p:nvPr/>
        </p:nvSpPr>
        <p:spPr>
          <a:xfrm>
            <a:off x="800767" y="1774876"/>
            <a:ext cx="10135262" cy="470000"/>
          </a:xfrm>
          <a:prstGeom prst="rect">
            <a:avLst/>
          </a:prstGeom>
        </p:spPr>
        <p:txBody>
          <a:bodyPr wrap="square">
            <a:spAutoFit/>
          </a:bodyPr>
          <a:lstStyle/>
          <a:p>
            <a:pPr algn="ctr">
              <a:lnSpc>
                <a:spcPct val="107000"/>
              </a:lnSpc>
              <a:spcAft>
                <a:spcPts val="800"/>
              </a:spcAft>
            </a:pPr>
            <a:r>
              <a:rPr lang="en-US" sz="2400" dirty="0" err="1">
                <a:solidFill>
                  <a:srgbClr val="FF0000"/>
                </a:solidFill>
                <a:latin typeface="Calibri" panose="020F0502020204030204" pitchFamily="34" charset="0"/>
                <a:cs typeface="Calibri" panose="020F0502020204030204" pitchFamily="34" charset="0"/>
              </a:rPr>
              <a:t>Yield</a:t>
            </a:r>
            <a:r>
              <a:rPr lang="en-US" sz="2400" baseline="-25000" dirty="0" err="1">
                <a:solidFill>
                  <a:srgbClr val="FF0000"/>
                </a:solidFill>
                <a:latin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cs typeface="Calibri" panose="020F0502020204030204" pitchFamily="34" charset="0"/>
              </a:rPr>
              <a:t>(θ, φ) ~</a:t>
            </a:r>
            <a:r>
              <a:rPr lang="en-US" sz="24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a:t>
            </a:r>
            <a:r>
              <a:rPr lang="en-US" sz="24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4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     A</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TT</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cos(φ</a:t>
            </a:r>
            <a:r>
              <a:rPr lang="en-US" sz="24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-2φ)   </a:t>
            </a:r>
          </a:p>
        </p:txBody>
      </p:sp>
      <p:sp>
        <p:nvSpPr>
          <p:cNvPr id="8" name="TextBox 7">
            <a:extLst>
              <a:ext uri="{FF2B5EF4-FFF2-40B4-BE49-F238E27FC236}">
                <a16:creationId xmlns:a16="http://schemas.microsoft.com/office/drawing/2014/main" id="{F64A432E-52E6-569B-15A0-E00525C873D4}"/>
              </a:ext>
            </a:extLst>
          </p:cNvPr>
          <p:cNvSpPr txBox="1"/>
          <p:nvPr/>
        </p:nvSpPr>
        <p:spPr>
          <a:xfrm>
            <a:off x="587432" y="2538400"/>
            <a:ext cx="11017136" cy="1200329"/>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 </a:t>
            </a:r>
            <a:r>
              <a:rPr lang="en-US" dirty="0">
                <a:solidFill>
                  <a:srgbClr val="FF0000"/>
                </a:solidFill>
              </a:rPr>
              <a:t>A</a:t>
            </a:r>
            <a:r>
              <a:rPr lang="en-US" baseline="-25000" dirty="0">
                <a:solidFill>
                  <a:srgbClr val="FF0000"/>
                </a:solidFill>
              </a:rPr>
              <a:t>TT</a:t>
            </a:r>
            <a:r>
              <a:rPr lang="en-US" dirty="0">
                <a:solidFill>
                  <a:srgbClr val="FF0000"/>
                </a:solidFill>
              </a:rPr>
              <a:t>’ </a:t>
            </a:r>
            <a:r>
              <a:rPr lang="en-US" dirty="0"/>
              <a:t>is unique: it is the only transverse polarization observable which, for fixed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a:t>
            </a:r>
            <a:r>
              <a:rPr lang="en-US" baseline="-25000" dirty="0">
                <a:latin typeface="Calibri" panose="020F0502020204030204" pitchFamily="34" charset="0"/>
                <a:ea typeface="Calibri" panose="020F0502020204030204" pitchFamily="34" charset="0"/>
                <a:cs typeface="Calibri" panose="020F0502020204030204" pitchFamily="34" charset="0"/>
              </a:rPr>
              <a:t> </a:t>
            </a:r>
          </a:p>
          <a:p>
            <a:pPr algn="ctr"/>
            <a:r>
              <a:rPr lang="en-US" dirty="0"/>
              <a:t>survives integration over </a:t>
            </a:r>
            <a:r>
              <a:rPr lang="en-US" dirty="0">
                <a:latin typeface="Calibri" panose="020F0502020204030204" pitchFamily="34" charset="0"/>
                <a:ea typeface="Calibri" panose="020F0502020204030204" pitchFamily="34" charset="0"/>
                <a:cs typeface="Calibri" panose="020F0502020204030204" pitchFamily="34" charset="0"/>
              </a:rPr>
              <a:t>φ </a:t>
            </a:r>
            <a:r>
              <a:rPr lang="en-US" dirty="0"/>
              <a:t>and thus contributes a tiny amount to the total cross section. </a:t>
            </a:r>
          </a:p>
          <a:p>
            <a:pPr algn="ctr"/>
            <a:r>
              <a:rPr lang="en-US" dirty="0">
                <a:latin typeface="Calibri" panose="020F0502020204030204" pitchFamily="34" charset="0"/>
                <a:cs typeface="Calibri" panose="020F0502020204030204" pitchFamily="34" charset="0"/>
              </a:rPr>
              <a:t> </a:t>
            </a:r>
          </a:p>
          <a:p>
            <a:pPr algn="ctr"/>
            <a:r>
              <a:rPr lang="en-US" dirty="0">
                <a:latin typeface="Calibri" panose="020F0502020204030204" pitchFamily="34" charset="0"/>
                <a:cs typeface="Calibri" panose="020F0502020204030204" pitchFamily="34" charset="0"/>
              </a:rPr>
              <a:t>This </a:t>
            </a:r>
            <a:r>
              <a:rPr lang="en-US" dirty="0"/>
              <a:t>signal reverses when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or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p</a:t>
            </a:r>
            <a:r>
              <a:rPr lang="en-US" baseline="-250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is reversed.  (below)</a:t>
            </a:r>
            <a:endParaRPr lang="en-US"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A492B435-57C8-2635-8CDF-3C5311B15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849" y="4522931"/>
            <a:ext cx="1586134" cy="1757608"/>
          </a:xfrm>
          <a:prstGeom prst="rect">
            <a:avLst/>
          </a:prstGeom>
        </p:spPr>
      </p:pic>
      <p:pic>
        <p:nvPicPr>
          <p:cNvPr id="18" name="Picture 17">
            <a:extLst>
              <a:ext uri="{FF2B5EF4-FFF2-40B4-BE49-F238E27FC236}">
                <a16:creationId xmlns:a16="http://schemas.microsoft.com/office/drawing/2014/main" id="{08AFA0DA-8FED-6E4D-DFE4-17C47153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650" y="4474707"/>
            <a:ext cx="1564700" cy="1643292"/>
          </a:xfrm>
          <a:prstGeom prst="rect">
            <a:avLst/>
          </a:prstGeom>
        </p:spPr>
      </p:pic>
      <p:pic>
        <p:nvPicPr>
          <p:cNvPr id="19" name="Picture 18">
            <a:extLst>
              <a:ext uri="{FF2B5EF4-FFF2-40B4-BE49-F238E27FC236}">
                <a16:creationId xmlns:a16="http://schemas.microsoft.com/office/drawing/2014/main" id="{62CB69C9-A567-D054-C1E9-2FD20E613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052" y="4360391"/>
            <a:ext cx="2071977" cy="1757608"/>
          </a:xfrm>
          <a:prstGeom prst="rect">
            <a:avLst/>
          </a:prstGeom>
        </p:spPr>
      </p:pic>
      <p:sp>
        <p:nvSpPr>
          <p:cNvPr id="20" name="Rectangle 19">
            <a:extLst>
              <a:ext uri="{FF2B5EF4-FFF2-40B4-BE49-F238E27FC236}">
                <a16:creationId xmlns:a16="http://schemas.microsoft.com/office/drawing/2014/main" id="{3998CC02-13A0-4474-86EC-0FDA5C8DA140}"/>
              </a:ext>
            </a:extLst>
          </p:cNvPr>
          <p:cNvSpPr/>
          <p:nvPr/>
        </p:nvSpPr>
        <p:spPr>
          <a:xfrm>
            <a:off x="1541849" y="6280539"/>
            <a:ext cx="1812997"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alibri" panose="020F0502020204030204" pitchFamily="34" charset="0"/>
              </a:rPr>
              <a:t>cos(</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a:t>
            </a:r>
            <a:endParaRPr lang="en-US" dirty="0">
              <a:solidFill>
                <a:srgbClr val="FF0000"/>
              </a:solidFill>
            </a:endParaRPr>
          </a:p>
        </p:txBody>
      </p:sp>
      <p:sp>
        <p:nvSpPr>
          <p:cNvPr id="21" name="Rectangle 20">
            <a:extLst>
              <a:ext uri="{FF2B5EF4-FFF2-40B4-BE49-F238E27FC236}">
                <a16:creationId xmlns:a16="http://schemas.microsoft.com/office/drawing/2014/main" id="{11783A91-DDBB-2ABD-8B80-D94F45017F7D}"/>
              </a:ext>
            </a:extLst>
          </p:cNvPr>
          <p:cNvSpPr/>
          <p:nvPr/>
        </p:nvSpPr>
        <p:spPr>
          <a:xfrm>
            <a:off x="5313650" y="6200148"/>
            <a:ext cx="1768113"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alibri" panose="020F0502020204030204" pitchFamily="34" charset="0"/>
              </a:rPr>
              <a:t>cos(</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a:t>
            </a:r>
            <a:endParaRPr lang="en-US" dirty="0">
              <a:solidFill>
                <a:srgbClr val="FF0000"/>
              </a:solidFill>
            </a:endParaRPr>
          </a:p>
        </p:txBody>
      </p:sp>
      <p:sp>
        <p:nvSpPr>
          <p:cNvPr id="22" name="Rectangle 21">
            <a:extLst>
              <a:ext uri="{FF2B5EF4-FFF2-40B4-BE49-F238E27FC236}">
                <a16:creationId xmlns:a16="http://schemas.microsoft.com/office/drawing/2014/main" id="{196CB607-6067-CA57-934C-BB1363ACE498}"/>
              </a:ext>
            </a:extLst>
          </p:cNvPr>
          <p:cNvSpPr/>
          <p:nvPr/>
        </p:nvSpPr>
        <p:spPr>
          <a:xfrm>
            <a:off x="9051249" y="6169580"/>
            <a:ext cx="1697581"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alibri" panose="020F0502020204030204" pitchFamily="34" charset="0"/>
              </a:rPr>
              <a:t>cos(</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0</a:t>
            </a:r>
            <a:endParaRPr lang="en-US" dirty="0">
              <a:solidFill>
                <a:srgbClr val="FF0000"/>
              </a:solidFill>
            </a:endParaRPr>
          </a:p>
        </p:txBody>
      </p:sp>
    </p:spTree>
    <p:extLst>
      <p:ext uri="{BB962C8B-B14F-4D97-AF65-F5344CB8AC3E}">
        <p14:creationId xmlns:p14="http://schemas.microsoft.com/office/powerpoint/2010/main" val="390181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878"/>
            <a:ext cx="10515600" cy="931653"/>
          </a:xfrm>
        </p:spPr>
        <p:txBody>
          <a:bodyPr>
            <a:normAutofit/>
          </a:bodyPr>
          <a:lstStyle/>
          <a:p>
            <a:pPr algn="ctr"/>
            <a:r>
              <a:rPr lang="en-US" sz="3600" b="1" dirty="0">
                <a:solidFill>
                  <a:srgbClr val="FF0000"/>
                </a:solidFill>
              </a:rPr>
              <a:t>Explicit </a:t>
            </a:r>
            <a:r>
              <a:rPr lang="en-US" sz="3600" b="1" dirty="0" err="1">
                <a:solidFill>
                  <a:srgbClr val="FF0000"/>
                </a:solidFill>
              </a:rPr>
              <a:t>Bhabha</a:t>
            </a:r>
            <a:r>
              <a:rPr lang="en-US" sz="3600" b="1" dirty="0">
                <a:solidFill>
                  <a:srgbClr val="FF0000"/>
                </a:solidFill>
              </a:rPr>
              <a:t> QED Helicity Amplitudes</a:t>
            </a:r>
          </a:p>
        </p:txBody>
      </p:sp>
      <p:sp>
        <p:nvSpPr>
          <p:cNvPr id="3" name="Slide Number Placeholder 2"/>
          <p:cNvSpPr>
            <a:spLocks noGrp="1"/>
          </p:cNvSpPr>
          <p:nvPr>
            <p:ph type="sldNum" sz="quarter" idx="12"/>
          </p:nvPr>
        </p:nvSpPr>
        <p:spPr/>
        <p:txBody>
          <a:bodyPr/>
          <a:lstStyle/>
          <a:p>
            <a:fld id="{0046CC63-0FC5-4E89-A17A-2EC0E43858F2}" type="slidenum">
              <a:rPr lang="en-US" smtClean="0"/>
              <a:t>26</a:t>
            </a:fld>
            <a:endParaRPr lang="en-US" dirty="0"/>
          </a:p>
        </p:txBody>
      </p:sp>
      <p:sp>
        <p:nvSpPr>
          <p:cNvPr id="6" name="TextBox 5"/>
          <p:cNvSpPr txBox="1"/>
          <p:nvPr/>
        </p:nvSpPr>
        <p:spPr>
          <a:xfrm>
            <a:off x="272722" y="6277302"/>
            <a:ext cx="2538002" cy="523220"/>
          </a:xfrm>
          <a:prstGeom prst="rect">
            <a:avLst/>
          </a:prstGeom>
          <a:noFill/>
        </p:spPr>
        <p:txBody>
          <a:bodyPr wrap="none" rtlCol="0">
            <a:spAutoFit/>
          </a:bodyPr>
          <a:lstStyle/>
          <a:p>
            <a:r>
              <a:rPr lang="en-US" sz="1400" dirty="0">
                <a:solidFill>
                  <a:srgbClr val="FF0000"/>
                </a:solidFill>
              </a:rPr>
              <a:t>* K. </a:t>
            </a:r>
            <a:r>
              <a:rPr lang="en-US" sz="1400" dirty="0" err="1">
                <a:solidFill>
                  <a:srgbClr val="FF0000"/>
                </a:solidFill>
              </a:rPr>
              <a:t>Hikasa</a:t>
            </a:r>
            <a:r>
              <a:rPr lang="en-US" sz="1400" dirty="0">
                <a:solidFill>
                  <a:srgbClr val="FF0000"/>
                </a:solidFill>
              </a:rPr>
              <a:t>, PRD 33 (1986) 3203 </a:t>
            </a:r>
          </a:p>
          <a:p>
            <a:pPr algn="ctr"/>
            <a:r>
              <a:rPr lang="en-US" sz="1400" dirty="0">
                <a:solidFill>
                  <a:srgbClr val="FF0000"/>
                </a:solidFill>
              </a:rPr>
              <a:t>(see Appendix D)</a:t>
            </a:r>
          </a:p>
        </p:txBody>
      </p:sp>
      <p:sp>
        <p:nvSpPr>
          <p:cNvPr id="8" name="TextBox 7"/>
          <p:cNvSpPr txBox="1"/>
          <p:nvPr/>
        </p:nvSpPr>
        <p:spPr>
          <a:xfrm>
            <a:off x="414777" y="869795"/>
            <a:ext cx="10515599" cy="646331"/>
          </a:xfrm>
          <a:prstGeom prst="rect">
            <a:avLst/>
          </a:prstGeom>
          <a:noFill/>
        </p:spPr>
        <p:txBody>
          <a:bodyPr wrap="square" rtlCol="0">
            <a:spAutoFit/>
          </a:bodyPr>
          <a:lstStyle/>
          <a:p>
            <a:r>
              <a:rPr lang="en-US" dirty="0"/>
              <a:t>I could not find any published calculations of </a:t>
            </a:r>
            <a:r>
              <a:rPr lang="en-US" b="1" dirty="0">
                <a:solidFill>
                  <a:srgbClr val="FF0000"/>
                </a:solidFill>
              </a:rPr>
              <a:t>A</a:t>
            </a:r>
            <a:r>
              <a:rPr lang="en-US" b="1" baseline="-25000" dirty="0">
                <a:solidFill>
                  <a:srgbClr val="FF0000"/>
                </a:solidFill>
              </a:rPr>
              <a:t>TT</a:t>
            </a:r>
            <a:r>
              <a:rPr lang="en-US" b="1" dirty="0">
                <a:solidFill>
                  <a:srgbClr val="FF0000"/>
                </a:solidFill>
              </a:rPr>
              <a:t>’</a:t>
            </a:r>
            <a:r>
              <a:rPr lang="en-US" dirty="0">
                <a:solidFill>
                  <a:srgbClr val="FF0000"/>
                </a:solidFill>
              </a:rPr>
              <a:t> . </a:t>
            </a:r>
            <a:r>
              <a:rPr lang="en-US" dirty="0"/>
              <a:t>But </a:t>
            </a:r>
            <a:r>
              <a:rPr lang="en-US" dirty="0" err="1"/>
              <a:t>Hikasa</a:t>
            </a:r>
            <a:r>
              <a:rPr lang="en-US" dirty="0"/>
              <a:t> and others have published the following 1</a:t>
            </a:r>
            <a:r>
              <a:rPr lang="en-US" baseline="30000" dirty="0"/>
              <a:t>st</a:t>
            </a:r>
            <a:r>
              <a:rPr lang="en-US" dirty="0"/>
              <a:t> order helicity amplitudes for non-vanishing electron mass.* </a:t>
            </a:r>
          </a:p>
        </p:txBody>
      </p:sp>
      <p:graphicFrame>
        <p:nvGraphicFramePr>
          <p:cNvPr id="4" name="Table 3"/>
          <p:cNvGraphicFramePr>
            <a:graphicFrameLocks noGrp="1"/>
          </p:cNvGraphicFramePr>
          <p:nvPr>
            <p:extLst>
              <p:ext uri="{D42A27DB-BD31-4B8C-83A1-F6EECF244321}">
                <p14:modId xmlns:p14="http://schemas.microsoft.com/office/powerpoint/2010/main" val="1305082902"/>
              </p:ext>
            </p:extLst>
          </p:nvPr>
        </p:nvGraphicFramePr>
        <p:xfrm>
          <a:off x="1541723" y="1564994"/>
          <a:ext cx="9606006" cy="4389120"/>
        </p:xfrm>
        <a:graphic>
          <a:graphicData uri="http://schemas.openxmlformats.org/drawingml/2006/table">
            <a:tbl>
              <a:tblPr firstRow="1" bandRow="1">
                <a:tableStyleId>{93296810-A885-4BE3-A3E7-6D5BEEA58F35}</a:tableStyleId>
              </a:tblPr>
              <a:tblGrid>
                <a:gridCol w="1310384">
                  <a:extLst>
                    <a:ext uri="{9D8B030D-6E8A-4147-A177-3AD203B41FA5}">
                      <a16:colId xmlns:a16="http://schemas.microsoft.com/office/drawing/2014/main" val="393537424"/>
                    </a:ext>
                  </a:extLst>
                </a:gridCol>
                <a:gridCol w="2509049">
                  <a:extLst>
                    <a:ext uri="{9D8B030D-6E8A-4147-A177-3AD203B41FA5}">
                      <a16:colId xmlns:a16="http://schemas.microsoft.com/office/drawing/2014/main" val="3415279996"/>
                    </a:ext>
                  </a:extLst>
                </a:gridCol>
                <a:gridCol w="5786573">
                  <a:extLst>
                    <a:ext uri="{9D8B030D-6E8A-4147-A177-3AD203B41FA5}">
                      <a16:colId xmlns:a16="http://schemas.microsoft.com/office/drawing/2014/main" val="1007327254"/>
                    </a:ext>
                  </a:extLst>
                </a:gridCol>
              </a:tblGrid>
              <a:tr h="595123">
                <a:tc>
                  <a:txBody>
                    <a:bodyPr/>
                    <a:lstStyle/>
                    <a:p>
                      <a:pPr algn="ctr"/>
                      <a:r>
                        <a:rPr lang="en-US" dirty="0" err="1"/>
                        <a:t>Hikasa</a:t>
                      </a:r>
                      <a:r>
                        <a:rPr lang="en-US" dirty="0"/>
                        <a:t> Term</a:t>
                      </a:r>
                    </a:p>
                  </a:txBody>
                  <a:tcPr/>
                </a:tc>
                <a:tc>
                  <a:txBody>
                    <a:bodyPr/>
                    <a:lstStyle/>
                    <a:p>
                      <a:pPr algn="ctr"/>
                      <a:r>
                        <a:rPr lang="en-US" dirty="0"/>
                        <a:t>Helicity Amplitudes</a:t>
                      </a:r>
                    </a:p>
                  </a:txBody>
                  <a:tcPr/>
                </a:tc>
                <a:tc>
                  <a:txBody>
                    <a:bodyPr/>
                    <a:lstStyle/>
                    <a:p>
                      <a:pPr algn="ctr"/>
                      <a:r>
                        <a:rPr lang="en-US" dirty="0"/>
                        <a:t>Approximate Analytic</a:t>
                      </a:r>
                      <a:r>
                        <a:rPr lang="en-US" baseline="0" dirty="0"/>
                        <a:t> Expression</a:t>
                      </a:r>
                    </a:p>
                    <a:p>
                      <a:pPr algn="ctr"/>
                      <a:r>
                        <a:rPr lang="en-US" baseline="0" dirty="0"/>
                        <a:t>(setting </a:t>
                      </a:r>
                      <a:r>
                        <a:rPr lang="el-GR" baseline="0" dirty="0"/>
                        <a:t>β</a:t>
                      </a:r>
                      <a:r>
                        <a:rPr lang="en-US" baseline="0" dirty="0"/>
                        <a:t> = 1 for readability)</a:t>
                      </a:r>
                      <a:endParaRPr lang="en-US" dirty="0"/>
                    </a:p>
                  </a:txBody>
                  <a:tcPr/>
                </a:tc>
                <a:extLst>
                  <a:ext uri="{0D108BD9-81ED-4DB2-BD59-A6C34878D82A}">
                    <a16:rowId xmlns:a16="http://schemas.microsoft.com/office/drawing/2014/main" val="1625120985"/>
                  </a:ext>
                </a:extLst>
              </a:tr>
              <a:tr h="370840">
                <a:tc>
                  <a:txBody>
                    <a:bodyPr/>
                    <a:lstStyle/>
                    <a:p>
                      <a:pPr algn="ctr"/>
                      <a:r>
                        <a:rPr lang="en-US" dirty="0"/>
                        <a:t>1</a:t>
                      </a:r>
                    </a:p>
                  </a:txBody>
                  <a:tcPr/>
                </a:tc>
                <a:tc>
                  <a:txBody>
                    <a:bodyPr/>
                    <a:lstStyle/>
                    <a:p>
                      <a:pPr algn="ctr"/>
                      <a:r>
                        <a:rPr lang="en-US" dirty="0"/>
                        <a:t>F</a:t>
                      </a:r>
                      <a:r>
                        <a:rPr lang="en-US" baseline="-25000" dirty="0"/>
                        <a:t>RL</a:t>
                      </a:r>
                      <a:r>
                        <a:rPr lang="en-US" baseline="30000" dirty="0"/>
                        <a:t>RL </a:t>
                      </a:r>
                      <a:r>
                        <a:rPr lang="en-US" dirty="0"/>
                        <a:t>= F</a:t>
                      </a:r>
                      <a:r>
                        <a:rPr lang="en-US" baseline="-25000" dirty="0"/>
                        <a:t>LR</a:t>
                      </a:r>
                      <a:r>
                        <a:rPr lang="en-US" baseline="30000" dirty="0"/>
                        <a:t>LR</a:t>
                      </a:r>
                      <a:r>
                        <a:rPr lang="en-US" baseline="0" dirty="0"/>
                        <a:t> = </a:t>
                      </a:r>
                      <a:endParaRPr lang="en-US" dirty="0"/>
                    </a:p>
                  </a:txBody>
                  <a:tcPr/>
                </a:tc>
                <a:tc>
                  <a:txBody>
                    <a:bodyPr/>
                    <a:lstStyle/>
                    <a:p>
                      <a:pPr algn="ctr"/>
                      <a:r>
                        <a:rPr lang="en-US" baseline="0" dirty="0"/>
                        <a:t>e</a:t>
                      </a:r>
                      <a:r>
                        <a:rPr lang="en-US" baseline="30000" dirty="0"/>
                        <a:t>2 </a:t>
                      </a:r>
                      <a:r>
                        <a:rPr lang="en-US" dirty="0"/>
                        <a:t>[ 2/</a:t>
                      </a:r>
                      <a:r>
                        <a:rPr lang="en-US" baseline="0" dirty="0"/>
                        <a:t>(1-cos</a:t>
                      </a:r>
                      <a:r>
                        <a:rPr lang="el-GR" baseline="0" dirty="0"/>
                        <a:t>θ</a:t>
                      </a:r>
                      <a:r>
                        <a:rPr lang="en-US" baseline="0" dirty="0"/>
                        <a:t>)) - 1 ](1+cos</a:t>
                      </a:r>
                      <a:r>
                        <a:rPr lang="el-GR" baseline="0" dirty="0"/>
                        <a:t>θ</a:t>
                      </a:r>
                      <a:r>
                        <a:rPr lang="en-US" baseline="0" dirty="0"/>
                        <a:t>) </a:t>
                      </a:r>
                    </a:p>
                    <a:p>
                      <a:pPr algn="ctr"/>
                      <a:endParaRPr lang="en-US" baseline="0" dirty="0"/>
                    </a:p>
                  </a:txBody>
                  <a:tcPr/>
                </a:tc>
                <a:extLst>
                  <a:ext uri="{0D108BD9-81ED-4DB2-BD59-A6C34878D82A}">
                    <a16:rowId xmlns:a16="http://schemas.microsoft.com/office/drawing/2014/main" val="346973760"/>
                  </a:ext>
                </a:extLst>
              </a:tr>
              <a:tr h="370840">
                <a:tc>
                  <a:txBody>
                    <a:bodyPr/>
                    <a:lstStyle/>
                    <a:p>
                      <a:pPr algn="ctr"/>
                      <a:r>
                        <a:rPr lang="en-US"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a:t>
                      </a:r>
                      <a:r>
                        <a:rPr lang="en-US" baseline="-25000" dirty="0"/>
                        <a:t>RL</a:t>
                      </a:r>
                      <a:r>
                        <a:rPr lang="en-US" baseline="30000" dirty="0"/>
                        <a:t>LR </a:t>
                      </a:r>
                      <a:r>
                        <a:rPr lang="en-US" dirty="0"/>
                        <a:t>= F</a:t>
                      </a:r>
                      <a:r>
                        <a:rPr lang="en-US" baseline="-25000" dirty="0"/>
                        <a:t>LR</a:t>
                      </a:r>
                      <a:r>
                        <a:rPr lang="en-US" baseline="30000" dirty="0"/>
                        <a:t>RL</a:t>
                      </a:r>
                      <a:r>
                        <a:rPr lang="en-US" baseline="0" dirty="0"/>
                        <a:t>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a:t>
                      </a:r>
                      <a:r>
                        <a:rPr lang="en-US" baseline="30000" dirty="0"/>
                        <a:t>2 </a:t>
                      </a:r>
                      <a:r>
                        <a:rPr lang="en-US" dirty="0"/>
                        <a:t>[ 1/</a:t>
                      </a:r>
                      <a:r>
                        <a:rPr lang="el-GR" dirty="0">
                          <a:solidFill>
                            <a:srgbClr val="FF0000"/>
                          </a:solidFill>
                          <a:latin typeface="Calibri" panose="020F0502020204030204" pitchFamily="34" charset="0"/>
                          <a:cs typeface="Calibri" panose="020F0502020204030204" pitchFamily="34" charset="0"/>
                        </a:rPr>
                        <a:t>γ</a:t>
                      </a:r>
                      <a:r>
                        <a:rPr lang="en-US" baseline="30000" dirty="0">
                          <a:solidFill>
                            <a:srgbClr val="FF0000"/>
                          </a:solidFill>
                          <a:latin typeface="Calibri" panose="020F0502020204030204" pitchFamily="34" charset="0"/>
                          <a:cs typeface="Calibri" panose="020F0502020204030204" pitchFamily="34" charset="0"/>
                        </a:rPr>
                        <a:t>2</a:t>
                      </a:r>
                      <a:r>
                        <a:rPr lang="en-US" baseline="0" dirty="0"/>
                        <a:t> - (1-cos</a:t>
                      </a:r>
                      <a:r>
                        <a:rPr lang="el-GR" baseline="0" dirty="0"/>
                        <a:t>θ</a:t>
                      </a:r>
                      <a:r>
                        <a:rPr lang="en-US" baseline="0" dirty="0"/>
                        <a:t>) ] </a:t>
                      </a:r>
                    </a:p>
                    <a:p>
                      <a:pPr algn="ctr"/>
                      <a:endParaRPr lang="en-US" dirty="0"/>
                    </a:p>
                  </a:txBody>
                  <a:tcPr/>
                </a:tc>
                <a:extLst>
                  <a:ext uri="{0D108BD9-81ED-4DB2-BD59-A6C34878D82A}">
                    <a16:rowId xmlns:a16="http://schemas.microsoft.com/office/drawing/2014/main" val="1215048535"/>
                  </a:ext>
                </a:extLst>
              </a:tr>
              <a:tr h="370840">
                <a:tc>
                  <a:txBody>
                    <a:bodyPr/>
                    <a:lstStyle/>
                    <a:p>
                      <a:pPr algn="ctr"/>
                      <a:r>
                        <a:rPr lang="en-US"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a:t>
                      </a:r>
                      <a:r>
                        <a:rPr lang="en-US" baseline="-25000" dirty="0"/>
                        <a:t>LL</a:t>
                      </a:r>
                      <a:r>
                        <a:rPr lang="en-US" baseline="30000" dirty="0"/>
                        <a:t>RL </a:t>
                      </a:r>
                      <a:r>
                        <a:rPr lang="en-US" dirty="0"/>
                        <a:t>= F</a:t>
                      </a:r>
                      <a:r>
                        <a:rPr lang="en-US" baseline="-25000" dirty="0"/>
                        <a:t>RR</a:t>
                      </a:r>
                      <a:r>
                        <a:rPr lang="en-US" baseline="30000" dirty="0"/>
                        <a:t>RL</a:t>
                      </a:r>
                      <a:r>
                        <a:rPr lang="en-US"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a:t>
                      </a:r>
                      <a:r>
                        <a:rPr lang="en-US" baseline="-25000" dirty="0"/>
                        <a:t>LL</a:t>
                      </a:r>
                      <a:r>
                        <a:rPr lang="en-US" baseline="30000" dirty="0"/>
                        <a:t>LR </a:t>
                      </a:r>
                      <a:r>
                        <a:rPr lang="en-US" dirty="0"/>
                        <a:t>= -F</a:t>
                      </a:r>
                      <a:r>
                        <a:rPr lang="en-US" baseline="-25000" dirty="0"/>
                        <a:t>RR</a:t>
                      </a:r>
                      <a:r>
                        <a:rPr lang="en-US" baseline="30000" dirty="0"/>
                        <a:t>LR</a:t>
                      </a:r>
                      <a:r>
                        <a:rPr lang="en-US"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-F</a:t>
                      </a:r>
                      <a:r>
                        <a:rPr lang="en-US" baseline="-25000" dirty="0"/>
                        <a:t>RL</a:t>
                      </a:r>
                      <a:r>
                        <a:rPr lang="en-US" baseline="30000" dirty="0"/>
                        <a:t>LL</a:t>
                      </a:r>
                      <a:r>
                        <a:rPr lang="en-US" baseline="0" dirty="0"/>
                        <a:t> = -F</a:t>
                      </a:r>
                      <a:r>
                        <a:rPr lang="en-US" baseline="-25000" dirty="0"/>
                        <a:t>RL</a:t>
                      </a:r>
                      <a:r>
                        <a:rPr lang="en-US" baseline="30000" dirty="0"/>
                        <a:t>RR</a:t>
                      </a:r>
                      <a:r>
                        <a:rPr lang="en-US" baseline="0" dirty="0"/>
                        <a:t>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F</a:t>
                      </a:r>
                      <a:r>
                        <a:rPr lang="en-US" baseline="-25000" dirty="0"/>
                        <a:t>LR</a:t>
                      </a:r>
                      <a:r>
                        <a:rPr lang="en-US" baseline="30000" dirty="0"/>
                        <a:t>LL</a:t>
                      </a:r>
                      <a:r>
                        <a:rPr lang="en-US" baseline="0" dirty="0"/>
                        <a:t> = F</a:t>
                      </a:r>
                      <a:r>
                        <a:rPr lang="en-US" baseline="-25000" dirty="0"/>
                        <a:t>LR</a:t>
                      </a:r>
                      <a:r>
                        <a:rPr lang="en-US" baseline="30000" dirty="0"/>
                        <a:t>RR</a:t>
                      </a:r>
                      <a:r>
                        <a:rPr lang="en-US" baseline="0" dirty="0"/>
                        <a:t>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e</a:t>
                      </a:r>
                      <a:r>
                        <a:rPr lang="en-US" baseline="30000" dirty="0"/>
                        <a:t>2 </a:t>
                      </a:r>
                      <a:r>
                        <a:rPr lang="en-US" baseline="0" dirty="0"/>
                        <a:t>(1/</a:t>
                      </a:r>
                      <a:r>
                        <a:rPr lang="el-GR" baseline="0" dirty="0">
                          <a:solidFill>
                            <a:srgbClr val="FF0000"/>
                          </a:solidFill>
                          <a:latin typeface="Calibri" panose="020F0502020204030204" pitchFamily="34" charset="0"/>
                          <a:cs typeface="Calibri" panose="020F0502020204030204" pitchFamily="34" charset="0"/>
                        </a:rPr>
                        <a:t>γ</a:t>
                      </a:r>
                      <a:r>
                        <a:rPr lang="en-US" baseline="0" dirty="0">
                          <a:latin typeface="Calibri" panose="020F0502020204030204" pitchFamily="34" charset="0"/>
                          <a:cs typeface="Calibri" panose="020F0502020204030204" pitchFamily="34" charset="0"/>
                        </a:rPr>
                        <a:t>)</a:t>
                      </a:r>
                      <a:r>
                        <a:rPr lang="en-US" dirty="0"/>
                        <a:t>[ 1/</a:t>
                      </a:r>
                      <a:r>
                        <a:rPr lang="en-US" baseline="0" dirty="0"/>
                        <a:t>(1-cos</a:t>
                      </a:r>
                      <a:r>
                        <a:rPr lang="el-GR" baseline="0" dirty="0"/>
                        <a:t>θ</a:t>
                      </a:r>
                      <a:r>
                        <a:rPr lang="en-US" baseline="0" dirty="0"/>
                        <a:t>) - 1 ]sin</a:t>
                      </a:r>
                      <a:r>
                        <a:rPr lang="el-GR" baseline="0" dirty="0"/>
                        <a:t>θ</a:t>
                      </a:r>
                      <a:r>
                        <a:rPr lang="en-US" baseline="0" dirty="0"/>
                        <a:t> </a:t>
                      </a:r>
                    </a:p>
                    <a:p>
                      <a:pPr algn="ctr"/>
                      <a:endParaRPr lang="en-US" dirty="0"/>
                    </a:p>
                  </a:txBody>
                  <a:tcPr/>
                </a:tc>
                <a:extLst>
                  <a:ext uri="{0D108BD9-81ED-4DB2-BD59-A6C34878D82A}">
                    <a16:rowId xmlns:a16="http://schemas.microsoft.com/office/drawing/2014/main" val="77423020"/>
                  </a:ext>
                </a:extLst>
              </a:tr>
              <a:tr h="370840">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a:t>
                      </a:r>
                      <a:r>
                        <a:rPr lang="en-US" baseline="-25000" dirty="0"/>
                        <a:t>RR</a:t>
                      </a:r>
                      <a:r>
                        <a:rPr lang="en-US" baseline="30000" dirty="0"/>
                        <a:t>RR </a:t>
                      </a:r>
                      <a:r>
                        <a:rPr lang="en-US" dirty="0"/>
                        <a:t>= F</a:t>
                      </a:r>
                      <a:r>
                        <a:rPr lang="en-US" baseline="-25000" dirty="0"/>
                        <a:t>LL</a:t>
                      </a:r>
                      <a:r>
                        <a:rPr lang="en-US" baseline="30000" dirty="0"/>
                        <a:t>LL</a:t>
                      </a:r>
                      <a:r>
                        <a:rPr lang="en-US" baseline="0" dirty="0"/>
                        <a:t> =</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e</a:t>
                      </a:r>
                      <a:r>
                        <a:rPr lang="en-US" baseline="30000" dirty="0"/>
                        <a:t>2 </a:t>
                      </a:r>
                      <a:r>
                        <a:rPr lang="en-US" dirty="0"/>
                        <a:t>[</a:t>
                      </a:r>
                      <a:r>
                        <a:rPr lang="en-US" baseline="0" dirty="0"/>
                        <a:t> 4/(1-cos</a:t>
                      </a:r>
                      <a:r>
                        <a:rPr lang="el-GR" baseline="0" dirty="0"/>
                        <a:t>θ</a:t>
                      </a:r>
                      <a:r>
                        <a:rPr lang="en-US" baseline="0" dirty="0"/>
                        <a:t>) – (1+cos</a:t>
                      </a:r>
                      <a:r>
                        <a:rPr lang="el-GR" baseline="0" dirty="0"/>
                        <a:t>θ</a:t>
                      </a:r>
                      <a:r>
                        <a:rPr lang="en-US" baseline="0" dirty="0"/>
                        <a:t>)/</a:t>
                      </a:r>
                      <a:r>
                        <a:rPr lang="el-GR" baseline="0" dirty="0">
                          <a:solidFill>
                            <a:srgbClr val="FF0000"/>
                          </a:solidFill>
                          <a:latin typeface="Calibri" panose="020F0502020204030204" pitchFamily="34" charset="0"/>
                          <a:cs typeface="Calibri" panose="020F0502020204030204" pitchFamily="34" charset="0"/>
                        </a:rPr>
                        <a:t>γ</a:t>
                      </a:r>
                      <a:r>
                        <a:rPr lang="en-US" baseline="30000" dirty="0">
                          <a:solidFill>
                            <a:srgbClr val="FF0000"/>
                          </a:solidFill>
                          <a:latin typeface="Calibri" panose="020F0502020204030204" pitchFamily="34" charset="0"/>
                          <a:cs typeface="Calibri" panose="020F0502020204030204" pitchFamily="34" charset="0"/>
                        </a:rPr>
                        <a:t>2</a:t>
                      </a:r>
                      <a:r>
                        <a:rPr lang="en-US" baseline="0" dirty="0"/>
                        <a:t> ]  </a:t>
                      </a:r>
                    </a:p>
                    <a:p>
                      <a:pPr algn="ctr"/>
                      <a:endParaRPr lang="en-US" dirty="0"/>
                    </a:p>
                  </a:txBody>
                  <a:tcPr/>
                </a:tc>
                <a:extLst>
                  <a:ext uri="{0D108BD9-81ED-4DB2-BD59-A6C34878D82A}">
                    <a16:rowId xmlns:a16="http://schemas.microsoft.com/office/drawing/2014/main" val="2087961479"/>
                  </a:ext>
                </a:extLst>
              </a:tr>
              <a:tr h="370840">
                <a:tc>
                  <a:txBody>
                    <a:bodyPr/>
                    <a:lstStyle/>
                    <a:p>
                      <a:pPr algn="ctr"/>
                      <a:r>
                        <a:rPr lang="en-US"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a:t>
                      </a:r>
                      <a:r>
                        <a:rPr lang="en-US" baseline="-25000" dirty="0"/>
                        <a:t>RR</a:t>
                      </a:r>
                      <a:r>
                        <a:rPr lang="en-US" baseline="30000" dirty="0"/>
                        <a:t>LL </a:t>
                      </a:r>
                      <a:r>
                        <a:rPr lang="en-US" dirty="0"/>
                        <a:t>= F</a:t>
                      </a:r>
                      <a:r>
                        <a:rPr lang="en-US" baseline="-25000" dirty="0"/>
                        <a:t>LL</a:t>
                      </a:r>
                      <a:r>
                        <a:rPr lang="en-US" baseline="30000" dirty="0"/>
                        <a:t>RR</a:t>
                      </a:r>
                      <a:r>
                        <a:rPr lang="en-US" baseline="0" dirty="0"/>
                        <a:t> =</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e</a:t>
                      </a:r>
                      <a:r>
                        <a:rPr lang="en-US" baseline="30000" dirty="0"/>
                        <a:t>2  </a:t>
                      </a:r>
                      <a:r>
                        <a:rPr lang="en-US" baseline="0" dirty="0"/>
                        <a:t>(1/</a:t>
                      </a:r>
                      <a:r>
                        <a:rPr lang="el-GR" baseline="0" dirty="0">
                          <a:solidFill>
                            <a:srgbClr val="FF0000"/>
                          </a:solidFill>
                          <a:latin typeface="Calibri" panose="020F0502020204030204" pitchFamily="34" charset="0"/>
                          <a:cs typeface="Calibri" panose="020F0502020204030204" pitchFamily="34" charset="0"/>
                        </a:rPr>
                        <a:t>γ</a:t>
                      </a:r>
                      <a:r>
                        <a:rPr lang="en-US" baseline="30000" dirty="0">
                          <a:solidFill>
                            <a:srgbClr val="FF0000"/>
                          </a:solidFill>
                          <a:latin typeface="Calibri" panose="020F0502020204030204" pitchFamily="34" charset="0"/>
                          <a:cs typeface="Calibri" panose="020F0502020204030204" pitchFamily="34" charset="0"/>
                        </a:rPr>
                        <a:t>2</a:t>
                      </a:r>
                      <a:r>
                        <a:rPr lang="en-US" baseline="0" dirty="0">
                          <a:latin typeface="Calibri" panose="020F0502020204030204" pitchFamily="34" charset="0"/>
                          <a:cs typeface="Calibri" panose="020F0502020204030204" pitchFamily="34" charset="0"/>
                        </a:rPr>
                        <a:t>)</a:t>
                      </a:r>
                      <a:r>
                        <a:rPr lang="en-US" dirty="0"/>
                        <a:t>[ </a:t>
                      </a:r>
                      <a:r>
                        <a:rPr lang="en-US" baseline="0" dirty="0"/>
                        <a:t>–(</a:t>
                      </a:r>
                      <a:r>
                        <a:rPr lang="en-US" baseline="0" dirty="0">
                          <a:latin typeface="+mn-lt"/>
                          <a:cs typeface="+mn-cs"/>
                        </a:rPr>
                        <a:t>1+</a:t>
                      </a:r>
                      <a:r>
                        <a:rPr lang="en-US" baseline="0" dirty="0"/>
                        <a:t>cos</a:t>
                      </a:r>
                      <a:r>
                        <a:rPr lang="el-GR" baseline="0" dirty="0"/>
                        <a:t>θ</a:t>
                      </a:r>
                      <a:r>
                        <a:rPr lang="en-US" baseline="0" dirty="0"/>
                        <a:t>) ]  </a:t>
                      </a:r>
                    </a:p>
                    <a:p>
                      <a:pPr algn="ctr"/>
                      <a:endParaRPr lang="en-US" dirty="0"/>
                    </a:p>
                  </a:txBody>
                  <a:tcPr/>
                </a:tc>
                <a:extLst>
                  <a:ext uri="{0D108BD9-81ED-4DB2-BD59-A6C34878D82A}">
                    <a16:rowId xmlns:a16="http://schemas.microsoft.com/office/drawing/2014/main" val="3454927898"/>
                  </a:ext>
                </a:extLst>
              </a:tr>
            </a:tbl>
          </a:graphicData>
        </a:graphic>
      </p:graphicFrame>
      <p:sp>
        <p:nvSpPr>
          <p:cNvPr id="9" name="TextBox 8"/>
          <p:cNvSpPr txBox="1"/>
          <p:nvPr/>
        </p:nvSpPr>
        <p:spPr>
          <a:xfrm>
            <a:off x="3622229" y="6033184"/>
            <a:ext cx="5744408" cy="646331"/>
          </a:xfrm>
          <a:prstGeom prst="rect">
            <a:avLst/>
          </a:prstGeom>
          <a:solidFill>
            <a:srgbClr val="FFFF00"/>
          </a:solidFill>
        </p:spPr>
        <p:txBody>
          <a:bodyPr wrap="square" rtlCol="0">
            <a:spAutoFit/>
          </a:bodyPr>
          <a:lstStyle/>
          <a:p>
            <a:pPr algn="ctr"/>
            <a:r>
              <a:rPr lang="en-US" dirty="0"/>
              <a:t>If BSM scalars exist, the major effect would be a helicity  unsuppressed s-channel contribution to Terms 4 and 5.  </a:t>
            </a:r>
          </a:p>
        </p:txBody>
      </p:sp>
      <p:sp>
        <p:nvSpPr>
          <p:cNvPr id="10" name="Oval 9"/>
          <p:cNvSpPr/>
          <p:nvPr/>
        </p:nvSpPr>
        <p:spPr>
          <a:xfrm>
            <a:off x="917713" y="4583479"/>
            <a:ext cx="10122840" cy="128811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78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878"/>
            <a:ext cx="10515600" cy="931653"/>
          </a:xfrm>
        </p:spPr>
        <p:txBody>
          <a:bodyPr>
            <a:normAutofit/>
          </a:bodyPr>
          <a:lstStyle/>
          <a:p>
            <a:pPr algn="ctr"/>
            <a:r>
              <a:rPr lang="en-US" sz="3600" b="1" dirty="0">
                <a:solidFill>
                  <a:srgbClr val="FF0000"/>
                </a:solidFill>
              </a:rPr>
              <a:t>A</a:t>
            </a:r>
            <a:r>
              <a:rPr lang="en-US" sz="3600" b="1" baseline="-25000" dirty="0">
                <a:solidFill>
                  <a:srgbClr val="FF0000"/>
                </a:solidFill>
              </a:rPr>
              <a:t>TT</a:t>
            </a:r>
            <a:r>
              <a:rPr lang="en-US" sz="3600" b="1" dirty="0">
                <a:solidFill>
                  <a:srgbClr val="FF0000"/>
                </a:solidFill>
              </a:rPr>
              <a:t>’ Calculation in the SM </a:t>
            </a:r>
          </a:p>
        </p:txBody>
      </p:sp>
      <p:sp>
        <p:nvSpPr>
          <p:cNvPr id="3" name="Slide Number Placeholder 2"/>
          <p:cNvSpPr>
            <a:spLocks noGrp="1"/>
          </p:cNvSpPr>
          <p:nvPr>
            <p:ph type="sldNum" sz="quarter" idx="12"/>
          </p:nvPr>
        </p:nvSpPr>
        <p:spPr/>
        <p:txBody>
          <a:bodyPr/>
          <a:lstStyle/>
          <a:p>
            <a:fld id="{0046CC63-0FC5-4E89-A17A-2EC0E43858F2}" type="slidenum">
              <a:rPr lang="en-US" smtClean="0"/>
              <a:t>27</a:t>
            </a:fld>
            <a:endParaRPr lang="en-US"/>
          </a:p>
        </p:txBody>
      </p:sp>
      <p:sp>
        <p:nvSpPr>
          <p:cNvPr id="7" name="TextBox 6"/>
          <p:cNvSpPr txBox="1"/>
          <p:nvPr/>
        </p:nvSpPr>
        <p:spPr>
          <a:xfrm>
            <a:off x="546953" y="906557"/>
            <a:ext cx="9435247" cy="1138773"/>
          </a:xfrm>
          <a:prstGeom prst="rect">
            <a:avLst/>
          </a:prstGeom>
          <a:noFill/>
        </p:spPr>
        <p:txBody>
          <a:bodyPr wrap="square" rtlCol="0">
            <a:spAutoFit/>
          </a:bodyPr>
          <a:lstStyle/>
          <a:p>
            <a:r>
              <a:rPr lang="en-US" dirty="0"/>
              <a:t> To calculate </a:t>
            </a:r>
            <a:r>
              <a:rPr lang="en-US" dirty="0">
                <a:solidFill>
                  <a:srgbClr val="FF0000"/>
                </a:solidFill>
              </a:rPr>
              <a:t>A</a:t>
            </a:r>
            <a:r>
              <a:rPr lang="en-US" baseline="-25000" dirty="0">
                <a:solidFill>
                  <a:srgbClr val="FF0000"/>
                </a:solidFill>
              </a:rPr>
              <a:t>TT</a:t>
            </a:r>
            <a:r>
              <a:rPr lang="en-US" dirty="0">
                <a:solidFill>
                  <a:srgbClr val="FF0000"/>
                </a:solidFill>
              </a:rPr>
              <a:t>’</a:t>
            </a:r>
            <a:r>
              <a:rPr lang="en-US" dirty="0"/>
              <a:t>, I need to expand the initial-indices-only shorthand of </a:t>
            </a:r>
            <a:r>
              <a:rPr lang="en-US" dirty="0">
                <a:solidFill>
                  <a:srgbClr val="FF0000"/>
                </a:solidFill>
              </a:rPr>
              <a:t>“</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dirty="0">
                <a:latin typeface="Calibri" panose="020F0502020204030204" pitchFamily="34" charset="0"/>
                <a:ea typeface="Calibri" panose="020F0502020204030204" pitchFamily="34" charset="0"/>
                <a:cs typeface="Calibri" panose="020F0502020204030204" pitchFamily="34" charset="0"/>
              </a:rPr>
              <a:t>”: </a:t>
            </a:r>
          </a:p>
          <a:p>
            <a:endParaRPr lang="en-US" dirty="0"/>
          </a:p>
          <a:p>
            <a:pPr algn="ct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  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RL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sz="2000"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sz="20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p>
          <a:p>
            <a:endPar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607777" y="2047368"/>
            <a:ext cx="10619630" cy="1754326"/>
          </a:xfrm>
          <a:prstGeom prst="rect">
            <a:avLst/>
          </a:prstGeom>
        </p:spPr>
        <p:txBody>
          <a:bodyPr wrap="square">
            <a:spAutoFit/>
          </a:bodyPr>
          <a:lstStyle/>
          <a:p>
            <a:pPr algn="ctr"/>
            <a:r>
              <a:rPr lang="en-US" dirty="0"/>
              <a:t>Because Term 3 is suppressed much more than the factor of </a:t>
            </a:r>
            <a:r>
              <a:rPr lang="en-US" dirty="0">
                <a:solidFill>
                  <a:srgbClr val="FF0000"/>
                </a:solidFill>
              </a:rPr>
              <a:t>1/</a:t>
            </a:r>
            <a:r>
              <a:rPr lang="el-GR" dirty="0">
                <a:solidFill>
                  <a:srgbClr val="FF0000"/>
                </a:solidFill>
                <a:latin typeface="Calibri" panose="020F0502020204030204" pitchFamily="34" charset="0"/>
                <a:cs typeface="Calibri" panose="020F0502020204030204" pitchFamily="34" charset="0"/>
              </a:rPr>
              <a:t>γ</a:t>
            </a:r>
            <a:r>
              <a:rPr lang="en-US" dirty="0">
                <a:solidFill>
                  <a:srgbClr val="FF0000"/>
                </a:solidFill>
              </a:rPr>
              <a:t> </a:t>
            </a:r>
            <a:r>
              <a:rPr lang="en-US" dirty="0"/>
              <a:t>naively suggests,</a:t>
            </a:r>
          </a:p>
          <a:p>
            <a:pPr algn="ctr"/>
            <a:r>
              <a:rPr lang="en-US" dirty="0"/>
              <a:t> </a:t>
            </a:r>
            <a:r>
              <a:rPr lang="en-US" u="sng" dirty="0"/>
              <a:t>the dominant SM contribution is from the latter two Term4*Term5 products</a:t>
            </a:r>
            <a:r>
              <a:rPr lang="en-US" dirty="0"/>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n-US" dirty="0"/>
          </a:p>
          <a:p>
            <a:endParaRPr lang="en-US" dirty="0"/>
          </a:p>
          <a:p>
            <a:pPr marL="285750" indent="-28575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 </a:t>
            </a:r>
            <a:r>
              <a:rPr lang="en-US" dirty="0">
                <a:latin typeface="Calibri" panose="020F0502020204030204" pitchFamily="34" charset="0"/>
                <a:ea typeface="Calibri" panose="020F0502020204030204" pitchFamily="34" charset="0"/>
                <a:cs typeface="Calibri" panose="020F0502020204030204" pitchFamily="34" charset="0"/>
              </a:rPr>
              <a:t> and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  </a:t>
            </a:r>
            <a:r>
              <a:rPr lang="en-US" dirty="0"/>
              <a:t>are ~ e</a:t>
            </a:r>
            <a:r>
              <a:rPr lang="en-US" baseline="30000" dirty="0"/>
              <a:t>2 </a:t>
            </a:r>
            <a:r>
              <a:rPr lang="en-US" dirty="0"/>
              <a:t>4/(1 – cos</a:t>
            </a:r>
            <a:r>
              <a:rPr lang="el-GR" dirty="0"/>
              <a:t>θ</a:t>
            </a:r>
            <a:r>
              <a:rPr lang="en-US" dirty="0"/>
              <a:t>) : unsuppressed t-channel exchange</a:t>
            </a:r>
          </a:p>
          <a:p>
            <a:endParaRPr lang="en-US" dirty="0"/>
          </a:p>
          <a:p>
            <a:pPr marL="285750" indent="-28575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 </a:t>
            </a:r>
            <a:r>
              <a:rPr lang="en-US" dirty="0">
                <a:latin typeface="Calibri" panose="020F0502020204030204" pitchFamily="34" charset="0"/>
                <a:ea typeface="Calibri" panose="020F0502020204030204" pitchFamily="34" charset="0"/>
                <a:cs typeface="Calibri" panose="020F0502020204030204" pitchFamily="34" charset="0"/>
              </a:rPr>
              <a:t> and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  </a:t>
            </a:r>
            <a:r>
              <a:rPr lang="en-US" dirty="0"/>
              <a:t>are ~ -e</a:t>
            </a:r>
            <a:r>
              <a:rPr lang="en-US" baseline="30000" dirty="0"/>
              <a:t>2 </a:t>
            </a:r>
            <a:r>
              <a:rPr lang="en-US" dirty="0"/>
              <a:t>(1 + cos</a:t>
            </a:r>
            <a:r>
              <a:rPr lang="el-GR" dirty="0"/>
              <a:t>θ</a:t>
            </a:r>
            <a:r>
              <a:rPr lang="en-US" dirty="0"/>
              <a:t>)/</a:t>
            </a:r>
            <a:r>
              <a:rPr lang="el-GR" dirty="0">
                <a:latin typeface="Calibri" panose="020F0502020204030204" pitchFamily="34" charset="0"/>
                <a:cs typeface="Calibri" panose="020F0502020204030204" pitchFamily="34" charset="0"/>
              </a:rPr>
              <a:t>γ</a:t>
            </a:r>
            <a:r>
              <a:rPr lang="en-US"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 suppressed s-channel exchange </a:t>
            </a:r>
            <a:r>
              <a:rPr lang="en-US" dirty="0">
                <a:solidFill>
                  <a:srgbClr val="FF0000"/>
                </a:solidFill>
                <a:latin typeface="Calibri" panose="020F0502020204030204" pitchFamily="34" charset="0"/>
                <a:cs typeface="Calibri" panose="020F0502020204030204" pitchFamily="34" charset="0"/>
              </a:rPr>
              <a:t>+ potential BSM physics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095" y="3873041"/>
            <a:ext cx="1500397" cy="217200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12" y="4133578"/>
            <a:ext cx="2186293" cy="1724266"/>
          </a:xfrm>
          <a:prstGeom prst="rect">
            <a:avLst/>
          </a:prstGeom>
        </p:spPr>
      </p:pic>
      <p:sp>
        <p:nvSpPr>
          <p:cNvPr id="11" name="TextBox 10"/>
          <p:cNvSpPr txBox="1"/>
          <p:nvPr/>
        </p:nvSpPr>
        <p:spPr>
          <a:xfrm>
            <a:off x="4959301" y="4836493"/>
            <a:ext cx="364202" cy="523220"/>
          </a:xfrm>
          <a:prstGeom prst="rect">
            <a:avLst/>
          </a:prstGeom>
          <a:noFill/>
        </p:spPr>
        <p:txBody>
          <a:bodyPr wrap="none" rtlCol="0">
            <a:spAutoFit/>
          </a:bodyPr>
          <a:lstStyle/>
          <a:p>
            <a:r>
              <a:rPr lang="en-US" sz="2800" dirty="0"/>
              <a:t>+</a:t>
            </a:r>
          </a:p>
        </p:txBody>
      </p:sp>
      <p:sp>
        <p:nvSpPr>
          <p:cNvPr id="12" name="TextBox 11"/>
          <p:cNvSpPr txBox="1"/>
          <p:nvPr/>
        </p:nvSpPr>
        <p:spPr>
          <a:xfrm>
            <a:off x="3134095" y="6075144"/>
            <a:ext cx="1633973" cy="646331"/>
          </a:xfrm>
          <a:prstGeom prst="rect">
            <a:avLst/>
          </a:prstGeom>
          <a:noFill/>
        </p:spPr>
        <p:txBody>
          <a:bodyPr wrap="none" rtlCol="0">
            <a:spAutoFit/>
          </a:bodyPr>
          <a:lstStyle/>
          <a:p>
            <a:pPr algn="ctr"/>
            <a:r>
              <a:rPr lang="en-US" dirty="0"/>
              <a:t>t-channel</a:t>
            </a:r>
          </a:p>
          <a:p>
            <a:pPr algn="ctr"/>
            <a:r>
              <a:rPr lang="en-US" dirty="0"/>
              <a:t>(unsuppressed)</a:t>
            </a:r>
          </a:p>
        </p:txBody>
      </p:sp>
      <p:sp>
        <p:nvSpPr>
          <p:cNvPr id="13" name="TextBox 12"/>
          <p:cNvSpPr txBox="1"/>
          <p:nvPr/>
        </p:nvSpPr>
        <p:spPr>
          <a:xfrm>
            <a:off x="5141402" y="6033184"/>
            <a:ext cx="3796809" cy="646331"/>
          </a:xfrm>
          <a:prstGeom prst="rect">
            <a:avLst/>
          </a:prstGeom>
          <a:noFill/>
        </p:spPr>
        <p:txBody>
          <a:bodyPr wrap="none" rtlCol="0">
            <a:spAutoFit/>
          </a:bodyPr>
          <a:lstStyle/>
          <a:p>
            <a:pPr algn="ctr"/>
            <a:r>
              <a:rPr lang="en-US" dirty="0"/>
              <a:t>s-channel</a:t>
            </a:r>
          </a:p>
          <a:p>
            <a:pPr algn="ctr"/>
            <a:r>
              <a:rPr lang="en-US" dirty="0"/>
              <a:t>(suppressed by 1/</a:t>
            </a:r>
            <a:r>
              <a:rPr lang="el-GR" dirty="0">
                <a:latin typeface="Calibri" panose="020F0502020204030204" pitchFamily="34" charset="0"/>
                <a:cs typeface="Calibri" panose="020F0502020204030204" pitchFamily="34" charset="0"/>
              </a:rPr>
              <a:t>γ</a:t>
            </a:r>
            <a:r>
              <a:rPr lang="en-US"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for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LL</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RR </a:t>
            </a:r>
            <a:r>
              <a:rPr lang="en-US" dirty="0">
                <a:latin typeface="Calibri" panose="020F0502020204030204" pitchFamily="34" charset="0"/>
                <a:ea typeface="Calibri" panose="020F0502020204030204" pitchFamily="34" charset="0"/>
                <a:cs typeface="Calibri" panose="020F0502020204030204" pitchFamily="34" charset="0"/>
              </a:rPr>
              <a:t> and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F</a:t>
            </a:r>
            <a:r>
              <a:rPr lang="en-US" baseline="-25000" dirty="0">
                <a:solidFill>
                  <a:srgbClr val="FF0000"/>
                </a:solidFill>
                <a:latin typeface="Calibri" panose="020F0502020204030204" pitchFamily="34" charset="0"/>
                <a:ea typeface="Calibri" panose="020F0502020204030204" pitchFamily="34" charset="0"/>
                <a:cs typeface="Calibri" panose="020F0502020204030204" pitchFamily="34" charset="0"/>
              </a:rPr>
              <a:t>RR</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LL </a:t>
            </a:r>
            <a:r>
              <a:rPr lang="en-US" dirty="0">
                <a:latin typeface="Calibri" panose="020F0502020204030204" pitchFamily="34" charset="0"/>
                <a:cs typeface="Calibri" panose="020F0502020204030204" pitchFamily="34" charset="0"/>
              </a:rPr>
              <a:t>)</a:t>
            </a:r>
            <a:endParaRPr lang="en-US" dirty="0"/>
          </a:p>
        </p:txBody>
      </p:sp>
      <p:sp>
        <p:nvSpPr>
          <p:cNvPr id="17" name="TextBox 16"/>
          <p:cNvSpPr txBox="1"/>
          <p:nvPr/>
        </p:nvSpPr>
        <p:spPr>
          <a:xfrm>
            <a:off x="6443139" y="4651827"/>
            <a:ext cx="596638" cy="369332"/>
          </a:xfrm>
          <a:prstGeom prst="rect">
            <a:avLst/>
          </a:prstGeom>
          <a:noFill/>
        </p:spPr>
        <p:txBody>
          <a:bodyPr wrap="none" rtlCol="0">
            <a:spAutoFit/>
          </a:bodyPr>
          <a:lstStyle/>
          <a:p>
            <a:r>
              <a:rPr lang="en-US" dirty="0"/>
              <a:t>J = 1</a:t>
            </a:r>
          </a:p>
        </p:txBody>
      </p:sp>
    </p:spTree>
    <p:extLst>
      <p:ext uri="{BB962C8B-B14F-4D97-AF65-F5344CB8AC3E}">
        <p14:creationId xmlns:p14="http://schemas.microsoft.com/office/powerpoint/2010/main" val="227576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392"/>
            <a:ext cx="10515600" cy="787814"/>
          </a:xfrm>
        </p:spPr>
        <p:txBody>
          <a:bodyPr>
            <a:normAutofit/>
          </a:bodyPr>
          <a:lstStyle/>
          <a:p>
            <a:pPr algn="ctr"/>
            <a:r>
              <a:rPr lang="en-US" sz="3600" b="1" dirty="0">
                <a:solidFill>
                  <a:srgbClr val="FF0000"/>
                </a:solidFill>
              </a:rPr>
              <a:t>Magnitudes of Terms 4 and 5 at Backward Angles</a:t>
            </a:r>
          </a:p>
        </p:txBody>
      </p:sp>
      <p:sp>
        <p:nvSpPr>
          <p:cNvPr id="3" name="Slide Number Placeholder 2"/>
          <p:cNvSpPr>
            <a:spLocks noGrp="1"/>
          </p:cNvSpPr>
          <p:nvPr>
            <p:ph type="sldNum" sz="quarter" idx="12"/>
          </p:nvPr>
        </p:nvSpPr>
        <p:spPr/>
        <p:txBody>
          <a:bodyPr/>
          <a:lstStyle/>
          <a:p>
            <a:fld id="{0046CC63-0FC5-4E89-A17A-2EC0E43858F2}" type="slidenum">
              <a:rPr lang="en-US" smtClean="0"/>
              <a:t>28</a:t>
            </a:fld>
            <a:endParaRPr lang="en-US"/>
          </a:p>
        </p:txBody>
      </p:sp>
      <p:pic>
        <p:nvPicPr>
          <p:cNvPr id="5" name="Picture 4"/>
          <p:cNvPicPr>
            <a:picLocks noChangeAspect="1"/>
          </p:cNvPicPr>
          <p:nvPr/>
        </p:nvPicPr>
        <p:blipFill>
          <a:blip r:embed="rId2"/>
          <a:stretch>
            <a:fillRect/>
          </a:stretch>
        </p:blipFill>
        <p:spPr>
          <a:xfrm>
            <a:off x="1042284" y="1990558"/>
            <a:ext cx="4584589" cy="4212701"/>
          </a:xfrm>
          <a:prstGeom prst="rect">
            <a:avLst/>
          </a:prstGeom>
        </p:spPr>
      </p:pic>
      <p:pic>
        <p:nvPicPr>
          <p:cNvPr id="6" name="Picture 5"/>
          <p:cNvPicPr>
            <a:picLocks noChangeAspect="1"/>
          </p:cNvPicPr>
          <p:nvPr/>
        </p:nvPicPr>
        <p:blipFill>
          <a:blip r:embed="rId3"/>
          <a:stretch>
            <a:fillRect/>
          </a:stretch>
        </p:blipFill>
        <p:spPr>
          <a:xfrm>
            <a:off x="6523052" y="1990557"/>
            <a:ext cx="4584589" cy="4212701"/>
          </a:xfrm>
          <a:prstGeom prst="rect">
            <a:avLst/>
          </a:prstGeom>
        </p:spPr>
      </p:pic>
      <p:sp>
        <p:nvSpPr>
          <p:cNvPr id="7" name="TextBox 6"/>
          <p:cNvSpPr txBox="1"/>
          <p:nvPr/>
        </p:nvSpPr>
        <p:spPr>
          <a:xfrm>
            <a:off x="4230094" y="4898003"/>
            <a:ext cx="595035" cy="369332"/>
          </a:xfrm>
          <a:prstGeom prst="rect">
            <a:avLst/>
          </a:prstGeom>
          <a:solidFill>
            <a:srgbClr val="FFFF00"/>
          </a:solidFill>
        </p:spPr>
        <p:txBody>
          <a:bodyPr wrap="none" rtlCol="0">
            <a:spAutoFit/>
          </a:bodyPr>
          <a:lstStyle/>
          <a:p>
            <a:r>
              <a:rPr lang="en-US" dirty="0"/>
              <a:t>O(1)</a:t>
            </a:r>
          </a:p>
        </p:txBody>
      </p:sp>
      <p:sp>
        <p:nvSpPr>
          <p:cNvPr id="8" name="TextBox 7"/>
          <p:cNvSpPr txBox="1"/>
          <p:nvPr/>
        </p:nvSpPr>
        <p:spPr>
          <a:xfrm>
            <a:off x="9266582" y="3309067"/>
            <a:ext cx="894797" cy="369332"/>
          </a:xfrm>
          <a:prstGeom prst="rect">
            <a:avLst/>
          </a:prstGeom>
          <a:solidFill>
            <a:srgbClr val="FFFF00"/>
          </a:solidFill>
        </p:spPr>
        <p:txBody>
          <a:bodyPr wrap="none" rtlCol="0">
            <a:spAutoFit/>
          </a:bodyPr>
          <a:lstStyle/>
          <a:p>
            <a:r>
              <a:rPr lang="en-US" dirty="0"/>
              <a:t>O(1E-4)</a:t>
            </a:r>
          </a:p>
        </p:txBody>
      </p:sp>
      <p:sp>
        <p:nvSpPr>
          <p:cNvPr id="4" name="TextBox 3">
            <a:extLst>
              <a:ext uri="{FF2B5EF4-FFF2-40B4-BE49-F238E27FC236}">
                <a16:creationId xmlns:a16="http://schemas.microsoft.com/office/drawing/2014/main" id="{599A301C-678D-C12B-1C90-B85EFCB2DCF0}"/>
              </a:ext>
            </a:extLst>
          </p:cNvPr>
          <p:cNvSpPr txBox="1"/>
          <p:nvPr/>
        </p:nvSpPr>
        <p:spPr>
          <a:xfrm>
            <a:off x="2302750" y="946206"/>
            <a:ext cx="7641515" cy="923330"/>
          </a:xfrm>
          <a:prstGeom prst="rect">
            <a:avLst/>
          </a:prstGeom>
          <a:noFill/>
        </p:spPr>
        <p:txBody>
          <a:bodyPr wrap="none" rtlCol="0">
            <a:spAutoFit/>
          </a:bodyPr>
          <a:lstStyle/>
          <a:p>
            <a:r>
              <a:rPr lang="en-US" dirty="0"/>
              <a:t>A</a:t>
            </a:r>
            <a:r>
              <a:rPr lang="en-US" baseline="-25000" dirty="0"/>
              <a:t>TT</a:t>
            </a:r>
            <a:r>
              <a:rPr lang="en-US" dirty="0"/>
              <a:t>’ is proportional to the product Term4*Term5. </a:t>
            </a:r>
          </a:p>
          <a:p>
            <a:r>
              <a:rPr lang="en-US" dirty="0"/>
              <a:t>Term 5 is highly helicity suppressed if J = 1 particles like photons are exchanged.</a:t>
            </a:r>
          </a:p>
          <a:p>
            <a:r>
              <a:rPr lang="en-US" dirty="0"/>
              <a:t>Term 5 is not helicity suppressed when J = 0 particles are exchanged. </a:t>
            </a:r>
          </a:p>
        </p:txBody>
      </p:sp>
      <p:sp>
        <p:nvSpPr>
          <p:cNvPr id="9" name="TextBox 8">
            <a:extLst>
              <a:ext uri="{FF2B5EF4-FFF2-40B4-BE49-F238E27FC236}">
                <a16:creationId xmlns:a16="http://schemas.microsoft.com/office/drawing/2014/main" id="{3FDEF6CA-489B-3100-7995-7E65E93446B9}"/>
              </a:ext>
            </a:extLst>
          </p:cNvPr>
          <p:cNvSpPr txBox="1"/>
          <p:nvPr/>
        </p:nvSpPr>
        <p:spPr>
          <a:xfrm>
            <a:off x="3403158" y="4407649"/>
            <a:ext cx="2471189" cy="369332"/>
          </a:xfrm>
          <a:prstGeom prst="rect">
            <a:avLst/>
          </a:prstGeom>
          <a:noFill/>
        </p:spPr>
        <p:txBody>
          <a:bodyPr wrap="none" rtlCol="0">
            <a:spAutoFit/>
          </a:bodyPr>
          <a:lstStyle/>
          <a:p>
            <a:r>
              <a:rPr lang="en-US" dirty="0"/>
              <a:t>“t-channel carrier wave”</a:t>
            </a:r>
          </a:p>
        </p:txBody>
      </p:sp>
      <p:sp>
        <p:nvSpPr>
          <p:cNvPr id="10" name="TextBox 9">
            <a:extLst>
              <a:ext uri="{FF2B5EF4-FFF2-40B4-BE49-F238E27FC236}">
                <a16:creationId xmlns:a16="http://schemas.microsoft.com/office/drawing/2014/main" id="{3383EBFB-E033-A7D5-44A2-40CEAD7235C9}"/>
              </a:ext>
            </a:extLst>
          </p:cNvPr>
          <p:cNvSpPr txBox="1"/>
          <p:nvPr/>
        </p:nvSpPr>
        <p:spPr>
          <a:xfrm>
            <a:off x="7979671" y="2863189"/>
            <a:ext cx="3776675" cy="369332"/>
          </a:xfrm>
          <a:prstGeom prst="rect">
            <a:avLst/>
          </a:prstGeom>
          <a:noFill/>
        </p:spPr>
        <p:txBody>
          <a:bodyPr wrap="none" rtlCol="0">
            <a:spAutoFit/>
          </a:bodyPr>
          <a:lstStyle/>
          <a:p>
            <a:r>
              <a:rPr lang="en-US" dirty="0"/>
              <a:t>“s-channel SM-suppressed amplitude”</a:t>
            </a:r>
          </a:p>
        </p:txBody>
      </p:sp>
    </p:spTree>
    <p:extLst>
      <p:ext uri="{BB962C8B-B14F-4D97-AF65-F5344CB8AC3E}">
        <p14:creationId xmlns:p14="http://schemas.microsoft.com/office/powerpoint/2010/main" val="412961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0214" y="1628492"/>
            <a:ext cx="5017175" cy="4727858"/>
          </a:xfrm>
          <a:prstGeom prst="rect">
            <a:avLst/>
          </a:prstGeom>
        </p:spPr>
      </p:pic>
      <p:sp>
        <p:nvSpPr>
          <p:cNvPr id="2" name="Title 1"/>
          <p:cNvSpPr>
            <a:spLocks noGrp="1"/>
          </p:cNvSpPr>
          <p:nvPr>
            <p:ph type="title"/>
          </p:nvPr>
        </p:nvSpPr>
        <p:spPr>
          <a:xfrm>
            <a:off x="726994" y="70928"/>
            <a:ext cx="10515600" cy="859376"/>
          </a:xfrm>
        </p:spPr>
        <p:txBody>
          <a:bodyPr>
            <a:normAutofit/>
          </a:bodyPr>
          <a:lstStyle/>
          <a:p>
            <a:pPr algn="ctr"/>
            <a:r>
              <a:rPr lang="en-US" sz="3600" b="1" dirty="0">
                <a:solidFill>
                  <a:srgbClr val="FF0000"/>
                </a:solidFill>
              </a:rPr>
              <a:t>A</a:t>
            </a:r>
            <a:r>
              <a:rPr lang="en-US" sz="3600" b="1" baseline="-25000" dirty="0">
                <a:solidFill>
                  <a:srgbClr val="FF0000"/>
                </a:solidFill>
              </a:rPr>
              <a:t>TT</a:t>
            </a:r>
            <a:r>
              <a:rPr lang="en-US" sz="3600" b="1" dirty="0">
                <a:solidFill>
                  <a:srgbClr val="FF0000"/>
                </a:solidFill>
              </a:rPr>
              <a:t>’ Result in the SM</a:t>
            </a:r>
            <a:endParaRPr lang="en-US" sz="3600" b="1" dirty="0"/>
          </a:p>
        </p:txBody>
      </p:sp>
      <p:sp>
        <p:nvSpPr>
          <p:cNvPr id="3" name="Slide Number Placeholder 2"/>
          <p:cNvSpPr>
            <a:spLocks noGrp="1"/>
          </p:cNvSpPr>
          <p:nvPr>
            <p:ph type="sldNum" sz="quarter" idx="12"/>
          </p:nvPr>
        </p:nvSpPr>
        <p:spPr/>
        <p:txBody>
          <a:bodyPr/>
          <a:lstStyle/>
          <a:p>
            <a:fld id="{0046CC63-0FC5-4E89-A17A-2EC0E43858F2}" type="slidenum">
              <a:rPr lang="en-US" smtClean="0"/>
              <a:t>29</a:t>
            </a:fld>
            <a:endParaRPr lang="en-US"/>
          </a:p>
        </p:txBody>
      </p:sp>
      <p:sp>
        <p:nvSpPr>
          <p:cNvPr id="10" name="TextBox 9"/>
          <p:cNvSpPr txBox="1"/>
          <p:nvPr/>
        </p:nvSpPr>
        <p:spPr>
          <a:xfrm>
            <a:off x="6250413" y="2719997"/>
            <a:ext cx="5620884" cy="1754326"/>
          </a:xfrm>
          <a:prstGeom prst="rect">
            <a:avLst/>
          </a:prstGeom>
          <a:noFill/>
        </p:spPr>
        <p:txBody>
          <a:bodyPr wrap="square" rtlCol="0">
            <a:spAutoFit/>
          </a:bodyPr>
          <a:lstStyle/>
          <a:p>
            <a:r>
              <a:rPr lang="en-US" dirty="0"/>
              <a:t>The asymmetry is fairly small, ~75 ppm at 6 GeV at 90deg.</a:t>
            </a:r>
          </a:p>
          <a:p>
            <a:endParaRPr lang="en-US" dirty="0"/>
          </a:p>
          <a:p>
            <a:r>
              <a:rPr lang="en-US" dirty="0"/>
              <a:t>There is no zero crossing. </a:t>
            </a:r>
          </a:p>
          <a:p>
            <a:endParaRPr lang="en-US" dirty="0"/>
          </a:p>
          <a:p>
            <a:r>
              <a:rPr lang="en-US" dirty="0"/>
              <a:t>(For what it’s worth, I note that </a:t>
            </a:r>
            <a:r>
              <a:rPr lang="en-US" dirty="0">
                <a:solidFill>
                  <a:srgbClr val="FF0000"/>
                </a:solidFill>
              </a:rPr>
              <a:t>1/</a:t>
            </a:r>
            <a:r>
              <a:rPr lang="el-GR" dirty="0">
                <a:solidFill>
                  <a:srgbClr val="FF0000"/>
                </a:solidFill>
                <a:latin typeface="Calibri" panose="020F0502020204030204" pitchFamily="34" charset="0"/>
                <a:cs typeface="Calibri" panose="020F0502020204030204" pitchFamily="34" charset="0"/>
              </a:rPr>
              <a:t>γ</a:t>
            </a:r>
            <a:r>
              <a:rPr lang="en-US" baseline="30000" dirty="0">
                <a:solidFill>
                  <a:srgbClr val="FF0000"/>
                </a:solidFill>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is 167 ppm.) </a:t>
            </a:r>
          </a:p>
          <a:p>
            <a:r>
              <a:rPr lang="en-US" dirty="0">
                <a:latin typeface="Calibri" panose="020F0502020204030204" pitchFamily="34" charset="0"/>
                <a:cs typeface="Calibri" panose="020F0502020204030204" pitchFamily="34" charset="0"/>
              </a:rPr>
              <a:t> </a:t>
            </a:r>
            <a:endParaRPr lang="en-US" dirty="0"/>
          </a:p>
        </p:txBody>
      </p:sp>
      <p:sp>
        <p:nvSpPr>
          <p:cNvPr id="16" name="TextBox 15"/>
          <p:cNvSpPr txBox="1"/>
          <p:nvPr/>
        </p:nvSpPr>
        <p:spPr>
          <a:xfrm>
            <a:off x="568558" y="1094732"/>
            <a:ext cx="6963253" cy="369332"/>
          </a:xfrm>
          <a:prstGeom prst="rect">
            <a:avLst/>
          </a:prstGeom>
          <a:noFill/>
        </p:spPr>
        <p:txBody>
          <a:bodyPr wrap="none" rtlCol="0">
            <a:spAutoFit/>
          </a:bodyPr>
          <a:lstStyle/>
          <a:p>
            <a:r>
              <a:rPr lang="en-US" dirty="0"/>
              <a:t>Here is the asymmetry using the exact 1</a:t>
            </a:r>
            <a:r>
              <a:rPr lang="en-US" baseline="30000" dirty="0"/>
              <a:t>st</a:t>
            </a:r>
            <a:r>
              <a:rPr lang="en-US" dirty="0"/>
              <a:t> order QED helicity amplitudes:</a:t>
            </a:r>
          </a:p>
        </p:txBody>
      </p:sp>
      <p:sp>
        <p:nvSpPr>
          <p:cNvPr id="4" name="TextBox 3"/>
          <p:cNvSpPr txBox="1"/>
          <p:nvPr/>
        </p:nvSpPr>
        <p:spPr>
          <a:xfrm>
            <a:off x="7343765" y="6198255"/>
            <a:ext cx="3095206" cy="523220"/>
          </a:xfrm>
          <a:prstGeom prst="rect">
            <a:avLst/>
          </a:prstGeom>
          <a:noFill/>
        </p:spPr>
        <p:txBody>
          <a:bodyPr wrap="none" rtlCol="0">
            <a:spAutoFit/>
          </a:bodyPr>
          <a:lstStyle/>
          <a:p>
            <a:r>
              <a:rPr lang="en-US" sz="1400" dirty="0"/>
              <a:t>The sign convention for this asymmetry </a:t>
            </a:r>
          </a:p>
          <a:p>
            <a:r>
              <a:rPr lang="en-US" sz="1400" dirty="0"/>
              <a:t>was [ Yield(+1,+1) – Yield(-1,+1) ]/Sum</a:t>
            </a:r>
          </a:p>
        </p:txBody>
      </p:sp>
    </p:spTree>
    <p:extLst>
      <p:ext uri="{BB962C8B-B14F-4D97-AF65-F5344CB8AC3E}">
        <p14:creationId xmlns:p14="http://schemas.microsoft.com/office/powerpoint/2010/main" val="388191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1BA5-3EC3-6048-756F-85F95BEE5A3A}"/>
              </a:ext>
            </a:extLst>
          </p:cNvPr>
          <p:cNvSpPr>
            <a:spLocks noGrp="1"/>
          </p:cNvSpPr>
          <p:nvPr>
            <p:ph type="title"/>
          </p:nvPr>
        </p:nvSpPr>
        <p:spPr>
          <a:xfrm>
            <a:off x="838200" y="203172"/>
            <a:ext cx="10515600" cy="878789"/>
          </a:xfrm>
        </p:spPr>
        <p:txBody>
          <a:bodyPr>
            <a:normAutofit/>
          </a:bodyPr>
          <a:lstStyle/>
          <a:p>
            <a:pPr algn="ctr"/>
            <a:r>
              <a:rPr lang="en-US" sz="3600" b="1" dirty="0">
                <a:solidFill>
                  <a:srgbClr val="FF0000"/>
                </a:solidFill>
              </a:rPr>
              <a:t>Overview</a:t>
            </a:r>
          </a:p>
        </p:txBody>
      </p:sp>
      <p:sp>
        <p:nvSpPr>
          <p:cNvPr id="3" name="Slide Number Placeholder 2">
            <a:extLst>
              <a:ext uri="{FF2B5EF4-FFF2-40B4-BE49-F238E27FC236}">
                <a16:creationId xmlns:a16="http://schemas.microsoft.com/office/drawing/2014/main" id="{80A54D96-2830-DC39-F602-9BA6ABFB29BC}"/>
              </a:ext>
            </a:extLst>
          </p:cNvPr>
          <p:cNvSpPr>
            <a:spLocks noGrp="1"/>
          </p:cNvSpPr>
          <p:nvPr>
            <p:ph type="sldNum" sz="quarter" idx="12"/>
          </p:nvPr>
        </p:nvSpPr>
        <p:spPr/>
        <p:txBody>
          <a:bodyPr/>
          <a:lstStyle/>
          <a:p>
            <a:fld id="{0046CC63-0FC5-4E89-A17A-2EC0E43858F2}" type="slidenum">
              <a:rPr lang="en-US" smtClean="0"/>
              <a:t>3</a:t>
            </a:fld>
            <a:endParaRPr lang="en-US"/>
          </a:p>
        </p:txBody>
      </p:sp>
      <p:sp>
        <p:nvSpPr>
          <p:cNvPr id="8" name="TextBox 7">
            <a:extLst>
              <a:ext uri="{FF2B5EF4-FFF2-40B4-BE49-F238E27FC236}">
                <a16:creationId xmlns:a16="http://schemas.microsoft.com/office/drawing/2014/main" id="{0DB6CBEB-BC0A-07C1-8548-D8EE3F200ADD}"/>
              </a:ext>
            </a:extLst>
          </p:cNvPr>
          <p:cNvSpPr txBox="1"/>
          <p:nvPr/>
        </p:nvSpPr>
        <p:spPr>
          <a:xfrm>
            <a:off x="988540" y="1219200"/>
            <a:ext cx="9976022" cy="5324535"/>
          </a:xfrm>
          <a:prstGeom prst="rect">
            <a:avLst/>
          </a:prstGeom>
          <a:noFill/>
        </p:spPr>
        <p:txBody>
          <a:bodyPr wrap="square" rtlCol="0">
            <a:spAutoFit/>
          </a:bodyPr>
          <a:lstStyle/>
          <a:p>
            <a:r>
              <a:rPr lang="en-US" sz="2000" dirty="0"/>
              <a:t>Jefferson Lab, a 12 GeV polarized electron, fixed target facility, is developing a </a:t>
            </a:r>
            <a:r>
              <a:rPr lang="en-US" sz="2000" u="sng" dirty="0"/>
              <a:t>polarized</a:t>
            </a:r>
            <a:r>
              <a:rPr lang="en-US" sz="2000" dirty="0"/>
              <a:t> positron injector. </a:t>
            </a:r>
          </a:p>
          <a:p>
            <a:endParaRPr lang="en-US" sz="2000" dirty="0"/>
          </a:p>
          <a:p>
            <a:r>
              <a:rPr lang="en-US" sz="2000" dirty="0"/>
              <a:t>For more information on the polarized e+ source, see the link  at </a:t>
            </a:r>
            <a:r>
              <a:rPr lang="en-US" sz="2000" dirty="0">
                <a:solidFill>
                  <a:srgbClr val="0563C1"/>
                </a:solidFill>
                <a:hlinkClick r:id="rId2">
                  <a:extLst>
                    <a:ext uri="{A12FA001-AC4F-418D-AE19-62706E023703}">
                      <ahyp:hlinkClr xmlns:ahyp="http://schemas.microsoft.com/office/drawing/2018/hyperlinkcolor" val="tx"/>
                    </a:ext>
                  </a:extLst>
                </a:hlinkClick>
              </a:rPr>
              <a:t>Positron beams at </a:t>
            </a:r>
            <a:r>
              <a:rPr lang="en-US" sz="2000" dirty="0" err="1">
                <a:solidFill>
                  <a:srgbClr val="0563C1"/>
                </a:solidFill>
                <a:hlinkClick r:id="rId2">
                  <a:extLst>
                    <a:ext uri="{A12FA001-AC4F-418D-AE19-62706E023703}">
                      <ahyp:hlinkClr xmlns:ahyp="http://schemas.microsoft.com/office/drawing/2018/hyperlinkcolor" val="tx"/>
                    </a:ext>
                  </a:extLst>
                </a:hlinkClick>
              </a:rPr>
              <a:t>Ce+BAF</a:t>
            </a:r>
            <a:endParaRPr lang="en-US" sz="2000" dirty="0">
              <a:solidFill>
                <a:srgbClr val="0563C1"/>
              </a:solidFill>
            </a:endParaRPr>
          </a:p>
          <a:p>
            <a:endParaRPr lang="en-US" sz="2000" dirty="0">
              <a:solidFill>
                <a:srgbClr val="0563C1"/>
              </a:solidFill>
            </a:endParaRPr>
          </a:p>
          <a:p>
            <a:pPr marL="285750" indent="-285750">
              <a:buFont typeface="Arial" panose="020B0604020202020204" pitchFamily="34" charset="0"/>
              <a:buChar char="•"/>
            </a:pPr>
            <a:r>
              <a:rPr lang="en-US" sz="2000" dirty="0"/>
              <a:t>A positron beam facility at </a:t>
            </a:r>
            <a:r>
              <a:rPr lang="en-US" sz="2000" dirty="0" err="1"/>
              <a:t>Jlab</a:t>
            </a:r>
            <a:r>
              <a:rPr lang="en-US" sz="2000" dirty="0"/>
              <a:t> would enable a detailed study of Bhabha scattering </a:t>
            </a:r>
            <a:r>
              <a:rPr lang="en-US" sz="2000" dirty="0">
                <a:sym typeface="Wingdings" panose="05000000000000000000" pitchFamily="2" charset="2"/>
              </a:rPr>
              <a:t> </a:t>
            </a:r>
          </a:p>
          <a:p>
            <a:r>
              <a:rPr lang="en-US" sz="2000" dirty="0">
                <a:sym typeface="Wingdings" panose="05000000000000000000" pitchFamily="2" charset="2"/>
              </a:rPr>
              <a:t>     (</a:t>
            </a:r>
            <a:r>
              <a:rPr lang="en-US" sz="2000" b="1" dirty="0">
                <a:solidFill>
                  <a:srgbClr val="FF0000"/>
                </a:solidFill>
              </a:rPr>
              <a:t>e</a:t>
            </a:r>
            <a:r>
              <a:rPr lang="en-US" sz="2000" b="1" baseline="30000" dirty="0">
                <a:solidFill>
                  <a:srgbClr val="FF0000"/>
                </a:solidFill>
              </a:rPr>
              <a:t>+ </a:t>
            </a:r>
            <a:r>
              <a:rPr lang="en-US" sz="2000" b="1" dirty="0">
                <a:solidFill>
                  <a:srgbClr val="FF0000"/>
                </a:solidFill>
              </a:rPr>
              <a:t>e</a:t>
            </a:r>
            <a:r>
              <a:rPr lang="en-US" sz="2000" b="1" baseline="30000" dirty="0">
                <a:solidFill>
                  <a:srgbClr val="FF0000"/>
                </a:solidFill>
              </a:rPr>
              <a:t>-</a:t>
            </a:r>
            <a:r>
              <a:rPr lang="en-US" sz="2000" b="1" dirty="0">
                <a:solidFill>
                  <a:srgbClr val="FF0000"/>
                </a:solidFill>
              </a:rPr>
              <a:t> </a:t>
            </a:r>
            <a:r>
              <a:rPr lang="en-US" sz="2000" b="1" dirty="0">
                <a:solidFill>
                  <a:srgbClr val="FF0000"/>
                </a:solidFill>
                <a:sym typeface="Wingdings" panose="05000000000000000000" pitchFamily="2" charset="2"/>
              </a:rPr>
              <a:t> e</a:t>
            </a:r>
            <a:r>
              <a:rPr lang="en-US" sz="2000" b="1" baseline="30000" dirty="0">
                <a:solidFill>
                  <a:srgbClr val="FF0000"/>
                </a:solidFill>
                <a:sym typeface="Wingdings" panose="05000000000000000000" pitchFamily="2" charset="2"/>
              </a:rPr>
              <a:t>+ </a:t>
            </a:r>
            <a:r>
              <a:rPr lang="en-US" sz="2000" b="1" dirty="0">
                <a:solidFill>
                  <a:srgbClr val="FF0000"/>
                </a:solidFill>
                <a:sym typeface="Wingdings" panose="05000000000000000000" pitchFamily="2" charset="2"/>
              </a:rPr>
              <a:t>e</a:t>
            </a:r>
            <a:r>
              <a:rPr lang="en-US" sz="2000" b="1" baseline="30000" dirty="0">
                <a:solidFill>
                  <a:srgbClr val="FF0000"/>
                </a:solidFill>
                <a:sym typeface="Wingdings" panose="05000000000000000000" pitchFamily="2" charset="2"/>
              </a:rPr>
              <a:t>-</a:t>
            </a:r>
            <a:r>
              <a:rPr lang="en-US" sz="2000" dirty="0">
                <a:sym typeface="Wingdings" panose="05000000000000000000" pitchFamily="2" charset="2"/>
              </a:rPr>
              <a:t> ) </a:t>
            </a:r>
            <a:r>
              <a:rPr lang="en-US" sz="2000" dirty="0"/>
              <a:t>in the relatively unexplored CM mass range of 10 to 100 MeV/c2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Targets consisting of atomic electrons will permit practical </a:t>
            </a:r>
            <a:r>
              <a:rPr lang="en-US" sz="2000" dirty="0" err="1"/>
              <a:t>e</a:t>
            </a:r>
            <a:r>
              <a:rPr lang="en-US" sz="2000" baseline="30000" dirty="0" err="1"/>
              <a:t>+</a:t>
            </a:r>
            <a:r>
              <a:rPr lang="en-US" sz="2000" dirty="0" err="1"/>
              <a:t>e</a:t>
            </a:r>
            <a:r>
              <a:rPr lang="en-US" sz="2000" baseline="30000" dirty="0"/>
              <a:t>-</a:t>
            </a:r>
            <a:r>
              <a:rPr lang="en-US" sz="2000" dirty="0"/>
              <a:t> luminosities of 10</a:t>
            </a:r>
            <a:r>
              <a:rPr lang="en-US" sz="2000" baseline="30000" dirty="0"/>
              <a:t>35</a:t>
            </a:r>
            <a:r>
              <a:rPr lang="en-US" sz="2000" dirty="0"/>
              <a:t> to 10</a:t>
            </a:r>
            <a:r>
              <a:rPr lang="en-US" sz="2000" baseline="30000" dirty="0"/>
              <a:t>36</a:t>
            </a:r>
            <a:r>
              <a:rPr lang="en-US" sz="2000" dirty="0"/>
              <a:t>.</a:t>
            </a:r>
          </a:p>
          <a:p>
            <a:r>
              <a:rPr lang="en-US" sz="2000" dirty="0"/>
              <a:t>	 (The cross sections are also surprisingly large due to the small value of 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resulting high count rates, combined with </a:t>
            </a:r>
            <a:r>
              <a:rPr lang="en-US" sz="2000" dirty="0" err="1"/>
              <a:t>Jlab’s</a:t>
            </a:r>
            <a:r>
              <a:rPr lang="en-US" sz="2000" dirty="0"/>
              <a:t> superb expertise in spin manipulation, would enable Bhabha transverse polarization measurements of unprecedented precision.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Although Bhabha scattering is arguably one of the most well studied reactions in particle physics</a:t>
            </a:r>
            <a:r>
              <a:rPr lang="en-US" sz="2000" dirty="0">
                <a:solidFill>
                  <a:srgbClr val="FF0000"/>
                </a:solidFill>
              </a:rPr>
              <a:t>, the transverse asymmetries are largely unexplored</a:t>
            </a:r>
            <a:r>
              <a:rPr lang="en-US" sz="2000" dirty="0"/>
              <a:t>, and interesting questions can still be addressed.</a:t>
            </a:r>
          </a:p>
        </p:txBody>
      </p:sp>
    </p:spTree>
    <p:extLst>
      <p:ext uri="{BB962C8B-B14F-4D97-AF65-F5344CB8AC3E}">
        <p14:creationId xmlns:p14="http://schemas.microsoft.com/office/powerpoint/2010/main" val="26513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94" y="70928"/>
            <a:ext cx="10515600" cy="859376"/>
          </a:xfrm>
        </p:spPr>
        <p:txBody>
          <a:bodyPr>
            <a:normAutofit/>
          </a:bodyPr>
          <a:lstStyle/>
          <a:p>
            <a:pPr algn="ctr"/>
            <a:r>
              <a:rPr lang="en-US" sz="3600" b="1" dirty="0">
                <a:solidFill>
                  <a:srgbClr val="FF0000"/>
                </a:solidFill>
              </a:rPr>
              <a:t>Adding a BSM Scalar to A</a:t>
            </a:r>
            <a:r>
              <a:rPr lang="en-US" sz="3600" b="1" baseline="-25000" dirty="0">
                <a:solidFill>
                  <a:srgbClr val="FF0000"/>
                </a:solidFill>
              </a:rPr>
              <a:t>TT</a:t>
            </a:r>
            <a:r>
              <a:rPr lang="en-US" sz="3600" b="1" dirty="0">
                <a:solidFill>
                  <a:srgbClr val="FF0000"/>
                </a:solidFill>
              </a:rPr>
              <a:t>’  </a:t>
            </a:r>
            <a:endParaRPr lang="en-US" sz="3600" b="1" dirty="0"/>
          </a:p>
        </p:txBody>
      </p:sp>
      <p:sp>
        <p:nvSpPr>
          <p:cNvPr id="3" name="Slide Number Placeholder 2"/>
          <p:cNvSpPr>
            <a:spLocks noGrp="1"/>
          </p:cNvSpPr>
          <p:nvPr>
            <p:ph type="sldNum" sz="quarter" idx="12"/>
          </p:nvPr>
        </p:nvSpPr>
        <p:spPr/>
        <p:txBody>
          <a:bodyPr/>
          <a:lstStyle/>
          <a:p>
            <a:fld id="{0046CC63-0FC5-4E89-A17A-2EC0E43858F2}" type="slidenum">
              <a:rPr lang="en-US" smtClean="0"/>
              <a:t>30</a:t>
            </a:fld>
            <a:endParaRPr lang="en-US"/>
          </a:p>
        </p:txBody>
      </p:sp>
      <p:sp>
        <p:nvSpPr>
          <p:cNvPr id="5" name="TextBox 4"/>
          <p:cNvSpPr txBox="1"/>
          <p:nvPr/>
        </p:nvSpPr>
        <p:spPr>
          <a:xfrm>
            <a:off x="6088489" y="2352969"/>
            <a:ext cx="5620909" cy="360098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dominant scalar contribution to A</a:t>
            </a:r>
            <a:r>
              <a:rPr lang="en-US" baseline="-25000" dirty="0">
                <a:latin typeface="Calibri" panose="020F0502020204030204" pitchFamily="34" charset="0"/>
                <a:cs typeface="Calibri" panose="020F0502020204030204" pitchFamily="34" charset="0"/>
              </a:rPr>
              <a:t>TT</a:t>
            </a:r>
            <a:r>
              <a:rPr lang="en-US" dirty="0">
                <a:latin typeface="Calibri" panose="020F0502020204030204" pitchFamily="34" charset="0"/>
                <a:cs typeface="Calibri" panose="020F0502020204030204" pitchFamily="34" charset="0"/>
              </a:rPr>
              <a:t>’ will be thru doubly suppressed amplitudes </a:t>
            </a:r>
            <a:r>
              <a:rPr lang="en-US" dirty="0">
                <a:latin typeface="Calibri" panose="020F0502020204030204" pitchFamily="34" charset="0"/>
                <a:ea typeface="Calibri" panose="020F0502020204030204" pitchFamily="34" charset="0"/>
                <a:cs typeface="Calibri" panose="020F0502020204030204" pitchFamily="34" charset="0"/>
              </a:rPr>
              <a:t>F</a:t>
            </a:r>
            <a:r>
              <a:rPr lang="en-US" baseline="-25000" dirty="0">
                <a:latin typeface="Calibri" panose="020F0502020204030204" pitchFamily="34" charset="0"/>
                <a:ea typeface="Calibri" panose="020F0502020204030204" pitchFamily="34" charset="0"/>
                <a:cs typeface="Calibri" panose="020F0502020204030204" pitchFamily="34" charset="0"/>
              </a:rPr>
              <a:t>LL</a:t>
            </a:r>
            <a:r>
              <a:rPr lang="en-US" baseline="30000" dirty="0">
                <a:latin typeface="Calibri" panose="020F0502020204030204" pitchFamily="34" charset="0"/>
                <a:ea typeface="Calibri" panose="020F0502020204030204" pitchFamily="34" charset="0"/>
                <a:cs typeface="Calibri" panose="020F0502020204030204" pitchFamily="34" charset="0"/>
              </a:rPr>
              <a:t>RR </a:t>
            </a:r>
            <a:r>
              <a:rPr lang="en-US" dirty="0">
                <a:latin typeface="Calibri" panose="020F0502020204030204" pitchFamily="34" charset="0"/>
                <a:ea typeface="Calibri" panose="020F0502020204030204" pitchFamily="34" charset="0"/>
                <a:cs typeface="Calibri" panose="020F0502020204030204" pitchFamily="34" charset="0"/>
              </a:rPr>
              <a:t>and F</a:t>
            </a:r>
            <a:r>
              <a:rPr lang="en-US" baseline="-25000" dirty="0">
                <a:latin typeface="Calibri" panose="020F0502020204030204" pitchFamily="34" charset="0"/>
                <a:ea typeface="Calibri" panose="020F0502020204030204" pitchFamily="34" charset="0"/>
                <a:cs typeface="Calibri" panose="020F0502020204030204" pitchFamily="34" charset="0"/>
              </a:rPr>
              <a:t>RR</a:t>
            </a:r>
            <a:r>
              <a:rPr lang="en-US" baseline="30000" dirty="0">
                <a:latin typeface="Calibri" panose="020F0502020204030204" pitchFamily="34" charset="0"/>
                <a:ea typeface="Calibri" panose="020F0502020204030204" pitchFamily="34" charset="0"/>
                <a:cs typeface="Calibri" panose="020F0502020204030204" pitchFamily="34" charset="0"/>
              </a:rPr>
              <a:t> LL</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t>F</a:t>
            </a:r>
            <a:r>
              <a:rPr lang="en-US" baseline="-25000" dirty="0"/>
              <a:t>RR</a:t>
            </a:r>
            <a:r>
              <a:rPr lang="en-US" baseline="30000" dirty="0"/>
              <a:t>LL </a:t>
            </a:r>
            <a:r>
              <a:rPr lang="en-US" dirty="0"/>
              <a:t>= F</a:t>
            </a:r>
            <a:r>
              <a:rPr lang="en-US" baseline="-25000" dirty="0"/>
              <a:t>LL</a:t>
            </a:r>
            <a:r>
              <a:rPr lang="en-US" baseline="30000" dirty="0"/>
              <a:t> RR</a:t>
            </a:r>
            <a:r>
              <a:rPr lang="en-US" dirty="0"/>
              <a:t> =  - e</a:t>
            </a:r>
            <a:r>
              <a:rPr lang="en-US" baseline="30000" dirty="0"/>
              <a:t>2</a:t>
            </a:r>
            <a:r>
              <a:rPr lang="en-US" dirty="0"/>
              <a:t>(1 + cos</a:t>
            </a:r>
            <a:r>
              <a:rPr lang="el-GR" dirty="0"/>
              <a:t>θ</a:t>
            </a:r>
            <a:r>
              <a:rPr lang="en-US" dirty="0"/>
              <a:t>)/</a:t>
            </a:r>
            <a:r>
              <a:rPr lang="el-GR" dirty="0">
                <a:latin typeface="Calibri" panose="020F0502020204030204" pitchFamily="34" charset="0"/>
                <a:cs typeface="Calibri" panose="020F0502020204030204" pitchFamily="34" charset="0"/>
              </a:rPr>
              <a:t>γ</a:t>
            </a:r>
            <a:r>
              <a:rPr lang="en-US"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 </a:t>
            </a:r>
            <a:r>
              <a:rPr lang="en-US" dirty="0">
                <a:solidFill>
                  <a:srgbClr val="FF0000"/>
                </a:solidFill>
              </a:rPr>
              <a:t>g</a:t>
            </a:r>
            <a:r>
              <a:rPr lang="en-US" baseline="-25000" dirty="0">
                <a:solidFill>
                  <a:srgbClr val="FF0000"/>
                </a:solidFill>
              </a:rPr>
              <a:t>s</a:t>
            </a:r>
            <a:r>
              <a:rPr lang="en-US" baseline="30000" dirty="0">
                <a:solidFill>
                  <a:srgbClr val="FF0000"/>
                </a:solidFill>
              </a:rPr>
              <a:t>2</a:t>
            </a:r>
            <a:r>
              <a:rPr lang="en-US" dirty="0">
                <a:solidFill>
                  <a:srgbClr val="FF0000"/>
                </a:solidFill>
              </a:rPr>
              <a:t>*propagator</a:t>
            </a:r>
            <a:r>
              <a:rPr lang="en-US" baseline="30000" dirty="0"/>
              <a:t>    </a:t>
            </a:r>
          </a:p>
          <a:p>
            <a:endParaRPr lang="en-US" baseline="30000" dirty="0"/>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then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FF0000"/>
                </a:solidFill>
              </a:rPr>
              <a:t>A</a:t>
            </a:r>
            <a:r>
              <a:rPr lang="en-US" baseline="-25000" dirty="0">
                <a:solidFill>
                  <a:srgbClr val="FF0000"/>
                </a:solidFill>
              </a:rPr>
              <a:t>TT</a:t>
            </a:r>
            <a:r>
              <a:rPr lang="en-US" dirty="0">
                <a:solidFill>
                  <a:srgbClr val="FF0000"/>
                </a:solidFill>
              </a:rPr>
              <a:t>’ ~ </a:t>
            </a:r>
            <a:r>
              <a:rPr lang="en-US" dirty="0">
                <a:latin typeface="Calibri" panose="020F0502020204030204" pitchFamily="34" charset="0"/>
                <a:ea typeface="Calibri" panose="020F0502020204030204" pitchFamily="34" charset="0"/>
                <a:cs typeface="Calibri" panose="020F0502020204030204" pitchFamily="34" charset="0"/>
              </a:rPr>
              <a:t>F</a:t>
            </a:r>
            <a:r>
              <a:rPr lang="en-US" baseline="-25000" dirty="0">
                <a:latin typeface="Calibri" panose="020F0502020204030204" pitchFamily="34" charset="0"/>
                <a:ea typeface="Calibri" panose="020F0502020204030204" pitchFamily="34" charset="0"/>
                <a:cs typeface="Calibri" panose="020F0502020204030204" pitchFamily="34" charset="0"/>
              </a:rPr>
              <a:t>RR</a:t>
            </a:r>
            <a:r>
              <a:rPr lang="en-US" baseline="30000" dirty="0">
                <a:latin typeface="Calibri" panose="020F0502020204030204" pitchFamily="34" charset="0"/>
                <a:ea typeface="Calibri" panose="020F0502020204030204" pitchFamily="34" charset="0"/>
                <a:cs typeface="Calibri" panose="020F0502020204030204" pitchFamily="34" charset="0"/>
              </a:rPr>
              <a:t>LL</a:t>
            </a:r>
            <a:r>
              <a:rPr lang="en-US" dirty="0">
                <a:latin typeface="Calibri" panose="020F0502020204030204" pitchFamily="34" charset="0"/>
                <a:ea typeface="Calibri" panose="020F0502020204030204" pitchFamily="34" charset="0"/>
                <a:cs typeface="Calibri" panose="020F0502020204030204" pitchFamily="34" charset="0"/>
              </a:rPr>
              <a:t>F</a:t>
            </a:r>
            <a:r>
              <a:rPr lang="en-US" baseline="-25000" dirty="0">
                <a:latin typeface="Calibri" panose="020F0502020204030204" pitchFamily="34" charset="0"/>
                <a:ea typeface="Calibri" panose="020F0502020204030204" pitchFamily="34" charset="0"/>
                <a:cs typeface="Calibri" panose="020F0502020204030204" pitchFamily="34" charset="0"/>
              </a:rPr>
              <a:t>LL</a:t>
            </a:r>
            <a:r>
              <a:rPr lang="en-US" baseline="30000" dirty="0">
                <a:latin typeface="Calibri" panose="020F0502020204030204" pitchFamily="34" charset="0"/>
                <a:ea typeface="Calibri" panose="020F0502020204030204" pitchFamily="34" charset="0"/>
                <a:cs typeface="Calibri" panose="020F0502020204030204" pitchFamily="34" charset="0"/>
              </a:rPr>
              <a:t>LL</a:t>
            </a:r>
            <a:r>
              <a:rPr lang="en-US" baseline="-250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t>
            </a:r>
            <a:r>
              <a:rPr lang="en-US" baseline="-250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a:t>
            </a:r>
            <a:r>
              <a:rPr lang="en-US" baseline="-25000" dirty="0">
                <a:latin typeface="Calibri" panose="020F0502020204030204" pitchFamily="34" charset="0"/>
                <a:ea typeface="Calibri" panose="020F0502020204030204" pitchFamily="34" charset="0"/>
                <a:cs typeface="Calibri" panose="020F0502020204030204" pitchFamily="34" charset="0"/>
              </a:rPr>
              <a:t>RR</a:t>
            </a:r>
            <a:r>
              <a:rPr lang="en-US" baseline="30000" dirty="0">
                <a:latin typeface="Calibri" panose="020F0502020204030204" pitchFamily="34" charset="0"/>
                <a:ea typeface="Calibri" panose="020F0502020204030204" pitchFamily="34" charset="0"/>
                <a:cs typeface="Calibri" panose="020F0502020204030204" pitchFamily="34" charset="0"/>
              </a:rPr>
              <a:t>RR</a:t>
            </a:r>
            <a:r>
              <a:rPr lang="en-US" dirty="0">
                <a:latin typeface="Calibri" panose="020F0502020204030204" pitchFamily="34" charset="0"/>
                <a:ea typeface="Calibri" panose="020F0502020204030204" pitchFamily="34" charset="0"/>
                <a:cs typeface="Calibri" panose="020F0502020204030204" pitchFamily="34" charset="0"/>
              </a:rPr>
              <a:t>F</a:t>
            </a:r>
            <a:r>
              <a:rPr lang="en-US" baseline="-25000" dirty="0">
                <a:latin typeface="Calibri" panose="020F0502020204030204" pitchFamily="34" charset="0"/>
                <a:ea typeface="Calibri" panose="020F0502020204030204" pitchFamily="34" charset="0"/>
                <a:cs typeface="Calibri" panose="020F0502020204030204" pitchFamily="34" charset="0"/>
              </a:rPr>
              <a:t>LL</a:t>
            </a:r>
            <a:r>
              <a:rPr lang="en-US" baseline="30000" dirty="0">
                <a:latin typeface="Calibri" panose="020F0502020204030204" pitchFamily="34" charset="0"/>
                <a:ea typeface="Calibri" panose="020F0502020204030204" pitchFamily="34" charset="0"/>
                <a:cs typeface="Calibri" panose="020F0502020204030204" pitchFamily="34" charset="0"/>
              </a:rPr>
              <a:t>RR</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would be approximately</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endParaRPr lang="en-US" dirty="0">
              <a:solidFill>
                <a:srgbClr val="FF0000"/>
              </a:solidFill>
              <a:latin typeface="Calibri" panose="020F0502020204030204" pitchFamily="34" charset="0"/>
              <a:cs typeface="Calibri" panose="020F0502020204030204" pitchFamily="34" charset="0"/>
            </a:endParaRPr>
          </a:p>
          <a:p>
            <a:pPr algn="ctr"/>
            <a:r>
              <a:rPr lang="en-US" dirty="0"/>
              <a:t>2[4e</a:t>
            </a:r>
            <a:r>
              <a:rPr lang="en-US" baseline="30000" dirty="0"/>
              <a:t>2</a:t>
            </a:r>
            <a:r>
              <a:rPr lang="en-US" dirty="0"/>
              <a:t>/(1 – cos</a:t>
            </a:r>
            <a:r>
              <a:rPr lang="el-GR" dirty="0"/>
              <a:t>θ</a:t>
            </a:r>
            <a:r>
              <a:rPr lang="en-US" dirty="0"/>
              <a:t>)] *[ -e</a:t>
            </a:r>
            <a:r>
              <a:rPr lang="en-US" baseline="30000" dirty="0"/>
              <a:t>2 </a:t>
            </a:r>
            <a:r>
              <a:rPr lang="en-US" dirty="0"/>
              <a:t>(1 + cos</a:t>
            </a:r>
            <a:r>
              <a:rPr lang="el-GR" dirty="0"/>
              <a:t>θ</a:t>
            </a:r>
            <a:r>
              <a:rPr lang="en-US" dirty="0"/>
              <a:t>)/</a:t>
            </a:r>
            <a:r>
              <a:rPr lang="el-GR" dirty="0">
                <a:latin typeface="Calibri" panose="020F0502020204030204" pitchFamily="34" charset="0"/>
                <a:cs typeface="Calibri" panose="020F0502020204030204" pitchFamily="34" charset="0"/>
              </a:rPr>
              <a:t>γ</a:t>
            </a:r>
            <a:r>
              <a:rPr lang="en-US" baseline="30000"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 </a:t>
            </a:r>
            <a:r>
              <a:rPr lang="en-US" dirty="0">
                <a:solidFill>
                  <a:srgbClr val="FF0000"/>
                </a:solidFill>
              </a:rPr>
              <a:t>g</a:t>
            </a:r>
            <a:r>
              <a:rPr lang="en-US" baseline="-25000" dirty="0">
                <a:solidFill>
                  <a:srgbClr val="FF0000"/>
                </a:solidFill>
              </a:rPr>
              <a:t>s</a:t>
            </a:r>
            <a:r>
              <a:rPr lang="en-US" baseline="30000" dirty="0">
                <a:solidFill>
                  <a:srgbClr val="FF0000"/>
                </a:solidFill>
              </a:rPr>
              <a:t>2</a:t>
            </a:r>
            <a:r>
              <a:rPr lang="en-US" dirty="0">
                <a:solidFill>
                  <a:srgbClr val="FF0000"/>
                </a:solidFill>
              </a:rPr>
              <a:t>*propagator </a:t>
            </a:r>
            <a:r>
              <a:rPr lang="en-US" dirty="0">
                <a:latin typeface="Calibri" panose="020F0502020204030204" pitchFamily="34" charset="0"/>
                <a:cs typeface="Calibri" panose="020F0502020204030204" pitchFamily="34" charset="0"/>
              </a:rPr>
              <a:t>]</a:t>
            </a:r>
            <a:endParaRPr lang="en-US" dirty="0"/>
          </a:p>
          <a:p>
            <a:r>
              <a:rPr lang="en-US" dirty="0"/>
              <a:t> </a:t>
            </a:r>
          </a:p>
          <a:p>
            <a:endParaRPr lang="en-US" dirty="0"/>
          </a:p>
        </p:txBody>
      </p:sp>
      <p:sp>
        <p:nvSpPr>
          <p:cNvPr id="13" name="TextBox 12"/>
          <p:cNvSpPr txBox="1"/>
          <p:nvPr/>
        </p:nvSpPr>
        <p:spPr>
          <a:xfrm>
            <a:off x="558969" y="6015692"/>
            <a:ext cx="2538002" cy="523220"/>
          </a:xfrm>
          <a:prstGeom prst="rect">
            <a:avLst/>
          </a:prstGeom>
          <a:noFill/>
        </p:spPr>
        <p:txBody>
          <a:bodyPr wrap="none" rtlCol="0">
            <a:spAutoFit/>
          </a:bodyPr>
          <a:lstStyle/>
          <a:p>
            <a:r>
              <a:rPr lang="en-US" sz="1400" dirty="0">
                <a:solidFill>
                  <a:srgbClr val="FF0000"/>
                </a:solidFill>
              </a:rPr>
              <a:t>* K. </a:t>
            </a:r>
            <a:r>
              <a:rPr lang="en-US" sz="1400" dirty="0" err="1">
                <a:solidFill>
                  <a:srgbClr val="FF0000"/>
                </a:solidFill>
              </a:rPr>
              <a:t>Hikasa</a:t>
            </a:r>
            <a:r>
              <a:rPr lang="en-US" sz="1400" dirty="0">
                <a:solidFill>
                  <a:srgbClr val="FF0000"/>
                </a:solidFill>
              </a:rPr>
              <a:t>, PRD 33 (1986) 3203 </a:t>
            </a:r>
          </a:p>
          <a:p>
            <a:pPr algn="ctr"/>
            <a:r>
              <a:rPr lang="en-US" sz="1400" dirty="0">
                <a:solidFill>
                  <a:srgbClr val="FF0000"/>
                </a:solidFill>
              </a:rPr>
              <a:t>(page 3208)</a:t>
            </a:r>
          </a:p>
        </p:txBody>
      </p:sp>
      <p:sp>
        <p:nvSpPr>
          <p:cNvPr id="4" name="TextBox 3"/>
          <p:cNvSpPr txBox="1"/>
          <p:nvPr/>
        </p:nvSpPr>
        <p:spPr>
          <a:xfrm>
            <a:off x="247884" y="954945"/>
            <a:ext cx="11461514" cy="923330"/>
          </a:xfrm>
          <a:prstGeom prst="rect">
            <a:avLst/>
          </a:prstGeom>
          <a:noFill/>
        </p:spPr>
        <p:txBody>
          <a:bodyPr wrap="square" rtlCol="0">
            <a:spAutoFit/>
          </a:bodyPr>
          <a:lstStyle/>
          <a:p>
            <a:r>
              <a:rPr lang="en-US" dirty="0"/>
              <a:t>I added the BSM scalar amplitude in a manner suggested in the old </a:t>
            </a:r>
            <a:r>
              <a:rPr lang="en-US" dirty="0" err="1"/>
              <a:t>Hikasa</a:t>
            </a:r>
            <a:r>
              <a:rPr lang="en-US" dirty="0"/>
              <a:t> reference. </a:t>
            </a:r>
          </a:p>
          <a:p>
            <a:r>
              <a:rPr lang="en-US" dirty="0"/>
              <a:t>However, to eventually publish a plot of projected exclusion in scalar coupling vs mass, and compare to modern papers, I need to incorporate the propagator. This is a work in progress.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49" y="2709271"/>
            <a:ext cx="3688594" cy="2888383"/>
          </a:xfrm>
          <a:prstGeom prst="rect">
            <a:avLst/>
          </a:prstGeom>
        </p:spPr>
      </p:pic>
    </p:spTree>
    <p:extLst>
      <p:ext uri="{BB962C8B-B14F-4D97-AF65-F5344CB8AC3E}">
        <p14:creationId xmlns:p14="http://schemas.microsoft.com/office/powerpoint/2010/main" val="1530544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94" y="70928"/>
            <a:ext cx="10515600" cy="859376"/>
          </a:xfrm>
        </p:spPr>
        <p:txBody>
          <a:bodyPr>
            <a:normAutofit/>
          </a:bodyPr>
          <a:lstStyle/>
          <a:p>
            <a:pPr algn="ctr"/>
            <a:r>
              <a:rPr lang="en-US" sz="3600" b="1" dirty="0">
                <a:solidFill>
                  <a:srgbClr val="FF0000"/>
                </a:solidFill>
              </a:rPr>
              <a:t>A</a:t>
            </a:r>
            <a:r>
              <a:rPr lang="en-US" sz="3600" b="1" baseline="-25000" dirty="0">
                <a:solidFill>
                  <a:srgbClr val="FF0000"/>
                </a:solidFill>
              </a:rPr>
              <a:t>TT</a:t>
            </a:r>
            <a:r>
              <a:rPr lang="en-US" sz="3600" b="1" dirty="0">
                <a:solidFill>
                  <a:srgbClr val="FF0000"/>
                </a:solidFill>
              </a:rPr>
              <a:t>’ Including a BSM Scalar Amplitude</a:t>
            </a:r>
            <a:r>
              <a:rPr lang="en-US" sz="3600" b="1" baseline="-25000" dirty="0">
                <a:solidFill>
                  <a:srgbClr val="FF0000"/>
                </a:solidFill>
              </a:rPr>
              <a:t>  </a:t>
            </a:r>
            <a:r>
              <a:rPr lang="en-US" sz="3600" b="1" dirty="0">
                <a:solidFill>
                  <a:srgbClr val="FF0000"/>
                </a:solidFill>
              </a:rPr>
              <a:t> </a:t>
            </a:r>
            <a:endParaRPr lang="en-US" sz="3600" b="1" dirty="0"/>
          </a:p>
        </p:txBody>
      </p:sp>
      <p:sp>
        <p:nvSpPr>
          <p:cNvPr id="3" name="Slide Number Placeholder 2"/>
          <p:cNvSpPr>
            <a:spLocks noGrp="1"/>
          </p:cNvSpPr>
          <p:nvPr>
            <p:ph type="sldNum" sz="quarter" idx="12"/>
          </p:nvPr>
        </p:nvSpPr>
        <p:spPr/>
        <p:txBody>
          <a:bodyPr/>
          <a:lstStyle/>
          <a:p>
            <a:fld id="{0046CC63-0FC5-4E89-A17A-2EC0E43858F2}" type="slidenum">
              <a:rPr lang="en-US" smtClean="0"/>
              <a:t>31</a:t>
            </a:fld>
            <a:endParaRPr lang="en-US"/>
          </a:p>
        </p:txBody>
      </p:sp>
      <p:pic>
        <p:nvPicPr>
          <p:cNvPr id="5" name="Picture 4"/>
          <p:cNvPicPr>
            <a:picLocks noChangeAspect="1"/>
          </p:cNvPicPr>
          <p:nvPr/>
        </p:nvPicPr>
        <p:blipFill>
          <a:blip r:embed="rId2"/>
          <a:stretch>
            <a:fillRect/>
          </a:stretch>
        </p:blipFill>
        <p:spPr>
          <a:xfrm>
            <a:off x="2987479" y="2324155"/>
            <a:ext cx="4584589" cy="4298053"/>
          </a:xfrm>
          <a:prstGeom prst="rect">
            <a:avLst/>
          </a:prstGeom>
        </p:spPr>
      </p:pic>
      <p:sp>
        <p:nvSpPr>
          <p:cNvPr id="14" name="TextBox 13"/>
          <p:cNvSpPr txBox="1"/>
          <p:nvPr/>
        </p:nvSpPr>
        <p:spPr>
          <a:xfrm>
            <a:off x="512659" y="930304"/>
            <a:ext cx="6208431" cy="1231106"/>
          </a:xfrm>
          <a:prstGeom prst="rect">
            <a:avLst/>
          </a:prstGeom>
          <a:noFill/>
        </p:spPr>
        <p:txBody>
          <a:bodyPr wrap="none" rtlCol="0">
            <a:spAutoFit/>
          </a:bodyPr>
          <a:lstStyle/>
          <a:p>
            <a:r>
              <a:rPr lang="en-US" dirty="0"/>
              <a:t>Very preliminary.</a:t>
            </a:r>
          </a:p>
          <a:p>
            <a:endParaRPr lang="en-US" dirty="0"/>
          </a:p>
          <a:p>
            <a:r>
              <a:rPr lang="en-US" dirty="0"/>
              <a:t>For E = 6 GeV, which corresponds to </a:t>
            </a:r>
            <a:r>
              <a:rPr lang="en-US" dirty="0" err="1"/>
              <a:t>E</a:t>
            </a:r>
            <a:r>
              <a:rPr lang="en-US" baseline="-25000" dirty="0" err="1"/>
              <a:t>cm</a:t>
            </a:r>
            <a:r>
              <a:rPr lang="en-US" dirty="0"/>
              <a:t> ~ 77.5 MeV/c</a:t>
            </a:r>
            <a:r>
              <a:rPr lang="en-US" baseline="30000" dirty="0"/>
              <a:t>2</a:t>
            </a:r>
            <a:r>
              <a:rPr lang="en-US" dirty="0"/>
              <a:t>. </a:t>
            </a:r>
          </a:p>
          <a:p>
            <a:r>
              <a:rPr lang="en-US" dirty="0"/>
              <a:t>The scalar mass was set to 25 MeV/c</a:t>
            </a:r>
            <a:r>
              <a:rPr lang="en-US" baseline="30000" dirty="0"/>
              <a:t>2</a:t>
            </a:r>
            <a:r>
              <a:rPr lang="en-US" dirty="0"/>
              <a:t>, and a coupling </a:t>
            </a:r>
            <a:r>
              <a:rPr lang="en-US" sz="2000" dirty="0" err="1"/>
              <a:t>g</a:t>
            </a:r>
            <a:r>
              <a:rPr lang="en-US" sz="2000" baseline="-25000" dirty="0" err="1"/>
              <a:t>s</a:t>
            </a:r>
            <a:r>
              <a:rPr lang="en-US" dirty="0"/>
              <a:t> = 1E-3.  </a:t>
            </a:r>
          </a:p>
        </p:txBody>
      </p:sp>
      <p:sp>
        <p:nvSpPr>
          <p:cNvPr id="7" name="TextBox 6"/>
          <p:cNvSpPr txBox="1"/>
          <p:nvPr/>
        </p:nvSpPr>
        <p:spPr>
          <a:xfrm>
            <a:off x="8423046" y="1545857"/>
            <a:ext cx="3535715" cy="3970318"/>
          </a:xfrm>
          <a:prstGeom prst="rect">
            <a:avLst/>
          </a:prstGeom>
          <a:noFill/>
        </p:spPr>
        <p:txBody>
          <a:bodyPr wrap="square" rtlCol="0">
            <a:spAutoFit/>
          </a:bodyPr>
          <a:lstStyle/>
          <a:p>
            <a:r>
              <a:rPr lang="en-US" dirty="0"/>
              <a:t>Comments:</a:t>
            </a:r>
          </a:p>
          <a:p>
            <a:endParaRPr lang="en-US" dirty="0"/>
          </a:p>
          <a:p>
            <a:pPr marL="285750" indent="-285750">
              <a:buFont typeface="Arial" panose="020B0604020202020204" pitchFamily="34" charset="0"/>
              <a:buChar char="•"/>
            </a:pPr>
            <a:r>
              <a:rPr lang="en-US" dirty="0"/>
              <a:t>This plot is representative of </a:t>
            </a:r>
          </a:p>
          <a:p>
            <a:r>
              <a:rPr lang="en-US" dirty="0"/>
              <a:t>the Mass &lt;&lt; </a:t>
            </a:r>
            <a:r>
              <a:rPr lang="en-US" dirty="0" err="1"/>
              <a:t>E</a:t>
            </a:r>
            <a:r>
              <a:rPr lang="en-US" baseline="-25000" dirty="0" err="1"/>
              <a:t>cm</a:t>
            </a:r>
            <a:r>
              <a:rPr lang="en-US" dirty="0"/>
              <a:t> scenario.</a:t>
            </a:r>
          </a:p>
          <a:p>
            <a:endParaRPr lang="en-US" dirty="0"/>
          </a:p>
          <a:p>
            <a:r>
              <a:rPr lang="en-US" dirty="0"/>
              <a:t>The other two scenarios are: </a:t>
            </a:r>
          </a:p>
          <a:p>
            <a:endParaRPr lang="en-US" dirty="0"/>
          </a:p>
          <a:p>
            <a:pPr marL="285750" indent="-285750">
              <a:buFont typeface="Arial" panose="020B0604020202020204" pitchFamily="34" charset="0"/>
              <a:buChar char="•"/>
            </a:pPr>
            <a:r>
              <a:rPr lang="en-US" dirty="0"/>
              <a:t>Mass &gt;&gt; </a:t>
            </a:r>
            <a:r>
              <a:rPr lang="en-US" dirty="0" err="1"/>
              <a:t>E</a:t>
            </a:r>
            <a:r>
              <a:rPr lang="en-US" baseline="-25000" dirty="0" err="1"/>
              <a:t>cm</a:t>
            </a:r>
            <a:endParaRPr lang="en-US" baseline="-25000" dirty="0"/>
          </a:p>
          <a:p>
            <a:r>
              <a:rPr lang="en-US" dirty="0"/>
              <a:t> (contact interaction, less sensitive)</a:t>
            </a:r>
          </a:p>
          <a:p>
            <a:endParaRPr lang="en-US" dirty="0"/>
          </a:p>
          <a:p>
            <a:r>
              <a:rPr lang="en-US" dirty="0"/>
              <a:t>and</a:t>
            </a:r>
          </a:p>
          <a:p>
            <a:endParaRPr lang="en-US" dirty="0"/>
          </a:p>
          <a:p>
            <a:pPr marL="285750" indent="-285750">
              <a:buFont typeface="Arial" panose="020B0604020202020204" pitchFamily="34" charset="0"/>
              <a:buChar char="•"/>
            </a:pPr>
            <a:r>
              <a:rPr lang="en-US" dirty="0"/>
              <a:t>Mass ~ </a:t>
            </a:r>
            <a:r>
              <a:rPr lang="en-US" dirty="0" err="1"/>
              <a:t>E</a:t>
            </a:r>
            <a:r>
              <a:rPr lang="en-US" baseline="-25000" dirty="0" err="1"/>
              <a:t>cm</a:t>
            </a:r>
            <a:r>
              <a:rPr lang="en-US" dirty="0"/>
              <a:t> </a:t>
            </a:r>
          </a:p>
          <a:p>
            <a:pPr algn="ctr"/>
            <a:r>
              <a:rPr lang="en-US" dirty="0"/>
              <a:t>(resonance, </a:t>
            </a:r>
            <a:r>
              <a:rPr lang="en-US" u="sng" dirty="0"/>
              <a:t>much</a:t>
            </a:r>
            <a:r>
              <a:rPr lang="en-US" dirty="0"/>
              <a:t> more sensitive). </a:t>
            </a:r>
          </a:p>
        </p:txBody>
      </p:sp>
    </p:spTree>
    <p:extLst>
      <p:ext uri="{BB962C8B-B14F-4D97-AF65-F5344CB8AC3E}">
        <p14:creationId xmlns:p14="http://schemas.microsoft.com/office/powerpoint/2010/main" val="3278121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780"/>
            <a:ext cx="10515600" cy="819619"/>
          </a:xfrm>
        </p:spPr>
        <p:txBody>
          <a:bodyPr>
            <a:normAutofit/>
          </a:bodyPr>
          <a:lstStyle/>
          <a:p>
            <a:pPr algn="ctr"/>
            <a:r>
              <a:rPr lang="en-US" sz="3600" b="1" dirty="0">
                <a:solidFill>
                  <a:srgbClr val="FF0000"/>
                </a:solidFill>
              </a:rPr>
              <a:t>Transverse Asymmetry Magnitudes vs </a:t>
            </a:r>
            <a:r>
              <a:rPr lang="en-US" sz="3600" b="1" dirty="0" err="1">
                <a:solidFill>
                  <a:srgbClr val="FF0000"/>
                </a:solidFill>
              </a:rPr>
              <a:t>E</a:t>
            </a:r>
            <a:r>
              <a:rPr lang="en-US" sz="3600" b="1" baseline="-25000" dirty="0" err="1">
                <a:solidFill>
                  <a:srgbClr val="FF0000"/>
                </a:solidFill>
              </a:rPr>
              <a:t>beam</a:t>
            </a:r>
            <a:endParaRPr lang="en-US" sz="3600" b="1" baseline="-25000" dirty="0">
              <a:solidFill>
                <a:srgbClr val="FF0000"/>
              </a:solidFill>
            </a:endParaRPr>
          </a:p>
        </p:txBody>
      </p:sp>
      <p:sp>
        <p:nvSpPr>
          <p:cNvPr id="3" name="Slide Number Placeholder 2"/>
          <p:cNvSpPr>
            <a:spLocks noGrp="1"/>
          </p:cNvSpPr>
          <p:nvPr>
            <p:ph type="sldNum" sz="quarter" idx="12"/>
          </p:nvPr>
        </p:nvSpPr>
        <p:spPr/>
        <p:txBody>
          <a:bodyPr/>
          <a:lstStyle/>
          <a:p>
            <a:fld id="{0046CC63-0FC5-4E89-A17A-2EC0E43858F2}" type="slidenum">
              <a:rPr lang="en-US" smtClean="0"/>
              <a:t>32</a:t>
            </a:fld>
            <a:endParaRPr lang="en-US"/>
          </a:p>
        </p:txBody>
      </p:sp>
      <p:pic>
        <p:nvPicPr>
          <p:cNvPr id="5" name="Picture 4"/>
          <p:cNvPicPr>
            <a:picLocks noChangeAspect="1"/>
          </p:cNvPicPr>
          <p:nvPr/>
        </p:nvPicPr>
        <p:blipFill>
          <a:blip r:embed="rId2"/>
          <a:stretch>
            <a:fillRect/>
          </a:stretch>
        </p:blipFill>
        <p:spPr>
          <a:xfrm>
            <a:off x="3153254" y="1010581"/>
            <a:ext cx="5730736" cy="5334463"/>
          </a:xfrm>
          <a:prstGeom prst="rect">
            <a:avLst/>
          </a:prstGeom>
        </p:spPr>
      </p:pic>
      <p:sp>
        <p:nvSpPr>
          <p:cNvPr id="7" name="TextBox 6"/>
          <p:cNvSpPr txBox="1"/>
          <p:nvPr/>
        </p:nvSpPr>
        <p:spPr>
          <a:xfrm>
            <a:off x="4242062" y="4243117"/>
            <a:ext cx="831061" cy="307777"/>
          </a:xfrm>
          <a:prstGeom prst="rect">
            <a:avLst/>
          </a:prstGeom>
          <a:solidFill>
            <a:srgbClr val="FFFF00"/>
          </a:solidFill>
        </p:spPr>
        <p:txBody>
          <a:bodyPr wrap="none" rtlCol="0">
            <a:spAutoFit/>
          </a:bodyPr>
          <a:lstStyle/>
          <a:p>
            <a:r>
              <a:rPr lang="en-US" sz="1400" dirty="0"/>
              <a:t>A</a:t>
            </a:r>
            <a:r>
              <a:rPr lang="en-US" sz="1400" baseline="-25000" dirty="0"/>
              <a:t>TU</a:t>
            </a:r>
            <a:r>
              <a:rPr lang="en-US" sz="1400" dirty="0"/>
              <a:t> ~ </a:t>
            </a:r>
            <a:r>
              <a:rPr lang="el-GR" sz="1400" dirty="0"/>
              <a:t>α</a:t>
            </a:r>
            <a:r>
              <a:rPr lang="en-US" sz="1400" dirty="0"/>
              <a:t>/</a:t>
            </a:r>
            <a:r>
              <a:rPr lang="el-GR" sz="1400" dirty="0">
                <a:latin typeface="Calibri" panose="020F0502020204030204" pitchFamily="34" charset="0"/>
                <a:cs typeface="Calibri" panose="020F0502020204030204" pitchFamily="34" charset="0"/>
              </a:rPr>
              <a:t>γ</a:t>
            </a:r>
            <a:endParaRPr lang="en-US" sz="1400" dirty="0"/>
          </a:p>
        </p:txBody>
      </p:sp>
      <p:sp>
        <p:nvSpPr>
          <p:cNvPr id="8" name="TextBox 7"/>
          <p:cNvSpPr txBox="1"/>
          <p:nvPr/>
        </p:nvSpPr>
        <p:spPr>
          <a:xfrm>
            <a:off x="7415707" y="3724997"/>
            <a:ext cx="797847" cy="307777"/>
          </a:xfrm>
          <a:prstGeom prst="rect">
            <a:avLst/>
          </a:prstGeom>
          <a:solidFill>
            <a:srgbClr val="FFFF00"/>
          </a:solidFill>
        </p:spPr>
        <p:txBody>
          <a:bodyPr wrap="none" rtlCol="0">
            <a:spAutoFit/>
          </a:bodyPr>
          <a:lstStyle/>
          <a:p>
            <a:r>
              <a:rPr lang="en-US" sz="1400" dirty="0"/>
              <a:t>A</a:t>
            </a:r>
            <a:r>
              <a:rPr lang="en-US" sz="1400" baseline="-25000" dirty="0"/>
              <a:t>LT</a:t>
            </a:r>
            <a:r>
              <a:rPr lang="en-US" sz="1400" dirty="0"/>
              <a:t> ~ 1/</a:t>
            </a:r>
            <a:r>
              <a:rPr lang="el-GR" sz="1400" dirty="0">
                <a:latin typeface="Calibri" panose="020F0502020204030204" pitchFamily="34" charset="0"/>
                <a:cs typeface="Calibri" panose="020F0502020204030204" pitchFamily="34" charset="0"/>
              </a:rPr>
              <a:t>γ</a:t>
            </a:r>
            <a:endParaRPr lang="en-US" sz="1400" dirty="0"/>
          </a:p>
        </p:txBody>
      </p:sp>
      <p:sp>
        <p:nvSpPr>
          <p:cNvPr id="9" name="TextBox 8"/>
          <p:cNvSpPr txBox="1"/>
          <p:nvPr/>
        </p:nvSpPr>
        <p:spPr>
          <a:xfrm>
            <a:off x="5640555" y="3878886"/>
            <a:ext cx="910890" cy="307777"/>
          </a:xfrm>
          <a:prstGeom prst="rect">
            <a:avLst/>
          </a:prstGeom>
          <a:solidFill>
            <a:srgbClr val="FFFF00"/>
          </a:solidFill>
        </p:spPr>
        <p:txBody>
          <a:bodyPr wrap="none" rtlCol="0">
            <a:spAutoFit/>
          </a:bodyPr>
          <a:lstStyle/>
          <a:p>
            <a:r>
              <a:rPr lang="en-US" sz="1400" dirty="0"/>
              <a:t>A</a:t>
            </a:r>
            <a:r>
              <a:rPr lang="en-US" sz="1400" baseline="-25000" dirty="0"/>
              <a:t>TT</a:t>
            </a:r>
            <a:r>
              <a:rPr lang="en-US" sz="1400" dirty="0"/>
              <a:t>’ ~ 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p:txBody>
      </p:sp>
      <p:sp>
        <p:nvSpPr>
          <p:cNvPr id="10" name="TextBox 9"/>
          <p:cNvSpPr txBox="1"/>
          <p:nvPr/>
        </p:nvSpPr>
        <p:spPr>
          <a:xfrm>
            <a:off x="8003171" y="2283439"/>
            <a:ext cx="880819" cy="307777"/>
          </a:xfrm>
          <a:prstGeom prst="rect">
            <a:avLst/>
          </a:prstGeom>
          <a:solidFill>
            <a:srgbClr val="FFFF00"/>
          </a:solidFill>
        </p:spPr>
        <p:txBody>
          <a:bodyPr wrap="none" rtlCol="0">
            <a:spAutoFit/>
          </a:bodyPr>
          <a:lstStyle/>
          <a:p>
            <a:r>
              <a:rPr lang="en-US" sz="1400" dirty="0"/>
              <a:t>A</a:t>
            </a:r>
            <a:r>
              <a:rPr lang="en-US" sz="1400" baseline="-25000" dirty="0"/>
              <a:t>TT</a:t>
            </a:r>
            <a:r>
              <a:rPr lang="en-US" sz="1400" dirty="0"/>
              <a:t> ~ 0.11</a:t>
            </a:r>
            <a:endParaRPr lang="en-US" sz="1400" baseline="30000" dirty="0"/>
          </a:p>
        </p:txBody>
      </p:sp>
      <p:sp>
        <p:nvSpPr>
          <p:cNvPr id="11" name="TextBox 10"/>
          <p:cNvSpPr txBox="1"/>
          <p:nvPr/>
        </p:nvSpPr>
        <p:spPr>
          <a:xfrm>
            <a:off x="35118" y="1239929"/>
            <a:ext cx="2761750" cy="1200329"/>
          </a:xfrm>
          <a:prstGeom prst="rect">
            <a:avLst/>
          </a:prstGeom>
          <a:noFill/>
        </p:spPr>
        <p:txBody>
          <a:bodyPr wrap="square" rtlCol="0">
            <a:spAutoFit/>
          </a:bodyPr>
          <a:lstStyle/>
          <a:p>
            <a:pPr algn="ctr"/>
            <a:r>
              <a:rPr lang="en-US" dirty="0"/>
              <a:t>This plot gives an idea</a:t>
            </a:r>
          </a:p>
          <a:p>
            <a:pPr algn="ctr"/>
            <a:r>
              <a:rPr lang="en-US" dirty="0"/>
              <a:t>of the magnitude variation expected for these helicity-suppressed asymmetries.</a:t>
            </a:r>
          </a:p>
        </p:txBody>
      </p:sp>
    </p:spTree>
    <p:extLst>
      <p:ext uri="{BB962C8B-B14F-4D97-AF65-F5344CB8AC3E}">
        <p14:creationId xmlns:p14="http://schemas.microsoft.com/office/powerpoint/2010/main" val="3883336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97071-AD29-8F5F-0B4E-8A2BBC60C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B2F30-A59B-F602-C25E-E2E1F8DAEAC1}"/>
              </a:ext>
            </a:extLst>
          </p:cNvPr>
          <p:cNvSpPr>
            <a:spLocks noGrp="1"/>
          </p:cNvSpPr>
          <p:nvPr>
            <p:ph type="title"/>
          </p:nvPr>
        </p:nvSpPr>
        <p:spPr>
          <a:xfrm>
            <a:off x="838200" y="94780"/>
            <a:ext cx="10515600" cy="819619"/>
          </a:xfrm>
        </p:spPr>
        <p:txBody>
          <a:bodyPr>
            <a:normAutofit/>
          </a:bodyPr>
          <a:lstStyle/>
          <a:p>
            <a:pPr algn="ctr"/>
            <a:r>
              <a:rPr lang="en-US" sz="3600" b="1" dirty="0">
                <a:solidFill>
                  <a:srgbClr val="FF0000"/>
                </a:solidFill>
              </a:rPr>
              <a:t>Transverse Asymmetry Magnitudes vs </a:t>
            </a:r>
            <a:r>
              <a:rPr lang="en-US" sz="3600" b="1" dirty="0" err="1">
                <a:solidFill>
                  <a:srgbClr val="FF0000"/>
                </a:solidFill>
              </a:rPr>
              <a:t>E</a:t>
            </a:r>
            <a:r>
              <a:rPr lang="en-US" sz="3600" b="1" baseline="-25000" dirty="0" err="1">
                <a:solidFill>
                  <a:srgbClr val="FF0000"/>
                </a:solidFill>
              </a:rPr>
              <a:t>beam</a:t>
            </a:r>
            <a:endParaRPr lang="en-US" sz="3600" b="1" baseline="-25000" dirty="0">
              <a:solidFill>
                <a:srgbClr val="FF0000"/>
              </a:solidFill>
            </a:endParaRPr>
          </a:p>
        </p:txBody>
      </p:sp>
      <p:sp>
        <p:nvSpPr>
          <p:cNvPr id="3" name="Slide Number Placeholder 2">
            <a:extLst>
              <a:ext uri="{FF2B5EF4-FFF2-40B4-BE49-F238E27FC236}">
                <a16:creationId xmlns:a16="http://schemas.microsoft.com/office/drawing/2014/main" id="{24335188-72A9-0317-4B9F-F3BBF6F31FD5}"/>
              </a:ext>
            </a:extLst>
          </p:cNvPr>
          <p:cNvSpPr>
            <a:spLocks noGrp="1"/>
          </p:cNvSpPr>
          <p:nvPr>
            <p:ph type="sldNum" sz="quarter" idx="12"/>
          </p:nvPr>
        </p:nvSpPr>
        <p:spPr/>
        <p:txBody>
          <a:bodyPr/>
          <a:lstStyle/>
          <a:p>
            <a:fld id="{0046CC63-0FC5-4E89-A17A-2EC0E43858F2}" type="slidenum">
              <a:rPr lang="en-US" smtClean="0"/>
              <a:t>33</a:t>
            </a:fld>
            <a:endParaRPr lang="en-US"/>
          </a:p>
        </p:txBody>
      </p:sp>
      <p:pic>
        <p:nvPicPr>
          <p:cNvPr id="5" name="Picture 4">
            <a:extLst>
              <a:ext uri="{FF2B5EF4-FFF2-40B4-BE49-F238E27FC236}">
                <a16:creationId xmlns:a16="http://schemas.microsoft.com/office/drawing/2014/main" id="{BE43723A-7F3D-C287-7954-8F3C37EE1314}"/>
              </a:ext>
            </a:extLst>
          </p:cNvPr>
          <p:cNvPicPr>
            <a:picLocks noChangeAspect="1"/>
          </p:cNvPicPr>
          <p:nvPr/>
        </p:nvPicPr>
        <p:blipFill>
          <a:blip r:embed="rId2"/>
          <a:stretch>
            <a:fillRect/>
          </a:stretch>
        </p:blipFill>
        <p:spPr>
          <a:xfrm>
            <a:off x="3153254" y="1010581"/>
            <a:ext cx="5730736" cy="5334463"/>
          </a:xfrm>
          <a:prstGeom prst="rect">
            <a:avLst/>
          </a:prstGeom>
        </p:spPr>
      </p:pic>
      <p:sp>
        <p:nvSpPr>
          <p:cNvPr id="6" name="TextBox 5">
            <a:extLst>
              <a:ext uri="{FF2B5EF4-FFF2-40B4-BE49-F238E27FC236}">
                <a16:creationId xmlns:a16="http://schemas.microsoft.com/office/drawing/2014/main" id="{5B697D03-82EF-F8BE-9456-9946C8CD508A}"/>
              </a:ext>
            </a:extLst>
          </p:cNvPr>
          <p:cNvSpPr txBox="1"/>
          <p:nvPr/>
        </p:nvSpPr>
        <p:spPr>
          <a:xfrm>
            <a:off x="9103532" y="1195687"/>
            <a:ext cx="2952150" cy="2585323"/>
          </a:xfrm>
          <a:prstGeom prst="rect">
            <a:avLst/>
          </a:prstGeom>
          <a:noFill/>
          <a:ln w="25400">
            <a:solidFill>
              <a:srgbClr val="FF0000"/>
            </a:solidFill>
          </a:ln>
        </p:spPr>
        <p:txBody>
          <a:bodyPr wrap="square" rtlCol="0">
            <a:spAutoFit/>
          </a:bodyPr>
          <a:lstStyle/>
          <a:p>
            <a:pPr algn="ctr"/>
            <a:r>
              <a:rPr lang="en-US" dirty="0"/>
              <a:t> Below 100 MeV, </a:t>
            </a:r>
          </a:p>
          <a:p>
            <a:pPr algn="ctr"/>
            <a:r>
              <a:rPr lang="en-US" dirty="0">
                <a:solidFill>
                  <a:srgbClr val="FF0000"/>
                </a:solidFill>
              </a:rPr>
              <a:t> A</a:t>
            </a:r>
            <a:r>
              <a:rPr lang="en-US" baseline="-25000" dirty="0">
                <a:solidFill>
                  <a:srgbClr val="FF0000"/>
                </a:solidFill>
              </a:rPr>
              <a:t>TT</a:t>
            </a:r>
            <a:r>
              <a:rPr lang="en-US" dirty="0">
                <a:solidFill>
                  <a:srgbClr val="FF0000"/>
                </a:solidFill>
              </a:rPr>
              <a:t>’ </a:t>
            </a:r>
            <a:r>
              <a:rPr lang="en-US" dirty="0"/>
              <a:t>and</a:t>
            </a:r>
            <a:r>
              <a:rPr lang="en-US" dirty="0">
                <a:solidFill>
                  <a:srgbClr val="FF0000"/>
                </a:solidFill>
              </a:rPr>
              <a:t> A</a:t>
            </a:r>
            <a:r>
              <a:rPr lang="en-US" baseline="-25000" dirty="0">
                <a:solidFill>
                  <a:srgbClr val="FF0000"/>
                </a:solidFill>
              </a:rPr>
              <a:t>LT</a:t>
            </a:r>
            <a:r>
              <a:rPr lang="en-US" dirty="0">
                <a:solidFill>
                  <a:srgbClr val="FF0000"/>
                </a:solidFill>
              </a:rPr>
              <a:t> </a:t>
            </a:r>
            <a:r>
              <a:rPr lang="en-US" dirty="0"/>
              <a:t>become larger than 1%. </a:t>
            </a:r>
          </a:p>
          <a:p>
            <a:pPr algn="ctr"/>
            <a:r>
              <a:rPr lang="en-US" dirty="0"/>
              <a:t>We will likely make the first measurements of these asymmetries in the future e+ injector, years before GeV-scale positrons are available in Hall C.  </a:t>
            </a:r>
          </a:p>
        </p:txBody>
      </p:sp>
      <p:sp>
        <p:nvSpPr>
          <p:cNvPr id="7" name="TextBox 6">
            <a:extLst>
              <a:ext uri="{FF2B5EF4-FFF2-40B4-BE49-F238E27FC236}">
                <a16:creationId xmlns:a16="http://schemas.microsoft.com/office/drawing/2014/main" id="{8556A1CB-FCFF-23AC-3DDD-8EE0B07C78CD}"/>
              </a:ext>
            </a:extLst>
          </p:cNvPr>
          <p:cNvSpPr txBox="1"/>
          <p:nvPr/>
        </p:nvSpPr>
        <p:spPr>
          <a:xfrm>
            <a:off x="4242062" y="4243117"/>
            <a:ext cx="831061" cy="307777"/>
          </a:xfrm>
          <a:prstGeom prst="rect">
            <a:avLst/>
          </a:prstGeom>
          <a:solidFill>
            <a:srgbClr val="FFFF00"/>
          </a:solidFill>
        </p:spPr>
        <p:txBody>
          <a:bodyPr wrap="none" rtlCol="0">
            <a:spAutoFit/>
          </a:bodyPr>
          <a:lstStyle/>
          <a:p>
            <a:r>
              <a:rPr lang="en-US" sz="1400" dirty="0"/>
              <a:t>A</a:t>
            </a:r>
            <a:r>
              <a:rPr lang="en-US" sz="1400" baseline="-25000" dirty="0"/>
              <a:t>TU</a:t>
            </a:r>
            <a:r>
              <a:rPr lang="en-US" sz="1400" dirty="0"/>
              <a:t> ~ </a:t>
            </a:r>
            <a:r>
              <a:rPr lang="el-GR" sz="1400" dirty="0"/>
              <a:t>α</a:t>
            </a:r>
            <a:r>
              <a:rPr lang="en-US" sz="1400" dirty="0"/>
              <a:t>/</a:t>
            </a:r>
            <a:r>
              <a:rPr lang="el-GR" sz="1400" dirty="0">
                <a:latin typeface="Calibri" panose="020F0502020204030204" pitchFamily="34" charset="0"/>
                <a:cs typeface="Calibri" panose="020F0502020204030204" pitchFamily="34" charset="0"/>
              </a:rPr>
              <a:t>γ</a:t>
            </a:r>
            <a:endParaRPr lang="en-US" sz="1400" dirty="0"/>
          </a:p>
        </p:txBody>
      </p:sp>
      <p:sp>
        <p:nvSpPr>
          <p:cNvPr id="8" name="TextBox 7">
            <a:extLst>
              <a:ext uri="{FF2B5EF4-FFF2-40B4-BE49-F238E27FC236}">
                <a16:creationId xmlns:a16="http://schemas.microsoft.com/office/drawing/2014/main" id="{A94120A4-1203-71AB-98A3-CFC945D67017}"/>
              </a:ext>
            </a:extLst>
          </p:cNvPr>
          <p:cNvSpPr txBox="1"/>
          <p:nvPr/>
        </p:nvSpPr>
        <p:spPr>
          <a:xfrm>
            <a:off x="7415707" y="3724997"/>
            <a:ext cx="797847" cy="307777"/>
          </a:xfrm>
          <a:prstGeom prst="rect">
            <a:avLst/>
          </a:prstGeom>
          <a:solidFill>
            <a:srgbClr val="FFFF00"/>
          </a:solidFill>
        </p:spPr>
        <p:txBody>
          <a:bodyPr wrap="none" rtlCol="0">
            <a:spAutoFit/>
          </a:bodyPr>
          <a:lstStyle/>
          <a:p>
            <a:r>
              <a:rPr lang="en-US" sz="1400" dirty="0"/>
              <a:t>A</a:t>
            </a:r>
            <a:r>
              <a:rPr lang="en-US" sz="1400" baseline="-25000" dirty="0"/>
              <a:t>LT</a:t>
            </a:r>
            <a:r>
              <a:rPr lang="en-US" sz="1400" dirty="0"/>
              <a:t> ~ 1/</a:t>
            </a:r>
            <a:r>
              <a:rPr lang="el-GR" sz="1400" dirty="0">
                <a:latin typeface="Calibri" panose="020F0502020204030204" pitchFamily="34" charset="0"/>
                <a:cs typeface="Calibri" panose="020F0502020204030204" pitchFamily="34" charset="0"/>
              </a:rPr>
              <a:t>γ</a:t>
            </a:r>
            <a:endParaRPr lang="en-US" sz="1400" dirty="0"/>
          </a:p>
        </p:txBody>
      </p:sp>
      <p:sp>
        <p:nvSpPr>
          <p:cNvPr id="9" name="TextBox 8">
            <a:extLst>
              <a:ext uri="{FF2B5EF4-FFF2-40B4-BE49-F238E27FC236}">
                <a16:creationId xmlns:a16="http://schemas.microsoft.com/office/drawing/2014/main" id="{D1C7EA31-56F4-5859-CF36-D2C2E30F3D90}"/>
              </a:ext>
            </a:extLst>
          </p:cNvPr>
          <p:cNvSpPr txBox="1"/>
          <p:nvPr/>
        </p:nvSpPr>
        <p:spPr>
          <a:xfrm>
            <a:off x="5640555" y="3878886"/>
            <a:ext cx="910890" cy="307777"/>
          </a:xfrm>
          <a:prstGeom prst="rect">
            <a:avLst/>
          </a:prstGeom>
          <a:solidFill>
            <a:srgbClr val="FFFF00"/>
          </a:solidFill>
        </p:spPr>
        <p:txBody>
          <a:bodyPr wrap="none" rtlCol="0">
            <a:spAutoFit/>
          </a:bodyPr>
          <a:lstStyle/>
          <a:p>
            <a:r>
              <a:rPr lang="en-US" sz="1400" dirty="0"/>
              <a:t>A</a:t>
            </a:r>
            <a:r>
              <a:rPr lang="en-US" sz="1400" baseline="-25000" dirty="0"/>
              <a:t>TT</a:t>
            </a:r>
            <a:r>
              <a:rPr lang="en-US" sz="1400" dirty="0"/>
              <a:t>’ ~ 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p:txBody>
      </p:sp>
      <p:sp>
        <p:nvSpPr>
          <p:cNvPr id="10" name="TextBox 9">
            <a:extLst>
              <a:ext uri="{FF2B5EF4-FFF2-40B4-BE49-F238E27FC236}">
                <a16:creationId xmlns:a16="http://schemas.microsoft.com/office/drawing/2014/main" id="{1EDE1595-BF78-5840-D2B8-79B07D564BD3}"/>
              </a:ext>
            </a:extLst>
          </p:cNvPr>
          <p:cNvSpPr txBox="1"/>
          <p:nvPr/>
        </p:nvSpPr>
        <p:spPr>
          <a:xfrm>
            <a:off x="8003171" y="2283439"/>
            <a:ext cx="880819" cy="307777"/>
          </a:xfrm>
          <a:prstGeom prst="rect">
            <a:avLst/>
          </a:prstGeom>
          <a:solidFill>
            <a:srgbClr val="FFFF00"/>
          </a:solidFill>
        </p:spPr>
        <p:txBody>
          <a:bodyPr wrap="none" rtlCol="0">
            <a:spAutoFit/>
          </a:bodyPr>
          <a:lstStyle/>
          <a:p>
            <a:r>
              <a:rPr lang="en-US" sz="1400" dirty="0"/>
              <a:t>A</a:t>
            </a:r>
            <a:r>
              <a:rPr lang="en-US" sz="1400" baseline="-25000" dirty="0"/>
              <a:t>TT</a:t>
            </a:r>
            <a:r>
              <a:rPr lang="en-US" sz="1400" dirty="0"/>
              <a:t> ~ 0.11</a:t>
            </a:r>
            <a:endParaRPr lang="en-US" sz="1400" baseline="30000" dirty="0"/>
          </a:p>
        </p:txBody>
      </p:sp>
      <p:sp>
        <p:nvSpPr>
          <p:cNvPr id="11" name="TextBox 10">
            <a:extLst>
              <a:ext uri="{FF2B5EF4-FFF2-40B4-BE49-F238E27FC236}">
                <a16:creationId xmlns:a16="http://schemas.microsoft.com/office/drawing/2014/main" id="{A840157E-CEA5-69B5-C9F8-82634E93BC33}"/>
              </a:ext>
            </a:extLst>
          </p:cNvPr>
          <p:cNvSpPr txBox="1"/>
          <p:nvPr/>
        </p:nvSpPr>
        <p:spPr>
          <a:xfrm>
            <a:off x="35118" y="1239929"/>
            <a:ext cx="2761750" cy="1200329"/>
          </a:xfrm>
          <a:prstGeom prst="rect">
            <a:avLst/>
          </a:prstGeom>
          <a:noFill/>
        </p:spPr>
        <p:txBody>
          <a:bodyPr wrap="square" rtlCol="0">
            <a:spAutoFit/>
          </a:bodyPr>
          <a:lstStyle/>
          <a:p>
            <a:pPr algn="ctr"/>
            <a:r>
              <a:rPr lang="en-US" dirty="0"/>
              <a:t>This plot gives an idea</a:t>
            </a:r>
          </a:p>
          <a:p>
            <a:pPr algn="ctr"/>
            <a:r>
              <a:rPr lang="en-US" dirty="0"/>
              <a:t>of the magnitude variation expected for these helicity-suppressed asymmetries.</a:t>
            </a:r>
          </a:p>
        </p:txBody>
      </p:sp>
      <p:cxnSp>
        <p:nvCxnSpPr>
          <p:cNvPr id="14" name="Straight Arrow Connector 13">
            <a:extLst>
              <a:ext uri="{FF2B5EF4-FFF2-40B4-BE49-F238E27FC236}">
                <a16:creationId xmlns:a16="http://schemas.microsoft.com/office/drawing/2014/main" id="{BE25EB01-3197-0A9B-B180-36F0A640A1AE}"/>
              </a:ext>
            </a:extLst>
          </p:cNvPr>
          <p:cNvCxnSpPr>
            <a:cxnSpLocks/>
          </p:cNvCxnSpPr>
          <p:nvPr/>
        </p:nvCxnSpPr>
        <p:spPr>
          <a:xfrm>
            <a:off x="4182386" y="3250482"/>
            <a:ext cx="1458169" cy="0"/>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29CFEE5-BC95-DFA0-2FDA-B33B98B04728}"/>
              </a:ext>
            </a:extLst>
          </p:cNvPr>
          <p:cNvSpPr txBox="1"/>
          <p:nvPr/>
        </p:nvSpPr>
        <p:spPr>
          <a:xfrm>
            <a:off x="1427922" y="3065816"/>
            <a:ext cx="635109" cy="369332"/>
          </a:xfrm>
          <a:prstGeom prst="rect">
            <a:avLst/>
          </a:prstGeom>
          <a:noFill/>
        </p:spPr>
        <p:txBody>
          <a:bodyPr wrap="none" rtlCol="0">
            <a:spAutoFit/>
          </a:bodyPr>
          <a:lstStyle/>
          <a:p>
            <a:pPr algn="ctr"/>
            <a:r>
              <a:rPr lang="en-US" dirty="0"/>
              <a:t>&gt;1% </a:t>
            </a:r>
          </a:p>
        </p:txBody>
      </p:sp>
      <p:sp>
        <p:nvSpPr>
          <p:cNvPr id="15" name="Arrow: Right 14">
            <a:extLst>
              <a:ext uri="{FF2B5EF4-FFF2-40B4-BE49-F238E27FC236}">
                <a16:creationId xmlns:a16="http://schemas.microsoft.com/office/drawing/2014/main" id="{856325F2-56D9-B412-BFAE-8A16E3FE961F}"/>
              </a:ext>
            </a:extLst>
          </p:cNvPr>
          <p:cNvSpPr/>
          <p:nvPr/>
        </p:nvSpPr>
        <p:spPr>
          <a:xfrm>
            <a:off x="2174846" y="3133391"/>
            <a:ext cx="1148800" cy="2423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26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742C-7B1C-34F4-CEF3-F2D7359EA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FCEEE-DA8B-74D5-4050-C4F7F0C5A669}"/>
              </a:ext>
            </a:extLst>
          </p:cNvPr>
          <p:cNvSpPr>
            <a:spLocks noGrp="1"/>
          </p:cNvSpPr>
          <p:nvPr>
            <p:ph type="title"/>
          </p:nvPr>
        </p:nvSpPr>
        <p:spPr>
          <a:xfrm>
            <a:off x="838200" y="94780"/>
            <a:ext cx="10515600" cy="819619"/>
          </a:xfrm>
        </p:spPr>
        <p:txBody>
          <a:bodyPr>
            <a:normAutofit/>
          </a:bodyPr>
          <a:lstStyle/>
          <a:p>
            <a:pPr algn="ctr"/>
            <a:r>
              <a:rPr lang="en-US" sz="3600" b="1" dirty="0">
                <a:solidFill>
                  <a:srgbClr val="FF0000"/>
                </a:solidFill>
              </a:rPr>
              <a:t>Transverse Asymmetry Magnitudes vs </a:t>
            </a:r>
            <a:r>
              <a:rPr lang="en-US" sz="3600" b="1" dirty="0" err="1">
                <a:solidFill>
                  <a:srgbClr val="FF0000"/>
                </a:solidFill>
              </a:rPr>
              <a:t>E</a:t>
            </a:r>
            <a:r>
              <a:rPr lang="en-US" sz="3600" b="1" baseline="-25000" dirty="0" err="1">
                <a:solidFill>
                  <a:srgbClr val="FF0000"/>
                </a:solidFill>
              </a:rPr>
              <a:t>beam</a:t>
            </a:r>
            <a:endParaRPr lang="en-US" sz="3600" b="1" baseline="-25000" dirty="0">
              <a:solidFill>
                <a:srgbClr val="FF0000"/>
              </a:solidFill>
            </a:endParaRPr>
          </a:p>
        </p:txBody>
      </p:sp>
      <p:sp>
        <p:nvSpPr>
          <p:cNvPr id="3" name="Slide Number Placeholder 2">
            <a:extLst>
              <a:ext uri="{FF2B5EF4-FFF2-40B4-BE49-F238E27FC236}">
                <a16:creationId xmlns:a16="http://schemas.microsoft.com/office/drawing/2014/main" id="{213DE814-8A53-F926-D9F1-4BA1D7D5CA3D}"/>
              </a:ext>
            </a:extLst>
          </p:cNvPr>
          <p:cNvSpPr>
            <a:spLocks noGrp="1"/>
          </p:cNvSpPr>
          <p:nvPr>
            <p:ph type="sldNum" sz="quarter" idx="12"/>
          </p:nvPr>
        </p:nvSpPr>
        <p:spPr/>
        <p:txBody>
          <a:bodyPr/>
          <a:lstStyle/>
          <a:p>
            <a:fld id="{0046CC63-0FC5-4E89-A17A-2EC0E43858F2}" type="slidenum">
              <a:rPr lang="en-US" smtClean="0"/>
              <a:t>34</a:t>
            </a:fld>
            <a:endParaRPr lang="en-US"/>
          </a:p>
        </p:txBody>
      </p:sp>
      <p:pic>
        <p:nvPicPr>
          <p:cNvPr id="5" name="Picture 4">
            <a:extLst>
              <a:ext uri="{FF2B5EF4-FFF2-40B4-BE49-F238E27FC236}">
                <a16:creationId xmlns:a16="http://schemas.microsoft.com/office/drawing/2014/main" id="{3D118727-3462-05DC-2234-10C8FFE2E273}"/>
              </a:ext>
            </a:extLst>
          </p:cNvPr>
          <p:cNvPicPr>
            <a:picLocks noChangeAspect="1"/>
          </p:cNvPicPr>
          <p:nvPr/>
        </p:nvPicPr>
        <p:blipFill>
          <a:blip r:embed="rId2"/>
          <a:stretch>
            <a:fillRect/>
          </a:stretch>
        </p:blipFill>
        <p:spPr>
          <a:xfrm>
            <a:off x="3153254" y="1010581"/>
            <a:ext cx="5730736" cy="5334463"/>
          </a:xfrm>
          <a:prstGeom prst="rect">
            <a:avLst/>
          </a:prstGeom>
        </p:spPr>
      </p:pic>
      <p:sp>
        <p:nvSpPr>
          <p:cNvPr id="6" name="TextBox 5">
            <a:extLst>
              <a:ext uri="{FF2B5EF4-FFF2-40B4-BE49-F238E27FC236}">
                <a16:creationId xmlns:a16="http://schemas.microsoft.com/office/drawing/2014/main" id="{5022CE45-4B4B-1DDF-CDB3-DAF5B5ACDC2D}"/>
              </a:ext>
            </a:extLst>
          </p:cNvPr>
          <p:cNvSpPr txBox="1"/>
          <p:nvPr/>
        </p:nvSpPr>
        <p:spPr>
          <a:xfrm>
            <a:off x="9103532" y="1195687"/>
            <a:ext cx="2952150" cy="2585323"/>
          </a:xfrm>
          <a:prstGeom prst="rect">
            <a:avLst/>
          </a:prstGeom>
          <a:noFill/>
          <a:ln w="25400">
            <a:solidFill>
              <a:srgbClr val="FF0000"/>
            </a:solidFill>
          </a:ln>
        </p:spPr>
        <p:txBody>
          <a:bodyPr wrap="square" rtlCol="0">
            <a:spAutoFit/>
          </a:bodyPr>
          <a:lstStyle/>
          <a:p>
            <a:pPr algn="ctr"/>
            <a:r>
              <a:rPr lang="en-US" dirty="0"/>
              <a:t> Below 100 MeV, </a:t>
            </a:r>
          </a:p>
          <a:p>
            <a:pPr algn="ctr"/>
            <a:r>
              <a:rPr lang="en-US" dirty="0">
                <a:solidFill>
                  <a:srgbClr val="FF0000"/>
                </a:solidFill>
              </a:rPr>
              <a:t> A</a:t>
            </a:r>
            <a:r>
              <a:rPr lang="en-US" baseline="-25000" dirty="0">
                <a:solidFill>
                  <a:srgbClr val="FF0000"/>
                </a:solidFill>
              </a:rPr>
              <a:t>TT</a:t>
            </a:r>
            <a:r>
              <a:rPr lang="en-US" dirty="0">
                <a:solidFill>
                  <a:srgbClr val="FF0000"/>
                </a:solidFill>
              </a:rPr>
              <a:t>’ </a:t>
            </a:r>
            <a:r>
              <a:rPr lang="en-US" dirty="0"/>
              <a:t>and</a:t>
            </a:r>
            <a:r>
              <a:rPr lang="en-US" dirty="0">
                <a:solidFill>
                  <a:srgbClr val="FF0000"/>
                </a:solidFill>
              </a:rPr>
              <a:t> A</a:t>
            </a:r>
            <a:r>
              <a:rPr lang="en-US" baseline="-25000" dirty="0">
                <a:solidFill>
                  <a:srgbClr val="FF0000"/>
                </a:solidFill>
              </a:rPr>
              <a:t>LT</a:t>
            </a:r>
            <a:r>
              <a:rPr lang="en-US" dirty="0">
                <a:solidFill>
                  <a:srgbClr val="FF0000"/>
                </a:solidFill>
              </a:rPr>
              <a:t> </a:t>
            </a:r>
            <a:r>
              <a:rPr lang="en-US" dirty="0"/>
              <a:t>become larger than 1%. </a:t>
            </a:r>
          </a:p>
          <a:p>
            <a:pPr algn="ctr"/>
            <a:r>
              <a:rPr lang="en-US" dirty="0"/>
              <a:t>We will likely make the first measurements of these asymmetries in the future e+ injector, years before GeV-scale positrons are available in Hall C.  </a:t>
            </a:r>
          </a:p>
        </p:txBody>
      </p:sp>
      <p:sp>
        <p:nvSpPr>
          <p:cNvPr id="7" name="TextBox 6">
            <a:extLst>
              <a:ext uri="{FF2B5EF4-FFF2-40B4-BE49-F238E27FC236}">
                <a16:creationId xmlns:a16="http://schemas.microsoft.com/office/drawing/2014/main" id="{4263F183-5E26-18C4-6148-84A8F5F9F308}"/>
              </a:ext>
            </a:extLst>
          </p:cNvPr>
          <p:cNvSpPr txBox="1"/>
          <p:nvPr/>
        </p:nvSpPr>
        <p:spPr>
          <a:xfrm>
            <a:off x="4242062" y="4243117"/>
            <a:ext cx="831061" cy="307777"/>
          </a:xfrm>
          <a:prstGeom prst="rect">
            <a:avLst/>
          </a:prstGeom>
          <a:solidFill>
            <a:srgbClr val="FFFF00"/>
          </a:solidFill>
        </p:spPr>
        <p:txBody>
          <a:bodyPr wrap="none" rtlCol="0">
            <a:spAutoFit/>
          </a:bodyPr>
          <a:lstStyle/>
          <a:p>
            <a:r>
              <a:rPr lang="en-US" sz="1400" dirty="0"/>
              <a:t>A</a:t>
            </a:r>
            <a:r>
              <a:rPr lang="en-US" sz="1400" baseline="-25000" dirty="0"/>
              <a:t>TU</a:t>
            </a:r>
            <a:r>
              <a:rPr lang="en-US" sz="1400" dirty="0"/>
              <a:t> ~ </a:t>
            </a:r>
            <a:r>
              <a:rPr lang="el-GR" sz="1400" dirty="0"/>
              <a:t>α</a:t>
            </a:r>
            <a:r>
              <a:rPr lang="en-US" sz="1400" dirty="0"/>
              <a:t>/</a:t>
            </a:r>
            <a:r>
              <a:rPr lang="el-GR" sz="1400" dirty="0">
                <a:latin typeface="Calibri" panose="020F0502020204030204" pitchFamily="34" charset="0"/>
                <a:cs typeface="Calibri" panose="020F0502020204030204" pitchFamily="34" charset="0"/>
              </a:rPr>
              <a:t>γ</a:t>
            </a:r>
            <a:endParaRPr lang="en-US" sz="1400" dirty="0"/>
          </a:p>
        </p:txBody>
      </p:sp>
      <p:sp>
        <p:nvSpPr>
          <p:cNvPr id="8" name="TextBox 7">
            <a:extLst>
              <a:ext uri="{FF2B5EF4-FFF2-40B4-BE49-F238E27FC236}">
                <a16:creationId xmlns:a16="http://schemas.microsoft.com/office/drawing/2014/main" id="{9957C98B-E838-1FF6-55E1-47CB6DC54E75}"/>
              </a:ext>
            </a:extLst>
          </p:cNvPr>
          <p:cNvSpPr txBox="1"/>
          <p:nvPr/>
        </p:nvSpPr>
        <p:spPr>
          <a:xfrm>
            <a:off x="7415707" y="3724997"/>
            <a:ext cx="797847" cy="307777"/>
          </a:xfrm>
          <a:prstGeom prst="rect">
            <a:avLst/>
          </a:prstGeom>
          <a:solidFill>
            <a:srgbClr val="FFFF00"/>
          </a:solidFill>
        </p:spPr>
        <p:txBody>
          <a:bodyPr wrap="none" rtlCol="0">
            <a:spAutoFit/>
          </a:bodyPr>
          <a:lstStyle/>
          <a:p>
            <a:r>
              <a:rPr lang="en-US" sz="1400" dirty="0"/>
              <a:t>A</a:t>
            </a:r>
            <a:r>
              <a:rPr lang="en-US" sz="1400" baseline="-25000" dirty="0"/>
              <a:t>LT</a:t>
            </a:r>
            <a:r>
              <a:rPr lang="en-US" sz="1400" dirty="0"/>
              <a:t> ~ 1/</a:t>
            </a:r>
            <a:r>
              <a:rPr lang="el-GR" sz="1400" dirty="0">
                <a:latin typeface="Calibri" panose="020F0502020204030204" pitchFamily="34" charset="0"/>
                <a:cs typeface="Calibri" panose="020F0502020204030204" pitchFamily="34" charset="0"/>
              </a:rPr>
              <a:t>γ</a:t>
            </a:r>
            <a:endParaRPr lang="en-US" sz="1400" dirty="0"/>
          </a:p>
        </p:txBody>
      </p:sp>
      <p:sp>
        <p:nvSpPr>
          <p:cNvPr id="9" name="TextBox 8">
            <a:extLst>
              <a:ext uri="{FF2B5EF4-FFF2-40B4-BE49-F238E27FC236}">
                <a16:creationId xmlns:a16="http://schemas.microsoft.com/office/drawing/2014/main" id="{771B0BF4-C181-BAE3-AE93-EE8DD4687114}"/>
              </a:ext>
            </a:extLst>
          </p:cNvPr>
          <p:cNvSpPr txBox="1"/>
          <p:nvPr/>
        </p:nvSpPr>
        <p:spPr>
          <a:xfrm>
            <a:off x="5640555" y="3878886"/>
            <a:ext cx="910890" cy="307777"/>
          </a:xfrm>
          <a:prstGeom prst="rect">
            <a:avLst/>
          </a:prstGeom>
          <a:solidFill>
            <a:srgbClr val="FFFF00"/>
          </a:solidFill>
        </p:spPr>
        <p:txBody>
          <a:bodyPr wrap="none" rtlCol="0">
            <a:spAutoFit/>
          </a:bodyPr>
          <a:lstStyle/>
          <a:p>
            <a:r>
              <a:rPr lang="en-US" sz="1400" dirty="0"/>
              <a:t>A</a:t>
            </a:r>
            <a:r>
              <a:rPr lang="en-US" sz="1400" baseline="-25000" dirty="0"/>
              <a:t>TT</a:t>
            </a:r>
            <a:r>
              <a:rPr lang="en-US" sz="1400" dirty="0"/>
              <a:t>’ ~ 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p:txBody>
      </p:sp>
      <p:sp>
        <p:nvSpPr>
          <p:cNvPr id="10" name="TextBox 9">
            <a:extLst>
              <a:ext uri="{FF2B5EF4-FFF2-40B4-BE49-F238E27FC236}">
                <a16:creationId xmlns:a16="http://schemas.microsoft.com/office/drawing/2014/main" id="{98BE938E-831C-4BF7-F9E5-C56D85D34FE0}"/>
              </a:ext>
            </a:extLst>
          </p:cNvPr>
          <p:cNvSpPr txBox="1"/>
          <p:nvPr/>
        </p:nvSpPr>
        <p:spPr>
          <a:xfrm>
            <a:off x="8003171" y="2283439"/>
            <a:ext cx="880819" cy="307777"/>
          </a:xfrm>
          <a:prstGeom prst="rect">
            <a:avLst/>
          </a:prstGeom>
          <a:solidFill>
            <a:srgbClr val="FFFF00"/>
          </a:solidFill>
        </p:spPr>
        <p:txBody>
          <a:bodyPr wrap="none" rtlCol="0">
            <a:spAutoFit/>
          </a:bodyPr>
          <a:lstStyle/>
          <a:p>
            <a:r>
              <a:rPr lang="en-US" sz="1400" dirty="0"/>
              <a:t>A</a:t>
            </a:r>
            <a:r>
              <a:rPr lang="en-US" sz="1400" baseline="-25000" dirty="0"/>
              <a:t>TT</a:t>
            </a:r>
            <a:r>
              <a:rPr lang="en-US" sz="1400" dirty="0"/>
              <a:t> ~ 0.11</a:t>
            </a:r>
            <a:endParaRPr lang="en-US" sz="1400" baseline="30000" dirty="0"/>
          </a:p>
        </p:txBody>
      </p:sp>
      <p:sp>
        <p:nvSpPr>
          <p:cNvPr id="11" name="TextBox 10">
            <a:extLst>
              <a:ext uri="{FF2B5EF4-FFF2-40B4-BE49-F238E27FC236}">
                <a16:creationId xmlns:a16="http://schemas.microsoft.com/office/drawing/2014/main" id="{6E10B6B8-EF6A-A50D-A70E-EFA5EB08B58A}"/>
              </a:ext>
            </a:extLst>
          </p:cNvPr>
          <p:cNvSpPr txBox="1"/>
          <p:nvPr/>
        </p:nvSpPr>
        <p:spPr>
          <a:xfrm>
            <a:off x="35118" y="1239929"/>
            <a:ext cx="2761750" cy="1200329"/>
          </a:xfrm>
          <a:prstGeom prst="rect">
            <a:avLst/>
          </a:prstGeom>
          <a:noFill/>
        </p:spPr>
        <p:txBody>
          <a:bodyPr wrap="square" rtlCol="0">
            <a:spAutoFit/>
          </a:bodyPr>
          <a:lstStyle/>
          <a:p>
            <a:pPr algn="ctr"/>
            <a:r>
              <a:rPr lang="en-US" dirty="0"/>
              <a:t>This plot gives an idea</a:t>
            </a:r>
          </a:p>
          <a:p>
            <a:pPr algn="ctr"/>
            <a:r>
              <a:rPr lang="en-US" dirty="0"/>
              <a:t>of the magnitude variation expected for these helicity-suppressed asymmetries.</a:t>
            </a:r>
          </a:p>
        </p:txBody>
      </p:sp>
      <p:cxnSp>
        <p:nvCxnSpPr>
          <p:cNvPr id="14" name="Straight Arrow Connector 13">
            <a:extLst>
              <a:ext uri="{FF2B5EF4-FFF2-40B4-BE49-F238E27FC236}">
                <a16:creationId xmlns:a16="http://schemas.microsoft.com/office/drawing/2014/main" id="{047BDBA0-8F22-E19B-696D-0886FEF3C771}"/>
              </a:ext>
            </a:extLst>
          </p:cNvPr>
          <p:cNvCxnSpPr>
            <a:cxnSpLocks/>
          </p:cNvCxnSpPr>
          <p:nvPr/>
        </p:nvCxnSpPr>
        <p:spPr>
          <a:xfrm>
            <a:off x="4182386" y="3250482"/>
            <a:ext cx="1458169" cy="0"/>
          </a:xfrm>
          <a:prstGeom prst="straightConnector1">
            <a:avLst/>
          </a:prstGeom>
          <a:ln w="127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53BADB-CD99-1008-913C-C1AC080BE32D}"/>
              </a:ext>
            </a:extLst>
          </p:cNvPr>
          <p:cNvSpPr txBox="1"/>
          <p:nvPr/>
        </p:nvSpPr>
        <p:spPr>
          <a:xfrm>
            <a:off x="1427922" y="3065816"/>
            <a:ext cx="635109" cy="369332"/>
          </a:xfrm>
          <a:prstGeom prst="rect">
            <a:avLst/>
          </a:prstGeom>
          <a:noFill/>
        </p:spPr>
        <p:txBody>
          <a:bodyPr wrap="none" rtlCol="0">
            <a:spAutoFit/>
          </a:bodyPr>
          <a:lstStyle/>
          <a:p>
            <a:pPr algn="ctr"/>
            <a:r>
              <a:rPr lang="en-US" dirty="0"/>
              <a:t>&gt;1% </a:t>
            </a:r>
          </a:p>
        </p:txBody>
      </p:sp>
      <p:sp>
        <p:nvSpPr>
          <p:cNvPr id="15" name="Arrow: Right 14">
            <a:extLst>
              <a:ext uri="{FF2B5EF4-FFF2-40B4-BE49-F238E27FC236}">
                <a16:creationId xmlns:a16="http://schemas.microsoft.com/office/drawing/2014/main" id="{116AB84D-DE84-A169-0176-4E0338B2DC10}"/>
              </a:ext>
            </a:extLst>
          </p:cNvPr>
          <p:cNvSpPr/>
          <p:nvPr/>
        </p:nvSpPr>
        <p:spPr>
          <a:xfrm>
            <a:off x="2174846" y="3133391"/>
            <a:ext cx="1148800" cy="2423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C4A7965-C0A5-C1BA-43CE-9C262C60FEB0}"/>
              </a:ext>
            </a:extLst>
          </p:cNvPr>
          <p:cNvSpPr txBox="1"/>
          <p:nvPr/>
        </p:nvSpPr>
        <p:spPr>
          <a:xfrm>
            <a:off x="9240376" y="4186663"/>
            <a:ext cx="2340097" cy="1754326"/>
          </a:xfrm>
          <a:prstGeom prst="rect">
            <a:avLst/>
          </a:prstGeom>
          <a:noFill/>
        </p:spPr>
        <p:txBody>
          <a:bodyPr wrap="square">
            <a:spAutoFit/>
          </a:bodyPr>
          <a:lstStyle/>
          <a:p>
            <a:pPr algn="ctr"/>
            <a:r>
              <a:rPr lang="en-US" b="1" dirty="0"/>
              <a:t>International Workshop on Low Energy e± Physics at Jefferson Lab  (</a:t>
            </a:r>
            <a:r>
              <a:rPr lang="en-US" b="1" dirty="0" err="1">
                <a:solidFill>
                  <a:srgbClr val="000000"/>
                </a:solidFill>
                <a:effectLst/>
                <a:hlinkClick r:id="rId3" tooltip="mailto:LEEPP@JLab"/>
              </a:rPr>
              <a:t>LEEPP@JLab</a:t>
            </a:r>
            <a:r>
              <a:rPr lang="en-US" b="1" dirty="0"/>
              <a:t>)</a:t>
            </a:r>
          </a:p>
          <a:p>
            <a:pPr algn="ctr"/>
            <a:r>
              <a:rPr lang="en-US" b="1" dirty="0"/>
              <a:t>Nov 3-7, 2025</a:t>
            </a:r>
            <a:endParaRPr lang="en-US" dirty="0"/>
          </a:p>
        </p:txBody>
      </p:sp>
    </p:spTree>
    <p:extLst>
      <p:ext uri="{BB962C8B-B14F-4D97-AF65-F5344CB8AC3E}">
        <p14:creationId xmlns:p14="http://schemas.microsoft.com/office/powerpoint/2010/main" val="2047746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08" y="71210"/>
            <a:ext cx="10515600" cy="737415"/>
          </a:xfrm>
        </p:spPr>
        <p:txBody>
          <a:bodyPr>
            <a:normAutofit/>
          </a:bodyPr>
          <a:lstStyle/>
          <a:p>
            <a:pPr algn="ctr"/>
            <a:r>
              <a:rPr lang="en-US" sz="3600" b="1" dirty="0">
                <a:solidFill>
                  <a:srgbClr val="FF0000"/>
                </a:solidFill>
              </a:rPr>
              <a:t> Summary</a:t>
            </a:r>
          </a:p>
        </p:txBody>
      </p:sp>
      <p:sp>
        <p:nvSpPr>
          <p:cNvPr id="3" name="Slide Number Placeholder 2"/>
          <p:cNvSpPr>
            <a:spLocks noGrp="1"/>
          </p:cNvSpPr>
          <p:nvPr>
            <p:ph type="sldNum" sz="quarter" idx="12"/>
          </p:nvPr>
        </p:nvSpPr>
        <p:spPr/>
        <p:txBody>
          <a:bodyPr/>
          <a:lstStyle/>
          <a:p>
            <a:fld id="{0046CC63-0FC5-4E89-A17A-2EC0E43858F2}" type="slidenum">
              <a:rPr lang="en-US" smtClean="0"/>
              <a:t>35</a:t>
            </a:fld>
            <a:endParaRPr lang="en-US"/>
          </a:p>
        </p:txBody>
      </p:sp>
      <p:sp>
        <p:nvSpPr>
          <p:cNvPr id="4" name="Rectangle 3"/>
          <p:cNvSpPr/>
          <p:nvPr/>
        </p:nvSpPr>
        <p:spPr>
          <a:xfrm>
            <a:off x="379012" y="1583691"/>
            <a:ext cx="11433976" cy="3754874"/>
          </a:xfrm>
          <a:prstGeom prst="rect">
            <a:avLst/>
          </a:prstGeom>
        </p:spPr>
        <p:txBody>
          <a:bodyPr wrap="square">
            <a:spAutoFit/>
          </a:bodyPr>
          <a:lstStyle/>
          <a:p>
            <a:endParaRPr lang="en-US" sz="2400" dirty="0"/>
          </a:p>
          <a:p>
            <a:pPr marL="285750" indent="-285750">
              <a:buFont typeface="Arial" panose="020B0604020202020204" pitchFamily="34" charset="0"/>
              <a:buChar char="•"/>
            </a:pPr>
            <a:r>
              <a:rPr lang="en-US" sz="2400" dirty="0">
                <a:solidFill>
                  <a:srgbClr val="FF0000"/>
                </a:solidFill>
              </a:rPr>
              <a:t>A</a:t>
            </a:r>
            <a:r>
              <a:rPr lang="en-US" sz="2400" baseline="-25000" dirty="0">
                <a:solidFill>
                  <a:srgbClr val="FF0000"/>
                </a:solidFill>
              </a:rPr>
              <a:t>TT</a:t>
            </a:r>
            <a:r>
              <a:rPr lang="en-US" sz="2400" dirty="0">
                <a:solidFill>
                  <a:srgbClr val="FF0000"/>
                </a:solidFill>
              </a:rPr>
              <a:t>’ : </a:t>
            </a:r>
            <a:r>
              <a:rPr lang="en-US" sz="2400" dirty="0"/>
              <a:t>I find this asymmetry to be sensitive to light J = 0 particle exchange (which is a BSM source of unsuppressed, </a:t>
            </a:r>
            <a:r>
              <a:rPr lang="en-US" sz="2400" u="sng" dirty="0"/>
              <a:t>double</a:t>
            </a:r>
            <a:r>
              <a:rPr lang="en-US" sz="2400" dirty="0"/>
              <a:t> helicity flip).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rgbClr val="FF0000"/>
                </a:solidFill>
              </a:rPr>
              <a:t>A</a:t>
            </a:r>
            <a:r>
              <a:rPr lang="en-US" sz="2400" baseline="-25000" dirty="0">
                <a:solidFill>
                  <a:srgbClr val="FF0000"/>
                </a:solidFill>
              </a:rPr>
              <a:t>LT </a:t>
            </a:r>
            <a:r>
              <a:rPr lang="en-US" sz="2400" dirty="0"/>
              <a:t> : I find this double-spin asymmetry is </a:t>
            </a:r>
            <a:r>
              <a:rPr lang="en-US" sz="2400" u="sng" dirty="0"/>
              <a:t>not</a:t>
            </a:r>
            <a:r>
              <a:rPr lang="en-US" sz="2400" dirty="0"/>
              <a:t> sensitive to light J = 0 particle exchange.  </a:t>
            </a:r>
          </a:p>
          <a:p>
            <a:r>
              <a:rPr lang="en-US" sz="2400" dirty="0"/>
              <a:t>By analog to the work of Wen et al, it may be sensitive to BSM sources of unsuppressed, </a:t>
            </a:r>
            <a:r>
              <a:rPr lang="en-US" sz="2400" u="sng" dirty="0"/>
              <a:t>single</a:t>
            </a:r>
            <a:r>
              <a:rPr lang="en-US" sz="2400" dirty="0"/>
              <a:t> helicity flip, referred to in their work as SMEFT dipole operators. </a:t>
            </a:r>
          </a:p>
          <a:p>
            <a:pPr marL="285750" indent="-285750" algn="ctr">
              <a:buFont typeface="Arial" panose="020B0604020202020204" pitchFamily="34" charset="0"/>
              <a:buChar char="•"/>
            </a:pPr>
            <a:endParaRPr lang="en-US" dirty="0"/>
          </a:p>
          <a:p>
            <a:pPr algn="ctr"/>
            <a:r>
              <a:rPr lang="en-US" dirty="0"/>
              <a:t> </a:t>
            </a:r>
          </a:p>
          <a:p>
            <a:pPr marL="285750" indent="-285750">
              <a:buFont typeface="Arial" panose="020B0604020202020204" pitchFamily="34" charset="0"/>
              <a:buChar char="•"/>
            </a:pPr>
            <a:endParaRPr lang="en-US" dirty="0"/>
          </a:p>
          <a:p>
            <a:endParaRPr lang="en-US" sz="1600" dirty="0"/>
          </a:p>
        </p:txBody>
      </p:sp>
    </p:spTree>
    <p:extLst>
      <p:ext uri="{BB962C8B-B14F-4D97-AF65-F5344CB8AC3E}">
        <p14:creationId xmlns:p14="http://schemas.microsoft.com/office/powerpoint/2010/main" val="813753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5294"/>
            <a:ext cx="10515600" cy="1325563"/>
          </a:xfrm>
        </p:spPr>
        <p:txBody>
          <a:bodyPr/>
          <a:lstStyle/>
          <a:p>
            <a:pPr algn="ctr"/>
            <a:r>
              <a:rPr lang="en-US" dirty="0"/>
              <a:t>extras</a:t>
            </a:r>
          </a:p>
        </p:txBody>
      </p:sp>
      <p:sp>
        <p:nvSpPr>
          <p:cNvPr id="3" name="Slide Number Placeholder 2"/>
          <p:cNvSpPr>
            <a:spLocks noGrp="1"/>
          </p:cNvSpPr>
          <p:nvPr>
            <p:ph type="sldNum" sz="quarter" idx="12"/>
          </p:nvPr>
        </p:nvSpPr>
        <p:spPr/>
        <p:txBody>
          <a:bodyPr/>
          <a:lstStyle/>
          <a:p>
            <a:fld id="{0046CC63-0FC5-4E89-A17A-2EC0E43858F2}" type="slidenum">
              <a:rPr lang="en-US" smtClean="0"/>
              <a:t>36</a:t>
            </a:fld>
            <a:endParaRPr lang="en-US"/>
          </a:p>
        </p:txBody>
      </p:sp>
    </p:spTree>
    <p:extLst>
      <p:ext uri="{BB962C8B-B14F-4D97-AF65-F5344CB8AC3E}">
        <p14:creationId xmlns:p14="http://schemas.microsoft.com/office/powerpoint/2010/main" val="3664104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10515600" cy="660593"/>
          </a:xfrm>
        </p:spPr>
        <p:txBody>
          <a:bodyPr>
            <a:normAutofit/>
          </a:bodyPr>
          <a:lstStyle/>
          <a:p>
            <a:pPr algn="ctr"/>
            <a:r>
              <a:rPr lang="en-US" sz="4000" dirty="0">
                <a:solidFill>
                  <a:srgbClr val="FF0000"/>
                </a:solidFill>
                <a:ea typeface="Calibri" panose="020F0502020204030204" pitchFamily="34" charset="0"/>
                <a:cs typeface="Calibri" panose="020F0502020204030204" pitchFamily="34" charset="0"/>
              </a:rPr>
              <a:t>Can We Actually Pull Out the A</a:t>
            </a:r>
            <a:r>
              <a:rPr lang="en-US" sz="4000" baseline="-25000" dirty="0">
                <a:solidFill>
                  <a:srgbClr val="FF0000"/>
                </a:solidFill>
                <a:ea typeface="Calibri" panose="020F0502020204030204" pitchFamily="34" charset="0"/>
                <a:cs typeface="Calibri" panose="020F0502020204030204" pitchFamily="34" charset="0"/>
              </a:rPr>
              <a:t>TT</a:t>
            </a:r>
            <a:r>
              <a:rPr lang="en-US" sz="4000" dirty="0">
                <a:solidFill>
                  <a:srgbClr val="FF0000"/>
                </a:solidFill>
                <a:ea typeface="Calibri" panose="020F0502020204030204" pitchFamily="34" charset="0"/>
                <a:cs typeface="Calibri" panose="020F0502020204030204" pitchFamily="34" charset="0"/>
              </a:rPr>
              <a:t>’</a:t>
            </a:r>
            <a:r>
              <a:rPr lang="en-US" sz="4000" baseline="-25000" dirty="0">
                <a:solidFill>
                  <a:srgbClr val="FF0000"/>
                </a:solidFill>
                <a:ea typeface="Calibri" panose="020F0502020204030204" pitchFamily="34" charset="0"/>
                <a:cs typeface="Calibri" panose="020F0502020204030204" pitchFamily="34" charset="0"/>
              </a:rPr>
              <a:t> </a:t>
            </a:r>
            <a:r>
              <a:rPr lang="en-US" sz="4000" dirty="0">
                <a:solidFill>
                  <a:srgbClr val="FF0000"/>
                </a:solidFill>
                <a:ea typeface="Calibri" panose="020F0502020204030204" pitchFamily="34" charset="0"/>
                <a:cs typeface="Calibri" panose="020F0502020204030204" pitchFamily="34" charset="0"/>
              </a:rPr>
              <a:t>Signal? </a:t>
            </a:r>
            <a:endParaRPr lang="en-US" sz="4000" dirty="0">
              <a:solidFill>
                <a:srgbClr val="FF0000"/>
              </a:solidFill>
            </a:endParaRPr>
          </a:p>
        </p:txBody>
      </p:sp>
      <p:sp>
        <p:nvSpPr>
          <p:cNvPr id="3" name="Slide Number Placeholder 2"/>
          <p:cNvSpPr>
            <a:spLocks noGrp="1"/>
          </p:cNvSpPr>
          <p:nvPr>
            <p:ph type="sldNum" sz="quarter" idx="12"/>
          </p:nvPr>
        </p:nvSpPr>
        <p:spPr/>
        <p:txBody>
          <a:bodyPr/>
          <a:lstStyle/>
          <a:p>
            <a:fld id="{0046CC63-0FC5-4E89-A17A-2EC0E43858F2}" type="slidenum">
              <a:rPr lang="en-US" smtClean="0"/>
              <a:t>37</a:t>
            </a:fld>
            <a:endParaRPr lang="en-US"/>
          </a:p>
        </p:txBody>
      </p:sp>
      <p:pic>
        <p:nvPicPr>
          <p:cNvPr id="14" name="Picture 13"/>
          <p:cNvPicPr>
            <a:picLocks noChangeAspect="1"/>
          </p:cNvPicPr>
          <p:nvPr/>
        </p:nvPicPr>
        <p:blipFill>
          <a:blip r:embed="rId2"/>
          <a:stretch>
            <a:fillRect/>
          </a:stretch>
        </p:blipFill>
        <p:spPr>
          <a:xfrm>
            <a:off x="1682229" y="1208488"/>
            <a:ext cx="5023539" cy="4663844"/>
          </a:xfrm>
          <a:prstGeom prst="rect">
            <a:avLst/>
          </a:prstGeom>
        </p:spPr>
      </p:pic>
      <p:sp>
        <p:nvSpPr>
          <p:cNvPr id="4" name="TextBox 3"/>
          <p:cNvSpPr txBox="1"/>
          <p:nvPr/>
        </p:nvSpPr>
        <p:spPr>
          <a:xfrm>
            <a:off x="13336" y="4487158"/>
            <a:ext cx="1794081" cy="1200329"/>
          </a:xfrm>
          <a:prstGeom prst="rect">
            <a:avLst/>
          </a:prstGeom>
          <a:noFill/>
        </p:spPr>
        <p:txBody>
          <a:bodyPr wrap="none" rtlCol="0">
            <a:spAutoFit/>
          </a:bodyPr>
          <a:lstStyle/>
          <a:p>
            <a:pPr algn="ctr"/>
            <a:r>
              <a:rPr lang="en-US" dirty="0"/>
              <a:t>A</a:t>
            </a:r>
            <a:r>
              <a:rPr lang="en-US" baseline="-25000" dirty="0"/>
              <a:t>TT</a:t>
            </a:r>
            <a:r>
              <a:rPr lang="en-US" dirty="0"/>
              <a:t>’ </a:t>
            </a:r>
          </a:p>
          <a:p>
            <a:pPr algn="ctr"/>
            <a:r>
              <a:rPr lang="en-US" dirty="0"/>
              <a:t>represented </a:t>
            </a:r>
          </a:p>
          <a:p>
            <a:pPr algn="ctr"/>
            <a:r>
              <a:rPr lang="en-US" dirty="0"/>
              <a:t>by small, </a:t>
            </a:r>
          </a:p>
          <a:p>
            <a:pPr algn="ctr"/>
            <a:r>
              <a:rPr lang="en-US" dirty="0"/>
              <a:t>monopole signal.</a:t>
            </a:r>
          </a:p>
        </p:txBody>
      </p:sp>
      <p:sp>
        <p:nvSpPr>
          <p:cNvPr id="11" name="TextBox 10"/>
          <p:cNvSpPr txBox="1"/>
          <p:nvPr/>
        </p:nvSpPr>
        <p:spPr>
          <a:xfrm>
            <a:off x="204081" y="3302349"/>
            <a:ext cx="1384160" cy="923330"/>
          </a:xfrm>
          <a:prstGeom prst="rect">
            <a:avLst/>
          </a:prstGeom>
          <a:noFill/>
        </p:spPr>
        <p:txBody>
          <a:bodyPr wrap="none" rtlCol="0">
            <a:spAutoFit/>
          </a:bodyPr>
          <a:lstStyle/>
          <a:p>
            <a:pPr algn="ctr"/>
            <a:r>
              <a:rPr lang="en-US" dirty="0"/>
              <a:t>A</a:t>
            </a:r>
            <a:r>
              <a:rPr lang="en-US" baseline="-25000" dirty="0"/>
              <a:t>TT</a:t>
            </a:r>
            <a:r>
              <a:rPr lang="en-US" dirty="0"/>
              <a:t> </a:t>
            </a:r>
          </a:p>
          <a:p>
            <a:pPr algn="ctr"/>
            <a:r>
              <a:rPr lang="en-US" dirty="0"/>
              <a:t>represented </a:t>
            </a:r>
          </a:p>
          <a:p>
            <a:pPr algn="ctr"/>
            <a:r>
              <a:rPr lang="en-US" dirty="0"/>
              <a:t>by big signal.</a:t>
            </a:r>
          </a:p>
        </p:txBody>
      </p:sp>
      <p:sp>
        <p:nvSpPr>
          <p:cNvPr id="9" name="TextBox 8"/>
          <p:cNvSpPr txBox="1"/>
          <p:nvPr/>
        </p:nvSpPr>
        <p:spPr>
          <a:xfrm>
            <a:off x="2250414" y="757142"/>
            <a:ext cx="8612166" cy="369332"/>
          </a:xfrm>
          <a:prstGeom prst="rect">
            <a:avLst/>
          </a:prstGeom>
          <a:noFill/>
        </p:spPr>
        <p:txBody>
          <a:bodyPr wrap="none" rtlCol="0">
            <a:spAutoFit/>
          </a:bodyPr>
          <a:lstStyle/>
          <a:p>
            <a:r>
              <a:rPr lang="en-US" dirty="0"/>
              <a:t>Target e- polarization fixed at 0deg. Reversing the e+ polarization reverses all asymmetries.</a:t>
            </a:r>
          </a:p>
        </p:txBody>
      </p:sp>
      <p:cxnSp>
        <p:nvCxnSpPr>
          <p:cNvPr id="12" name="Straight Arrow Connector 11"/>
          <p:cNvCxnSpPr/>
          <p:nvPr/>
        </p:nvCxnSpPr>
        <p:spPr>
          <a:xfrm flipV="1">
            <a:off x="1682229" y="5071621"/>
            <a:ext cx="568185" cy="188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22027" y="4125408"/>
            <a:ext cx="728387" cy="584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7035097" y="1208488"/>
            <a:ext cx="5023539" cy="4663844"/>
          </a:xfrm>
          <a:prstGeom prst="rect">
            <a:avLst/>
          </a:prstGeom>
        </p:spPr>
      </p:pic>
      <p:sp>
        <p:nvSpPr>
          <p:cNvPr id="15" name="Rectangle 14"/>
          <p:cNvSpPr/>
          <p:nvPr/>
        </p:nvSpPr>
        <p:spPr>
          <a:xfrm>
            <a:off x="8778581" y="1541893"/>
            <a:ext cx="1711267" cy="21513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10569" y="1541892"/>
            <a:ext cx="1711267" cy="21513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482671" y="3215554"/>
            <a:ext cx="1741336" cy="612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05768" y="2431598"/>
            <a:ext cx="1904832" cy="1332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58418" y="3827922"/>
            <a:ext cx="2094098" cy="738664"/>
          </a:xfrm>
          <a:prstGeom prst="rect">
            <a:avLst/>
          </a:prstGeom>
          <a:noFill/>
        </p:spPr>
        <p:txBody>
          <a:bodyPr wrap="none" rtlCol="0">
            <a:spAutoFit/>
          </a:bodyPr>
          <a:lstStyle/>
          <a:p>
            <a:pPr algn="ctr"/>
            <a:r>
              <a:rPr lang="en-US" sz="1400" dirty="0"/>
              <a:t>I injected an instrumental </a:t>
            </a:r>
          </a:p>
          <a:p>
            <a:pPr algn="ctr"/>
            <a:r>
              <a:rPr lang="en-US" sz="1400" dirty="0"/>
              <a:t>asymmetry</a:t>
            </a:r>
          </a:p>
          <a:p>
            <a:pPr algn="ctr"/>
            <a:r>
              <a:rPr lang="en-US" sz="1400" dirty="0"/>
              <a:t>as a multiplicative factor</a:t>
            </a:r>
          </a:p>
        </p:txBody>
      </p:sp>
    </p:spTree>
    <p:extLst>
      <p:ext uri="{BB962C8B-B14F-4D97-AF65-F5344CB8AC3E}">
        <p14:creationId xmlns:p14="http://schemas.microsoft.com/office/powerpoint/2010/main" val="1216619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601"/>
            <a:ext cx="10515600" cy="709531"/>
          </a:xfrm>
        </p:spPr>
        <p:txBody>
          <a:bodyPr/>
          <a:lstStyle/>
          <a:p>
            <a:pPr algn="ctr"/>
            <a:r>
              <a:rPr lang="en-US" dirty="0">
                <a:solidFill>
                  <a:srgbClr val="FF0000"/>
                </a:solidFill>
                <a:ea typeface="Calibri" panose="020F0502020204030204" pitchFamily="34" charset="0"/>
                <a:cs typeface="Calibri" panose="020F0502020204030204" pitchFamily="34" charset="0"/>
              </a:rPr>
              <a:t>Can We Actually Pull Out the A</a:t>
            </a:r>
            <a:r>
              <a:rPr lang="en-US" baseline="-25000" dirty="0">
                <a:solidFill>
                  <a:srgbClr val="FF0000"/>
                </a:solidFill>
                <a:ea typeface="Calibri" panose="020F0502020204030204" pitchFamily="34" charset="0"/>
                <a:cs typeface="Calibri" panose="020F0502020204030204" pitchFamily="34" charset="0"/>
              </a:rPr>
              <a:t>TT</a:t>
            </a:r>
            <a:r>
              <a:rPr lang="en-US" dirty="0">
                <a:solidFill>
                  <a:srgbClr val="FF0000"/>
                </a:solidFill>
                <a:ea typeface="Calibri" panose="020F0502020204030204" pitchFamily="34" charset="0"/>
                <a:cs typeface="Calibri" panose="020F0502020204030204" pitchFamily="34" charset="0"/>
              </a:rPr>
              <a:t>’</a:t>
            </a:r>
            <a:r>
              <a:rPr lang="en-US" baseline="-25000" dirty="0">
                <a:solidFill>
                  <a:srgbClr val="FF0000"/>
                </a:solidFill>
                <a:ea typeface="Calibri" panose="020F0502020204030204" pitchFamily="34" charset="0"/>
                <a:cs typeface="Calibri" panose="020F0502020204030204" pitchFamily="34" charset="0"/>
              </a:rPr>
              <a:t> </a:t>
            </a:r>
            <a:r>
              <a:rPr lang="en-US" dirty="0">
                <a:solidFill>
                  <a:srgbClr val="FF0000"/>
                </a:solidFill>
                <a:ea typeface="Calibri" panose="020F0502020204030204" pitchFamily="34" charset="0"/>
                <a:cs typeface="Calibri" panose="020F0502020204030204" pitchFamily="34" charset="0"/>
              </a:rPr>
              <a:t>Signal? </a:t>
            </a:r>
            <a:endParaRPr lang="en-US" dirty="0"/>
          </a:p>
        </p:txBody>
      </p:sp>
      <p:sp>
        <p:nvSpPr>
          <p:cNvPr id="3" name="Slide Number Placeholder 2"/>
          <p:cNvSpPr>
            <a:spLocks noGrp="1"/>
          </p:cNvSpPr>
          <p:nvPr>
            <p:ph type="sldNum" sz="quarter" idx="12"/>
          </p:nvPr>
        </p:nvSpPr>
        <p:spPr/>
        <p:txBody>
          <a:bodyPr/>
          <a:lstStyle/>
          <a:p>
            <a:fld id="{0046CC63-0FC5-4E89-A17A-2EC0E43858F2}" type="slidenum">
              <a:rPr lang="en-US" smtClean="0"/>
              <a:t>38</a:t>
            </a:fld>
            <a:endParaRPr lang="en-US"/>
          </a:p>
        </p:txBody>
      </p:sp>
      <p:pic>
        <p:nvPicPr>
          <p:cNvPr id="6" name="Picture 5"/>
          <p:cNvPicPr>
            <a:picLocks noChangeAspect="1"/>
          </p:cNvPicPr>
          <p:nvPr/>
        </p:nvPicPr>
        <p:blipFill>
          <a:blip r:embed="rId2"/>
          <a:stretch>
            <a:fillRect/>
          </a:stretch>
        </p:blipFill>
        <p:spPr>
          <a:xfrm>
            <a:off x="6770490" y="1516808"/>
            <a:ext cx="5023539" cy="4657748"/>
          </a:xfrm>
          <a:prstGeom prst="rect">
            <a:avLst/>
          </a:prstGeom>
        </p:spPr>
      </p:pic>
      <p:sp>
        <p:nvSpPr>
          <p:cNvPr id="7" name="TextBox 6"/>
          <p:cNvSpPr txBox="1"/>
          <p:nvPr/>
        </p:nvSpPr>
        <p:spPr>
          <a:xfrm>
            <a:off x="6846752" y="906844"/>
            <a:ext cx="4871013" cy="646331"/>
          </a:xfrm>
          <a:prstGeom prst="rect">
            <a:avLst/>
          </a:prstGeom>
          <a:noFill/>
        </p:spPr>
        <p:txBody>
          <a:bodyPr wrap="none" rtlCol="0">
            <a:spAutoFit/>
          </a:bodyPr>
          <a:lstStyle/>
          <a:p>
            <a:r>
              <a:rPr lang="en-US" dirty="0"/>
              <a:t>Averaging over the azimuthal angle in principle </a:t>
            </a:r>
          </a:p>
          <a:p>
            <a:r>
              <a:rPr lang="en-US" dirty="0"/>
              <a:t>cancels the large cos(2</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 asymmetry, leaving </a:t>
            </a:r>
            <a:r>
              <a:rPr lang="en-US" dirty="0">
                <a:solidFill>
                  <a:srgbClr val="FF0000"/>
                </a:solidFill>
                <a:latin typeface="Calibri" panose="020F0502020204030204" pitchFamily="34" charset="0"/>
                <a:cs typeface="Calibri" panose="020F0502020204030204" pitchFamily="34" charset="0"/>
              </a:rPr>
              <a:t>A</a:t>
            </a:r>
            <a:r>
              <a:rPr lang="en-US" baseline="-25000" dirty="0">
                <a:solidFill>
                  <a:srgbClr val="FF0000"/>
                </a:solidFill>
                <a:latin typeface="Calibri" panose="020F0502020204030204" pitchFamily="34" charset="0"/>
                <a:cs typeface="Calibri" panose="020F0502020204030204" pitchFamily="34" charset="0"/>
              </a:rPr>
              <a:t>TT</a:t>
            </a:r>
            <a:r>
              <a:rPr lang="en-US" dirty="0">
                <a:solidFill>
                  <a:srgbClr val="FF0000"/>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a:t>
            </a:r>
            <a:endParaRPr lang="en-US" dirty="0"/>
          </a:p>
        </p:txBody>
      </p:sp>
      <p:pic>
        <p:nvPicPr>
          <p:cNvPr id="8" name="Picture 7"/>
          <p:cNvPicPr>
            <a:picLocks noChangeAspect="1"/>
          </p:cNvPicPr>
          <p:nvPr/>
        </p:nvPicPr>
        <p:blipFill>
          <a:blip r:embed="rId3"/>
          <a:stretch>
            <a:fillRect/>
          </a:stretch>
        </p:blipFill>
        <p:spPr>
          <a:xfrm>
            <a:off x="736007" y="1516808"/>
            <a:ext cx="5023539" cy="4657748"/>
          </a:xfrm>
          <a:prstGeom prst="rect">
            <a:avLst/>
          </a:prstGeom>
        </p:spPr>
      </p:pic>
      <p:cxnSp>
        <p:nvCxnSpPr>
          <p:cNvPr id="9" name="Straight Arrow Connector 8"/>
          <p:cNvCxnSpPr/>
          <p:nvPr/>
        </p:nvCxnSpPr>
        <p:spPr>
          <a:xfrm flipV="1">
            <a:off x="1857080" y="5363852"/>
            <a:ext cx="526312" cy="5151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8018" y="5878952"/>
            <a:ext cx="2010679" cy="738664"/>
          </a:xfrm>
          <a:prstGeom prst="rect">
            <a:avLst/>
          </a:prstGeom>
          <a:noFill/>
        </p:spPr>
        <p:txBody>
          <a:bodyPr wrap="none" rtlCol="0">
            <a:spAutoFit/>
          </a:bodyPr>
          <a:lstStyle/>
          <a:p>
            <a:pPr algn="ctr"/>
            <a:r>
              <a:rPr lang="en-US" sz="1400" dirty="0"/>
              <a:t>Instrumental asymmetry</a:t>
            </a:r>
          </a:p>
          <a:p>
            <a:pPr algn="ctr"/>
            <a:r>
              <a:rPr lang="en-US" sz="1400" dirty="0"/>
              <a:t>as a multiplicative factor</a:t>
            </a:r>
          </a:p>
          <a:p>
            <a:pPr algn="ctr"/>
            <a:r>
              <a:rPr lang="en-US" sz="1400" dirty="0"/>
              <a:t>of course cancels exactly:</a:t>
            </a:r>
          </a:p>
        </p:txBody>
      </p:sp>
      <p:sp>
        <p:nvSpPr>
          <p:cNvPr id="20" name="TextBox 19"/>
          <p:cNvSpPr txBox="1"/>
          <p:nvPr/>
        </p:nvSpPr>
        <p:spPr>
          <a:xfrm>
            <a:off x="2120236" y="6250968"/>
            <a:ext cx="4495846" cy="369332"/>
          </a:xfrm>
          <a:prstGeom prst="rect">
            <a:avLst/>
          </a:prstGeom>
          <a:noFill/>
        </p:spPr>
        <p:txBody>
          <a:bodyPr wrap="none" rtlCol="0">
            <a:spAutoFit/>
          </a:bodyPr>
          <a:lstStyle/>
          <a:p>
            <a:r>
              <a:rPr lang="en-US" dirty="0"/>
              <a:t>A = (</a:t>
            </a:r>
            <a:r>
              <a:rPr lang="en-US" dirty="0" err="1"/>
              <a:t>gN</a:t>
            </a:r>
            <a:r>
              <a:rPr lang="en-US" baseline="30000" dirty="0"/>
              <a:t>+</a:t>
            </a:r>
            <a:r>
              <a:rPr lang="en-US" dirty="0"/>
              <a:t> - </a:t>
            </a:r>
            <a:r>
              <a:rPr lang="en-US" dirty="0" err="1"/>
              <a:t>gN</a:t>
            </a:r>
            <a:r>
              <a:rPr lang="en-US" baseline="30000" dirty="0"/>
              <a:t>-</a:t>
            </a:r>
            <a:r>
              <a:rPr lang="en-US" dirty="0"/>
              <a:t>)/(</a:t>
            </a:r>
            <a:r>
              <a:rPr lang="en-US" dirty="0" err="1"/>
              <a:t>gN</a:t>
            </a:r>
            <a:r>
              <a:rPr lang="en-US" baseline="30000" dirty="0"/>
              <a:t>+</a:t>
            </a:r>
            <a:r>
              <a:rPr lang="en-US" dirty="0"/>
              <a:t> + </a:t>
            </a:r>
            <a:r>
              <a:rPr lang="en-US" dirty="0" err="1"/>
              <a:t>gN</a:t>
            </a:r>
            <a:r>
              <a:rPr lang="en-US" baseline="30000" dirty="0"/>
              <a:t>-</a:t>
            </a:r>
            <a:r>
              <a:rPr lang="en-US" dirty="0"/>
              <a:t>) = (N</a:t>
            </a:r>
            <a:r>
              <a:rPr lang="en-US" baseline="30000" dirty="0"/>
              <a:t>+</a:t>
            </a:r>
            <a:r>
              <a:rPr lang="en-US" dirty="0"/>
              <a:t> - N</a:t>
            </a:r>
            <a:r>
              <a:rPr lang="en-US" baseline="30000" dirty="0"/>
              <a:t>-</a:t>
            </a:r>
            <a:r>
              <a:rPr lang="en-US" dirty="0"/>
              <a:t>)/(N</a:t>
            </a:r>
            <a:r>
              <a:rPr lang="en-US" baseline="30000" dirty="0"/>
              <a:t>+</a:t>
            </a:r>
            <a:r>
              <a:rPr lang="en-US" dirty="0"/>
              <a:t> + N</a:t>
            </a:r>
            <a:r>
              <a:rPr lang="en-US" baseline="30000" dirty="0"/>
              <a:t>-</a:t>
            </a:r>
            <a:r>
              <a:rPr lang="en-US" dirty="0"/>
              <a:t>)</a:t>
            </a:r>
          </a:p>
        </p:txBody>
      </p:sp>
      <p:sp>
        <p:nvSpPr>
          <p:cNvPr id="21" name="TextBox 20"/>
          <p:cNvSpPr txBox="1"/>
          <p:nvPr/>
        </p:nvSpPr>
        <p:spPr>
          <a:xfrm>
            <a:off x="371165" y="851872"/>
            <a:ext cx="5969006" cy="369332"/>
          </a:xfrm>
          <a:prstGeom prst="rect">
            <a:avLst/>
          </a:prstGeom>
          <a:noFill/>
        </p:spPr>
        <p:txBody>
          <a:bodyPr wrap="none" rtlCol="0">
            <a:spAutoFit/>
          </a:bodyPr>
          <a:lstStyle/>
          <a:p>
            <a:r>
              <a:rPr lang="en-US" dirty="0"/>
              <a:t>Calculating the asymmetry after reversing the e+ polarization:</a:t>
            </a:r>
          </a:p>
        </p:txBody>
      </p:sp>
      <p:sp>
        <p:nvSpPr>
          <p:cNvPr id="22" name="TextBox 21"/>
          <p:cNvSpPr txBox="1"/>
          <p:nvPr/>
        </p:nvSpPr>
        <p:spPr>
          <a:xfrm>
            <a:off x="7283395" y="4985468"/>
            <a:ext cx="184731" cy="369332"/>
          </a:xfrm>
          <a:prstGeom prst="rect">
            <a:avLst/>
          </a:prstGeom>
          <a:noFill/>
        </p:spPr>
        <p:txBody>
          <a:bodyPr wrap="none" rtlCol="0">
            <a:spAutoFit/>
          </a:bodyPr>
          <a:lstStyle/>
          <a:p>
            <a:endParaRPr lang="en-US" dirty="0"/>
          </a:p>
        </p:txBody>
      </p:sp>
      <p:sp>
        <p:nvSpPr>
          <p:cNvPr id="24" name="Rectangle 23"/>
          <p:cNvSpPr/>
          <p:nvPr/>
        </p:nvSpPr>
        <p:spPr>
          <a:xfrm>
            <a:off x="7738608" y="4523803"/>
            <a:ext cx="3615192" cy="923330"/>
          </a:xfrm>
          <a:prstGeom prst="rect">
            <a:avLst/>
          </a:prstGeom>
          <a:solidFill>
            <a:srgbClr val="FFFF00"/>
          </a:solidFill>
        </p:spPr>
        <p:txBody>
          <a:bodyPr wrap="square">
            <a:spAutoFit/>
          </a:bodyPr>
          <a:lstStyle/>
          <a:p>
            <a:pPr algn="ctr"/>
            <a:r>
              <a:rPr lang="en-US" dirty="0"/>
              <a:t>Extraction of </a:t>
            </a:r>
            <a:r>
              <a:rPr lang="en-US" dirty="0">
                <a:solidFill>
                  <a:srgbClr val="FF0000"/>
                </a:solidFill>
              </a:rPr>
              <a:t>A</a:t>
            </a:r>
            <a:r>
              <a:rPr lang="en-US" baseline="-25000" dirty="0">
                <a:solidFill>
                  <a:srgbClr val="FF0000"/>
                </a:solidFill>
              </a:rPr>
              <a:t>TT</a:t>
            </a:r>
            <a:r>
              <a:rPr lang="en-US" dirty="0">
                <a:solidFill>
                  <a:srgbClr val="FF0000"/>
                </a:solidFill>
              </a:rPr>
              <a:t>’ </a:t>
            </a:r>
            <a:r>
              <a:rPr lang="en-US" u="sng" dirty="0"/>
              <a:t>looks</a:t>
            </a:r>
            <a:r>
              <a:rPr lang="en-US" dirty="0"/>
              <a:t> feasible </a:t>
            </a:r>
          </a:p>
          <a:p>
            <a:pPr algn="ctr"/>
            <a:r>
              <a:rPr lang="en-US" dirty="0"/>
              <a:t>provided cancellation of the cos(2</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a:t>
            </a:r>
            <a:r>
              <a:rPr lang="en-US" dirty="0"/>
              <a:t> </a:t>
            </a:r>
          </a:p>
          <a:p>
            <a:pPr algn="ctr"/>
            <a:r>
              <a:rPr lang="en-US" dirty="0"/>
              <a:t>asymmetry is excellent. </a:t>
            </a:r>
          </a:p>
        </p:txBody>
      </p:sp>
      <p:sp>
        <p:nvSpPr>
          <p:cNvPr id="25" name="Oval 24"/>
          <p:cNvSpPr/>
          <p:nvPr/>
        </p:nvSpPr>
        <p:spPr>
          <a:xfrm>
            <a:off x="3247776" y="2204964"/>
            <a:ext cx="364842" cy="366648"/>
          </a:xfrm>
          <a:prstGeom prst="ellipse">
            <a:avLst/>
          </a:prstGeom>
          <a:solidFill>
            <a:schemeClr val="bg1">
              <a:alpha val="0"/>
            </a:schemeClr>
          </a:solid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91051" y="2193398"/>
            <a:ext cx="364842" cy="366648"/>
          </a:xfrm>
          <a:prstGeom prst="ellipse">
            <a:avLst/>
          </a:prstGeom>
          <a:solidFill>
            <a:schemeClr val="bg1">
              <a:alpha val="0"/>
            </a:schemeClr>
          </a:solid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10084" y="5104116"/>
            <a:ext cx="364842" cy="366648"/>
          </a:xfrm>
          <a:prstGeom prst="ellipse">
            <a:avLst/>
          </a:prstGeom>
          <a:solidFill>
            <a:schemeClr val="bg1">
              <a:alpha val="0"/>
            </a:schemeClr>
          </a:solid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68159" y="4997204"/>
            <a:ext cx="364842" cy="366648"/>
          </a:xfrm>
          <a:prstGeom prst="ellipse">
            <a:avLst/>
          </a:prstGeom>
          <a:solidFill>
            <a:schemeClr val="bg1">
              <a:alpha val="0"/>
            </a:schemeClr>
          </a:solid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902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35" y="71872"/>
            <a:ext cx="10515600" cy="851424"/>
          </a:xfrm>
        </p:spPr>
        <p:txBody>
          <a:bodyPr>
            <a:normAutofit/>
          </a:bodyPr>
          <a:lstStyle/>
          <a:p>
            <a:pPr algn="ctr"/>
            <a:r>
              <a:rPr lang="en-US" sz="4000" dirty="0">
                <a:solidFill>
                  <a:srgbClr val="FF0000"/>
                </a:solidFill>
                <a:ea typeface="Calibri" panose="020F0502020204030204" pitchFamily="34" charset="0"/>
                <a:cs typeface="Calibri" panose="020F0502020204030204" pitchFamily="34" charset="0"/>
              </a:rPr>
              <a:t>But What About Nonlinearity?</a:t>
            </a:r>
            <a:endParaRPr lang="en-US" sz="4000" dirty="0">
              <a:solidFill>
                <a:srgbClr val="FF0000"/>
              </a:solidFill>
            </a:endParaRPr>
          </a:p>
        </p:txBody>
      </p:sp>
      <p:sp>
        <p:nvSpPr>
          <p:cNvPr id="3" name="Slide Number Placeholder 2"/>
          <p:cNvSpPr>
            <a:spLocks noGrp="1"/>
          </p:cNvSpPr>
          <p:nvPr>
            <p:ph type="sldNum" sz="quarter" idx="12"/>
          </p:nvPr>
        </p:nvSpPr>
        <p:spPr/>
        <p:txBody>
          <a:bodyPr/>
          <a:lstStyle/>
          <a:p>
            <a:fld id="{0046CC63-0FC5-4E89-A17A-2EC0E43858F2}" type="slidenum">
              <a:rPr lang="en-US" smtClean="0"/>
              <a:t>39</a:t>
            </a:fld>
            <a:endParaRPr lang="en-US"/>
          </a:p>
        </p:txBody>
      </p:sp>
      <p:sp>
        <p:nvSpPr>
          <p:cNvPr id="4" name="TextBox 3"/>
          <p:cNvSpPr txBox="1"/>
          <p:nvPr/>
        </p:nvSpPr>
        <p:spPr>
          <a:xfrm>
            <a:off x="639056" y="1234380"/>
            <a:ext cx="10964848" cy="5078313"/>
          </a:xfrm>
          <a:prstGeom prst="rect">
            <a:avLst/>
          </a:prstGeom>
          <a:noFill/>
        </p:spPr>
        <p:txBody>
          <a:bodyPr wrap="square" rtlCol="0">
            <a:spAutoFit/>
          </a:bodyPr>
          <a:lstStyle/>
          <a:p>
            <a:r>
              <a:rPr lang="en-US" dirty="0"/>
              <a:t>Keep in mind, the cos(2</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a:t>
            </a:r>
            <a:r>
              <a:rPr lang="en-US" dirty="0"/>
              <a:t> term is 4 orders of magnitude larger than the monopole signal of </a:t>
            </a:r>
            <a:r>
              <a:rPr lang="en-US" dirty="0">
                <a:solidFill>
                  <a:srgbClr val="FF0000"/>
                </a:solidFill>
              </a:rPr>
              <a:t>A</a:t>
            </a:r>
            <a:r>
              <a:rPr lang="en-US" baseline="-25000" dirty="0">
                <a:solidFill>
                  <a:srgbClr val="FF0000"/>
                </a:solidFill>
              </a:rPr>
              <a:t>TT</a:t>
            </a:r>
            <a:r>
              <a:rPr lang="en-US" dirty="0">
                <a:solidFill>
                  <a:srgbClr val="FF0000"/>
                </a:solidFill>
              </a:rPr>
              <a:t>’</a:t>
            </a:r>
            <a:r>
              <a:rPr lang="en-US" dirty="0"/>
              <a:t>! </a:t>
            </a:r>
            <a:endParaRPr lang="en-US" dirty="0">
              <a:latin typeface="Calibri" panose="020F0502020204030204" pitchFamily="34" charset="0"/>
              <a:cs typeface="Calibri" panose="020F0502020204030204" pitchFamily="34" charset="0"/>
            </a:endParaRPr>
          </a:p>
          <a:p>
            <a:endParaRPr lang="en-US" dirty="0"/>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quick study suggests nonlinearity as large as 1% </a:t>
            </a:r>
            <a:r>
              <a:rPr lang="en-US" dirty="0"/>
              <a:t>would not be a serious issue if it is the </a:t>
            </a:r>
            <a:r>
              <a:rPr lang="en-US" u="sng" dirty="0"/>
              <a:t>same</a:t>
            </a:r>
            <a:r>
              <a:rPr lang="en-US" dirty="0"/>
              <a:t> for all detector channels. </a:t>
            </a:r>
          </a:p>
          <a:p>
            <a:endParaRPr lang="en-US" dirty="0"/>
          </a:p>
          <a:p>
            <a:pPr marL="285750" indent="-285750">
              <a:buFont typeface="Arial" panose="020B0604020202020204" pitchFamily="34" charset="0"/>
              <a:buChar char="•"/>
            </a:pPr>
            <a:r>
              <a:rPr lang="en-US" dirty="0"/>
              <a:t>But a </a:t>
            </a:r>
            <a:r>
              <a:rPr lang="en-US" u="sng" dirty="0"/>
              <a:t>differential</a:t>
            </a:r>
            <a:r>
              <a:rPr lang="en-US" dirty="0"/>
              <a:t> nonlinearity between detectors at the +-1% level would break the azimuthal asymmetry. This is potentially serious since I find the resulting leakage into the monopole reverses just like the physics signal of interest when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 or </a:t>
            </a:r>
            <a:r>
              <a:rPr lang="en-US" dirty="0" err="1">
                <a:latin typeface="Calibri" panose="020F0502020204030204" pitchFamily="34" charset="0"/>
                <a:ea typeface="Calibri" panose="020F0502020204030204" pitchFamily="34" charset="0"/>
                <a:cs typeface="Calibri" panose="020F0502020204030204" pitchFamily="34" charset="0"/>
              </a:rPr>
              <a:t>φ</a:t>
            </a:r>
            <a:r>
              <a:rPr lang="en-US" baseline="-25000" dirty="0" err="1">
                <a:latin typeface="Calibri" panose="020F0502020204030204" pitchFamily="34" charset="0"/>
                <a:ea typeface="Calibri" panose="020F0502020204030204" pitchFamily="34" charset="0"/>
                <a:cs typeface="Calibri" panose="020F0502020204030204" pitchFamily="34" charset="0"/>
              </a:rPr>
              <a:t>p</a:t>
            </a:r>
            <a:r>
              <a:rPr lang="en-US" dirty="0">
                <a:latin typeface="Calibri" panose="020F0502020204030204" pitchFamily="34" charset="0"/>
                <a:ea typeface="Calibri" panose="020F0502020204030204" pitchFamily="34" charset="0"/>
                <a:cs typeface="Calibri" panose="020F0502020204030204" pitchFamily="34" charset="0"/>
              </a:rPr>
              <a:t> is reversed: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dirty="0">
                <a:latin typeface="Calibri" panose="020F0502020204030204" pitchFamily="34" charset="0"/>
                <a:ea typeface="Calibri" panose="020F0502020204030204" pitchFamily="34" charset="0"/>
                <a:cs typeface="Calibri" panose="020F0502020204030204" pitchFamily="34" charset="0"/>
              </a:rPr>
              <a:t>The brute force solution would be to design highly linear detectors, </a:t>
            </a:r>
            <a:r>
              <a:rPr lang="en-US" dirty="0"/>
              <a:t>use beam intensity noise to measure the remaining small nonlinearity for each detector </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 bin, then make corrections.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596" y="3653193"/>
            <a:ext cx="1586134" cy="175760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450" y="3653193"/>
            <a:ext cx="1564700" cy="1643292"/>
          </a:xfrm>
          <a:prstGeom prst="rect">
            <a:avLst/>
          </a:prstGeom>
        </p:spPr>
      </p:pic>
    </p:spTree>
    <p:extLst>
      <p:ext uri="{BB962C8B-B14F-4D97-AF65-F5344CB8AC3E}">
        <p14:creationId xmlns:p14="http://schemas.microsoft.com/office/powerpoint/2010/main" val="149302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91636"/>
            <a:ext cx="10515600" cy="1041839"/>
          </a:xfrm>
        </p:spPr>
        <p:txBody>
          <a:bodyPr>
            <a:normAutofit/>
          </a:bodyPr>
          <a:lstStyle/>
          <a:p>
            <a:pPr algn="ctr"/>
            <a:r>
              <a:rPr lang="en-US" sz="3600" b="1" dirty="0">
                <a:solidFill>
                  <a:srgbClr val="FF0000"/>
                </a:solidFill>
              </a:rPr>
              <a:t>Purely </a:t>
            </a:r>
            <a:r>
              <a:rPr lang="en-US" sz="3600" b="1" dirty="0" err="1">
                <a:solidFill>
                  <a:srgbClr val="FF0000"/>
                </a:solidFill>
              </a:rPr>
              <a:t>Leptonic</a:t>
            </a:r>
            <a:r>
              <a:rPr lang="en-US" sz="3600" b="1" dirty="0">
                <a:solidFill>
                  <a:srgbClr val="FF0000"/>
                </a:solidFill>
              </a:rPr>
              <a:t> Reactions Accessible at </a:t>
            </a:r>
            <a:r>
              <a:rPr lang="en-US" sz="3600" b="1" dirty="0" err="1">
                <a:solidFill>
                  <a:srgbClr val="FF0000"/>
                </a:solidFill>
              </a:rPr>
              <a:t>JLab</a:t>
            </a:r>
            <a:endParaRPr lang="en-US" sz="3600" b="1" baseline="30000" dirty="0">
              <a:solidFill>
                <a:srgbClr val="FF0000"/>
              </a:solidFill>
            </a:endParaRPr>
          </a:p>
        </p:txBody>
      </p:sp>
      <p:sp>
        <p:nvSpPr>
          <p:cNvPr id="7" name="TextBox 6"/>
          <p:cNvSpPr txBox="1"/>
          <p:nvPr/>
        </p:nvSpPr>
        <p:spPr>
          <a:xfrm>
            <a:off x="317895" y="1435767"/>
            <a:ext cx="11518110" cy="4062651"/>
          </a:xfrm>
          <a:prstGeom prst="rect">
            <a:avLst/>
          </a:prstGeom>
          <a:noFill/>
        </p:spPr>
        <p:txBody>
          <a:bodyPr wrap="square" rtlCol="0">
            <a:spAutoFit/>
          </a:bodyPr>
          <a:lstStyle/>
          <a:p>
            <a:r>
              <a:rPr lang="en-US" sz="2000" dirty="0">
                <a:sym typeface="Wingdings" panose="05000000000000000000" pitchFamily="2" charset="2"/>
              </a:rPr>
              <a:t>Currently, only one purely leptonic reaction is accessible at </a:t>
            </a:r>
            <a:r>
              <a:rPr lang="en-US" sz="2000" dirty="0" err="1">
                <a:sym typeface="Wingdings" panose="05000000000000000000" pitchFamily="2" charset="2"/>
              </a:rPr>
              <a:t>Jlab</a:t>
            </a:r>
            <a:r>
              <a:rPr lang="en-US" sz="2000" dirty="0">
                <a:sym typeface="Wingdings" panose="05000000000000000000" pitchFamily="2" charset="2"/>
              </a:rPr>
              <a:t>: Moeller scattering (</a:t>
            </a:r>
            <a:r>
              <a:rPr lang="en-US" sz="2000" b="1" dirty="0">
                <a:solidFill>
                  <a:srgbClr val="FF0000"/>
                </a:solidFill>
              </a:rPr>
              <a:t>e</a:t>
            </a:r>
            <a:r>
              <a:rPr lang="en-US" sz="2000" b="1" baseline="30000" dirty="0">
                <a:solidFill>
                  <a:srgbClr val="FF0000"/>
                </a:solidFill>
              </a:rPr>
              <a:t>- </a:t>
            </a:r>
            <a:r>
              <a:rPr lang="en-US" sz="2000" b="1" dirty="0">
                <a:solidFill>
                  <a:srgbClr val="FF0000"/>
                </a:solidFill>
              </a:rPr>
              <a:t>e</a:t>
            </a:r>
            <a:r>
              <a:rPr lang="en-US" sz="2000" b="1" baseline="30000" dirty="0">
                <a:solidFill>
                  <a:srgbClr val="FF0000"/>
                </a:solidFill>
              </a:rPr>
              <a:t>-</a:t>
            </a:r>
            <a:r>
              <a:rPr lang="en-US" sz="2000" b="1" dirty="0">
                <a:solidFill>
                  <a:srgbClr val="FF0000"/>
                </a:solidFill>
              </a:rPr>
              <a:t> </a:t>
            </a:r>
            <a:r>
              <a:rPr lang="en-US" sz="2000" b="1" dirty="0">
                <a:solidFill>
                  <a:srgbClr val="FF0000"/>
                </a:solidFill>
                <a:sym typeface="Wingdings" panose="05000000000000000000" pitchFamily="2" charset="2"/>
              </a:rPr>
              <a:t> e</a:t>
            </a:r>
            <a:r>
              <a:rPr lang="en-US" sz="2000" b="1" baseline="30000" dirty="0">
                <a:solidFill>
                  <a:srgbClr val="FF0000"/>
                </a:solidFill>
                <a:sym typeface="Wingdings" panose="05000000000000000000" pitchFamily="2" charset="2"/>
              </a:rPr>
              <a:t>- </a:t>
            </a:r>
            <a:r>
              <a:rPr lang="en-US" sz="2000" b="1" dirty="0">
                <a:solidFill>
                  <a:srgbClr val="FF0000"/>
                </a:solidFill>
                <a:sym typeface="Wingdings" panose="05000000000000000000" pitchFamily="2" charset="2"/>
              </a:rPr>
              <a:t>e</a:t>
            </a:r>
            <a:r>
              <a:rPr lang="en-US" sz="2000" b="1" baseline="30000" dirty="0">
                <a:solidFill>
                  <a:srgbClr val="FF0000"/>
                </a:solidFill>
                <a:sym typeface="Wingdings" panose="05000000000000000000" pitchFamily="2" charset="2"/>
              </a:rPr>
              <a:t>-</a:t>
            </a:r>
            <a:r>
              <a:rPr lang="en-US" sz="2000" dirty="0">
                <a:sym typeface="Wingdings" panose="05000000000000000000" pitchFamily="2" charset="2"/>
              </a:rPr>
              <a:t>).</a:t>
            </a:r>
          </a:p>
          <a:p>
            <a:endParaRPr lang="en-US" sz="2000" dirty="0">
              <a:sym typeface="Wingdings" panose="05000000000000000000" pitchFamily="2" charset="2"/>
            </a:endParaRPr>
          </a:p>
          <a:p>
            <a:r>
              <a:rPr lang="en-US" sz="2000" dirty="0">
                <a:sym typeface="Wingdings" panose="05000000000000000000" pitchFamily="2" charset="2"/>
              </a:rPr>
              <a:t>With the planned e</a:t>
            </a:r>
            <a:r>
              <a:rPr lang="en-US" sz="2000" baseline="30000" dirty="0">
                <a:sym typeface="Wingdings" panose="05000000000000000000" pitchFamily="2" charset="2"/>
              </a:rPr>
              <a:t>+</a:t>
            </a:r>
            <a:r>
              <a:rPr lang="en-US" sz="2000" dirty="0">
                <a:sym typeface="Wingdings" panose="05000000000000000000" pitchFamily="2" charset="2"/>
              </a:rPr>
              <a:t> injector, two more will become available:</a:t>
            </a:r>
          </a:p>
          <a:p>
            <a:endParaRPr lang="en-US" sz="2000" dirty="0">
              <a:sym typeface="Wingdings" panose="05000000000000000000" pitchFamily="2" charset="2"/>
            </a:endParaRPr>
          </a:p>
          <a:p>
            <a:pPr marL="800100" lvl="1" indent="-342900">
              <a:buFont typeface="Arial" panose="020B0604020202020204" pitchFamily="34" charset="0"/>
              <a:buChar char="•"/>
            </a:pPr>
            <a:r>
              <a:rPr lang="en-US" sz="2000" dirty="0">
                <a:sym typeface="Wingdings" panose="05000000000000000000" pitchFamily="2" charset="2"/>
              </a:rPr>
              <a:t>Bhabha scattering (</a:t>
            </a:r>
            <a:r>
              <a:rPr lang="en-US" sz="2000" b="1" dirty="0">
                <a:solidFill>
                  <a:srgbClr val="FF0000"/>
                </a:solidFill>
              </a:rPr>
              <a:t>e</a:t>
            </a:r>
            <a:r>
              <a:rPr lang="en-US" sz="2000" b="1" baseline="30000" dirty="0">
                <a:solidFill>
                  <a:srgbClr val="FF0000"/>
                </a:solidFill>
              </a:rPr>
              <a:t>+ </a:t>
            </a:r>
            <a:r>
              <a:rPr lang="en-US" sz="2000" b="1" dirty="0">
                <a:solidFill>
                  <a:srgbClr val="FF0000"/>
                </a:solidFill>
              </a:rPr>
              <a:t>e</a:t>
            </a:r>
            <a:r>
              <a:rPr lang="en-US" sz="2000" b="1" baseline="30000" dirty="0">
                <a:solidFill>
                  <a:srgbClr val="FF0000"/>
                </a:solidFill>
              </a:rPr>
              <a:t>-</a:t>
            </a:r>
            <a:r>
              <a:rPr lang="en-US" sz="2000" b="1" dirty="0">
                <a:solidFill>
                  <a:srgbClr val="FF0000"/>
                </a:solidFill>
              </a:rPr>
              <a:t> </a:t>
            </a:r>
            <a:r>
              <a:rPr lang="en-US" sz="2000" b="1" dirty="0">
                <a:solidFill>
                  <a:srgbClr val="FF0000"/>
                </a:solidFill>
                <a:sym typeface="Wingdings" panose="05000000000000000000" pitchFamily="2" charset="2"/>
              </a:rPr>
              <a:t> e</a:t>
            </a:r>
            <a:r>
              <a:rPr lang="en-US" sz="2000" b="1" baseline="30000" dirty="0">
                <a:solidFill>
                  <a:srgbClr val="FF0000"/>
                </a:solidFill>
                <a:sym typeface="Wingdings" panose="05000000000000000000" pitchFamily="2" charset="2"/>
              </a:rPr>
              <a:t>+ </a:t>
            </a:r>
            <a:r>
              <a:rPr lang="en-US" sz="2000" b="1" dirty="0">
                <a:solidFill>
                  <a:srgbClr val="FF0000"/>
                </a:solidFill>
                <a:sym typeface="Wingdings" panose="05000000000000000000" pitchFamily="2" charset="2"/>
              </a:rPr>
              <a:t>e</a:t>
            </a:r>
            <a:r>
              <a:rPr lang="en-US" sz="2000" b="1" baseline="30000" dirty="0">
                <a:solidFill>
                  <a:srgbClr val="FF0000"/>
                </a:solidFill>
                <a:sym typeface="Wingdings" panose="05000000000000000000" pitchFamily="2" charset="2"/>
              </a:rPr>
              <a:t>-</a:t>
            </a:r>
            <a:r>
              <a:rPr lang="en-US" sz="2000" dirty="0">
                <a:sym typeface="Wingdings" panose="05000000000000000000" pitchFamily="2" charset="2"/>
              </a:rPr>
              <a:t>), and </a:t>
            </a:r>
          </a:p>
          <a:p>
            <a:endParaRPr lang="en-US" sz="2000" dirty="0">
              <a:sym typeface="Wingdings" panose="05000000000000000000" pitchFamily="2" charset="2"/>
            </a:endParaRPr>
          </a:p>
          <a:p>
            <a:pPr marL="742950" lvl="1" indent="-285750">
              <a:buFont typeface="Arial" panose="020B0604020202020204" pitchFamily="34" charset="0"/>
              <a:buChar char="•"/>
            </a:pPr>
            <a:r>
              <a:rPr lang="en-US" sz="2000" dirty="0">
                <a:sym typeface="Wingdings" panose="05000000000000000000" pitchFamily="2" charset="2"/>
              </a:rPr>
              <a:t>Sub-threshold di-muon production (</a:t>
            </a:r>
            <a:r>
              <a:rPr lang="en-US" sz="2000" b="1" dirty="0">
                <a:solidFill>
                  <a:srgbClr val="FF0000"/>
                </a:solidFill>
              </a:rPr>
              <a:t>e</a:t>
            </a:r>
            <a:r>
              <a:rPr lang="en-US" sz="2000" b="1" baseline="30000" dirty="0">
                <a:solidFill>
                  <a:srgbClr val="FF0000"/>
                </a:solidFill>
              </a:rPr>
              <a:t>+ </a:t>
            </a:r>
            <a:r>
              <a:rPr lang="en-US" sz="2000" b="1" dirty="0">
                <a:solidFill>
                  <a:srgbClr val="FF0000"/>
                </a:solidFill>
              </a:rPr>
              <a:t>e</a:t>
            </a:r>
            <a:r>
              <a:rPr lang="en-US" sz="2000" b="1" baseline="30000" dirty="0">
                <a:solidFill>
                  <a:srgbClr val="FF0000"/>
                </a:solidFill>
              </a:rPr>
              <a:t>-</a:t>
            </a:r>
            <a:r>
              <a:rPr lang="en-US" sz="2000" b="1" dirty="0">
                <a:solidFill>
                  <a:srgbClr val="FF0000"/>
                </a:solidFill>
              </a:rPr>
              <a:t> </a:t>
            </a:r>
            <a:r>
              <a:rPr lang="en-US" sz="2000" b="1" dirty="0">
                <a:solidFill>
                  <a:srgbClr val="FF0000"/>
                </a:solidFill>
                <a:sym typeface="Wingdings" panose="05000000000000000000" pitchFamily="2" charset="2"/>
              </a:rPr>
              <a:t> </a:t>
            </a:r>
            <a:r>
              <a:rPr lang="el-GR" sz="2000" b="1" dirty="0">
                <a:solidFill>
                  <a:srgbClr val="FF0000"/>
                </a:solidFill>
                <a:sym typeface="Wingdings" panose="05000000000000000000" pitchFamily="2" charset="2"/>
              </a:rPr>
              <a:t>μ</a:t>
            </a:r>
            <a:r>
              <a:rPr lang="en-US" sz="2000" b="1" baseline="30000" dirty="0">
                <a:solidFill>
                  <a:srgbClr val="FF0000"/>
                </a:solidFill>
                <a:sym typeface="Wingdings" panose="05000000000000000000" pitchFamily="2" charset="2"/>
              </a:rPr>
              <a:t>+ </a:t>
            </a:r>
            <a:r>
              <a:rPr lang="el-GR" sz="2000" b="1" dirty="0">
                <a:solidFill>
                  <a:srgbClr val="FF0000"/>
                </a:solidFill>
                <a:sym typeface="Wingdings" panose="05000000000000000000" pitchFamily="2" charset="2"/>
              </a:rPr>
              <a:t>μ</a:t>
            </a:r>
            <a:r>
              <a:rPr lang="en-US" sz="2000" b="1" baseline="30000" dirty="0">
                <a:solidFill>
                  <a:srgbClr val="FF0000"/>
                </a:solidFill>
                <a:sym typeface="Wingdings" panose="05000000000000000000" pitchFamily="2" charset="2"/>
              </a:rPr>
              <a:t>-</a:t>
            </a:r>
            <a:r>
              <a:rPr lang="en-US" sz="2000" dirty="0">
                <a:sym typeface="Wingdings" panose="05000000000000000000" pitchFamily="2" charset="2"/>
              </a:rPr>
              <a:t>)*</a:t>
            </a:r>
          </a:p>
          <a:p>
            <a:pPr marL="285750" indent="-285750">
              <a:buFont typeface="Arial" panose="020B0604020202020204" pitchFamily="34" charset="0"/>
              <a:buChar char="•"/>
            </a:pPr>
            <a:endParaRPr lang="en-US" sz="2000" dirty="0">
              <a:sym typeface="Wingdings" panose="05000000000000000000" pitchFamily="2" charset="2"/>
            </a:endParaRPr>
          </a:p>
          <a:p>
            <a:pPr algn="ctr"/>
            <a:r>
              <a:rPr lang="en-US" sz="2000" dirty="0">
                <a:sym typeface="Wingdings" panose="05000000000000000000" pitchFamily="2" charset="2"/>
              </a:rPr>
              <a:t> </a:t>
            </a:r>
          </a:p>
          <a:p>
            <a:pPr algn="ctr"/>
            <a:r>
              <a:rPr lang="en-US" sz="2000" dirty="0">
                <a:sym typeface="Wingdings" panose="05000000000000000000" pitchFamily="2" charset="2"/>
              </a:rPr>
              <a:t>I will focus on </a:t>
            </a:r>
            <a:r>
              <a:rPr lang="en-US" sz="2000" u="sng" dirty="0">
                <a:sym typeface="Wingdings" panose="05000000000000000000" pitchFamily="2" charset="2"/>
              </a:rPr>
              <a:t>polarized</a:t>
            </a:r>
            <a:r>
              <a:rPr lang="en-US" sz="2000" dirty="0">
                <a:sym typeface="Wingdings" panose="05000000000000000000" pitchFamily="2" charset="2"/>
              </a:rPr>
              <a:t> Bhabha scattering (</a:t>
            </a:r>
            <a:r>
              <a:rPr lang="en-US" sz="2000" b="1" dirty="0">
                <a:solidFill>
                  <a:srgbClr val="FF0000"/>
                </a:solidFill>
              </a:rPr>
              <a:t>e</a:t>
            </a:r>
            <a:r>
              <a:rPr lang="en-US" sz="2000" b="1" baseline="30000" dirty="0">
                <a:solidFill>
                  <a:srgbClr val="FF0000"/>
                </a:solidFill>
              </a:rPr>
              <a:t>+ </a:t>
            </a:r>
            <a:r>
              <a:rPr lang="en-US" sz="2000" b="1" dirty="0">
                <a:solidFill>
                  <a:srgbClr val="FF0000"/>
                </a:solidFill>
              </a:rPr>
              <a:t>e</a:t>
            </a:r>
            <a:r>
              <a:rPr lang="en-US" sz="2000" b="1" baseline="30000" dirty="0">
                <a:solidFill>
                  <a:srgbClr val="FF0000"/>
                </a:solidFill>
              </a:rPr>
              <a:t>-</a:t>
            </a:r>
            <a:r>
              <a:rPr lang="en-US" sz="2000" b="1" dirty="0">
                <a:solidFill>
                  <a:srgbClr val="FF0000"/>
                </a:solidFill>
              </a:rPr>
              <a:t> </a:t>
            </a:r>
            <a:r>
              <a:rPr lang="en-US" sz="2000" b="1" dirty="0">
                <a:solidFill>
                  <a:srgbClr val="FF0000"/>
                </a:solidFill>
                <a:sym typeface="Wingdings" panose="05000000000000000000" pitchFamily="2" charset="2"/>
              </a:rPr>
              <a:t> e</a:t>
            </a:r>
            <a:r>
              <a:rPr lang="en-US" sz="2000" b="1" baseline="30000" dirty="0">
                <a:solidFill>
                  <a:srgbClr val="FF0000"/>
                </a:solidFill>
                <a:sym typeface="Wingdings" panose="05000000000000000000" pitchFamily="2" charset="2"/>
              </a:rPr>
              <a:t>+ </a:t>
            </a:r>
            <a:r>
              <a:rPr lang="en-US" sz="2000" b="1" dirty="0">
                <a:solidFill>
                  <a:srgbClr val="FF0000"/>
                </a:solidFill>
                <a:sym typeface="Wingdings" panose="05000000000000000000" pitchFamily="2" charset="2"/>
              </a:rPr>
              <a:t>e</a:t>
            </a:r>
            <a:r>
              <a:rPr lang="en-US" sz="2000" b="1" baseline="30000" dirty="0">
                <a:solidFill>
                  <a:srgbClr val="FF0000"/>
                </a:solidFill>
                <a:sym typeface="Wingdings" panose="05000000000000000000" pitchFamily="2" charset="2"/>
              </a:rPr>
              <a:t>-</a:t>
            </a:r>
            <a:r>
              <a:rPr lang="en-US" sz="2000" dirty="0">
                <a:sym typeface="Wingdings" panose="05000000000000000000" pitchFamily="2" charset="2"/>
              </a:rPr>
              <a:t>) in this talk for reasons that will become clear.</a:t>
            </a:r>
          </a:p>
          <a:p>
            <a:pPr algn="ctr"/>
            <a:r>
              <a:rPr lang="en-US" sz="2000" dirty="0">
                <a:sym typeface="Wingdings" panose="05000000000000000000" pitchFamily="2" charset="2"/>
              </a:rPr>
              <a:t> </a:t>
            </a:r>
          </a:p>
          <a:p>
            <a:endParaRPr lang="en-US" sz="2000" dirty="0">
              <a:sym typeface="Wingdings" panose="05000000000000000000" pitchFamily="2" charset="2"/>
            </a:endParaRPr>
          </a:p>
          <a:p>
            <a:r>
              <a:rPr lang="en-US" dirty="0">
                <a:sym typeface="Wingdings" panose="05000000000000000000" pitchFamily="2" charset="2"/>
              </a:rPr>
              <a:t>*i.e., only possible by scattering on relativistic electrons in the inner shells of high Z nuclei.  </a:t>
            </a:r>
          </a:p>
        </p:txBody>
      </p:sp>
      <p:sp>
        <p:nvSpPr>
          <p:cNvPr id="11" name="Slide Number Placeholder 10"/>
          <p:cNvSpPr>
            <a:spLocks noGrp="1"/>
          </p:cNvSpPr>
          <p:nvPr>
            <p:ph type="sldNum" sz="quarter" idx="12"/>
          </p:nvPr>
        </p:nvSpPr>
        <p:spPr/>
        <p:txBody>
          <a:bodyPr/>
          <a:lstStyle/>
          <a:p>
            <a:fld id="{0046CC63-0FC5-4E89-A17A-2EC0E43858F2}" type="slidenum">
              <a:rPr lang="en-US" smtClean="0"/>
              <a:t>4</a:t>
            </a:fld>
            <a:endParaRPr lang="en-US"/>
          </a:p>
        </p:txBody>
      </p:sp>
    </p:spTree>
    <p:extLst>
      <p:ext uri="{BB962C8B-B14F-4D97-AF65-F5344CB8AC3E}">
        <p14:creationId xmlns:p14="http://schemas.microsoft.com/office/powerpoint/2010/main" val="117183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35" y="71872"/>
            <a:ext cx="10515600" cy="851424"/>
          </a:xfrm>
        </p:spPr>
        <p:txBody>
          <a:bodyPr>
            <a:normAutofit/>
          </a:bodyPr>
          <a:lstStyle/>
          <a:p>
            <a:pPr algn="ctr"/>
            <a:r>
              <a:rPr lang="en-US" sz="4000" dirty="0">
                <a:solidFill>
                  <a:srgbClr val="FF0000"/>
                </a:solidFill>
                <a:ea typeface="Calibri" panose="020F0502020204030204" pitchFamily="34" charset="0"/>
                <a:cs typeface="Calibri" panose="020F0502020204030204" pitchFamily="34" charset="0"/>
              </a:rPr>
              <a:t>But What About Nonlinearity?</a:t>
            </a:r>
            <a:endParaRPr lang="en-US" sz="4000" dirty="0">
              <a:solidFill>
                <a:srgbClr val="FF0000"/>
              </a:solidFill>
            </a:endParaRPr>
          </a:p>
        </p:txBody>
      </p:sp>
      <p:sp>
        <p:nvSpPr>
          <p:cNvPr id="3" name="Slide Number Placeholder 2"/>
          <p:cNvSpPr>
            <a:spLocks noGrp="1"/>
          </p:cNvSpPr>
          <p:nvPr>
            <p:ph type="sldNum" sz="quarter" idx="12"/>
          </p:nvPr>
        </p:nvSpPr>
        <p:spPr/>
        <p:txBody>
          <a:bodyPr/>
          <a:lstStyle/>
          <a:p>
            <a:fld id="{0046CC63-0FC5-4E89-A17A-2EC0E43858F2}" type="slidenum">
              <a:rPr lang="en-US" smtClean="0"/>
              <a:t>40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284" y="1708547"/>
            <a:ext cx="2605451" cy="928817"/>
          </a:xfrm>
          <a:prstGeom prst="rect">
            <a:avLst/>
          </a:prstGeom>
        </p:spPr>
      </p:pic>
      <p:sp>
        <p:nvSpPr>
          <p:cNvPr id="6" name="Rectangle 5"/>
          <p:cNvSpPr/>
          <p:nvPr/>
        </p:nvSpPr>
        <p:spPr>
          <a:xfrm>
            <a:off x="299621" y="1109205"/>
            <a:ext cx="6977872" cy="2893100"/>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 more elegant and robust solution would be, for half the experiment, to shift the phase of the</a:t>
            </a:r>
            <a:r>
              <a:rPr lang="en-US" dirty="0"/>
              <a:t> cos(2</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 signal by 90 degrees. Thus, while the </a:t>
            </a:r>
            <a:r>
              <a:rPr lang="en-US" dirty="0">
                <a:solidFill>
                  <a:srgbClr val="FF0000"/>
                </a:solidFill>
                <a:latin typeface="Calibri" panose="020F0502020204030204" pitchFamily="34" charset="0"/>
                <a:cs typeface="Calibri" panose="020F0502020204030204" pitchFamily="34" charset="0"/>
              </a:rPr>
              <a:t>A</a:t>
            </a:r>
            <a:r>
              <a:rPr lang="en-US" baseline="-25000" dirty="0">
                <a:solidFill>
                  <a:srgbClr val="FF0000"/>
                </a:solidFill>
                <a:latin typeface="Calibri" panose="020F0502020204030204" pitchFamily="34" charset="0"/>
                <a:cs typeface="Calibri" panose="020F0502020204030204" pitchFamily="34" charset="0"/>
              </a:rPr>
              <a:t>TT</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signal is held constant, background peaks in a detector would become troughs in the same detector, and vice versa.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following would largely cancel the </a:t>
            </a:r>
            <a:r>
              <a:rPr lang="en-US" dirty="0"/>
              <a:t>cos(2</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 background, as well as any broken symmetries induced by nonlinearity:  </a:t>
            </a:r>
          </a:p>
          <a:p>
            <a:r>
              <a:rPr lang="en-US" dirty="0">
                <a:latin typeface="Calibri" panose="020F0502020204030204" pitchFamily="34" charset="0"/>
                <a:cs typeface="Calibri" panose="020F0502020204030204" pitchFamily="34" charset="0"/>
              </a:rPr>
              <a:t> </a:t>
            </a:r>
          </a:p>
          <a:p>
            <a:r>
              <a:rPr lang="en-US" sz="2000" dirty="0">
                <a:solidFill>
                  <a:srgbClr val="FF0000"/>
                </a:solidFill>
                <a:latin typeface="Calibri" panose="020F0502020204030204" pitchFamily="34" charset="0"/>
                <a:cs typeface="Calibri" panose="020F0502020204030204" pitchFamily="34" charset="0"/>
              </a:rPr>
              <a:t>A</a:t>
            </a:r>
            <a:r>
              <a:rPr lang="en-US" sz="2000" baseline="-25000" dirty="0">
                <a:solidFill>
                  <a:srgbClr val="FF0000"/>
                </a:solidFill>
                <a:latin typeface="Calibri" panose="020F0502020204030204" pitchFamily="34" charset="0"/>
                <a:cs typeface="Calibri" panose="020F0502020204030204" pitchFamily="34" charset="0"/>
              </a:rPr>
              <a:t>TT</a:t>
            </a:r>
            <a:r>
              <a:rPr lang="en-US" sz="2000" dirty="0">
                <a:solidFill>
                  <a:srgbClr val="FF0000"/>
                </a:solidFill>
                <a:latin typeface="Calibri" panose="020F0502020204030204" pitchFamily="34" charset="0"/>
                <a:cs typeface="Calibri" panose="020F0502020204030204" pitchFamily="34" charset="0"/>
              </a:rPr>
              <a:t>’  ~  [Y(+0°,+0°) + Y(+90°,+90°)] – [Y(0°,+180°) +  Y(+90°, -90°)]</a:t>
            </a:r>
          </a:p>
          <a:p>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003" y="3358624"/>
            <a:ext cx="5087060" cy="1271765"/>
          </a:xfrm>
          <a:prstGeom prst="rect">
            <a:avLst/>
          </a:prstGeom>
        </p:spPr>
      </p:pic>
      <p:sp>
        <p:nvSpPr>
          <p:cNvPr id="8" name="Rectangle 7"/>
          <p:cNvSpPr/>
          <p:nvPr/>
        </p:nvSpPr>
        <p:spPr>
          <a:xfrm>
            <a:off x="441023" y="5040716"/>
            <a:ext cx="11248214" cy="1200329"/>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So we’d need to be able to do slow reversals which alternate between Horizontal and Vertical transverse polarization, while adjusting the target polarization angle by 90° as well. </a:t>
            </a:r>
          </a:p>
          <a:p>
            <a:endParaRPr lang="en-US" dirty="0">
              <a:latin typeface="Calibri" panose="020F0502020204030204" pitchFamily="34" charset="0"/>
              <a:cs typeface="Calibri" panose="020F0502020204030204" pitchFamily="34" charset="0"/>
            </a:endParaRPr>
          </a:p>
          <a:p>
            <a:pPr algn="ctr"/>
            <a:r>
              <a:rPr lang="en-US" dirty="0">
                <a:solidFill>
                  <a:srgbClr val="FF0000"/>
                </a:solidFill>
              </a:rPr>
              <a:t>This needs much more study. But I think I have identified the most serious issue with </a:t>
            </a:r>
            <a:r>
              <a:rPr lang="en-US" dirty="0">
                <a:solidFill>
                  <a:srgbClr val="FF0000"/>
                </a:solidFill>
                <a:ea typeface="Calibri" panose="020F0502020204030204" pitchFamily="34" charset="0"/>
                <a:cs typeface="Calibri" panose="020F0502020204030204" pitchFamily="34" charset="0"/>
              </a:rPr>
              <a:t>A</a:t>
            </a:r>
            <a:r>
              <a:rPr lang="en-US" baseline="-25000" dirty="0">
                <a:solidFill>
                  <a:srgbClr val="FF0000"/>
                </a:solidFill>
                <a:ea typeface="Calibri" panose="020F0502020204030204" pitchFamily="34" charset="0"/>
                <a:cs typeface="Calibri" panose="020F0502020204030204" pitchFamily="34" charset="0"/>
              </a:rPr>
              <a:t>TT</a:t>
            </a:r>
            <a:r>
              <a:rPr lang="en-US" dirty="0">
                <a:solidFill>
                  <a:srgbClr val="FF0000"/>
                </a:solidFill>
                <a:ea typeface="Calibri" panose="020F0502020204030204" pitchFamily="34" charset="0"/>
                <a:cs typeface="Calibri" panose="020F0502020204030204" pitchFamily="34" charset="0"/>
              </a:rPr>
              <a:t>’</a:t>
            </a:r>
            <a:r>
              <a:rPr lang="en-US" dirty="0">
                <a:solidFill>
                  <a:srgbClr val="FF0000"/>
                </a:solidFill>
              </a:rPr>
              <a:t>, and have a tentative solution.</a:t>
            </a:r>
            <a:endParaRPr lang="en-US" dirty="0"/>
          </a:p>
        </p:txBody>
      </p:sp>
      <p:sp>
        <p:nvSpPr>
          <p:cNvPr id="12" name="TextBox 11"/>
          <p:cNvSpPr txBox="1"/>
          <p:nvPr/>
        </p:nvSpPr>
        <p:spPr>
          <a:xfrm>
            <a:off x="8359292" y="2669523"/>
            <a:ext cx="2117696" cy="338554"/>
          </a:xfrm>
          <a:prstGeom prst="rect">
            <a:avLst/>
          </a:prstGeom>
          <a:noFill/>
        </p:spPr>
        <p:txBody>
          <a:bodyPr wrap="none" rtlCol="0">
            <a:spAutoFit/>
          </a:bodyPr>
          <a:lstStyle/>
          <a:p>
            <a:r>
              <a:rPr lang="en-US" sz="1600" dirty="0"/>
              <a:t>Original </a:t>
            </a:r>
            <a:r>
              <a:rPr lang="en-US" sz="1600" dirty="0">
                <a:solidFill>
                  <a:srgbClr val="FF0000"/>
                </a:solidFill>
              </a:rPr>
              <a:t>A</a:t>
            </a:r>
            <a:r>
              <a:rPr lang="en-US" sz="1600" baseline="-25000" dirty="0">
                <a:solidFill>
                  <a:srgbClr val="FF0000"/>
                </a:solidFill>
              </a:rPr>
              <a:t>TT</a:t>
            </a:r>
            <a:r>
              <a:rPr lang="en-US" sz="1600" dirty="0">
                <a:solidFill>
                  <a:srgbClr val="FF0000"/>
                </a:solidFill>
              </a:rPr>
              <a:t>’ </a:t>
            </a:r>
            <a:r>
              <a:rPr lang="en-US" sz="1600" dirty="0"/>
              <a:t>calculation</a:t>
            </a:r>
          </a:p>
        </p:txBody>
      </p:sp>
      <p:sp>
        <p:nvSpPr>
          <p:cNvPr id="14" name="TextBox 13"/>
          <p:cNvSpPr txBox="1"/>
          <p:nvPr/>
        </p:nvSpPr>
        <p:spPr>
          <a:xfrm>
            <a:off x="8488398" y="4666275"/>
            <a:ext cx="2108269" cy="338554"/>
          </a:xfrm>
          <a:prstGeom prst="rect">
            <a:avLst/>
          </a:prstGeom>
          <a:noFill/>
        </p:spPr>
        <p:txBody>
          <a:bodyPr wrap="none" rtlCol="0">
            <a:spAutoFit/>
          </a:bodyPr>
          <a:lstStyle/>
          <a:p>
            <a:r>
              <a:rPr lang="en-US" sz="1600" dirty="0"/>
              <a:t>Revised </a:t>
            </a:r>
            <a:r>
              <a:rPr lang="en-US" sz="1600" dirty="0">
                <a:solidFill>
                  <a:srgbClr val="FF0000"/>
                </a:solidFill>
              </a:rPr>
              <a:t>A</a:t>
            </a:r>
            <a:r>
              <a:rPr lang="en-US" sz="1600" baseline="-25000" dirty="0">
                <a:solidFill>
                  <a:srgbClr val="FF0000"/>
                </a:solidFill>
              </a:rPr>
              <a:t>TT</a:t>
            </a:r>
            <a:r>
              <a:rPr lang="en-US" sz="1600" dirty="0">
                <a:solidFill>
                  <a:srgbClr val="FF0000"/>
                </a:solidFill>
              </a:rPr>
              <a:t>’ </a:t>
            </a:r>
            <a:r>
              <a:rPr lang="en-US" sz="1600" dirty="0"/>
              <a:t>calculation</a:t>
            </a:r>
          </a:p>
        </p:txBody>
      </p:sp>
    </p:spTree>
    <p:extLst>
      <p:ext uri="{BB962C8B-B14F-4D97-AF65-F5344CB8AC3E}">
        <p14:creationId xmlns:p14="http://schemas.microsoft.com/office/powerpoint/2010/main" val="415453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46CC63-0FC5-4E89-A17A-2EC0E43858F2}" type="slidenum">
              <a:rPr lang="en-US" smtClean="0"/>
              <a:t>41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03960533"/>
              </p:ext>
            </p:extLst>
          </p:nvPr>
        </p:nvGraphicFramePr>
        <p:xfrm>
          <a:off x="93745" y="316707"/>
          <a:ext cx="6732307" cy="4484385"/>
        </p:xfrm>
        <a:graphic>
          <a:graphicData uri="http://schemas.openxmlformats.org/drawingml/2006/table">
            <a:tbl>
              <a:tblPr firstRow="1" bandRow="1">
                <a:tableStyleId>{93296810-A885-4BE3-A3E7-6D5BEEA58F35}</a:tableStyleId>
              </a:tblPr>
              <a:tblGrid>
                <a:gridCol w="773520">
                  <a:extLst>
                    <a:ext uri="{9D8B030D-6E8A-4147-A177-3AD203B41FA5}">
                      <a16:colId xmlns:a16="http://schemas.microsoft.com/office/drawing/2014/main" val="4257642210"/>
                    </a:ext>
                  </a:extLst>
                </a:gridCol>
                <a:gridCol w="961534">
                  <a:extLst>
                    <a:ext uri="{9D8B030D-6E8A-4147-A177-3AD203B41FA5}">
                      <a16:colId xmlns:a16="http://schemas.microsoft.com/office/drawing/2014/main" val="2242388407"/>
                    </a:ext>
                  </a:extLst>
                </a:gridCol>
                <a:gridCol w="1433091">
                  <a:extLst>
                    <a:ext uri="{9D8B030D-6E8A-4147-A177-3AD203B41FA5}">
                      <a16:colId xmlns:a16="http://schemas.microsoft.com/office/drawing/2014/main" val="1357682987"/>
                    </a:ext>
                  </a:extLst>
                </a:gridCol>
                <a:gridCol w="995030">
                  <a:extLst>
                    <a:ext uri="{9D8B030D-6E8A-4147-A177-3AD203B41FA5}">
                      <a16:colId xmlns:a16="http://schemas.microsoft.com/office/drawing/2014/main" val="934786483"/>
                    </a:ext>
                  </a:extLst>
                </a:gridCol>
                <a:gridCol w="1141836">
                  <a:extLst>
                    <a:ext uri="{9D8B030D-6E8A-4147-A177-3AD203B41FA5}">
                      <a16:colId xmlns:a16="http://schemas.microsoft.com/office/drawing/2014/main" val="214605682"/>
                    </a:ext>
                  </a:extLst>
                </a:gridCol>
                <a:gridCol w="1427296">
                  <a:extLst>
                    <a:ext uri="{9D8B030D-6E8A-4147-A177-3AD203B41FA5}">
                      <a16:colId xmlns:a16="http://schemas.microsoft.com/office/drawing/2014/main" val="4140227933"/>
                    </a:ext>
                  </a:extLst>
                </a:gridCol>
              </a:tblGrid>
              <a:tr h="455945">
                <a:tc>
                  <a:txBody>
                    <a:bodyPr/>
                    <a:lstStyle/>
                    <a:p>
                      <a:pPr algn="ctr"/>
                      <a:endParaRPr lang="en-US" dirty="0"/>
                    </a:p>
                  </a:txBody>
                  <a:tcPr/>
                </a:tc>
                <a:tc gridSpan="5">
                  <a:txBody>
                    <a:bodyPr/>
                    <a:lstStyle/>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22484673"/>
                  </a:ext>
                </a:extLst>
              </a:tr>
              <a:tr h="370840">
                <a:tc rowSpan="5">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endParaRPr lang="en-US" dirty="0"/>
                    </a:p>
                  </a:txBody>
                  <a:tcPr/>
                </a:tc>
                <a:tc>
                  <a:txBody>
                    <a:bodyPr/>
                    <a:lstStyle/>
                    <a:p>
                      <a:pPr algn="ctr"/>
                      <a:endParaRPr lang="en-US" dirty="0"/>
                    </a:p>
                  </a:txBody>
                  <a:tcPr/>
                </a:tc>
                <a:tc>
                  <a:txBody>
                    <a:bodyPr/>
                    <a:lstStyle/>
                    <a:p>
                      <a:pPr algn="ctr"/>
                      <a:r>
                        <a:rPr lang="en-US" dirty="0"/>
                        <a:t>180</a:t>
                      </a:r>
                    </a:p>
                  </a:txBody>
                  <a:tcPr/>
                </a:tc>
                <a:tc>
                  <a:txBody>
                    <a:bodyPr/>
                    <a:lstStyle/>
                    <a:p>
                      <a:pPr algn="ctr"/>
                      <a:r>
                        <a:rPr lang="en-US" dirty="0"/>
                        <a:t>90</a:t>
                      </a:r>
                    </a:p>
                  </a:txBody>
                  <a:tcPr/>
                </a:tc>
                <a:tc>
                  <a:txBody>
                    <a:bodyPr/>
                    <a:lstStyle/>
                    <a:p>
                      <a:pPr algn="ctr"/>
                      <a:r>
                        <a:rPr lang="en-US" dirty="0"/>
                        <a:t>0</a:t>
                      </a:r>
                    </a:p>
                  </a:txBody>
                  <a:tcPr/>
                </a:tc>
                <a:tc>
                  <a:txBody>
                    <a:bodyPr/>
                    <a:lstStyle/>
                    <a:p>
                      <a:pPr algn="ctr"/>
                      <a:r>
                        <a:rPr lang="en-US" dirty="0"/>
                        <a:t>-90</a:t>
                      </a:r>
                    </a:p>
                  </a:txBody>
                  <a:tcPr/>
                </a:tc>
                <a:extLst>
                  <a:ext uri="{0D108BD9-81ED-4DB2-BD59-A6C34878D82A}">
                    <a16:rowId xmlns:a16="http://schemas.microsoft.com/office/drawing/2014/main" val="3038700381"/>
                  </a:ext>
                </a:extLst>
              </a:tr>
              <a:tr h="370840">
                <a:tc vMerge="1">
                  <a:txBody>
                    <a:bodyPr/>
                    <a:lstStyle/>
                    <a:p>
                      <a:pPr algn="ctr"/>
                      <a:endParaRPr lang="en-US" dirty="0"/>
                    </a:p>
                  </a:txBody>
                  <a:tcPr/>
                </a:tc>
                <a:tc>
                  <a:txBody>
                    <a:bodyPr/>
                    <a:lstStyle/>
                    <a:p>
                      <a:pPr algn="ctr"/>
                      <a:r>
                        <a:rPr lang="en-US" dirty="0"/>
                        <a:t>180</a:t>
                      </a:r>
                    </a:p>
                    <a:p>
                      <a:pPr algn="ctr"/>
                      <a:endParaRPr lang="en-US" dirty="0"/>
                    </a:p>
                  </a:txBody>
                  <a:tcPr/>
                </a:tc>
                <a:tc>
                  <a:txBody>
                    <a:bodyPr/>
                    <a:lstStyle/>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a:t>
                      </a:r>
                      <a:r>
                        <a:rPr lang="en-US" dirty="0"/>
                        <a:t>0</a:t>
                      </a:r>
                    </a:p>
                    <a:p>
                      <a:pPr algn="ctr"/>
                      <a:r>
                        <a:rPr lang="en-US" dirty="0"/>
                        <a:t>(</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r>
                        <a:rPr lang="en-US" baseline="0"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a:t>
                      </a:r>
                      <a:r>
                        <a:rPr lang="en-US" dirty="0"/>
                        <a:t>0)</a:t>
                      </a:r>
                    </a:p>
                  </a:txBody>
                  <a:tcPr>
                    <a:solidFill>
                      <a:srgbClr val="FFFF00"/>
                    </a:solidFill>
                  </a:tcPr>
                </a:tc>
                <a:tc>
                  <a:txBody>
                    <a:bodyPr/>
                    <a:lstStyle/>
                    <a:p>
                      <a:pPr algn="ctr"/>
                      <a:r>
                        <a:rPr lang="en-US" dirty="0"/>
                        <a:t>90</a:t>
                      </a:r>
                    </a:p>
                    <a:p>
                      <a:pPr algn="ctr"/>
                      <a:r>
                        <a:rPr lang="en-US" dirty="0"/>
                        <a:t>(90)</a:t>
                      </a:r>
                    </a:p>
                  </a:txBody>
                  <a:tcPr/>
                </a:tc>
                <a:tc>
                  <a:txBody>
                    <a:bodyPr/>
                    <a:lstStyle/>
                    <a:p>
                      <a:pPr algn="ctr"/>
                      <a:r>
                        <a:rPr lang="en-US" dirty="0"/>
                        <a:t>180</a:t>
                      </a:r>
                    </a:p>
                    <a:p>
                      <a:pPr algn="ctr"/>
                      <a:r>
                        <a:rPr lang="en-US" dirty="0"/>
                        <a:t>(180)</a:t>
                      </a:r>
                    </a:p>
                  </a:txBody>
                  <a:tcPr>
                    <a:solidFill>
                      <a:srgbClr val="00B050"/>
                    </a:solidFill>
                  </a:tcPr>
                </a:tc>
                <a:tc>
                  <a:txBody>
                    <a:bodyPr/>
                    <a:lstStyle/>
                    <a:p>
                      <a:pPr algn="ctr"/>
                      <a:r>
                        <a:rPr lang="en-US" dirty="0"/>
                        <a:t>-90</a:t>
                      </a:r>
                    </a:p>
                    <a:p>
                      <a:pPr algn="ctr"/>
                      <a:r>
                        <a:rPr lang="en-US" dirty="0"/>
                        <a:t>(90)</a:t>
                      </a:r>
                    </a:p>
                    <a:p>
                      <a:pPr algn="ctr"/>
                      <a:endParaRPr lang="en-US" dirty="0"/>
                    </a:p>
                  </a:txBody>
                  <a:tcPr/>
                </a:tc>
                <a:extLst>
                  <a:ext uri="{0D108BD9-81ED-4DB2-BD59-A6C34878D82A}">
                    <a16:rowId xmlns:a16="http://schemas.microsoft.com/office/drawing/2014/main" val="3006169164"/>
                  </a:ext>
                </a:extLst>
              </a:tr>
              <a:tr h="370840">
                <a:tc vMerge="1">
                  <a:txBody>
                    <a:bodyPr/>
                    <a:lstStyle/>
                    <a:p>
                      <a:pPr algn="ctr"/>
                      <a:endParaRPr lang="en-US" dirty="0"/>
                    </a:p>
                  </a:txBody>
                  <a:tcPr/>
                </a:tc>
                <a:tc>
                  <a:txBody>
                    <a:bodyPr/>
                    <a:lstStyle/>
                    <a:p>
                      <a:pPr algn="ctr"/>
                      <a:r>
                        <a:rPr lang="en-US" dirty="0"/>
                        <a:t>90</a:t>
                      </a:r>
                    </a:p>
                    <a:p>
                      <a:pPr algn="ctr"/>
                      <a:endParaRPr lang="en-US" dirty="0"/>
                    </a:p>
                  </a:txBody>
                  <a:tcPr/>
                </a:tc>
                <a:tc>
                  <a:txBody>
                    <a:bodyPr/>
                    <a:lstStyle/>
                    <a:p>
                      <a:pPr algn="ctr"/>
                      <a:r>
                        <a:rPr lang="en-US" dirty="0"/>
                        <a:t>-90</a:t>
                      </a:r>
                    </a:p>
                    <a:p>
                      <a:pPr algn="ctr"/>
                      <a:r>
                        <a:rPr lang="en-US" dirty="0"/>
                        <a:t>(-90)</a:t>
                      </a:r>
                    </a:p>
                  </a:txBody>
                  <a:tcPr/>
                </a:tc>
                <a:tc>
                  <a:txBody>
                    <a:bodyPr/>
                    <a:lstStyle/>
                    <a:p>
                      <a:pPr algn="ctr"/>
                      <a:r>
                        <a:rPr lang="en-US" dirty="0"/>
                        <a:t>0</a:t>
                      </a:r>
                    </a:p>
                    <a:p>
                      <a:pPr algn="ctr"/>
                      <a:r>
                        <a:rPr lang="en-US" dirty="0"/>
                        <a:t>(180)</a:t>
                      </a:r>
                    </a:p>
                  </a:txBody>
                  <a:tcPr>
                    <a:solidFill>
                      <a:srgbClr val="FFC000"/>
                    </a:solidFill>
                  </a:tcPr>
                </a:tc>
                <a:tc>
                  <a:txBody>
                    <a:bodyPr/>
                    <a:lstStyle/>
                    <a:p>
                      <a:pPr algn="ctr"/>
                      <a:r>
                        <a:rPr lang="en-US" dirty="0"/>
                        <a:t>90</a:t>
                      </a:r>
                    </a:p>
                    <a:p>
                      <a:pPr algn="ctr"/>
                      <a:r>
                        <a:rPr lang="en-US" dirty="0"/>
                        <a:t>(90)</a:t>
                      </a:r>
                    </a:p>
                  </a:txBody>
                  <a:tcPr/>
                </a:tc>
                <a:tc>
                  <a:txBody>
                    <a:bodyPr/>
                    <a:lstStyle/>
                    <a:p>
                      <a:pPr algn="ctr"/>
                      <a:r>
                        <a:rPr lang="en-US" dirty="0"/>
                        <a:t>180</a:t>
                      </a:r>
                    </a:p>
                    <a:p>
                      <a:pPr algn="ctr"/>
                      <a:r>
                        <a:rPr lang="en-US" dirty="0"/>
                        <a:t>(0)</a:t>
                      </a:r>
                    </a:p>
                    <a:p>
                      <a:pPr algn="ctr"/>
                      <a:endParaRPr lang="en-US" dirty="0"/>
                    </a:p>
                  </a:txBody>
                  <a:tcPr>
                    <a:solidFill>
                      <a:srgbClr val="92D050"/>
                    </a:solidFill>
                  </a:tcPr>
                </a:tc>
                <a:extLst>
                  <a:ext uri="{0D108BD9-81ED-4DB2-BD59-A6C34878D82A}">
                    <a16:rowId xmlns:a16="http://schemas.microsoft.com/office/drawing/2014/main" val="503507704"/>
                  </a:ext>
                </a:extLst>
              </a:tr>
              <a:tr h="370840">
                <a:tc vMerge="1">
                  <a:txBody>
                    <a:bodyPr/>
                    <a:lstStyle/>
                    <a:p>
                      <a:pPr algn="ctr"/>
                      <a:endParaRPr lang="en-US" dirty="0"/>
                    </a:p>
                  </a:txBody>
                  <a:tcPr/>
                </a:tc>
                <a:tc>
                  <a:txBody>
                    <a:bodyPr/>
                    <a:lstStyle/>
                    <a:p>
                      <a:pPr algn="ctr"/>
                      <a:r>
                        <a:rPr lang="en-US" dirty="0"/>
                        <a:t>0</a:t>
                      </a:r>
                    </a:p>
                    <a:p>
                      <a:pPr algn="ctr"/>
                      <a:endParaRPr lang="en-US" dirty="0"/>
                    </a:p>
                  </a:txBody>
                  <a:tcPr/>
                </a:tc>
                <a:tc>
                  <a:txBody>
                    <a:bodyPr/>
                    <a:lstStyle/>
                    <a:p>
                      <a:pPr algn="ctr"/>
                      <a:r>
                        <a:rPr lang="en-US" dirty="0"/>
                        <a:t>-180</a:t>
                      </a:r>
                    </a:p>
                    <a:p>
                      <a:pPr algn="ctr"/>
                      <a:r>
                        <a:rPr lang="en-US" dirty="0"/>
                        <a:t>(180)</a:t>
                      </a:r>
                    </a:p>
                  </a:txBody>
                  <a:tcPr>
                    <a:solidFill>
                      <a:srgbClr val="00B050"/>
                    </a:solidFill>
                  </a:tcPr>
                </a:tc>
                <a:tc>
                  <a:txBody>
                    <a:bodyPr/>
                    <a:lstStyle/>
                    <a:p>
                      <a:pPr algn="ctr"/>
                      <a:r>
                        <a:rPr lang="en-US" dirty="0"/>
                        <a:t>-90</a:t>
                      </a:r>
                    </a:p>
                    <a:p>
                      <a:pPr algn="ctr"/>
                      <a:r>
                        <a:rPr lang="en-US" dirty="0"/>
                        <a:t>(90)</a:t>
                      </a:r>
                    </a:p>
                  </a:txBody>
                  <a:tcPr/>
                </a:tc>
                <a:tc>
                  <a:txBody>
                    <a:bodyPr/>
                    <a:lstStyle/>
                    <a:p>
                      <a:pPr algn="ctr"/>
                      <a:r>
                        <a:rPr lang="en-US" dirty="0"/>
                        <a:t>0</a:t>
                      </a:r>
                    </a:p>
                    <a:p>
                      <a:pPr algn="ctr"/>
                      <a:r>
                        <a:rPr lang="en-US" dirty="0"/>
                        <a:t>(0)</a:t>
                      </a:r>
                    </a:p>
                  </a:txBody>
                  <a:tcPr>
                    <a:solidFill>
                      <a:srgbClr val="FFFF00"/>
                    </a:solidFill>
                  </a:tcPr>
                </a:tc>
                <a:tc>
                  <a:txBody>
                    <a:bodyPr/>
                    <a:lstStyle/>
                    <a:p>
                      <a:pPr algn="ctr"/>
                      <a:r>
                        <a:rPr lang="en-US" dirty="0"/>
                        <a:t>90</a:t>
                      </a:r>
                    </a:p>
                    <a:p>
                      <a:pPr algn="ctr"/>
                      <a:r>
                        <a:rPr lang="en-US" dirty="0"/>
                        <a:t>(-90)</a:t>
                      </a:r>
                    </a:p>
                    <a:p>
                      <a:pPr algn="ctr"/>
                      <a:endParaRPr lang="en-US" dirty="0"/>
                    </a:p>
                  </a:txBody>
                  <a:tcPr/>
                </a:tc>
                <a:extLst>
                  <a:ext uri="{0D108BD9-81ED-4DB2-BD59-A6C34878D82A}">
                    <a16:rowId xmlns:a16="http://schemas.microsoft.com/office/drawing/2014/main" val="3533477520"/>
                  </a:ext>
                </a:extLst>
              </a:tr>
              <a:tr h="370840">
                <a:tc vMerge="1">
                  <a:txBody>
                    <a:bodyPr/>
                    <a:lstStyle/>
                    <a:p>
                      <a:pPr algn="ctr"/>
                      <a:endParaRPr lang="en-US" dirty="0"/>
                    </a:p>
                  </a:txBody>
                  <a:tcPr/>
                </a:tc>
                <a:tc>
                  <a:txBody>
                    <a:bodyPr/>
                    <a:lstStyle/>
                    <a:p>
                      <a:pPr algn="ctr"/>
                      <a:r>
                        <a:rPr lang="en-US" dirty="0"/>
                        <a:t>-90</a:t>
                      </a:r>
                    </a:p>
                    <a:p>
                      <a:pPr algn="ctr"/>
                      <a:endParaRPr lang="en-US" dirty="0"/>
                    </a:p>
                  </a:txBody>
                  <a:tcPr/>
                </a:tc>
                <a:tc>
                  <a:txBody>
                    <a:bodyPr/>
                    <a:lstStyle/>
                    <a:p>
                      <a:pPr algn="ctr"/>
                      <a:r>
                        <a:rPr lang="en-US" dirty="0"/>
                        <a:t>90</a:t>
                      </a:r>
                    </a:p>
                    <a:p>
                      <a:pPr algn="ctr"/>
                      <a:r>
                        <a:rPr lang="en-US" dirty="0"/>
                        <a:t>(90)</a:t>
                      </a:r>
                    </a:p>
                    <a:p>
                      <a:pPr algn="ctr"/>
                      <a:endParaRPr lang="en-US" dirty="0"/>
                    </a:p>
                  </a:txBody>
                  <a:tcPr/>
                </a:tc>
                <a:tc>
                  <a:txBody>
                    <a:bodyPr/>
                    <a:lstStyle/>
                    <a:p>
                      <a:pPr algn="ctr"/>
                      <a:r>
                        <a:rPr lang="en-US" dirty="0"/>
                        <a:t>-180</a:t>
                      </a:r>
                    </a:p>
                    <a:p>
                      <a:pPr algn="ctr"/>
                      <a:r>
                        <a:rPr lang="en-US" dirty="0"/>
                        <a:t>(0)</a:t>
                      </a:r>
                    </a:p>
                  </a:txBody>
                  <a:tcPr>
                    <a:solidFill>
                      <a:srgbClr val="92D050"/>
                    </a:solidFill>
                  </a:tcPr>
                </a:tc>
                <a:tc>
                  <a:txBody>
                    <a:bodyPr/>
                    <a:lstStyle/>
                    <a:p>
                      <a:pPr algn="ctr"/>
                      <a:r>
                        <a:rPr lang="en-US" dirty="0"/>
                        <a:t>-90</a:t>
                      </a:r>
                    </a:p>
                    <a:p>
                      <a:pPr algn="ctr"/>
                      <a:r>
                        <a:rPr lang="en-US" dirty="0"/>
                        <a:t>(-90)</a:t>
                      </a:r>
                    </a:p>
                  </a:txBody>
                  <a:tcPr/>
                </a:tc>
                <a:tc>
                  <a:txBody>
                    <a:bodyPr/>
                    <a:lstStyle/>
                    <a:p>
                      <a:pPr algn="ctr"/>
                      <a:r>
                        <a:rPr lang="en-US" dirty="0"/>
                        <a:t>0</a:t>
                      </a:r>
                    </a:p>
                    <a:p>
                      <a:pPr algn="ctr"/>
                      <a:r>
                        <a:rPr lang="en-US" dirty="0"/>
                        <a:t>(-180)</a:t>
                      </a:r>
                    </a:p>
                  </a:txBody>
                  <a:tcPr>
                    <a:solidFill>
                      <a:srgbClr val="FFC000"/>
                    </a:solidFill>
                  </a:tcPr>
                </a:tc>
                <a:extLst>
                  <a:ext uri="{0D108BD9-81ED-4DB2-BD59-A6C34878D82A}">
                    <a16:rowId xmlns:a16="http://schemas.microsoft.com/office/drawing/2014/main" val="2781915489"/>
                  </a:ext>
                </a:extLst>
              </a:tr>
            </a:tbl>
          </a:graphicData>
        </a:graphic>
      </p:graphicFrame>
      <p:sp>
        <p:nvSpPr>
          <p:cNvPr id="5" name="TextBox 4"/>
          <p:cNvSpPr txBox="1"/>
          <p:nvPr/>
        </p:nvSpPr>
        <p:spPr>
          <a:xfrm>
            <a:off x="489228" y="4963387"/>
            <a:ext cx="4268541" cy="646331"/>
          </a:xfrm>
          <a:prstGeom prst="rect">
            <a:avLst/>
          </a:prstGeom>
          <a:noFill/>
        </p:spPr>
        <p:txBody>
          <a:bodyPr wrap="none" rtlCol="0">
            <a:spAutoFit/>
          </a:bodyPr>
          <a:lstStyle/>
          <a:p>
            <a:r>
              <a:rPr lang="en-US" dirty="0"/>
              <a:t>ATT’ with excellent cos(2phi) cancellation = </a:t>
            </a:r>
          </a:p>
          <a:p>
            <a:r>
              <a:rPr lang="en-US" dirty="0"/>
              <a:t>(</a:t>
            </a:r>
            <a:r>
              <a:rPr lang="en-US" dirty="0" err="1"/>
              <a:t>Yellow+Orange</a:t>
            </a:r>
            <a:r>
              <a:rPr lang="en-US" dirty="0"/>
              <a:t>) – (</a:t>
            </a:r>
            <a:r>
              <a:rPr lang="en-US" dirty="0" err="1"/>
              <a:t>Green+Yellow-green</a:t>
            </a:r>
            <a:r>
              <a:rPr lang="en-US" dirty="0"/>
              <a:t>)</a:t>
            </a:r>
          </a:p>
        </p:txBody>
      </p:sp>
      <p:graphicFrame>
        <p:nvGraphicFramePr>
          <p:cNvPr id="6" name="Table 5"/>
          <p:cNvGraphicFramePr>
            <a:graphicFrameLocks noGrp="1"/>
          </p:cNvGraphicFramePr>
          <p:nvPr>
            <p:extLst>
              <p:ext uri="{D42A27DB-BD31-4B8C-83A1-F6EECF244321}">
                <p14:modId xmlns:p14="http://schemas.microsoft.com/office/powerpoint/2010/main" val="887312180"/>
              </p:ext>
            </p:extLst>
          </p:nvPr>
        </p:nvGraphicFramePr>
        <p:xfrm>
          <a:off x="6958027" y="179308"/>
          <a:ext cx="4981542" cy="3114040"/>
        </p:xfrm>
        <a:graphic>
          <a:graphicData uri="http://schemas.openxmlformats.org/drawingml/2006/table">
            <a:tbl>
              <a:tblPr firstRow="1" bandRow="1">
                <a:tableStyleId>{93296810-A885-4BE3-A3E7-6D5BEEA58F35}</a:tableStyleId>
              </a:tblPr>
              <a:tblGrid>
                <a:gridCol w="1128889">
                  <a:extLst>
                    <a:ext uri="{9D8B030D-6E8A-4147-A177-3AD203B41FA5}">
                      <a16:colId xmlns:a16="http://schemas.microsoft.com/office/drawing/2014/main" val="4257642210"/>
                    </a:ext>
                  </a:extLst>
                </a:gridCol>
                <a:gridCol w="1128889">
                  <a:extLst>
                    <a:ext uri="{9D8B030D-6E8A-4147-A177-3AD203B41FA5}">
                      <a16:colId xmlns:a16="http://schemas.microsoft.com/office/drawing/2014/main" val="2242388407"/>
                    </a:ext>
                  </a:extLst>
                </a:gridCol>
                <a:gridCol w="1404012">
                  <a:extLst>
                    <a:ext uri="{9D8B030D-6E8A-4147-A177-3AD203B41FA5}">
                      <a16:colId xmlns:a16="http://schemas.microsoft.com/office/drawing/2014/main" val="1357682987"/>
                    </a:ext>
                  </a:extLst>
                </a:gridCol>
                <a:gridCol w="1319752">
                  <a:extLst>
                    <a:ext uri="{9D8B030D-6E8A-4147-A177-3AD203B41FA5}">
                      <a16:colId xmlns:a16="http://schemas.microsoft.com/office/drawing/2014/main" val="214605682"/>
                    </a:ext>
                  </a:extLst>
                </a:gridCol>
              </a:tblGrid>
              <a:tr h="455945">
                <a:tc>
                  <a:txBody>
                    <a:bodyPr/>
                    <a:lstStyle/>
                    <a:p>
                      <a:pPr algn="ctr"/>
                      <a:r>
                        <a:rPr lang="en-US" dirty="0"/>
                        <a:t>H running</a:t>
                      </a:r>
                    </a:p>
                    <a:p>
                      <a:pPr algn="ctr"/>
                      <a:r>
                        <a:rPr lang="en-US" dirty="0"/>
                        <a:t>(</a:t>
                      </a:r>
                      <a:r>
                        <a:rPr lang="en-US" dirty="0" err="1"/>
                        <a:t>Tgt</a:t>
                      </a:r>
                      <a:r>
                        <a:rPr lang="en-US" dirty="0"/>
                        <a:t> angle also H) </a:t>
                      </a:r>
                    </a:p>
                  </a:txBody>
                  <a:tcPr/>
                </a:tc>
                <a:tc gridSpan="3">
                  <a:txBody>
                    <a:bodyPr/>
                    <a:lstStyle/>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22484673"/>
                  </a:ext>
                </a:extLst>
              </a:tr>
              <a:tr h="370840">
                <a:tc rowSpan="3">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endParaRPr lang="en-US" dirty="0"/>
                    </a:p>
                  </a:txBody>
                  <a:tcPr/>
                </a:tc>
                <a:tc>
                  <a:txBody>
                    <a:bodyPr/>
                    <a:lstStyle/>
                    <a:p>
                      <a:pPr algn="ctr"/>
                      <a:endParaRPr lang="en-US" dirty="0"/>
                    </a:p>
                  </a:txBody>
                  <a:tcPr/>
                </a:tc>
                <a:tc>
                  <a:txBody>
                    <a:bodyPr/>
                    <a:lstStyle/>
                    <a:p>
                      <a:pPr algn="ctr"/>
                      <a:r>
                        <a:rPr lang="en-US" dirty="0"/>
                        <a:t>180</a:t>
                      </a:r>
                    </a:p>
                  </a:txBody>
                  <a:tcPr/>
                </a:tc>
                <a:tc>
                  <a:txBody>
                    <a:bodyPr/>
                    <a:lstStyle/>
                    <a:p>
                      <a:pPr algn="ctr"/>
                      <a:r>
                        <a:rPr lang="en-US" dirty="0"/>
                        <a:t>0</a:t>
                      </a:r>
                    </a:p>
                  </a:txBody>
                  <a:tcPr/>
                </a:tc>
                <a:extLst>
                  <a:ext uri="{0D108BD9-81ED-4DB2-BD59-A6C34878D82A}">
                    <a16:rowId xmlns:a16="http://schemas.microsoft.com/office/drawing/2014/main" val="3038700381"/>
                  </a:ext>
                </a:extLst>
              </a:tr>
              <a:tr h="370840">
                <a:tc vMerge="1">
                  <a:txBody>
                    <a:bodyPr/>
                    <a:lstStyle/>
                    <a:p>
                      <a:pPr algn="ctr"/>
                      <a:endParaRPr lang="en-US" dirty="0"/>
                    </a:p>
                  </a:txBody>
                  <a:tcPr/>
                </a:tc>
                <a:tc>
                  <a:txBody>
                    <a:bodyPr/>
                    <a:lstStyle/>
                    <a:p>
                      <a:pPr algn="ctr"/>
                      <a:r>
                        <a:rPr lang="en-US" dirty="0"/>
                        <a:t>180</a:t>
                      </a:r>
                    </a:p>
                    <a:p>
                      <a:pPr algn="ctr"/>
                      <a:endParaRPr lang="en-US" dirty="0"/>
                    </a:p>
                  </a:txBody>
                  <a:tcPr/>
                </a:tc>
                <a:tc>
                  <a:txBody>
                    <a:bodyPr/>
                    <a:lstStyle/>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a:t>
                      </a:r>
                      <a:r>
                        <a:rPr lang="en-US" dirty="0"/>
                        <a:t>0</a:t>
                      </a:r>
                    </a:p>
                    <a:p>
                      <a:pPr algn="ctr"/>
                      <a:r>
                        <a:rPr lang="en-US" dirty="0"/>
                        <a:t>(</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r>
                        <a:rPr lang="en-US" baseline="0"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a:t>
                      </a:r>
                      <a:r>
                        <a:rPr lang="en-US" dirty="0"/>
                        <a:t>0)</a:t>
                      </a:r>
                    </a:p>
                    <a:p>
                      <a:pPr algn="ctr"/>
                      <a:endParaRPr lang="en-US" dirty="0"/>
                    </a:p>
                  </a:txBody>
                  <a:tcPr>
                    <a:solidFill>
                      <a:srgbClr val="FFFF00"/>
                    </a:solidFill>
                  </a:tcPr>
                </a:tc>
                <a:tc>
                  <a:txBody>
                    <a:bodyPr/>
                    <a:lstStyle/>
                    <a:p>
                      <a:pPr algn="ctr"/>
                      <a:r>
                        <a:rPr lang="en-US" dirty="0"/>
                        <a:t>180</a:t>
                      </a:r>
                    </a:p>
                    <a:p>
                      <a:pPr algn="ctr"/>
                      <a:r>
                        <a:rPr lang="en-US" dirty="0"/>
                        <a:t>(180)</a:t>
                      </a:r>
                    </a:p>
                  </a:txBody>
                  <a:tcPr>
                    <a:solidFill>
                      <a:srgbClr val="00B050"/>
                    </a:solidFill>
                  </a:tcPr>
                </a:tc>
                <a:extLst>
                  <a:ext uri="{0D108BD9-81ED-4DB2-BD59-A6C34878D82A}">
                    <a16:rowId xmlns:a16="http://schemas.microsoft.com/office/drawing/2014/main" val="3006169164"/>
                  </a:ext>
                </a:extLst>
              </a:tr>
              <a:tr h="370840">
                <a:tc vMerge="1">
                  <a:txBody>
                    <a:bodyPr/>
                    <a:lstStyle/>
                    <a:p>
                      <a:pPr algn="ctr"/>
                      <a:endParaRPr lang="en-US" dirty="0"/>
                    </a:p>
                  </a:txBody>
                  <a:tcPr/>
                </a:tc>
                <a:tc>
                  <a:txBody>
                    <a:bodyPr/>
                    <a:lstStyle/>
                    <a:p>
                      <a:pPr algn="ctr"/>
                      <a:r>
                        <a:rPr lang="en-US" dirty="0"/>
                        <a:t>0</a:t>
                      </a:r>
                    </a:p>
                    <a:p>
                      <a:pPr algn="ctr"/>
                      <a:endParaRPr lang="en-US" dirty="0"/>
                    </a:p>
                  </a:txBody>
                  <a:tcPr/>
                </a:tc>
                <a:tc>
                  <a:txBody>
                    <a:bodyPr/>
                    <a:lstStyle/>
                    <a:p>
                      <a:pPr algn="ctr"/>
                      <a:r>
                        <a:rPr lang="en-US" dirty="0"/>
                        <a:t>-180</a:t>
                      </a:r>
                    </a:p>
                    <a:p>
                      <a:pPr algn="ctr"/>
                      <a:r>
                        <a:rPr lang="en-US" dirty="0"/>
                        <a:t>(180)</a:t>
                      </a:r>
                    </a:p>
                    <a:p>
                      <a:pPr algn="ctr"/>
                      <a:endParaRPr lang="en-US" dirty="0"/>
                    </a:p>
                  </a:txBody>
                  <a:tcPr>
                    <a:solidFill>
                      <a:srgbClr val="00B050"/>
                    </a:solidFill>
                  </a:tcPr>
                </a:tc>
                <a:tc>
                  <a:txBody>
                    <a:bodyPr/>
                    <a:lstStyle/>
                    <a:p>
                      <a:pPr algn="ctr"/>
                      <a:r>
                        <a:rPr lang="en-US" dirty="0"/>
                        <a:t>0</a:t>
                      </a:r>
                    </a:p>
                    <a:p>
                      <a:pPr algn="ctr"/>
                      <a:r>
                        <a:rPr lang="en-US" dirty="0"/>
                        <a:t>(0)</a:t>
                      </a:r>
                    </a:p>
                  </a:txBody>
                  <a:tcPr>
                    <a:solidFill>
                      <a:srgbClr val="FFFF00"/>
                    </a:solidFill>
                  </a:tcPr>
                </a:tc>
                <a:extLst>
                  <a:ext uri="{0D108BD9-81ED-4DB2-BD59-A6C34878D82A}">
                    <a16:rowId xmlns:a16="http://schemas.microsoft.com/office/drawing/2014/main" val="353347752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6081300"/>
              </p:ext>
            </p:extLst>
          </p:nvPr>
        </p:nvGraphicFramePr>
        <p:xfrm>
          <a:off x="6958027" y="3538012"/>
          <a:ext cx="4981541" cy="3114040"/>
        </p:xfrm>
        <a:graphic>
          <a:graphicData uri="http://schemas.openxmlformats.org/drawingml/2006/table">
            <a:tbl>
              <a:tblPr firstRow="1" bandRow="1">
                <a:tableStyleId>{93296810-A885-4BE3-A3E7-6D5BEEA58F35}</a:tableStyleId>
              </a:tblPr>
              <a:tblGrid>
                <a:gridCol w="1215011">
                  <a:extLst>
                    <a:ext uri="{9D8B030D-6E8A-4147-A177-3AD203B41FA5}">
                      <a16:colId xmlns:a16="http://schemas.microsoft.com/office/drawing/2014/main" val="4257642210"/>
                    </a:ext>
                  </a:extLst>
                </a:gridCol>
                <a:gridCol w="1010172">
                  <a:extLst>
                    <a:ext uri="{9D8B030D-6E8A-4147-A177-3AD203B41FA5}">
                      <a16:colId xmlns:a16="http://schemas.microsoft.com/office/drawing/2014/main" val="2242388407"/>
                    </a:ext>
                  </a:extLst>
                </a:gridCol>
                <a:gridCol w="1462078">
                  <a:extLst>
                    <a:ext uri="{9D8B030D-6E8A-4147-A177-3AD203B41FA5}">
                      <a16:colId xmlns:a16="http://schemas.microsoft.com/office/drawing/2014/main" val="934786483"/>
                    </a:ext>
                  </a:extLst>
                </a:gridCol>
                <a:gridCol w="1294280">
                  <a:extLst>
                    <a:ext uri="{9D8B030D-6E8A-4147-A177-3AD203B41FA5}">
                      <a16:colId xmlns:a16="http://schemas.microsoft.com/office/drawing/2014/main" val="4140227933"/>
                    </a:ext>
                  </a:extLst>
                </a:gridCol>
              </a:tblGrid>
              <a:tr h="455945">
                <a:tc>
                  <a:txBody>
                    <a:bodyPr/>
                    <a:lstStyle/>
                    <a:p>
                      <a:pPr algn="ctr"/>
                      <a:r>
                        <a:rPr lang="en-US" dirty="0"/>
                        <a:t>V running</a:t>
                      </a:r>
                    </a:p>
                    <a:p>
                      <a:pPr algn="ctr"/>
                      <a:r>
                        <a:rPr lang="en-US" dirty="0"/>
                        <a:t>(</a:t>
                      </a:r>
                      <a:r>
                        <a:rPr lang="en-US" dirty="0" err="1"/>
                        <a:t>Tgt</a:t>
                      </a:r>
                      <a:r>
                        <a:rPr lang="en-US" dirty="0"/>
                        <a:t> angle</a:t>
                      </a:r>
                      <a:r>
                        <a:rPr lang="en-US" baseline="0" dirty="0"/>
                        <a:t> also V)</a:t>
                      </a:r>
                      <a:endParaRPr lang="en-US" dirty="0"/>
                    </a:p>
                  </a:txBody>
                  <a:tcPr/>
                </a:tc>
                <a:tc gridSpan="3">
                  <a:txBody>
                    <a:bodyPr/>
                    <a:lstStyle/>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p</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22484673"/>
                  </a:ext>
                </a:extLst>
              </a:tr>
              <a:tr h="370840">
                <a:tc rowSpan="3">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l-GR" dirty="0">
                          <a:latin typeface="Calibri" panose="020F0502020204030204" pitchFamily="34" charset="0"/>
                          <a:cs typeface="Calibri" panose="020F0502020204030204" pitchFamily="34" charset="0"/>
                        </a:rPr>
                        <a:t>φ</a:t>
                      </a:r>
                      <a:r>
                        <a:rPr lang="en-US" baseline="-25000" dirty="0">
                          <a:latin typeface="Calibri" panose="020F0502020204030204" pitchFamily="34" charset="0"/>
                          <a:cs typeface="Calibri" panose="020F0502020204030204" pitchFamily="34" charset="0"/>
                        </a:rPr>
                        <a:t>m</a:t>
                      </a:r>
                      <a:endParaRPr lang="en-US" dirty="0"/>
                    </a:p>
                  </a:txBody>
                  <a:tcPr/>
                </a:tc>
                <a:tc>
                  <a:txBody>
                    <a:bodyPr/>
                    <a:lstStyle/>
                    <a:p>
                      <a:pPr algn="ctr"/>
                      <a:endParaRPr lang="en-US" dirty="0"/>
                    </a:p>
                  </a:txBody>
                  <a:tcPr/>
                </a:tc>
                <a:tc>
                  <a:txBody>
                    <a:bodyPr/>
                    <a:lstStyle/>
                    <a:p>
                      <a:pPr algn="ctr"/>
                      <a:r>
                        <a:rPr lang="en-US" dirty="0"/>
                        <a:t>90</a:t>
                      </a:r>
                    </a:p>
                  </a:txBody>
                  <a:tcPr/>
                </a:tc>
                <a:tc>
                  <a:txBody>
                    <a:bodyPr/>
                    <a:lstStyle/>
                    <a:p>
                      <a:pPr algn="ctr"/>
                      <a:r>
                        <a:rPr lang="en-US" dirty="0"/>
                        <a:t>-90</a:t>
                      </a:r>
                    </a:p>
                  </a:txBody>
                  <a:tcPr/>
                </a:tc>
                <a:extLst>
                  <a:ext uri="{0D108BD9-81ED-4DB2-BD59-A6C34878D82A}">
                    <a16:rowId xmlns:a16="http://schemas.microsoft.com/office/drawing/2014/main" val="3038700381"/>
                  </a:ext>
                </a:extLst>
              </a:tr>
              <a:tr h="370840">
                <a:tc vMerge="1">
                  <a:txBody>
                    <a:bodyPr/>
                    <a:lstStyle/>
                    <a:p>
                      <a:pPr algn="ctr"/>
                      <a:endParaRPr lang="en-US" dirty="0"/>
                    </a:p>
                  </a:txBody>
                  <a:tcPr/>
                </a:tc>
                <a:tc>
                  <a:txBody>
                    <a:bodyPr/>
                    <a:lstStyle/>
                    <a:p>
                      <a:pPr algn="ctr"/>
                      <a:r>
                        <a:rPr lang="en-US" dirty="0"/>
                        <a:t>90</a:t>
                      </a:r>
                    </a:p>
                    <a:p>
                      <a:pPr algn="ctr"/>
                      <a:endParaRPr lang="en-US" dirty="0"/>
                    </a:p>
                  </a:txBody>
                  <a:tcPr/>
                </a:tc>
                <a:tc>
                  <a:txBody>
                    <a:bodyPr/>
                    <a:lstStyle/>
                    <a:p>
                      <a:pPr algn="ctr"/>
                      <a:r>
                        <a:rPr lang="en-US" dirty="0"/>
                        <a:t>0</a:t>
                      </a:r>
                    </a:p>
                    <a:p>
                      <a:pPr algn="ctr"/>
                      <a:r>
                        <a:rPr lang="en-US" dirty="0"/>
                        <a:t>(180)</a:t>
                      </a:r>
                    </a:p>
                  </a:txBody>
                  <a:tcPr>
                    <a:solidFill>
                      <a:srgbClr val="FFC000"/>
                    </a:solidFill>
                  </a:tcPr>
                </a:tc>
                <a:tc>
                  <a:txBody>
                    <a:bodyPr/>
                    <a:lstStyle/>
                    <a:p>
                      <a:pPr algn="ctr"/>
                      <a:r>
                        <a:rPr lang="en-US" dirty="0"/>
                        <a:t>180</a:t>
                      </a:r>
                    </a:p>
                    <a:p>
                      <a:pPr algn="ctr"/>
                      <a:r>
                        <a:rPr lang="en-US" dirty="0"/>
                        <a:t>(0)</a:t>
                      </a:r>
                    </a:p>
                    <a:p>
                      <a:pPr algn="ctr"/>
                      <a:endParaRPr lang="en-US" dirty="0"/>
                    </a:p>
                  </a:txBody>
                  <a:tcPr>
                    <a:solidFill>
                      <a:srgbClr val="92D050"/>
                    </a:solidFill>
                  </a:tcPr>
                </a:tc>
                <a:extLst>
                  <a:ext uri="{0D108BD9-81ED-4DB2-BD59-A6C34878D82A}">
                    <a16:rowId xmlns:a16="http://schemas.microsoft.com/office/drawing/2014/main" val="503507704"/>
                  </a:ext>
                </a:extLst>
              </a:tr>
              <a:tr h="370840">
                <a:tc vMerge="1">
                  <a:txBody>
                    <a:bodyPr/>
                    <a:lstStyle/>
                    <a:p>
                      <a:pPr algn="ctr"/>
                      <a:endParaRPr lang="en-US" dirty="0"/>
                    </a:p>
                  </a:txBody>
                  <a:tcPr/>
                </a:tc>
                <a:tc>
                  <a:txBody>
                    <a:bodyPr/>
                    <a:lstStyle/>
                    <a:p>
                      <a:pPr algn="ctr"/>
                      <a:r>
                        <a:rPr lang="en-US" dirty="0"/>
                        <a:t>-90</a:t>
                      </a:r>
                    </a:p>
                    <a:p>
                      <a:pPr algn="ctr"/>
                      <a:endParaRPr lang="en-US" dirty="0"/>
                    </a:p>
                  </a:txBody>
                  <a:tcPr/>
                </a:tc>
                <a:tc>
                  <a:txBody>
                    <a:bodyPr/>
                    <a:lstStyle/>
                    <a:p>
                      <a:pPr algn="ctr"/>
                      <a:r>
                        <a:rPr lang="en-US" dirty="0"/>
                        <a:t>-180</a:t>
                      </a:r>
                    </a:p>
                    <a:p>
                      <a:pPr algn="ctr"/>
                      <a:r>
                        <a:rPr lang="en-US" dirty="0"/>
                        <a:t>(0)</a:t>
                      </a:r>
                    </a:p>
                    <a:p>
                      <a:pPr algn="ctr"/>
                      <a:endParaRPr lang="en-US" dirty="0"/>
                    </a:p>
                  </a:txBody>
                  <a:tcPr>
                    <a:solidFill>
                      <a:srgbClr val="92D050"/>
                    </a:solidFill>
                  </a:tcPr>
                </a:tc>
                <a:tc>
                  <a:txBody>
                    <a:bodyPr/>
                    <a:lstStyle/>
                    <a:p>
                      <a:pPr algn="ctr"/>
                      <a:r>
                        <a:rPr lang="en-US" dirty="0"/>
                        <a:t>0</a:t>
                      </a:r>
                    </a:p>
                    <a:p>
                      <a:pPr algn="ctr"/>
                      <a:r>
                        <a:rPr lang="en-US" dirty="0"/>
                        <a:t>(-180)</a:t>
                      </a:r>
                    </a:p>
                  </a:txBody>
                  <a:tcPr>
                    <a:solidFill>
                      <a:srgbClr val="FFC000"/>
                    </a:solidFill>
                  </a:tcPr>
                </a:tc>
                <a:extLst>
                  <a:ext uri="{0D108BD9-81ED-4DB2-BD59-A6C34878D82A}">
                    <a16:rowId xmlns:a16="http://schemas.microsoft.com/office/drawing/2014/main" val="2781915489"/>
                  </a:ext>
                </a:extLst>
              </a:tr>
            </a:tbl>
          </a:graphicData>
        </a:graphic>
      </p:graphicFrame>
      <p:sp>
        <p:nvSpPr>
          <p:cNvPr id="8" name="TextBox 7"/>
          <p:cNvSpPr txBox="1"/>
          <p:nvPr/>
        </p:nvSpPr>
        <p:spPr>
          <a:xfrm>
            <a:off x="93745" y="5772013"/>
            <a:ext cx="6684330" cy="923330"/>
          </a:xfrm>
          <a:prstGeom prst="rect">
            <a:avLst/>
          </a:prstGeom>
          <a:noFill/>
        </p:spPr>
        <p:txBody>
          <a:bodyPr wrap="none" rtlCol="0">
            <a:spAutoFit/>
          </a:bodyPr>
          <a:lstStyle/>
          <a:p>
            <a:r>
              <a:rPr lang="en-US" dirty="0"/>
              <a:t>The unused “90 (90)” blocks above would be null tests for ATT’. </a:t>
            </a:r>
          </a:p>
          <a:p>
            <a:r>
              <a:rPr lang="en-US" dirty="0"/>
              <a:t>As can be seen on the right, these null settings do not occur in normal</a:t>
            </a:r>
          </a:p>
          <a:p>
            <a:r>
              <a:rPr lang="en-US" dirty="0"/>
              <a:t>H or V running setups. </a:t>
            </a:r>
          </a:p>
        </p:txBody>
      </p:sp>
    </p:spTree>
    <p:extLst>
      <p:ext uri="{BB962C8B-B14F-4D97-AF65-F5344CB8AC3E}">
        <p14:creationId xmlns:p14="http://schemas.microsoft.com/office/powerpoint/2010/main" val="825682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46CC63-0FC5-4E89-A17A-2EC0E43858F2}" type="slidenum">
              <a:rPr lang="en-US" smtClean="0"/>
              <a:t>42</a:t>
            </a:fld>
            <a:endParaRPr lang="en-US"/>
          </a:p>
        </p:txBody>
      </p:sp>
      <p:pic>
        <p:nvPicPr>
          <p:cNvPr id="4" name="Picture 3"/>
          <p:cNvPicPr>
            <a:picLocks noChangeAspect="1"/>
          </p:cNvPicPr>
          <p:nvPr/>
        </p:nvPicPr>
        <p:blipFill>
          <a:blip r:embed="rId2"/>
          <a:stretch>
            <a:fillRect/>
          </a:stretch>
        </p:blipFill>
        <p:spPr>
          <a:xfrm>
            <a:off x="1068339" y="0"/>
            <a:ext cx="3767654" cy="3351566"/>
          </a:xfrm>
          <a:prstGeom prst="rect">
            <a:avLst/>
          </a:prstGeom>
        </p:spPr>
      </p:pic>
      <p:pic>
        <p:nvPicPr>
          <p:cNvPr id="5" name="Picture 4"/>
          <p:cNvPicPr>
            <a:picLocks noChangeAspect="1"/>
          </p:cNvPicPr>
          <p:nvPr/>
        </p:nvPicPr>
        <p:blipFill>
          <a:blip r:embed="rId3"/>
          <a:stretch>
            <a:fillRect/>
          </a:stretch>
        </p:blipFill>
        <p:spPr>
          <a:xfrm>
            <a:off x="6471663" y="-4573"/>
            <a:ext cx="3767654" cy="3356139"/>
          </a:xfrm>
          <a:prstGeom prst="rect">
            <a:avLst/>
          </a:prstGeom>
        </p:spPr>
      </p:pic>
      <p:pic>
        <p:nvPicPr>
          <p:cNvPr id="6" name="Picture 5"/>
          <p:cNvPicPr>
            <a:picLocks noChangeAspect="1"/>
          </p:cNvPicPr>
          <p:nvPr/>
        </p:nvPicPr>
        <p:blipFill>
          <a:blip r:embed="rId4"/>
          <a:stretch>
            <a:fillRect/>
          </a:stretch>
        </p:blipFill>
        <p:spPr>
          <a:xfrm>
            <a:off x="1068339" y="3506434"/>
            <a:ext cx="3767654" cy="3351566"/>
          </a:xfrm>
          <a:prstGeom prst="rect">
            <a:avLst/>
          </a:prstGeom>
        </p:spPr>
      </p:pic>
      <p:pic>
        <p:nvPicPr>
          <p:cNvPr id="7" name="Picture 6"/>
          <p:cNvPicPr>
            <a:picLocks noChangeAspect="1"/>
          </p:cNvPicPr>
          <p:nvPr/>
        </p:nvPicPr>
        <p:blipFill>
          <a:blip r:embed="rId5"/>
          <a:stretch>
            <a:fillRect/>
          </a:stretch>
        </p:blipFill>
        <p:spPr>
          <a:xfrm>
            <a:off x="6471663" y="3506434"/>
            <a:ext cx="3767654" cy="3351566"/>
          </a:xfrm>
          <a:prstGeom prst="rect">
            <a:avLst/>
          </a:prstGeom>
        </p:spPr>
      </p:pic>
      <p:sp>
        <p:nvSpPr>
          <p:cNvPr id="16" name="Left-Right Arrow 15"/>
          <p:cNvSpPr/>
          <p:nvPr/>
        </p:nvSpPr>
        <p:spPr>
          <a:xfrm>
            <a:off x="4913906" y="143118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5045752" y="4454001"/>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73505" y="1988683"/>
            <a:ext cx="1464696" cy="646331"/>
          </a:xfrm>
          <a:prstGeom prst="rect">
            <a:avLst/>
          </a:prstGeom>
          <a:noFill/>
        </p:spPr>
        <p:txBody>
          <a:bodyPr wrap="none" rtlCol="0">
            <a:spAutoFit/>
          </a:bodyPr>
          <a:lstStyle/>
          <a:p>
            <a:pPr algn="ctr"/>
            <a:r>
              <a:rPr lang="en-US" dirty="0"/>
              <a:t>Flip e+,</a:t>
            </a:r>
          </a:p>
          <a:p>
            <a:pPr algn="ctr"/>
            <a:r>
              <a:rPr lang="en-US" dirty="0"/>
              <a:t>reverse signal</a:t>
            </a:r>
          </a:p>
        </p:txBody>
      </p:sp>
      <p:sp>
        <p:nvSpPr>
          <p:cNvPr id="20" name="TextBox 19"/>
          <p:cNvSpPr txBox="1"/>
          <p:nvPr/>
        </p:nvSpPr>
        <p:spPr>
          <a:xfrm>
            <a:off x="4775621" y="906980"/>
            <a:ext cx="1484509" cy="369332"/>
          </a:xfrm>
          <a:prstGeom prst="rect">
            <a:avLst/>
          </a:prstGeom>
          <a:noFill/>
        </p:spPr>
        <p:txBody>
          <a:bodyPr wrap="none" rtlCol="0">
            <a:spAutoFit/>
          </a:bodyPr>
          <a:lstStyle/>
          <a:p>
            <a:r>
              <a:rPr lang="en-US" dirty="0"/>
              <a:t>At any fixed </a:t>
            </a:r>
            <a:r>
              <a:rPr lang="el-GR" dirty="0">
                <a:latin typeface="Calibri" panose="020F0502020204030204" pitchFamily="34" charset="0"/>
                <a:cs typeface="Calibri" panose="020F0502020204030204" pitchFamily="34" charset="0"/>
              </a:rPr>
              <a:t>φ</a:t>
            </a:r>
            <a:endParaRPr lang="en-US" dirty="0"/>
          </a:p>
        </p:txBody>
      </p:sp>
      <p:sp>
        <p:nvSpPr>
          <p:cNvPr id="23" name="TextBox 22"/>
          <p:cNvSpPr txBox="1"/>
          <p:nvPr/>
        </p:nvSpPr>
        <p:spPr>
          <a:xfrm>
            <a:off x="4902088" y="5042200"/>
            <a:ext cx="1464696" cy="646331"/>
          </a:xfrm>
          <a:prstGeom prst="rect">
            <a:avLst/>
          </a:prstGeom>
          <a:noFill/>
        </p:spPr>
        <p:txBody>
          <a:bodyPr wrap="none" rtlCol="0">
            <a:spAutoFit/>
          </a:bodyPr>
          <a:lstStyle/>
          <a:p>
            <a:pPr algn="ctr"/>
            <a:r>
              <a:rPr lang="en-US" dirty="0"/>
              <a:t>Flip e-,</a:t>
            </a:r>
          </a:p>
          <a:p>
            <a:pPr algn="ctr"/>
            <a:r>
              <a:rPr lang="en-US" dirty="0"/>
              <a:t>reverse signal</a:t>
            </a:r>
          </a:p>
        </p:txBody>
      </p:sp>
    </p:spTree>
    <p:extLst>
      <p:ext uri="{BB962C8B-B14F-4D97-AF65-F5344CB8AC3E}">
        <p14:creationId xmlns:p14="http://schemas.microsoft.com/office/powerpoint/2010/main" val="1897788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91636"/>
            <a:ext cx="10515600" cy="1041839"/>
          </a:xfrm>
        </p:spPr>
        <p:txBody>
          <a:bodyPr>
            <a:normAutofit/>
          </a:bodyPr>
          <a:lstStyle/>
          <a:p>
            <a:pPr algn="ctr"/>
            <a:r>
              <a:rPr lang="en-US" sz="3600" dirty="0" err="1">
                <a:solidFill>
                  <a:srgbClr val="FF0000"/>
                </a:solidFill>
              </a:rPr>
              <a:t>E</a:t>
            </a:r>
            <a:r>
              <a:rPr lang="en-US" sz="3600" baseline="-25000" dirty="0" err="1">
                <a:solidFill>
                  <a:srgbClr val="FF0000"/>
                </a:solidFill>
              </a:rPr>
              <a:t>cm</a:t>
            </a:r>
            <a:r>
              <a:rPr lang="en-US" sz="3600" dirty="0">
                <a:solidFill>
                  <a:srgbClr val="FF0000"/>
                </a:solidFill>
              </a:rPr>
              <a:t> in </a:t>
            </a:r>
            <a:r>
              <a:rPr lang="en-US" sz="3600" dirty="0" err="1">
                <a:solidFill>
                  <a:srgbClr val="FF0000"/>
                </a:solidFill>
              </a:rPr>
              <a:t>Bhabha</a:t>
            </a:r>
            <a:r>
              <a:rPr lang="en-US" sz="3600" dirty="0">
                <a:solidFill>
                  <a:srgbClr val="FF0000"/>
                </a:solidFill>
              </a:rPr>
              <a:t> Scattering in </a:t>
            </a:r>
            <a:r>
              <a:rPr lang="en-US" sz="3600" dirty="0" err="1">
                <a:solidFill>
                  <a:srgbClr val="FF0000"/>
                </a:solidFill>
              </a:rPr>
              <a:t>Jlab</a:t>
            </a:r>
            <a:r>
              <a:rPr lang="en-US" sz="3600" dirty="0">
                <a:solidFill>
                  <a:srgbClr val="FF0000"/>
                </a:solidFill>
              </a:rPr>
              <a:t> Fixed Target Kinematics</a:t>
            </a:r>
          </a:p>
        </p:txBody>
      </p:sp>
      <p:sp>
        <p:nvSpPr>
          <p:cNvPr id="7" name="TextBox 6"/>
          <p:cNvSpPr txBox="1"/>
          <p:nvPr/>
        </p:nvSpPr>
        <p:spPr>
          <a:xfrm>
            <a:off x="200180" y="1133475"/>
            <a:ext cx="6472469" cy="4431983"/>
          </a:xfrm>
          <a:prstGeom prst="rect">
            <a:avLst/>
          </a:prstGeom>
          <a:noFill/>
        </p:spPr>
        <p:txBody>
          <a:bodyPr wrap="square" rtlCol="0">
            <a:spAutoFit/>
          </a:bodyPr>
          <a:lstStyle/>
          <a:p>
            <a:endParaRPr lang="en-US" dirty="0">
              <a:sym typeface="Wingdings" panose="05000000000000000000" pitchFamily="2" charset="2"/>
            </a:endParaRPr>
          </a:p>
          <a:p>
            <a:r>
              <a:rPr lang="en-US" dirty="0">
                <a:sym typeface="Wingdings" panose="05000000000000000000" pitchFamily="2" charset="2"/>
              </a:rPr>
              <a:t>At a 12 GeV CEBAF, the CM energy range will be ~20-105 MeV/c</a:t>
            </a:r>
            <a:r>
              <a:rPr lang="en-US" baseline="30000" dirty="0">
                <a:sym typeface="Wingdings" panose="05000000000000000000" pitchFamily="2" charset="2"/>
              </a:rPr>
              <a:t>2</a:t>
            </a:r>
            <a:r>
              <a:rPr lang="en-US" dirty="0">
                <a:sym typeface="Wingdings" panose="05000000000000000000" pitchFamily="2" charset="2"/>
              </a:rPr>
              <a:t>. </a:t>
            </a:r>
          </a:p>
          <a:p>
            <a:pPr algn="ctr"/>
            <a:endParaRPr lang="en-US" dirty="0">
              <a:sym typeface="Wingdings" panose="05000000000000000000" pitchFamily="2" charset="2"/>
            </a:endParaRPr>
          </a:p>
          <a:p>
            <a:pPr algn="ctr"/>
            <a:r>
              <a:rPr lang="en-US" sz="2400" dirty="0" err="1">
                <a:solidFill>
                  <a:srgbClr val="FF0000"/>
                </a:solidFill>
                <a:sym typeface="Wingdings" panose="05000000000000000000" pitchFamily="2" charset="2"/>
              </a:rPr>
              <a:t>E</a:t>
            </a:r>
            <a:r>
              <a:rPr lang="en-US" sz="2400" baseline="-25000" dirty="0" err="1">
                <a:solidFill>
                  <a:srgbClr val="FF0000"/>
                </a:solidFill>
                <a:sym typeface="Wingdings" panose="05000000000000000000" pitchFamily="2" charset="2"/>
              </a:rPr>
              <a:t>cm</a:t>
            </a:r>
            <a:r>
              <a:rPr lang="en-US" sz="2400" dirty="0">
                <a:solidFill>
                  <a:srgbClr val="FF0000"/>
                </a:solidFill>
                <a:sym typeface="Wingdings" panose="05000000000000000000" pitchFamily="2" charset="2"/>
              </a:rPr>
              <a:t> = </a:t>
            </a:r>
            <a:r>
              <a:rPr lang="en-US" sz="2400" dirty="0" err="1">
                <a:solidFill>
                  <a:srgbClr val="FF0000"/>
                </a:solidFill>
                <a:sym typeface="Wingdings" panose="05000000000000000000" pitchFamily="2" charset="2"/>
              </a:rPr>
              <a:t>sqrt</a:t>
            </a:r>
            <a:r>
              <a:rPr lang="en-US" sz="2400" dirty="0">
                <a:solidFill>
                  <a:srgbClr val="FF0000"/>
                </a:solidFill>
                <a:sym typeface="Wingdings" panose="05000000000000000000" pitchFamily="2" charset="2"/>
              </a:rPr>
              <a:t>(s) = </a:t>
            </a:r>
            <a:r>
              <a:rPr lang="en-US" sz="2400" dirty="0" err="1">
                <a:solidFill>
                  <a:srgbClr val="FF0000"/>
                </a:solidFill>
                <a:sym typeface="Wingdings" panose="05000000000000000000" pitchFamily="2" charset="2"/>
              </a:rPr>
              <a:t>sqrt</a:t>
            </a:r>
            <a:r>
              <a:rPr lang="en-US" sz="2400" dirty="0">
                <a:solidFill>
                  <a:srgbClr val="FF0000"/>
                </a:solidFill>
                <a:sym typeface="Wingdings" panose="05000000000000000000" pitchFamily="2" charset="2"/>
              </a:rPr>
              <a:t>(2m</a:t>
            </a:r>
            <a:r>
              <a:rPr lang="en-US" sz="2400" baseline="-25000" dirty="0">
                <a:solidFill>
                  <a:srgbClr val="FF0000"/>
                </a:solidFill>
                <a:sym typeface="Wingdings" panose="05000000000000000000" pitchFamily="2" charset="2"/>
              </a:rPr>
              <a:t>e</a:t>
            </a:r>
            <a:r>
              <a:rPr lang="en-US" sz="2400" baseline="30000" dirty="0">
                <a:solidFill>
                  <a:srgbClr val="FF0000"/>
                </a:solidFill>
                <a:sym typeface="Wingdings" panose="05000000000000000000" pitchFamily="2" charset="2"/>
              </a:rPr>
              <a:t>2</a:t>
            </a:r>
            <a:r>
              <a:rPr lang="en-US" sz="2400" dirty="0">
                <a:solidFill>
                  <a:srgbClr val="FF0000"/>
                </a:solidFill>
                <a:sym typeface="Wingdings" panose="05000000000000000000" pitchFamily="2" charset="2"/>
              </a:rPr>
              <a:t> + 2E</a:t>
            </a:r>
            <a:r>
              <a:rPr lang="en-US" sz="2400" baseline="-25000" dirty="0">
                <a:solidFill>
                  <a:srgbClr val="FF0000"/>
                </a:solidFill>
                <a:sym typeface="Wingdings" panose="05000000000000000000" pitchFamily="2" charset="2"/>
              </a:rPr>
              <a:t>beam</a:t>
            </a:r>
            <a:r>
              <a:rPr lang="en-US" sz="2400" dirty="0">
                <a:solidFill>
                  <a:srgbClr val="FF0000"/>
                </a:solidFill>
                <a:sym typeface="Wingdings" panose="05000000000000000000" pitchFamily="2" charset="2"/>
              </a:rPr>
              <a:t>*m</a:t>
            </a:r>
            <a:r>
              <a:rPr lang="en-US" sz="2400" baseline="-25000" dirty="0">
                <a:solidFill>
                  <a:srgbClr val="FF0000"/>
                </a:solidFill>
                <a:sym typeface="Wingdings" panose="05000000000000000000" pitchFamily="2" charset="2"/>
              </a:rPr>
              <a:t>e</a:t>
            </a:r>
            <a:r>
              <a:rPr lang="en-US" sz="2400" dirty="0">
                <a:solidFill>
                  <a:srgbClr val="FF0000"/>
                </a:solidFill>
                <a:sym typeface="Wingdings" panose="05000000000000000000" pitchFamily="2" charset="2"/>
              </a:rPr>
              <a:t>)</a:t>
            </a:r>
          </a:p>
          <a:p>
            <a:r>
              <a:rPr lang="en-US" sz="2400" dirty="0">
                <a:solidFill>
                  <a:srgbClr val="FF0000"/>
                </a:solidFill>
                <a:sym typeface="Wingdings" panose="05000000000000000000" pitchFamily="2" charset="2"/>
              </a:rPr>
              <a:t>                   ~ sqrt(</a:t>
            </a:r>
            <a:r>
              <a:rPr lang="en-US" sz="2400" dirty="0" err="1">
                <a:solidFill>
                  <a:srgbClr val="FF0000"/>
                </a:solidFill>
                <a:sym typeface="Wingdings" panose="05000000000000000000" pitchFamily="2" charset="2"/>
              </a:rPr>
              <a:t>E</a:t>
            </a:r>
            <a:r>
              <a:rPr lang="en-US" sz="2400" baseline="-25000" dirty="0" err="1">
                <a:solidFill>
                  <a:srgbClr val="FF0000"/>
                </a:solidFill>
                <a:sym typeface="Wingdings" panose="05000000000000000000" pitchFamily="2" charset="2"/>
              </a:rPr>
              <a:t>beam</a:t>
            </a:r>
            <a:r>
              <a:rPr lang="en-US" sz="2400" dirty="0">
                <a:solidFill>
                  <a:srgbClr val="FF0000"/>
                </a:solidFill>
                <a:sym typeface="Wingdings" panose="05000000000000000000" pitchFamily="2" charset="2"/>
              </a:rPr>
              <a:t>)              </a:t>
            </a:r>
          </a:p>
          <a:p>
            <a:endParaRPr lang="en-US" dirty="0">
              <a:sym typeface="Wingdings" panose="05000000000000000000" pitchFamily="2" charset="2"/>
            </a:endParaRPr>
          </a:p>
          <a:p>
            <a:r>
              <a:rPr lang="en-US" dirty="0">
                <a:sym typeface="Wingdings" panose="05000000000000000000" pitchFamily="2" charset="2"/>
              </a:rPr>
              <a:t>Notes:</a:t>
            </a:r>
          </a:p>
          <a:p>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due to the sqrt factor above, it takes a roughly 100 MeV change in </a:t>
            </a:r>
            <a:r>
              <a:rPr lang="en-US" dirty="0" err="1">
                <a:sym typeface="Wingdings" panose="05000000000000000000" pitchFamily="2" charset="2"/>
              </a:rPr>
              <a:t>E</a:t>
            </a:r>
            <a:r>
              <a:rPr lang="en-US" baseline="-25000" dirty="0" err="1">
                <a:sym typeface="Wingdings" panose="05000000000000000000" pitchFamily="2" charset="2"/>
              </a:rPr>
              <a:t>beam</a:t>
            </a:r>
            <a:r>
              <a:rPr lang="en-US" dirty="0">
                <a:sym typeface="Wingdings" panose="05000000000000000000" pitchFamily="2" charset="2"/>
              </a:rPr>
              <a:t> to produce a 1 MeV change in </a:t>
            </a:r>
            <a:r>
              <a:rPr lang="en-US" dirty="0" err="1">
                <a:sym typeface="Wingdings" panose="05000000000000000000" pitchFamily="2" charset="2"/>
              </a:rPr>
              <a:t>E</a:t>
            </a:r>
            <a:r>
              <a:rPr lang="en-US" baseline="-25000" dirty="0" err="1">
                <a:sym typeface="Wingdings" panose="05000000000000000000" pitchFamily="2" charset="2"/>
              </a:rPr>
              <a:t>cm</a:t>
            </a:r>
            <a:r>
              <a:rPr lang="en-US" dirty="0">
                <a:sym typeface="Wingdings" panose="05000000000000000000" pitchFamily="2" charset="2"/>
              </a:rPr>
              <a:t>. </a:t>
            </a:r>
          </a:p>
          <a:p>
            <a:pPr algn="ctr"/>
            <a:r>
              <a:rPr lang="en-US" dirty="0">
                <a:sym typeface="Wingdings" panose="05000000000000000000" pitchFamily="2" charset="2"/>
              </a:rPr>
              <a:t>(Hold that thought for later!)  </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since the differential </a:t>
            </a:r>
            <a:r>
              <a:rPr lang="en-US" dirty="0" err="1">
                <a:sym typeface="Wingdings" panose="05000000000000000000" pitchFamily="2" charset="2"/>
              </a:rPr>
              <a:t>xsect</a:t>
            </a:r>
            <a:r>
              <a:rPr lang="en-US" dirty="0">
                <a:sym typeface="Wingdings" panose="05000000000000000000" pitchFamily="2" charset="2"/>
              </a:rPr>
              <a:t> contains a factor of 1/s, and s is small, the </a:t>
            </a:r>
            <a:r>
              <a:rPr lang="en-US" dirty="0" err="1">
                <a:sym typeface="Wingdings" panose="05000000000000000000" pitchFamily="2" charset="2"/>
              </a:rPr>
              <a:t>xsect</a:t>
            </a:r>
            <a:r>
              <a:rPr lang="en-US" dirty="0">
                <a:sym typeface="Wingdings" panose="05000000000000000000" pitchFamily="2" charset="2"/>
              </a:rPr>
              <a:t> is large by </a:t>
            </a:r>
            <a:r>
              <a:rPr lang="en-US" dirty="0" err="1">
                <a:sym typeface="Wingdings" panose="05000000000000000000" pitchFamily="2" charset="2"/>
              </a:rPr>
              <a:t>Jlab</a:t>
            </a:r>
            <a:r>
              <a:rPr lang="en-US" dirty="0">
                <a:sym typeface="Wingdings" panose="05000000000000000000" pitchFamily="2" charset="2"/>
              </a:rPr>
              <a:t> standards, O(1)-O(100) </a:t>
            </a:r>
            <a:r>
              <a:rPr lang="en-US" dirty="0" err="1">
                <a:sym typeface="Wingdings" panose="05000000000000000000" pitchFamily="2" charset="2"/>
              </a:rPr>
              <a:t>muB</a:t>
            </a:r>
            <a:r>
              <a:rPr lang="en-US" dirty="0">
                <a:sym typeface="Wingdings" panose="05000000000000000000" pitchFamily="2" charset="2"/>
              </a:rPr>
              <a:t>/</a:t>
            </a:r>
            <a:r>
              <a:rPr lang="en-US" dirty="0" err="1">
                <a:sym typeface="Wingdings" panose="05000000000000000000" pitchFamily="2" charset="2"/>
              </a:rPr>
              <a:t>sr</a:t>
            </a:r>
            <a:r>
              <a:rPr lang="en-US" dirty="0">
                <a:sym typeface="Wingdings" panose="05000000000000000000" pitchFamily="2" charset="2"/>
              </a:rPr>
              <a:t> at 90deg CM. </a:t>
            </a:r>
          </a:p>
        </p:txBody>
      </p:sp>
      <p:sp>
        <p:nvSpPr>
          <p:cNvPr id="11" name="Slide Number Placeholder 10"/>
          <p:cNvSpPr>
            <a:spLocks noGrp="1"/>
          </p:cNvSpPr>
          <p:nvPr>
            <p:ph type="sldNum" sz="quarter" idx="12"/>
          </p:nvPr>
        </p:nvSpPr>
        <p:spPr/>
        <p:txBody>
          <a:bodyPr/>
          <a:lstStyle/>
          <a:p>
            <a:fld id="{0046CC63-0FC5-4E89-A17A-2EC0E43858F2}" type="slidenum">
              <a:rPr lang="en-US" smtClean="0"/>
              <a:t>43</a:t>
            </a:fld>
            <a:endParaRPr lang="en-US"/>
          </a:p>
        </p:txBody>
      </p:sp>
      <p:pic>
        <p:nvPicPr>
          <p:cNvPr id="3" name="Picture 2"/>
          <p:cNvPicPr>
            <a:picLocks noChangeAspect="1"/>
          </p:cNvPicPr>
          <p:nvPr/>
        </p:nvPicPr>
        <p:blipFill>
          <a:blip r:embed="rId2"/>
          <a:stretch>
            <a:fillRect/>
          </a:stretch>
        </p:blipFill>
        <p:spPr>
          <a:xfrm>
            <a:off x="6600798" y="1625611"/>
            <a:ext cx="5008908" cy="4399255"/>
          </a:xfrm>
          <a:prstGeom prst="rect">
            <a:avLst/>
          </a:prstGeom>
        </p:spPr>
      </p:pic>
    </p:spTree>
    <p:extLst>
      <p:ext uri="{BB962C8B-B14F-4D97-AF65-F5344CB8AC3E}">
        <p14:creationId xmlns:p14="http://schemas.microsoft.com/office/powerpoint/2010/main" val="547310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7791-9C11-3382-9D7F-C27DA9D76F88}"/>
              </a:ext>
            </a:extLst>
          </p:cNvPr>
          <p:cNvSpPr>
            <a:spLocks noGrp="1"/>
          </p:cNvSpPr>
          <p:nvPr>
            <p:ph type="title"/>
          </p:nvPr>
        </p:nvSpPr>
        <p:spPr/>
        <p:txBody>
          <a:bodyPr/>
          <a:lstStyle/>
          <a:p>
            <a:pPr algn="ctr"/>
            <a:r>
              <a:rPr lang="en-US" dirty="0" err="1"/>
              <a:t>Jlab</a:t>
            </a:r>
            <a:r>
              <a:rPr lang="en-US" dirty="0"/>
              <a:t> 12 GeV CW Electron Accelerator</a:t>
            </a:r>
          </a:p>
        </p:txBody>
      </p:sp>
      <p:pic>
        <p:nvPicPr>
          <p:cNvPr id="3" name="Picture 2">
            <a:extLst>
              <a:ext uri="{FF2B5EF4-FFF2-40B4-BE49-F238E27FC236}">
                <a16:creationId xmlns:a16="http://schemas.microsoft.com/office/drawing/2014/main" id="{F3353D3E-F0FC-3A0D-2363-C75A73AC999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3821"/>
          <a:stretch/>
        </p:blipFill>
        <p:spPr bwMode="auto">
          <a:xfrm>
            <a:off x="1017121" y="1690688"/>
            <a:ext cx="9897968" cy="414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0046CC63-0FC5-4E89-A17A-2EC0E43858F2}" type="slidenum">
              <a:rPr lang="en-US" smtClean="0"/>
              <a:t>44</a:t>
            </a:fld>
            <a:endParaRPr lang="en-US"/>
          </a:p>
        </p:txBody>
      </p:sp>
    </p:spTree>
    <p:extLst>
      <p:ext uri="{BB962C8B-B14F-4D97-AF65-F5344CB8AC3E}">
        <p14:creationId xmlns:p14="http://schemas.microsoft.com/office/powerpoint/2010/main" val="2717455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7791-9C11-3382-9D7F-C27DA9D76F88}"/>
              </a:ext>
            </a:extLst>
          </p:cNvPr>
          <p:cNvSpPr>
            <a:spLocks noGrp="1"/>
          </p:cNvSpPr>
          <p:nvPr>
            <p:ph type="title"/>
          </p:nvPr>
        </p:nvSpPr>
        <p:spPr/>
        <p:txBody>
          <a:bodyPr/>
          <a:lstStyle/>
          <a:p>
            <a:pPr algn="ctr"/>
            <a:r>
              <a:rPr lang="en-US" dirty="0"/>
              <a:t>Capability With a Future Positron Injector</a:t>
            </a:r>
          </a:p>
        </p:txBody>
      </p:sp>
      <p:pic>
        <p:nvPicPr>
          <p:cNvPr id="3" name="Picture 2">
            <a:extLst>
              <a:ext uri="{FF2B5EF4-FFF2-40B4-BE49-F238E27FC236}">
                <a16:creationId xmlns:a16="http://schemas.microsoft.com/office/drawing/2014/main" id="{F3353D3E-F0FC-3A0D-2363-C75A73AC999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3821"/>
          <a:stretch/>
        </p:blipFill>
        <p:spPr bwMode="auto">
          <a:xfrm>
            <a:off x="1017121" y="1690688"/>
            <a:ext cx="9897968" cy="414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19BD4FF8-7EA7-E2C1-E2AF-C234B9F05FAC}"/>
              </a:ext>
            </a:extLst>
          </p:cNvPr>
          <p:cNvGraphicFramePr>
            <a:graphicFrameLocks noGrp="1"/>
          </p:cNvGraphicFramePr>
          <p:nvPr>
            <p:extLst>
              <p:ext uri="{D42A27DB-BD31-4B8C-83A1-F6EECF244321}">
                <p14:modId xmlns:p14="http://schemas.microsoft.com/office/powerpoint/2010/main" val="4252283615"/>
              </p:ext>
            </p:extLst>
          </p:nvPr>
        </p:nvGraphicFramePr>
        <p:xfrm>
          <a:off x="1903384" y="2019886"/>
          <a:ext cx="7989626" cy="3017520"/>
        </p:xfrm>
        <a:graphic>
          <a:graphicData uri="http://schemas.openxmlformats.org/drawingml/2006/table">
            <a:tbl>
              <a:tblPr firstRow="1" bandRow="1">
                <a:tableStyleId>{5C22544A-7EE6-4342-B048-85BDC9FD1C3A}</a:tableStyleId>
              </a:tblPr>
              <a:tblGrid>
                <a:gridCol w="2898824">
                  <a:extLst>
                    <a:ext uri="{9D8B030D-6E8A-4147-A177-3AD203B41FA5}">
                      <a16:colId xmlns:a16="http://schemas.microsoft.com/office/drawing/2014/main" val="391524624"/>
                    </a:ext>
                  </a:extLst>
                </a:gridCol>
                <a:gridCol w="2637321">
                  <a:extLst>
                    <a:ext uri="{9D8B030D-6E8A-4147-A177-3AD203B41FA5}">
                      <a16:colId xmlns:a16="http://schemas.microsoft.com/office/drawing/2014/main" val="1054175696"/>
                    </a:ext>
                  </a:extLst>
                </a:gridCol>
                <a:gridCol w="2453481">
                  <a:extLst>
                    <a:ext uri="{9D8B030D-6E8A-4147-A177-3AD203B41FA5}">
                      <a16:colId xmlns:a16="http://schemas.microsoft.com/office/drawing/2014/main" val="1890091666"/>
                    </a:ext>
                  </a:extLst>
                </a:gridCol>
              </a:tblGrid>
              <a:tr h="258035">
                <a:tc>
                  <a:txBody>
                    <a:bodyPr/>
                    <a:lstStyle/>
                    <a:p>
                      <a:r>
                        <a:rPr lang="en-US" sz="1600" b="1" noProof="0">
                          <a:solidFill>
                            <a:schemeClr val="tx1"/>
                          </a:solidFill>
                          <a:latin typeface="Arial" panose="020B0604020202020204" pitchFamily="34" charset="0"/>
                          <a:cs typeface="Arial" panose="020B0604020202020204" pitchFamily="34" charset="0"/>
                        </a:rPr>
                        <a:t>Machine Parameter</a:t>
                      </a:r>
                    </a:p>
                  </a:txBody>
                  <a:tcPr>
                    <a:solidFill>
                      <a:schemeClr val="bg1">
                        <a:lumMod val="85000"/>
                      </a:schemeClr>
                    </a:solidFill>
                  </a:tcPr>
                </a:tc>
                <a:tc>
                  <a:txBody>
                    <a:bodyPr/>
                    <a:lstStyle/>
                    <a:p>
                      <a:pPr algn="ctr"/>
                      <a:r>
                        <a:rPr lang="en-US" sz="1600" noProof="0">
                          <a:solidFill>
                            <a:schemeClr val="bg1"/>
                          </a:solidFill>
                          <a:latin typeface="Arial"/>
                          <a:cs typeface="Arial"/>
                        </a:rPr>
                        <a:t>Electrons</a:t>
                      </a:r>
                    </a:p>
                  </a:txBody>
                  <a:tcPr>
                    <a:solidFill>
                      <a:srgbClr val="00B0F0"/>
                    </a:solidFill>
                  </a:tcPr>
                </a:tc>
                <a:tc>
                  <a:txBody>
                    <a:bodyPr/>
                    <a:lstStyle/>
                    <a:p>
                      <a:pPr algn="ctr"/>
                      <a:r>
                        <a:rPr lang="en-US" sz="1600" noProof="0">
                          <a:solidFill>
                            <a:schemeClr val="bg1"/>
                          </a:solidFill>
                          <a:latin typeface="Arial"/>
                          <a:cs typeface="Arial"/>
                        </a:rPr>
                        <a:t>Positrons</a:t>
                      </a:r>
                    </a:p>
                  </a:txBody>
                  <a:tcPr>
                    <a:solidFill>
                      <a:srgbClr val="FF0000"/>
                    </a:solidFill>
                  </a:tcPr>
                </a:tc>
                <a:extLst>
                  <a:ext uri="{0D108BD9-81ED-4DB2-BD59-A6C34878D82A}">
                    <a16:rowId xmlns:a16="http://schemas.microsoft.com/office/drawing/2014/main" val="1273583451"/>
                  </a:ext>
                </a:extLst>
              </a:tr>
              <a:tr h="136728">
                <a:tc>
                  <a:txBody>
                    <a:bodyPr/>
                    <a:lstStyle/>
                    <a:p>
                      <a:r>
                        <a:rPr lang="en-US" sz="1600" b="0" noProof="0">
                          <a:solidFill>
                            <a:schemeClr val="tx1"/>
                          </a:solidFill>
                          <a:latin typeface="Arial" panose="020B0604020202020204" pitchFamily="34" charset="0"/>
                          <a:cs typeface="Arial" panose="020B0604020202020204" pitchFamily="34" charset="0"/>
                        </a:rPr>
                        <a:t>Hall Multiplicity</a:t>
                      </a:r>
                    </a:p>
                  </a:txBody>
                  <a:tcPr>
                    <a:solidFill>
                      <a:schemeClr val="bg1">
                        <a:lumMod val="85000"/>
                      </a:schemeClr>
                    </a:solidFill>
                  </a:tcPr>
                </a:tc>
                <a:tc>
                  <a:txBody>
                    <a:bodyPr/>
                    <a:lstStyle/>
                    <a:p>
                      <a:pPr algn="ctr"/>
                      <a:r>
                        <a:rPr lang="en-US" sz="1600" i="0" noProof="0">
                          <a:solidFill>
                            <a:schemeClr val="bg1"/>
                          </a:solidFill>
                          <a:latin typeface="Arial"/>
                          <a:cs typeface="Arial"/>
                        </a:rPr>
                        <a:t>4</a:t>
                      </a:r>
                    </a:p>
                  </a:txBody>
                  <a:tcPr>
                    <a:solidFill>
                      <a:srgbClr val="00B0F0"/>
                    </a:solidFill>
                  </a:tcPr>
                </a:tc>
                <a:tc>
                  <a:txBody>
                    <a:bodyPr/>
                    <a:lstStyle/>
                    <a:p>
                      <a:pPr algn="ctr"/>
                      <a:r>
                        <a:rPr lang="en-US" sz="1600" b="1" i="0" noProof="0" dirty="0">
                          <a:solidFill>
                            <a:schemeClr val="bg1"/>
                          </a:solidFill>
                          <a:latin typeface="Arial" panose="020B0604020202020204" pitchFamily="34" charset="0"/>
                          <a:cs typeface="Arial" panose="020B0604020202020204" pitchFamily="34" charset="0"/>
                        </a:rPr>
                        <a:t>1 or 2</a:t>
                      </a:r>
                    </a:p>
                  </a:txBody>
                  <a:tcPr>
                    <a:solidFill>
                      <a:srgbClr val="FF0000"/>
                    </a:solidFill>
                  </a:tcPr>
                </a:tc>
                <a:extLst>
                  <a:ext uri="{0D108BD9-81ED-4DB2-BD59-A6C34878D82A}">
                    <a16:rowId xmlns:a16="http://schemas.microsoft.com/office/drawing/2014/main" val="247381466"/>
                  </a:ext>
                </a:extLst>
              </a:tr>
              <a:tr h="258035">
                <a:tc>
                  <a:txBody>
                    <a:bodyPr/>
                    <a:lstStyle/>
                    <a:p>
                      <a:r>
                        <a:rPr lang="en-US" sz="1600" b="0" noProof="0" dirty="0">
                          <a:solidFill>
                            <a:schemeClr val="tx1"/>
                          </a:solidFill>
                          <a:latin typeface="Arial"/>
                          <a:cs typeface="Arial"/>
                        </a:rPr>
                        <a:t>Energy (ABC/D)</a:t>
                      </a:r>
                    </a:p>
                  </a:txBody>
                  <a:tcPr>
                    <a:solidFill>
                      <a:schemeClr val="bg1">
                        <a:lumMod val="85000"/>
                      </a:schemeClr>
                    </a:solidFill>
                  </a:tcPr>
                </a:tc>
                <a:tc>
                  <a:txBody>
                    <a:bodyPr/>
                    <a:lstStyle/>
                    <a:p>
                      <a:pPr algn="ctr"/>
                      <a:r>
                        <a:rPr lang="en-US" sz="1600" i="0" noProof="0">
                          <a:solidFill>
                            <a:schemeClr val="tx1"/>
                          </a:solidFill>
                          <a:latin typeface="Arial"/>
                          <a:cs typeface="Arial"/>
                        </a:rPr>
                        <a:t>11/12 GeV</a:t>
                      </a:r>
                    </a:p>
                  </a:txBody>
                  <a:tcPr>
                    <a:solidFill>
                      <a:schemeClr val="accent2"/>
                    </a:solidFill>
                  </a:tcPr>
                </a:tc>
                <a:tc>
                  <a:txBody>
                    <a:bodyPr/>
                    <a:lstStyle/>
                    <a:p>
                      <a:pPr algn="ctr"/>
                      <a:r>
                        <a:rPr lang="en-US" sz="1600" i="0" noProof="0">
                          <a:solidFill>
                            <a:schemeClr val="tx1"/>
                          </a:solidFill>
                          <a:latin typeface="Arial" panose="020B0604020202020204" pitchFamily="34" charset="0"/>
                          <a:cs typeface="Arial" panose="020B0604020202020204" pitchFamily="34" charset="0"/>
                        </a:rPr>
                        <a:t>11/12 GeV</a:t>
                      </a:r>
                    </a:p>
                  </a:txBody>
                  <a:tcPr>
                    <a:solidFill>
                      <a:schemeClr val="accent2"/>
                    </a:solidFill>
                  </a:tcPr>
                </a:tc>
                <a:extLst>
                  <a:ext uri="{0D108BD9-81ED-4DB2-BD59-A6C34878D82A}">
                    <a16:rowId xmlns:a16="http://schemas.microsoft.com/office/drawing/2014/main" val="61413780"/>
                  </a:ext>
                </a:extLst>
              </a:tr>
              <a:tr h="258035">
                <a:tc>
                  <a:txBody>
                    <a:bodyPr/>
                    <a:lstStyle/>
                    <a:p>
                      <a:r>
                        <a:rPr lang="en-US" sz="1600" b="0" noProof="0">
                          <a:solidFill>
                            <a:schemeClr val="tx1"/>
                          </a:solidFill>
                          <a:latin typeface="Arial"/>
                          <a:cs typeface="Arial"/>
                        </a:rPr>
                        <a:t>Beam Repetition</a:t>
                      </a:r>
                    </a:p>
                  </a:txBody>
                  <a:tcPr>
                    <a:solidFill>
                      <a:schemeClr val="bg1">
                        <a:lumMod val="85000"/>
                      </a:schemeClr>
                    </a:solidFill>
                  </a:tcPr>
                </a:tc>
                <a:tc>
                  <a:txBody>
                    <a:bodyPr/>
                    <a:lstStyle/>
                    <a:p>
                      <a:pPr algn="ctr"/>
                      <a:r>
                        <a:rPr lang="en-US" sz="1600" i="0" noProof="0">
                          <a:solidFill>
                            <a:schemeClr val="tx1"/>
                          </a:solidFill>
                          <a:latin typeface="Arial"/>
                          <a:cs typeface="Arial"/>
                        </a:rPr>
                        <a:t>249.5/499 MHz</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noProof="0">
                          <a:solidFill>
                            <a:schemeClr val="tx1"/>
                          </a:solidFill>
                          <a:latin typeface="Arial" panose="020B0604020202020204" pitchFamily="34" charset="0"/>
                          <a:cs typeface="Arial" panose="020B0604020202020204" pitchFamily="34" charset="0"/>
                        </a:rPr>
                        <a:t>249.5/499 MHz</a:t>
                      </a:r>
                    </a:p>
                  </a:txBody>
                  <a:tcPr>
                    <a:solidFill>
                      <a:schemeClr val="accent2"/>
                    </a:solidFill>
                  </a:tcPr>
                </a:tc>
                <a:extLst>
                  <a:ext uri="{0D108BD9-81ED-4DB2-BD59-A6C34878D82A}">
                    <a16:rowId xmlns:a16="http://schemas.microsoft.com/office/drawing/2014/main" val="3161319955"/>
                  </a:ext>
                </a:extLst>
              </a:tr>
              <a:tr h="258035">
                <a:tc>
                  <a:txBody>
                    <a:bodyPr/>
                    <a:lstStyle/>
                    <a:p>
                      <a:r>
                        <a:rPr lang="en-US" sz="1600" b="0" noProof="0">
                          <a:solidFill>
                            <a:schemeClr val="tx1"/>
                          </a:solidFill>
                          <a:latin typeface="Arial"/>
                          <a:cs typeface="Arial"/>
                        </a:rPr>
                        <a:t>Duty Factor</a:t>
                      </a:r>
                    </a:p>
                  </a:txBody>
                  <a:tcPr>
                    <a:solidFill>
                      <a:schemeClr val="bg1">
                        <a:lumMod val="85000"/>
                      </a:schemeClr>
                    </a:solidFill>
                  </a:tcPr>
                </a:tc>
                <a:tc>
                  <a:txBody>
                    <a:bodyPr/>
                    <a:lstStyle/>
                    <a:p>
                      <a:pPr algn="ctr"/>
                      <a:r>
                        <a:rPr lang="en-US" sz="1600" i="0" noProof="0">
                          <a:solidFill>
                            <a:schemeClr val="tx1"/>
                          </a:solidFill>
                          <a:latin typeface="Arial" panose="020B0604020202020204" pitchFamily="34" charset="0"/>
                          <a:cs typeface="Arial" panose="020B0604020202020204" pitchFamily="34" charset="0"/>
                        </a:rPr>
                        <a:t>100% cw</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noProof="0">
                          <a:solidFill>
                            <a:schemeClr val="tx1"/>
                          </a:solidFill>
                          <a:latin typeface="Arial" panose="020B0604020202020204" pitchFamily="34" charset="0"/>
                          <a:cs typeface="Arial" panose="020B0604020202020204" pitchFamily="34" charset="0"/>
                        </a:rPr>
                        <a:t>100% cw</a:t>
                      </a:r>
                    </a:p>
                  </a:txBody>
                  <a:tcPr>
                    <a:solidFill>
                      <a:schemeClr val="accent2"/>
                    </a:solidFill>
                  </a:tcPr>
                </a:tc>
                <a:extLst>
                  <a:ext uri="{0D108BD9-81ED-4DB2-BD59-A6C34878D82A}">
                    <a16:rowId xmlns:a16="http://schemas.microsoft.com/office/drawing/2014/main" val="3807270693"/>
                  </a:ext>
                </a:extLst>
              </a:tr>
              <a:tr h="258035">
                <a:tc>
                  <a:txBody>
                    <a:bodyPr/>
                    <a:lstStyle/>
                    <a:p>
                      <a:r>
                        <a:rPr lang="en-US" sz="1600" b="0" noProof="0">
                          <a:solidFill>
                            <a:schemeClr val="tx1"/>
                          </a:solidFill>
                          <a:latin typeface="Arial"/>
                          <a:cs typeface="Arial"/>
                        </a:rPr>
                        <a:t>Unpolarized Intensity</a:t>
                      </a:r>
                    </a:p>
                  </a:txBody>
                  <a:tcPr>
                    <a:solidFill>
                      <a:schemeClr val="bg1">
                        <a:lumMod val="85000"/>
                      </a:schemeClr>
                    </a:solidFill>
                  </a:tcPr>
                </a:tc>
                <a:tc>
                  <a:txBody>
                    <a:bodyPr/>
                    <a:lstStyle/>
                    <a:p>
                      <a:pPr algn="ctr"/>
                      <a:r>
                        <a:rPr lang="en-US" sz="1600" i="0" noProof="0" dirty="0">
                          <a:solidFill>
                            <a:schemeClr val="bg1"/>
                          </a:solidFill>
                          <a:latin typeface="Arial"/>
                          <a:cs typeface="Arial"/>
                        </a:rPr>
                        <a:t>170 </a:t>
                      </a:r>
                      <a:r>
                        <a:rPr lang="en-US" sz="1600" b="0" i="0" noProof="0" dirty="0">
                          <a:solidFill>
                            <a:schemeClr val="bg1"/>
                          </a:solidFill>
                          <a:latin typeface="Arial"/>
                          <a:cs typeface="Arial"/>
                        </a:rPr>
                        <a:t>µ</a:t>
                      </a:r>
                      <a:r>
                        <a:rPr lang="en-US" sz="1600" i="0" noProof="0" dirty="0">
                          <a:solidFill>
                            <a:schemeClr val="bg1"/>
                          </a:solidFill>
                          <a:latin typeface="Arial"/>
                          <a:cs typeface="Arial"/>
                        </a:rPr>
                        <a:t>A</a:t>
                      </a:r>
                    </a:p>
                  </a:txBody>
                  <a:tcPr>
                    <a:solidFill>
                      <a:srgbClr val="00B0F0"/>
                    </a:solidFill>
                  </a:tcPr>
                </a:tc>
                <a:tc>
                  <a:txBody>
                    <a:bodyPr/>
                    <a:lstStyle/>
                    <a:p>
                      <a:pPr algn="ctr"/>
                      <a:r>
                        <a:rPr lang="en-US" sz="1600" b="1" i="0" noProof="0" dirty="0">
                          <a:solidFill>
                            <a:schemeClr val="bg1"/>
                          </a:solidFill>
                          <a:latin typeface="Arial"/>
                          <a:cs typeface="Arial"/>
                        </a:rPr>
                        <a:t>&gt; 1 µA</a:t>
                      </a:r>
                      <a:endParaRPr lang="en-US" sz="1600" b="1" i="0" noProof="0" dirty="0">
                        <a:solidFill>
                          <a:schemeClr val="bg1"/>
                        </a:solidFill>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1727597295"/>
                  </a:ext>
                </a:extLst>
              </a:tr>
              <a:tr h="258035">
                <a:tc>
                  <a:txBody>
                    <a:bodyPr/>
                    <a:lstStyle/>
                    <a:p>
                      <a:r>
                        <a:rPr lang="en-US" sz="1600" b="0" noProof="0">
                          <a:solidFill>
                            <a:schemeClr val="tx1"/>
                          </a:solidFill>
                          <a:latin typeface="Arial"/>
                          <a:cs typeface="Arial"/>
                        </a:rPr>
                        <a:t>Polarized Intensity</a:t>
                      </a:r>
                    </a:p>
                  </a:txBody>
                  <a:tcPr>
                    <a:solidFill>
                      <a:schemeClr val="bg1">
                        <a:lumMod val="85000"/>
                      </a:schemeClr>
                    </a:solidFill>
                  </a:tcPr>
                </a:tc>
                <a:tc>
                  <a:txBody>
                    <a:bodyPr/>
                    <a:lstStyle/>
                    <a:p>
                      <a:pPr algn="ctr"/>
                      <a:r>
                        <a:rPr lang="en-US" sz="1600" i="0" noProof="0" dirty="0">
                          <a:solidFill>
                            <a:schemeClr val="bg1"/>
                          </a:solidFill>
                          <a:latin typeface="Arial"/>
                          <a:cs typeface="Arial"/>
                        </a:rPr>
                        <a:t>170 </a:t>
                      </a:r>
                      <a:r>
                        <a:rPr lang="en-US" sz="1600" b="0" i="0" noProof="0" dirty="0">
                          <a:solidFill>
                            <a:schemeClr val="bg1"/>
                          </a:solidFill>
                          <a:latin typeface="Arial"/>
                          <a:cs typeface="Arial"/>
                        </a:rPr>
                        <a:t>µ</a:t>
                      </a:r>
                      <a:r>
                        <a:rPr lang="en-US" sz="1600" i="0" noProof="0" dirty="0">
                          <a:solidFill>
                            <a:schemeClr val="bg1"/>
                          </a:solidFill>
                          <a:latin typeface="Arial"/>
                          <a:cs typeface="Arial"/>
                        </a:rPr>
                        <a:t>A</a:t>
                      </a:r>
                    </a:p>
                  </a:txBody>
                  <a:tcPr>
                    <a:solidFill>
                      <a:srgbClr val="00B0F0"/>
                    </a:solidFill>
                  </a:tcPr>
                </a:tc>
                <a:tc>
                  <a:txBody>
                    <a:bodyPr/>
                    <a:lstStyle/>
                    <a:p>
                      <a:pPr algn="ctr"/>
                      <a:r>
                        <a:rPr lang="en-US" sz="1600" b="1" i="0" noProof="0" dirty="0">
                          <a:solidFill>
                            <a:schemeClr val="bg1"/>
                          </a:solidFill>
                          <a:latin typeface="Arial" panose="020B0604020202020204" pitchFamily="34" charset="0"/>
                          <a:cs typeface="Arial" panose="020B0604020202020204" pitchFamily="34" charset="0"/>
                        </a:rPr>
                        <a:t>&gt; 50 </a:t>
                      </a:r>
                      <a:r>
                        <a:rPr lang="en-US" sz="1600" b="1" i="0" noProof="0" dirty="0" err="1">
                          <a:solidFill>
                            <a:schemeClr val="bg1"/>
                          </a:solidFill>
                          <a:latin typeface="Arial" panose="020B0604020202020204" pitchFamily="34" charset="0"/>
                          <a:cs typeface="Arial" panose="020B0604020202020204" pitchFamily="34" charset="0"/>
                        </a:rPr>
                        <a:t>nA</a:t>
                      </a:r>
                      <a:endParaRPr lang="en-US" sz="1600" b="1" i="0" noProof="0" dirty="0">
                        <a:solidFill>
                          <a:schemeClr val="bg1"/>
                        </a:solidFill>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196301585"/>
                  </a:ext>
                </a:extLst>
              </a:tr>
              <a:tr h="258035">
                <a:tc>
                  <a:txBody>
                    <a:bodyPr/>
                    <a:lstStyle/>
                    <a:p>
                      <a:r>
                        <a:rPr lang="en-US" sz="1600" b="0" noProof="0">
                          <a:solidFill>
                            <a:schemeClr val="tx1"/>
                          </a:solidFill>
                          <a:latin typeface="Arial"/>
                          <a:cs typeface="Arial"/>
                        </a:rPr>
                        <a:t>Beam Polarization</a:t>
                      </a:r>
                    </a:p>
                  </a:txBody>
                  <a:tcPr>
                    <a:solidFill>
                      <a:schemeClr val="bg1">
                        <a:lumMod val="85000"/>
                      </a:schemeClr>
                    </a:solidFill>
                  </a:tcPr>
                </a:tc>
                <a:tc>
                  <a:txBody>
                    <a:bodyPr/>
                    <a:lstStyle/>
                    <a:p>
                      <a:pPr algn="ctr"/>
                      <a:r>
                        <a:rPr lang="en-US" sz="1600" i="0" noProof="0">
                          <a:solidFill>
                            <a:schemeClr val="bg1"/>
                          </a:solidFill>
                          <a:latin typeface="Arial"/>
                          <a:cs typeface="Arial"/>
                        </a:rPr>
                        <a:t>&gt; 85%</a:t>
                      </a:r>
                    </a:p>
                  </a:txBody>
                  <a:tcPr>
                    <a:solidFill>
                      <a:srgbClr val="00B0F0"/>
                    </a:solidFill>
                  </a:tcPr>
                </a:tc>
                <a:tc>
                  <a:txBody>
                    <a:bodyPr/>
                    <a:lstStyle/>
                    <a:p>
                      <a:pPr algn="ctr"/>
                      <a:r>
                        <a:rPr lang="en-US" sz="1600" b="1" i="0" noProof="0">
                          <a:solidFill>
                            <a:schemeClr val="bg1"/>
                          </a:solidFill>
                          <a:latin typeface="Arial" panose="020B0604020202020204" pitchFamily="34" charset="0"/>
                          <a:cs typeface="Arial" panose="020B0604020202020204" pitchFamily="34" charset="0"/>
                        </a:rPr>
                        <a:t>&gt; 60%</a:t>
                      </a:r>
                    </a:p>
                  </a:txBody>
                  <a:tcPr>
                    <a:solidFill>
                      <a:srgbClr val="FF0000"/>
                    </a:solidFill>
                  </a:tcPr>
                </a:tc>
                <a:extLst>
                  <a:ext uri="{0D108BD9-81ED-4DB2-BD59-A6C34878D82A}">
                    <a16:rowId xmlns:a16="http://schemas.microsoft.com/office/drawing/2014/main" val="2674325663"/>
                  </a:ext>
                </a:extLst>
              </a:tr>
              <a:tr h="258035">
                <a:tc>
                  <a:txBody>
                    <a:bodyPr/>
                    <a:lstStyle/>
                    <a:p>
                      <a:r>
                        <a:rPr lang="en-US" sz="1600" b="0" noProof="0">
                          <a:solidFill>
                            <a:schemeClr val="tx1"/>
                          </a:solidFill>
                          <a:latin typeface="Arial" panose="020B0604020202020204" pitchFamily="34" charset="0"/>
                          <a:cs typeface="Arial" panose="020B0604020202020204" pitchFamily="34" charset="0"/>
                        </a:rPr>
                        <a:t>Fast/Slow Helicity Reversal</a:t>
                      </a:r>
                    </a:p>
                  </a:txBody>
                  <a:tcPr>
                    <a:solidFill>
                      <a:schemeClr val="bg1">
                        <a:lumMod val="85000"/>
                      </a:schemeClr>
                    </a:solidFill>
                  </a:tcPr>
                </a:tc>
                <a:tc>
                  <a:txBody>
                    <a:bodyPr/>
                    <a:lstStyle/>
                    <a:p>
                      <a:pPr algn="ctr"/>
                      <a:r>
                        <a:rPr lang="en-US" sz="1600" i="0" noProof="0">
                          <a:solidFill>
                            <a:schemeClr val="tx1"/>
                          </a:solidFill>
                          <a:latin typeface="Arial"/>
                          <a:cs typeface="Arial"/>
                        </a:rPr>
                        <a:t>1920 Hz/Yes</a:t>
                      </a:r>
                    </a:p>
                  </a:txBody>
                  <a:tcPr>
                    <a:solidFill>
                      <a:schemeClr val="accent2"/>
                    </a:solidFill>
                  </a:tcPr>
                </a:tc>
                <a:tc>
                  <a:txBody>
                    <a:bodyPr/>
                    <a:lstStyle/>
                    <a:p>
                      <a:pPr algn="ctr"/>
                      <a:r>
                        <a:rPr lang="en-US" sz="1600" i="0" noProof="0" dirty="0">
                          <a:solidFill>
                            <a:schemeClr val="tx1"/>
                          </a:solidFill>
                          <a:latin typeface="Arial" panose="020B0604020202020204" pitchFamily="34" charset="0"/>
                          <a:cs typeface="Arial" panose="020B0604020202020204" pitchFamily="34" charset="0"/>
                        </a:rPr>
                        <a:t>1920 Hz/Yes</a:t>
                      </a:r>
                    </a:p>
                  </a:txBody>
                  <a:tcPr>
                    <a:solidFill>
                      <a:schemeClr val="accent2"/>
                    </a:solidFill>
                  </a:tcPr>
                </a:tc>
                <a:extLst>
                  <a:ext uri="{0D108BD9-81ED-4DB2-BD59-A6C34878D82A}">
                    <a16:rowId xmlns:a16="http://schemas.microsoft.com/office/drawing/2014/main" val="53903067"/>
                  </a:ext>
                </a:extLst>
              </a:tr>
            </a:tbl>
          </a:graphicData>
        </a:graphic>
      </p:graphicFrame>
      <p:sp>
        <p:nvSpPr>
          <p:cNvPr id="4" name="Rectangle 3"/>
          <p:cNvSpPr/>
          <p:nvPr/>
        </p:nvSpPr>
        <p:spPr>
          <a:xfrm>
            <a:off x="1452318" y="5979528"/>
            <a:ext cx="9518503" cy="646331"/>
          </a:xfrm>
          <a:prstGeom prst="rect">
            <a:avLst/>
          </a:prstGeom>
        </p:spPr>
        <p:txBody>
          <a:bodyPr wrap="none">
            <a:spAutoFit/>
          </a:bodyPr>
          <a:lstStyle/>
          <a:p>
            <a:r>
              <a:rPr lang="en-US" dirty="0"/>
              <a:t>See talk by Joe </a:t>
            </a:r>
            <a:r>
              <a:rPr lang="en-US" dirty="0" err="1"/>
              <a:t>Grames</a:t>
            </a:r>
            <a:r>
              <a:rPr lang="en-US" dirty="0"/>
              <a:t> at </a:t>
            </a:r>
            <a:r>
              <a:rPr lang="en-US" dirty="0">
                <a:hlinkClick r:id="rId3"/>
              </a:rPr>
              <a:t>https://indico.jlab.org/event/819/</a:t>
            </a:r>
            <a:r>
              <a:rPr lang="en-US" dirty="0"/>
              <a:t>  from the March 2024 PWG Workshop.</a:t>
            </a:r>
          </a:p>
          <a:p>
            <a:r>
              <a:rPr lang="en-US" dirty="0"/>
              <a:t>There were also many talks on future experiments and related theory calculations. </a:t>
            </a:r>
          </a:p>
        </p:txBody>
      </p:sp>
      <p:sp>
        <p:nvSpPr>
          <p:cNvPr id="6" name="Slide Number Placeholder 5"/>
          <p:cNvSpPr>
            <a:spLocks noGrp="1"/>
          </p:cNvSpPr>
          <p:nvPr>
            <p:ph type="sldNum" sz="quarter" idx="12"/>
          </p:nvPr>
        </p:nvSpPr>
        <p:spPr/>
        <p:txBody>
          <a:bodyPr/>
          <a:lstStyle/>
          <a:p>
            <a:fld id="{0046CC63-0FC5-4E89-A17A-2EC0E43858F2}" type="slidenum">
              <a:rPr lang="en-US" smtClean="0"/>
              <a:t>45</a:t>
            </a:fld>
            <a:endParaRPr lang="en-US"/>
          </a:p>
        </p:txBody>
      </p:sp>
      <p:sp>
        <p:nvSpPr>
          <p:cNvPr id="7" name="Oval 6"/>
          <p:cNvSpPr/>
          <p:nvPr/>
        </p:nvSpPr>
        <p:spPr>
          <a:xfrm>
            <a:off x="7404932" y="3624943"/>
            <a:ext cx="2666999" cy="1164770"/>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02709F5-AA74-788C-1DBB-A83B02E4E946}"/>
              </a:ext>
            </a:extLst>
          </p:cNvPr>
          <p:cNvCxnSpPr>
            <a:cxnSpLocks/>
          </p:cNvCxnSpPr>
          <p:nvPr/>
        </p:nvCxnSpPr>
        <p:spPr>
          <a:xfrm flipH="1">
            <a:off x="10071932" y="3439886"/>
            <a:ext cx="1281868" cy="57694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353800" y="3069771"/>
            <a:ext cx="317716" cy="584775"/>
          </a:xfrm>
          <a:prstGeom prst="rect">
            <a:avLst/>
          </a:prstGeom>
          <a:solidFill>
            <a:srgbClr val="FFFF00"/>
          </a:solidFill>
        </p:spPr>
        <p:txBody>
          <a:bodyPr wrap="none" rtlCol="0">
            <a:spAutoFit/>
          </a:bodyPr>
          <a:lstStyle/>
          <a:p>
            <a:r>
              <a:rPr lang="en-US" sz="3200" dirty="0"/>
              <a:t>!</a:t>
            </a:r>
          </a:p>
        </p:txBody>
      </p:sp>
    </p:spTree>
    <p:extLst>
      <p:ext uri="{BB962C8B-B14F-4D97-AF65-F5344CB8AC3E}">
        <p14:creationId xmlns:p14="http://schemas.microsoft.com/office/powerpoint/2010/main" val="1627957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36" y="2396226"/>
            <a:ext cx="10771173" cy="1325563"/>
          </a:xfrm>
        </p:spPr>
        <p:txBody>
          <a:bodyPr>
            <a:normAutofit fontScale="90000"/>
          </a:bodyPr>
          <a:lstStyle/>
          <a:p>
            <a:pPr algn="ctr"/>
            <a:r>
              <a:rPr lang="en-US" dirty="0"/>
              <a:t> The Double Spin Asymmetry, A</a:t>
            </a:r>
            <a:r>
              <a:rPr lang="en-US" baseline="-25000" dirty="0"/>
              <a:t>LT  </a:t>
            </a:r>
            <a:r>
              <a:rPr lang="en-US" dirty="0"/>
              <a:t> </a:t>
            </a:r>
            <a:br>
              <a:rPr lang="en-US" dirty="0"/>
            </a:br>
            <a:br>
              <a:rPr lang="en-US" dirty="0"/>
            </a:br>
            <a:r>
              <a:rPr lang="en-US" dirty="0"/>
              <a:t> </a:t>
            </a:r>
            <a:r>
              <a:rPr lang="en-US" sz="3600" dirty="0"/>
              <a:t>(perhaps useful for BSM dipole interactions)</a:t>
            </a:r>
          </a:p>
        </p:txBody>
      </p:sp>
      <p:sp>
        <p:nvSpPr>
          <p:cNvPr id="3" name="Slide Number Placeholder 2"/>
          <p:cNvSpPr>
            <a:spLocks noGrp="1"/>
          </p:cNvSpPr>
          <p:nvPr>
            <p:ph type="sldNum" sz="quarter" idx="12"/>
          </p:nvPr>
        </p:nvSpPr>
        <p:spPr/>
        <p:txBody>
          <a:bodyPr/>
          <a:lstStyle/>
          <a:p>
            <a:fld id="{0046CC63-0FC5-4E89-A17A-2EC0E43858F2}" type="slidenum">
              <a:rPr lang="en-US" smtClean="0"/>
              <a:t>46</a:t>
            </a:fld>
            <a:endParaRPr lang="en-US"/>
          </a:p>
        </p:txBody>
      </p:sp>
    </p:spTree>
    <p:extLst>
      <p:ext uri="{BB962C8B-B14F-4D97-AF65-F5344CB8AC3E}">
        <p14:creationId xmlns:p14="http://schemas.microsoft.com/office/powerpoint/2010/main" val="1465485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058"/>
            <a:ext cx="10515600" cy="836416"/>
          </a:xfrm>
        </p:spPr>
        <p:txBody>
          <a:bodyPr>
            <a:normAutofit/>
          </a:bodyPr>
          <a:lstStyle/>
          <a:p>
            <a:pPr algn="ctr"/>
            <a:r>
              <a:rPr lang="en-US" sz="4000" dirty="0">
                <a:solidFill>
                  <a:srgbClr val="FF0000"/>
                </a:solidFill>
              </a:rPr>
              <a:t>A</a:t>
            </a:r>
            <a:r>
              <a:rPr lang="en-US" sz="4000" baseline="-25000" dirty="0">
                <a:solidFill>
                  <a:srgbClr val="FF0000"/>
                </a:solidFill>
              </a:rPr>
              <a:t>LT</a:t>
            </a:r>
            <a:r>
              <a:rPr lang="en-US" sz="4000" dirty="0">
                <a:solidFill>
                  <a:srgbClr val="FF0000"/>
                </a:solidFill>
              </a:rPr>
              <a:t>(θ, φ)</a:t>
            </a:r>
            <a:endParaRPr lang="en-US" sz="4000" dirty="0"/>
          </a:p>
        </p:txBody>
      </p:sp>
      <p:sp>
        <p:nvSpPr>
          <p:cNvPr id="2" name="Slide Number Placeholder 1"/>
          <p:cNvSpPr>
            <a:spLocks noGrp="1"/>
          </p:cNvSpPr>
          <p:nvPr>
            <p:ph type="sldNum" sz="quarter" idx="12"/>
          </p:nvPr>
        </p:nvSpPr>
        <p:spPr/>
        <p:txBody>
          <a:bodyPr/>
          <a:lstStyle/>
          <a:p>
            <a:fld id="{0046CC63-0FC5-4E89-A17A-2EC0E43858F2}" type="slidenum">
              <a:rPr lang="en-US" smtClean="0"/>
              <a:t>47</a:t>
            </a:fld>
            <a:endParaRPr lang="en-US"/>
          </a:p>
        </p:txBody>
      </p:sp>
      <p:sp>
        <p:nvSpPr>
          <p:cNvPr id="3" name="TextBox 2"/>
          <p:cNvSpPr txBox="1"/>
          <p:nvPr/>
        </p:nvSpPr>
        <p:spPr>
          <a:xfrm>
            <a:off x="437322" y="929691"/>
            <a:ext cx="10852868" cy="1695849"/>
          </a:xfrm>
          <a:prstGeom prst="rect">
            <a:avLst/>
          </a:prstGeom>
          <a:noFill/>
        </p:spPr>
        <p:txBody>
          <a:bodyPr wrap="square" rtlCol="0">
            <a:spAutoFit/>
          </a:bodyPr>
          <a:lstStyle/>
          <a:p>
            <a:pPr>
              <a:lnSpc>
                <a:spcPct val="107000"/>
              </a:lnSpc>
              <a:spcAft>
                <a:spcPts val="800"/>
              </a:spcAft>
            </a:pPr>
            <a:r>
              <a:rPr lang="en-US" sz="2000" dirty="0">
                <a:solidFill>
                  <a:srgbClr val="FF0000"/>
                </a:solidFill>
              </a:rPr>
              <a:t>         A</a:t>
            </a:r>
            <a:r>
              <a:rPr lang="en-US" sz="2000" baseline="-25000" dirty="0">
                <a:solidFill>
                  <a:srgbClr val="FF0000"/>
                </a:solidFill>
              </a:rPr>
              <a:t>LT</a:t>
            </a:r>
            <a:r>
              <a:rPr lang="en-US" sz="2000" dirty="0">
                <a:solidFill>
                  <a:srgbClr val="FF0000"/>
                </a:solidFill>
              </a:rPr>
              <a:t>(θ, φ)</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2000" b="1" baseline="30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20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-Re(F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Im</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RL</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LL</a:t>
            </a:r>
            <a:r>
              <a:rPr lang="en-US" sz="2000" dirty="0">
                <a:latin typeface="Calibri" panose="020F0502020204030204" pitchFamily="34" charset="0"/>
                <a:ea typeface="Calibri" panose="020F0502020204030204" pitchFamily="34" charset="0"/>
                <a:cs typeface="Times New Roman" panose="02020603050405020304" pitchFamily="18" charset="0"/>
              </a:rPr>
              <a:t> + 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RR</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LR</a:t>
            </a:r>
            <a:r>
              <a:rPr lang="en-US" sz="2000" dirty="0">
                <a:latin typeface="Calibri" panose="020F0502020204030204" pitchFamily="34" charset="0"/>
                <a:ea typeface="Calibri" panose="020F0502020204030204" pitchFamily="34" charset="0"/>
                <a:cs typeface="Times New Roman" panose="02020603050405020304" pitchFamily="18" charset="0"/>
              </a:rPr>
              <a:t>)sin(</a:t>
            </a:r>
            <a:r>
              <a:rPr lang="en-US" sz="2000" dirty="0">
                <a:latin typeface="Calibri" panose="020F0502020204030204" pitchFamily="34" charset="0"/>
                <a:ea typeface="Calibri" panose="020F0502020204030204" pitchFamily="34" charset="0"/>
                <a:cs typeface="Calibri" panose="020F0502020204030204" pitchFamily="34" charset="0"/>
              </a:rPr>
              <a:t>φ</a:t>
            </a:r>
            <a:r>
              <a:rPr lang="en-US" sz="2000" baseline="-25000" dirty="0">
                <a:latin typeface="Calibri" panose="020F0502020204030204" pitchFamily="34" charset="0"/>
                <a:ea typeface="Calibri" panose="020F0502020204030204" pitchFamily="34" charset="0"/>
                <a:cs typeface="Times New Roman" panose="02020603050405020304" pitchFamily="18" charset="0"/>
              </a:rPr>
              <a:t> m</a:t>
            </a:r>
            <a:r>
              <a:rPr lang="en-US" sz="2000" dirty="0">
                <a:latin typeface="Calibri" panose="020F0502020204030204" pitchFamily="34" charset="0"/>
                <a:ea typeface="Calibri" panose="020F0502020204030204" pitchFamily="34" charset="0"/>
                <a:cs typeface="Times New Roman" panose="02020603050405020304" pitchFamily="18" charset="0"/>
              </a:rPr>
              <a:t> – </a:t>
            </a:r>
            <a:r>
              <a:rPr lang="en-US" sz="2000" dirty="0">
                <a:latin typeface="Calibri" panose="020F0502020204030204" pitchFamily="34" charset="0"/>
                <a:ea typeface="Calibri" panose="020F0502020204030204" pitchFamily="34" charset="0"/>
                <a:cs typeface="Calibri" panose="020F0502020204030204" pitchFamily="34" charset="0"/>
              </a:rPr>
              <a:t>φ</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FF0000"/>
                </a:solidFill>
              </a:rPr>
              <a:t>         A</a:t>
            </a:r>
            <a:r>
              <a:rPr lang="en-US" sz="2000" baseline="-25000" dirty="0">
                <a:solidFill>
                  <a:srgbClr val="FF0000"/>
                </a:solidFill>
              </a:rPr>
              <a:t>TL</a:t>
            </a:r>
            <a:r>
              <a:rPr lang="en-US" sz="2000" dirty="0">
                <a:solidFill>
                  <a:srgbClr val="FF0000"/>
                </a:solidFill>
              </a:rPr>
              <a:t>(θ, φ)</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2000" b="1" baseline="30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20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+Re(F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Im</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LR</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LL</a:t>
            </a:r>
            <a:r>
              <a:rPr lang="en-US" sz="2000" dirty="0">
                <a:latin typeface="Calibri" panose="020F0502020204030204" pitchFamily="34" charset="0"/>
                <a:ea typeface="Calibri" panose="020F0502020204030204" pitchFamily="34" charset="0"/>
                <a:cs typeface="Times New Roman" panose="02020603050405020304" pitchFamily="18" charset="0"/>
              </a:rPr>
              <a:t> + 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RR</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baseline="-25000" dirty="0">
                <a:latin typeface="Calibri" panose="020F0502020204030204" pitchFamily="34" charset="0"/>
                <a:ea typeface="Calibri" panose="020F0502020204030204" pitchFamily="34" charset="0"/>
                <a:cs typeface="Times New Roman" panose="02020603050405020304" pitchFamily="18" charset="0"/>
              </a:rPr>
              <a:t>RL</a:t>
            </a:r>
            <a:r>
              <a:rPr lang="en-US" sz="2000" dirty="0">
                <a:latin typeface="Calibri" panose="020F0502020204030204" pitchFamily="34" charset="0"/>
                <a:ea typeface="Calibri" panose="020F0502020204030204" pitchFamily="34" charset="0"/>
                <a:cs typeface="Times New Roman" panose="02020603050405020304" pitchFamily="18" charset="0"/>
              </a:rPr>
              <a:t>)sin(</a:t>
            </a:r>
            <a:r>
              <a:rPr lang="en-US" sz="2000" dirty="0" err="1">
                <a:latin typeface="Calibri" panose="020F0502020204030204" pitchFamily="34" charset="0"/>
                <a:ea typeface="Calibri" panose="020F0502020204030204" pitchFamily="34" charset="0"/>
                <a:cs typeface="Calibri" panose="020F0502020204030204" pitchFamily="34" charset="0"/>
              </a:rPr>
              <a:t>φ</a:t>
            </a:r>
            <a:r>
              <a:rPr lang="en-US" sz="2000" baseline="-25000" dirty="0" err="1">
                <a:latin typeface="Calibri" panose="020F0502020204030204" pitchFamily="34" charset="0"/>
                <a:ea typeface="Calibri" panose="020F0502020204030204" pitchFamily="34" charset="0"/>
                <a:cs typeface="Times New Roman" panose="02020603050405020304" pitchFamily="18" charset="0"/>
              </a:rPr>
              <a:t>p</a:t>
            </a:r>
            <a:r>
              <a:rPr lang="en-US" sz="2000" dirty="0">
                <a:latin typeface="Calibri" panose="020F0502020204030204" pitchFamily="34" charset="0"/>
                <a:ea typeface="Calibri" panose="020F0502020204030204" pitchFamily="34" charset="0"/>
                <a:cs typeface="Times New Roman" panose="02020603050405020304" pitchFamily="18" charset="0"/>
              </a:rPr>
              <a:t> – </a:t>
            </a:r>
            <a:r>
              <a:rPr lang="en-US" sz="2000" dirty="0">
                <a:latin typeface="Calibri" panose="020F0502020204030204" pitchFamily="34" charset="0"/>
                <a:ea typeface="Calibri" panose="020F0502020204030204" pitchFamily="34" charset="0"/>
                <a:cs typeface="Calibri" panose="020F0502020204030204" pitchFamily="34" charset="0"/>
              </a:rPr>
              <a:t>φ</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p>
          <a:p>
            <a:r>
              <a:rPr lang="en-US" sz="2000" dirty="0">
                <a:solidFill>
                  <a:srgbClr val="FF0000"/>
                </a:solidFill>
              </a:rPr>
              <a:t>                                                                          PC  </a:t>
            </a:r>
            <a:r>
              <a:rPr lang="en-US" sz="2000" dirty="0"/>
              <a:t>                                               PV</a:t>
            </a:r>
          </a:p>
        </p:txBody>
      </p:sp>
      <p:sp>
        <p:nvSpPr>
          <p:cNvPr id="6" name="TextBox 5"/>
          <p:cNvSpPr txBox="1"/>
          <p:nvPr/>
        </p:nvSpPr>
        <p:spPr>
          <a:xfrm>
            <a:off x="736821" y="2993544"/>
            <a:ext cx="10858148" cy="3293209"/>
          </a:xfrm>
          <a:prstGeom prst="rect">
            <a:avLst/>
          </a:prstGeom>
          <a:noFill/>
        </p:spPr>
        <p:txBody>
          <a:bodyPr wrap="square" rtlCol="0">
            <a:spAutoFit/>
          </a:bodyPr>
          <a:lstStyle/>
          <a:p>
            <a:r>
              <a:rPr lang="en-US" dirty="0"/>
              <a:t>Let’s focus for now on the PC observable in which the e</a:t>
            </a:r>
            <a:r>
              <a:rPr lang="en-US" baseline="30000" dirty="0"/>
              <a:t>+</a:t>
            </a:r>
            <a:r>
              <a:rPr lang="en-US" dirty="0"/>
              <a:t> beam is L polarized, and the e- target is T polarized:</a:t>
            </a:r>
          </a:p>
          <a:p>
            <a:endParaRPr lang="en-US" dirty="0">
              <a:solidFill>
                <a:srgbClr val="FF0000"/>
              </a:solidFill>
            </a:endParaRPr>
          </a:p>
          <a:p>
            <a:r>
              <a:rPr lang="en-US" dirty="0">
                <a:solidFill>
                  <a:srgbClr val="FF0000"/>
                </a:solidFill>
              </a:rPr>
              <a:t> </a:t>
            </a:r>
          </a:p>
          <a:p>
            <a:r>
              <a:rPr lang="en-US" sz="2800" b="1" dirty="0">
                <a:solidFill>
                  <a:srgbClr val="FF0000"/>
                </a:solidFill>
              </a:rPr>
              <a:t>A</a:t>
            </a:r>
            <a:r>
              <a:rPr lang="en-US" sz="2800" b="1" baseline="-25000" dirty="0">
                <a:solidFill>
                  <a:srgbClr val="FF0000"/>
                </a:solidFill>
              </a:rPr>
              <a:t>LT </a:t>
            </a:r>
            <a:r>
              <a:rPr lang="en-US" sz="2800" b="1" dirty="0">
                <a:solidFill>
                  <a:srgbClr val="FF0000"/>
                </a:solidFill>
              </a:rPr>
              <a:t>:</a:t>
            </a:r>
            <a:r>
              <a:rPr lang="en-US" sz="2800" b="1" baseline="-25000" dirty="0">
                <a:solidFill>
                  <a:srgbClr val="FF0000"/>
                </a:solidFill>
              </a:rPr>
              <a:t> </a:t>
            </a:r>
            <a:r>
              <a:rPr lang="en-US" dirty="0">
                <a:latin typeface="Calibri" panose="020F0502020204030204" pitchFamily="34" charset="0"/>
                <a:ea typeface="Calibri" panose="020F0502020204030204" pitchFamily="34" charset="0"/>
                <a:cs typeface="Calibri" panose="020F0502020204030204" pitchFamily="34" charset="0"/>
              </a:rPr>
              <a:t>The term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-Re(F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φ</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is singly helicity suppressed, </a:t>
            </a:r>
            <a:r>
              <a:rPr lang="en-US" dirty="0">
                <a:latin typeface="Calibri" panose="020F0502020204030204" pitchFamily="34" charset="0"/>
                <a:cs typeface="Calibri" panose="020F0502020204030204" pitchFamily="34" charset="0"/>
              </a:rPr>
              <a:t>decreasing like 1/</a:t>
            </a:r>
            <a:r>
              <a:rPr lang="el-GR" dirty="0">
                <a:latin typeface="Calibri" panose="020F0502020204030204" pitchFamily="34" charset="0"/>
                <a:cs typeface="Calibri" panose="020F0502020204030204" pitchFamily="34" charset="0"/>
              </a:rPr>
              <a:t>γ</a:t>
            </a:r>
            <a:r>
              <a:rPr lang="en-US" baseline="30000" dirty="0">
                <a:latin typeface="Calibri" panose="020F0502020204030204" pitchFamily="34" charset="0"/>
                <a:cs typeface="Calibri" panose="020F0502020204030204" pitchFamily="34" charset="0"/>
              </a:rPr>
              <a:t> </a:t>
            </a:r>
            <a:r>
              <a:rPr lang="en-US" dirty="0">
                <a:latin typeface="Calibri" panose="020F0502020204030204" pitchFamily="34" charset="0"/>
                <a:cs typeface="Times New Roman" panose="02020603050405020304" pitchFamily="18" charset="0"/>
              </a:rPr>
              <a:t>. </a:t>
            </a:r>
            <a:r>
              <a:rPr lang="en-US" dirty="0">
                <a:solidFill>
                  <a:srgbClr val="FF0000"/>
                </a:solidFill>
              </a:rPr>
              <a:t> </a:t>
            </a:r>
            <a:r>
              <a:rPr lang="en-US" dirty="0">
                <a:latin typeface="Calibri" panose="020F0502020204030204" pitchFamily="34" charset="0"/>
                <a:cs typeface="Times New Roman" panose="02020603050405020304" pitchFamily="18" charset="0"/>
              </a:rPr>
              <a:t>This will </a:t>
            </a:r>
            <a:r>
              <a:rPr lang="en-US" dirty="0"/>
              <a:t>be the focus of the rest of this section. </a:t>
            </a:r>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Note that </a:t>
            </a:r>
            <a:r>
              <a:rPr lang="en-US" dirty="0">
                <a:solidFill>
                  <a:srgbClr val="FF0000"/>
                </a:solidFill>
                <a:latin typeface="Calibri" panose="020F0502020204030204" pitchFamily="34" charset="0"/>
                <a:cs typeface="Times New Roman" panose="02020603050405020304" pitchFamily="18" charset="0"/>
              </a:rPr>
              <a:t>A</a:t>
            </a:r>
            <a:r>
              <a:rPr lang="en-US" baseline="-25000" dirty="0">
                <a:solidFill>
                  <a:srgbClr val="FF0000"/>
                </a:solidFill>
                <a:latin typeface="Calibri" panose="020F0502020204030204" pitchFamily="34" charset="0"/>
                <a:cs typeface="Times New Roman" panose="02020603050405020304" pitchFamily="18" charset="0"/>
              </a:rPr>
              <a:t>LT</a:t>
            </a:r>
            <a:r>
              <a:rPr lang="en-US" dirty="0">
                <a:latin typeface="Calibri" panose="020F0502020204030204" pitchFamily="34" charset="0"/>
                <a:cs typeface="Times New Roman" panose="02020603050405020304" pitchFamily="18" charset="0"/>
              </a:rPr>
              <a:t> has a remarkable complementarity with </a:t>
            </a:r>
            <a:r>
              <a:rPr lang="en-US" dirty="0">
                <a:solidFill>
                  <a:srgbClr val="FF0000"/>
                </a:solidFill>
                <a:latin typeface="Calibri" panose="020F0502020204030204" pitchFamily="34" charset="0"/>
                <a:cs typeface="Times New Roman" panose="02020603050405020304" pitchFamily="18" charset="0"/>
              </a:rPr>
              <a:t>A</a:t>
            </a:r>
            <a:r>
              <a:rPr lang="en-US" baseline="-25000" dirty="0">
                <a:solidFill>
                  <a:srgbClr val="FF0000"/>
                </a:solidFill>
                <a:latin typeface="Calibri" panose="020F0502020204030204" pitchFamily="34" charset="0"/>
                <a:cs typeface="Times New Roman" panose="02020603050405020304" pitchFamily="18" charset="0"/>
              </a:rPr>
              <a:t>TU</a:t>
            </a:r>
            <a:r>
              <a:rPr lang="en-US" dirty="0">
                <a:latin typeface="Calibri" panose="020F0502020204030204" pitchFamily="34" charset="0"/>
                <a:cs typeface="Times New Roman" panose="02020603050405020304" pitchFamily="18" charset="0"/>
              </a:rPr>
              <a:t>: the former’s PC part measures the </a:t>
            </a:r>
            <a:r>
              <a:rPr lang="en-US" dirty="0">
                <a:solidFill>
                  <a:srgbClr val="FF0000"/>
                </a:solidFill>
                <a:latin typeface="Calibri" panose="020F0502020204030204" pitchFamily="34" charset="0"/>
                <a:cs typeface="Times New Roman" panose="02020603050405020304" pitchFamily="18" charset="0"/>
              </a:rPr>
              <a:t>Real(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cs typeface="Times New Roman" panose="02020603050405020304" pitchFamily="18" charset="0"/>
              </a:rPr>
              <a:t> while the latter measures the </a:t>
            </a:r>
            <a:r>
              <a:rPr lang="en-US" dirty="0">
                <a:solidFill>
                  <a:srgbClr val="FF0000"/>
                </a:solidFill>
                <a:latin typeface="Calibri" panose="020F0502020204030204" pitchFamily="34" charset="0"/>
                <a:cs typeface="Times New Roman" panose="02020603050405020304" pitchFamily="18" charset="0"/>
              </a:rPr>
              <a:t>Imaginary(</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 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a:t>
            </a:r>
            <a:r>
              <a:rPr lang="en-US"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FF0000"/>
                </a:solidFill>
                <a:latin typeface="Calibri" panose="020F0502020204030204" pitchFamily="34" charset="0"/>
                <a:cs typeface="Times New Roman" panose="02020603050405020304" pitchFamily="18" charset="0"/>
              </a:rPr>
              <a:t>)</a:t>
            </a:r>
            <a:r>
              <a:rPr lang="en-US" dirty="0">
                <a:latin typeface="Calibri" panose="020F0502020204030204" pitchFamily="34" charset="0"/>
                <a:cs typeface="Times New Roman" panose="02020603050405020304" pitchFamily="18" charset="0"/>
              </a:rPr>
              <a:t>.  </a:t>
            </a:r>
          </a:p>
          <a:p>
            <a:endParaRPr lang="en-US" dirty="0">
              <a:latin typeface="Calibri" panose="020F0502020204030204" pitchFamily="34" charset="0"/>
              <a:cs typeface="Times New Roman" panose="02020603050405020304" pitchFamily="18" charset="0"/>
            </a:endParaRPr>
          </a:p>
          <a:p>
            <a:r>
              <a:rPr lang="en-US" dirty="0">
                <a:solidFill>
                  <a:srgbClr val="FF0000"/>
                </a:solidFill>
                <a:latin typeface="Calibri" panose="020F0502020204030204" pitchFamily="34" charset="0"/>
                <a:cs typeface="Times New Roman" panose="02020603050405020304" pitchFamily="18" charset="0"/>
              </a:rPr>
              <a:t> </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0000"/>
              </a:solidFill>
            </a:endParaRPr>
          </a:p>
        </p:txBody>
      </p:sp>
      <p:sp>
        <p:nvSpPr>
          <p:cNvPr id="5" name="Rectangle 4"/>
          <p:cNvSpPr/>
          <p:nvPr/>
        </p:nvSpPr>
        <p:spPr>
          <a:xfrm>
            <a:off x="838200" y="863216"/>
            <a:ext cx="5801139" cy="6757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73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94" y="70928"/>
            <a:ext cx="10515600" cy="859376"/>
          </a:xfrm>
        </p:spPr>
        <p:txBody>
          <a:bodyPr>
            <a:normAutofit/>
          </a:bodyPr>
          <a:lstStyle/>
          <a:p>
            <a:pPr algn="ctr"/>
            <a:r>
              <a:rPr lang="en-US" sz="4000" dirty="0">
                <a:solidFill>
                  <a:srgbClr val="FF0000"/>
                </a:solidFill>
              </a:rPr>
              <a:t>A</a:t>
            </a:r>
            <a:r>
              <a:rPr lang="en-US" sz="4000" baseline="-25000" dirty="0">
                <a:solidFill>
                  <a:srgbClr val="FF0000"/>
                </a:solidFill>
              </a:rPr>
              <a:t>LT</a:t>
            </a:r>
            <a:r>
              <a:rPr lang="en-US" sz="4000" dirty="0">
                <a:solidFill>
                  <a:srgbClr val="FF0000"/>
                </a:solidFill>
              </a:rPr>
              <a:t> vs </a:t>
            </a:r>
            <a:r>
              <a:rPr lang="el-GR" sz="4000" dirty="0">
                <a:solidFill>
                  <a:srgbClr val="FF0000"/>
                </a:solidFill>
              </a:rPr>
              <a:t>θ</a:t>
            </a:r>
            <a:r>
              <a:rPr lang="en-US" sz="4000" baseline="-25000" dirty="0">
                <a:solidFill>
                  <a:srgbClr val="FF0000"/>
                </a:solidFill>
              </a:rPr>
              <a:t>cm</a:t>
            </a:r>
            <a:r>
              <a:rPr lang="en-US" sz="4000" dirty="0">
                <a:solidFill>
                  <a:srgbClr val="FF0000"/>
                </a:solidFill>
              </a:rPr>
              <a:t> </a:t>
            </a:r>
            <a:endParaRPr lang="en-US" sz="4000" dirty="0"/>
          </a:p>
        </p:txBody>
      </p:sp>
      <p:sp>
        <p:nvSpPr>
          <p:cNvPr id="3" name="Slide Number Placeholder 2"/>
          <p:cNvSpPr>
            <a:spLocks noGrp="1"/>
          </p:cNvSpPr>
          <p:nvPr>
            <p:ph type="sldNum" sz="quarter" idx="12"/>
          </p:nvPr>
        </p:nvSpPr>
        <p:spPr/>
        <p:txBody>
          <a:bodyPr/>
          <a:lstStyle/>
          <a:p>
            <a:fld id="{0046CC63-0FC5-4E89-A17A-2EC0E43858F2}" type="slidenum">
              <a:rPr lang="en-US" smtClean="0"/>
              <a:t>48</a:t>
            </a:fld>
            <a:endParaRPr lang="en-US"/>
          </a:p>
        </p:txBody>
      </p:sp>
      <p:sp>
        <p:nvSpPr>
          <p:cNvPr id="10" name="TextBox 9"/>
          <p:cNvSpPr txBox="1"/>
          <p:nvPr/>
        </p:nvSpPr>
        <p:spPr>
          <a:xfrm>
            <a:off x="5519809" y="2361031"/>
            <a:ext cx="6573930" cy="1200329"/>
          </a:xfrm>
          <a:prstGeom prst="rect">
            <a:avLst/>
          </a:prstGeom>
          <a:noFill/>
        </p:spPr>
        <p:txBody>
          <a:bodyPr wrap="square" rtlCol="0">
            <a:spAutoFit/>
          </a:bodyPr>
          <a:lstStyle/>
          <a:p>
            <a:r>
              <a:rPr lang="en-US" dirty="0"/>
              <a:t> </a:t>
            </a:r>
          </a:p>
          <a:p>
            <a:endParaRPr lang="en-US" dirty="0"/>
          </a:p>
          <a:p>
            <a:endParaRPr lang="en-US" dirty="0">
              <a:solidFill>
                <a:srgbClr val="FF0000"/>
              </a:solidFill>
              <a:latin typeface="Calibri" panose="020F0502020204030204" pitchFamily="34" charset="0"/>
              <a:cs typeface="Calibri" panose="020F0502020204030204" pitchFamily="34" charset="0"/>
            </a:endParaRPr>
          </a:p>
          <a:p>
            <a:r>
              <a:rPr lang="en-US" dirty="0"/>
              <a:t> </a:t>
            </a:r>
            <a:endParaRPr lang="en-US" dirty="0">
              <a:latin typeface="Calibri" panose="020F0502020204030204" pitchFamily="34" charset="0"/>
              <a:cs typeface="Calibri" panose="020F0502020204030204" pitchFamily="34" charset="0"/>
            </a:endParaRPr>
          </a:p>
        </p:txBody>
      </p:sp>
      <p:sp>
        <p:nvSpPr>
          <p:cNvPr id="16" name="TextBox 15"/>
          <p:cNvSpPr txBox="1"/>
          <p:nvPr/>
        </p:nvSpPr>
        <p:spPr>
          <a:xfrm>
            <a:off x="576510" y="987184"/>
            <a:ext cx="4279569" cy="369332"/>
          </a:xfrm>
          <a:prstGeom prst="rect">
            <a:avLst/>
          </a:prstGeom>
          <a:noFill/>
        </p:spPr>
        <p:txBody>
          <a:bodyPr wrap="none" rtlCol="0">
            <a:spAutoFit/>
          </a:bodyPr>
          <a:lstStyle/>
          <a:p>
            <a:r>
              <a:rPr lang="en-US" dirty="0"/>
              <a:t>Using the same </a:t>
            </a:r>
            <a:r>
              <a:rPr lang="en-US" dirty="0" err="1"/>
              <a:t>Hikasa</a:t>
            </a:r>
            <a:r>
              <a:rPr lang="en-US" dirty="0"/>
              <a:t> helicity amplitudes:</a:t>
            </a:r>
          </a:p>
        </p:txBody>
      </p:sp>
      <p:pic>
        <p:nvPicPr>
          <p:cNvPr id="5" name="Picture 4"/>
          <p:cNvPicPr>
            <a:picLocks noChangeAspect="1"/>
          </p:cNvPicPr>
          <p:nvPr/>
        </p:nvPicPr>
        <p:blipFill>
          <a:blip r:embed="rId2"/>
          <a:stretch>
            <a:fillRect/>
          </a:stretch>
        </p:blipFill>
        <p:spPr>
          <a:xfrm>
            <a:off x="326783" y="1614598"/>
            <a:ext cx="5043048" cy="4613853"/>
          </a:xfrm>
          <a:prstGeom prst="rect">
            <a:avLst/>
          </a:prstGeom>
        </p:spPr>
      </p:pic>
      <p:sp>
        <p:nvSpPr>
          <p:cNvPr id="6" name="TextBox 5"/>
          <p:cNvSpPr txBox="1"/>
          <p:nvPr/>
        </p:nvSpPr>
        <p:spPr>
          <a:xfrm>
            <a:off x="5519809" y="2152060"/>
            <a:ext cx="6393522" cy="3416320"/>
          </a:xfrm>
          <a:prstGeom prst="rect">
            <a:avLst/>
          </a:prstGeom>
          <a:noFill/>
        </p:spPr>
        <p:txBody>
          <a:bodyPr wrap="square" rtlCol="0">
            <a:spAutoFit/>
          </a:bodyPr>
          <a:lstStyle/>
          <a:p>
            <a:r>
              <a:rPr lang="en-US" dirty="0"/>
              <a:t>Despite significant cancellation, the asymmetry is not small by </a:t>
            </a:r>
            <a:r>
              <a:rPr lang="en-US" dirty="0" err="1"/>
              <a:t>JLab</a:t>
            </a:r>
            <a:r>
              <a:rPr lang="en-US" dirty="0"/>
              <a:t> standards, ~800 ppm at 6 GeV. </a:t>
            </a:r>
          </a:p>
          <a:p>
            <a:endParaRPr lang="en-US" dirty="0"/>
          </a:p>
          <a:p>
            <a:r>
              <a:rPr lang="en-US" dirty="0"/>
              <a:t>This is ~2 orders of magnitude larger than </a:t>
            </a:r>
            <a:r>
              <a:rPr lang="en-US" dirty="0">
                <a:solidFill>
                  <a:srgbClr val="FF0000"/>
                </a:solidFill>
              </a:rPr>
              <a:t>A</a:t>
            </a:r>
            <a:r>
              <a:rPr lang="en-US" baseline="-25000" dirty="0">
                <a:solidFill>
                  <a:srgbClr val="FF0000"/>
                </a:solidFill>
              </a:rPr>
              <a:t>TT</a:t>
            </a:r>
            <a:r>
              <a:rPr lang="en-US" dirty="0">
                <a:solidFill>
                  <a:srgbClr val="FF0000"/>
                </a:solidFill>
              </a:rPr>
              <a:t>’</a:t>
            </a:r>
            <a:r>
              <a:rPr lang="en-US" dirty="0"/>
              <a:t> at the same beam energy. </a:t>
            </a:r>
          </a:p>
          <a:p>
            <a:endParaRPr lang="en-US" dirty="0"/>
          </a:p>
          <a:p>
            <a:r>
              <a:rPr lang="en-US" dirty="0"/>
              <a:t>There is also a zero crossing at 90degCM. </a:t>
            </a:r>
          </a:p>
          <a:p>
            <a:endParaRPr lang="en-US" dirty="0"/>
          </a:p>
          <a:p>
            <a:r>
              <a:rPr lang="en-US" dirty="0"/>
              <a:t> A scalar interaction would evade the helicity suppression in F</a:t>
            </a:r>
            <a:r>
              <a:rPr lang="en-US" baseline="-25000" dirty="0"/>
              <a:t>RR</a:t>
            </a:r>
            <a:r>
              <a:rPr lang="en-US" baseline="30000" dirty="0"/>
              <a:t>LL </a:t>
            </a:r>
            <a:r>
              <a:rPr lang="en-US" dirty="0"/>
              <a:t> and F</a:t>
            </a:r>
            <a:r>
              <a:rPr lang="en-US" baseline="-25000" dirty="0"/>
              <a:t>LL</a:t>
            </a:r>
            <a:r>
              <a:rPr lang="en-US" baseline="30000" dirty="0"/>
              <a:t>RR </a:t>
            </a:r>
            <a:r>
              <a:rPr lang="en-US" dirty="0"/>
              <a:t>. So what does that sensitivity look like? </a:t>
            </a:r>
          </a:p>
          <a:p>
            <a:r>
              <a:rPr lang="en-US" dirty="0"/>
              <a:t> </a:t>
            </a:r>
          </a:p>
          <a:p>
            <a:endParaRPr lang="en-US" dirty="0"/>
          </a:p>
        </p:txBody>
      </p:sp>
    </p:spTree>
    <p:extLst>
      <p:ext uri="{BB962C8B-B14F-4D97-AF65-F5344CB8AC3E}">
        <p14:creationId xmlns:p14="http://schemas.microsoft.com/office/powerpoint/2010/main" val="2044757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86589" y="1551240"/>
            <a:ext cx="5043048" cy="4701033"/>
          </a:xfrm>
          <a:prstGeom prst="rect">
            <a:avLst/>
          </a:prstGeom>
        </p:spPr>
      </p:pic>
      <p:sp>
        <p:nvSpPr>
          <p:cNvPr id="2" name="Title 1"/>
          <p:cNvSpPr>
            <a:spLocks noGrp="1"/>
          </p:cNvSpPr>
          <p:nvPr>
            <p:ph type="title"/>
          </p:nvPr>
        </p:nvSpPr>
        <p:spPr>
          <a:xfrm>
            <a:off x="726994" y="70928"/>
            <a:ext cx="10515600" cy="731929"/>
          </a:xfrm>
        </p:spPr>
        <p:txBody>
          <a:bodyPr>
            <a:normAutofit/>
          </a:bodyPr>
          <a:lstStyle/>
          <a:p>
            <a:pPr algn="ctr"/>
            <a:r>
              <a:rPr lang="en-US" sz="4000" dirty="0">
                <a:solidFill>
                  <a:srgbClr val="FF0000"/>
                </a:solidFill>
              </a:rPr>
              <a:t>A</a:t>
            </a:r>
            <a:r>
              <a:rPr lang="en-US" sz="4000" baseline="-25000" dirty="0">
                <a:solidFill>
                  <a:srgbClr val="FF0000"/>
                </a:solidFill>
              </a:rPr>
              <a:t>LT</a:t>
            </a:r>
            <a:r>
              <a:rPr lang="en-US" sz="4000" dirty="0">
                <a:solidFill>
                  <a:srgbClr val="FF0000"/>
                </a:solidFill>
              </a:rPr>
              <a:t> vs </a:t>
            </a:r>
            <a:r>
              <a:rPr lang="el-GR" sz="4000" dirty="0">
                <a:solidFill>
                  <a:srgbClr val="FF0000"/>
                </a:solidFill>
              </a:rPr>
              <a:t>θ</a:t>
            </a:r>
            <a:r>
              <a:rPr lang="en-US" sz="4000" baseline="-25000" dirty="0">
                <a:solidFill>
                  <a:srgbClr val="FF0000"/>
                </a:solidFill>
              </a:rPr>
              <a:t>cm  </a:t>
            </a:r>
            <a:r>
              <a:rPr lang="en-US" sz="4000" dirty="0">
                <a:solidFill>
                  <a:srgbClr val="FF0000"/>
                </a:solidFill>
              </a:rPr>
              <a:t> </a:t>
            </a:r>
            <a:endParaRPr lang="en-US" sz="4000" dirty="0"/>
          </a:p>
        </p:txBody>
      </p:sp>
      <p:sp>
        <p:nvSpPr>
          <p:cNvPr id="3" name="Slide Number Placeholder 2"/>
          <p:cNvSpPr>
            <a:spLocks noGrp="1"/>
          </p:cNvSpPr>
          <p:nvPr>
            <p:ph type="sldNum" sz="quarter" idx="12"/>
          </p:nvPr>
        </p:nvSpPr>
        <p:spPr/>
        <p:txBody>
          <a:bodyPr/>
          <a:lstStyle/>
          <a:p>
            <a:fld id="{0046CC63-0FC5-4E89-A17A-2EC0E43858F2}" type="slidenum">
              <a:rPr lang="en-US" smtClean="0"/>
              <a:t>49</a:t>
            </a:fld>
            <a:endParaRPr lang="en-US"/>
          </a:p>
        </p:txBody>
      </p:sp>
      <p:sp>
        <p:nvSpPr>
          <p:cNvPr id="11" name="TextBox 10"/>
          <p:cNvSpPr txBox="1"/>
          <p:nvPr/>
        </p:nvSpPr>
        <p:spPr>
          <a:xfrm>
            <a:off x="1655598" y="6171684"/>
            <a:ext cx="2639184" cy="369332"/>
          </a:xfrm>
          <a:prstGeom prst="rect">
            <a:avLst/>
          </a:prstGeom>
          <a:solidFill>
            <a:srgbClr val="FFFF00"/>
          </a:solidFill>
        </p:spPr>
        <p:txBody>
          <a:bodyPr wrap="none" rtlCol="0">
            <a:spAutoFit/>
          </a:bodyPr>
          <a:lstStyle/>
          <a:p>
            <a:r>
              <a:rPr lang="en-US" dirty="0">
                <a:latin typeface="Calibri" panose="020F0502020204030204" pitchFamily="34" charset="0"/>
                <a:cs typeface="Calibri" panose="020F0502020204030204" pitchFamily="34" charset="0"/>
              </a:rPr>
              <a:t>It’s never been measured!</a:t>
            </a:r>
            <a:endParaRPr lang="en-US" dirty="0"/>
          </a:p>
        </p:txBody>
      </p:sp>
      <p:sp>
        <p:nvSpPr>
          <p:cNvPr id="12" name="TextBox 11"/>
          <p:cNvSpPr txBox="1"/>
          <p:nvPr/>
        </p:nvSpPr>
        <p:spPr>
          <a:xfrm>
            <a:off x="5809772" y="781772"/>
            <a:ext cx="6154310" cy="3139321"/>
          </a:xfrm>
          <a:prstGeom prst="rect">
            <a:avLst/>
          </a:prstGeom>
          <a:noFill/>
        </p:spPr>
        <p:txBody>
          <a:bodyPr wrap="square" rtlCol="0">
            <a:spAutoFit/>
          </a:bodyPr>
          <a:lstStyle/>
          <a:p>
            <a:r>
              <a:rPr lang="en-US" dirty="0"/>
              <a:t>Oof! This is much less sensitive than </a:t>
            </a:r>
            <a:r>
              <a:rPr lang="en-US" dirty="0">
                <a:solidFill>
                  <a:srgbClr val="FF0000"/>
                </a:solidFill>
              </a:rPr>
              <a:t>A</a:t>
            </a:r>
            <a:r>
              <a:rPr lang="en-US" baseline="-25000" dirty="0">
                <a:solidFill>
                  <a:srgbClr val="FF0000"/>
                </a:solidFill>
              </a:rPr>
              <a:t>TT</a:t>
            </a:r>
            <a:r>
              <a:rPr lang="en-US" dirty="0">
                <a:solidFill>
                  <a:srgbClr val="FF0000"/>
                </a:solidFill>
              </a:rPr>
              <a:t>’.</a:t>
            </a:r>
          </a:p>
          <a:p>
            <a:endParaRPr lang="en-US" dirty="0"/>
          </a:p>
          <a:p>
            <a:r>
              <a:rPr lang="en-US" dirty="0" err="1"/>
              <a:t>Handwavingly</a:t>
            </a:r>
            <a:r>
              <a:rPr lang="en-US" dirty="0"/>
              <a:t>, </a:t>
            </a:r>
            <a:r>
              <a:rPr lang="en-US" dirty="0">
                <a:solidFill>
                  <a:srgbClr val="FF0000"/>
                </a:solidFill>
              </a:rPr>
              <a:t>A</a:t>
            </a:r>
            <a:r>
              <a:rPr lang="en-US" baseline="-25000" dirty="0">
                <a:solidFill>
                  <a:srgbClr val="FF0000"/>
                </a:solidFill>
              </a:rPr>
              <a:t>LT</a:t>
            </a:r>
            <a:r>
              <a:rPr lang="en-US" dirty="0"/>
              <a:t> appears to be 3 orders of magnitude less sensitive than </a:t>
            </a:r>
            <a:r>
              <a:rPr lang="en-US" dirty="0">
                <a:solidFill>
                  <a:srgbClr val="FF0000"/>
                </a:solidFill>
              </a:rPr>
              <a:t>A</a:t>
            </a:r>
            <a:r>
              <a:rPr lang="en-US" baseline="-25000" dirty="0">
                <a:solidFill>
                  <a:srgbClr val="FF0000"/>
                </a:solidFill>
              </a:rPr>
              <a:t>TT</a:t>
            </a:r>
            <a:r>
              <a:rPr lang="en-US" dirty="0">
                <a:solidFill>
                  <a:srgbClr val="FF0000"/>
                </a:solidFill>
              </a:rPr>
              <a:t>’</a:t>
            </a:r>
            <a:r>
              <a:rPr lang="en-US" dirty="0"/>
              <a:t>. </a:t>
            </a:r>
          </a:p>
          <a:p>
            <a:endParaRPr lang="en-US" dirty="0"/>
          </a:p>
          <a:p>
            <a:r>
              <a:rPr lang="en-US" dirty="0"/>
              <a:t>Most of that is because the SM background in </a:t>
            </a:r>
            <a:r>
              <a:rPr lang="en-US" dirty="0">
                <a:solidFill>
                  <a:srgbClr val="FF0000"/>
                </a:solidFill>
              </a:rPr>
              <a:t>A</a:t>
            </a:r>
            <a:r>
              <a:rPr lang="en-US" baseline="-25000" dirty="0">
                <a:solidFill>
                  <a:srgbClr val="FF0000"/>
                </a:solidFill>
              </a:rPr>
              <a:t>LT</a:t>
            </a:r>
            <a:r>
              <a:rPr lang="en-US" dirty="0"/>
              <a:t> is ~2 orders of magnitude larger. </a:t>
            </a:r>
          </a:p>
          <a:p>
            <a:endParaRPr lang="en-US" dirty="0"/>
          </a:p>
          <a:p>
            <a:r>
              <a:rPr lang="en-US" dirty="0"/>
              <a:t>The remaining reason: our beloved carrier wave, the 1-photon exchange amplitude, is unfortunately helicity suppressed even when the scalar amplitude is not. </a:t>
            </a:r>
          </a:p>
        </p:txBody>
      </p:sp>
      <p:sp>
        <p:nvSpPr>
          <p:cNvPr id="13" name="TextBox 12"/>
          <p:cNvSpPr txBox="1"/>
          <p:nvPr/>
        </p:nvSpPr>
        <p:spPr>
          <a:xfrm>
            <a:off x="108531" y="802857"/>
            <a:ext cx="5382179" cy="646331"/>
          </a:xfrm>
          <a:prstGeom prst="rect">
            <a:avLst/>
          </a:prstGeom>
          <a:noFill/>
        </p:spPr>
        <p:txBody>
          <a:bodyPr wrap="none" rtlCol="0">
            <a:spAutoFit/>
          </a:bodyPr>
          <a:lstStyle/>
          <a:p>
            <a:r>
              <a:rPr lang="en-US" dirty="0"/>
              <a:t>After inserting a large scalar interaction of </a:t>
            </a:r>
            <a:r>
              <a:rPr lang="en-US" dirty="0">
                <a:solidFill>
                  <a:srgbClr val="FF0000"/>
                </a:solidFill>
              </a:rPr>
              <a:t>4f</a:t>
            </a:r>
            <a:r>
              <a:rPr lang="en-US" baseline="-25000" dirty="0">
                <a:solidFill>
                  <a:srgbClr val="FF0000"/>
                </a:solidFill>
              </a:rPr>
              <a:t>s</a:t>
            </a:r>
            <a:r>
              <a:rPr lang="en-US" baseline="30000" dirty="0">
                <a:solidFill>
                  <a:srgbClr val="FF0000"/>
                </a:solidFill>
              </a:rPr>
              <a:t>2</a:t>
            </a:r>
            <a:r>
              <a:rPr lang="en-US" dirty="0">
                <a:solidFill>
                  <a:srgbClr val="FF0000"/>
                </a:solidFill>
              </a:rPr>
              <a:t>p</a:t>
            </a:r>
            <a:r>
              <a:rPr lang="en-US" baseline="30000" dirty="0">
                <a:solidFill>
                  <a:srgbClr val="FF0000"/>
                </a:solidFill>
              </a:rPr>
              <a:t>2</a:t>
            </a:r>
            <a:r>
              <a:rPr lang="en-US" dirty="0">
                <a:solidFill>
                  <a:srgbClr val="FF0000"/>
                </a:solidFill>
              </a:rPr>
              <a:t> </a:t>
            </a:r>
            <a:r>
              <a:rPr lang="en-US" dirty="0"/>
              <a:t>=</a:t>
            </a:r>
            <a:r>
              <a:rPr lang="en-US" dirty="0">
                <a:solidFill>
                  <a:srgbClr val="FF0000"/>
                </a:solidFill>
              </a:rPr>
              <a:t> </a:t>
            </a:r>
            <a:r>
              <a:rPr lang="en-US" dirty="0"/>
              <a:t>0.02 </a:t>
            </a:r>
          </a:p>
          <a:p>
            <a:r>
              <a:rPr lang="en-US" dirty="0"/>
              <a:t>in the helicity amplitudes F</a:t>
            </a:r>
            <a:r>
              <a:rPr lang="en-US" baseline="-25000" dirty="0"/>
              <a:t>RR</a:t>
            </a:r>
            <a:r>
              <a:rPr lang="en-US" baseline="30000" dirty="0"/>
              <a:t>LL </a:t>
            </a:r>
            <a:r>
              <a:rPr lang="en-US" dirty="0"/>
              <a:t> and F</a:t>
            </a:r>
            <a:r>
              <a:rPr lang="en-US" baseline="-25000" dirty="0"/>
              <a:t>LL</a:t>
            </a:r>
            <a:r>
              <a:rPr lang="en-US" baseline="30000" dirty="0"/>
              <a:t> RR </a:t>
            </a:r>
            <a:r>
              <a:rPr lang="en-US" dirty="0"/>
              <a:t>: </a:t>
            </a:r>
          </a:p>
        </p:txBody>
      </p:sp>
    </p:spTree>
    <p:extLst>
      <p:ext uri="{BB962C8B-B14F-4D97-AF65-F5344CB8AC3E}">
        <p14:creationId xmlns:p14="http://schemas.microsoft.com/office/powerpoint/2010/main" val="171926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91636"/>
            <a:ext cx="10515600" cy="1041839"/>
          </a:xfrm>
        </p:spPr>
        <p:txBody>
          <a:bodyPr>
            <a:normAutofit/>
          </a:bodyPr>
          <a:lstStyle/>
          <a:p>
            <a:pPr algn="ctr"/>
            <a:r>
              <a:rPr lang="en-US" sz="3600" b="1" dirty="0" err="1">
                <a:solidFill>
                  <a:srgbClr val="FF0000"/>
                </a:solidFill>
              </a:rPr>
              <a:t>Bhabha</a:t>
            </a:r>
            <a:r>
              <a:rPr lang="en-US" sz="3600" b="1" dirty="0">
                <a:solidFill>
                  <a:srgbClr val="FF0000"/>
                </a:solidFill>
              </a:rPr>
              <a:t> Scattering: e</a:t>
            </a:r>
            <a:r>
              <a:rPr lang="en-US" sz="3600" b="1" baseline="30000" dirty="0">
                <a:solidFill>
                  <a:srgbClr val="FF0000"/>
                </a:solidFill>
              </a:rPr>
              <a:t>+ </a:t>
            </a:r>
            <a:r>
              <a:rPr lang="en-US" sz="3600" b="1" dirty="0">
                <a:solidFill>
                  <a:srgbClr val="FF0000"/>
                </a:solidFill>
              </a:rPr>
              <a:t>e</a:t>
            </a:r>
            <a:r>
              <a:rPr lang="en-US" sz="3600" b="1" baseline="30000" dirty="0">
                <a:solidFill>
                  <a:srgbClr val="FF0000"/>
                </a:solidFill>
              </a:rPr>
              <a:t>-</a:t>
            </a:r>
            <a:r>
              <a:rPr lang="en-US" sz="3600" b="1" dirty="0">
                <a:solidFill>
                  <a:srgbClr val="FF0000"/>
                </a:solidFill>
              </a:rPr>
              <a:t> </a:t>
            </a:r>
            <a:r>
              <a:rPr lang="en-US" sz="3600" b="1" dirty="0">
                <a:solidFill>
                  <a:srgbClr val="FF0000"/>
                </a:solidFill>
                <a:sym typeface="Wingdings" panose="05000000000000000000" pitchFamily="2" charset="2"/>
              </a:rPr>
              <a:t> e</a:t>
            </a:r>
            <a:r>
              <a:rPr lang="en-US" sz="3600" b="1" baseline="30000" dirty="0">
                <a:solidFill>
                  <a:srgbClr val="FF0000"/>
                </a:solidFill>
                <a:sym typeface="Wingdings" panose="05000000000000000000" pitchFamily="2" charset="2"/>
              </a:rPr>
              <a:t>+ </a:t>
            </a:r>
            <a:r>
              <a:rPr lang="en-US" sz="3600" b="1" dirty="0">
                <a:solidFill>
                  <a:srgbClr val="FF0000"/>
                </a:solidFill>
                <a:sym typeface="Wingdings" panose="05000000000000000000" pitchFamily="2" charset="2"/>
              </a:rPr>
              <a:t>e</a:t>
            </a:r>
            <a:r>
              <a:rPr lang="en-US" sz="3600" b="1" baseline="30000" dirty="0">
                <a:solidFill>
                  <a:srgbClr val="FF0000"/>
                </a:solidFill>
                <a:sym typeface="Wingdings" panose="05000000000000000000" pitchFamily="2" charset="2"/>
              </a:rPr>
              <a:t>-</a:t>
            </a:r>
            <a:endParaRPr lang="en-US" sz="3600" b="1" baseline="30000" dirty="0">
              <a:solidFill>
                <a:srgbClr val="FF0000"/>
              </a:solidFill>
            </a:endParaRPr>
          </a:p>
        </p:txBody>
      </p:sp>
      <p:sp>
        <p:nvSpPr>
          <p:cNvPr id="7" name="TextBox 6"/>
          <p:cNvSpPr txBox="1"/>
          <p:nvPr/>
        </p:nvSpPr>
        <p:spPr>
          <a:xfrm>
            <a:off x="305479" y="1218294"/>
            <a:ext cx="9204281" cy="3724096"/>
          </a:xfrm>
          <a:prstGeom prst="rect">
            <a:avLst/>
          </a:prstGeom>
          <a:noFill/>
        </p:spPr>
        <p:txBody>
          <a:bodyPr wrap="square" rtlCol="0">
            <a:spAutoFit/>
          </a:bodyPr>
          <a:lstStyle/>
          <a:p>
            <a:endParaRPr lang="en-US" dirty="0">
              <a:sym typeface="Wingdings" panose="05000000000000000000" pitchFamily="2" charset="2"/>
            </a:endParaRPr>
          </a:p>
          <a:p>
            <a:r>
              <a:rPr lang="en-US" sz="2000" dirty="0">
                <a:sym typeface="Wingdings" panose="05000000000000000000" pitchFamily="2" charset="2"/>
              </a:rPr>
              <a:t>The s-channel amplitudes are constrained by the spin of the exchanged particle: </a:t>
            </a:r>
          </a:p>
          <a:p>
            <a:endParaRPr lang="en-US" sz="2000" dirty="0">
              <a:sym typeface="Wingdings" panose="05000000000000000000" pitchFamily="2" charset="2"/>
            </a:endParaRPr>
          </a:p>
          <a:p>
            <a:pPr marL="285750" indent="-285750">
              <a:buFont typeface="Arial" panose="020B0604020202020204" pitchFamily="34" charset="0"/>
              <a:buChar char="•"/>
            </a:pPr>
            <a:r>
              <a:rPr lang="en-US" sz="2000" dirty="0">
                <a:sym typeface="Wingdings" panose="05000000000000000000" pitchFamily="2" charset="2"/>
              </a:rPr>
              <a:t>In the Standard Model (SM), the exchanged boson is effectively a </a:t>
            </a:r>
            <a:r>
              <a:rPr lang="el-GR" sz="2000" dirty="0">
                <a:sym typeface="Wingdings" panose="05000000000000000000" pitchFamily="2" charset="2"/>
              </a:rPr>
              <a:t>γ</a:t>
            </a:r>
            <a:r>
              <a:rPr lang="en-US" sz="2000" dirty="0">
                <a:sym typeface="Wingdings" panose="05000000000000000000" pitchFamily="2" charset="2"/>
              </a:rPr>
              <a:t> or Z</a:t>
            </a:r>
            <a:r>
              <a:rPr lang="en-US" sz="2000" baseline="30000" dirty="0">
                <a:sym typeface="Wingdings" panose="05000000000000000000" pitchFamily="2" charset="2"/>
              </a:rPr>
              <a:t>0</a:t>
            </a:r>
            <a:r>
              <a:rPr lang="en-US" sz="2000" dirty="0">
                <a:sym typeface="Wingdings" panose="05000000000000000000" pitchFamily="2" charset="2"/>
              </a:rPr>
              <a:t> </a:t>
            </a:r>
          </a:p>
          <a:p>
            <a:r>
              <a:rPr lang="en-US" sz="2000" dirty="0">
                <a:sym typeface="Wingdings" panose="05000000000000000000" pitchFamily="2" charset="2"/>
              </a:rPr>
              <a:t>     (</a:t>
            </a:r>
            <a:r>
              <a:rPr lang="en-US" sz="2000" dirty="0" err="1">
                <a:sym typeface="Wingdings" panose="05000000000000000000" pitchFamily="2" charset="2"/>
              </a:rPr>
              <a:t>ie</a:t>
            </a:r>
            <a:r>
              <a:rPr lang="en-US" sz="2000" dirty="0">
                <a:sym typeface="Wingdings" panose="05000000000000000000" pitchFamily="2" charset="2"/>
              </a:rPr>
              <a:t>, spin = 1). </a:t>
            </a:r>
          </a:p>
          <a:p>
            <a:endParaRPr lang="en-US" sz="2000" dirty="0">
              <a:sym typeface="Wingdings" panose="05000000000000000000" pitchFamily="2" charset="2"/>
            </a:endParaRPr>
          </a:p>
          <a:p>
            <a:pPr marL="285750" indent="-285750">
              <a:buFont typeface="Arial" panose="020B0604020202020204" pitchFamily="34" charset="0"/>
              <a:buChar char="•"/>
            </a:pPr>
            <a:r>
              <a:rPr lang="en-US" sz="2000" dirty="0">
                <a:sym typeface="Wingdings" panose="05000000000000000000" pitchFamily="2" charset="2"/>
              </a:rPr>
              <a:t>Beyond the SM (BSM), other particles can be exchanged (</a:t>
            </a:r>
            <a:r>
              <a:rPr lang="en-US" sz="2000" dirty="0" err="1">
                <a:sym typeface="Wingdings" panose="05000000000000000000" pitchFamily="2" charset="2"/>
              </a:rPr>
              <a:t>eg</a:t>
            </a:r>
            <a:r>
              <a:rPr lang="en-US" sz="2000" dirty="0">
                <a:sym typeface="Wingdings" panose="05000000000000000000" pitchFamily="2" charset="2"/>
              </a:rPr>
              <a:t>, spin = 0). </a:t>
            </a:r>
          </a:p>
          <a:p>
            <a:endParaRPr lang="en-US" sz="2000" dirty="0">
              <a:sym typeface="Wingdings" panose="05000000000000000000" pitchFamily="2" charset="2"/>
            </a:endParaRPr>
          </a:p>
          <a:p>
            <a:endParaRPr lang="en-US" sz="2000" dirty="0">
              <a:sym typeface="Wingdings" panose="05000000000000000000" pitchFamily="2" charset="2"/>
            </a:endParaRPr>
          </a:p>
          <a:p>
            <a:pPr algn="ctr"/>
            <a:r>
              <a:rPr lang="en-US" sz="2000" dirty="0">
                <a:sym typeface="Wingdings" panose="05000000000000000000" pitchFamily="2" charset="2"/>
              </a:rPr>
              <a:t>Of the 3 purely leptonic reactions I mentioned on the last slide, only Bhabha scattering features the </a:t>
            </a:r>
            <a:r>
              <a:rPr lang="en-US" sz="2000" u="sng" dirty="0">
                <a:sym typeface="Wingdings" panose="05000000000000000000" pitchFamily="2" charset="2"/>
              </a:rPr>
              <a:t>interference</a:t>
            </a:r>
            <a:r>
              <a:rPr lang="en-US" sz="2000" dirty="0">
                <a:sym typeface="Wingdings" panose="05000000000000000000" pitchFamily="2" charset="2"/>
              </a:rPr>
              <a:t> between s- and t-channel amplitudes. </a:t>
            </a:r>
          </a:p>
          <a:p>
            <a:endParaRPr lang="en-US" dirty="0">
              <a:sym typeface="Wingdings" panose="05000000000000000000" pitchFamily="2" charset="2"/>
            </a:endParaRPr>
          </a:p>
        </p:txBody>
      </p:sp>
      <p:sp>
        <p:nvSpPr>
          <p:cNvPr id="11" name="Slide Number Placeholder 10"/>
          <p:cNvSpPr>
            <a:spLocks noGrp="1"/>
          </p:cNvSpPr>
          <p:nvPr>
            <p:ph type="sldNum" sz="quarter" idx="12"/>
          </p:nvPr>
        </p:nvSpPr>
        <p:spPr/>
        <p:txBody>
          <a:bodyPr/>
          <a:lstStyle/>
          <a:p>
            <a:fld id="{0046CC63-0FC5-4E89-A17A-2EC0E43858F2}" type="slidenum">
              <a:rPr lang="en-US" smtClean="0"/>
              <a:t>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902" y="3854075"/>
            <a:ext cx="1800476" cy="26064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970" y="1124152"/>
            <a:ext cx="2623551" cy="2069119"/>
          </a:xfrm>
          <a:prstGeom prst="rect">
            <a:avLst/>
          </a:prstGeom>
        </p:spPr>
      </p:pic>
      <p:sp>
        <p:nvSpPr>
          <p:cNvPr id="12" name="TextBox 11"/>
          <p:cNvSpPr txBox="1"/>
          <p:nvPr/>
        </p:nvSpPr>
        <p:spPr>
          <a:xfrm>
            <a:off x="10123965" y="3480064"/>
            <a:ext cx="1074332" cy="369332"/>
          </a:xfrm>
          <a:prstGeom prst="rect">
            <a:avLst/>
          </a:prstGeom>
          <a:noFill/>
        </p:spPr>
        <p:txBody>
          <a:bodyPr wrap="none" rtlCol="0">
            <a:spAutoFit/>
          </a:bodyPr>
          <a:lstStyle/>
          <a:p>
            <a:pPr algn="ctr"/>
            <a:r>
              <a:rPr lang="en-US" dirty="0"/>
              <a:t>t-channel</a:t>
            </a:r>
          </a:p>
        </p:txBody>
      </p:sp>
      <p:sp>
        <p:nvSpPr>
          <p:cNvPr id="13" name="TextBox 12"/>
          <p:cNvSpPr txBox="1"/>
          <p:nvPr/>
        </p:nvSpPr>
        <p:spPr>
          <a:xfrm>
            <a:off x="10037580" y="764143"/>
            <a:ext cx="1087156" cy="369332"/>
          </a:xfrm>
          <a:prstGeom prst="rect">
            <a:avLst/>
          </a:prstGeom>
          <a:noFill/>
        </p:spPr>
        <p:txBody>
          <a:bodyPr wrap="none" rtlCol="0">
            <a:spAutoFit/>
          </a:bodyPr>
          <a:lstStyle/>
          <a:p>
            <a:pPr algn="ctr"/>
            <a:r>
              <a:rPr lang="en-US" dirty="0"/>
              <a:t>s-channel</a:t>
            </a:r>
          </a:p>
        </p:txBody>
      </p:sp>
    </p:spTree>
    <p:extLst>
      <p:ext uri="{BB962C8B-B14F-4D97-AF65-F5344CB8AC3E}">
        <p14:creationId xmlns:p14="http://schemas.microsoft.com/office/powerpoint/2010/main" val="380089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582107" y="1087035"/>
            <a:ext cx="6262616" cy="5340560"/>
          </a:xfrm>
          <a:prstGeom prst="rect">
            <a:avLst/>
          </a:prstGeom>
        </p:spPr>
      </p:pic>
      <p:sp>
        <p:nvSpPr>
          <p:cNvPr id="2" name="Title 1"/>
          <p:cNvSpPr>
            <a:spLocks noGrp="1"/>
          </p:cNvSpPr>
          <p:nvPr>
            <p:ph type="title"/>
          </p:nvPr>
        </p:nvSpPr>
        <p:spPr>
          <a:xfrm>
            <a:off x="332725" y="86157"/>
            <a:ext cx="11217800" cy="829299"/>
          </a:xfrm>
        </p:spPr>
        <p:txBody>
          <a:bodyPr>
            <a:noAutofit/>
          </a:bodyPr>
          <a:lstStyle/>
          <a:p>
            <a:pPr algn="ctr"/>
            <a:r>
              <a:rPr lang="en-US" sz="3600" b="1" dirty="0" err="1">
                <a:solidFill>
                  <a:srgbClr val="FF0000"/>
                </a:solidFill>
              </a:rPr>
              <a:t>Bhabha</a:t>
            </a:r>
            <a:r>
              <a:rPr lang="en-US" sz="3600" b="1" dirty="0">
                <a:solidFill>
                  <a:srgbClr val="FF0000"/>
                </a:solidFill>
              </a:rPr>
              <a:t> d</a:t>
            </a:r>
            <a:r>
              <a:rPr lang="el-GR" sz="3600" b="1" dirty="0">
                <a:solidFill>
                  <a:srgbClr val="FF0000"/>
                </a:solidFill>
              </a:rPr>
              <a:t>σ</a:t>
            </a:r>
            <a:r>
              <a:rPr lang="en-US" sz="3600" b="1" dirty="0">
                <a:solidFill>
                  <a:srgbClr val="FF0000"/>
                </a:solidFill>
              </a:rPr>
              <a:t>/d</a:t>
            </a:r>
            <a:r>
              <a:rPr lang="el-GR" sz="3600" dirty="0">
                <a:solidFill>
                  <a:srgbClr val="FF0000"/>
                </a:solidFill>
                <a:latin typeface="Calibri" panose="020F0502020204030204" pitchFamily="34" charset="0"/>
                <a:cs typeface="Calibri" panose="020F0502020204030204" pitchFamily="34" charset="0"/>
              </a:rPr>
              <a:t>Ω</a:t>
            </a:r>
            <a:r>
              <a:rPr lang="en-US" sz="3600" b="1" dirty="0">
                <a:solidFill>
                  <a:srgbClr val="FF0000"/>
                </a:solidFill>
                <a:latin typeface="Calibri" panose="020F0502020204030204" pitchFamily="34" charset="0"/>
                <a:cs typeface="Calibri" panose="020F0502020204030204" pitchFamily="34" charset="0"/>
              </a:rPr>
              <a:t> </a:t>
            </a:r>
            <a:r>
              <a:rPr lang="en-US" sz="3600" b="1" dirty="0">
                <a:solidFill>
                  <a:srgbClr val="FF0000"/>
                </a:solidFill>
              </a:rPr>
              <a:t>vs </a:t>
            </a:r>
            <a:r>
              <a:rPr lang="el-GR" sz="3600" b="1" dirty="0">
                <a:solidFill>
                  <a:srgbClr val="FF0000"/>
                </a:solidFill>
              </a:rPr>
              <a:t>θ</a:t>
            </a:r>
            <a:r>
              <a:rPr lang="en-US" sz="3600" b="1" baseline="-25000" dirty="0">
                <a:solidFill>
                  <a:srgbClr val="FF0000"/>
                </a:solidFill>
              </a:rPr>
              <a:t>CM</a:t>
            </a:r>
          </a:p>
        </p:txBody>
      </p:sp>
      <p:sp>
        <p:nvSpPr>
          <p:cNvPr id="3" name="Slide Number Placeholder 2"/>
          <p:cNvSpPr>
            <a:spLocks noGrp="1"/>
          </p:cNvSpPr>
          <p:nvPr>
            <p:ph type="sldNum" sz="quarter" idx="12"/>
          </p:nvPr>
        </p:nvSpPr>
        <p:spPr/>
        <p:txBody>
          <a:bodyPr/>
          <a:lstStyle/>
          <a:p>
            <a:fld id="{0046CC63-0FC5-4E89-A17A-2EC0E43858F2}" type="slidenum">
              <a:rPr lang="en-US" smtClean="0"/>
              <a:t>6</a:t>
            </a:fld>
            <a:endParaRPr lang="en-US"/>
          </a:p>
        </p:txBody>
      </p:sp>
      <p:sp>
        <p:nvSpPr>
          <p:cNvPr id="13" name="TextBox 12">
            <a:extLst>
              <a:ext uri="{FF2B5EF4-FFF2-40B4-BE49-F238E27FC236}">
                <a16:creationId xmlns:a16="http://schemas.microsoft.com/office/drawing/2014/main" id="{9A17AE80-FF70-F816-CA42-950AB3275058}"/>
              </a:ext>
            </a:extLst>
          </p:cNvPr>
          <p:cNvSpPr txBox="1"/>
          <p:nvPr/>
        </p:nvSpPr>
        <p:spPr>
          <a:xfrm>
            <a:off x="84404" y="915456"/>
            <a:ext cx="5006780" cy="4062651"/>
          </a:xfrm>
          <a:prstGeom prst="rect">
            <a:avLst/>
          </a:prstGeom>
          <a:noFill/>
        </p:spPr>
        <p:txBody>
          <a:bodyPr wrap="square" rtlCol="0">
            <a:spAutoFit/>
          </a:bodyPr>
          <a:lstStyle/>
          <a:p>
            <a:r>
              <a:rPr lang="en-US" dirty="0"/>
              <a:t> </a:t>
            </a:r>
            <a:r>
              <a:rPr lang="en-US" sz="2000" dirty="0"/>
              <a:t>The differential </a:t>
            </a:r>
            <a:r>
              <a:rPr lang="en-US" sz="2000" dirty="0" err="1"/>
              <a:t>xsect</a:t>
            </a:r>
            <a:r>
              <a:rPr lang="en-US" sz="2000" dirty="0"/>
              <a:t> has 2 regions:</a:t>
            </a:r>
            <a:endParaRPr lang="en-US" sz="2000" dirty="0">
              <a:sym typeface="Wingdings" panose="05000000000000000000" pitchFamily="2" charset="2"/>
            </a:endParaRPr>
          </a:p>
          <a:p>
            <a:endParaRPr lang="en-US" sz="2000" dirty="0">
              <a:sym typeface="Wingdings" panose="05000000000000000000" pitchFamily="2" charset="2"/>
            </a:endParaRPr>
          </a:p>
          <a:p>
            <a:pPr marL="285750" indent="-285750">
              <a:buFont typeface="Arial" panose="020B0604020202020204" pitchFamily="34" charset="0"/>
              <a:buChar char="•"/>
            </a:pPr>
            <a:r>
              <a:rPr lang="en-US" sz="2000" dirty="0">
                <a:sym typeface="Wingdings" panose="05000000000000000000" pitchFamily="2" charset="2"/>
              </a:rPr>
              <a:t>The </a:t>
            </a:r>
            <a:r>
              <a:rPr lang="en-US" sz="2000" u="sng" dirty="0">
                <a:sym typeface="Wingdings" panose="05000000000000000000" pitchFamily="2" charset="2"/>
              </a:rPr>
              <a:t>forward</a:t>
            </a:r>
            <a:r>
              <a:rPr lang="en-US" sz="2000" dirty="0">
                <a:sym typeface="Wingdings" panose="05000000000000000000" pitchFamily="2" charset="2"/>
              </a:rPr>
              <a:t>, t-channel dominated regime would in principle provide very large </a:t>
            </a:r>
            <a:r>
              <a:rPr lang="en-US" sz="2000" dirty="0" err="1">
                <a:sym typeface="Wingdings" panose="05000000000000000000" pitchFamily="2" charset="2"/>
              </a:rPr>
              <a:t>xsects</a:t>
            </a:r>
            <a:r>
              <a:rPr lang="en-US" sz="2000" dirty="0">
                <a:sym typeface="Wingdings" panose="05000000000000000000" pitchFamily="2" charset="2"/>
              </a:rPr>
              <a:t>.  </a:t>
            </a:r>
          </a:p>
          <a:p>
            <a:endParaRPr lang="en-US" sz="2000" dirty="0">
              <a:sym typeface="Wingdings" panose="05000000000000000000" pitchFamily="2" charset="2"/>
            </a:endParaRPr>
          </a:p>
          <a:p>
            <a:pPr marL="285750" indent="-285750">
              <a:buFont typeface="Arial" panose="020B0604020202020204" pitchFamily="34" charset="0"/>
              <a:buChar char="•"/>
            </a:pPr>
            <a:r>
              <a:rPr lang="en-US" sz="2000" dirty="0">
                <a:sym typeface="Wingdings" panose="05000000000000000000" pitchFamily="2" charset="2"/>
              </a:rPr>
              <a:t>The  </a:t>
            </a:r>
            <a:r>
              <a:rPr lang="en-US" sz="2000" u="sng" dirty="0">
                <a:sym typeface="Wingdings" panose="05000000000000000000" pitchFamily="2" charset="2"/>
              </a:rPr>
              <a:t>backward</a:t>
            </a:r>
            <a:r>
              <a:rPr lang="en-US" sz="2000" dirty="0">
                <a:sym typeface="Wingdings" panose="05000000000000000000" pitchFamily="2" charset="2"/>
              </a:rPr>
              <a:t> regime accesses s-channel annihilation, as well as interference of s- and t-channel exchange. </a:t>
            </a:r>
          </a:p>
          <a:p>
            <a:pPr marL="285750" indent="-285750">
              <a:buFont typeface="Arial" panose="020B0604020202020204" pitchFamily="34" charset="0"/>
              <a:buChar char="•"/>
            </a:pPr>
            <a:endParaRPr lang="en-US" sz="2000" dirty="0">
              <a:sym typeface="Wingdings" panose="05000000000000000000" pitchFamily="2" charset="2"/>
            </a:endParaRPr>
          </a:p>
          <a:p>
            <a:pPr marL="285750" indent="-285750">
              <a:buFont typeface="Arial" panose="020B0604020202020204" pitchFamily="34" charset="0"/>
              <a:buChar char="•"/>
            </a:pPr>
            <a:r>
              <a:rPr lang="en-US" sz="2000" dirty="0">
                <a:sym typeface="Wingdings" panose="05000000000000000000" pitchFamily="2" charset="2"/>
              </a:rPr>
              <a:t>For 6 GeV positron beam energy, the backward </a:t>
            </a:r>
            <a:r>
              <a:rPr lang="en-US" sz="2000" dirty="0" err="1">
                <a:sym typeface="Wingdings" panose="05000000000000000000" pitchFamily="2" charset="2"/>
              </a:rPr>
              <a:t>xsects</a:t>
            </a:r>
            <a:r>
              <a:rPr lang="en-US" sz="2000" dirty="0">
                <a:sym typeface="Wingdings" panose="05000000000000000000" pitchFamily="2" charset="2"/>
              </a:rPr>
              <a:t> are still quite large by </a:t>
            </a:r>
            <a:r>
              <a:rPr lang="en-US" sz="2000" dirty="0" err="1">
                <a:sym typeface="Wingdings" panose="05000000000000000000" pitchFamily="2" charset="2"/>
              </a:rPr>
              <a:t>Jlab</a:t>
            </a:r>
            <a:r>
              <a:rPr lang="en-US" sz="2000" dirty="0">
                <a:sym typeface="Wingdings" panose="05000000000000000000" pitchFamily="2" charset="2"/>
              </a:rPr>
              <a:t> standards (a few </a:t>
            </a:r>
            <a:r>
              <a:rPr lang="el-GR" sz="2000" dirty="0">
                <a:sym typeface="Wingdings" panose="05000000000000000000" pitchFamily="2" charset="2"/>
              </a:rPr>
              <a:t>μ</a:t>
            </a:r>
            <a:r>
              <a:rPr lang="en-US" sz="2000" dirty="0">
                <a:sym typeface="Wingdings" panose="05000000000000000000" pitchFamily="2" charset="2"/>
              </a:rPr>
              <a:t>B/</a:t>
            </a:r>
            <a:r>
              <a:rPr lang="en-US" sz="2000" dirty="0" err="1">
                <a:sym typeface="Wingdings" panose="05000000000000000000" pitchFamily="2" charset="2"/>
              </a:rPr>
              <a:t>sr</a:t>
            </a:r>
            <a:r>
              <a:rPr lang="en-US" sz="2000" dirty="0">
                <a:sym typeface="Wingdings" panose="05000000000000000000" pitchFamily="2" charset="2"/>
              </a:rPr>
              <a:t>). </a:t>
            </a:r>
          </a:p>
          <a:p>
            <a:pPr marL="285750" indent="-285750">
              <a:buFont typeface="Arial" panose="020B0604020202020204" pitchFamily="34" charset="0"/>
              <a:buChar char="•"/>
            </a:pPr>
            <a:endParaRPr lang="en-US" dirty="0">
              <a:sym typeface="Wingdings" panose="05000000000000000000" pitchFamily="2" charset="2"/>
            </a:endParaRPr>
          </a:p>
        </p:txBody>
      </p:sp>
      <p:sp>
        <p:nvSpPr>
          <p:cNvPr id="8" name="TextBox 7"/>
          <p:cNvSpPr txBox="1"/>
          <p:nvPr/>
        </p:nvSpPr>
        <p:spPr>
          <a:xfrm>
            <a:off x="6829218" y="2584427"/>
            <a:ext cx="899733" cy="646331"/>
          </a:xfrm>
          <a:prstGeom prst="rect">
            <a:avLst/>
          </a:prstGeom>
          <a:solidFill>
            <a:srgbClr val="FFFF00"/>
          </a:solidFill>
        </p:spPr>
        <p:txBody>
          <a:bodyPr wrap="none" rtlCol="0">
            <a:spAutoFit/>
          </a:bodyPr>
          <a:lstStyle/>
          <a:p>
            <a:pPr algn="ctr"/>
            <a:r>
              <a:rPr lang="en-US" sz="1200" dirty="0"/>
              <a:t>t-channel</a:t>
            </a:r>
          </a:p>
          <a:p>
            <a:pPr algn="ctr"/>
            <a:r>
              <a:rPr lang="en-US" sz="1200" dirty="0"/>
              <a:t> dominated</a:t>
            </a:r>
          </a:p>
          <a:p>
            <a:pPr algn="ctr"/>
            <a:r>
              <a:rPr lang="en-US" sz="1200" dirty="0"/>
              <a:t>scattering</a:t>
            </a:r>
          </a:p>
        </p:txBody>
      </p:sp>
      <p:sp>
        <p:nvSpPr>
          <p:cNvPr id="11" name="TextBox 10"/>
          <p:cNvSpPr txBox="1"/>
          <p:nvPr/>
        </p:nvSpPr>
        <p:spPr>
          <a:xfrm>
            <a:off x="10625080" y="3671525"/>
            <a:ext cx="925445" cy="646331"/>
          </a:xfrm>
          <a:prstGeom prst="rect">
            <a:avLst/>
          </a:prstGeom>
          <a:solidFill>
            <a:srgbClr val="FFFF00"/>
          </a:solidFill>
        </p:spPr>
        <p:txBody>
          <a:bodyPr wrap="none" rtlCol="0">
            <a:spAutoFit/>
          </a:bodyPr>
          <a:lstStyle/>
          <a:p>
            <a:pPr algn="ctr"/>
            <a:r>
              <a:rPr lang="en-US" sz="1200" dirty="0"/>
              <a:t>s-channel</a:t>
            </a:r>
          </a:p>
          <a:p>
            <a:pPr algn="ctr"/>
            <a:r>
              <a:rPr lang="en-US" sz="1200" dirty="0"/>
              <a:t>dominated </a:t>
            </a:r>
          </a:p>
          <a:p>
            <a:pPr algn="ctr"/>
            <a:r>
              <a:rPr lang="en-US" sz="1200" dirty="0"/>
              <a:t>annihilation</a:t>
            </a:r>
          </a:p>
        </p:txBody>
      </p:sp>
      <p:sp>
        <p:nvSpPr>
          <p:cNvPr id="10" name="TextBox 9"/>
          <p:cNvSpPr txBox="1"/>
          <p:nvPr/>
        </p:nvSpPr>
        <p:spPr>
          <a:xfrm>
            <a:off x="8630962" y="3757315"/>
            <a:ext cx="948337" cy="646331"/>
          </a:xfrm>
          <a:prstGeom prst="rect">
            <a:avLst/>
          </a:prstGeom>
          <a:solidFill>
            <a:srgbClr val="FFFF00"/>
          </a:solidFill>
        </p:spPr>
        <p:txBody>
          <a:bodyPr wrap="none" rtlCol="0">
            <a:spAutoFit/>
          </a:bodyPr>
          <a:lstStyle/>
          <a:p>
            <a:pPr algn="ctr"/>
            <a:r>
              <a:rPr lang="en-US" sz="1200" dirty="0"/>
              <a:t>s-t</a:t>
            </a:r>
          </a:p>
          <a:p>
            <a:pPr algn="ctr"/>
            <a:r>
              <a:rPr lang="en-US" sz="1200" dirty="0"/>
              <a:t>Dominated</a:t>
            </a:r>
          </a:p>
          <a:p>
            <a:pPr algn="ctr"/>
            <a:r>
              <a:rPr lang="en-US" sz="1200" dirty="0"/>
              <a:t>interference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094" y="3322914"/>
            <a:ext cx="600159" cy="86880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6008" y="4403646"/>
            <a:ext cx="874517" cy="689706"/>
          </a:xfrm>
          <a:prstGeom prst="rect">
            <a:avLst/>
          </a:prstGeom>
        </p:spPr>
      </p:pic>
    </p:spTree>
    <p:extLst>
      <p:ext uri="{BB962C8B-B14F-4D97-AF65-F5344CB8AC3E}">
        <p14:creationId xmlns:p14="http://schemas.microsoft.com/office/powerpoint/2010/main" val="145755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710"/>
            <a:ext cx="10515600" cy="883230"/>
          </a:xfrm>
        </p:spPr>
        <p:txBody>
          <a:bodyPr>
            <a:normAutofit/>
          </a:bodyPr>
          <a:lstStyle/>
          <a:p>
            <a:pPr algn="ctr"/>
            <a:r>
              <a:rPr lang="en-US" sz="3600" b="1" dirty="0">
                <a:solidFill>
                  <a:srgbClr val="FF0000"/>
                </a:solidFill>
              </a:rPr>
              <a:t>Helicity Amplitudes Notation</a:t>
            </a:r>
          </a:p>
        </p:txBody>
      </p:sp>
      <p:sp>
        <p:nvSpPr>
          <p:cNvPr id="3" name="Slide Number Placeholder 2"/>
          <p:cNvSpPr>
            <a:spLocks noGrp="1"/>
          </p:cNvSpPr>
          <p:nvPr>
            <p:ph type="sldNum" sz="quarter" idx="12"/>
          </p:nvPr>
        </p:nvSpPr>
        <p:spPr/>
        <p:txBody>
          <a:bodyPr/>
          <a:lstStyle/>
          <a:p>
            <a:fld id="{0046CC63-0FC5-4E89-A17A-2EC0E43858F2}" type="slidenum">
              <a:rPr lang="en-US" smtClean="0"/>
              <a:t>7</a:t>
            </a:fld>
            <a:endParaRPr lang="en-US"/>
          </a:p>
        </p:txBody>
      </p:sp>
      <p:sp>
        <p:nvSpPr>
          <p:cNvPr id="4" name="TextBox 3"/>
          <p:cNvSpPr txBox="1"/>
          <p:nvPr/>
        </p:nvSpPr>
        <p:spPr>
          <a:xfrm>
            <a:off x="257579" y="1695633"/>
            <a:ext cx="11629621" cy="2862322"/>
          </a:xfrm>
          <a:prstGeom prst="rect">
            <a:avLst/>
          </a:prstGeom>
          <a:noFill/>
        </p:spPr>
        <p:txBody>
          <a:bodyPr wrap="square" rtlCol="0">
            <a:spAutoFit/>
          </a:bodyPr>
          <a:lstStyle/>
          <a:p>
            <a:r>
              <a:rPr lang="en-US" sz="2000" dirty="0" err="1">
                <a:solidFill>
                  <a:srgbClr val="FF0000"/>
                </a:solidFill>
              </a:rPr>
              <a:t>F</a:t>
            </a:r>
            <a:r>
              <a:rPr lang="en-US" sz="2000" baseline="-25000" dirty="0" err="1">
                <a:solidFill>
                  <a:srgbClr val="FF0000"/>
                </a:solidFill>
              </a:rPr>
              <a:t>ij</a:t>
            </a:r>
            <a:r>
              <a:rPr lang="en-US" sz="2000" baseline="30000" dirty="0" err="1">
                <a:solidFill>
                  <a:srgbClr val="FF0000"/>
                </a:solidFill>
              </a:rPr>
              <a:t>kl</a:t>
            </a:r>
            <a:r>
              <a:rPr lang="en-US" sz="2000" baseline="30000" dirty="0"/>
              <a:t>  </a:t>
            </a:r>
            <a:r>
              <a:rPr lang="en-US" sz="2000" dirty="0"/>
              <a:t>represents the amplitude for transition between initial state “</a:t>
            </a:r>
            <a:r>
              <a:rPr lang="en-US" sz="2000" dirty="0" err="1"/>
              <a:t>ij</a:t>
            </a:r>
            <a:r>
              <a:rPr lang="en-US" sz="2000" dirty="0"/>
              <a:t>” and final state “kl” (</a:t>
            </a:r>
            <a:r>
              <a:rPr lang="en-US" sz="2000" dirty="0" err="1"/>
              <a:t>ie</a:t>
            </a:r>
            <a:r>
              <a:rPr lang="en-US" sz="2000" dirty="0"/>
              <a:t>, </a:t>
            </a:r>
            <a:r>
              <a:rPr lang="en-US" sz="2000" dirty="0" err="1">
                <a:solidFill>
                  <a:srgbClr val="FF0000"/>
                </a:solidFill>
              </a:rPr>
              <a:t>F</a:t>
            </a:r>
            <a:r>
              <a:rPr lang="en-US" sz="2000" baseline="-25000" dirty="0" err="1">
                <a:solidFill>
                  <a:srgbClr val="FF0000"/>
                </a:solidFill>
              </a:rPr>
              <a:t>e+e-</a:t>
            </a:r>
            <a:r>
              <a:rPr lang="en-US" sz="2000" baseline="30000" dirty="0" err="1">
                <a:solidFill>
                  <a:srgbClr val="FF0000"/>
                </a:solidFill>
              </a:rPr>
              <a:t>e+e</a:t>
            </a:r>
            <a:r>
              <a:rPr lang="en-US" sz="2000" baseline="30000" dirty="0">
                <a:solidFill>
                  <a:srgbClr val="FF0000"/>
                </a:solidFill>
              </a:rPr>
              <a:t>- </a:t>
            </a:r>
            <a:r>
              <a:rPr lang="en-US" sz="2000" dirty="0">
                <a:solidFill>
                  <a:srgbClr val="FF0000"/>
                </a:solidFill>
              </a:rPr>
              <a:t>=</a:t>
            </a:r>
            <a:r>
              <a:rPr lang="en-US" sz="2000" baseline="30000" dirty="0">
                <a:solidFill>
                  <a:srgbClr val="FF0000"/>
                </a:solidFill>
              </a:rPr>
              <a:t> </a:t>
            </a:r>
            <a:r>
              <a:rPr lang="en-US" sz="2000" dirty="0" err="1">
                <a:solidFill>
                  <a:srgbClr val="FF0000"/>
                </a:solidFill>
              </a:rPr>
              <a:t>F</a:t>
            </a:r>
            <a:r>
              <a:rPr lang="en-US" sz="2000" baseline="-25000" dirty="0" err="1">
                <a:solidFill>
                  <a:srgbClr val="FF0000"/>
                </a:solidFill>
              </a:rPr>
              <a:t>initial</a:t>
            </a:r>
            <a:r>
              <a:rPr lang="en-US" sz="2000" baseline="30000" dirty="0" err="1">
                <a:solidFill>
                  <a:srgbClr val="FF0000"/>
                </a:solidFill>
              </a:rPr>
              <a:t>final</a:t>
            </a:r>
            <a:r>
              <a:rPr lang="en-US" sz="2000" dirty="0">
                <a:solidFill>
                  <a:srgbClr val="FF0000"/>
                </a:solidFill>
              </a:rPr>
              <a:t> </a:t>
            </a:r>
            <a:r>
              <a:rPr lang="en-US" sz="2000" dirty="0"/>
              <a:t>)</a:t>
            </a:r>
          </a:p>
          <a:p>
            <a:endParaRPr lang="en-US" sz="2000" dirty="0"/>
          </a:p>
          <a:p>
            <a:r>
              <a:rPr lang="en-US" sz="2000" dirty="0"/>
              <a:t>The indices are “</a:t>
            </a:r>
            <a:r>
              <a:rPr lang="en-US" sz="2000" dirty="0">
                <a:solidFill>
                  <a:srgbClr val="FF0000"/>
                </a:solidFill>
              </a:rPr>
              <a:t>L</a:t>
            </a:r>
            <a:r>
              <a:rPr lang="en-US" sz="2000" dirty="0"/>
              <a:t>” or “</a:t>
            </a:r>
            <a:r>
              <a:rPr lang="en-US" sz="2000" dirty="0">
                <a:solidFill>
                  <a:srgbClr val="FF0000"/>
                </a:solidFill>
              </a:rPr>
              <a:t>R</a:t>
            </a:r>
            <a:r>
              <a:rPr lang="en-US" sz="2000" dirty="0"/>
              <a:t>”, so there are at most 2x2x2x2 = 16 helicity amplitudes. </a:t>
            </a:r>
          </a:p>
          <a:p>
            <a:endParaRPr lang="en-US" sz="2000" dirty="0"/>
          </a:p>
          <a:p>
            <a:r>
              <a:rPr lang="en-US" sz="2000" dirty="0"/>
              <a:t>You may often see it written as </a:t>
            </a:r>
            <a:r>
              <a:rPr lang="en-US" sz="2000" dirty="0" err="1">
                <a:solidFill>
                  <a:srgbClr val="FF0000"/>
                </a:solidFill>
              </a:rPr>
              <a:t>F</a:t>
            </a:r>
            <a:r>
              <a:rPr lang="en-US" sz="2000" baseline="-25000" dirty="0" err="1">
                <a:solidFill>
                  <a:srgbClr val="FF0000"/>
                </a:solidFill>
              </a:rPr>
              <a:t>ij</a:t>
            </a:r>
            <a:r>
              <a:rPr lang="en-US" sz="2000" baseline="30000" dirty="0">
                <a:solidFill>
                  <a:srgbClr val="FF0000"/>
                </a:solidFill>
              </a:rPr>
              <a:t> </a:t>
            </a:r>
            <a:r>
              <a:rPr lang="en-US" sz="2000" dirty="0"/>
              <a:t>( </a:t>
            </a:r>
            <a:r>
              <a:rPr lang="en-US" sz="2000" dirty="0" err="1"/>
              <a:t>ie</a:t>
            </a:r>
            <a:r>
              <a:rPr lang="en-US" sz="2000" dirty="0"/>
              <a:t> </a:t>
            </a:r>
            <a:r>
              <a:rPr lang="en-US" sz="2000" dirty="0" err="1">
                <a:solidFill>
                  <a:srgbClr val="FF0000"/>
                </a:solidFill>
              </a:rPr>
              <a:t>F</a:t>
            </a:r>
            <a:r>
              <a:rPr lang="en-US" sz="2000" baseline="-25000" dirty="0" err="1">
                <a:solidFill>
                  <a:srgbClr val="FF0000"/>
                </a:solidFill>
              </a:rPr>
              <a:t>initial</a:t>
            </a:r>
            <a:r>
              <a:rPr lang="en-US" sz="2000" dirty="0"/>
              <a:t>) since the final </a:t>
            </a:r>
            <a:r>
              <a:rPr lang="en-US" sz="2000" dirty="0" err="1"/>
              <a:t>e</a:t>
            </a:r>
            <a:r>
              <a:rPr lang="en-US" sz="2000" baseline="30000" dirty="0" err="1"/>
              <a:t>+</a:t>
            </a:r>
            <a:r>
              <a:rPr lang="en-US" sz="2000" dirty="0" err="1"/>
              <a:t>e</a:t>
            </a:r>
            <a:r>
              <a:rPr lang="en-US" sz="2000" baseline="30000" dirty="0"/>
              <a:t>-</a:t>
            </a:r>
            <a:r>
              <a:rPr lang="en-US" sz="2000" dirty="0"/>
              <a:t> polarizations are generally not measured. </a:t>
            </a:r>
          </a:p>
          <a:p>
            <a:r>
              <a:rPr lang="en-US" sz="2000" dirty="0"/>
              <a:t>This implies a summation over the 4 final helicity states (LR, RL, LL, and RR). </a:t>
            </a:r>
          </a:p>
          <a:p>
            <a:endParaRPr lang="en-US" sz="2000" dirty="0"/>
          </a:p>
          <a:p>
            <a:r>
              <a:rPr lang="en-US" sz="2000" dirty="0"/>
              <a:t>I will write it as </a:t>
            </a:r>
            <a:r>
              <a:rPr lang="en-US" sz="2000" dirty="0" err="1">
                <a:solidFill>
                  <a:srgbClr val="FF0000"/>
                </a:solidFill>
              </a:rPr>
              <a:t>F</a:t>
            </a:r>
            <a:r>
              <a:rPr lang="en-US" sz="2000" baseline="-25000" dirty="0" err="1">
                <a:solidFill>
                  <a:srgbClr val="FF0000"/>
                </a:solidFill>
              </a:rPr>
              <a:t>ij</a:t>
            </a:r>
            <a:r>
              <a:rPr lang="en-US" sz="2000" baseline="30000" dirty="0" err="1">
                <a:solidFill>
                  <a:srgbClr val="FF0000"/>
                </a:solidFill>
              </a:rPr>
              <a:t>kl</a:t>
            </a:r>
            <a:r>
              <a:rPr lang="en-US" sz="2000" dirty="0" err="1">
                <a:solidFill>
                  <a:srgbClr val="FF0000"/>
                </a:solidFill>
              </a:rPr>
              <a:t>,s</a:t>
            </a:r>
            <a:r>
              <a:rPr lang="en-US" sz="2000" dirty="0">
                <a:solidFill>
                  <a:srgbClr val="FF0000"/>
                </a:solidFill>
              </a:rPr>
              <a:t> </a:t>
            </a:r>
            <a:r>
              <a:rPr lang="en-US" sz="2000" dirty="0"/>
              <a:t>to denote the s-channel contribution, or </a:t>
            </a:r>
            <a:r>
              <a:rPr lang="en-US" sz="2000" dirty="0" err="1">
                <a:solidFill>
                  <a:srgbClr val="FF0000"/>
                </a:solidFill>
              </a:rPr>
              <a:t>F</a:t>
            </a:r>
            <a:r>
              <a:rPr lang="en-US" sz="2000" baseline="-25000" dirty="0" err="1">
                <a:solidFill>
                  <a:srgbClr val="FF0000"/>
                </a:solidFill>
              </a:rPr>
              <a:t>ij</a:t>
            </a:r>
            <a:r>
              <a:rPr lang="en-US" sz="2000" baseline="30000" dirty="0" err="1">
                <a:solidFill>
                  <a:srgbClr val="FF0000"/>
                </a:solidFill>
              </a:rPr>
              <a:t>kl</a:t>
            </a:r>
            <a:r>
              <a:rPr lang="en-US" sz="2000" dirty="0" err="1">
                <a:solidFill>
                  <a:srgbClr val="FF0000"/>
                </a:solidFill>
              </a:rPr>
              <a:t>,t</a:t>
            </a:r>
            <a:r>
              <a:rPr lang="en-US" sz="2000" dirty="0">
                <a:solidFill>
                  <a:srgbClr val="FF0000"/>
                </a:solidFill>
              </a:rPr>
              <a:t> </a:t>
            </a:r>
            <a:r>
              <a:rPr lang="en-US" sz="2000" dirty="0"/>
              <a:t>to denote the t-channel contribution.</a:t>
            </a:r>
          </a:p>
          <a:p>
            <a:r>
              <a:rPr lang="en-US" sz="2000" dirty="0"/>
              <a:t> </a:t>
            </a:r>
          </a:p>
        </p:txBody>
      </p:sp>
    </p:spTree>
    <p:extLst>
      <p:ext uri="{BB962C8B-B14F-4D97-AF65-F5344CB8AC3E}">
        <p14:creationId xmlns:p14="http://schemas.microsoft.com/office/powerpoint/2010/main" val="164495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E8ABE-9E83-7A8E-BCC6-72DD842EA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14653-EA32-20F2-64DD-875EFA56040B}"/>
              </a:ext>
            </a:extLst>
          </p:cNvPr>
          <p:cNvSpPr>
            <a:spLocks noGrp="1"/>
          </p:cNvSpPr>
          <p:nvPr>
            <p:ph type="title"/>
          </p:nvPr>
        </p:nvSpPr>
        <p:spPr>
          <a:xfrm>
            <a:off x="726881" y="55659"/>
            <a:ext cx="10515600" cy="835521"/>
          </a:xfrm>
        </p:spPr>
        <p:txBody>
          <a:bodyPr>
            <a:normAutofit/>
          </a:bodyPr>
          <a:lstStyle/>
          <a:p>
            <a:pPr algn="ctr"/>
            <a:r>
              <a:rPr lang="en-US" sz="3600" b="1" dirty="0">
                <a:solidFill>
                  <a:srgbClr val="FF0000"/>
                </a:solidFill>
              </a:rPr>
              <a:t>The t-channel Helicity Amplitudes</a:t>
            </a:r>
          </a:p>
        </p:txBody>
      </p:sp>
      <p:sp>
        <p:nvSpPr>
          <p:cNvPr id="3" name="Slide Number Placeholder 2">
            <a:extLst>
              <a:ext uri="{FF2B5EF4-FFF2-40B4-BE49-F238E27FC236}">
                <a16:creationId xmlns:a16="http://schemas.microsoft.com/office/drawing/2014/main" id="{5B9B6133-4155-ADAE-53CE-92BF35D15D77}"/>
              </a:ext>
            </a:extLst>
          </p:cNvPr>
          <p:cNvSpPr>
            <a:spLocks noGrp="1"/>
          </p:cNvSpPr>
          <p:nvPr>
            <p:ph type="sldNum" sz="quarter" idx="12"/>
          </p:nvPr>
        </p:nvSpPr>
        <p:spPr/>
        <p:txBody>
          <a:bodyPr/>
          <a:lstStyle/>
          <a:p>
            <a:fld id="{0046CC63-0FC5-4E89-A17A-2EC0E43858F2}" type="slidenum">
              <a:rPr lang="en-US" smtClean="0"/>
              <a:t>8</a:t>
            </a:fld>
            <a:endParaRPr lang="en-US"/>
          </a:p>
        </p:txBody>
      </p:sp>
      <p:sp>
        <p:nvSpPr>
          <p:cNvPr id="4" name="TextBox 3">
            <a:extLst>
              <a:ext uri="{FF2B5EF4-FFF2-40B4-BE49-F238E27FC236}">
                <a16:creationId xmlns:a16="http://schemas.microsoft.com/office/drawing/2014/main" id="{D9D07F60-1FB5-B9B3-48B5-FA9EDAA1D6CD}"/>
              </a:ext>
            </a:extLst>
          </p:cNvPr>
          <p:cNvSpPr txBox="1"/>
          <p:nvPr/>
        </p:nvSpPr>
        <p:spPr>
          <a:xfrm>
            <a:off x="448457" y="852057"/>
            <a:ext cx="8162143" cy="1015663"/>
          </a:xfrm>
          <a:prstGeom prst="rect">
            <a:avLst/>
          </a:prstGeom>
          <a:noFill/>
        </p:spPr>
        <p:txBody>
          <a:bodyPr wrap="square" rtlCol="0">
            <a:spAutoFit/>
          </a:bodyPr>
          <a:lstStyle/>
          <a:p>
            <a:r>
              <a:rPr lang="en-US" sz="2000" dirty="0"/>
              <a:t>In the t-channel, helicity is largely conserved at each vertex, with flip probabilities suppressed by one or two factors of  1/</a:t>
            </a: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 2m</a:t>
            </a:r>
            <a:r>
              <a:rPr lang="en-US" sz="2000" baseline="-25000" dirty="0">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E</a:t>
            </a:r>
            <a:r>
              <a:rPr lang="en-US" sz="2000" baseline="-25000" dirty="0" err="1">
                <a:latin typeface="Calibri" panose="020F0502020204030204" pitchFamily="34" charset="0"/>
                <a:cs typeface="Calibri" panose="020F0502020204030204" pitchFamily="34" charset="0"/>
              </a:rPr>
              <a:t>cm</a:t>
            </a:r>
            <a:r>
              <a:rPr lang="en-US" sz="2000" baseline="-25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algn="ctr"/>
            <a:r>
              <a:rPr lang="en-US" sz="2000" dirty="0">
                <a:latin typeface="Calibri" panose="020F0502020204030204" pitchFamily="34" charset="0"/>
                <a:cs typeface="Calibri" panose="020F0502020204030204" pitchFamily="34" charset="0"/>
              </a:rPr>
              <a:t>Unsuppressed scatterings are LR</a:t>
            </a:r>
            <a:r>
              <a:rPr lang="en-US" sz="2000" dirty="0">
                <a:latin typeface="Calibri" panose="020F0502020204030204" pitchFamily="34" charset="0"/>
                <a:cs typeface="Calibri" panose="020F0502020204030204" pitchFamily="34" charset="0"/>
                <a:sym typeface="Wingdings" panose="05000000000000000000" pitchFamily="2" charset="2"/>
              </a:rPr>
              <a:t>LR, RLRL, LLLL, and RRRR. </a:t>
            </a:r>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D68165A-6250-E14B-49F0-666858675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638" y="173885"/>
            <a:ext cx="1200318" cy="1737602"/>
          </a:xfrm>
          <a:prstGeom prst="rect">
            <a:avLst/>
          </a:prstGeom>
        </p:spPr>
      </p:pic>
      <p:graphicFrame>
        <p:nvGraphicFramePr>
          <p:cNvPr id="8" name="Table 7">
            <a:extLst>
              <a:ext uri="{FF2B5EF4-FFF2-40B4-BE49-F238E27FC236}">
                <a16:creationId xmlns:a16="http://schemas.microsoft.com/office/drawing/2014/main" id="{2CCE2B24-893C-F9FA-CDA9-F7FBF3FCE297}"/>
              </a:ext>
            </a:extLst>
          </p:cNvPr>
          <p:cNvGraphicFramePr>
            <a:graphicFrameLocks noGrp="1"/>
          </p:cNvGraphicFramePr>
          <p:nvPr>
            <p:extLst>
              <p:ext uri="{D42A27DB-BD31-4B8C-83A1-F6EECF244321}">
                <p14:modId xmlns:p14="http://schemas.microsoft.com/office/powerpoint/2010/main" val="1851037108"/>
              </p:ext>
            </p:extLst>
          </p:nvPr>
        </p:nvGraphicFramePr>
        <p:xfrm>
          <a:off x="1018428" y="3275935"/>
          <a:ext cx="4174436" cy="3108608"/>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78968">
                <a:tc>
                  <a:txBody>
                    <a:bodyPr/>
                    <a:lstStyle/>
                    <a:p>
                      <a:pPr algn="ctr"/>
                      <a:r>
                        <a:rPr lang="en-US" sz="1400" dirty="0">
                          <a:solidFill>
                            <a:schemeClr val="bg1"/>
                          </a:solidFill>
                        </a:rPr>
                        <a:t> </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85928">
                <a:tc rowSpan="5">
                  <a:txBody>
                    <a:bodyPr/>
                    <a:lstStyle/>
                    <a:p>
                      <a:endParaRPr lang="en-US" sz="1400" dirty="0"/>
                    </a:p>
                    <a:p>
                      <a:endParaRPr lang="en-US" sz="1400" dirty="0"/>
                    </a:p>
                    <a:p>
                      <a:endParaRPr lang="en-US" sz="1400"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85928">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b="1" dirty="0" err="1">
                          <a:solidFill>
                            <a:srgbClr val="FF0000"/>
                          </a:solidFill>
                        </a:rPr>
                        <a:t>F</a:t>
                      </a:r>
                      <a:r>
                        <a:rPr lang="en-US" sz="1400" b="1" baseline="-25000" dirty="0" err="1">
                          <a:solidFill>
                            <a:srgbClr val="FF0000"/>
                          </a:solidFill>
                        </a:rPr>
                        <a:t>LR</a:t>
                      </a:r>
                      <a:r>
                        <a:rPr lang="en-US" sz="1400" b="1" baseline="30000" dirty="0" err="1">
                          <a:solidFill>
                            <a:srgbClr val="FF0000"/>
                          </a:solidFill>
                        </a:rPr>
                        <a:t>LR</a:t>
                      </a:r>
                      <a:r>
                        <a:rPr lang="en-US" sz="1400" b="1" baseline="0" dirty="0" err="1">
                          <a:solidFill>
                            <a:srgbClr val="FF0000"/>
                          </a:solidFill>
                        </a:rPr>
                        <a:t>,t</a:t>
                      </a:r>
                      <a:endParaRPr lang="en-US" sz="1400" b="1"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2531632815"/>
                  </a:ext>
                </a:extLst>
              </a:tr>
              <a:tr h="485928">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RL</a:t>
                      </a:r>
                      <a:r>
                        <a:rPr lang="en-US" sz="1400" b="1" baseline="30000" dirty="0" err="1">
                          <a:solidFill>
                            <a:srgbClr val="FF0000"/>
                          </a:solidFill>
                        </a:rPr>
                        <a:t>RL</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1127700715"/>
                  </a:ext>
                </a:extLst>
              </a:tr>
              <a:tr h="485928">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LL</a:t>
                      </a:r>
                      <a:r>
                        <a:rPr lang="en-US" sz="1400" b="1" baseline="30000" dirty="0" err="1">
                          <a:solidFill>
                            <a:srgbClr val="FF0000"/>
                          </a:solidFill>
                        </a:rPr>
                        <a:t>LL</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3034780840"/>
                  </a:ext>
                </a:extLst>
              </a:tr>
              <a:tr h="485928">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RR</a:t>
                      </a:r>
                      <a:r>
                        <a:rPr lang="en-US" sz="1400" b="1" baseline="30000" dirty="0" err="1">
                          <a:solidFill>
                            <a:srgbClr val="FF0000"/>
                          </a:solidFill>
                        </a:rPr>
                        <a:t>RR</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9" name="TextBox 8">
            <a:extLst>
              <a:ext uri="{FF2B5EF4-FFF2-40B4-BE49-F238E27FC236}">
                <a16:creationId xmlns:a16="http://schemas.microsoft.com/office/drawing/2014/main" id="{87FC4CD2-D9B3-E968-4748-89F5A4A5903F}"/>
              </a:ext>
            </a:extLst>
          </p:cNvPr>
          <p:cNvSpPr txBox="1"/>
          <p:nvPr/>
        </p:nvSpPr>
        <p:spPr>
          <a:xfrm>
            <a:off x="46363" y="2299395"/>
            <a:ext cx="5928803" cy="707886"/>
          </a:xfrm>
          <a:prstGeom prst="rect">
            <a:avLst/>
          </a:prstGeom>
          <a:noFill/>
        </p:spPr>
        <p:txBody>
          <a:bodyPr wrap="none" rtlCol="0">
            <a:spAutoFit/>
          </a:bodyPr>
          <a:lstStyle/>
          <a:p>
            <a:r>
              <a:rPr lang="en-US" sz="2000" dirty="0"/>
              <a:t>High energy collider papers typically treat the matrix as</a:t>
            </a:r>
          </a:p>
          <a:p>
            <a:r>
              <a:rPr lang="en-US" sz="2000" dirty="0"/>
              <a:t> if it were purely diagonal (the so-called m</a:t>
            </a:r>
            <a:r>
              <a:rPr lang="en-US" sz="2000" baseline="-25000" dirty="0"/>
              <a:t>e</a:t>
            </a:r>
            <a:r>
              <a:rPr lang="en-US" sz="2000" dirty="0"/>
              <a:t> </a:t>
            </a:r>
            <a:r>
              <a:rPr lang="en-US" sz="2000" dirty="0">
                <a:sym typeface="Wingdings" panose="05000000000000000000" pitchFamily="2" charset="2"/>
              </a:rPr>
              <a:t> 0 limit). </a:t>
            </a:r>
          </a:p>
        </p:txBody>
      </p:sp>
    </p:spTree>
    <p:extLst>
      <p:ext uri="{BB962C8B-B14F-4D97-AF65-F5344CB8AC3E}">
        <p14:creationId xmlns:p14="http://schemas.microsoft.com/office/powerpoint/2010/main" val="72835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EC6D-1F79-8744-8770-0A884E446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35D50-B244-B42F-E61C-92DEC8FDCF65}"/>
              </a:ext>
            </a:extLst>
          </p:cNvPr>
          <p:cNvSpPr>
            <a:spLocks noGrp="1"/>
          </p:cNvSpPr>
          <p:nvPr>
            <p:ph type="title"/>
          </p:nvPr>
        </p:nvSpPr>
        <p:spPr>
          <a:xfrm>
            <a:off x="726881" y="55659"/>
            <a:ext cx="10515600" cy="835521"/>
          </a:xfrm>
        </p:spPr>
        <p:txBody>
          <a:bodyPr>
            <a:normAutofit/>
          </a:bodyPr>
          <a:lstStyle/>
          <a:p>
            <a:pPr algn="ctr"/>
            <a:r>
              <a:rPr lang="en-US" sz="3600" b="1" dirty="0">
                <a:solidFill>
                  <a:srgbClr val="FF0000"/>
                </a:solidFill>
              </a:rPr>
              <a:t>The t-channel Helicity Amplitudes</a:t>
            </a:r>
          </a:p>
        </p:txBody>
      </p:sp>
      <p:sp>
        <p:nvSpPr>
          <p:cNvPr id="3" name="Slide Number Placeholder 2">
            <a:extLst>
              <a:ext uri="{FF2B5EF4-FFF2-40B4-BE49-F238E27FC236}">
                <a16:creationId xmlns:a16="http://schemas.microsoft.com/office/drawing/2014/main" id="{73CD6935-FFD9-43B1-73B0-DE6A95B1475D}"/>
              </a:ext>
            </a:extLst>
          </p:cNvPr>
          <p:cNvSpPr>
            <a:spLocks noGrp="1"/>
          </p:cNvSpPr>
          <p:nvPr>
            <p:ph type="sldNum" sz="quarter" idx="12"/>
          </p:nvPr>
        </p:nvSpPr>
        <p:spPr/>
        <p:txBody>
          <a:bodyPr/>
          <a:lstStyle/>
          <a:p>
            <a:fld id="{0046CC63-0FC5-4E89-A17A-2EC0E43858F2}" type="slidenum">
              <a:rPr lang="en-US" smtClean="0"/>
              <a:t>9</a:t>
            </a:fld>
            <a:endParaRPr lang="en-US"/>
          </a:p>
        </p:txBody>
      </p:sp>
      <p:graphicFrame>
        <p:nvGraphicFramePr>
          <p:cNvPr id="6" name="Table 5">
            <a:extLst>
              <a:ext uri="{FF2B5EF4-FFF2-40B4-BE49-F238E27FC236}">
                <a16:creationId xmlns:a16="http://schemas.microsoft.com/office/drawing/2014/main" id="{69F158CF-979F-BD33-F3F8-FD0D3A5FA9F6}"/>
              </a:ext>
            </a:extLst>
          </p:cNvPr>
          <p:cNvGraphicFramePr>
            <a:graphicFrameLocks noGrp="1"/>
          </p:cNvGraphicFramePr>
          <p:nvPr/>
        </p:nvGraphicFramePr>
        <p:xfrm>
          <a:off x="7004435" y="3207369"/>
          <a:ext cx="4174436" cy="3177174"/>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93944">
                <a:tc>
                  <a:txBody>
                    <a:bodyPr/>
                    <a:lstStyle/>
                    <a:p>
                      <a:pPr algn="ctr"/>
                      <a:r>
                        <a:rPr lang="en-US" sz="1400" dirty="0">
                          <a:solidFill>
                            <a:schemeClr val="bg1"/>
                          </a:solidFill>
                        </a:rPr>
                        <a:t> </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96646">
                <a:tc rowSpan="5">
                  <a:txBody>
                    <a:bodyPr/>
                    <a:lstStyle/>
                    <a:p>
                      <a:endParaRPr lang="en-US" sz="1400" b="1" dirty="0"/>
                    </a:p>
                    <a:p>
                      <a:endParaRPr lang="en-US" sz="1400" b="1" dirty="0"/>
                    </a:p>
                    <a:p>
                      <a:endParaRPr lang="en-US" sz="1400" b="1"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96646">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b="1" dirty="0" err="1">
                          <a:solidFill>
                            <a:srgbClr val="FF0000"/>
                          </a:solidFill>
                        </a:rPr>
                        <a:t>F</a:t>
                      </a:r>
                      <a:r>
                        <a:rPr lang="en-US" sz="1400" b="1" baseline="-25000" dirty="0" err="1">
                          <a:solidFill>
                            <a:srgbClr val="FF0000"/>
                          </a:solidFill>
                        </a:rPr>
                        <a:t>LR</a:t>
                      </a:r>
                      <a:r>
                        <a:rPr lang="en-US" sz="1400" b="1" baseline="30000" dirty="0" err="1">
                          <a:solidFill>
                            <a:srgbClr val="FF0000"/>
                          </a:solidFill>
                        </a:rPr>
                        <a:t>LR</a:t>
                      </a:r>
                      <a:r>
                        <a:rPr lang="en-US" sz="1400" b="1" baseline="0" dirty="0" err="1">
                          <a:solidFill>
                            <a:srgbClr val="FF0000"/>
                          </a:solidFill>
                        </a:rPr>
                        <a:t>,t</a:t>
                      </a:r>
                      <a:endParaRPr lang="en-US" sz="1400" b="1" baseline="30000" dirty="0">
                        <a:solidFill>
                          <a:srgbClr val="FF0000"/>
                        </a:solidFill>
                      </a:endParaRP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extLst>
                  <a:ext uri="{0D108BD9-81ED-4DB2-BD59-A6C34878D82A}">
                    <a16:rowId xmlns:a16="http://schemas.microsoft.com/office/drawing/2014/main" val="2531632815"/>
                  </a:ext>
                </a:extLst>
              </a:tr>
              <a:tr h="496646">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RL</a:t>
                      </a:r>
                      <a:r>
                        <a:rPr lang="en-US" sz="1400" b="1" baseline="30000" dirty="0" err="1">
                          <a:solidFill>
                            <a:srgbClr val="FF0000"/>
                          </a:solidFill>
                        </a:rPr>
                        <a:t>RL</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extLst>
                  <a:ext uri="{0D108BD9-81ED-4DB2-BD59-A6C34878D82A}">
                    <a16:rowId xmlns:a16="http://schemas.microsoft.com/office/drawing/2014/main" val="1127700715"/>
                  </a:ext>
                </a:extLst>
              </a:tr>
              <a:tr h="496646">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LL</a:t>
                      </a:r>
                      <a:r>
                        <a:rPr lang="en-US" sz="1400" b="1" baseline="30000" dirty="0" err="1">
                          <a:solidFill>
                            <a:srgbClr val="FF0000"/>
                          </a:solidFill>
                        </a:rPr>
                        <a:t>LL</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extLst>
                  <a:ext uri="{0D108BD9-81ED-4DB2-BD59-A6C34878D82A}">
                    <a16:rowId xmlns:a16="http://schemas.microsoft.com/office/drawing/2014/main" val="3034780840"/>
                  </a:ext>
                </a:extLst>
              </a:tr>
              <a:tr h="496646">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endParaRPr lang="en-US" sz="1400" dirty="0"/>
                    </a:p>
                  </a:txBody>
                  <a:tcPr/>
                </a:tc>
                <a:tc>
                  <a:txBody>
                    <a:bodyPr/>
                    <a:lstStyle/>
                    <a:p>
                      <a:pPr algn="ctr"/>
                      <a:r>
                        <a:rPr lang="en-US" sz="1400" dirty="0"/>
                        <a:t>~1/</a:t>
                      </a:r>
                      <a:r>
                        <a:rPr lang="el-GR" sz="1400" dirty="0">
                          <a:latin typeface="Calibri" panose="020F0502020204030204" pitchFamily="34" charset="0"/>
                          <a:cs typeface="Calibri" panose="020F0502020204030204" pitchFamily="34" charset="0"/>
                        </a:rPr>
                        <a:t>γ</a:t>
                      </a:r>
                      <a:r>
                        <a:rPr lang="en-US" sz="1400" baseline="30000" dirty="0">
                          <a:latin typeface="Calibri" panose="020F0502020204030204" pitchFamily="34" charset="0"/>
                          <a:cs typeface="Calibri" panose="020F0502020204030204" pitchFamily="34" charset="0"/>
                        </a:rPr>
                        <a:t>2</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RR</a:t>
                      </a:r>
                      <a:r>
                        <a:rPr lang="en-US" sz="1400" b="1" baseline="30000" dirty="0" err="1">
                          <a:solidFill>
                            <a:srgbClr val="FF0000"/>
                          </a:solidFill>
                        </a:rPr>
                        <a:t>RR</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4" name="TextBox 3">
            <a:extLst>
              <a:ext uri="{FF2B5EF4-FFF2-40B4-BE49-F238E27FC236}">
                <a16:creationId xmlns:a16="http://schemas.microsoft.com/office/drawing/2014/main" id="{A6EC5432-5979-59EC-B3EB-C9CF5FFC15F8}"/>
              </a:ext>
            </a:extLst>
          </p:cNvPr>
          <p:cNvSpPr txBox="1"/>
          <p:nvPr/>
        </p:nvSpPr>
        <p:spPr>
          <a:xfrm>
            <a:off x="448457" y="852057"/>
            <a:ext cx="8162143" cy="1015663"/>
          </a:xfrm>
          <a:prstGeom prst="rect">
            <a:avLst/>
          </a:prstGeom>
          <a:noFill/>
        </p:spPr>
        <p:txBody>
          <a:bodyPr wrap="square" rtlCol="0">
            <a:spAutoFit/>
          </a:bodyPr>
          <a:lstStyle/>
          <a:p>
            <a:r>
              <a:rPr lang="en-US" sz="2000" dirty="0"/>
              <a:t>In the t-channel, helicity is largely conserved at each vertex, with flip probabilities suppressed by one or two factors of  1/</a:t>
            </a: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 2m</a:t>
            </a:r>
            <a:r>
              <a:rPr lang="en-US" sz="2000" baseline="-25000" dirty="0">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E</a:t>
            </a:r>
            <a:r>
              <a:rPr lang="en-US" sz="2000" baseline="-25000" dirty="0" err="1">
                <a:latin typeface="Calibri" panose="020F0502020204030204" pitchFamily="34" charset="0"/>
                <a:cs typeface="Calibri" panose="020F0502020204030204" pitchFamily="34" charset="0"/>
              </a:rPr>
              <a:t>cm</a:t>
            </a:r>
            <a:r>
              <a:rPr lang="en-US" sz="2000" baseline="-25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algn="ctr"/>
            <a:r>
              <a:rPr lang="en-US" sz="2000" dirty="0">
                <a:latin typeface="Calibri" panose="020F0502020204030204" pitchFamily="34" charset="0"/>
                <a:cs typeface="Calibri" panose="020F0502020204030204" pitchFamily="34" charset="0"/>
              </a:rPr>
              <a:t>Unsuppressed scatterings are LR</a:t>
            </a:r>
            <a:r>
              <a:rPr lang="en-US" sz="2000" dirty="0">
                <a:latin typeface="Calibri" panose="020F0502020204030204" pitchFamily="34" charset="0"/>
                <a:cs typeface="Calibri" panose="020F0502020204030204" pitchFamily="34" charset="0"/>
                <a:sym typeface="Wingdings" panose="05000000000000000000" pitchFamily="2" charset="2"/>
              </a:rPr>
              <a:t>LR, RLRL, LLLL, and RRRR. </a:t>
            </a:r>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33DAD84-F7AC-824E-29A6-D4C231760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638" y="173885"/>
            <a:ext cx="1200318" cy="1737602"/>
          </a:xfrm>
          <a:prstGeom prst="rect">
            <a:avLst/>
          </a:prstGeom>
        </p:spPr>
      </p:pic>
      <p:sp>
        <p:nvSpPr>
          <p:cNvPr id="5" name="TextBox 4">
            <a:extLst>
              <a:ext uri="{FF2B5EF4-FFF2-40B4-BE49-F238E27FC236}">
                <a16:creationId xmlns:a16="http://schemas.microsoft.com/office/drawing/2014/main" id="{985E787B-DC55-E398-A649-9293D75B2980}"/>
              </a:ext>
            </a:extLst>
          </p:cNvPr>
          <p:cNvSpPr txBox="1"/>
          <p:nvPr/>
        </p:nvSpPr>
        <p:spPr>
          <a:xfrm>
            <a:off x="5984681" y="2029713"/>
            <a:ext cx="6070299" cy="1015663"/>
          </a:xfrm>
          <a:prstGeom prst="rect">
            <a:avLst/>
          </a:prstGeom>
          <a:noFill/>
        </p:spPr>
        <p:txBody>
          <a:bodyPr wrap="square" rtlCol="0">
            <a:spAutoFit/>
          </a:bodyPr>
          <a:lstStyle/>
          <a:p>
            <a:r>
              <a:rPr lang="en-US" sz="2000" dirty="0"/>
              <a:t>For  fixed target e</a:t>
            </a:r>
            <a:r>
              <a:rPr lang="en-US" sz="2000" baseline="30000" dirty="0"/>
              <a:t>+</a:t>
            </a:r>
            <a:r>
              <a:rPr lang="en-US" sz="2000" dirty="0"/>
              <a:t> experiments at </a:t>
            </a:r>
            <a:r>
              <a:rPr lang="en-US" sz="2000" dirty="0" err="1"/>
              <a:t>Jlab</a:t>
            </a:r>
            <a:r>
              <a:rPr lang="en-US" sz="2000" dirty="0"/>
              <a:t> with ppm-level statistical errors, the SM off-diagonal terms will be important even at a beam energy of 10 GeV (</a:t>
            </a:r>
            <a:r>
              <a:rPr lang="en-US" sz="2000" dirty="0" err="1"/>
              <a:t>ie</a:t>
            </a:r>
            <a:r>
              <a:rPr lang="en-US" sz="2000" dirty="0"/>
              <a:t>, </a:t>
            </a: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 100). </a:t>
            </a:r>
            <a:endParaRPr lang="en-US" sz="2000" dirty="0"/>
          </a:p>
        </p:txBody>
      </p:sp>
      <p:graphicFrame>
        <p:nvGraphicFramePr>
          <p:cNvPr id="8" name="Table 7">
            <a:extLst>
              <a:ext uri="{FF2B5EF4-FFF2-40B4-BE49-F238E27FC236}">
                <a16:creationId xmlns:a16="http://schemas.microsoft.com/office/drawing/2014/main" id="{B7A576C9-D04A-2D0C-1614-3EEEBE2903A8}"/>
              </a:ext>
            </a:extLst>
          </p:cNvPr>
          <p:cNvGraphicFramePr>
            <a:graphicFrameLocks noGrp="1"/>
          </p:cNvGraphicFramePr>
          <p:nvPr/>
        </p:nvGraphicFramePr>
        <p:xfrm>
          <a:off x="1018428" y="3275935"/>
          <a:ext cx="4174436" cy="3108608"/>
        </p:xfrm>
        <a:graphic>
          <a:graphicData uri="http://schemas.openxmlformats.org/drawingml/2006/table">
            <a:tbl>
              <a:tblPr firstRow="1" bandRow="1">
                <a:tableStyleId>{93296810-A885-4BE3-A3E7-6D5BEEA58F35}</a:tableStyleId>
              </a:tblPr>
              <a:tblGrid>
                <a:gridCol w="755375">
                  <a:extLst>
                    <a:ext uri="{9D8B030D-6E8A-4147-A177-3AD203B41FA5}">
                      <a16:colId xmlns:a16="http://schemas.microsoft.com/office/drawing/2014/main" val="1565979857"/>
                    </a:ext>
                  </a:extLst>
                </a:gridCol>
                <a:gridCol w="421419">
                  <a:extLst>
                    <a:ext uri="{9D8B030D-6E8A-4147-A177-3AD203B41FA5}">
                      <a16:colId xmlns:a16="http://schemas.microsoft.com/office/drawing/2014/main" val="3489632521"/>
                    </a:ext>
                  </a:extLst>
                </a:gridCol>
                <a:gridCol w="652007">
                  <a:extLst>
                    <a:ext uri="{9D8B030D-6E8A-4147-A177-3AD203B41FA5}">
                      <a16:colId xmlns:a16="http://schemas.microsoft.com/office/drawing/2014/main" val="771471804"/>
                    </a:ext>
                  </a:extLst>
                </a:gridCol>
                <a:gridCol w="779228">
                  <a:extLst>
                    <a:ext uri="{9D8B030D-6E8A-4147-A177-3AD203B41FA5}">
                      <a16:colId xmlns:a16="http://schemas.microsoft.com/office/drawing/2014/main" val="3604687563"/>
                    </a:ext>
                  </a:extLst>
                </a:gridCol>
                <a:gridCol w="663617">
                  <a:extLst>
                    <a:ext uri="{9D8B030D-6E8A-4147-A177-3AD203B41FA5}">
                      <a16:colId xmlns:a16="http://schemas.microsoft.com/office/drawing/2014/main" val="3431378151"/>
                    </a:ext>
                  </a:extLst>
                </a:gridCol>
                <a:gridCol w="902790">
                  <a:extLst>
                    <a:ext uri="{9D8B030D-6E8A-4147-A177-3AD203B41FA5}">
                      <a16:colId xmlns:a16="http://schemas.microsoft.com/office/drawing/2014/main" val="2702503629"/>
                    </a:ext>
                  </a:extLst>
                </a:gridCol>
              </a:tblGrid>
              <a:tr h="678968">
                <a:tc>
                  <a:txBody>
                    <a:bodyPr/>
                    <a:lstStyle/>
                    <a:p>
                      <a:pPr algn="ctr"/>
                      <a:r>
                        <a:rPr lang="en-US" sz="1400" dirty="0">
                          <a:solidFill>
                            <a:schemeClr val="bg1"/>
                          </a:solidFill>
                        </a:rPr>
                        <a:t> </a:t>
                      </a:r>
                    </a:p>
                  </a:txBody>
                  <a:tcPr/>
                </a:tc>
                <a:tc gridSpan="5">
                  <a:txBody>
                    <a:bodyPr/>
                    <a:lstStyle/>
                    <a:p>
                      <a:pPr algn="ctr"/>
                      <a:r>
                        <a:rPr lang="en-US" sz="1400" dirty="0"/>
                        <a:t>Final </a:t>
                      </a:r>
                      <a:r>
                        <a:rPr lang="en-US" sz="1400" dirty="0" err="1"/>
                        <a:t>e+e</a:t>
                      </a:r>
                      <a:r>
                        <a:rPr lang="en-US" sz="1400" dirty="0"/>
                        <a:t>- helicity</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618929378"/>
                  </a:ext>
                </a:extLst>
              </a:tr>
              <a:tr h="485928">
                <a:tc rowSpan="5">
                  <a:txBody>
                    <a:bodyPr/>
                    <a:lstStyle/>
                    <a:p>
                      <a:endParaRPr lang="en-US" sz="1400" dirty="0"/>
                    </a:p>
                    <a:p>
                      <a:endParaRPr lang="en-US" sz="1400" dirty="0"/>
                    </a:p>
                    <a:p>
                      <a:endParaRPr lang="en-US" sz="1400" dirty="0"/>
                    </a:p>
                    <a:p>
                      <a:r>
                        <a:rPr lang="en-US" sz="1400" b="1" dirty="0"/>
                        <a:t>Initial</a:t>
                      </a:r>
                    </a:p>
                    <a:p>
                      <a:r>
                        <a:rPr lang="en-US" sz="1400" b="1" dirty="0"/>
                        <a:t> </a:t>
                      </a:r>
                      <a:r>
                        <a:rPr lang="en-US" sz="1400" b="1" dirty="0" err="1"/>
                        <a:t>e+e</a:t>
                      </a:r>
                      <a:r>
                        <a:rPr lang="en-US" sz="1400" b="1" dirty="0"/>
                        <a:t>-</a:t>
                      </a:r>
                    </a:p>
                    <a:p>
                      <a:r>
                        <a:rPr lang="en-US" sz="1400" b="1" dirty="0"/>
                        <a:t>helicity</a:t>
                      </a:r>
                    </a:p>
                  </a:txBody>
                  <a:tcPr/>
                </a:tc>
                <a:tc>
                  <a:txBody>
                    <a:bodyPr/>
                    <a:lstStyle/>
                    <a:p>
                      <a:pPr algn="ctr"/>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dirty="0">
                          <a:solidFill>
                            <a:schemeClr val="tx1"/>
                          </a:solidFill>
                        </a:rPr>
                        <a:t>RL</a:t>
                      </a:r>
                    </a:p>
                  </a:txBody>
                  <a:tcPr/>
                </a:tc>
                <a:tc>
                  <a:txBody>
                    <a:bodyPr/>
                    <a:lstStyle/>
                    <a:p>
                      <a:pPr algn="ctr"/>
                      <a:r>
                        <a:rPr lang="en-US" sz="1400" dirty="0">
                          <a:solidFill>
                            <a:schemeClr val="tx1"/>
                          </a:solidFill>
                        </a:rPr>
                        <a:t>LL</a:t>
                      </a:r>
                    </a:p>
                  </a:txBody>
                  <a:tcPr/>
                </a:tc>
                <a:tc>
                  <a:txBody>
                    <a:bodyPr/>
                    <a:lstStyle/>
                    <a:p>
                      <a:pPr algn="ctr"/>
                      <a:r>
                        <a:rPr lang="en-US" sz="1400" dirty="0">
                          <a:solidFill>
                            <a:schemeClr val="tx1"/>
                          </a:solidFill>
                        </a:rPr>
                        <a:t>RR</a:t>
                      </a:r>
                    </a:p>
                  </a:txBody>
                  <a:tcPr/>
                </a:tc>
                <a:extLst>
                  <a:ext uri="{0D108BD9-81ED-4DB2-BD59-A6C34878D82A}">
                    <a16:rowId xmlns:a16="http://schemas.microsoft.com/office/drawing/2014/main" val="968047147"/>
                  </a:ext>
                </a:extLst>
              </a:tr>
              <a:tr h="485928">
                <a:tc vMerge="1">
                  <a:txBody>
                    <a:bodyPr/>
                    <a:lstStyle/>
                    <a:p>
                      <a:endParaRPr lang="en-US" sz="1400" dirty="0"/>
                    </a:p>
                  </a:txBody>
                  <a:tcPr/>
                </a:tc>
                <a:tc>
                  <a:txBody>
                    <a:bodyPr/>
                    <a:lstStyle/>
                    <a:p>
                      <a:pPr algn="ctr"/>
                      <a:r>
                        <a:rPr lang="en-US" sz="1400" dirty="0">
                          <a:solidFill>
                            <a:schemeClr val="tx1"/>
                          </a:solidFill>
                        </a:rPr>
                        <a:t>LR</a:t>
                      </a:r>
                    </a:p>
                  </a:txBody>
                  <a:tcPr/>
                </a:tc>
                <a:tc>
                  <a:txBody>
                    <a:bodyPr/>
                    <a:lstStyle/>
                    <a:p>
                      <a:pPr algn="ctr"/>
                      <a:r>
                        <a:rPr lang="en-US" sz="1400" b="1" dirty="0" err="1">
                          <a:solidFill>
                            <a:srgbClr val="FF0000"/>
                          </a:solidFill>
                        </a:rPr>
                        <a:t>F</a:t>
                      </a:r>
                      <a:r>
                        <a:rPr lang="en-US" sz="1400" b="1" baseline="-25000" dirty="0" err="1">
                          <a:solidFill>
                            <a:srgbClr val="FF0000"/>
                          </a:solidFill>
                        </a:rPr>
                        <a:t>LR</a:t>
                      </a:r>
                      <a:r>
                        <a:rPr lang="en-US" sz="1400" b="1" baseline="30000" dirty="0" err="1">
                          <a:solidFill>
                            <a:srgbClr val="FF0000"/>
                          </a:solidFill>
                        </a:rPr>
                        <a:t>LR</a:t>
                      </a:r>
                      <a:r>
                        <a:rPr lang="en-US" sz="1400" b="1" baseline="0" dirty="0" err="1">
                          <a:solidFill>
                            <a:srgbClr val="FF0000"/>
                          </a:solidFill>
                        </a:rPr>
                        <a:t>,t</a:t>
                      </a:r>
                      <a:endParaRPr lang="en-US" sz="1400" b="1"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2531632815"/>
                  </a:ext>
                </a:extLst>
              </a:tr>
              <a:tr h="485928">
                <a:tc vMerge="1">
                  <a:txBody>
                    <a:bodyPr/>
                    <a:lstStyle/>
                    <a:p>
                      <a:endParaRPr lang="en-US" sz="1400" dirty="0"/>
                    </a:p>
                  </a:txBody>
                  <a:tcPr/>
                </a:tc>
                <a:tc>
                  <a:txBody>
                    <a:bodyPr/>
                    <a:lstStyle/>
                    <a:p>
                      <a:pPr algn="ctr"/>
                      <a:r>
                        <a:rPr lang="en-US" sz="1400" dirty="0">
                          <a:solidFill>
                            <a:schemeClr val="tx1"/>
                          </a:solidFill>
                        </a:rPr>
                        <a:t>RL</a:t>
                      </a:r>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RL</a:t>
                      </a:r>
                      <a:r>
                        <a:rPr lang="en-US" sz="1400" b="1" baseline="30000" dirty="0" err="1">
                          <a:solidFill>
                            <a:srgbClr val="FF0000"/>
                          </a:solidFill>
                        </a:rPr>
                        <a:t>RL</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1127700715"/>
                  </a:ext>
                </a:extLst>
              </a:tr>
              <a:tr h="485928">
                <a:tc vMerge="1">
                  <a:txBody>
                    <a:bodyPr/>
                    <a:lstStyle/>
                    <a:p>
                      <a:endParaRPr lang="en-US" sz="1400" dirty="0"/>
                    </a:p>
                  </a:txBody>
                  <a:tcPr/>
                </a:tc>
                <a:tc>
                  <a:txBody>
                    <a:bodyPr/>
                    <a:lstStyle/>
                    <a:p>
                      <a:pPr algn="ctr"/>
                      <a:r>
                        <a:rPr lang="en-US" sz="1400" dirty="0">
                          <a:solidFill>
                            <a:schemeClr val="tx1"/>
                          </a:solidFill>
                        </a:rPr>
                        <a:t>LL</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LL</a:t>
                      </a:r>
                      <a:r>
                        <a:rPr lang="en-US" sz="1400" b="1" baseline="30000" dirty="0" err="1">
                          <a:solidFill>
                            <a:srgbClr val="FF0000"/>
                          </a:solidFill>
                        </a:rPr>
                        <a:t>LL</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tc>
                  <a:txBody>
                    <a:bodyPr/>
                    <a:lstStyle/>
                    <a:p>
                      <a:pPr algn="ctr"/>
                      <a:r>
                        <a:rPr lang="en-US" sz="1400" dirty="0"/>
                        <a:t>0</a:t>
                      </a:r>
                      <a:endParaRPr lang="en-US" sz="1400" baseline="30000" dirty="0"/>
                    </a:p>
                  </a:txBody>
                  <a:tcPr/>
                </a:tc>
                <a:extLst>
                  <a:ext uri="{0D108BD9-81ED-4DB2-BD59-A6C34878D82A}">
                    <a16:rowId xmlns:a16="http://schemas.microsoft.com/office/drawing/2014/main" val="3034780840"/>
                  </a:ext>
                </a:extLst>
              </a:tr>
              <a:tr h="485928">
                <a:tc vMerge="1">
                  <a:txBody>
                    <a:bodyPr/>
                    <a:lstStyle/>
                    <a:p>
                      <a:endParaRPr lang="en-US" sz="1400" dirty="0"/>
                    </a:p>
                  </a:txBody>
                  <a:tcPr/>
                </a:tc>
                <a:tc>
                  <a:txBody>
                    <a:bodyPr/>
                    <a:lstStyle/>
                    <a:p>
                      <a:pPr algn="ctr"/>
                      <a:r>
                        <a:rPr lang="en-US" sz="1400" dirty="0">
                          <a:solidFill>
                            <a:schemeClr val="tx1"/>
                          </a:solidFill>
                        </a:rPr>
                        <a:t>RR</a:t>
                      </a:r>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algn="ctr"/>
                      <a:r>
                        <a:rPr lang="en-US" sz="1400" dirty="0"/>
                        <a:t>0</a:t>
                      </a:r>
                      <a:endParaRPr lang="en-US" sz="14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0000"/>
                          </a:solidFill>
                        </a:rPr>
                        <a:t>F</a:t>
                      </a:r>
                      <a:r>
                        <a:rPr lang="en-US" sz="1400" b="1" baseline="-25000" dirty="0" err="1">
                          <a:solidFill>
                            <a:srgbClr val="FF0000"/>
                          </a:solidFill>
                        </a:rPr>
                        <a:t>RR</a:t>
                      </a:r>
                      <a:r>
                        <a:rPr lang="en-US" sz="1400" b="1" baseline="30000" dirty="0" err="1">
                          <a:solidFill>
                            <a:srgbClr val="FF0000"/>
                          </a:solidFill>
                        </a:rPr>
                        <a:t>RR</a:t>
                      </a:r>
                      <a:r>
                        <a:rPr lang="en-US" sz="1400" b="1" baseline="0" dirty="0" err="1">
                          <a:solidFill>
                            <a:srgbClr val="FF0000"/>
                          </a:solidFill>
                        </a:rPr>
                        <a:t>,t</a:t>
                      </a:r>
                      <a:endParaRPr lang="en-US" sz="1400" b="1" baseline="30000" dirty="0">
                        <a:solidFill>
                          <a:srgbClr val="FF0000"/>
                        </a:solidFill>
                      </a:endParaRPr>
                    </a:p>
                    <a:p>
                      <a:pPr algn="ctr"/>
                      <a:endParaRPr lang="en-US" sz="1400" baseline="30000" dirty="0">
                        <a:solidFill>
                          <a:srgbClr val="FF0000"/>
                        </a:solidFill>
                      </a:endParaRPr>
                    </a:p>
                  </a:txBody>
                  <a:tcPr/>
                </a:tc>
                <a:extLst>
                  <a:ext uri="{0D108BD9-81ED-4DB2-BD59-A6C34878D82A}">
                    <a16:rowId xmlns:a16="http://schemas.microsoft.com/office/drawing/2014/main" val="3649633596"/>
                  </a:ext>
                </a:extLst>
              </a:tr>
            </a:tbl>
          </a:graphicData>
        </a:graphic>
      </p:graphicFrame>
      <p:sp>
        <p:nvSpPr>
          <p:cNvPr id="9" name="TextBox 8">
            <a:extLst>
              <a:ext uri="{FF2B5EF4-FFF2-40B4-BE49-F238E27FC236}">
                <a16:creationId xmlns:a16="http://schemas.microsoft.com/office/drawing/2014/main" id="{0419A113-0E41-D514-91ED-E88C5A392C11}"/>
              </a:ext>
            </a:extLst>
          </p:cNvPr>
          <p:cNvSpPr txBox="1"/>
          <p:nvPr/>
        </p:nvSpPr>
        <p:spPr>
          <a:xfrm>
            <a:off x="46363" y="2299395"/>
            <a:ext cx="5928803" cy="707886"/>
          </a:xfrm>
          <a:prstGeom prst="rect">
            <a:avLst/>
          </a:prstGeom>
          <a:noFill/>
        </p:spPr>
        <p:txBody>
          <a:bodyPr wrap="none" rtlCol="0">
            <a:spAutoFit/>
          </a:bodyPr>
          <a:lstStyle/>
          <a:p>
            <a:r>
              <a:rPr lang="en-US" sz="2000" dirty="0"/>
              <a:t>High energy collider papers typically treat the matrix as</a:t>
            </a:r>
          </a:p>
          <a:p>
            <a:r>
              <a:rPr lang="en-US" sz="2000" dirty="0"/>
              <a:t> if it were purely diagonal (the so-called m</a:t>
            </a:r>
            <a:r>
              <a:rPr lang="en-US" sz="2000" baseline="-25000" dirty="0"/>
              <a:t>e</a:t>
            </a:r>
            <a:r>
              <a:rPr lang="en-US" sz="2000" dirty="0"/>
              <a:t> </a:t>
            </a:r>
            <a:r>
              <a:rPr lang="en-US" sz="2000" dirty="0">
                <a:sym typeface="Wingdings" panose="05000000000000000000" pitchFamily="2" charset="2"/>
              </a:rPr>
              <a:t> 0 limit). </a:t>
            </a:r>
          </a:p>
        </p:txBody>
      </p:sp>
    </p:spTree>
    <p:extLst>
      <p:ext uri="{BB962C8B-B14F-4D97-AF65-F5344CB8AC3E}">
        <p14:creationId xmlns:p14="http://schemas.microsoft.com/office/powerpoint/2010/main" val="70460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113082</TotalTime>
  <Words>5466</Words>
  <Application>Microsoft Office PowerPoint</Application>
  <PresentationFormat>Widescreen</PresentationFormat>
  <Paragraphs>886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Wingdings</vt:lpstr>
      <vt:lpstr>Office Theme</vt:lpstr>
      <vt:lpstr>Physics with the Helicity-flip Suppressed, Transverse Asymmetries in Bhabha scattering</vt:lpstr>
      <vt:lpstr> Introduction</vt:lpstr>
      <vt:lpstr>Overview</vt:lpstr>
      <vt:lpstr>Purely Leptonic Reactions Accessible at JLab</vt:lpstr>
      <vt:lpstr>Bhabha Scattering: e+ e-  e+ e-</vt:lpstr>
      <vt:lpstr>Bhabha dσ/dΩ vs θCM</vt:lpstr>
      <vt:lpstr>Helicity Amplitudes Notation</vt:lpstr>
      <vt:lpstr>The t-channel Helicity Amplitudes</vt:lpstr>
      <vt:lpstr>The t-channel Helicity Amplitudes</vt:lpstr>
      <vt:lpstr>s-channel Constraints on Exchanged J</vt:lpstr>
      <vt:lpstr>s-channel Constraints on Exchanged J</vt:lpstr>
      <vt:lpstr>The SM s-channel Helicity Amplitudes</vt:lpstr>
      <vt:lpstr>The SM s-channel Helicity Amplitudes</vt:lpstr>
      <vt:lpstr>Unsuppressed s-channel Helicity Amplitudes with a BSM Scalar</vt:lpstr>
      <vt:lpstr>Helicity Amplitudes in Bhabha Scattering  </vt:lpstr>
      <vt:lpstr>Helicity Amplitudes in Bhabha Scattering</vt:lpstr>
      <vt:lpstr>Helicity Amplitudes in Bhabha Scattering</vt:lpstr>
      <vt:lpstr>Summary Table of the Transverse Asymmetries </vt:lpstr>
      <vt:lpstr> The Double Spin Asymmetry, ATT’      (a highly unusual transverse asymmetry,  sensitive to BSM scalar exchange)</vt:lpstr>
      <vt:lpstr>T Polarized e+ Beam, T Polarized e-Target</vt:lpstr>
      <vt:lpstr>T Polarized e+ Beam, T Polarized e-Target</vt:lpstr>
      <vt:lpstr>ATT and ATT’ </vt:lpstr>
      <vt:lpstr>ATT and ATT’ </vt:lpstr>
      <vt:lpstr>ATT and ATT’ </vt:lpstr>
      <vt:lpstr>ATT and ATT’ </vt:lpstr>
      <vt:lpstr>Explicit Bhabha QED Helicity Amplitudes</vt:lpstr>
      <vt:lpstr>ATT’ Calculation in the SM </vt:lpstr>
      <vt:lpstr>Magnitudes of Terms 4 and 5 at Backward Angles</vt:lpstr>
      <vt:lpstr>ATT’ Result in the SM</vt:lpstr>
      <vt:lpstr>Adding a BSM Scalar to ATT’  </vt:lpstr>
      <vt:lpstr>ATT’ Including a BSM Scalar Amplitude   </vt:lpstr>
      <vt:lpstr>Transverse Asymmetry Magnitudes vs Ebeam</vt:lpstr>
      <vt:lpstr>Transverse Asymmetry Magnitudes vs Ebeam</vt:lpstr>
      <vt:lpstr>Transverse Asymmetry Magnitudes vs Ebeam</vt:lpstr>
      <vt:lpstr> Summary</vt:lpstr>
      <vt:lpstr>extras</vt:lpstr>
      <vt:lpstr>Can We Actually Pull Out the ATT’ Signal? </vt:lpstr>
      <vt:lpstr>Can We Actually Pull Out the ATT’ Signal? </vt:lpstr>
      <vt:lpstr>But What About Nonlinearity?</vt:lpstr>
      <vt:lpstr>But What About Nonlinearity?</vt:lpstr>
      <vt:lpstr>PowerPoint Presentation</vt:lpstr>
      <vt:lpstr>PowerPoint Presentation</vt:lpstr>
      <vt:lpstr>Ecm in Bhabha Scattering in Jlab Fixed Target Kinematics</vt:lpstr>
      <vt:lpstr>Jlab 12 GeV CW Electron Accelerator</vt:lpstr>
      <vt:lpstr>Capability With a Future Positron Injector</vt:lpstr>
      <vt:lpstr> The Double Spin Asymmetry, ALT      (perhaps useful for BSM dipole interactions)</vt:lpstr>
      <vt:lpstr>ALT(θ, φ)</vt:lpstr>
      <vt:lpstr>ALT vs θcm </vt:lpstr>
      <vt:lpstr>ALT vs θcm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One Make an Amplitude-level Search for a Dark Photon in Bhabha Scattering?</dc:title>
  <dc:creator>Dave Mack</dc:creator>
  <cp:lastModifiedBy>Dave Mack</cp:lastModifiedBy>
  <cp:revision>1110</cp:revision>
  <cp:lastPrinted>2025-03-24T23:22:28Z</cp:lastPrinted>
  <dcterms:created xsi:type="dcterms:W3CDTF">2023-08-02T19:31:42Z</dcterms:created>
  <dcterms:modified xsi:type="dcterms:W3CDTF">2025-06-13T02:44:27Z</dcterms:modified>
</cp:coreProperties>
</file>