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media/image175.jpg" ContentType="image/jpg"/>
  <Override PartName="/ppt/media/image176.jpg" ContentType="image/jpg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media/image216.jpg" ContentType="image/jpg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tags/tag1.xml" ContentType="application/vnd.openxmlformats-officedocument.presentationml.tags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4"/>
  </p:notesMasterIdLst>
  <p:handoutMasterIdLst>
    <p:handoutMasterId r:id="rId85"/>
  </p:handoutMasterIdLst>
  <p:sldIdLst>
    <p:sldId id="649" r:id="rId2"/>
    <p:sldId id="1438" r:id="rId3"/>
    <p:sldId id="1586" r:id="rId4"/>
    <p:sldId id="463" r:id="rId5"/>
    <p:sldId id="1515" r:id="rId6"/>
    <p:sldId id="410" r:id="rId7"/>
    <p:sldId id="740" r:id="rId8"/>
    <p:sldId id="737" r:id="rId9"/>
    <p:sldId id="1391" r:id="rId10"/>
    <p:sldId id="1338" r:id="rId11"/>
    <p:sldId id="1392" r:id="rId12"/>
    <p:sldId id="1352" r:id="rId13"/>
    <p:sldId id="1424" r:id="rId14"/>
    <p:sldId id="1425" r:id="rId15"/>
    <p:sldId id="1523" r:id="rId16"/>
    <p:sldId id="1339" r:id="rId17"/>
    <p:sldId id="1419" r:id="rId18"/>
    <p:sldId id="1184" r:id="rId19"/>
    <p:sldId id="1480" r:id="rId20"/>
    <p:sldId id="1193" r:id="rId21"/>
    <p:sldId id="1529" r:id="rId22"/>
    <p:sldId id="1496" r:id="rId23"/>
    <p:sldId id="1440" r:id="rId24"/>
    <p:sldId id="1214" r:id="rId25"/>
    <p:sldId id="516" r:id="rId26"/>
    <p:sldId id="1576" r:id="rId27"/>
    <p:sldId id="1397" r:id="rId28"/>
    <p:sldId id="1295" r:id="rId29"/>
    <p:sldId id="1581" r:id="rId30"/>
    <p:sldId id="1312" r:id="rId31"/>
    <p:sldId id="1349" r:id="rId32"/>
    <p:sldId id="1494" r:id="rId33"/>
    <p:sldId id="1436" r:id="rId34"/>
    <p:sldId id="1365" r:id="rId35"/>
    <p:sldId id="1482" r:id="rId36"/>
    <p:sldId id="1595" r:id="rId37"/>
    <p:sldId id="1527" r:id="rId38"/>
    <p:sldId id="1492" r:id="rId39"/>
    <p:sldId id="1379" r:id="rId40"/>
    <p:sldId id="1380" r:id="rId41"/>
    <p:sldId id="1381" r:id="rId42"/>
    <p:sldId id="1584" r:id="rId43"/>
    <p:sldId id="1501" r:id="rId44"/>
    <p:sldId id="1579" r:id="rId45"/>
    <p:sldId id="1580" r:id="rId46"/>
    <p:sldId id="1569" r:id="rId47"/>
    <p:sldId id="1596" r:id="rId48"/>
    <p:sldId id="1502" r:id="rId49"/>
    <p:sldId id="1503" r:id="rId50"/>
    <p:sldId id="645" r:id="rId51"/>
    <p:sldId id="1504" r:id="rId52"/>
    <p:sldId id="1461" r:id="rId53"/>
    <p:sldId id="1460" r:id="rId54"/>
    <p:sldId id="1475" r:id="rId55"/>
    <p:sldId id="1290" r:id="rId56"/>
    <p:sldId id="1592" r:id="rId57"/>
    <p:sldId id="1524" r:id="rId58"/>
    <p:sldId id="1593" r:id="rId59"/>
    <p:sldId id="1594" r:id="rId60"/>
    <p:sldId id="1525" r:id="rId61"/>
    <p:sldId id="1526" r:id="rId62"/>
    <p:sldId id="1528" r:id="rId63"/>
    <p:sldId id="1354" r:id="rId64"/>
    <p:sldId id="1375" r:id="rId65"/>
    <p:sldId id="1376" r:id="rId66"/>
    <p:sldId id="1377" r:id="rId67"/>
    <p:sldId id="1363" r:id="rId68"/>
    <p:sldId id="1564" r:id="rId69"/>
    <p:sldId id="1565" r:id="rId70"/>
    <p:sldId id="1566" r:id="rId71"/>
    <p:sldId id="1463" r:id="rId72"/>
    <p:sldId id="1465" r:id="rId73"/>
    <p:sldId id="1469" r:id="rId74"/>
    <p:sldId id="1467" r:id="rId75"/>
    <p:sldId id="1487" r:id="rId76"/>
    <p:sldId id="1489" r:id="rId77"/>
    <p:sldId id="1470" r:id="rId78"/>
    <p:sldId id="1341" r:id="rId79"/>
    <p:sldId id="1229" r:id="rId80"/>
    <p:sldId id="1484" r:id="rId81"/>
    <p:sldId id="1582" r:id="rId82"/>
    <p:sldId id="1583" r:id="rId83"/>
  </p:sldIdLst>
  <p:sldSz cx="12192000" cy="6858000"/>
  <p:notesSz cx="6858000" cy="9144000"/>
  <p:defaultTextStyle>
    <a:defPPr marL="0" marR="0" indent="0" algn="l" defTabSz="91423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11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115" algn="l" defTabSz="45711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230" algn="l" defTabSz="45711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346" algn="l" defTabSz="45711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461" algn="l" defTabSz="45711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285576" algn="l" defTabSz="45711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742691" algn="l" defTabSz="45711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3199807" algn="l" defTabSz="45711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3656922" algn="l" defTabSz="45711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9A8"/>
    <a:srgbClr val="00FF62"/>
    <a:srgbClr val="D883FF"/>
    <a:srgbClr val="FF85FF"/>
    <a:srgbClr val="FF00FF"/>
    <a:srgbClr val="FF43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201"/>
    <p:restoredTop sz="94422"/>
  </p:normalViewPr>
  <p:slideViewPr>
    <p:cSldViewPr snapToGrid="0" snapToObjects="1">
      <p:cViewPr varScale="1">
        <p:scale>
          <a:sx n="100" d="100"/>
          <a:sy n="100" d="100"/>
        </p:scale>
        <p:origin x="184" y="61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2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66D3A3-E7A6-0542-B1F3-7B9E82595F63}" type="datetimeFigureOut">
              <a:rPr lang="en-US" smtClean="0"/>
              <a:t>6/11/25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633F4-2C3A-E549-82CF-D83C8A5BD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57426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Shape 47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0" name="Shape 48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189256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558" latinLnBrk="0">
      <a:defRPr sz="1200">
        <a:latin typeface="+mj-lt"/>
        <a:ea typeface="+mj-ea"/>
        <a:cs typeface="+mj-cs"/>
        <a:sym typeface="Calibri"/>
      </a:defRPr>
    </a:lvl2pPr>
    <a:lvl3pPr indent="457115" latinLnBrk="0">
      <a:defRPr sz="1200">
        <a:latin typeface="+mj-lt"/>
        <a:ea typeface="+mj-ea"/>
        <a:cs typeface="+mj-cs"/>
        <a:sym typeface="Calibri"/>
      </a:defRPr>
    </a:lvl3pPr>
    <a:lvl4pPr indent="685674" latinLnBrk="0">
      <a:defRPr sz="1200">
        <a:latin typeface="+mj-lt"/>
        <a:ea typeface="+mj-ea"/>
        <a:cs typeface="+mj-cs"/>
        <a:sym typeface="Calibri"/>
      </a:defRPr>
    </a:lvl4pPr>
    <a:lvl5pPr indent="914230" latinLnBrk="0">
      <a:defRPr sz="1200">
        <a:latin typeface="+mj-lt"/>
        <a:ea typeface="+mj-ea"/>
        <a:cs typeface="+mj-cs"/>
        <a:sym typeface="Calibri"/>
      </a:defRPr>
    </a:lvl5pPr>
    <a:lvl6pPr indent="1142789" latinLnBrk="0">
      <a:defRPr sz="1200">
        <a:latin typeface="+mj-lt"/>
        <a:ea typeface="+mj-ea"/>
        <a:cs typeface="+mj-cs"/>
        <a:sym typeface="Calibri"/>
      </a:defRPr>
    </a:lvl6pPr>
    <a:lvl7pPr indent="1371346" latinLnBrk="0">
      <a:defRPr sz="1200">
        <a:latin typeface="+mj-lt"/>
        <a:ea typeface="+mj-ea"/>
        <a:cs typeface="+mj-cs"/>
        <a:sym typeface="Calibri"/>
      </a:defRPr>
    </a:lvl7pPr>
    <a:lvl8pPr indent="1599904" latinLnBrk="0">
      <a:defRPr sz="1200">
        <a:latin typeface="+mj-lt"/>
        <a:ea typeface="+mj-ea"/>
        <a:cs typeface="+mj-cs"/>
        <a:sym typeface="Calibri"/>
      </a:defRPr>
    </a:lvl8pPr>
    <a:lvl9pPr indent="1828461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3116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4720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1161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8961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0359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 initio statement on 208Pb, but in a new way.</a:t>
            </a:r>
          </a:p>
          <a:p>
            <a:endParaRPr lang="en-US" dirty="0"/>
          </a:p>
          <a:p>
            <a:r>
              <a:rPr lang="en-US" dirty="0"/>
              <a:t>Typical crude analysis: spread in a few NN+3N</a:t>
            </a:r>
          </a:p>
          <a:p>
            <a:endParaRPr lang="en-US" dirty="0"/>
          </a:p>
          <a:p>
            <a:r>
              <a:rPr lang="en-US" dirty="0"/>
              <a:t>New - statistically meaningful sample of NN+3N</a:t>
            </a:r>
          </a:p>
        </p:txBody>
      </p:sp>
    </p:spTree>
    <p:extLst>
      <p:ext uri="{BB962C8B-B14F-4D97-AF65-F5344CB8AC3E}">
        <p14:creationId xmlns:p14="http://schemas.microsoft.com/office/powerpoint/2010/main" val="28375727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2F8DA-3302-B094-00C3-0A1BD3F43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5C630B-F81D-ED13-7080-8772A343D4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64D6F4-48CF-B8E4-1DA6-C03F6CB5A4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approach to uncertainty estimation. Old way, spread in a few chiral interactions. New approach, construct statistically meaningful sample to get PPD</a:t>
            </a:r>
          </a:p>
          <a:p>
            <a:endParaRPr lang="en-US" dirty="0"/>
          </a:p>
          <a:p>
            <a:r>
              <a:rPr lang="en-US" dirty="0"/>
              <a:t>In order to get statistically meaningful sample, need to construct MANY </a:t>
            </a:r>
          </a:p>
          <a:p>
            <a:endParaRPr lang="en-US" dirty="0"/>
          </a:p>
          <a:p>
            <a:r>
              <a:rPr lang="en-US" dirty="0"/>
              <a:t>1) Emulators to perform many calculation</a:t>
            </a:r>
          </a:p>
          <a:p>
            <a:endParaRPr lang="en-US" dirty="0"/>
          </a:p>
          <a:p>
            <a:r>
              <a:rPr lang="en-US" dirty="0"/>
              <a:t>New approach that can be applied for any observable in any nucleus</a:t>
            </a:r>
          </a:p>
          <a:p>
            <a:endParaRPr lang="en-US" dirty="0"/>
          </a:p>
          <a:p>
            <a:r>
              <a:rPr lang="en-US" dirty="0"/>
              <a:t>One exciting way we could use this is in calculating nuclear structure properties to constrain </a:t>
            </a:r>
          </a:p>
        </p:txBody>
      </p:sp>
    </p:spTree>
    <p:extLst>
      <p:ext uri="{BB962C8B-B14F-4D97-AF65-F5344CB8AC3E}">
        <p14:creationId xmlns:p14="http://schemas.microsoft.com/office/powerpoint/2010/main" val="38060745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9400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6890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1196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76310-DAD6-EE4F-ABB6-4124C82A7486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911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9A5708-C8E5-0262-BEEB-3C81226E3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636251-70AC-ED90-BEA1-43179ACE95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D111DE-E0E1-7F6F-C060-69B3E0DE37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027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5EE098-8C8B-E717-8E75-0A68F2DB1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>
            <a:extLst>
              <a:ext uri="{FF2B5EF4-FFF2-40B4-BE49-F238E27FC236}">
                <a16:creationId xmlns:a16="http://schemas.microsoft.com/office/drawing/2014/main" id="{DFECD2BA-E603-6557-9347-B354AC9E3A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>
            <a:extLst>
              <a:ext uri="{FF2B5EF4-FFF2-40B4-BE49-F238E27FC236}">
                <a16:creationId xmlns:a16="http://schemas.microsoft.com/office/drawing/2014/main" id="{8DC386BC-8F00-2AEA-830B-745FB787F6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>
            <a:extLst>
              <a:ext uri="{FF2B5EF4-FFF2-40B4-BE49-F238E27FC236}">
                <a16:creationId xmlns:a16="http://schemas.microsoft.com/office/drawing/2014/main" id="{37CF9D3C-B250-F9D9-F59D-96DF202D5A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76310-DAD6-EE4F-ABB6-4124C82A748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6056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6898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1571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2570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8163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3978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259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5055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B3DFC1-B54D-E16C-6710-98749679B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FAFE05-D32B-6091-FA19-87DBA263D5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9C07B4-6C6D-960E-8258-F344D7EC6E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0231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805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6664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5419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9065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7968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3997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376CA9-C8C2-2FAE-0944-AD2A7146B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A0B20C-BCA4-E020-C0CD-0B26E56EC2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A668A8-B0EF-7A0E-C51E-E4A4E634A3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6156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8740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6705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A7FF07-D71B-CAA2-DFE1-C9C2525C8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9904B8-69FE-95A8-0062-6C7484A307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0F31E6-F42C-D397-422E-E365EF4206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9409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A7FF07-D71B-CAA2-DFE1-C9C2525C8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9904B8-69FE-95A8-0062-6C7484A307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0F31E6-F42C-D397-422E-E365EF4206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70161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0828B-E17C-7973-30B3-C7D919D1F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84DAD7-39B2-69C1-F6BF-743091B850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072536-C7DC-9940-C0EB-41E4FEB886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246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80016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19794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5022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16457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15585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00174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Impact: Chemistry, astrophysics, particle physics, atomic, molecular</a:t>
            </a:r>
          </a:p>
        </p:txBody>
      </p:sp>
    </p:spTree>
    <p:extLst>
      <p:ext uri="{BB962C8B-B14F-4D97-AF65-F5344CB8AC3E}">
        <p14:creationId xmlns:p14="http://schemas.microsoft.com/office/powerpoint/2010/main" val="243692674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99634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D10CCE-29EC-53A5-73D5-B75393F30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B689D1-D590-2E25-7C01-1A45FE60D8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6D1949-948D-B5E0-E477-54141B80C4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29667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54222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677900-2754-5A5F-8039-0D953D7EE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3FB94B-EEFA-CDE1-F9BC-34C7DED510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2593DE-755A-8E95-C28B-4328F9911D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251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Should be drivable from QCD. As of yet, no rigorous connection.</a:t>
            </a:r>
          </a:p>
          <a:p>
            <a:r>
              <a:rPr lang="en-US" dirty="0"/>
              <a:t>Instead have low energy expansion of QCD where nucleons are </a:t>
            </a:r>
            <a:r>
              <a:rPr lang="en-US" dirty="0" err="1"/>
              <a:t>dof</a:t>
            </a:r>
            <a:r>
              <a:rPr lang="en-US" dirty="0"/>
              <a:t> and interact via pion exchange and contact.</a:t>
            </a:r>
          </a:p>
          <a:p>
            <a:r>
              <a:rPr lang="en-US" dirty="0"/>
              <a:t>From this we construct a perturbative expansion of nuclear forces where NN, 3N, … plus EW</a:t>
            </a:r>
          </a:p>
          <a:p>
            <a:r>
              <a:rPr lang="en-US" dirty="0"/>
              <a:t>Where contacts build in physics originating from high energy but that’s relevant for low energy. </a:t>
            </a:r>
          </a:p>
          <a:p>
            <a:endParaRPr lang="en-US" dirty="0"/>
          </a:p>
          <a:p>
            <a:r>
              <a:rPr lang="en-US" dirty="0"/>
              <a:t>- How do we do this? with each contact there are a number of </a:t>
            </a:r>
            <a:r>
              <a:rPr lang="en-US" dirty="0" err="1"/>
              <a:t>underermined</a:t>
            </a:r>
            <a:r>
              <a:rPr lang="en-US" dirty="0"/>
              <a:t> constants that must be constrained either by calculating or confronting with data, </a:t>
            </a:r>
            <a:r>
              <a:rPr lang="en-US" dirty="0" err="1"/>
              <a:t>eg</a:t>
            </a:r>
            <a:r>
              <a:rPr lang="en-US" dirty="0"/>
              <a:t>, 16 at N2LO</a:t>
            </a:r>
          </a:p>
          <a:p>
            <a:endParaRPr lang="en-US" dirty="0"/>
          </a:p>
          <a:p>
            <a:r>
              <a:rPr lang="en-US" dirty="0"/>
              <a:t>Finally, if done rigorously, can </a:t>
            </a:r>
            <a:r>
              <a:rPr lang="en-US" dirty="0" err="1"/>
              <a:t>estimnate</a:t>
            </a:r>
            <a:r>
              <a:rPr lang="en-US" dirty="0"/>
              <a:t> neglected physics when truncating at a given order.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09589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9A1A1-F159-F90F-4A00-C76B04AF5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F7DAD9-5FF8-145C-0D28-88FB49A4E7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6DA8AE-028E-5977-B4B1-17C4A18D1F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49377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20003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53778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94255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25495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59969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92880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71169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39921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151E1-FC8A-41A6-45CE-395AF1C4B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AE3A5F-7BD2-614C-0EDD-8B62E8E075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E3D86C-5F78-9DC2-324C-10BBC67128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71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16217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151E1-FC8A-41A6-45CE-395AF1C4B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AE3A5F-7BD2-614C-0EDD-8B62E8E075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E3D86C-5F78-9DC2-324C-10BBC67128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96771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151E1-FC8A-41A6-45CE-395AF1C4B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AE3A5F-7BD2-614C-0EDD-8B62E8E075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E3D86C-5F78-9DC2-324C-10BBC67128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40131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151E1-FC8A-41A6-45CE-395AF1C4B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AE3A5F-7BD2-614C-0EDD-8B62E8E075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E3D86C-5F78-9DC2-324C-10BBC67128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10882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151E1-FC8A-41A6-45CE-395AF1C4B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AE3A5F-7BD2-614C-0EDD-8B62E8E075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E3D86C-5F78-9DC2-324C-10BBC67128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72895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151E1-FC8A-41A6-45CE-395AF1C4B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AE3A5F-7BD2-614C-0EDD-8B62E8E075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E3D86C-5F78-9DC2-324C-10BBC67128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11468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151E1-FC8A-41A6-45CE-395AF1C4B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AE3A5F-7BD2-614C-0EDD-8B62E8E075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E3D86C-5F78-9DC2-324C-10BBC67128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46985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39994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27097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203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8383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439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54A7F-6E88-E93B-BE69-6C5081CFF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BBAE05-C7FF-7B18-AAEE-D7D755C16A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ACF9D4-38E0-F789-CDE1-7C8C2EA6C3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assume our calculations will</a:t>
            </a:r>
          </a:p>
          <a:p>
            <a:r>
              <a:rPr lang="en-US" dirty="0"/>
              <a:t>behave similarly for separation energies which have not</a:t>
            </a:r>
          </a:p>
          <a:p>
            <a:r>
              <a:rPr lang="en-US" dirty="0"/>
              <a:t>yet been measured</a:t>
            </a:r>
          </a:p>
          <a:p>
            <a:endParaRPr lang="en-US" dirty="0"/>
          </a:p>
          <a:p>
            <a:r>
              <a:rPr lang="en-US" dirty="0"/>
              <a:t>Comparing predictions to known data, we modeled the residuals of the separation energies, and through a Bayesian analysis, we obtained a PPD for the residual S^2n for </a:t>
            </a:r>
          </a:p>
        </p:txBody>
      </p:sp>
    </p:spTree>
    <p:extLst>
      <p:ext uri="{BB962C8B-B14F-4D97-AF65-F5344CB8AC3E}">
        <p14:creationId xmlns:p14="http://schemas.microsoft.com/office/powerpoint/2010/main" val="2874569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92428" y="-16387"/>
            <a:ext cx="5957891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" name="Rectangle 14"/>
          <p:cNvSpPr/>
          <p:nvPr/>
        </p:nvSpPr>
        <p:spPr>
          <a:xfrm>
            <a:off x="11403106" y="0"/>
            <a:ext cx="788895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" name="Date Placeholder 3"/>
          <p:cNvSpPr txBox="1"/>
          <p:nvPr/>
        </p:nvSpPr>
        <p:spPr>
          <a:xfrm>
            <a:off x="661745" y="6496972"/>
            <a:ext cx="1305079" cy="175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8285" tIns="18285" rIns="18285" bIns="18285">
            <a:spAutoFit/>
          </a:bodyPr>
          <a:lstStyle>
            <a:lvl1pPr>
              <a:defRPr sz="900">
                <a:solidFill>
                  <a:srgbClr val="181717"/>
                </a:solidFill>
              </a:defRPr>
            </a:lvl1pPr>
          </a:lstStyle>
          <a:p>
            <a:r>
              <a:t>2018-09-13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5" name="TextBox 17"/>
          <p:cNvSpPr txBox="1"/>
          <p:nvPr/>
        </p:nvSpPr>
        <p:spPr>
          <a:xfrm rot="16200000">
            <a:off x="10088279" y="4777077"/>
            <a:ext cx="3514724" cy="492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1" tIns="45712" rIns="45711" bIns="45712">
            <a:spAutoFit/>
          </a:bodyPr>
          <a:lstStyle/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Discovery,</a:t>
            </a:r>
          </a:p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accelerated</a:t>
            </a:r>
          </a:p>
        </p:txBody>
      </p:sp>
      <p:pic>
        <p:nvPicPr>
          <p:cNvPr id="16" name="Picture 18" descr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80" y="204095"/>
            <a:ext cx="1947187" cy="350307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Title Text"/>
          <p:cNvSpPr txBox="1">
            <a:spLocks noGrp="1"/>
          </p:cNvSpPr>
          <p:nvPr>
            <p:ph type="title"/>
          </p:nvPr>
        </p:nvSpPr>
        <p:spPr>
          <a:xfrm>
            <a:off x="662727" y="2032779"/>
            <a:ext cx="3937852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000" b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1741" y="4114800"/>
            <a:ext cx="3938835" cy="90034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SzTx/>
              <a:buFontTx/>
              <a:buNone/>
              <a:defRPr sz="1900"/>
            </a:lvl1pPr>
            <a:lvl2pPr marL="0" indent="457115">
              <a:buSzTx/>
              <a:buFontTx/>
              <a:buNone/>
              <a:defRPr sz="1900"/>
            </a:lvl2pPr>
            <a:lvl3pPr marL="0" indent="914230">
              <a:buSzTx/>
              <a:buFontTx/>
              <a:buNone/>
              <a:defRPr sz="1900"/>
            </a:lvl3pPr>
            <a:lvl4pPr marL="0" indent="1371346">
              <a:buSzTx/>
              <a:buFontTx/>
              <a:buNone/>
              <a:defRPr sz="1900"/>
            </a:lvl4pPr>
            <a:lvl5pPr marL="0" indent="1828461">
              <a:buSzTx/>
              <a:buFontTx/>
              <a:buNone/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7" name="Title Text"/>
          <p:cNvSpPr txBox="1">
            <a:spLocks noGrp="1"/>
          </p:cNvSpPr>
          <p:nvPr>
            <p:ph type="title"/>
          </p:nvPr>
        </p:nvSpPr>
        <p:spPr>
          <a:xfrm>
            <a:off x="661741" y="2032776"/>
            <a:ext cx="3938835" cy="158196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2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1741" y="3814534"/>
            <a:ext cx="3938835" cy="90034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SzTx/>
              <a:buFontTx/>
              <a:buNone/>
              <a:defRPr sz="1900"/>
            </a:lvl1pPr>
            <a:lvl2pPr marL="0" indent="457115">
              <a:buSzTx/>
              <a:buFontTx/>
              <a:buNone/>
              <a:defRPr sz="1900"/>
            </a:lvl2pPr>
            <a:lvl3pPr marL="0" indent="914230">
              <a:buSzTx/>
              <a:buFontTx/>
              <a:buNone/>
              <a:defRPr sz="1900"/>
            </a:lvl3pPr>
            <a:lvl4pPr marL="0" indent="1371346">
              <a:buSzTx/>
              <a:buFontTx/>
              <a:buNone/>
              <a:defRPr sz="1900"/>
            </a:lvl4pPr>
            <a:lvl5pPr marL="0" indent="1828461">
              <a:buSzTx/>
              <a:buFontTx/>
              <a:buNone/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36" name="Title Text"/>
          <p:cNvSpPr txBox="1">
            <a:spLocks noGrp="1"/>
          </p:cNvSpPr>
          <p:nvPr>
            <p:ph type="title"/>
          </p:nvPr>
        </p:nvSpPr>
        <p:spPr>
          <a:xfrm>
            <a:off x="661741" y="2032776"/>
            <a:ext cx="3938835" cy="158196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1741" y="3814534"/>
            <a:ext cx="3938835" cy="90034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SzTx/>
              <a:buFontTx/>
              <a:buNone/>
              <a:defRPr sz="1900"/>
            </a:lvl1pPr>
            <a:lvl2pPr marL="0" indent="457115">
              <a:buSzTx/>
              <a:buFontTx/>
              <a:buNone/>
              <a:defRPr sz="1900"/>
            </a:lvl2pPr>
            <a:lvl3pPr marL="0" indent="914230">
              <a:buSzTx/>
              <a:buFontTx/>
              <a:buNone/>
              <a:defRPr sz="1900"/>
            </a:lvl3pPr>
            <a:lvl4pPr marL="0" indent="1371346">
              <a:buSzTx/>
              <a:buFontTx/>
              <a:buNone/>
              <a:defRPr sz="1900"/>
            </a:lvl4pPr>
            <a:lvl5pPr marL="0" indent="1828461">
              <a:buSzTx/>
              <a:buFontTx/>
              <a:buNone/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8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6747063" y="979688"/>
            <a:ext cx="4182877" cy="5881541"/>
          </a:xfrm>
          <a:prstGeom prst="rect">
            <a:avLst/>
          </a:prstGeom>
        </p:spPr>
        <p:txBody>
          <a:bodyPr lIns="91422" rIns="91422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6" name="Body Level One…"/>
          <p:cNvSpPr txBox="1">
            <a:spLocks noGrp="1"/>
          </p:cNvSpPr>
          <p:nvPr>
            <p:ph type="body" idx="1"/>
          </p:nvPr>
        </p:nvSpPr>
        <p:spPr>
          <a:xfrm>
            <a:off x="1947791" y="2032779"/>
            <a:ext cx="7687508" cy="44395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rgbClr val="00B0F0"/>
              </a:buClr>
              <a:buFontTx/>
              <a:buChar char="▪"/>
              <a:defRPr sz="3200"/>
            </a:lvl1pPr>
            <a:lvl2pPr marL="685674" indent="-228558">
              <a:lnSpc>
                <a:spcPct val="100000"/>
              </a:lnSpc>
              <a:buClr>
                <a:srgbClr val="00B0F0"/>
              </a:buClr>
              <a:buFontTx/>
              <a:buChar char="▪"/>
              <a:defRPr sz="3200"/>
            </a:lvl2pPr>
            <a:lvl3pPr marL="1142789" indent="-228558">
              <a:lnSpc>
                <a:spcPct val="100000"/>
              </a:lnSpc>
              <a:buClr>
                <a:srgbClr val="00B0F0"/>
              </a:buClr>
              <a:buFontTx/>
              <a:buChar char="▪"/>
              <a:defRPr sz="3200"/>
            </a:lvl3pPr>
            <a:lvl4pPr marL="1599904" indent="-228558">
              <a:lnSpc>
                <a:spcPct val="100000"/>
              </a:lnSpc>
              <a:buClr>
                <a:srgbClr val="00B0F0"/>
              </a:buClr>
              <a:buFontTx/>
              <a:buChar char="▪"/>
              <a:defRPr sz="3200"/>
            </a:lvl4pPr>
            <a:lvl5pPr marL="2057019" indent="-228558">
              <a:lnSpc>
                <a:spcPct val="100000"/>
              </a:lnSpc>
              <a:buClr>
                <a:srgbClr val="00B0F0"/>
              </a:buClr>
              <a:buFontTx/>
              <a:buChar char="▪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7" name="Title Text"/>
          <p:cNvSpPr txBox="1">
            <a:spLocks noGrp="1"/>
          </p:cNvSpPr>
          <p:nvPr>
            <p:ph type="title"/>
          </p:nvPr>
        </p:nvSpPr>
        <p:spPr>
          <a:xfrm>
            <a:off x="1947791" y="979690"/>
            <a:ext cx="7687508" cy="66358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1900" b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5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947791" y="2032779"/>
            <a:ext cx="6921891" cy="44395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rgbClr val="00B0F0"/>
              </a:buClr>
              <a:buFontTx/>
              <a:buChar char="▪"/>
              <a:defRPr sz="3200"/>
            </a:lvl1pPr>
            <a:lvl2pPr marL="685674" indent="-228558">
              <a:lnSpc>
                <a:spcPct val="100000"/>
              </a:lnSpc>
              <a:buClr>
                <a:srgbClr val="00B0F0"/>
              </a:buClr>
              <a:buFontTx/>
              <a:buChar char="▪"/>
              <a:defRPr sz="3200"/>
            </a:lvl2pPr>
            <a:lvl3pPr marL="1142789" indent="-228558">
              <a:lnSpc>
                <a:spcPct val="100000"/>
              </a:lnSpc>
              <a:buClr>
                <a:srgbClr val="00B0F0"/>
              </a:buClr>
              <a:buFontTx/>
              <a:buChar char="▪"/>
              <a:defRPr sz="3200"/>
            </a:lvl3pPr>
            <a:lvl4pPr marL="1599904" indent="-228558">
              <a:lnSpc>
                <a:spcPct val="100000"/>
              </a:lnSpc>
              <a:buClr>
                <a:srgbClr val="00B0F0"/>
              </a:buClr>
              <a:buFontTx/>
              <a:buChar char="▪"/>
              <a:defRPr sz="3200"/>
            </a:lvl4pPr>
            <a:lvl5pPr marL="2057019" indent="-228558">
              <a:lnSpc>
                <a:spcPct val="100000"/>
              </a:lnSpc>
              <a:buClr>
                <a:srgbClr val="00B0F0"/>
              </a:buClr>
              <a:buFontTx/>
              <a:buChar char="▪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6" name="Title Text"/>
          <p:cNvSpPr txBox="1">
            <a:spLocks noGrp="1"/>
          </p:cNvSpPr>
          <p:nvPr>
            <p:ph type="title"/>
          </p:nvPr>
        </p:nvSpPr>
        <p:spPr>
          <a:xfrm rot="5400000">
            <a:off x="7116883" y="3953882"/>
            <a:ext cx="4439523" cy="597319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1900" b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osure Slide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Rectangle 2"/>
          <p:cNvSpPr/>
          <p:nvPr/>
        </p:nvSpPr>
        <p:spPr>
          <a:xfrm>
            <a:off x="-128286" y="-16387"/>
            <a:ext cx="5957891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4" name="Rectangle 3"/>
          <p:cNvSpPr/>
          <p:nvPr/>
        </p:nvSpPr>
        <p:spPr>
          <a:xfrm>
            <a:off x="11403106" y="0"/>
            <a:ext cx="788895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64797" y="1010318"/>
            <a:ext cx="264719" cy="26159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66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21" y="204095"/>
            <a:ext cx="1947187" cy="350307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TextBox 8"/>
          <p:cNvSpPr txBox="1"/>
          <p:nvPr/>
        </p:nvSpPr>
        <p:spPr>
          <a:xfrm rot="16200000">
            <a:off x="10088279" y="4777077"/>
            <a:ext cx="3514724" cy="492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1" tIns="45712" rIns="45711" bIns="45712">
            <a:spAutoFit/>
          </a:bodyPr>
          <a:lstStyle/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Discovery,</a:t>
            </a:r>
          </a:p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accelerated</a:t>
            </a:r>
          </a:p>
        </p:txBody>
      </p:sp>
      <p:sp>
        <p:nvSpPr>
          <p:cNvPr id="168" name="Title Text"/>
          <p:cNvSpPr txBox="1">
            <a:spLocks noGrp="1"/>
          </p:cNvSpPr>
          <p:nvPr>
            <p:ph type="title"/>
          </p:nvPr>
        </p:nvSpPr>
        <p:spPr>
          <a:xfrm>
            <a:off x="661741" y="2032775"/>
            <a:ext cx="3938835" cy="158196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6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1988" y="4493175"/>
            <a:ext cx="3938589" cy="7811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1900"/>
            </a:lvl1pPr>
            <a:lvl2pPr marL="628535" indent="-171420">
              <a:buFontTx/>
              <a:defRPr sz="1900"/>
            </a:lvl2pPr>
            <a:lvl3pPr marL="0" indent="914230">
              <a:buSzTx/>
              <a:buFontTx/>
              <a:buNone/>
              <a:defRPr sz="1900"/>
            </a:lvl3pPr>
            <a:lvl4pPr marL="1599904" indent="-228558">
              <a:buFontTx/>
              <a:defRPr sz="1900"/>
            </a:lvl4pPr>
            <a:lvl5pPr marL="2057019" indent="-228558">
              <a:buFontTx/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0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661743" y="4118555"/>
            <a:ext cx="3938589" cy="3746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2000" b="1">
                <a:solidFill>
                  <a:srgbClr val="00B0F0"/>
                </a:solidFill>
              </a:defRPr>
            </a:lvl1pPr>
          </a:lstStyle>
          <a:p>
            <a:pPr marL="0" indent="0">
              <a:buSzTx/>
              <a:buFontTx/>
              <a:buNone/>
              <a:defRPr sz="2000" b="1">
                <a:solidFill>
                  <a:srgbClr val="00B0F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osure Slide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Rectangle 2"/>
          <p:cNvSpPr/>
          <p:nvPr/>
        </p:nvSpPr>
        <p:spPr>
          <a:xfrm>
            <a:off x="-128286" y="-16387"/>
            <a:ext cx="5957891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8" name="Rectangle 3"/>
          <p:cNvSpPr/>
          <p:nvPr/>
        </p:nvSpPr>
        <p:spPr>
          <a:xfrm>
            <a:off x="11403106" y="0"/>
            <a:ext cx="788895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64797" y="1010318"/>
            <a:ext cx="264719" cy="26159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80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21" y="204095"/>
            <a:ext cx="1947187" cy="350307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TextBox 8"/>
          <p:cNvSpPr txBox="1"/>
          <p:nvPr/>
        </p:nvSpPr>
        <p:spPr>
          <a:xfrm rot="16200000">
            <a:off x="10088279" y="4777077"/>
            <a:ext cx="3514724" cy="492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1" tIns="45712" rIns="45711" bIns="45712">
            <a:spAutoFit/>
          </a:bodyPr>
          <a:lstStyle/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Discovery,</a:t>
            </a:r>
          </a:p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accelerated</a:t>
            </a:r>
          </a:p>
        </p:txBody>
      </p:sp>
      <p:sp>
        <p:nvSpPr>
          <p:cNvPr id="182" name="Title Text"/>
          <p:cNvSpPr txBox="1">
            <a:spLocks noGrp="1"/>
          </p:cNvSpPr>
          <p:nvPr>
            <p:ph type="title"/>
          </p:nvPr>
        </p:nvSpPr>
        <p:spPr>
          <a:xfrm>
            <a:off x="661741" y="2032775"/>
            <a:ext cx="3938835" cy="158196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1988" y="4493175"/>
            <a:ext cx="3938589" cy="7811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1900"/>
            </a:lvl1pPr>
            <a:lvl2pPr marL="628535" indent="-171420">
              <a:buFontTx/>
              <a:defRPr sz="1900"/>
            </a:lvl2pPr>
            <a:lvl3pPr marL="0" indent="914230">
              <a:buSzTx/>
              <a:buFontTx/>
              <a:buNone/>
              <a:defRPr sz="1900"/>
            </a:lvl3pPr>
            <a:lvl4pPr marL="1599904" indent="-228558">
              <a:buFontTx/>
              <a:defRPr sz="1900"/>
            </a:lvl4pPr>
            <a:lvl5pPr marL="2057019" indent="-228558">
              <a:buFontTx/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4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661743" y="4118555"/>
            <a:ext cx="3938589" cy="3746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2000" b="1">
                <a:solidFill>
                  <a:srgbClr val="00B0F0"/>
                </a:solidFill>
              </a:defRPr>
            </a:lvl1pPr>
          </a:lstStyle>
          <a:p>
            <a:pPr marL="0" indent="0">
              <a:buSzTx/>
              <a:buFontTx/>
              <a:buNone/>
              <a:defRPr sz="2000" b="1">
                <a:solidFill>
                  <a:srgbClr val="00B0F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osure Slide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Rectangle 2"/>
          <p:cNvSpPr/>
          <p:nvPr/>
        </p:nvSpPr>
        <p:spPr>
          <a:xfrm>
            <a:off x="-128286" y="-16387"/>
            <a:ext cx="5957891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2" name="Rectangle 3"/>
          <p:cNvSpPr/>
          <p:nvPr/>
        </p:nvSpPr>
        <p:spPr>
          <a:xfrm>
            <a:off x="11403106" y="0"/>
            <a:ext cx="788895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64797" y="1010318"/>
            <a:ext cx="264719" cy="26159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94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21" y="204095"/>
            <a:ext cx="1947187" cy="350307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TextBox 8"/>
          <p:cNvSpPr txBox="1"/>
          <p:nvPr/>
        </p:nvSpPr>
        <p:spPr>
          <a:xfrm rot="16200000">
            <a:off x="10088279" y="4777077"/>
            <a:ext cx="3514724" cy="492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1" tIns="45712" rIns="45711" bIns="45712">
            <a:spAutoFit/>
          </a:bodyPr>
          <a:lstStyle/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Discovery,</a:t>
            </a:r>
          </a:p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accelerated</a:t>
            </a:r>
          </a:p>
        </p:txBody>
      </p:sp>
      <p:sp>
        <p:nvSpPr>
          <p:cNvPr id="196" name="Title Text"/>
          <p:cNvSpPr txBox="1">
            <a:spLocks noGrp="1"/>
          </p:cNvSpPr>
          <p:nvPr>
            <p:ph type="title"/>
          </p:nvPr>
        </p:nvSpPr>
        <p:spPr>
          <a:xfrm>
            <a:off x="661741" y="2032775"/>
            <a:ext cx="3938835" cy="158196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9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1988" y="4493175"/>
            <a:ext cx="3938589" cy="7811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1900"/>
            </a:lvl1pPr>
            <a:lvl2pPr marL="628535" indent="-171420">
              <a:buFontTx/>
              <a:defRPr sz="1900"/>
            </a:lvl2pPr>
            <a:lvl3pPr marL="0" indent="914230">
              <a:buSzTx/>
              <a:buFontTx/>
              <a:buNone/>
              <a:defRPr sz="1900"/>
            </a:lvl3pPr>
            <a:lvl4pPr marL="1599904" indent="-228558">
              <a:buFontTx/>
              <a:defRPr sz="1900"/>
            </a:lvl4pPr>
            <a:lvl5pPr marL="2057019" indent="-228558">
              <a:buFontTx/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8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661743" y="4118555"/>
            <a:ext cx="3938589" cy="3746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2000" b="1">
                <a:solidFill>
                  <a:srgbClr val="00B0F0"/>
                </a:solidFill>
              </a:defRPr>
            </a:lvl1pPr>
          </a:lstStyle>
          <a:p>
            <a:pPr marL="0" indent="0">
              <a:buSzTx/>
              <a:buFontTx/>
              <a:buNone/>
              <a:defRPr sz="2000" b="1">
                <a:solidFill>
                  <a:srgbClr val="00B0F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osure Slide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Rectangle 2"/>
          <p:cNvSpPr/>
          <p:nvPr/>
        </p:nvSpPr>
        <p:spPr>
          <a:xfrm>
            <a:off x="-128286" y="-16387"/>
            <a:ext cx="5957891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6" name="Rectangle 3"/>
          <p:cNvSpPr/>
          <p:nvPr/>
        </p:nvSpPr>
        <p:spPr>
          <a:xfrm>
            <a:off x="11403106" y="0"/>
            <a:ext cx="788895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64797" y="1010318"/>
            <a:ext cx="264719" cy="26159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08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21" y="204095"/>
            <a:ext cx="1947187" cy="350307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TextBox 8"/>
          <p:cNvSpPr txBox="1"/>
          <p:nvPr/>
        </p:nvSpPr>
        <p:spPr>
          <a:xfrm rot="16200000">
            <a:off x="10088279" y="4777077"/>
            <a:ext cx="3514724" cy="492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1" tIns="45712" rIns="45711" bIns="45712">
            <a:spAutoFit/>
          </a:bodyPr>
          <a:lstStyle/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Discovery,</a:t>
            </a:r>
          </a:p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accelerated</a:t>
            </a:r>
          </a:p>
        </p:txBody>
      </p:sp>
      <p:sp>
        <p:nvSpPr>
          <p:cNvPr id="210" name="Title Text"/>
          <p:cNvSpPr txBox="1">
            <a:spLocks noGrp="1"/>
          </p:cNvSpPr>
          <p:nvPr>
            <p:ph type="title"/>
          </p:nvPr>
        </p:nvSpPr>
        <p:spPr>
          <a:xfrm>
            <a:off x="661741" y="2032775"/>
            <a:ext cx="3938835" cy="158196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1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1988" y="4493175"/>
            <a:ext cx="3938589" cy="7811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1900"/>
            </a:lvl1pPr>
            <a:lvl2pPr marL="628535" indent="-171420">
              <a:buFontTx/>
              <a:defRPr sz="1900"/>
            </a:lvl2pPr>
            <a:lvl3pPr marL="0" indent="914230">
              <a:buSzTx/>
              <a:buFontTx/>
              <a:buNone/>
              <a:defRPr sz="1900"/>
            </a:lvl3pPr>
            <a:lvl4pPr marL="1599904" indent="-228558">
              <a:buFontTx/>
              <a:defRPr sz="1900"/>
            </a:lvl4pPr>
            <a:lvl5pPr marL="2057019" indent="-228558">
              <a:buFontTx/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2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661743" y="4118555"/>
            <a:ext cx="3938589" cy="3746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2000" b="1">
                <a:solidFill>
                  <a:srgbClr val="00B0F0"/>
                </a:solidFill>
              </a:defRPr>
            </a:lvl1pPr>
          </a:lstStyle>
          <a:p>
            <a:pPr marL="0" indent="0">
              <a:buSzTx/>
              <a:buFontTx/>
              <a:buNone/>
              <a:defRPr sz="2000" b="1">
                <a:solidFill>
                  <a:srgbClr val="00B0F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osur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Rectangle 3"/>
          <p:cNvSpPr/>
          <p:nvPr/>
        </p:nvSpPr>
        <p:spPr>
          <a:xfrm>
            <a:off x="11403106" y="0"/>
            <a:ext cx="788895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64797" y="1010318"/>
            <a:ext cx="264719" cy="26159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1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21" y="204095"/>
            <a:ext cx="1947187" cy="350307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TextBox 6"/>
          <p:cNvSpPr txBox="1"/>
          <p:nvPr/>
        </p:nvSpPr>
        <p:spPr>
          <a:xfrm rot="16200000">
            <a:off x="10088279" y="4777077"/>
            <a:ext cx="3514724" cy="492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1" tIns="45712" rIns="45711" bIns="45712">
            <a:spAutoFit/>
          </a:bodyPr>
          <a:lstStyle/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Discovery,</a:t>
            </a:r>
          </a:p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accelerated</a:t>
            </a:r>
          </a:p>
        </p:txBody>
      </p:sp>
      <p:sp>
        <p:nvSpPr>
          <p:cNvPr id="223" name="Title Text"/>
          <p:cNvSpPr txBox="1">
            <a:spLocks noGrp="1"/>
          </p:cNvSpPr>
          <p:nvPr>
            <p:ph type="title"/>
          </p:nvPr>
        </p:nvSpPr>
        <p:spPr>
          <a:xfrm>
            <a:off x="661741" y="2032775"/>
            <a:ext cx="3938835" cy="158196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2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1988" y="4493175"/>
            <a:ext cx="3938589" cy="7811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1900"/>
            </a:lvl1pPr>
            <a:lvl2pPr marL="628535" indent="-171420">
              <a:buFontTx/>
              <a:defRPr sz="1900"/>
            </a:lvl2pPr>
            <a:lvl3pPr marL="0" indent="914230">
              <a:buSzTx/>
              <a:buFontTx/>
              <a:buNone/>
              <a:defRPr sz="1900"/>
            </a:lvl3pPr>
            <a:lvl4pPr marL="1599904" indent="-228558">
              <a:buFontTx/>
              <a:defRPr sz="1900"/>
            </a:lvl4pPr>
            <a:lvl5pPr marL="2057019" indent="-228558">
              <a:buFontTx/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5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661743" y="4118555"/>
            <a:ext cx="3938589" cy="3746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2000" b="1">
                <a:solidFill>
                  <a:srgbClr val="00B0F0"/>
                </a:solidFill>
              </a:defRPr>
            </a:lvl1pPr>
          </a:lstStyle>
          <a:p>
            <a:pPr marL="0" indent="0">
              <a:buSzTx/>
              <a:buFontTx/>
              <a:buNone/>
              <a:defRPr sz="2000" b="1">
                <a:solidFill>
                  <a:srgbClr val="00B0F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64797" y="1010318"/>
            <a:ext cx="264719" cy="26159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33" name="Title Text"/>
          <p:cNvSpPr txBox="1">
            <a:spLocks noGrp="1"/>
          </p:cNvSpPr>
          <p:nvPr>
            <p:ph type="title"/>
          </p:nvPr>
        </p:nvSpPr>
        <p:spPr>
          <a:xfrm>
            <a:off x="661741" y="2032775"/>
            <a:ext cx="3938835" cy="158196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"/>
          <p:cNvSpPr/>
          <p:nvPr/>
        </p:nvSpPr>
        <p:spPr>
          <a:xfrm>
            <a:off x="-92428" y="-16387"/>
            <a:ext cx="5957891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" name="Rectangle 5"/>
          <p:cNvSpPr/>
          <p:nvPr/>
        </p:nvSpPr>
        <p:spPr>
          <a:xfrm>
            <a:off x="11403106" y="0"/>
            <a:ext cx="788895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8" name="Picture 9" descr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80" y="204095"/>
            <a:ext cx="1947187" cy="350307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TextBox 19"/>
          <p:cNvSpPr txBox="1"/>
          <p:nvPr/>
        </p:nvSpPr>
        <p:spPr>
          <a:xfrm rot="16200000">
            <a:off x="10088279" y="4777077"/>
            <a:ext cx="3514724" cy="492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1" tIns="45712" rIns="45711" bIns="45712">
            <a:spAutoFit/>
          </a:bodyPr>
          <a:lstStyle/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Discovery,</a:t>
            </a:r>
          </a:p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accelerated</a:t>
            </a:r>
          </a:p>
        </p:txBody>
      </p:sp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662727" y="2032779"/>
            <a:ext cx="3937852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000" b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1741" y="4114800"/>
            <a:ext cx="3938835" cy="90034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SzTx/>
              <a:buFontTx/>
              <a:buNone/>
              <a:defRPr sz="1900"/>
            </a:lvl1pPr>
            <a:lvl2pPr marL="0" indent="457115">
              <a:buSzTx/>
              <a:buFontTx/>
              <a:buNone/>
              <a:defRPr sz="1900"/>
            </a:lvl2pPr>
            <a:lvl3pPr marL="0" indent="914230">
              <a:buSzTx/>
              <a:buFontTx/>
              <a:buNone/>
              <a:defRPr sz="1900"/>
            </a:lvl3pPr>
            <a:lvl4pPr marL="0" indent="1371346">
              <a:buSzTx/>
              <a:buFontTx/>
              <a:buNone/>
              <a:defRPr sz="1900"/>
            </a:lvl4pPr>
            <a:lvl5pPr marL="0" indent="1828461">
              <a:buSzTx/>
              <a:buFontTx/>
              <a:buNone/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Date Placeholder 3"/>
          <p:cNvSpPr txBox="1"/>
          <p:nvPr/>
        </p:nvSpPr>
        <p:spPr>
          <a:xfrm>
            <a:off x="661745" y="6496972"/>
            <a:ext cx="1305079" cy="175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8285" tIns="18285" rIns="18285" bIns="18285">
            <a:spAutoFit/>
          </a:bodyPr>
          <a:lstStyle>
            <a:lvl1pPr>
              <a:defRPr sz="900">
                <a:solidFill>
                  <a:srgbClr val="181717"/>
                </a:solidFill>
              </a:defRPr>
            </a:lvl1pPr>
          </a:lstStyle>
          <a:p>
            <a:r>
              <a:t>2018-09-13</a:t>
            </a:r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yclotr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Rectangle 2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RIE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Rectangle 1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eson Hal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Rectangle 2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heor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Rectangle 2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yclotron Gro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Rectangle 2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afet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uden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IB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emote Handling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emote Handling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2"/>
          <p:cNvSpPr/>
          <p:nvPr/>
        </p:nvSpPr>
        <p:spPr>
          <a:xfrm>
            <a:off x="-92428" y="-16387"/>
            <a:ext cx="5957891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" name="Rectangle 5"/>
          <p:cNvSpPr/>
          <p:nvPr/>
        </p:nvSpPr>
        <p:spPr>
          <a:xfrm>
            <a:off x="11403106" y="0"/>
            <a:ext cx="788895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2" name="Picture 9" descr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80" y="204095"/>
            <a:ext cx="1947187" cy="350307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TextBox 10"/>
          <p:cNvSpPr txBox="1"/>
          <p:nvPr/>
        </p:nvSpPr>
        <p:spPr>
          <a:xfrm rot="16200000">
            <a:off x="10088279" y="4777077"/>
            <a:ext cx="3514724" cy="492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1" tIns="45712" rIns="45711" bIns="45712">
            <a:spAutoFit/>
          </a:bodyPr>
          <a:lstStyle/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Discovery,</a:t>
            </a:r>
          </a:p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accelerated</a:t>
            </a:r>
          </a:p>
        </p:txBody>
      </p:sp>
      <p:sp>
        <p:nvSpPr>
          <p:cNvPr id="44" name="Title Text"/>
          <p:cNvSpPr txBox="1">
            <a:spLocks noGrp="1"/>
          </p:cNvSpPr>
          <p:nvPr>
            <p:ph type="title"/>
          </p:nvPr>
        </p:nvSpPr>
        <p:spPr>
          <a:xfrm>
            <a:off x="662727" y="2032779"/>
            <a:ext cx="3937852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000" b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1741" y="4114800"/>
            <a:ext cx="3938835" cy="90034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SzTx/>
              <a:buFontTx/>
              <a:buNone/>
              <a:defRPr sz="1900"/>
            </a:lvl1pPr>
            <a:lvl2pPr marL="0" indent="457115">
              <a:buSzTx/>
              <a:buFontTx/>
              <a:buNone/>
              <a:defRPr sz="1900"/>
            </a:lvl2pPr>
            <a:lvl3pPr marL="0" indent="914230">
              <a:buSzTx/>
              <a:buFontTx/>
              <a:buNone/>
              <a:defRPr sz="1900"/>
            </a:lvl3pPr>
            <a:lvl4pPr marL="0" indent="1371346">
              <a:buSzTx/>
              <a:buFontTx/>
              <a:buNone/>
              <a:defRPr sz="1900"/>
            </a:lvl4pPr>
            <a:lvl5pPr marL="0" indent="1828461">
              <a:buSzTx/>
              <a:buFontTx/>
              <a:buNone/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" name="Date Placeholder 3"/>
          <p:cNvSpPr txBox="1"/>
          <p:nvPr/>
        </p:nvSpPr>
        <p:spPr>
          <a:xfrm>
            <a:off x="661745" y="6496972"/>
            <a:ext cx="1305079" cy="175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8285" tIns="18285" rIns="18285" bIns="18285">
            <a:spAutoFit/>
          </a:bodyPr>
          <a:lstStyle>
            <a:lvl1pPr>
              <a:defRPr sz="900">
                <a:solidFill>
                  <a:srgbClr val="181717"/>
                </a:solidFill>
              </a:defRPr>
            </a:lvl1pPr>
          </a:lstStyle>
          <a:p>
            <a:r>
              <a:t>2018-09-13</a:t>
            </a:r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emote Handling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emote Handling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F NIF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A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LPHA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RAG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SOSIM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elium Recycling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 5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R-1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R-13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2"/>
          <p:cNvSpPr/>
          <p:nvPr/>
        </p:nvSpPr>
        <p:spPr>
          <a:xfrm>
            <a:off x="-92428" y="-16387"/>
            <a:ext cx="5957891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" name="Rectangle 5"/>
          <p:cNvSpPr/>
          <p:nvPr/>
        </p:nvSpPr>
        <p:spPr>
          <a:xfrm>
            <a:off x="11403106" y="0"/>
            <a:ext cx="788895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6" name="Picture 9" descr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80" y="204095"/>
            <a:ext cx="1947187" cy="350307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TextBox 10"/>
          <p:cNvSpPr txBox="1"/>
          <p:nvPr/>
        </p:nvSpPr>
        <p:spPr>
          <a:xfrm rot="16200000">
            <a:off x="10088279" y="4777077"/>
            <a:ext cx="3514724" cy="492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1" tIns="45712" rIns="45711" bIns="45712">
            <a:spAutoFit/>
          </a:bodyPr>
          <a:lstStyle/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Discovery,</a:t>
            </a:r>
          </a:p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accelerated</a:t>
            </a:r>
          </a:p>
        </p:txBody>
      </p:sp>
      <p:sp>
        <p:nvSpPr>
          <p:cNvPr id="58" name="Title Text"/>
          <p:cNvSpPr txBox="1">
            <a:spLocks noGrp="1"/>
          </p:cNvSpPr>
          <p:nvPr>
            <p:ph type="title"/>
          </p:nvPr>
        </p:nvSpPr>
        <p:spPr>
          <a:xfrm>
            <a:off x="662727" y="2032779"/>
            <a:ext cx="3937852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000" b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5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1741" y="4114800"/>
            <a:ext cx="3938835" cy="90034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SzTx/>
              <a:buFontTx/>
              <a:buNone/>
              <a:defRPr sz="1900"/>
            </a:lvl1pPr>
            <a:lvl2pPr marL="0" indent="457115">
              <a:buSzTx/>
              <a:buFontTx/>
              <a:buNone/>
              <a:defRPr sz="1900"/>
            </a:lvl2pPr>
            <a:lvl3pPr marL="0" indent="914230">
              <a:buSzTx/>
              <a:buFontTx/>
              <a:buNone/>
              <a:defRPr sz="1900"/>
            </a:lvl3pPr>
            <a:lvl4pPr marL="0" indent="1371346">
              <a:buSzTx/>
              <a:buFontTx/>
              <a:buNone/>
              <a:defRPr sz="1900"/>
            </a:lvl4pPr>
            <a:lvl5pPr marL="0" indent="1828461">
              <a:buSzTx/>
              <a:buFontTx/>
              <a:buNone/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" name="Date Placeholder 3"/>
          <p:cNvSpPr txBox="1"/>
          <p:nvPr/>
        </p:nvSpPr>
        <p:spPr>
          <a:xfrm>
            <a:off x="661745" y="6496972"/>
            <a:ext cx="1305079" cy="175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8285" tIns="18285" rIns="18285" bIns="18285">
            <a:spAutoFit/>
          </a:bodyPr>
          <a:lstStyle>
            <a:lvl1pPr>
              <a:defRPr sz="900">
                <a:solidFill>
                  <a:srgbClr val="181717"/>
                </a:solidFill>
              </a:defRPr>
            </a:lvl1pPr>
          </a:lstStyle>
          <a:p>
            <a:r>
              <a:t>2018-09-13</a:t>
            </a:r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SCA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SCANT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Rectangle 2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er Tape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Rectangle 2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sign Draf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Rectangle 2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abbit Lin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Rectangle 2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chine Sho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Rectangle 2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rol Room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rol Room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rol Room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aper Clip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Rectangle 2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3"/>
          <p:cNvSpPr/>
          <p:nvPr/>
        </p:nvSpPr>
        <p:spPr>
          <a:xfrm>
            <a:off x="11403106" y="0"/>
            <a:ext cx="788895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9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80" y="204095"/>
            <a:ext cx="1947187" cy="350307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TextBox 6"/>
          <p:cNvSpPr txBox="1"/>
          <p:nvPr/>
        </p:nvSpPr>
        <p:spPr>
          <a:xfrm rot="16200000">
            <a:off x="10088279" y="4777077"/>
            <a:ext cx="3514724" cy="492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1" tIns="45712" rIns="45711" bIns="45712">
            <a:spAutoFit/>
          </a:bodyPr>
          <a:lstStyle/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Discovery,</a:t>
            </a:r>
          </a:p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accelerated</a:t>
            </a:r>
          </a:p>
        </p:txBody>
      </p:sp>
      <p:sp>
        <p:nvSpPr>
          <p:cNvPr id="71" name="Title Text"/>
          <p:cNvSpPr txBox="1">
            <a:spLocks noGrp="1"/>
          </p:cNvSpPr>
          <p:nvPr>
            <p:ph type="title"/>
          </p:nvPr>
        </p:nvSpPr>
        <p:spPr>
          <a:xfrm>
            <a:off x="662727" y="2032779"/>
            <a:ext cx="3937852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000" b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1741" y="4114800"/>
            <a:ext cx="3938835" cy="90034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SzTx/>
              <a:buFontTx/>
              <a:buNone/>
              <a:defRPr sz="1900"/>
            </a:lvl1pPr>
            <a:lvl2pPr marL="0" indent="457115">
              <a:buSzTx/>
              <a:buFontTx/>
              <a:buNone/>
              <a:defRPr sz="1900"/>
            </a:lvl2pPr>
            <a:lvl3pPr marL="0" indent="914230">
              <a:buSzTx/>
              <a:buFontTx/>
              <a:buNone/>
              <a:defRPr sz="1900"/>
            </a:lvl3pPr>
            <a:lvl4pPr marL="0" indent="1371346">
              <a:buSzTx/>
              <a:buFontTx/>
              <a:buNone/>
              <a:defRPr sz="1900"/>
            </a:lvl4pPr>
            <a:lvl5pPr marL="0" indent="1828461">
              <a:buSzTx/>
              <a:buFontTx/>
              <a:buNone/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Date Placeholder 3"/>
          <p:cNvSpPr txBox="1"/>
          <p:nvPr/>
        </p:nvSpPr>
        <p:spPr>
          <a:xfrm>
            <a:off x="661745" y="6496972"/>
            <a:ext cx="1305079" cy="175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8285" tIns="18285" rIns="18285" bIns="18285">
            <a:spAutoFit/>
          </a:bodyPr>
          <a:lstStyle>
            <a:lvl1pPr>
              <a:defRPr sz="900">
                <a:solidFill>
                  <a:srgbClr val="181717"/>
                </a:solidFill>
              </a:defRPr>
            </a:lvl1pPr>
          </a:lstStyle>
          <a:p>
            <a:r>
              <a:t>2018-09-13</a:t>
            </a:r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8668" y="1"/>
            <a:ext cx="8157136" cy="626535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71301"/>
            <a:ext cx="10972800" cy="3884059"/>
          </a:xfrm>
          <a:prstGeom prst="rect">
            <a:avLst/>
          </a:prstGeom>
        </p:spPr>
        <p:txBody>
          <a:bodyPr lIns="121917" tIns="60958" rIns="121917" bIns="60958"/>
          <a:lstStyle/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50" b="0" i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257AD4B-3586-4279-8C88-B635936ED9D7}" type="datetime1">
              <a:rPr lang="en-CA" smtClean="0"/>
              <a:t>2025-06-11</a:t>
            </a:fld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76228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50" b="0" i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333875" y="6530066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1" baseline="0">
                <a:solidFill>
                  <a:srgbClr val="00B0F0"/>
                </a:solidFill>
              </a:defRPr>
            </a:lvl1pPr>
            <a:lvl2pPr>
              <a:defRPr sz="1200" b="1" i="1"/>
            </a:lvl2pPr>
            <a:lvl3pPr>
              <a:defRPr sz="1200" b="1" i="1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 dirty="0"/>
              <a:t>Author’s Full Name</a:t>
            </a:r>
          </a:p>
        </p:txBody>
      </p:sp>
    </p:spTree>
    <p:extLst>
      <p:ext uri="{BB962C8B-B14F-4D97-AF65-F5344CB8AC3E}">
        <p14:creationId xmlns:p14="http://schemas.microsoft.com/office/powerpoint/2010/main" val="4228818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1" name="Picture Placeholder 2"/>
          <p:cNvSpPr>
            <a:spLocks noGrp="1"/>
          </p:cNvSpPr>
          <p:nvPr>
            <p:ph type="pic" idx="13"/>
          </p:nvPr>
        </p:nvSpPr>
        <p:spPr>
          <a:xfrm>
            <a:off x="698270" y="979688"/>
            <a:ext cx="10231671" cy="5881541"/>
          </a:xfrm>
          <a:prstGeom prst="rect">
            <a:avLst/>
          </a:prstGeom>
        </p:spPr>
        <p:txBody>
          <a:bodyPr lIns="91422" rIns="91422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3"/>
          <p:cNvSpPr/>
          <p:nvPr/>
        </p:nvSpPr>
        <p:spPr>
          <a:xfrm>
            <a:off x="11403106" y="0"/>
            <a:ext cx="788895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0" name="Title Text"/>
          <p:cNvSpPr txBox="1">
            <a:spLocks noGrp="1"/>
          </p:cNvSpPr>
          <p:nvPr>
            <p:ph type="title"/>
          </p:nvPr>
        </p:nvSpPr>
        <p:spPr>
          <a:xfrm>
            <a:off x="661741" y="2032775"/>
            <a:ext cx="3938835" cy="158196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0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1741" y="3814534"/>
            <a:ext cx="3938835" cy="90034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SzTx/>
              <a:buFontTx/>
              <a:buNone/>
              <a:defRPr sz="1900"/>
            </a:lvl1pPr>
            <a:lvl2pPr marL="0" indent="457115">
              <a:buSzTx/>
              <a:buFontTx/>
              <a:buNone/>
              <a:defRPr sz="1900"/>
            </a:lvl2pPr>
            <a:lvl3pPr marL="0" indent="914230">
              <a:buSzTx/>
              <a:buFontTx/>
              <a:buNone/>
              <a:defRPr sz="1900"/>
            </a:lvl3pPr>
            <a:lvl4pPr marL="0" indent="1371346">
              <a:buSzTx/>
              <a:buFontTx/>
              <a:buNone/>
              <a:defRPr sz="1900"/>
            </a:lvl4pPr>
            <a:lvl5pPr marL="0" indent="1828461">
              <a:buSzTx/>
              <a:buFontTx/>
              <a:buNone/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73411" y="2032777"/>
            <a:ext cx="4869744" cy="434533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rgbClr val="00A9FF"/>
              </a:buClr>
              <a:buFontTx/>
              <a:buChar char="▪"/>
              <a:defRPr sz="3200"/>
            </a:lvl1pPr>
            <a:lvl2pPr marL="685674" indent="-228558">
              <a:lnSpc>
                <a:spcPct val="100000"/>
              </a:lnSpc>
              <a:buClr>
                <a:srgbClr val="00A9FF"/>
              </a:buClr>
              <a:buFontTx/>
              <a:buChar char="▪"/>
              <a:defRPr sz="3200"/>
            </a:lvl2pPr>
            <a:lvl3pPr marL="1142789" indent="-228558">
              <a:lnSpc>
                <a:spcPct val="100000"/>
              </a:lnSpc>
              <a:buClr>
                <a:srgbClr val="00A9FF"/>
              </a:buClr>
              <a:buFontTx/>
              <a:buChar char="▪"/>
              <a:defRPr sz="3200"/>
            </a:lvl3pPr>
            <a:lvl4pPr marL="1599904" indent="-228558">
              <a:lnSpc>
                <a:spcPct val="100000"/>
              </a:lnSpc>
              <a:buClr>
                <a:srgbClr val="00A9FF"/>
              </a:buClr>
              <a:buFontTx/>
              <a:defRPr sz="3200"/>
            </a:lvl4pPr>
            <a:lvl5pPr marL="2057019" indent="-228558">
              <a:lnSpc>
                <a:spcPct val="100000"/>
              </a:lnSpc>
              <a:buClr>
                <a:srgbClr val="00A9FF"/>
              </a:buClr>
              <a:buFontTx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73412" y="2032777"/>
            <a:ext cx="4869745" cy="76981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SzTx/>
              <a:buFontTx/>
              <a:buNone/>
              <a:defRPr sz="2300">
                <a:solidFill>
                  <a:srgbClr val="00A9FF"/>
                </a:solidFill>
              </a:defRPr>
            </a:lvl1pPr>
            <a:lvl2pPr marL="0" indent="457115">
              <a:lnSpc>
                <a:spcPct val="100000"/>
              </a:lnSpc>
              <a:buSzTx/>
              <a:buFontTx/>
              <a:buNone/>
              <a:defRPr sz="2300">
                <a:solidFill>
                  <a:srgbClr val="00A9FF"/>
                </a:solidFill>
              </a:defRPr>
            </a:lvl2pPr>
            <a:lvl3pPr marL="0" indent="914230">
              <a:lnSpc>
                <a:spcPct val="100000"/>
              </a:lnSpc>
              <a:buSzTx/>
              <a:buFontTx/>
              <a:buNone/>
              <a:defRPr sz="2300">
                <a:solidFill>
                  <a:srgbClr val="00A9FF"/>
                </a:solidFill>
              </a:defRPr>
            </a:lvl3pPr>
            <a:lvl4pPr marL="0" indent="1371346">
              <a:lnSpc>
                <a:spcPct val="100000"/>
              </a:lnSpc>
              <a:buSzTx/>
              <a:buFontTx/>
              <a:buNone/>
              <a:defRPr sz="2300">
                <a:solidFill>
                  <a:srgbClr val="00A9FF"/>
                </a:solidFill>
              </a:defRPr>
            </a:lvl4pPr>
            <a:lvl5pPr marL="0" indent="1828461">
              <a:lnSpc>
                <a:spcPct val="100000"/>
              </a:lnSpc>
              <a:buSzTx/>
              <a:buFontTx/>
              <a:buNone/>
              <a:defRPr sz="2300">
                <a:solidFill>
                  <a:srgbClr val="00A9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968076" y="2032777"/>
            <a:ext cx="4869744" cy="76981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SzTx/>
              <a:buFontTx/>
              <a:buNone/>
              <a:defRPr sz="2200">
                <a:solidFill>
                  <a:srgbClr val="00A9FF"/>
                </a:solidFill>
              </a:defRPr>
            </a:lvl1pPr>
          </a:lstStyle>
          <a:p>
            <a:pPr marL="0" indent="0">
              <a:lnSpc>
                <a:spcPct val="100000"/>
              </a:lnSpc>
              <a:buSzTx/>
              <a:buFontTx/>
              <a:buNone/>
              <a:defRPr sz="2200">
                <a:solidFill>
                  <a:srgbClr val="00A9FF"/>
                </a:solidFill>
              </a:defRPr>
            </a:pPr>
            <a:endParaRPr/>
          </a:p>
        </p:txBody>
      </p:sp>
      <p:sp>
        <p:nvSpPr>
          <p:cNvPr id="119" name="Title Text"/>
          <p:cNvSpPr txBox="1">
            <a:spLocks noGrp="1"/>
          </p:cNvSpPr>
          <p:nvPr>
            <p:ph type="title"/>
          </p:nvPr>
        </p:nvSpPr>
        <p:spPr>
          <a:xfrm>
            <a:off x="773412" y="979689"/>
            <a:ext cx="10064408" cy="637079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1900" b="1">
                <a:solidFill>
                  <a:srgbClr val="00A9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00654" y="1010318"/>
            <a:ext cx="264719" cy="261594"/>
          </a:xfrm>
          <a:prstGeom prst="rect">
            <a:avLst/>
          </a:prstGeom>
          <a:ln w="12700">
            <a:miter lim="400000"/>
          </a:ln>
        </p:spPr>
        <p:txBody>
          <a:bodyPr wrap="none" lIns="45711" tIns="45712" rIns="45711" bIns="45712" anchor="ctr">
            <a:spAutoFit/>
          </a:bodyPr>
          <a:lstStyle>
            <a:lvl1pPr algn="r">
              <a:defRPr sz="1100">
                <a:solidFill>
                  <a:srgbClr val="181717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609601" y="92077"/>
            <a:ext cx="10972800" cy="1508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1" tIns="45712" rIns="45711" bIns="45712" anchor="ctr"/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1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1" tIns="45712" rIns="45711" bIns="45712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686" r:id="rId37"/>
    <p:sldLayoutId id="2147483687" r:id="rId38"/>
    <p:sldLayoutId id="2147483688" r:id="rId39"/>
    <p:sldLayoutId id="2147483689" r:id="rId40"/>
    <p:sldLayoutId id="2147483690" r:id="rId41"/>
    <p:sldLayoutId id="2147483691" r:id="rId42"/>
    <p:sldLayoutId id="2147483692" r:id="rId43"/>
    <p:sldLayoutId id="2147483693" r:id="rId44"/>
    <p:sldLayoutId id="2147483694" r:id="rId45"/>
    <p:sldLayoutId id="2147483695" r:id="rId46"/>
    <p:sldLayoutId id="2147483696" r:id="rId47"/>
    <p:sldLayoutId id="2147483697" r:id="rId48"/>
    <p:sldLayoutId id="2147483698" r:id="rId49"/>
    <p:sldLayoutId id="2147483699" r:id="rId50"/>
  </p:sldLayoutIdLst>
  <p:transition spd="med"/>
  <p:hf sldNum="0" hdr="0" ftr="0" dt="0"/>
  <p:txStyles>
    <p:titleStyle>
      <a:lvl1pPr marL="0" marR="0" indent="0" algn="l" defTabSz="91423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 Black"/>
          <a:ea typeface="Arial Black"/>
          <a:cs typeface="Arial Black"/>
          <a:sym typeface="Arial Black"/>
        </a:defRPr>
      </a:lvl1pPr>
      <a:lvl2pPr marL="0" marR="0" indent="0" algn="l" defTabSz="91423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 Black"/>
          <a:ea typeface="Arial Black"/>
          <a:cs typeface="Arial Black"/>
          <a:sym typeface="Arial Black"/>
        </a:defRPr>
      </a:lvl2pPr>
      <a:lvl3pPr marL="0" marR="0" indent="0" algn="l" defTabSz="91423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 Black"/>
          <a:ea typeface="Arial Black"/>
          <a:cs typeface="Arial Black"/>
          <a:sym typeface="Arial Black"/>
        </a:defRPr>
      </a:lvl3pPr>
      <a:lvl4pPr marL="0" marR="0" indent="0" algn="l" defTabSz="91423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 Black"/>
          <a:ea typeface="Arial Black"/>
          <a:cs typeface="Arial Black"/>
          <a:sym typeface="Arial Black"/>
        </a:defRPr>
      </a:lvl4pPr>
      <a:lvl5pPr marL="0" marR="0" indent="0" algn="l" defTabSz="91423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 Black"/>
          <a:ea typeface="Arial Black"/>
          <a:cs typeface="Arial Black"/>
          <a:sym typeface="Arial Black"/>
        </a:defRPr>
      </a:lvl5pPr>
      <a:lvl6pPr marL="0" marR="0" indent="0" algn="l" defTabSz="91423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 Black"/>
          <a:ea typeface="Arial Black"/>
          <a:cs typeface="Arial Black"/>
          <a:sym typeface="Arial Black"/>
        </a:defRPr>
      </a:lvl6pPr>
      <a:lvl7pPr marL="0" marR="0" indent="0" algn="l" defTabSz="91423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 Black"/>
          <a:ea typeface="Arial Black"/>
          <a:cs typeface="Arial Black"/>
          <a:sym typeface="Arial Black"/>
        </a:defRPr>
      </a:lvl7pPr>
      <a:lvl8pPr marL="0" marR="0" indent="0" algn="l" defTabSz="91423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 Black"/>
          <a:ea typeface="Arial Black"/>
          <a:cs typeface="Arial Black"/>
          <a:sym typeface="Arial Black"/>
        </a:defRPr>
      </a:lvl8pPr>
      <a:lvl9pPr marL="0" marR="0" indent="0" algn="l" defTabSz="91423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 Black"/>
          <a:ea typeface="Arial Black"/>
          <a:cs typeface="Arial Black"/>
          <a:sym typeface="Arial Black"/>
        </a:defRPr>
      </a:lvl9pPr>
    </p:titleStyle>
    <p:bodyStyle>
      <a:lvl1pPr marL="228558" marR="0" indent="-228558" algn="l" defTabSz="91423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723766" marR="0" indent="-266651" algn="l" defTabSz="91423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234210" marR="0" indent="-319980" algn="l" defTabSz="91423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726879" marR="0" indent="-355534" algn="l" defTabSz="91423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183995" marR="0" indent="-355534" algn="l" defTabSz="91423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641110" marR="0" indent="-355534" algn="l" defTabSz="91423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098225" marR="0" indent="-355534" algn="l" defTabSz="91423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555342" marR="0" indent="-355534" algn="l" defTabSz="91423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4012457" marR="0" indent="-355534" algn="l" defTabSz="91423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45711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115" algn="r" defTabSz="45711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230" algn="r" defTabSz="45711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346" algn="r" defTabSz="45711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461" algn="r" defTabSz="45711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5576" algn="r" defTabSz="45711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2691" algn="r" defTabSz="45711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199807" algn="r" defTabSz="45711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6922" algn="r" defTabSz="45711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7" Type="http://schemas.openxmlformats.org/officeDocument/2006/relationships/image" Target="../media/image6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emf"/><Relationship Id="rId5" Type="http://schemas.openxmlformats.org/officeDocument/2006/relationships/image" Target="../media/image63.png"/><Relationship Id="rId4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13" Type="http://schemas.openxmlformats.org/officeDocument/2006/relationships/image" Target="../media/image73.png"/><Relationship Id="rId3" Type="http://schemas.openxmlformats.org/officeDocument/2006/relationships/image" Target="../media/image62.emf"/><Relationship Id="rId7" Type="http://schemas.openxmlformats.org/officeDocument/2006/relationships/image" Target="../media/image67.png"/><Relationship Id="rId12" Type="http://schemas.openxmlformats.org/officeDocument/2006/relationships/image" Target="../media/image7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png"/><Relationship Id="rId11" Type="http://schemas.openxmlformats.org/officeDocument/2006/relationships/image" Target="../media/image71.emf"/><Relationship Id="rId5" Type="http://schemas.openxmlformats.org/officeDocument/2006/relationships/image" Target="../media/image65.png"/><Relationship Id="rId10" Type="http://schemas.openxmlformats.org/officeDocument/2006/relationships/image" Target="../media/image70.jpg"/><Relationship Id="rId4" Type="http://schemas.openxmlformats.org/officeDocument/2006/relationships/image" Target="../media/image60.emf"/><Relationship Id="rId9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g"/><Relationship Id="rId3" Type="http://schemas.openxmlformats.org/officeDocument/2006/relationships/image" Target="../media/image77.JP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0.png"/><Relationship Id="rId5" Type="http://schemas.openxmlformats.org/officeDocument/2006/relationships/image" Target="../media/image79.emf"/><Relationship Id="rId4" Type="http://schemas.openxmlformats.org/officeDocument/2006/relationships/image" Target="../media/image78.emf"/><Relationship Id="rId9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7.png"/><Relationship Id="rId5" Type="http://schemas.openxmlformats.org/officeDocument/2006/relationships/image" Target="../media/image86.jpg"/><Relationship Id="rId4" Type="http://schemas.openxmlformats.org/officeDocument/2006/relationships/image" Target="../media/image8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0.emf"/><Relationship Id="rId5" Type="http://schemas.openxmlformats.org/officeDocument/2006/relationships/image" Target="../media/image89.emf"/><Relationship Id="rId4" Type="http://schemas.openxmlformats.org/officeDocument/2006/relationships/image" Target="../media/image8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jpeg"/><Relationship Id="rId4" Type="http://schemas.openxmlformats.org/officeDocument/2006/relationships/image" Target="../media/image43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g"/><Relationship Id="rId3" Type="http://schemas.openxmlformats.org/officeDocument/2006/relationships/image" Target="../media/image91.png"/><Relationship Id="rId7" Type="http://schemas.openxmlformats.org/officeDocument/2006/relationships/image" Target="../media/image8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4.png"/><Relationship Id="rId5" Type="http://schemas.openxmlformats.org/officeDocument/2006/relationships/image" Target="../media/image93.emf"/><Relationship Id="rId10" Type="http://schemas.openxmlformats.org/officeDocument/2006/relationships/image" Target="../media/image96.jpg"/><Relationship Id="rId4" Type="http://schemas.openxmlformats.org/officeDocument/2006/relationships/image" Target="../media/image92.jpg"/><Relationship Id="rId9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0.png"/><Relationship Id="rId5" Type="http://schemas.openxmlformats.org/officeDocument/2006/relationships/image" Target="../media/image99.emf"/><Relationship Id="rId4" Type="http://schemas.openxmlformats.org/officeDocument/2006/relationships/image" Target="../media/image9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2.emf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2.jpg"/><Relationship Id="rId5" Type="http://schemas.openxmlformats.org/officeDocument/2006/relationships/image" Target="../media/image104.jpg"/><Relationship Id="rId4" Type="http://schemas.openxmlformats.org/officeDocument/2006/relationships/image" Target="../media/image10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9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1.emf"/><Relationship Id="rId5" Type="http://schemas.openxmlformats.org/officeDocument/2006/relationships/image" Target="../media/image110.emf"/><Relationship Id="rId10" Type="http://schemas.openxmlformats.org/officeDocument/2006/relationships/image" Target="../media/image115.png"/><Relationship Id="rId4" Type="http://schemas.openxmlformats.org/officeDocument/2006/relationships/image" Target="../media/image44.jpeg"/><Relationship Id="rId9" Type="http://schemas.openxmlformats.org/officeDocument/2006/relationships/image" Target="../media/image11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0.emf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g"/><Relationship Id="rId3" Type="http://schemas.openxmlformats.org/officeDocument/2006/relationships/image" Target="../media/image121.png"/><Relationship Id="rId7" Type="http://schemas.openxmlformats.org/officeDocument/2006/relationships/image" Target="../media/image125.jpg"/><Relationship Id="rId12" Type="http://schemas.openxmlformats.org/officeDocument/2006/relationships/image" Target="../media/image130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4.png"/><Relationship Id="rId11" Type="http://schemas.openxmlformats.org/officeDocument/2006/relationships/image" Target="../media/image129.jpg"/><Relationship Id="rId5" Type="http://schemas.openxmlformats.org/officeDocument/2006/relationships/image" Target="../media/image123.png"/><Relationship Id="rId10" Type="http://schemas.openxmlformats.org/officeDocument/2006/relationships/image" Target="../media/image128.jpg"/><Relationship Id="rId4" Type="http://schemas.openxmlformats.org/officeDocument/2006/relationships/image" Target="../media/image122.png"/><Relationship Id="rId9" Type="http://schemas.openxmlformats.org/officeDocument/2006/relationships/image" Target="../media/image127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emf"/><Relationship Id="rId3" Type="http://schemas.openxmlformats.org/officeDocument/2006/relationships/image" Target="../media/image131.png"/><Relationship Id="rId7" Type="http://schemas.openxmlformats.org/officeDocument/2006/relationships/image" Target="../media/image135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7" Type="http://schemas.openxmlformats.org/officeDocument/2006/relationships/image" Target="../media/image52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4" Type="http://schemas.openxmlformats.org/officeDocument/2006/relationships/image" Target="../media/image49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7" Type="http://schemas.openxmlformats.org/officeDocument/2006/relationships/image" Target="../media/image15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4.emf"/><Relationship Id="rId4" Type="http://schemas.openxmlformats.org/officeDocument/2006/relationships/image" Target="../media/image15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6.e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101.png"/><Relationship Id="rId7" Type="http://schemas.openxmlformats.org/officeDocument/2006/relationships/image" Target="../media/image15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5.jpg"/><Relationship Id="rId5" Type="http://schemas.openxmlformats.org/officeDocument/2006/relationships/image" Target="../media/image157.png"/><Relationship Id="rId10" Type="http://schemas.openxmlformats.org/officeDocument/2006/relationships/image" Target="../media/image161.emf"/><Relationship Id="rId4" Type="http://schemas.openxmlformats.org/officeDocument/2006/relationships/image" Target="../media/image103.jpg"/><Relationship Id="rId9" Type="http://schemas.openxmlformats.org/officeDocument/2006/relationships/image" Target="../media/image160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3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5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6.jpeg"/><Relationship Id="rId4" Type="http://schemas.openxmlformats.org/officeDocument/2006/relationships/image" Target="../media/image165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95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9.jpg"/><Relationship Id="rId5" Type="http://schemas.openxmlformats.org/officeDocument/2006/relationships/image" Target="../media/image168.jpeg"/><Relationship Id="rId4" Type="http://schemas.openxmlformats.org/officeDocument/2006/relationships/image" Target="../media/image167.jp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jpg"/><Relationship Id="rId3" Type="http://schemas.openxmlformats.org/officeDocument/2006/relationships/image" Target="../media/image170.emf"/><Relationship Id="rId7" Type="http://schemas.openxmlformats.org/officeDocument/2006/relationships/image" Target="../media/image173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2.emf"/><Relationship Id="rId11" Type="http://schemas.openxmlformats.org/officeDocument/2006/relationships/image" Target="../media/image177.jpg"/><Relationship Id="rId5" Type="http://schemas.openxmlformats.org/officeDocument/2006/relationships/image" Target="../media/image44.jpeg"/><Relationship Id="rId10" Type="http://schemas.openxmlformats.org/officeDocument/2006/relationships/image" Target="../media/image176.jpg"/><Relationship Id="rId4" Type="http://schemas.openxmlformats.org/officeDocument/2006/relationships/image" Target="../media/image171.emf"/><Relationship Id="rId9" Type="http://schemas.openxmlformats.org/officeDocument/2006/relationships/image" Target="../media/image17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7" Type="http://schemas.openxmlformats.org/officeDocument/2006/relationships/image" Target="../media/image52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4" Type="http://schemas.openxmlformats.org/officeDocument/2006/relationships/image" Target="../media/image49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emf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1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2.emf"/><Relationship Id="rId4" Type="http://schemas.openxmlformats.org/officeDocument/2006/relationships/image" Target="../media/image114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3.png"/><Relationship Id="rId4" Type="http://schemas.openxmlformats.org/officeDocument/2006/relationships/image" Target="../media/image125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g"/><Relationship Id="rId13" Type="http://schemas.openxmlformats.org/officeDocument/2006/relationships/image" Target="../media/image70.jpg"/><Relationship Id="rId18" Type="http://schemas.openxmlformats.org/officeDocument/2006/relationships/image" Target="../media/image189.png"/><Relationship Id="rId26" Type="http://schemas.openxmlformats.org/officeDocument/2006/relationships/image" Target="../media/image193.jpg"/><Relationship Id="rId3" Type="http://schemas.openxmlformats.org/officeDocument/2006/relationships/image" Target="../media/image125.jpg"/><Relationship Id="rId21" Type="http://schemas.openxmlformats.org/officeDocument/2006/relationships/image" Target="../media/image73.png"/><Relationship Id="rId7" Type="http://schemas.openxmlformats.org/officeDocument/2006/relationships/image" Target="../media/image95.jpg"/><Relationship Id="rId12" Type="http://schemas.openxmlformats.org/officeDocument/2006/relationships/image" Target="../media/image183.png"/><Relationship Id="rId17" Type="http://schemas.openxmlformats.org/officeDocument/2006/relationships/image" Target="../media/image128.jpg"/><Relationship Id="rId25" Type="http://schemas.openxmlformats.org/officeDocument/2006/relationships/image" Target="../media/image157.png"/><Relationship Id="rId2" Type="http://schemas.openxmlformats.org/officeDocument/2006/relationships/notesSlide" Target="../notesSlides/notesSlide46.xml"/><Relationship Id="rId16" Type="http://schemas.openxmlformats.org/officeDocument/2006/relationships/image" Target="../media/image167.jpg"/><Relationship Id="rId20" Type="http://schemas.openxmlformats.org/officeDocument/2006/relationships/image" Target="../media/image96.jpg"/><Relationship Id="rId29" Type="http://schemas.openxmlformats.org/officeDocument/2006/relationships/image" Target="../media/image19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6.jpeg"/><Relationship Id="rId11" Type="http://schemas.openxmlformats.org/officeDocument/2006/relationships/image" Target="../media/image86.jpg"/><Relationship Id="rId24" Type="http://schemas.openxmlformats.org/officeDocument/2006/relationships/image" Target="../media/image192.png"/><Relationship Id="rId5" Type="http://schemas.openxmlformats.org/officeDocument/2006/relationships/image" Target="../media/image185.png"/><Relationship Id="rId15" Type="http://schemas.openxmlformats.org/officeDocument/2006/relationships/image" Target="../media/image188.jpg"/><Relationship Id="rId23" Type="http://schemas.openxmlformats.org/officeDocument/2006/relationships/image" Target="../media/image191.png"/><Relationship Id="rId28" Type="http://schemas.openxmlformats.org/officeDocument/2006/relationships/image" Target="../media/image168.jpeg"/><Relationship Id="rId10" Type="http://schemas.openxmlformats.org/officeDocument/2006/relationships/image" Target="../media/image187.jpg"/><Relationship Id="rId19" Type="http://schemas.openxmlformats.org/officeDocument/2006/relationships/image" Target="../media/image87.png"/><Relationship Id="rId31" Type="http://schemas.openxmlformats.org/officeDocument/2006/relationships/image" Target="../media/image130.jpeg"/><Relationship Id="rId4" Type="http://schemas.openxmlformats.org/officeDocument/2006/relationships/image" Target="../media/image184.jpeg"/><Relationship Id="rId9" Type="http://schemas.openxmlformats.org/officeDocument/2006/relationships/image" Target="../media/image127.jpg"/><Relationship Id="rId14" Type="http://schemas.openxmlformats.org/officeDocument/2006/relationships/image" Target="../media/image169.jpg"/><Relationship Id="rId22" Type="http://schemas.openxmlformats.org/officeDocument/2006/relationships/image" Target="../media/image190.jpg"/><Relationship Id="rId27" Type="http://schemas.openxmlformats.org/officeDocument/2006/relationships/image" Target="../media/image194.png"/><Relationship Id="rId30" Type="http://schemas.openxmlformats.org/officeDocument/2006/relationships/image" Target="../media/image19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53.jpg"/><Relationship Id="rId7" Type="http://schemas.openxmlformats.org/officeDocument/2006/relationships/image" Target="../media/image5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49.emf"/><Relationship Id="rId5" Type="http://schemas.openxmlformats.org/officeDocument/2006/relationships/image" Target="../media/image55.png"/><Relationship Id="rId10" Type="http://schemas.openxmlformats.org/officeDocument/2006/relationships/image" Target="../media/image48.emf"/><Relationship Id="rId4" Type="http://schemas.openxmlformats.org/officeDocument/2006/relationships/image" Target="../media/image54.png"/><Relationship Id="rId9" Type="http://schemas.openxmlformats.org/officeDocument/2006/relationships/image" Target="../media/image57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e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e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e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4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em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em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7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208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1.emf"/><Relationship Id="rId5" Type="http://schemas.openxmlformats.org/officeDocument/2006/relationships/image" Target="../media/image210.emf"/><Relationship Id="rId4" Type="http://schemas.openxmlformats.org/officeDocument/2006/relationships/image" Target="../media/image209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emf"/><Relationship Id="rId7" Type="http://schemas.openxmlformats.org/officeDocument/2006/relationships/image" Target="../media/image211.emf"/><Relationship Id="rId2" Type="http://schemas.openxmlformats.org/officeDocument/2006/relationships/image" Target="../media/image208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0.emf"/><Relationship Id="rId5" Type="http://schemas.openxmlformats.org/officeDocument/2006/relationships/image" Target="../media/image209.emf"/><Relationship Id="rId4" Type="http://schemas.openxmlformats.org/officeDocument/2006/relationships/image" Target="../media/image68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3" Type="http://schemas.openxmlformats.org/officeDocument/2006/relationships/image" Target="../media/image212.emf"/><Relationship Id="rId7" Type="http://schemas.openxmlformats.org/officeDocument/2006/relationships/image" Target="../media/image72.emf"/><Relationship Id="rId2" Type="http://schemas.openxmlformats.org/officeDocument/2006/relationships/image" Target="../media/image208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1.emf"/><Relationship Id="rId5" Type="http://schemas.openxmlformats.org/officeDocument/2006/relationships/image" Target="../media/image213.emf"/><Relationship Id="rId4" Type="http://schemas.openxmlformats.org/officeDocument/2006/relationships/image" Target="../media/image210.emf"/><Relationship Id="rId9" Type="http://schemas.openxmlformats.org/officeDocument/2006/relationships/image" Target="../media/image209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7" Type="http://schemas.openxmlformats.org/officeDocument/2006/relationships/image" Target="../media/image218.em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7.png"/><Relationship Id="rId5" Type="http://schemas.openxmlformats.org/officeDocument/2006/relationships/image" Target="../media/image216.jpg"/><Relationship Id="rId4" Type="http://schemas.openxmlformats.org/officeDocument/2006/relationships/image" Target="../media/image21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1.emf"/><Relationship Id="rId5" Type="http://schemas.openxmlformats.org/officeDocument/2006/relationships/image" Target="../media/image220.emf"/><Relationship Id="rId4" Type="http://schemas.openxmlformats.org/officeDocument/2006/relationships/image" Target="../media/image219.e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em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jpg"/><Relationship Id="rId5" Type="http://schemas.openxmlformats.org/officeDocument/2006/relationships/image" Target="../media/image221.emf"/><Relationship Id="rId4" Type="http://schemas.openxmlformats.org/officeDocument/2006/relationships/image" Target="../media/image223.e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em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jpg"/><Relationship Id="rId5" Type="http://schemas.openxmlformats.org/officeDocument/2006/relationships/image" Target="../media/image221.emf"/><Relationship Id="rId4" Type="http://schemas.openxmlformats.org/officeDocument/2006/relationships/image" Target="../media/image43.e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emf"/><Relationship Id="rId7" Type="http://schemas.openxmlformats.org/officeDocument/2006/relationships/image" Target="../media/image22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jpg"/><Relationship Id="rId5" Type="http://schemas.openxmlformats.org/officeDocument/2006/relationships/image" Target="../media/image221.emf"/><Relationship Id="rId4" Type="http://schemas.openxmlformats.org/officeDocument/2006/relationships/image" Target="../media/image43.emf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emf"/><Relationship Id="rId3" Type="http://schemas.openxmlformats.org/officeDocument/2006/relationships/image" Target="../media/image226.emf"/><Relationship Id="rId7" Type="http://schemas.openxmlformats.org/officeDocument/2006/relationships/image" Target="../media/image22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1.emf"/><Relationship Id="rId5" Type="http://schemas.openxmlformats.org/officeDocument/2006/relationships/image" Target="../media/image228.emf"/><Relationship Id="rId4" Type="http://schemas.openxmlformats.org/officeDocument/2006/relationships/image" Target="../media/image22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em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2.emf"/><Relationship Id="rId5" Type="http://schemas.openxmlformats.org/officeDocument/2006/relationships/image" Target="../media/image111.emf"/><Relationship Id="rId4" Type="http://schemas.openxmlformats.org/officeDocument/2006/relationships/image" Target="../media/image227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236.emf"/><Relationship Id="rId3" Type="http://schemas.openxmlformats.org/officeDocument/2006/relationships/notesSlide" Target="../notesSlides/notesSlide66.xml"/><Relationship Id="rId7" Type="http://schemas.openxmlformats.org/officeDocument/2006/relationships/image" Target="../media/image233.png"/><Relationship Id="rId12" Type="http://schemas.openxmlformats.org/officeDocument/2006/relationships/image" Target="../media/image23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62.emf"/><Relationship Id="rId11" Type="http://schemas.openxmlformats.org/officeDocument/2006/relationships/image" Target="../media/image68.emf"/><Relationship Id="rId5" Type="http://schemas.openxmlformats.org/officeDocument/2006/relationships/image" Target="../media/image61.png"/><Relationship Id="rId10" Type="http://schemas.openxmlformats.org/officeDocument/2006/relationships/image" Target="../media/image67.png"/><Relationship Id="rId4" Type="http://schemas.openxmlformats.org/officeDocument/2006/relationships/image" Target="../media/image60.emf"/><Relationship Id="rId9" Type="http://schemas.openxmlformats.org/officeDocument/2006/relationships/image" Target="../media/image234.png"/><Relationship Id="rId14" Type="http://schemas.openxmlformats.org/officeDocument/2006/relationships/image" Target="../media/image237.e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9.emf"/><Relationship Id="rId4" Type="http://schemas.openxmlformats.org/officeDocument/2006/relationships/image" Target="../media/image23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e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em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2.png"/><Relationship Id="rId4" Type="http://schemas.openxmlformats.org/officeDocument/2006/relationships/image" Target="../media/image24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2" Type="http://schemas.openxmlformats.org/officeDocument/2006/relationships/image" Target="../media/image243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6.emf"/><Relationship Id="rId5" Type="http://schemas.openxmlformats.org/officeDocument/2006/relationships/image" Target="../media/image245.emf"/><Relationship Id="rId4" Type="http://schemas.openxmlformats.org/officeDocument/2006/relationships/image" Target="../media/image244.e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9.emf"/><Relationship Id="rId4" Type="http://schemas.openxmlformats.org/officeDocument/2006/relationships/image" Target="../media/image24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Title 1"/>
          <p:cNvSpPr txBox="1">
            <a:spLocks noGrp="1"/>
          </p:cNvSpPr>
          <p:nvPr>
            <p:ph type="ctrTitle"/>
          </p:nvPr>
        </p:nvSpPr>
        <p:spPr>
          <a:xfrm>
            <a:off x="-52549" y="1119921"/>
            <a:ext cx="6138166" cy="310707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First-Principles Theory</a:t>
            </a:r>
            <a:br>
              <a:rPr lang="en-US" dirty="0"/>
            </a:br>
            <a:r>
              <a:rPr lang="en-US" dirty="0"/>
              <a:t>for New Physics</a:t>
            </a:r>
            <a:br>
              <a:rPr lang="en-US" dirty="0"/>
            </a:br>
            <a:r>
              <a:rPr lang="en-US" dirty="0"/>
              <a:t>Searches</a:t>
            </a:r>
            <a:endParaRPr sz="3500" dirty="0"/>
          </a:p>
        </p:txBody>
      </p:sp>
      <p:sp>
        <p:nvSpPr>
          <p:cNvPr id="484" name="Subtitle 2"/>
          <p:cNvSpPr txBox="1">
            <a:spLocks noGrp="1"/>
          </p:cNvSpPr>
          <p:nvPr>
            <p:ph type="subTitle" sz="quarter" idx="1"/>
          </p:nvPr>
        </p:nvSpPr>
        <p:spPr>
          <a:xfrm>
            <a:off x="408716" y="4337956"/>
            <a:ext cx="5425074" cy="126507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lnSpc>
                <a:spcPct val="81000"/>
              </a:lnSpc>
              <a:defRPr>
                <a:solidFill>
                  <a:srgbClr val="808080"/>
                </a:solidFill>
              </a:defRPr>
            </a:pPr>
            <a:r>
              <a:rPr lang="en-US" dirty="0"/>
              <a:t>Jason D. Holt</a:t>
            </a:r>
            <a:endParaRPr dirty="0"/>
          </a:p>
          <a:p>
            <a:pPr>
              <a:lnSpc>
                <a:spcPct val="81000"/>
              </a:lnSpc>
              <a:defRPr>
                <a:solidFill>
                  <a:srgbClr val="808080"/>
                </a:solidFill>
              </a:defRPr>
            </a:pPr>
            <a:r>
              <a:rPr lang="en-US" dirty="0">
                <a:solidFill>
                  <a:schemeClr val="tx1"/>
                </a:solidFill>
              </a:rPr>
              <a:t>TRIUMF, McGill University</a:t>
            </a:r>
          </a:p>
          <a:p>
            <a:pPr>
              <a:lnSpc>
                <a:spcPct val="81000"/>
              </a:lnSpc>
              <a:defRPr>
                <a:solidFill>
                  <a:srgbClr val="808080"/>
                </a:solidFill>
              </a:defRPr>
            </a:pPr>
            <a:r>
              <a:rPr lang="en-US" dirty="0">
                <a:solidFill>
                  <a:schemeClr val="tx1"/>
                </a:solidFill>
              </a:rPr>
              <a:t>CAPINP 2025</a:t>
            </a:r>
          </a:p>
          <a:p>
            <a:pPr>
              <a:lnSpc>
                <a:spcPct val="81000"/>
              </a:lnSpc>
              <a:defRPr>
                <a:solidFill>
                  <a:srgbClr val="808080"/>
                </a:solidFill>
              </a:defRPr>
            </a:pPr>
            <a:r>
              <a:rPr lang="en-US" dirty="0">
                <a:solidFill>
                  <a:schemeClr val="tx1"/>
                </a:solidFill>
              </a:rPr>
              <a:t>Madison, </a:t>
            </a:r>
            <a:r>
              <a:rPr lang="en-US" dirty="0" err="1">
                <a:solidFill>
                  <a:schemeClr val="tx1"/>
                </a:solidFill>
              </a:rPr>
              <a:t>Wisconsi</a:t>
            </a:r>
            <a:r>
              <a:rPr lang="en-US" dirty="0">
                <a:solidFill>
                  <a:schemeClr val="tx1"/>
                </a:solidFill>
              </a:rPr>
              <a:t>; June 12</a:t>
            </a:r>
            <a:r>
              <a:rPr dirty="0">
                <a:solidFill>
                  <a:schemeClr val="tx1"/>
                </a:solidFill>
              </a:rPr>
              <a:t>, 20</a:t>
            </a:r>
            <a:r>
              <a:rPr lang="en-US" dirty="0">
                <a:solidFill>
                  <a:schemeClr val="tx1"/>
                </a:solidFill>
              </a:rPr>
              <a:t>25</a:t>
            </a:r>
          </a:p>
        </p:txBody>
      </p:sp>
      <p:sp>
        <p:nvSpPr>
          <p:cNvPr id="5" name="Rectangle 4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852" y="6415219"/>
            <a:ext cx="3975099" cy="403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1" tIns="45712" rIns="45711" bIns="45712" anchor="t">
            <a:normAutofit fontScale="70000" lnSpcReduction="20000"/>
          </a:bodyPr>
          <a:lstStyle>
            <a:lvl1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rgbClr val="00B0F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 lang="en-US" dirty="0"/>
          </a:p>
        </p:txBody>
      </p:sp>
      <p:pic>
        <p:nvPicPr>
          <p:cNvPr id="2" name="Picture 1" descr="NSERC_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84877"/>
            <a:ext cx="1463040" cy="707136"/>
          </a:xfrm>
          <a:prstGeom prst="rect">
            <a:avLst/>
          </a:prstGeom>
        </p:spPr>
      </p:pic>
      <p:pic>
        <p:nvPicPr>
          <p:cNvPr id="3" name="Picture 2" descr="NRC-logo-1024x63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750" y="5936574"/>
            <a:ext cx="1463040" cy="907256"/>
          </a:xfrm>
          <a:prstGeom prst="rect">
            <a:avLst/>
          </a:prstGeom>
        </p:spPr>
      </p:pic>
      <p:pic>
        <p:nvPicPr>
          <p:cNvPr id="6" name="Picture 5" descr="Astroparticle Physics colour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" t="8732" r="2839" b="11893"/>
          <a:stretch/>
        </p:blipFill>
        <p:spPr>
          <a:xfrm>
            <a:off x="1442883" y="6109518"/>
            <a:ext cx="2980527" cy="667469"/>
          </a:xfrm>
          <a:prstGeom prst="rect">
            <a:avLst/>
          </a:prstGeom>
        </p:spPr>
      </p:pic>
      <p:pic>
        <p:nvPicPr>
          <p:cNvPr id="7" name="Picture 6" descr="mcgill-university-logo-5.png">
            <a:extLst>
              <a:ext uri="{FF2B5EF4-FFF2-40B4-BE49-F238E27FC236}">
                <a16:creationId xmlns:a16="http://schemas.microsoft.com/office/drawing/2014/main" id="{91626EB7-594E-64F5-8FC7-46FEDFA3C8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860" y="138831"/>
            <a:ext cx="1965663" cy="526899"/>
          </a:xfrm>
          <a:prstGeom prst="rect">
            <a:avLst/>
          </a:prstGeom>
        </p:spPr>
      </p:pic>
      <p:pic>
        <p:nvPicPr>
          <p:cNvPr id="9" name="Picture 8" descr="Icon&#10;&#10;Description automatically generated with medium confidence">
            <a:extLst>
              <a:ext uri="{FF2B5EF4-FFF2-40B4-BE49-F238E27FC236}">
                <a16:creationId xmlns:a16="http://schemas.microsoft.com/office/drawing/2014/main" id="{7645708F-F349-D7F7-DA90-6A0171FAE3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611" y="129863"/>
            <a:ext cx="1248661" cy="37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729259"/>
      </p:ext>
    </p:extLst>
  </p:cSld>
  <p:clrMapOvr>
    <a:masterClrMapping/>
  </p:clrMapOvr>
  <p:transition spd="med" advTm="38162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61">
            <a:extLst>
              <a:ext uri="{FF2B5EF4-FFF2-40B4-BE49-F238E27FC236}">
                <a16:creationId xmlns:a16="http://schemas.microsoft.com/office/drawing/2014/main" id="{F64E4CE0-FA25-7456-71FD-7545790AEE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000" y="720000"/>
            <a:ext cx="11421450" cy="8740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0070C0"/>
                </a:solidFill>
              </a:rPr>
              <a:t>Chiral Effective Field Theory</a:t>
            </a:r>
            <a:r>
              <a:rPr lang="en-US" sz="2100" dirty="0">
                <a:solidFill>
                  <a:schemeClr val="tx1"/>
                </a:solidFill>
              </a:rPr>
              <a:t>: low-energy expansion of QCD, nucleons + </a:t>
            </a:r>
            <a:r>
              <a:rPr lang="en-US" sz="2100" dirty="0" err="1">
                <a:solidFill>
                  <a:schemeClr val="tx1"/>
                </a:solidFill>
              </a:rPr>
              <a:t>pions</a:t>
            </a:r>
            <a:r>
              <a:rPr lang="en-US" sz="2100" dirty="0">
                <a:solidFill>
                  <a:schemeClr val="tx1"/>
                </a:solidFill>
              </a:rPr>
              <a:t> 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chemeClr val="tx1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</a:rPr>
              <a:t>High-energy information encoded in contact terms</a:t>
            </a:r>
          </a:p>
        </p:txBody>
      </p:sp>
      <p:sp>
        <p:nvSpPr>
          <p:cNvPr id="8" name="Rectangle 7"/>
          <p:cNvSpPr/>
          <p:nvPr/>
        </p:nvSpPr>
        <p:spPr>
          <a:xfrm>
            <a:off x="11507394" y="5397282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9D4A0B3-13CC-31A8-6392-4A0A6CD83224}"/>
              </a:ext>
            </a:extLst>
          </p:cNvPr>
          <p:cNvSpPr/>
          <p:nvPr/>
        </p:nvSpPr>
        <p:spPr>
          <a:xfrm>
            <a:off x="666063" y="6423661"/>
            <a:ext cx="650316" cy="359584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6F72A0-C9E4-97A5-653C-A341A1C5CB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2" t="4883" r="8958" b="26092"/>
          <a:stretch/>
        </p:blipFill>
        <p:spPr>
          <a:xfrm>
            <a:off x="89990" y="2780000"/>
            <a:ext cx="5543760" cy="34389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C287ED-DA85-F328-A220-7FD1151C8DDD}"/>
              </a:ext>
            </a:extLst>
          </p:cNvPr>
          <p:cNvSpPr/>
          <p:nvPr/>
        </p:nvSpPr>
        <p:spPr>
          <a:xfrm>
            <a:off x="90421" y="4933969"/>
            <a:ext cx="2008292" cy="126421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8C4A65-2C40-A6BC-3AFD-6BD72AF4B9BB}"/>
              </a:ext>
            </a:extLst>
          </p:cNvPr>
          <p:cNvSpPr txBox="1"/>
          <p:nvPr/>
        </p:nvSpPr>
        <p:spPr>
          <a:xfrm>
            <a:off x="32839" y="5902912"/>
            <a:ext cx="2655445" cy="338540"/>
          </a:xfrm>
          <a:prstGeom prst="rect">
            <a:avLst/>
          </a:prstGeom>
          <a:noFill/>
        </p:spPr>
        <p:txBody>
          <a:bodyPr wrap="square" lIns="121904" tIns="60953" rIns="121904" bIns="60953" rtlCol="0">
            <a:spAutoFit/>
          </a:bodyPr>
          <a:lstStyle/>
          <a:p>
            <a:r>
              <a:rPr lang="it-IT" sz="1400" dirty="0" err="1">
                <a:solidFill>
                  <a:schemeClr val="tx1"/>
                </a:solidFill>
              </a:rPr>
              <a:t>Courtesy</a:t>
            </a:r>
            <a:r>
              <a:rPr lang="it-IT" sz="1400" dirty="0">
                <a:solidFill>
                  <a:schemeClr val="tx1"/>
                </a:solidFill>
              </a:rPr>
              <a:t>, S. </a:t>
            </a:r>
            <a:r>
              <a:rPr lang="it-IT" sz="1400" dirty="0" err="1">
                <a:solidFill>
                  <a:schemeClr val="tx1"/>
                </a:solidFill>
              </a:rPr>
              <a:t>R</a:t>
            </a:r>
            <a:r>
              <a:rPr lang="it-IT" sz="1400" dirty="0">
                <a:solidFill>
                  <a:schemeClr val="tx1"/>
                </a:solidFill>
              </a:rPr>
              <a:t>. </a:t>
            </a:r>
            <a:r>
              <a:rPr lang="it-IT" sz="1400" dirty="0" err="1">
                <a:solidFill>
                  <a:schemeClr val="tx1"/>
                </a:solidFill>
              </a:rPr>
              <a:t>Stroberg</a:t>
            </a:r>
            <a:endParaRPr lang="it-IT" sz="1400" dirty="0">
              <a:solidFill>
                <a:schemeClr val="tx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912BAA9-1F68-36A7-7535-67A13BF94223}"/>
              </a:ext>
            </a:extLst>
          </p:cNvPr>
          <p:cNvSpPr/>
          <p:nvPr/>
        </p:nvSpPr>
        <p:spPr>
          <a:xfrm>
            <a:off x="1459511" y="3834957"/>
            <a:ext cx="1604010" cy="735744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Ab initio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tx1"/>
                </a:solidFill>
              </a:rPr>
              <a:t>many-body</a:t>
            </a:r>
            <a:endParaRPr kumimoji="0" lang="en-US" sz="14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73F033-8CD2-EAC1-FAD7-CA1B6714502C}"/>
              </a:ext>
            </a:extLst>
          </p:cNvPr>
          <p:cNvSpPr/>
          <p:nvPr/>
        </p:nvSpPr>
        <p:spPr>
          <a:xfrm>
            <a:off x="3006090" y="4993337"/>
            <a:ext cx="2593587" cy="116091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AD3D54-FDE4-5216-03E1-C106887113D9}"/>
              </a:ext>
            </a:extLst>
          </p:cNvPr>
          <p:cNvSpPr/>
          <p:nvPr/>
        </p:nvSpPr>
        <p:spPr>
          <a:xfrm>
            <a:off x="3729478" y="4572606"/>
            <a:ext cx="1146809" cy="30108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11D084B-5F32-467A-77C6-CF8DD0DCA0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023" y="5022462"/>
            <a:ext cx="1093470" cy="1093470"/>
          </a:xfrm>
          <a:prstGeom prst="rect">
            <a:avLst/>
          </a:prstGeom>
        </p:spPr>
      </p:pic>
      <p:pic>
        <p:nvPicPr>
          <p:cNvPr id="12" name="Picture 1" descr="page26image11383392">
            <a:extLst>
              <a:ext uri="{FF2B5EF4-FFF2-40B4-BE49-F238E27FC236}">
                <a16:creationId xmlns:a16="http://schemas.microsoft.com/office/drawing/2014/main" id="{3794FD27-AD9E-2AB8-A4E7-3AA1D1276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106" y="1041381"/>
            <a:ext cx="4331444" cy="171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775B63E-72BE-E31C-246A-67517D46471D}"/>
              </a:ext>
            </a:extLst>
          </p:cNvPr>
          <p:cNvSpPr/>
          <p:nvPr/>
        </p:nvSpPr>
        <p:spPr>
          <a:xfrm>
            <a:off x="4433042" y="2737412"/>
            <a:ext cx="3508470" cy="350404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u="sng" dirty="0">
                <a:solidFill>
                  <a:srgbClr val="0070C0"/>
                </a:solidFill>
              </a:rPr>
              <a:t>Chiral Effective Field Theory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/>
              <a:t>  Consistent treatment of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/>
              <a:t>   - 2N, 3N, 4N, … forces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/>
              <a:t>   - Electroweak physics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C00000"/>
                </a:solidFill>
              </a:rPr>
              <a:t>  Quantifiable uncertainties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u="sng" dirty="0"/>
              <a:t>Interactions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600" u="sng" dirty="0"/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0070C0"/>
                </a:solidFill>
              </a:rPr>
              <a:t>1.8/2.0, N2LO</a:t>
            </a:r>
            <a:r>
              <a:rPr lang="en-US" sz="2000" b="1" baseline="-25000" dirty="0">
                <a:solidFill>
                  <a:srgbClr val="0070C0"/>
                </a:solidFill>
              </a:rPr>
              <a:t>GO</a:t>
            </a:r>
            <a:r>
              <a:rPr lang="en-US" sz="2000" b="1" dirty="0">
                <a:solidFill>
                  <a:srgbClr val="0070C0"/>
                </a:solidFill>
              </a:rPr>
              <a:t>, N3LO</a:t>
            </a:r>
            <a:r>
              <a:rPr lang="en-US" sz="2000" b="1" baseline="-25000" dirty="0">
                <a:solidFill>
                  <a:srgbClr val="0070C0"/>
                </a:solidFill>
              </a:rPr>
              <a:t>LNL</a:t>
            </a:r>
            <a:endParaRPr kumimoji="0" lang="en-US" sz="2000" b="1" i="0" u="none" strike="noStrike" cap="none" spc="0" normalizeH="0" baseline="-25000" dirty="0">
              <a:ln>
                <a:noFill/>
              </a:ln>
              <a:solidFill>
                <a:srgbClr val="0070C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0070C0"/>
                </a:solidFill>
              </a:rPr>
              <a:t>34 non-implausible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Picture 18" descr="latex-image-1.pdf">
            <a:extLst>
              <a:ext uri="{FF2B5EF4-FFF2-40B4-BE49-F238E27FC236}">
                <a16:creationId xmlns:a16="http://schemas.microsoft.com/office/drawing/2014/main" id="{4EE750CF-83EE-DC8E-2473-EA0C61645F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00" y="1836412"/>
            <a:ext cx="3727908" cy="69463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ACA8669-3E12-687D-96F4-5882BCB37E83}"/>
              </a:ext>
            </a:extLst>
          </p:cNvPr>
          <p:cNvSpPr/>
          <p:nvPr/>
        </p:nvSpPr>
        <p:spPr>
          <a:xfrm>
            <a:off x="904340" y="1797617"/>
            <a:ext cx="590310" cy="6349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CD92CAA-F8E5-A06B-4C02-8134B312DB3E}"/>
              </a:ext>
            </a:extLst>
          </p:cNvPr>
          <p:cNvSpPr/>
          <p:nvPr/>
        </p:nvSpPr>
        <p:spPr>
          <a:xfrm>
            <a:off x="139840" y="2818593"/>
            <a:ext cx="1111868" cy="5303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8359318F-4327-B66C-1C07-4221B29F633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25039" y="108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Ingredient I: Nuclear Forces</a:t>
            </a: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6ED8EF-6265-80C5-96E4-268E0F8E0A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7536" y="2704335"/>
            <a:ext cx="3713121" cy="4083312"/>
          </a:xfrm>
          <a:prstGeom prst="rect">
            <a:avLst/>
          </a:prstGeom>
          <a:ln>
            <a:solidFill>
              <a:schemeClr val="bg2">
                <a:lumMod val="90000"/>
                <a:alpha val="64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224716"/>
      </p:ext>
    </p:extLst>
  </p:cSld>
  <p:clrMapOvr>
    <a:masterClrMapping/>
  </p:clrMapOvr>
  <p:transition spd="med" advTm="38152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D4A0B3-13CC-31A8-6392-4A0A6CD83224}"/>
              </a:ext>
            </a:extLst>
          </p:cNvPr>
          <p:cNvSpPr/>
          <p:nvPr/>
        </p:nvSpPr>
        <p:spPr>
          <a:xfrm>
            <a:off x="666063" y="6423661"/>
            <a:ext cx="650316" cy="359584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0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*Key Advance* Valence-Space Approach</a:t>
            </a:r>
            <a:endParaRPr dirty="0"/>
          </a:p>
        </p:txBody>
      </p:sp>
      <p:sp>
        <p:nvSpPr>
          <p:cNvPr id="7" name="Rectangle 61"/>
          <p:cNvSpPr>
            <a:spLocks noChangeArrowheads="1"/>
          </p:cNvSpPr>
          <p:nvPr/>
        </p:nvSpPr>
        <p:spPr bwMode="auto">
          <a:xfrm>
            <a:off x="180000" y="720000"/>
            <a:ext cx="11684340" cy="61216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</a:rPr>
              <a:t>Polynomial-scaling methods tailored for doubly magic, semi-magic chains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chemeClr val="tx1"/>
              </a:solidFill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CA" sz="2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Valence-space IMSRG</a:t>
            </a:r>
            <a:r>
              <a:rPr lang="en-CA" sz="2100" dirty="0">
                <a:latin typeface="Arial" panose="020B0604020202020204" pitchFamily="34" charset="0"/>
                <a:cs typeface="Arial" panose="020B0604020202020204" pitchFamily="34" charset="0"/>
              </a:rPr>
              <a:t>: Novel approach for </a:t>
            </a:r>
            <a:r>
              <a:rPr lang="en-CA" sz="2100" i="1" dirty="0"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en-CA" sz="2100" dirty="0">
                <a:latin typeface="Arial" panose="020B0604020202020204" pitchFamily="34" charset="0"/>
                <a:cs typeface="Arial" panose="020B0604020202020204" pitchFamily="34" charset="0"/>
              </a:rPr>
              <a:t> open-shell nuclei 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0000FF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0000FF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0000FF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0000FF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0000FF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0000FF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0000FF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0000FF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0000FF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0000FF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0000FF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0000FF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0000FF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rgbClr val="0000FF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rgbClr val="0000FF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0070C0"/>
                </a:solidFill>
              </a:rPr>
              <a:t>Ab initio → scope of nuclear shell model</a:t>
            </a:r>
          </a:p>
        </p:txBody>
      </p:sp>
      <p:sp>
        <p:nvSpPr>
          <p:cNvPr id="8" name="Rectangle 7"/>
          <p:cNvSpPr/>
          <p:nvPr/>
        </p:nvSpPr>
        <p:spPr>
          <a:xfrm>
            <a:off x="11381664" y="5351562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" name="Picture 21" descr="latex-image-1.pdf">
            <a:extLst>
              <a:ext uri="{FF2B5EF4-FFF2-40B4-BE49-F238E27FC236}">
                <a16:creationId xmlns:a16="http://schemas.microsoft.com/office/drawing/2014/main" id="{D4C28E4E-61EE-AED4-8A0E-3D1315FE78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00" y="1848287"/>
            <a:ext cx="3727908" cy="69463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2ECFBC8-0A97-FEB6-2D0B-79D91253C1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2" t="4883" r="8958" b="26092"/>
          <a:stretch/>
        </p:blipFill>
        <p:spPr>
          <a:xfrm>
            <a:off x="89990" y="2780000"/>
            <a:ext cx="5543760" cy="3438953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BC486497-8085-433E-06EA-4D792DDCA6AC}"/>
              </a:ext>
            </a:extLst>
          </p:cNvPr>
          <p:cNvSpPr/>
          <p:nvPr/>
        </p:nvSpPr>
        <p:spPr>
          <a:xfrm>
            <a:off x="90421" y="4933969"/>
            <a:ext cx="2008292" cy="126421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823DFC2-24A1-13B6-3C9F-25BC5A012F54}"/>
              </a:ext>
            </a:extLst>
          </p:cNvPr>
          <p:cNvSpPr/>
          <p:nvPr/>
        </p:nvSpPr>
        <p:spPr>
          <a:xfrm>
            <a:off x="880110" y="1797617"/>
            <a:ext cx="3809288" cy="7750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BD978F8-CFF9-40C5-5283-9015F9376FD9}"/>
              </a:ext>
            </a:extLst>
          </p:cNvPr>
          <p:cNvSpPr/>
          <p:nvPr/>
        </p:nvSpPr>
        <p:spPr>
          <a:xfrm>
            <a:off x="1427921" y="3653900"/>
            <a:ext cx="1667191" cy="10978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B6BDE49-DC3E-C66F-D7B9-B0D205CEF956}"/>
              </a:ext>
            </a:extLst>
          </p:cNvPr>
          <p:cNvSpPr txBox="1"/>
          <p:nvPr/>
        </p:nvSpPr>
        <p:spPr>
          <a:xfrm>
            <a:off x="32839" y="5902912"/>
            <a:ext cx="2655445" cy="338540"/>
          </a:xfrm>
          <a:prstGeom prst="rect">
            <a:avLst/>
          </a:prstGeom>
          <a:noFill/>
        </p:spPr>
        <p:txBody>
          <a:bodyPr wrap="square" lIns="121904" tIns="60953" rIns="121904" bIns="60953" rtlCol="0">
            <a:spAutoFit/>
          </a:bodyPr>
          <a:lstStyle/>
          <a:p>
            <a:r>
              <a:rPr lang="it-IT" sz="1400" dirty="0" err="1">
                <a:solidFill>
                  <a:schemeClr val="tx1"/>
                </a:solidFill>
              </a:rPr>
              <a:t>Courtesy</a:t>
            </a:r>
            <a:r>
              <a:rPr lang="it-IT" sz="1400" dirty="0">
                <a:solidFill>
                  <a:schemeClr val="tx1"/>
                </a:solidFill>
              </a:rPr>
              <a:t>, S. </a:t>
            </a:r>
            <a:r>
              <a:rPr lang="it-IT" sz="1400" dirty="0" err="1">
                <a:solidFill>
                  <a:schemeClr val="tx1"/>
                </a:solidFill>
              </a:rPr>
              <a:t>R</a:t>
            </a:r>
            <a:r>
              <a:rPr lang="it-IT" sz="1400" dirty="0">
                <a:solidFill>
                  <a:schemeClr val="tx1"/>
                </a:solidFill>
              </a:rPr>
              <a:t>. </a:t>
            </a:r>
            <a:r>
              <a:rPr lang="it-IT" sz="1400" dirty="0" err="1">
                <a:solidFill>
                  <a:schemeClr val="tx1"/>
                </a:solidFill>
              </a:rPr>
              <a:t>Stroberg</a:t>
            </a:r>
            <a:endParaRPr lang="it-IT" sz="140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ED32F2-2B07-E457-3076-CD4A212A68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9590" y="2079683"/>
            <a:ext cx="1543987" cy="16604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A682E1-64AD-2078-51E7-2452ADA501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2172" y="2074773"/>
            <a:ext cx="1532041" cy="16933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D8F1F5-656A-5753-7F24-67E9E890A9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4913" y="2587605"/>
            <a:ext cx="899379" cy="612871"/>
          </a:xfrm>
          <a:prstGeom prst="rect">
            <a:avLst/>
          </a:prstGeom>
        </p:spPr>
      </p:pic>
      <p:pic>
        <p:nvPicPr>
          <p:cNvPr id="12" name="Picture 11" descr="latex-image-1.pdf">
            <a:extLst>
              <a:ext uri="{FF2B5EF4-FFF2-40B4-BE49-F238E27FC236}">
                <a16:creationId xmlns:a16="http://schemas.microsoft.com/office/drawing/2014/main" id="{EABC21F3-199D-8219-3EBF-F9B890E8D8D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290" b="8640"/>
          <a:stretch/>
        </p:blipFill>
        <p:spPr>
          <a:xfrm>
            <a:off x="7941645" y="2121168"/>
            <a:ext cx="1452652" cy="4475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B4A1BF-9A93-F195-704C-306F4BAFE6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371" y="6116897"/>
            <a:ext cx="6384203" cy="71477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6AA8D7F-8927-57EC-5E32-FAF6D23D3D91}"/>
              </a:ext>
            </a:extLst>
          </p:cNvPr>
          <p:cNvSpPr/>
          <p:nvPr/>
        </p:nvSpPr>
        <p:spPr>
          <a:xfrm>
            <a:off x="5805521" y="6424785"/>
            <a:ext cx="815200" cy="208025"/>
          </a:xfrm>
          <a:prstGeom prst="rect">
            <a:avLst/>
          </a:prstGeom>
          <a:noFill/>
          <a:ln w="22225" cap="flat">
            <a:solidFill>
              <a:srgbClr val="C0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F00E4A7-135F-5E56-6603-717ECF5F23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813" y="4717034"/>
            <a:ext cx="1079716" cy="10797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A97D14B-A2D5-632F-B1CE-537DE63FE657}"/>
              </a:ext>
            </a:extLst>
          </p:cNvPr>
          <p:cNvSpPr txBox="1"/>
          <p:nvPr/>
        </p:nvSpPr>
        <p:spPr>
          <a:xfrm>
            <a:off x="10579991" y="5827065"/>
            <a:ext cx="1609734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Ragnar </a:t>
            </a:r>
            <a:r>
              <a:rPr lang="en-US" sz="1400" b="1" dirty="0" err="1">
                <a:solidFill>
                  <a:srgbClr val="0070C0"/>
                </a:solidFill>
              </a:rPr>
              <a:t>Stroberg</a:t>
            </a:r>
            <a:endParaRPr lang="en-US" sz="1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FD47016-4106-609F-3CA5-70E2BD63C56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25034" y="3950825"/>
            <a:ext cx="2686296" cy="207380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1F9C3A6-5EB1-325B-EA3D-2CF000A0EF00}"/>
              </a:ext>
            </a:extLst>
          </p:cNvPr>
          <p:cNvSpPr txBox="1"/>
          <p:nvPr/>
        </p:nvSpPr>
        <p:spPr>
          <a:xfrm>
            <a:off x="8718636" y="4673564"/>
            <a:ext cx="1889298" cy="12311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400" dirty="0">
              <a:solidFill>
                <a:srgbClr val="FF0000"/>
              </a:solidFill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Valence-space 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Hamiltonian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chemeClr val="accent5"/>
                </a:solidFill>
              </a:rPr>
              <a:t>Decoupled core</a:t>
            </a:r>
          </a:p>
        </p:txBody>
      </p:sp>
      <p:pic>
        <p:nvPicPr>
          <p:cNvPr id="21" name="Picture 20" descr="latex-image-1.pdf">
            <a:extLst>
              <a:ext uri="{FF2B5EF4-FFF2-40B4-BE49-F238E27FC236}">
                <a16:creationId xmlns:a16="http://schemas.microsoft.com/office/drawing/2014/main" id="{15705948-183E-8A98-059C-E0777FC37BE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569"/>
          <a:stretch/>
        </p:blipFill>
        <p:spPr>
          <a:xfrm>
            <a:off x="7953675" y="3225545"/>
            <a:ext cx="1432220" cy="489901"/>
          </a:xfrm>
          <a:prstGeom prst="rect">
            <a:avLst/>
          </a:prstGeom>
        </p:spPr>
      </p:pic>
      <p:pic>
        <p:nvPicPr>
          <p:cNvPr id="28" name="Picture 27" descr="A blue and yellow logo&#10;&#10;Description automatically generated">
            <a:extLst>
              <a:ext uri="{FF2B5EF4-FFF2-40B4-BE49-F238E27FC236}">
                <a16:creationId xmlns:a16="http://schemas.microsoft.com/office/drawing/2014/main" id="{875D0AA2-CA8E-1F71-4D12-BBFD87E4CB6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511" y="5464931"/>
            <a:ext cx="365548" cy="32899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505265833"/>
      </p:ext>
    </p:extLst>
  </p:cSld>
  <p:clrMapOvr>
    <a:masterClrMapping/>
  </p:clrMapOvr>
  <p:transition spd="med" advTm="21292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108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2010</a:t>
            </a:r>
            <a:endParaRPr dirty="0"/>
          </a:p>
        </p:txBody>
      </p:sp>
      <p:sp>
        <p:nvSpPr>
          <p:cNvPr id="7" name="Rectangle 61"/>
          <p:cNvSpPr>
            <a:spLocks noChangeArrowheads="1"/>
          </p:cNvSpPr>
          <p:nvPr/>
        </p:nvSpPr>
        <p:spPr bwMode="auto">
          <a:xfrm>
            <a:off x="179999" y="720000"/>
            <a:ext cx="12012001" cy="4847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0070C0"/>
                </a:solidFill>
              </a:rPr>
              <a:t>2010</a:t>
            </a:r>
            <a:r>
              <a:rPr lang="en-US" sz="2100" dirty="0">
                <a:solidFill>
                  <a:schemeClr val="tx1"/>
                </a:solidFill>
              </a:rPr>
              <a:t> Quasi-exact methods for light nuclei (</a:t>
            </a:r>
            <a:r>
              <a:rPr lang="en-US" sz="2100" baseline="30000" dirty="0">
                <a:solidFill>
                  <a:schemeClr val="tx1"/>
                </a:solidFill>
              </a:rPr>
              <a:t>16</a:t>
            </a:r>
            <a:r>
              <a:rPr lang="en-US" sz="2100" dirty="0">
                <a:solidFill>
                  <a:schemeClr val="tx1"/>
                </a:solidFill>
              </a:rPr>
              <a:t>O); limited capability for 3N forces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664C49-EB9B-193F-91C7-692E70858420}"/>
              </a:ext>
            </a:extLst>
          </p:cNvPr>
          <p:cNvSpPr/>
          <p:nvPr/>
        </p:nvSpPr>
        <p:spPr>
          <a:xfrm>
            <a:off x="666341" y="6445403"/>
            <a:ext cx="650316" cy="312234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4B074B5-CF51-4E10-D8A6-3E3885619D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530000"/>
            <a:ext cx="8781955" cy="52956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8675F03-5CC5-2629-2D69-F69C1616A8E1}"/>
              </a:ext>
            </a:extLst>
          </p:cNvPr>
          <p:cNvSpPr txBox="1"/>
          <p:nvPr/>
        </p:nvSpPr>
        <p:spPr>
          <a:xfrm>
            <a:off x="6096000" y="6052134"/>
            <a:ext cx="2727637" cy="338540"/>
          </a:xfrm>
          <a:prstGeom prst="rect">
            <a:avLst/>
          </a:prstGeom>
          <a:noFill/>
        </p:spPr>
        <p:txBody>
          <a:bodyPr wrap="square" lIns="121904" tIns="60953" rIns="121904" bIns="60953" rtlCol="0">
            <a:spAutoFit/>
          </a:bodyPr>
          <a:lstStyle/>
          <a:p>
            <a:r>
              <a:rPr lang="it-IT" sz="1400" dirty="0" err="1">
                <a:solidFill>
                  <a:schemeClr val="tx1"/>
                </a:solidFill>
              </a:rPr>
              <a:t>Courtesy</a:t>
            </a:r>
            <a:r>
              <a:rPr lang="it-IT" sz="1400" dirty="0">
                <a:solidFill>
                  <a:schemeClr val="tx1"/>
                </a:solidFill>
              </a:rPr>
              <a:t>: H. </a:t>
            </a:r>
            <a:r>
              <a:rPr lang="it-IT" sz="1400" dirty="0" err="1">
                <a:solidFill>
                  <a:schemeClr val="tx1"/>
                </a:solidFill>
              </a:rPr>
              <a:t>Hergert</a:t>
            </a:r>
            <a:r>
              <a:rPr lang="it-IT" sz="1400" dirty="0">
                <a:solidFill>
                  <a:schemeClr val="tx1"/>
                </a:solidFill>
              </a:rPr>
              <a:t>, A. </a:t>
            </a:r>
            <a:r>
              <a:rPr lang="it-IT" sz="1400" dirty="0" err="1">
                <a:solidFill>
                  <a:schemeClr val="tx1"/>
                </a:solidFill>
              </a:rPr>
              <a:t>Belley</a:t>
            </a:r>
            <a:endParaRPr lang="it-IT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62174"/>
      </p:ext>
    </p:extLst>
  </p:cSld>
  <p:clrMapOvr>
    <a:masterClrMapping/>
  </p:clrMapOvr>
  <p:transition spd="med" advTm="1992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108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2016</a:t>
            </a:r>
            <a:endParaRPr dirty="0"/>
          </a:p>
        </p:txBody>
      </p:sp>
      <p:sp>
        <p:nvSpPr>
          <p:cNvPr id="7" name="Rectangle 61"/>
          <p:cNvSpPr>
            <a:spLocks noChangeArrowheads="1"/>
          </p:cNvSpPr>
          <p:nvPr/>
        </p:nvSpPr>
        <p:spPr bwMode="auto">
          <a:xfrm>
            <a:off x="179999" y="720000"/>
            <a:ext cx="12012001" cy="84021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0070C0"/>
                </a:solidFill>
              </a:rPr>
              <a:t>2016</a:t>
            </a:r>
            <a:r>
              <a:rPr lang="en-US" sz="2100" dirty="0">
                <a:solidFill>
                  <a:schemeClr val="tx1"/>
                </a:solidFill>
              </a:rPr>
              <a:t> Polynomial-scaling methods (Coupled Cluster, IMSRG,…) 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</a:rPr>
              <a:t>Progress to doubly magic </a:t>
            </a:r>
            <a:r>
              <a:rPr lang="en-US" sz="2100" baseline="30000" dirty="0">
                <a:solidFill>
                  <a:schemeClr val="tx1"/>
                </a:solidFill>
              </a:rPr>
              <a:t>56/78</a:t>
            </a:r>
            <a:r>
              <a:rPr lang="en-US" sz="2100" dirty="0">
                <a:solidFill>
                  <a:schemeClr val="tx1"/>
                </a:solidFill>
              </a:rPr>
              <a:t>Ni + semi-magic chains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664C49-EB9B-193F-91C7-692E70858420}"/>
              </a:ext>
            </a:extLst>
          </p:cNvPr>
          <p:cNvSpPr/>
          <p:nvPr/>
        </p:nvSpPr>
        <p:spPr>
          <a:xfrm>
            <a:off x="666341" y="6445403"/>
            <a:ext cx="650316" cy="312234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6834DF-A627-CDE2-2E19-A9CE64711F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73" y="1522371"/>
            <a:ext cx="8781955" cy="5295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FD2751-C8C5-6418-979B-76FF5FF3B844}"/>
              </a:ext>
            </a:extLst>
          </p:cNvPr>
          <p:cNvSpPr txBox="1"/>
          <p:nvPr/>
        </p:nvSpPr>
        <p:spPr>
          <a:xfrm>
            <a:off x="752354" y="1666754"/>
            <a:ext cx="893832" cy="52321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2016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B3DA80-2A62-6CEC-DA16-D1F305CE0A6E}"/>
              </a:ext>
            </a:extLst>
          </p:cNvPr>
          <p:cNvSpPr txBox="1"/>
          <p:nvPr/>
        </p:nvSpPr>
        <p:spPr>
          <a:xfrm>
            <a:off x="7883505" y="4886444"/>
            <a:ext cx="489876" cy="307775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2016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675F03-5CC5-2629-2D69-F69C1616A8E1}"/>
              </a:ext>
            </a:extLst>
          </p:cNvPr>
          <p:cNvSpPr txBox="1"/>
          <p:nvPr/>
        </p:nvSpPr>
        <p:spPr>
          <a:xfrm>
            <a:off x="6096000" y="6052134"/>
            <a:ext cx="2727637" cy="338540"/>
          </a:xfrm>
          <a:prstGeom prst="rect">
            <a:avLst/>
          </a:prstGeom>
          <a:noFill/>
        </p:spPr>
        <p:txBody>
          <a:bodyPr wrap="square" lIns="121904" tIns="60953" rIns="121904" bIns="60953" rtlCol="0">
            <a:spAutoFit/>
          </a:bodyPr>
          <a:lstStyle/>
          <a:p>
            <a:r>
              <a:rPr lang="it-IT" sz="1400" dirty="0" err="1">
                <a:solidFill>
                  <a:schemeClr val="tx1"/>
                </a:solidFill>
              </a:rPr>
              <a:t>Courtesy</a:t>
            </a:r>
            <a:r>
              <a:rPr lang="it-IT" sz="1400" dirty="0">
                <a:solidFill>
                  <a:schemeClr val="tx1"/>
                </a:solidFill>
              </a:rPr>
              <a:t>: H. </a:t>
            </a:r>
            <a:r>
              <a:rPr lang="it-IT" sz="1400" dirty="0" err="1">
                <a:solidFill>
                  <a:schemeClr val="tx1"/>
                </a:solidFill>
              </a:rPr>
              <a:t>Hergert</a:t>
            </a:r>
            <a:r>
              <a:rPr lang="it-IT" sz="1400" dirty="0">
                <a:solidFill>
                  <a:schemeClr val="tx1"/>
                </a:solidFill>
              </a:rPr>
              <a:t>, A. </a:t>
            </a:r>
            <a:r>
              <a:rPr lang="it-IT" sz="1400" dirty="0" err="1">
                <a:solidFill>
                  <a:schemeClr val="tx1"/>
                </a:solidFill>
              </a:rPr>
              <a:t>Belley</a:t>
            </a:r>
            <a:endParaRPr lang="it-IT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185663"/>
      </p:ext>
    </p:extLst>
  </p:cSld>
  <p:clrMapOvr>
    <a:masterClrMapping/>
  </p:clrMapOvr>
  <p:transition spd="med" advTm="1992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108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The 5-Year Revolution: 2022</a:t>
            </a:r>
            <a:endParaRPr dirty="0"/>
          </a:p>
        </p:txBody>
      </p:sp>
      <p:sp>
        <p:nvSpPr>
          <p:cNvPr id="7" name="Rectangle 61"/>
          <p:cNvSpPr>
            <a:spLocks noChangeArrowheads="1"/>
          </p:cNvSpPr>
          <p:nvPr/>
        </p:nvSpPr>
        <p:spPr bwMode="auto">
          <a:xfrm>
            <a:off x="179999" y="720000"/>
            <a:ext cx="12012001" cy="94178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0070C0"/>
                </a:solidFill>
              </a:rPr>
              <a:t>2022</a:t>
            </a:r>
            <a:r>
              <a:rPr lang="en-US" sz="2100" b="1" dirty="0">
                <a:solidFill>
                  <a:schemeClr val="tx1"/>
                </a:solidFill>
              </a:rPr>
              <a:t> </a:t>
            </a:r>
            <a:r>
              <a:rPr lang="en-US" sz="2100" dirty="0">
                <a:solidFill>
                  <a:schemeClr val="tx1"/>
                </a:solidFill>
              </a:rPr>
              <a:t>Valence-space approach: essentially </a:t>
            </a:r>
            <a:r>
              <a:rPr lang="en-US" sz="2100" i="1" dirty="0">
                <a:solidFill>
                  <a:schemeClr val="tx1"/>
                </a:solidFill>
              </a:rPr>
              <a:t>all</a:t>
            </a:r>
            <a:r>
              <a:rPr lang="en-US" sz="2100" dirty="0">
                <a:solidFill>
                  <a:schemeClr val="tx1"/>
                </a:solidFill>
              </a:rPr>
              <a:t> properties of </a:t>
            </a:r>
            <a:r>
              <a:rPr lang="en-US" sz="2100" i="1" dirty="0">
                <a:solidFill>
                  <a:schemeClr val="tx1"/>
                </a:solidFill>
              </a:rPr>
              <a:t>all</a:t>
            </a:r>
            <a:r>
              <a:rPr lang="en-US" sz="2100" dirty="0">
                <a:solidFill>
                  <a:schemeClr val="tx1"/>
                </a:solidFill>
              </a:rPr>
              <a:t> nuclei 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chemeClr val="tx1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C00000"/>
                </a:solidFill>
              </a:rPr>
              <a:t>What can we do with this advance? 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497893" y="5359403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664C49-EB9B-193F-91C7-692E70858420}"/>
              </a:ext>
            </a:extLst>
          </p:cNvPr>
          <p:cNvSpPr/>
          <p:nvPr/>
        </p:nvSpPr>
        <p:spPr>
          <a:xfrm>
            <a:off x="666341" y="6445403"/>
            <a:ext cx="650316" cy="312234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77492E-E5A8-12C2-F158-A111C24CB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530000"/>
            <a:ext cx="8778240" cy="52933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7DE0EA-36C5-BDE4-4B15-0269ED00F665}"/>
              </a:ext>
            </a:extLst>
          </p:cNvPr>
          <p:cNvSpPr txBox="1"/>
          <p:nvPr/>
        </p:nvSpPr>
        <p:spPr>
          <a:xfrm>
            <a:off x="6096000" y="6052134"/>
            <a:ext cx="2727637" cy="338540"/>
          </a:xfrm>
          <a:prstGeom prst="rect">
            <a:avLst/>
          </a:prstGeom>
          <a:noFill/>
        </p:spPr>
        <p:txBody>
          <a:bodyPr wrap="square" lIns="121904" tIns="60953" rIns="121904" bIns="60953" rtlCol="0">
            <a:spAutoFit/>
          </a:bodyPr>
          <a:lstStyle/>
          <a:p>
            <a:r>
              <a:rPr lang="it-IT" sz="1400" dirty="0" err="1">
                <a:solidFill>
                  <a:schemeClr val="tx1"/>
                </a:solidFill>
              </a:rPr>
              <a:t>Courtesy</a:t>
            </a:r>
            <a:r>
              <a:rPr lang="it-IT" sz="1400" dirty="0">
                <a:solidFill>
                  <a:schemeClr val="tx1"/>
                </a:solidFill>
              </a:rPr>
              <a:t>: H. </a:t>
            </a:r>
            <a:r>
              <a:rPr lang="it-IT" sz="1400" dirty="0" err="1">
                <a:solidFill>
                  <a:schemeClr val="tx1"/>
                </a:solidFill>
              </a:rPr>
              <a:t>Hergert</a:t>
            </a:r>
            <a:r>
              <a:rPr lang="it-IT" sz="1400" dirty="0">
                <a:solidFill>
                  <a:schemeClr val="tx1"/>
                </a:solidFill>
              </a:rPr>
              <a:t>, A. </a:t>
            </a:r>
            <a:r>
              <a:rPr lang="it-IT" sz="1400" dirty="0" err="1">
                <a:solidFill>
                  <a:schemeClr val="tx1"/>
                </a:solidFill>
              </a:rPr>
              <a:t>Belley</a:t>
            </a:r>
            <a:endParaRPr lang="it-IT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899593"/>
      </p:ext>
    </p:extLst>
  </p:cSld>
  <p:clrMapOvr>
    <a:masterClrMapping/>
  </p:clrMapOvr>
  <p:transition spd="med" advTm="802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F53DD3-62DD-32D3-FF06-79FC74276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BDE692F-4076-5E40-55C5-3E33D509DC52}"/>
              </a:ext>
            </a:extLst>
          </p:cNvPr>
          <p:cNvSpPr/>
          <p:nvPr/>
        </p:nvSpPr>
        <p:spPr>
          <a:xfrm>
            <a:off x="827069" y="66614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>
            <a:extLst>
              <a:ext uri="{FF2B5EF4-FFF2-40B4-BE49-F238E27FC236}">
                <a16:creationId xmlns:a16="http://schemas.microsoft.com/office/drawing/2014/main" id="{E54BE8E1-0BC1-D030-5E85-ACD8A761F1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Limits of Existence in Medium-Mass Region</a:t>
            </a:r>
            <a:endParaRPr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CBB5CE-87C5-152D-D4E1-C8B274173BAE}"/>
              </a:ext>
            </a:extLst>
          </p:cNvPr>
          <p:cNvSpPr/>
          <p:nvPr/>
        </p:nvSpPr>
        <p:spPr>
          <a:xfrm>
            <a:off x="4337807" y="1393652"/>
            <a:ext cx="1147492" cy="40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C5CB27-4128-98FB-FE5D-D0C3B5C357CD}"/>
              </a:ext>
            </a:extLst>
          </p:cNvPr>
          <p:cNvSpPr/>
          <p:nvPr/>
        </p:nvSpPr>
        <p:spPr>
          <a:xfrm>
            <a:off x="3386561" y="1158451"/>
            <a:ext cx="3228360" cy="47215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4A080A-6736-9678-3B7D-AC18213D4F34}"/>
              </a:ext>
            </a:extLst>
          </p:cNvPr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Rectangle 61">
            <a:extLst>
              <a:ext uri="{FF2B5EF4-FFF2-40B4-BE49-F238E27FC236}">
                <a16:creationId xmlns:a16="http://schemas.microsoft.com/office/drawing/2014/main" id="{08C53E97-D941-D919-BB03-D6101DDC38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00" y="687600"/>
            <a:ext cx="11934613" cy="6017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 initio calculations of ~700 nuclei from He to Fe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					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							    Input H fit to 2,3,4-body 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							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biased towards existing data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Known drip lines predicted within uncertainties 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 initio guide for neutron-rich driplines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0140F59-A94B-D074-7965-10D697F95548}"/>
              </a:ext>
            </a:extLst>
          </p:cNvPr>
          <p:cNvSpPr/>
          <p:nvPr/>
        </p:nvSpPr>
        <p:spPr>
          <a:xfrm>
            <a:off x="11497893" y="53221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Bar chart&#10;&#10;Description automatically generated">
            <a:extLst>
              <a:ext uri="{FF2B5EF4-FFF2-40B4-BE49-F238E27FC236}">
                <a16:creationId xmlns:a16="http://schemas.microsoft.com/office/drawing/2014/main" id="{EAC37321-5873-3F7F-A9C2-DA5B53918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25" y="1147357"/>
            <a:ext cx="7600355" cy="4569978"/>
          </a:xfrm>
          <a:prstGeom prst="rect">
            <a:avLst/>
          </a:prstGeom>
        </p:spPr>
      </p:pic>
      <p:pic>
        <p:nvPicPr>
          <p:cNvPr id="17" name="Picture 16" descr="AllProbBound.pdf">
            <a:extLst>
              <a:ext uri="{FF2B5EF4-FFF2-40B4-BE49-F238E27FC236}">
                <a16:creationId xmlns:a16="http://schemas.microsoft.com/office/drawing/2014/main" id="{00EF7229-7BBF-F18D-9EDF-7626369CC6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57" t="64001" r="18015" b="16914"/>
          <a:stretch/>
        </p:blipFill>
        <p:spPr>
          <a:xfrm>
            <a:off x="8466013" y="1183616"/>
            <a:ext cx="2872526" cy="1642428"/>
          </a:xfrm>
          <a:prstGeom prst="rect">
            <a:avLst/>
          </a:prstGeom>
        </p:spPr>
      </p:pic>
      <p:pic>
        <p:nvPicPr>
          <p:cNvPr id="18" name="Picture 17" descr="delta_mathcal_O_.pdf">
            <a:extLst>
              <a:ext uri="{FF2B5EF4-FFF2-40B4-BE49-F238E27FC236}">
                <a16:creationId xmlns:a16="http://schemas.microsoft.com/office/drawing/2014/main" id="{60FFCC2B-4E84-B418-1DAB-12A5DDD6A3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539" y="809941"/>
            <a:ext cx="2527610" cy="28962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6D9C30B-9AE2-1B8D-2F79-573D8C887388}"/>
              </a:ext>
            </a:extLst>
          </p:cNvPr>
          <p:cNvSpPr txBox="1"/>
          <p:nvPr/>
        </p:nvSpPr>
        <p:spPr>
          <a:xfrm>
            <a:off x="10908091" y="2527530"/>
            <a:ext cx="318031" cy="7232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5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cs typeface="Times New Roman" panose="02020603050405020304" pitchFamily="18" charset="0"/>
                <a:sym typeface="Arial"/>
              </a:rPr>
              <a:t>|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cs typeface="Times New Roman" panose="02020603050405020304" pitchFamily="18" charset="0"/>
                <a:sym typeface="Arial"/>
              </a:rPr>
              <a:t>40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4F716C-723F-AB9A-682B-1320B98739CC}"/>
              </a:ext>
            </a:extLst>
          </p:cNvPr>
          <p:cNvSpPr txBox="1"/>
          <p:nvPr/>
        </p:nvSpPr>
        <p:spPr>
          <a:xfrm>
            <a:off x="9635459" y="2635477"/>
            <a:ext cx="387770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cs typeface="Times New Roman" panose="02020603050405020304" pitchFamily="18" charset="0"/>
                <a:sym typeface="Arial"/>
              </a:rPr>
              <a:t> |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Times" pitchFamily="2" charset="0"/>
                <a:cs typeface="Times New Roman" panose="02020603050405020304" pitchFamily="18" charset="0"/>
              </a:rPr>
              <a:t>2</a:t>
            </a: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cs typeface="Times New Roman" panose="02020603050405020304" pitchFamily="18" charset="0"/>
                <a:sym typeface="Arial"/>
              </a:rPr>
              <a:t>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FDFE59-3BDA-4EF5-B069-E8A3A4D9D583}"/>
              </a:ext>
            </a:extLst>
          </p:cNvPr>
          <p:cNvSpPr txBox="1"/>
          <p:nvPr/>
        </p:nvSpPr>
        <p:spPr>
          <a:xfrm>
            <a:off x="8426708" y="2626624"/>
            <a:ext cx="387770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cs typeface="Times New Roman" panose="02020603050405020304" pitchFamily="18" charset="0"/>
                <a:sym typeface="Arial"/>
              </a:rPr>
              <a:t> |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cs typeface="Times New Roman" panose="02020603050405020304" pitchFamily="18" charset="0"/>
                <a:sym typeface="Arial"/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6B4F32-A87C-6BBE-4A4A-ED90AE55DFC6}"/>
              </a:ext>
            </a:extLst>
          </p:cNvPr>
          <p:cNvSpPr txBox="1"/>
          <p:nvPr/>
        </p:nvSpPr>
        <p:spPr>
          <a:xfrm>
            <a:off x="8171731" y="1223927"/>
            <a:ext cx="551509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cs typeface="Times New Roman" panose="02020603050405020304" pitchFamily="18" charset="0"/>
                <a:sym typeface="Arial"/>
              </a:rPr>
              <a:t> 5 – 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C4CC14-938E-C8E9-D8D4-C7ABF25BE07F}"/>
              </a:ext>
            </a:extLst>
          </p:cNvPr>
          <p:cNvSpPr txBox="1"/>
          <p:nvPr/>
        </p:nvSpPr>
        <p:spPr>
          <a:xfrm>
            <a:off x="8141754" y="1750502"/>
            <a:ext cx="506345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cs typeface="Times New Roman" panose="02020603050405020304" pitchFamily="18" charset="0"/>
                <a:sym typeface="Arial"/>
              </a:rPr>
              <a:t> 0 – 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E2B47DC-79EB-8CED-99DE-D80ED7A93E05}"/>
              </a:ext>
            </a:extLst>
          </p:cNvPr>
          <p:cNvSpPr txBox="1"/>
          <p:nvPr/>
        </p:nvSpPr>
        <p:spPr>
          <a:xfrm>
            <a:off x="8104785" y="2415978"/>
            <a:ext cx="502297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cs typeface="Times New Roman" panose="02020603050405020304" pitchFamily="18" charset="0"/>
                <a:sym typeface="Arial"/>
              </a:rPr>
              <a:t> -5 –  </a:t>
            </a:r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96C4A0D-795D-3736-3468-F12C08BA94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641" y="5583431"/>
            <a:ext cx="3153170" cy="12552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3C2CC6-8C67-822A-1F65-C607AEB86A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0859" y="5242016"/>
            <a:ext cx="639073" cy="6660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0C7BB8-7E48-C868-4F4A-E7FD4A1F5E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912" y="4306912"/>
            <a:ext cx="1079716" cy="10797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77D0235-AA02-4920-CE76-959BCEC426EC}"/>
              </a:ext>
            </a:extLst>
          </p:cNvPr>
          <p:cNvSpPr txBox="1"/>
          <p:nvPr/>
        </p:nvSpPr>
        <p:spPr>
          <a:xfrm>
            <a:off x="9682225" y="5133685"/>
            <a:ext cx="1643613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Ragnar </a:t>
            </a:r>
            <a:r>
              <a:rPr lang="en-US" sz="1400" b="1" dirty="0" err="1">
                <a:solidFill>
                  <a:srgbClr val="0070C0"/>
                </a:solidFill>
              </a:rPr>
              <a:t>Stroberg</a:t>
            </a:r>
            <a:endParaRPr lang="en-US" sz="1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5" name="Picture 14" descr="A blue and yellow logo&#10;&#10;Description automatically generated">
            <a:extLst>
              <a:ext uri="{FF2B5EF4-FFF2-40B4-BE49-F238E27FC236}">
                <a16:creationId xmlns:a16="http://schemas.microsoft.com/office/drawing/2014/main" id="{8C100CE0-1B73-FE45-E884-9C207FF46F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088" y="5040641"/>
            <a:ext cx="387707" cy="34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048449"/>
      </p:ext>
    </p:extLst>
  </p:cSld>
  <p:clrMapOvr>
    <a:masterClrMapping/>
  </p:clrMapOvr>
  <p:transition spd="med" advTm="4903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0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Progress: How Heavy Can We Go?</a:t>
            </a:r>
            <a:endParaRPr dirty="0"/>
          </a:p>
        </p:txBody>
      </p:sp>
      <p:sp>
        <p:nvSpPr>
          <p:cNvPr id="8" name="Rectangle 7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664C49-EB9B-193F-91C7-692E70858420}"/>
              </a:ext>
            </a:extLst>
          </p:cNvPr>
          <p:cNvSpPr/>
          <p:nvPr/>
        </p:nvSpPr>
        <p:spPr>
          <a:xfrm>
            <a:off x="666341" y="6445403"/>
            <a:ext cx="650316" cy="312234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B1B8DB-2288-ACB8-8478-A6017D966D3E}"/>
              </a:ext>
            </a:extLst>
          </p:cNvPr>
          <p:cNvSpPr txBox="1"/>
          <p:nvPr/>
        </p:nvSpPr>
        <p:spPr>
          <a:xfrm>
            <a:off x="8991057" y="2220134"/>
            <a:ext cx="3180902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Key Limitation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2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="1" dirty="0">
                <a:solidFill>
                  <a:srgbClr val="C00000"/>
                </a:solidFill>
              </a:rPr>
              <a:t>3NF matrix element storage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AC83B6-7F34-8029-B0D3-0D62E2F62E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381" b="-13869"/>
          <a:stretch/>
        </p:blipFill>
        <p:spPr>
          <a:xfrm>
            <a:off x="9354754" y="3121020"/>
            <a:ext cx="2468297" cy="270554"/>
          </a:xfrm>
          <a:prstGeom prst="rect">
            <a:avLst/>
          </a:prstGeom>
        </p:spPr>
      </p:pic>
      <p:sp>
        <p:nvSpPr>
          <p:cNvPr id="9" name="Rectangle 61">
            <a:extLst>
              <a:ext uri="{FF2B5EF4-FFF2-40B4-BE49-F238E27FC236}">
                <a16:creationId xmlns:a16="http://schemas.microsoft.com/office/drawing/2014/main" id="{62CAC139-7371-73FC-8910-0AE6A67C44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999" y="720000"/>
            <a:ext cx="12012001" cy="8740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</a:rPr>
              <a:t>Tremendous progress in ab initio reach, largely due to valence-space IMSRG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chemeClr val="tx1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</a:rPr>
              <a:t>Calculate essentially </a:t>
            </a:r>
            <a:r>
              <a:rPr lang="en-US" sz="2100" i="1" dirty="0">
                <a:solidFill>
                  <a:schemeClr val="tx1"/>
                </a:solidFill>
              </a:rPr>
              <a:t>all</a:t>
            </a:r>
            <a:r>
              <a:rPr lang="en-US" sz="2100" dirty="0">
                <a:solidFill>
                  <a:schemeClr val="tx1"/>
                </a:solidFill>
              </a:rPr>
              <a:t> properties </a:t>
            </a:r>
            <a:r>
              <a:rPr lang="en-US" sz="2100" i="1" dirty="0">
                <a:solidFill>
                  <a:schemeClr val="tx1"/>
                </a:solidFill>
              </a:rPr>
              <a:t>all</a:t>
            </a:r>
            <a:r>
              <a:rPr lang="en-US" sz="2100" dirty="0">
                <a:solidFill>
                  <a:schemeClr val="tx1"/>
                </a:solidFill>
              </a:rPr>
              <a:t> of nuclei…</a:t>
            </a:r>
            <a:r>
              <a:rPr lang="en-US" sz="2100" b="1" dirty="0">
                <a:solidFill>
                  <a:srgbClr val="C00000"/>
                </a:solidFill>
              </a:rPr>
              <a:t> to N, Z ~ 50</a:t>
            </a:r>
            <a:endParaRPr lang="en-US" sz="2100" dirty="0">
              <a:solidFill>
                <a:srgbClr val="C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A52930-E195-DB9D-CA86-5D1D9EA215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530000"/>
            <a:ext cx="8778240" cy="529336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280D198-F88C-1A2F-3CFC-C47E92CFF3C0}"/>
              </a:ext>
            </a:extLst>
          </p:cNvPr>
          <p:cNvSpPr/>
          <p:nvPr/>
        </p:nvSpPr>
        <p:spPr>
          <a:xfrm>
            <a:off x="4064431" y="2043456"/>
            <a:ext cx="2403062" cy="1923982"/>
          </a:xfrm>
          <a:prstGeom prst="rect">
            <a:avLst/>
          </a:prstGeom>
          <a:gradFill flip="none" rotWithShape="1">
            <a:gsLst>
              <a:gs pos="7000">
                <a:srgbClr val="00B0F0">
                  <a:alpha val="88000"/>
                </a:srgbClr>
              </a:gs>
              <a:gs pos="94000">
                <a:schemeClr val="bg1">
                  <a:alpha val="0"/>
                </a:schemeClr>
              </a:gs>
              <a:gs pos="60000">
                <a:srgbClr val="0070C0">
                  <a:alpha val="82107"/>
                </a:srgbClr>
              </a:gs>
            </a:gsLst>
            <a:path path="rect">
              <a:fillToRect t="100000" r="100000"/>
            </a:path>
            <a:tileRect l="-100000" b="-100000"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0451027"/>
      </p:ext>
    </p:extLst>
  </p:cSld>
  <p:clrMapOvr>
    <a:masterClrMapping/>
  </p:clrMapOvr>
  <p:transition spd="med" advTm="22677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0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Progress: How Heavy Can We Go?</a:t>
            </a:r>
            <a:endParaRPr dirty="0"/>
          </a:p>
        </p:txBody>
      </p:sp>
      <p:sp>
        <p:nvSpPr>
          <p:cNvPr id="8" name="Rectangle 7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664C49-EB9B-193F-91C7-692E70858420}"/>
              </a:ext>
            </a:extLst>
          </p:cNvPr>
          <p:cNvSpPr/>
          <p:nvPr/>
        </p:nvSpPr>
        <p:spPr>
          <a:xfrm>
            <a:off x="666341" y="6445403"/>
            <a:ext cx="650316" cy="312234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B1B8DB-2288-ACB8-8478-A6017D966D3E}"/>
              </a:ext>
            </a:extLst>
          </p:cNvPr>
          <p:cNvSpPr txBox="1"/>
          <p:nvPr/>
        </p:nvSpPr>
        <p:spPr>
          <a:xfrm>
            <a:off x="8991057" y="2220134"/>
            <a:ext cx="3180902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Key Limitation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2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="1" dirty="0">
                <a:solidFill>
                  <a:srgbClr val="C00000"/>
                </a:solidFill>
              </a:rPr>
              <a:t>3NF matrix element storage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AC83B6-7F34-8029-B0D3-0D62E2F62E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381" b="-13869"/>
          <a:stretch/>
        </p:blipFill>
        <p:spPr>
          <a:xfrm>
            <a:off x="9354754" y="3121020"/>
            <a:ext cx="2468297" cy="2705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BDDD56-33E4-F424-BEA0-F167360026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530000"/>
            <a:ext cx="8778240" cy="52933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6E53823-41B6-2887-3C70-320A716E27C0}"/>
              </a:ext>
            </a:extLst>
          </p:cNvPr>
          <p:cNvSpPr/>
          <p:nvPr/>
        </p:nvSpPr>
        <p:spPr>
          <a:xfrm>
            <a:off x="4064431" y="2043456"/>
            <a:ext cx="2403062" cy="1923982"/>
          </a:xfrm>
          <a:prstGeom prst="rect">
            <a:avLst/>
          </a:prstGeom>
          <a:gradFill flip="none" rotWithShape="1">
            <a:gsLst>
              <a:gs pos="7000">
                <a:srgbClr val="00B0F0">
                  <a:alpha val="88000"/>
                </a:srgbClr>
              </a:gs>
              <a:gs pos="94000">
                <a:schemeClr val="bg1">
                  <a:alpha val="0"/>
                </a:schemeClr>
              </a:gs>
              <a:gs pos="60000">
                <a:srgbClr val="0070C0">
                  <a:alpha val="82107"/>
                </a:srgbClr>
              </a:gs>
            </a:gsLst>
            <a:path path="rect">
              <a:fillToRect t="100000" r="100000"/>
            </a:path>
            <a:tileRect l="-100000" b="-100000"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Rectangle 61">
            <a:extLst>
              <a:ext uri="{FF2B5EF4-FFF2-40B4-BE49-F238E27FC236}">
                <a16:creationId xmlns:a16="http://schemas.microsoft.com/office/drawing/2014/main" id="{C7DB8D27-DDCC-9703-FED3-93F3D0A7C6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999" y="720000"/>
            <a:ext cx="12012001" cy="874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</a:rPr>
              <a:t>Tremendous progress in ab initio reach, largely due to valence-space IMSRG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chemeClr val="tx1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</a:rPr>
              <a:t>Calculate essentially </a:t>
            </a:r>
            <a:r>
              <a:rPr lang="en-US" sz="2100" i="1" dirty="0">
                <a:solidFill>
                  <a:schemeClr val="tx1"/>
                </a:solidFill>
              </a:rPr>
              <a:t>all</a:t>
            </a:r>
            <a:r>
              <a:rPr lang="en-US" sz="2100" dirty="0">
                <a:solidFill>
                  <a:schemeClr val="tx1"/>
                </a:solidFill>
              </a:rPr>
              <a:t> properties </a:t>
            </a:r>
            <a:r>
              <a:rPr lang="en-US" sz="2100" i="1" dirty="0">
                <a:solidFill>
                  <a:schemeClr val="tx1"/>
                </a:solidFill>
              </a:rPr>
              <a:t>all</a:t>
            </a:r>
            <a:r>
              <a:rPr lang="en-US" sz="2100" dirty="0">
                <a:solidFill>
                  <a:schemeClr val="tx1"/>
                </a:solidFill>
              </a:rPr>
              <a:t> of nuclei… </a:t>
            </a:r>
            <a:r>
              <a:rPr lang="en-US" sz="2100" b="1" dirty="0">
                <a:solidFill>
                  <a:srgbClr val="C00000"/>
                </a:solidFill>
              </a:rPr>
              <a:t>to N, Z ~ 50</a:t>
            </a:r>
            <a:endParaRPr lang="en-US" sz="21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185855"/>
      </p:ext>
    </p:extLst>
  </p:cSld>
  <p:clrMapOvr>
    <a:masterClrMapping/>
  </p:clrMapOvr>
  <p:transition spd="med" advTm="22677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61">
            <a:extLst>
              <a:ext uri="{FF2B5EF4-FFF2-40B4-BE49-F238E27FC236}">
                <a16:creationId xmlns:a16="http://schemas.microsoft.com/office/drawing/2014/main" id="{93D981DC-E3B7-D749-903E-0AC8F504F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2" y="698585"/>
            <a:ext cx="11934613" cy="3904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						</a:t>
            </a:r>
            <a:b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1" y="1374850"/>
            <a:ext cx="8345346" cy="425044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00"/>
            </a:lvl1pPr>
          </a:lstStyle>
          <a:p>
            <a:r>
              <a:rPr lang="en-US" sz="4500" dirty="0">
                <a:solidFill>
                  <a:schemeClr val="accent1"/>
                </a:solidFill>
              </a:rPr>
              <a:t>Converged Calculations</a:t>
            </a:r>
            <a:br>
              <a:rPr lang="en-US" sz="4500" dirty="0">
                <a:solidFill>
                  <a:schemeClr val="accent1"/>
                </a:solidFill>
              </a:rPr>
            </a:br>
            <a:r>
              <a:rPr lang="en-US" sz="4500" dirty="0">
                <a:solidFill>
                  <a:schemeClr val="accent1"/>
                </a:solidFill>
              </a:rPr>
              <a:t>of Heavy Nuclei</a:t>
            </a:r>
            <a:endParaRPr sz="4500" dirty="0">
              <a:solidFill>
                <a:schemeClr val="accent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7BD773-97A1-8964-8BB9-F36B75982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892" y="698585"/>
            <a:ext cx="4216469" cy="59668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FF1E86-F0E7-8F8A-83D3-7704457F66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1" y="5580686"/>
            <a:ext cx="7252106" cy="126447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317299A-CF7A-F0EA-2058-2C845E55420D}"/>
              </a:ext>
            </a:extLst>
          </p:cNvPr>
          <p:cNvSpPr txBox="1">
            <a:spLocks/>
          </p:cNvSpPr>
          <p:nvPr/>
        </p:nvSpPr>
        <p:spPr>
          <a:xfrm>
            <a:off x="2325039" y="90001"/>
            <a:ext cx="9761391" cy="688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1" tIns="45712" rIns="45711" bIns="45712" anchor="t">
            <a:normAutofit/>
          </a:bodyPr>
          <a:lstStyle>
            <a:lvl1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00B0F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algn="r" hangingPunct="1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5B78EA-2C60-AE4E-A504-9E0E614AABDD}"/>
              </a:ext>
            </a:extLst>
          </p:cNvPr>
          <p:cNvSpPr/>
          <p:nvPr/>
        </p:nvSpPr>
        <p:spPr>
          <a:xfrm>
            <a:off x="172722" y="6239332"/>
            <a:ext cx="810258" cy="287258"/>
          </a:xfrm>
          <a:prstGeom prst="rect">
            <a:avLst/>
          </a:prstGeom>
          <a:noFill/>
          <a:ln w="22225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E9BD8CA-2852-D529-B206-6BAEC545651D}"/>
              </a:ext>
            </a:extLst>
          </p:cNvPr>
          <p:cNvSpPr txBox="1">
            <a:spLocks/>
          </p:cNvSpPr>
          <p:nvPr/>
        </p:nvSpPr>
        <p:spPr>
          <a:xfrm>
            <a:off x="2448000" y="242401"/>
            <a:ext cx="9761391" cy="688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1" tIns="45712" rIns="45711" bIns="45712" anchor="t">
            <a:normAutofit/>
          </a:bodyPr>
          <a:lstStyle>
            <a:lvl1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00B0F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algn="r" hangingPunct="1"/>
            <a:r>
              <a:rPr lang="en-US" dirty="0"/>
              <a:t>*KEY ADVANCE*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6563C1-FF29-93A4-4041-FECA740106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/>
          <a:stretch/>
        </p:blipFill>
        <p:spPr>
          <a:xfrm>
            <a:off x="401991" y="4155951"/>
            <a:ext cx="1051891" cy="1188512"/>
          </a:xfrm>
          <a:prstGeom prst="rect">
            <a:avLst/>
          </a:prstGeom>
        </p:spPr>
      </p:pic>
      <p:pic>
        <p:nvPicPr>
          <p:cNvPr id="11" name="Picture 10" descr="A purple flower with black text&#10;&#10;Description automatically generated">
            <a:extLst>
              <a:ext uri="{FF2B5EF4-FFF2-40B4-BE49-F238E27FC236}">
                <a16:creationId xmlns:a16="http://schemas.microsoft.com/office/drawing/2014/main" id="{6CA413CD-61A4-E61F-C3BC-9CB63223D7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882" y="4762060"/>
            <a:ext cx="1299874" cy="6792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549F97-E65C-3A53-A68A-0DC9F8B46944}"/>
              </a:ext>
            </a:extLst>
          </p:cNvPr>
          <p:cNvSpPr txBox="1"/>
          <p:nvPr/>
        </p:nvSpPr>
        <p:spPr>
          <a:xfrm>
            <a:off x="179434" y="5350803"/>
            <a:ext cx="1600598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Takayuki Miyagi</a:t>
            </a:r>
            <a:endParaRPr lang="en-US" sz="1400" b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81857076"/>
      </p:ext>
    </p:extLst>
  </p:cSld>
  <p:clrMapOvr>
    <a:masterClrMapping/>
  </p:clrMapOvr>
  <p:transition spd="med" advTm="11098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*Key Advance* Ab Initio for Heavy Nuclei</a:t>
            </a:r>
            <a:endParaRPr dirty="0"/>
          </a:p>
        </p:txBody>
      </p:sp>
      <p:sp>
        <p:nvSpPr>
          <p:cNvPr id="8" name="Rectangle 7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1EA338-1B95-F546-B121-83F29B585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8426" y="772924"/>
            <a:ext cx="3100114" cy="237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F28E34C-EFF4-3FA3-747F-820C3577C675}"/>
              </a:ext>
            </a:extLst>
          </p:cNvPr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2B7E3E-D700-62AC-0E61-AA2E351090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" t="13451" r="44311" b="10452"/>
          <a:stretch/>
        </p:blipFill>
        <p:spPr>
          <a:xfrm>
            <a:off x="90914" y="3886911"/>
            <a:ext cx="3527571" cy="29809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550D4F-DB2B-DFF2-43DD-71E14F08D6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3" y="1497330"/>
            <a:ext cx="3487673" cy="2429936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E091616-C93A-ECD9-AFD8-781828BCF07B}"/>
              </a:ext>
            </a:extLst>
          </p:cNvPr>
          <p:cNvCxnSpPr>
            <a:cxnSpLocks/>
          </p:cNvCxnSpPr>
          <p:nvPr/>
        </p:nvCxnSpPr>
        <p:spPr>
          <a:xfrm flipV="1">
            <a:off x="1504459" y="2617470"/>
            <a:ext cx="0" cy="908461"/>
          </a:xfrm>
          <a:prstGeom prst="line">
            <a:avLst/>
          </a:prstGeom>
          <a:noFill/>
          <a:ln w="31750" cap="flat">
            <a:solidFill>
              <a:schemeClr val="accent2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4586610-26D3-A745-5282-081457CAA54F}"/>
              </a:ext>
            </a:extLst>
          </p:cNvPr>
          <p:cNvCxnSpPr>
            <a:cxnSpLocks/>
          </p:cNvCxnSpPr>
          <p:nvPr/>
        </p:nvCxnSpPr>
        <p:spPr>
          <a:xfrm flipV="1">
            <a:off x="2387028" y="2497127"/>
            <a:ext cx="0" cy="1045719"/>
          </a:xfrm>
          <a:prstGeom prst="line">
            <a:avLst/>
          </a:prstGeom>
          <a:noFill/>
          <a:ln w="31750" cap="flat">
            <a:solidFill>
              <a:schemeClr val="accent2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4A84113-432C-B899-AAE9-8777BD7ECB95}"/>
              </a:ext>
            </a:extLst>
          </p:cNvPr>
          <p:cNvCxnSpPr>
            <a:cxnSpLocks/>
          </p:cNvCxnSpPr>
          <p:nvPr/>
        </p:nvCxnSpPr>
        <p:spPr>
          <a:xfrm flipV="1">
            <a:off x="2679369" y="5132070"/>
            <a:ext cx="0" cy="1261178"/>
          </a:xfrm>
          <a:prstGeom prst="line">
            <a:avLst/>
          </a:prstGeom>
          <a:noFill/>
          <a:ln w="31750" cap="flat">
            <a:solidFill>
              <a:schemeClr val="accent2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DFD7692-277F-BF71-3C29-700B47D079FE}"/>
              </a:ext>
            </a:extLst>
          </p:cNvPr>
          <p:cNvSpPr txBox="1"/>
          <p:nvPr/>
        </p:nvSpPr>
        <p:spPr>
          <a:xfrm>
            <a:off x="1572687" y="4143572"/>
            <a:ext cx="62933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208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Pb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F14B39E-E950-D05A-43BE-7291538F8466}"/>
              </a:ext>
            </a:extLst>
          </p:cNvPr>
          <p:cNvCxnSpPr>
            <a:cxnSpLocks/>
          </p:cNvCxnSpPr>
          <p:nvPr/>
        </p:nvCxnSpPr>
        <p:spPr>
          <a:xfrm>
            <a:off x="1572687" y="3344064"/>
            <a:ext cx="729492" cy="0"/>
          </a:xfrm>
          <a:prstGeom prst="straightConnector1">
            <a:avLst/>
          </a:prstGeom>
          <a:noFill/>
          <a:ln w="63500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18C1012-7048-7DCD-3903-114972D94FAE}"/>
              </a:ext>
            </a:extLst>
          </p:cNvPr>
          <p:cNvCxnSpPr>
            <a:cxnSpLocks/>
          </p:cNvCxnSpPr>
          <p:nvPr/>
        </p:nvCxnSpPr>
        <p:spPr>
          <a:xfrm>
            <a:off x="1657536" y="6181791"/>
            <a:ext cx="729492" cy="0"/>
          </a:xfrm>
          <a:prstGeom prst="straightConnector1">
            <a:avLst/>
          </a:prstGeom>
          <a:noFill/>
          <a:ln w="63500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B326659B-FF0E-33DA-EC43-663E667C5E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697" y="2535977"/>
            <a:ext cx="5399384" cy="4242374"/>
          </a:xfrm>
          <a:prstGeom prst="rect">
            <a:avLst/>
          </a:prstGeom>
        </p:spPr>
      </p:pic>
      <p:sp>
        <p:nvSpPr>
          <p:cNvPr id="10" name="Rectangle 61">
            <a:extLst>
              <a:ext uri="{FF2B5EF4-FFF2-40B4-BE49-F238E27FC236}">
                <a16:creationId xmlns:a16="http://schemas.microsoft.com/office/drawing/2014/main" id="{C3DF8AAD-AC92-D9B3-6268-DC0389BFB2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2" y="698585"/>
            <a:ext cx="11934613" cy="562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Limited by typical memory/node: 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Clever storage reduces needs: TB → GB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200" baseline="30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 	</a:t>
            </a:r>
            <a:r>
              <a:rPr lang="en-US" sz="21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208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 now straightforward: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Solving the Schrödinger equation for 200+ nucleons!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(Super)heavy accessible to ab initio!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years: </a:t>
            </a:r>
            <a:r>
              <a:rPr lang="en-US" sz="21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→ </a:t>
            </a:r>
            <a:r>
              <a:rPr lang="en-US" sz="21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  6 years: </a:t>
            </a:r>
            <a:r>
              <a:rPr lang="en-US" sz="21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 → </a:t>
            </a:r>
            <a:r>
              <a:rPr lang="en-US" sz="21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208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89B627-5DA9-24E9-99A5-3EC366DD1867}"/>
              </a:ext>
            </a:extLst>
          </p:cNvPr>
          <p:cNvSpPr txBox="1"/>
          <p:nvPr/>
        </p:nvSpPr>
        <p:spPr>
          <a:xfrm>
            <a:off x="9105900" y="6551620"/>
            <a:ext cx="3083889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B.S. Hu et al., Nature Physics (2022)</a:t>
            </a:r>
            <a:endParaRPr lang="en-CA" sz="1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766089"/>
      </p:ext>
    </p:extLst>
  </p:cSld>
  <p:clrMapOvr>
    <a:masterClrMapping/>
  </p:clrMapOvr>
  <p:transition spd="med" advTm="34637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Major BSM Searches Worldwide </a:t>
            </a:r>
            <a:endParaRPr dirty="0"/>
          </a:p>
        </p:txBody>
      </p:sp>
      <p:sp>
        <p:nvSpPr>
          <p:cNvPr id="9" name="Rectangle 8"/>
          <p:cNvSpPr/>
          <p:nvPr/>
        </p:nvSpPr>
        <p:spPr>
          <a:xfrm>
            <a:off x="4337807" y="1850999"/>
            <a:ext cx="1147492" cy="40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386561" y="1158451"/>
            <a:ext cx="3228360" cy="47215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45635" y="1468525"/>
            <a:ext cx="345165" cy="188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dirty="0"/>
              <a:t>   </a:t>
            </a:r>
          </a:p>
        </p:txBody>
      </p:sp>
      <p:sp>
        <p:nvSpPr>
          <p:cNvPr id="5" name="Rectangle 61">
            <a:extLst>
              <a:ext uri="{FF2B5EF4-FFF2-40B4-BE49-F238E27FC236}">
                <a16:creationId xmlns:a16="http://schemas.microsoft.com/office/drawing/2014/main" id="{9EAE7049-6A5A-35B5-5EDB-43B6A321A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" y="738716"/>
            <a:ext cx="12009119" cy="5232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Worldwide search for BSM physics w/ neutrinos, dark matter, and radioactive molecules!</a:t>
            </a: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	   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0ν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ea typeface="Lucida Grande"/>
                <a:cs typeface="Arial" panose="020B0604020202020204" pitchFamily="34" charset="0"/>
              </a:rPr>
              <a:t>ββ</a:t>
            </a:r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ea typeface="Lucida Grande"/>
                <a:cs typeface="Arial" panose="020B0604020202020204" pitchFamily="34" charset="0"/>
              </a:rPr>
              <a:t> Decay				    Dark Matter Direct Detection		   Symmetry Violation</a:t>
            </a:r>
          </a:p>
          <a:p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ea typeface="Lucida Grande"/>
              <a:cs typeface="Arial" panose="020B0604020202020204" pitchFamily="34" charset="0"/>
            </a:endParaRPr>
          </a:p>
          <a:p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ea typeface="Lucida Grande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ea typeface="Lucida Grande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ea typeface="Lucida Grande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ea typeface="Lucida Grande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ea typeface="Lucida Grande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ea typeface="Lucida Grande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ea typeface="Lucida Grande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Billions invested worldwide – theory of the nucleus is essential</a:t>
            </a:r>
          </a:p>
          <a:p>
            <a:endParaRPr lang="en-US" sz="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	Strategic planning for discovery (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) + 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F1E426-A508-8BE3-E996-FC6D5EE3B8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2" t="20348" r="4248" b="6754"/>
          <a:stretch/>
        </p:blipFill>
        <p:spPr>
          <a:xfrm>
            <a:off x="131047" y="1997991"/>
            <a:ext cx="4229175" cy="25589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03512E-1A0D-7FFD-76DB-ECAE79D448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35" t="59044" r="13149" b="13258"/>
          <a:stretch/>
        </p:blipFill>
        <p:spPr>
          <a:xfrm>
            <a:off x="4575863" y="2108936"/>
            <a:ext cx="4033753" cy="24153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5BA52D-44D4-1C0F-CFB6-0B038988D9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9" t="23594" r="1960" b="22276"/>
          <a:stretch/>
        </p:blipFill>
        <p:spPr>
          <a:xfrm>
            <a:off x="8754799" y="2248438"/>
            <a:ext cx="3379132" cy="2225560"/>
          </a:xfrm>
          <a:prstGeom prst="rect">
            <a:avLst/>
          </a:prstGeom>
        </p:spPr>
      </p:pic>
      <p:pic>
        <p:nvPicPr>
          <p:cNvPr id="29" name="Picture 28" descr="bullet_cluster.jpeg">
            <a:extLst>
              <a:ext uri="{FF2B5EF4-FFF2-40B4-BE49-F238E27FC236}">
                <a16:creationId xmlns:a16="http://schemas.microsoft.com/office/drawing/2014/main" id="{16614590-2121-9A7C-C6BC-7225B9228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300" y="3705101"/>
            <a:ext cx="1030858" cy="74522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A0B147C-C020-5C2A-7985-78CCA94F7EB2}"/>
              </a:ext>
            </a:extLst>
          </p:cNvPr>
          <p:cNvSpPr/>
          <p:nvPr/>
        </p:nvSpPr>
        <p:spPr>
          <a:xfrm>
            <a:off x="8619200" y="2902713"/>
            <a:ext cx="332509" cy="628169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0808912"/>
      </p:ext>
    </p:extLst>
  </p:cSld>
  <p:clrMapOvr>
    <a:masterClrMapping/>
  </p:clrMapOvr>
  <p:transition spd="med" advTm="23096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6436B9-15BB-2CD9-B1E3-20931C820831}"/>
              </a:ext>
            </a:extLst>
          </p:cNvPr>
          <p:cNvSpPr/>
          <p:nvPr/>
        </p:nvSpPr>
        <p:spPr>
          <a:xfrm>
            <a:off x="11497893" y="5405404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0" y="769208"/>
            <a:ext cx="11497893" cy="425044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00"/>
            </a:lvl1pPr>
          </a:lstStyle>
          <a:p>
            <a:r>
              <a:rPr lang="en-US" sz="4500" dirty="0">
                <a:solidFill>
                  <a:schemeClr val="accent1"/>
                </a:solidFill>
              </a:rPr>
              <a:t>Ab Initio Neutron Skin of </a:t>
            </a:r>
            <a:r>
              <a:rPr lang="en-US" sz="4500" baseline="30000" dirty="0">
                <a:solidFill>
                  <a:schemeClr val="accent1"/>
                </a:solidFill>
              </a:rPr>
              <a:t>208</a:t>
            </a:r>
            <a:r>
              <a:rPr lang="en-US" sz="4500" dirty="0">
                <a:solidFill>
                  <a:schemeClr val="accent1"/>
                </a:solidFill>
              </a:rPr>
              <a:t>Pb</a:t>
            </a:r>
            <a:br>
              <a:rPr lang="en-US" sz="4500" dirty="0">
                <a:solidFill>
                  <a:schemeClr val="accent1"/>
                </a:solidFill>
              </a:rPr>
            </a:br>
            <a:r>
              <a:rPr lang="en-US" sz="4500" dirty="0">
                <a:solidFill>
                  <a:schemeClr val="accent1"/>
                </a:solidFill>
              </a:rPr>
              <a:t>	Linked to Neutron Star Properties</a:t>
            </a:r>
            <a:endParaRPr sz="4500" dirty="0">
              <a:solidFill>
                <a:schemeClr val="accent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5983" y="6490895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789C31-1467-30A7-68B5-D9ECCEBF53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475342" y="4580905"/>
            <a:ext cx="2639190" cy="22433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31D647-2CA7-1F63-799A-26A8BB2011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779" y="3874743"/>
            <a:ext cx="3248282" cy="29819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0A4B6A-E425-80F0-FB88-4A535EA78FB1}"/>
              </a:ext>
            </a:extLst>
          </p:cNvPr>
          <p:cNvSpPr txBox="1"/>
          <p:nvPr/>
        </p:nvSpPr>
        <p:spPr>
          <a:xfrm>
            <a:off x="4510368" y="4582909"/>
            <a:ext cx="73627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3000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208</a:t>
            </a: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Pb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E816E8-D735-66F3-D143-615F0191E9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85" t="1888" r="5879" b="72121"/>
          <a:stretch/>
        </p:blipFill>
        <p:spPr>
          <a:xfrm>
            <a:off x="126669" y="2047293"/>
            <a:ext cx="6226630" cy="24466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A352864-4FF2-14D1-C9C1-8652C932BDC4}"/>
              </a:ext>
            </a:extLst>
          </p:cNvPr>
          <p:cNvSpPr/>
          <p:nvPr/>
        </p:nvSpPr>
        <p:spPr>
          <a:xfrm>
            <a:off x="164994" y="3836021"/>
            <a:ext cx="771708" cy="242840"/>
          </a:xfrm>
          <a:prstGeom prst="rect">
            <a:avLst/>
          </a:prstGeom>
          <a:noFill/>
          <a:ln w="22225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8A72C6-00F6-3E93-DA3B-C9A3974EDDB0}"/>
              </a:ext>
            </a:extLst>
          </p:cNvPr>
          <p:cNvSpPr/>
          <p:nvPr/>
        </p:nvSpPr>
        <p:spPr>
          <a:xfrm>
            <a:off x="2439693" y="3832305"/>
            <a:ext cx="1117545" cy="242840"/>
          </a:xfrm>
          <a:prstGeom prst="rect">
            <a:avLst/>
          </a:prstGeom>
          <a:noFill/>
          <a:ln w="22225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Picture 13" descr="A logo with a number&#10;&#10;Description automatically generated">
            <a:extLst>
              <a:ext uri="{FF2B5EF4-FFF2-40B4-BE49-F238E27FC236}">
                <a16:creationId xmlns:a16="http://schemas.microsoft.com/office/drawing/2014/main" id="{2576DC7E-EA0E-0D63-2A37-775355F60B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845" y="3300126"/>
            <a:ext cx="646633" cy="6559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AD8160C-84BA-DF85-C735-C15BB46E7C8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/>
          <a:stretch/>
        </p:blipFill>
        <p:spPr>
          <a:xfrm>
            <a:off x="8485321" y="2191377"/>
            <a:ext cx="1051891" cy="118851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D84D1BF-7BD6-F3E1-5882-467E2C6CDBCD}"/>
              </a:ext>
            </a:extLst>
          </p:cNvPr>
          <p:cNvSpPr txBox="1"/>
          <p:nvPr/>
        </p:nvSpPr>
        <p:spPr>
          <a:xfrm>
            <a:off x="8243174" y="3445883"/>
            <a:ext cx="3524283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Takayuki Miyagi               </a:t>
            </a:r>
            <a:r>
              <a:rPr lang="en-US" sz="1400" b="1" dirty="0" err="1">
                <a:solidFill>
                  <a:srgbClr val="0070C0"/>
                </a:solidFill>
              </a:rPr>
              <a:t>Baishan</a:t>
            </a:r>
            <a:r>
              <a:rPr lang="en-US" sz="1400" b="1" dirty="0">
                <a:solidFill>
                  <a:srgbClr val="0070C0"/>
                </a:solidFill>
              </a:rPr>
              <a:t> Hu</a:t>
            </a:r>
            <a:endParaRPr lang="en-US" sz="1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BE7E117-096E-7F8F-85F1-52B58EE41B9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8"/>
          <a:stretch/>
        </p:blipFill>
        <p:spPr>
          <a:xfrm>
            <a:off x="10354760" y="2254843"/>
            <a:ext cx="1086672" cy="1180154"/>
          </a:xfrm>
          <a:prstGeom prst="rect">
            <a:avLst/>
          </a:prstGeom>
        </p:spPr>
      </p:pic>
      <p:sp>
        <p:nvSpPr>
          <p:cNvPr id="9" name="Striped Right Arrow 8">
            <a:extLst>
              <a:ext uri="{FF2B5EF4-FFF2-40B4-BE49-F238E27FC236}">
                <a16:creationId xmlns:a16="http://schemas.microsoft.com/office/drawing/2014/main" id="{A6FB5FB1-4980-9E2F-149C-3ACD5BE0B5F1}"/>
              </a:ext>
            </a:extLst>
          </p:cNvPr>
          <p:cNvSpPr/>
          <p:nvPr/>
        </p:nvSpPr>
        <p:spPr>
          <a:xfrm>
            <a:off x="6690166" y="5011221"/>
            <a:ext cx="2156951" cy="1481490"/>
          </a:xfrm>
          <a:prstGeom prst="stripedRightArrow">
            <a:avLst>
              <a:gd name="adj1" fmla="val 47494"/>
              <a:gd name="adj2" fmla="val 50000"/>
            </a:avLst>
          </a:prstGeom>
          <a:gradFill flip="none" rotWithShape="1">
            <a:gsLst>
              <a:gs pos="2000">
                <a:schemeClr val="bg1">
                  <a:alpha val="0"/>
                </a:schemeClr>
              </a:gs>
              <a:gs pos="63000">
                <a:srgbClr val="FFC000"/>
              </a:gs>
            </a:gsLst>
            <a:lin ang="0" scaled="1"/>
            <a:tileRect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/>
              <a:t>   </a:t>
            </a: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Nuclear 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  EOS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5A9BB3-CDD0-8BB3-12B6-FD634211CDE7}"/>
              </a:ext>
            </a:extLst>
          </p:cNvPr>
          <p:cNvSpPr txBox="1"/>
          <p:nvPr/>
        </p:nvSpPr>
        <p:spPr>
          <a:xfrm>
            <a:off x="8466789" y="3885255"/>
            <a:ext cx="736271" cy="553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3000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Neutron 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="1" baseline="30000" dirty="0">
                <a:solidFill>
                  <a:schemeClr val="bg1"/>
                </a:solidFill>
              </a:rPr>
              <a:t>Stars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75BB3787-9416-01D1-915B-8E31C1CE1C41}"/>
              </a:ext>
            </a:extLst>
          </p:cNvPr>
          <p:cNvSpPr txBox="1">
            <a:spLocks/>
          </p:cNvSpPr>
          <p:nvPr/>
        </p:nvSpPr>
        <p:spPr>
          <a:xfrm>
            <a:off x="2477439" y="242401"/>
            <a:ext cx="9761391" cy="688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1" tIns="45712" rIns="45711" bIns="45712" anchor="t">
            <a:normAutofit/>
          </a:bodyPr>
          <a:lstStyle>
            <a:lvl1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00B0F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algn="r" hangingPunct="1"/>
            <a:endParaRPr lang="en-US" dirty="0"/>
          </a:p>
        </p:txBody>
      </p:sp>
      <p:pic>
        <p:nvPicPr>
          <p:cNvPr id="23" name="Picture 1" descr="page26image11383392">
            <a:extLst>
              <a:ext uri="{FF2B5EF4-FFF2-40B4-BE49-F238E27FC236}">
                <a16:creationId xmlns:a16="http://schemas.microsoft.com/office/drawing/2014/main" id="{AAF1873D-7F70-9205-1654-991A6EAA1C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9"/>
          <a:stretch/>
        </p:blipFill>
        <p:spPr bwMode="auto">
          <a:xfrm>
            <a:off x="1258960" y="4767574"/>
            <a:ext cx="2007653" cy="171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Striped Right Arrow 24">
            <a:extLst>
              <a:ext uri="{FF2B5EF4-FFF2-40B4-BE49-F238E27FC236}">
                <a16:creationId xmlns:a16="http://schemas.microsoft.com/office/drawing/2014/main" id="{4577EE9D-BE7C-D353-F510-9C72462FA7BE}"/>
              </a:ext>
            </a:extLst>
          </p:cNvPr>
          <p:cNvSpPr/>
          <p:nvPr/>
        </p:nvSpPr>
        <p:spPr>
          <a:xfrm>
            <a:off x="2847510" y="5333286"/>
            <a:ext cx="1940433" cy="837362"/>
          </a:xfrm>
          <a:prstGeom prst="stripedRightArrow">
            <a:avLst>
              <a:gd name="adj1" fmla="val 47494"/>
              <a:gd name="adj2" fmla="val 50000"/>
            </a:avLst>
          </a:prstGeom>
          <a:gradFill flip="none" rotWithShape="1">
            <a:gsLst>
              <a:gs pos="2000">
                <a:schemeClr val="bg1">
                  <a:alpha val="0"/>
                </a:schemeClr>
              </a:gs>
              <a:gs pos="63000">
                <a:srgbClr val="FFC000"/>
              </a:gs>
            </a:gsLst>
            <a:lin ang="0" scaled="1"/>
            <a:tileRect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dirty="0"/>
              <a:t>Ab Initio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063BA2-3332-CC46-8594-A7689D2DE2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760" y="3008707"/>
            <a:ext cx="444546" cy="44454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F39516A-A5E8-4392-041E-5F42E89E13CD}"/>
              </a:ext>
            </a:extLst>
          </p:cNvPr>
          <p:cNvSpPr txBox="1">
            <a:spLocks/>
          </p:cNvSpPr>
          <p:nvPr/>
        </p:nvSpPr>
        <p:spPr>
          <a:xfrm>
            <a:off x="2325039" y="90001"/>
            <a:ext cx="9761391" cy="688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1" tIns="45712" rIns="45711" bIns="45712" anchor="t">
            <a:normAutofit/>
          </a:bodyPr>
          <a:lstStyle>
            <a:lvl1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00B0F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algn="r" hangingPunct="1"/>
            <a:r>
              <a:rPr lang="en-US" dirty="0"/>
              <a:t>*Milestone Result*</a:t>
            </a:r>
          </a:p>
        </p:txBody>
      </p:sp>
    </p:spTree>
    <p:extLst>
      <p:ext uri="{BB962C8B-B14F-4D97-AF65-F5344CB8AC3E}">
        <p14:creationId xmlns:p14="http://schemas.microsoft.com/office/powerpoint/2010/main" val="3288240902"/>
      </p:ext>
    </p:extLst>
  </p:cSld>
  <p:clrMapOvr>
    <a:masterClrMapping/>
  </p:clrMapOvr>
  <p:transition spd="med" advTm="10288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F99E18-3189-BA0B-6C87-821D916DA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CCB20F4B-B6BA-A014-3A2F-32648C724B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54"/>
          <a:stretch/>
        </p:blipFill>
        <p:spPr>
          <a:xfrm>
            <a:off x="705561" y="3578999"/>
            <a:ext cx="4038600" cy="27911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55BE7F9-13D5-C3E4-F011-BB007549FD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09"/>
          <a:stretch/>
        </p:blipFill>
        <p:spPr>
          <a:xfrm>
            <a:off x="705863" y="2969814"/>
            <a:ext cx="4038600" cy="632328"/>
          </a:xfrm>
          <a:prstGeom prst="rect">
            <a:avLst/>
          </a:prstGeom>
        </p:spPr>
      </p:pic>
      <p:sp>
        <p:nvSpPr>
          <p:cNvPr id="21" name="Rectangle 61">
            <a:extLst>
              <a:ext uri="{FF2B5EF4-FFF2-40B4-BE49-F238E27FC236}">
                <a16:creationId xmlns:a16="http://schemas.microsoft.com/office/drawing/2014/main" id="{21B20CDE-A284-B982-DD1D-DD51769A0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2" y="698585"/>
            <a:ext cx="6656929" cy="4194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						</a:t>
            </a:r>
            <a:b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95D283-657F-5203-CFD9-416252966A71}"/>
              </a:ext>
            </a:extLst>
          </p:cNvPr>
          <p:cNvSpPr/>
          <p:nvPr/>
        </p:nvSpPr>
        <p:spPr>
          <a:xfrm>
            <a:off x="607780" y="6530546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E5CAD8B-EA9C-FA89-D2A1-1B2EE3E167D4}"/>
              </a:ext>
            </a:extLst>
          </p:cNvPr>
          <p:cNvSpPr/>
          <p:nvPr/>
        </p:nvSpPr>
        <p:spPr>
          <a:xfrm>
            <a:off x="11497893" y="5370685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7C0F08B-FB42-56CB-AAB9-B9E3E8C55112}"/>
              </a:ext>
            </a:extLst>
          </p:cNvPr>
          <p:cNvSpPr txBox="1">
            <a:spLocks/>
          </p:cNvSpPr>
          <p:nvPr/>
        </p:nvSpPr>
        <p:spPr>
          <a:xfrm>
            <a:off x="2325039" y="90001"/>
            <a:ext cx="9761391" cy="688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1" tIns="45712" rIns="45711" bIns="45712" anchor="t">
            <a:normAutofit/>
          </a:bodyPr>
          <a:lstStyle>
            <a:lvl1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00B0F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algn="r" hangingPunct="1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4075A9D-C99B-3BE8-4BE1-54DAB5186958}"/>
              </a:ext>
            </a:extLst>
          </p:cNvPr>
          <p:cNvSpPr txBox="1">
            <a:spLocks/>
          </p:cNvSpPr>
          <p:nvPr/>
        </p:nvSpPr>
        <p:spPr>
          <a:xfrm>
            <a:off x="1" y="691944"/>
            <a:ext cx="8345346" cy="7784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1" tIns="45712" rIns="45711" bIns="45712" anchor="t">
            <a:noAutofit/>
          </a:bodyPr>
          <a:lstStyle>
            <a:lvl1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00B0F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hangingPunct="1"/>
            <a:endParaRPr lang="en-US" sz="45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BA3D81B-1D7D-4376-3794-9F5919FEC9B1}"/>
              </a:ext>
            </a:extLst>
          </p:cNvPr>
          <p:cNvSpPr txBox="1"/>
          <p:nvPr/>
        </p:nvSpPr>
        <p:spPr>
          <a:xfrm>
            <a:off x="3512268" y="5087664"/>
            <a:ext cx="945931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rgbClr val="D883FF"/>
                </a:solidFill>
              </a:rPr>
              <a:t>PREX II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D883FF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E4C7B0F-B4DF-7C9C-3128-CBC1320A5F71}"/>
              </a:ext>
            </a:extLst>
          </p:cNvPr>
          <p:cNvSpPr txBox="1"/>
          <p:nvPr/>
        </p:nvSpPr>
        <p:spPr>
          <a:xfrm>
            <a:off x="14329103" y="8007481"/>
            <a:ext cx="107922" cy="954105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2016</a:t>
            </a:r>
          </a:p>
        </p:txBody>
      </p:sp>
      <p:sp>
        <p:nvSpPr>
          <p:cNvPr id="32" name="Rectangle 61">
            <a:extLst>
              <a:ext uri="{FF2B5EF4-FFF2-40B4-BE49-F238E27FC236}">
                <a16:creationId xmlns:a16="http://schemas.microsoft.com/office/drawing/2014/main" id="{5EE0420B-CF03-1F60-19FF-8F549CB69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2" y="695653"/>
            <a:ext cx="11934613" cy="6287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Combine ab initio + machine learning advances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I: History Matching: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34 “non-implausible” interactions</a:t>
            </a:r>
            <a:endParaRPr lang="en-US" sz="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II: Calibration/importance sampling: </a:t>
            </a:r>
            <a:r>
              <a:rPr lang="en-US" sz="21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properties 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rgbClr val="FF49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4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III: Validation: </a:t>
            </a:r>
            <a:r>
              <a:rPr lang="en-US" sz="21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208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 properties from ab initio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FF4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IV: Prediction: 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PPD for neutron skin</a:t>
            </a:r>
            <a:endParaRPr lang="en-US" sz="600" baseline="-25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chemeClr val="tx1"/>
              </a:solidFill>
              <a:latin typeface="Myriad pro"/>
              <a:cs typeface="Myriad pro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chemeClr val="tx1"/>
              </a:solidFill>
              <a:latin typeface="Myriad pro"/>
              <a:cs typeface="Myriad pro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chemeClr val="tx1"/>
              </a:solidFill>
              <a:latin typeface="Myriad pro"/>
              <a:cs typeface="Myriad pro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chemeClr val="tx1"/>
              </a:solidFill>
              <a:latin typeface="Myriad pro"/>
              <a:cs typeface="Myriad pro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chemeClr val="tx1"/>
                </a:solidFill>
                <a:latin typeface="Myriad pro"/>
                <a:cs typeface="Myriad pro"/>
              </a:rPr>
              <a:t>          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chemeClr val="tx1"/>
              </a:solidFill>
              <a:latin typeface="Myriad pro"/>
              <a:cs typeface="Myriad pro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chemeClr val="tx1"/>
              </a:solidFill>
              <a:latin typeface="Myriad pro"/>
              <a:cs typeface="Myriad pro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chemeClr val="tx1"/>
              </a:solidFill>
              <a:latin typeface="Myriad pro"/>
              <a:cs typeface="Myriad pro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chemeClr val="tx1"/>
              </a:solidFill>
              <a:latin typeface="Myriad pro"/>
              <a:cs typeface="Myriad pro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chemeClr val="tx1"/>
              </a:solidFill>
              <a:latin typeface="Myriad pro"/>
              <a:cs typeface="Myriad pro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 err="1">
                <a:solidFill>
                  <a:schemeClr val="accent1"/>
                </a:solidFill>
                <a:latin typeface="Myriad pro"/>
                <a:cs typeface="Myriad pro"/>
              </a:rPr>
              <a:t>R</a:t>
            </a:r>
            <a:r>
              <a:rPr lang="en-US" sz="2100" b="1" baseline="-25000" dirty="0" err="1">
                <a:solidFill>
                  <a:schemeClr val="accent1"/>
                </a:solidFill>
                <a:latin typeface="Myriad pro"/>
                <a:cs typeface="Myriad pro"/>
              </a:rPr>
              <a:t>skin</a:t>
            </a:r>
            <a:r>
              <a:rPr lang="en-US" sz="2100" b="1" dirty="0">
                <a:solidFill>
                  <a:schemeClr val="accent1"/>
                </a:solidFill>
                <a:latin typeface="Myriad pro"/>
                <a:cs typeface="Myriad pro"/>
              </a:rPr>
              <a:t>(</a:t>
            </a:r>
            <a:r>
              <a:rPr lang="en-US" sz="2100" b="1" baseline="30000" dirty="0">
                <a:solidFill>
                  <a:schemeClr val="accent1"/>
                </a:solidFill>
                <a:latin typeface="Myriad pro"/>
                <a:cs typeface="Myriad pro"/>
              </a:rPr>
              <a:t>208</a:t>
            </a:r>
            <a:r>
              <a:rPr lang="en-US" sz="2100" b="1" dirty="0">
                <a:solidFill>
                  <a:schemeClr val="accent1"/>
                </a:solidFill>
                <a:latin typeface="Myriad pro"/>
                <a:cs typeface="Myriad pro"/>
              </a:rPr>
              <a:t>Pb)=0.14-0.20fm</a:t>
            </a:r>
            <a:r>
              <a:rPr lang="en-US" sz="2100" dirty="0">
                <a:solidFill>
                  <a:schemeClr val="accent1"/>
                </a:solidFill>
                <a:latin typeface="Myriad pro"/>
                <a:cs typeface="Myriad pro"/>
              </a:rPr>
              <a:t> </a:t>
            </a:r>
            <a:r>
              <a:rPr lang="en-US" sz="2100" dirty="0">
                <a:solidFill>
                  <a:schemeClr val="tx1"/>
                </a:solidFill>
                <a:latin typeface="Myriad pro"/>
                <a:cs typeface="Myriad pro"/>
              </a:rPr>
              <a:t>– consistent with </a:t>
            </a:r>
            <a:r>
              <a:rPr lang="en-US" sz="2100" b="1" dirty="0">
                <a:solidFill>
                  <a:srgbClr val="D883FF"/>
                </a:solidFill>
                <a:latin typeface="Myriad pro"/>
                <a:cs typeface="Myriad pro"/>
              </a:rPr>
              <a:t>PREXII</a:t>
            </a: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53C0DBEE-ADDC-673D-4C5B-66D45AB2D2B3}"/>
              </a:ext>
            </a:extLst>
          </p:cNvPr>
          <p:cNvSpPr txBox="1">
            <a:spLocks/>
          </p:cNvSpPr>
          <p:nvPr/>
        </p:nvSpPr>
        <p:spPr>
          <a:xfrm>
            <a:off x="2325039" y="90000"/>
            <a:ext cx="9761391" cy="688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1" tIns="45712" rIns="45711" bIns="45712" anchor="t">
            <a:normAutofit/>
          </a:bodyPr>
          <a:lstStyle>
            <a:lvl1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00B0F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algn="r" hangingPunct="1"/>
            <a:r>
              <a:rPr lang="en-US" dirty="0"/>
              <a:t>Ab Initio Neutron Skin of </a:t>
            </a:r>
            <a:r>
              <a:rPr lang="en-US" baseline="30000" dirty="0"/>
              <a:t>208</a:t>
            </a:r>
            <a:r>
              <a:rPr lang="en-US" dirty="0"/>
              <a:t>Pb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11CCB49B-9F03-DAA1-9CFA-A29A3D8C4C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53" t="4199" r="4949" b="76376"/>
          <a:stretch/>
        </p:blipFill>
        <p:spPr>
          <a:xfrm>
            <a:off x="6898511" y="675645"/>
            <a:ext cx="5003684" cy="143571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0547C919-B946-52CB-F960-31D586CC5B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656" t="23895" r="4730" b="55788"/>
          <a:stretch/>
        </p:blipFill>
        <p:spPr>
          <a:xfrm>
            <a:off x="6660183" y="2218428"/>
            <a:ext cx="5531604" cy="327563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3378489-41AD-CF50-3931-6E04BE81205C}"/>
              </a:ext>
            </a:extLst>
          </p:cNvPr>
          <p:cNvSpPr/>
          <p:nvPr/>
        </p:nvSpPr>
        <p:spPr>
          <a:xfrm>
            <a:off x="10889368" y="1999828"/>
            <a:ext cx="1094108" cy="212403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" name="Picture 53" descr="A logo with a red circle and a black background&#10;&#10;Description automatically generated">
            <a:extLst>
              <a:ext uri="{FF2B5EF4-FFF2-40B4-BE49-F238E27FC236}">
                <a16:creationId xmlns:a16="http://schemas.microsoft.com/office/drawing/2014/main" id="{CA5626CB-25F6-323E-9150-E58FE46ED4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157" y="5039038"/>
            <a:ext cx="435493" cy="4354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33E5D9-1A28-E9AF-3AD4-564F75FEBE23}"/>
              </a:ext>
            </a:extLst>
          </p:cNvPr>
          <p:cNvSpPr txBox="1"/>
          <p:nvPr/>
        </p:nvSpPr>
        <p:spPr>
          <a:xfrm>
            <a:off x="9105900" y="6551620"/>
            <a:ext cx="3083889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B.S. Hu et al., Nature Physics (2022)</a:t>
            </a:r>
            <a:endParaRPr lang="en-CA" sz="1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702274"/>
      </p:ext>
    </p:extLst>
  </p:cSld>
  <p:clrMapOvr>
    <a:masterClrMapping/>
  </p:clrMapOvr>
  <p:transition spd="med" advTm="11098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108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in 2016</a:t>
            </a:r>
            <a:endParaRPr dirty="0"/>
          </a:p>
        </p:txBody>
      </p:sp>
      <p:sp>
        <p:nvSpPr>
          <p:cNvPr id="7" name="Rectangle 61"/>
          <p:cNvSpPr>
            <a:spLocks noChangeArrowheads="1"/>
          </p:cNvSpPr>
          <p:nvPr/>
        </p:nvSpPr>
        <p:spPr bwMode="auto">
          <a:xfrm>
            <a:off x="179999" y="720000"/>
            <a:ext cx="12012001" cy="84021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0070C0"/>
                </a:solidFill>
              </a:rPr>
              <a:t>2016</a:t>
            </a:r>
            <a:r>
              <a:rPr lang="en-US" sz="2100" dirty="0">
                <a:solidFill>
                  <a:schemeClr val="tx1"/>
                </a:solidFill>
              </a:rPr>
              <a:t> Polynomial-scaling methods (Coupled Cluster, IMSRG,…) 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</a:rPr>
              <a:t>Progress to doubly magic </a:t>
            </a:r>
            <a:r>
              <a:rPr lang="en-US" sz="2100" baseline="30000" dirty="0">
                <a:solidFill>
                  <a:schemeClr val="tx1"/>
                </a:solidFill>
              </a:rPr>
              <a:t>56/78</a:t>
            </a:r>
            <a:r>
              <a:rPr lang="en-US" sz="2100" dirty="0">
                <a:solidFill>
                  <a:schemeClr val="tx1"/>
                </a:solidFill>
              </a:rPr>
              <a:t>Ni + semi-magic chains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664C49-EB9B-193F-91C7-692E70858420}"/>
              </a:ext>
            </a:extLst>
          </p:cNvPr>
          <p:cNvSpPr/>
          <p:nvPr/>
        </p:nvSpPr>
        <p:spPr>
          <a:xfrm>
            <a:off x="666341" y="6445403"/>
            <a:ext cx="650316" cy="312234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6834DF-A627-CDE2-2E19-A9CE64711F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73" y="1522371"/>
            <a:ext cx="8781955" cy="5295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FD2751-C8C5-6418-979B-76FF5FF3B844}"/>
              </a:ext>
            </a:extLst>
          </p:cNvPr>
          <p:cNvSpPr txBox="1"/>
          <p:nvPr/>
        </p:nvSpPr>
        <p:spPr>
          <a:xfrm>
            <a:off x="752354" y="1666754"/>
            <a:ext cx="893832" cy="52321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2016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B3DA80-2A62-6CEC-DA16-D1F305CE0A6E}"/>
              </a:ext>
            </a:extLst>
          </p:cNvPr>
          <p:cNvSpPr txBox="1"/>
          <p:nvPr/>
        </p:nvSpPr>
        <p:spPr>
          <a:xfrm>
            <a:off x="7883505" y="4886444"/>
            <a:ext cx="489876" cy="307775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2016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675F03-5CC5-2629-2D69-F69C1616A8E1}"/>
              </a:ext>
            </a:extLst>
          </p:cNvPr>
          <p:cNvSpPr txBox="1"/>
          <p:nvPr/>
        </p:nvSpPr>
        <p:spPr>
          <a:xfrm>
            <a:off x="6096000" y="6052134"/>
            <a:ext cx="2727637" cy="338540"/>
          </a:xfrm>
          <a:prstGeom prst="rect">
            <a:avLst/>
          </a:prstGeom>
          <a:noFill/>
        </p:spPr>
        <p:txBody>
          <a:bodyPr wrap="square" lIns="121904" tIns="60953" rIns="121904" bIns="60953" rtlCol="0">
            <a:spAutoFit/>
          </a:bodyPr>
          <a:lstStyle/>
          <a:p>
            <a:r>
              <a:rPr lang="it-IT" sz="1400" dirty="0" err="1">
                <a:solidFill>
                  <a:schemeClr val="tx1"/>
                </a:solidFill>
              </a:rPr>
              <a:t>Courtesy</a:t>
            </a:r>
            <a:r>
              <a:rPr lang="it-IT" sz="1400" dirty="0">
                <a:solidFill>
                  <a:schemeClr val="tx1"/>
                </a:solidFill>
              </a:rPr>
              <a:t>: H. </a:t>
            </a:r>
            <a:r>
              <a:rPr lang="it-IT" sz="1400" dirty="0" err="1">
                <a:solidFill>
                  <a:schemeClr val="tx1"/>
                </a:solidFill>
              </a:rPr>
              <a:t>Hergert</a:t>
            </a:r>
            <a:r>
              <a:rPr lang="it-IT" sz="1400" dirty="0">
                <a:solidFill>
                  <a:schemeClr val="tx1"/>
                </a:solidFill>
              </a:rPr>
              <a:t>, A. </a:t>
            </a:r>
            <a:r>
              <a:rPr lang="it-IT" sz="1400" dirty="0" err="1">
                <a:solidFill>
                  <a:schemeClr val="tx1"/>
                </a:solidFill>
              </a:rPr>
              <a:t>Belley</a:t>
            </a:r>
            <a:endParaRPr lang="it-IT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643489"/>
      </p:ext>
    </p:extLst>
  </p:cSld>
  <p:clrMapOvr>
    <a:masterClrMapping/>
  </p:clrMapOvr>
  <p:transition spd="med" advTm="1992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0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New Scope of Ab Initio Theory: 2025</a:t>
            </a:r>
            <a:endParaRPr dirty="0"/>
          </a:p>
        </p:txBody>
      </p:sp>
      <p:sp>
        <p:nvSpPr>
          <p:cNvPr id="7" name="Rectangle 61"/>
          <p:cNvSpPr>
            <a:spLocks noChangeArrowheads="1"/>
          </p:cNvSpPr>
          <p:nvPr/>
        </p:nvSpPr>
        <p:spPr bwMode="auto">
          <a:xfrm>
            <a:off x="179999" y="720000"/>
            <a:ext cx="12012001" cy="3693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dirty="0">
                <a:solidFill>
                  <a:schemeClr val="tx1"/>
                </a:solidFill>
              </a:rPr>
              <a:t>Rapid progress in ab initio reach: </a:t>
            </a:r>
            <a:r>
              <a:rPr lang="en-US" sz="2000" b="1" dirty="0">
                <a:solidFill>
                  <a:srgbClr val="C00000"/>
                </a:solidFill>
              </a:rPr>
              <a:t>global + heavy</a:t>
            </a:r>
            <a:endParaRPr lang="en-US" sz="600" b="1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664C49-EB9B-193F-91C7-692E70858420}"/>
              </a:ext>
            </a:extLst>
          </p:cNvPr>
          <p:cNvSpPr/>
          <p:nvPr/>
        </p:nvSpPr>
        <p:spPr>
          <a:xfrm>
            <a:off x="666341" y="6387528"/>
            <a:ext cx="650316" cy="312234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0E7391-7C86-511E-F9B9-B29E21DF6A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391100"/>
            <a:ext cx="8778240" cy="5486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1EC98C-F282-55F3-8224-076AFCEBF3F9}"/>
              </a:ext>
            </a:extLst>
          </p:cNvPr>
          <p:cNvSpPr/>
          <p:nvPr/>
        </p:nvSpPr>
        <p:spPr>
          <a:xfrm>
            <a:off x="2918537" y="2899980"/>
            <a:ext cx="3841078" cy="1923982"/>
          </a:xfrm>
          <a:prstGeom prst="rect">
            <a:avLst/>
          </a:prstGeom>
          <a:gradFill flip="none" rotWithShape="1">
            <a:gsLst>
              <a:gs pos="28000">
                <a:srgbClr val="00B0F0">
                  <a:alpha val="88000"/>
                </a:srgbClr>
              </a:gs>
              <a:gs pos="98000">
                <a:schemeClr val="bg1">
                  <a:alpha val="0"/>
                </a:schemeClr>
              </a:gs>
              <a:gs pos="74000">
                <a:srgbClr val="0070C0">
                  <a:alpha val="75897"/>
                </a:srgbClr>
              </a:gs>
            </a:gsLst>
            <a:path path="rect">
              <a:fillToRect t="100000" r="100000"/>
            </a:path>
            <a:tileRect l="-100000" b="-100000"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84D4D5A-B52D-3A5C-7C5E-5F292AF73B3F}"/>
              </a:ext>
            </a:extLst>
          </p:cNvPr>
          <p:cNvSpPr/>
          <p:nvPr/>
        </p:nvSpPr>
        <p:spPr>
          <a:xfrm>
            <a:off x="5496805" y="1701174"/>
            <a:ext cx="3534606" cy="211246"/>
          </a:xfrm>
          <a:prstGeom prst="ellipse">
            <a:avLst/>
          </a:prstGeom>
          <a:gradFill flip="none" rotWithShape="1">
            <a:gsLst>
              <a:gs pos="60000">
                <a:srgbClr val="0070C0">
                  <a:alpha val="76766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079DBCB-6C1E-8E88-CC23-745113A00847}"/>
              </a:ext>
            </a:extLst>
          </p:cNvPr>
          <p:cNvSpPr/>
          <p:nvPr/>
        </p:nvSpPr>
        <p:spPr>
          <a:xfrm rot="5400000">
            <a:off x="6587648" y="2431287"/>
            <a:ext cx="2363288" cy="184346"/>
          </a:xfrm>
          <a:prstGeom prst="ellipse">
            <a:avLst/>
          </a:prstGeom>
          <a:gradFill flip="none" rotWithShape="1">
            <a:gsLst>
              <a:gs pos="61000">
                <a:srgbClr val="0070C0">
                  <a:alpha val="52878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Sun 13">
            <a:extLst>
              <a:ext uri="{FF2B5EF4-FFF2-40B4-BE49-F238E27FC236}">
                <a16:creationId xmlns:a16="http://schemas.microsoft.com/office/drawing/2014/main" id="{9C3B3471-978D-9EF8-DB5F-B5148457CDB5}"/>
              </a:ext>
            </a:extLst>
          </p:cNvPr>
          <p:cNvSpPr/>
          <p:nvPr/>
        </p:nvSpPr>
        <p:spPr>
          <a:xfrm>
            <a:off x="7581119" y="1597407"/>
            <a:ext cx="391885" cy="356258"/>
          </a:xfrm>
          <a:prstGeom prst="sun">
            <a:avLst/>
          </a:prstGeom>
          <a:solidFill>
            <a:srgbClr val="FF0000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887975-22F7-5CA4-DFF1-E30FAAF4010E}"/>
              </a:ext>
            </a:extLst>
          </p:cNvPr>
          <p:cNvSpPr txBox="1"/>
          <p:nvPr/>
        </p:nvSpPr>
        <p:spPr>
          <a:xfrm>
            <a:off x="787079" y="1516279"/>
            <a:ext cx="893832" cy="52321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3114039926"/>
      </p:ext>
    </p:extLst>
  </p:cSld>
  <p:clrMapOvr>
    <a:masterClrMapping/>
  </p:clrMapOvr>
  <p:transition spd="med" advTm="12948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108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Major Questions in Nuclear Structure/Astrophysics</a:t>
            </a:r>
            <a:endParaRPr dirty="0"/>
          </a:p>
        </p:txBody>
      </p:sp>
      <p:sp>
        <p:nvSpPr>
          <p:cNvPr id="8" name="Rectangle 7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664C49-EB9B-193F-91C7-692E70858420}"/>
              </a:ext>
            </a:extLst>
          </p:cNvPr>
          <p:cNvSpPr/>
          <p:nvPr/>
        </p:nvSpPr>
        <p:spPr>
          <a:xfrm>
            <a:off x="666341" y="6411113"/>
            <a:ext cx="650316" cy="312234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Rectangle 61">
            <a:extLst>
              <a:ext uri="{FF2B5EF4-FFF2-40B4-BE49-F238E27FC236}">
                <a16:creationId xmlns:a16="http://schemas.microsoft.com/office/drawing/2014/main" id="{62CAC139-7371-73FC-8910-0AE6A67C44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999" y="720000"/>
            <a:ext cx="12012001" cy="3693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EB6E79-A0F5-04DD-AEF8-08F5B88A98BB}"/>
              </a:ext>
            </a:extLst>
          </p:cNvPr>
          <p:cNvSpPr txBox="1"/>
          <p:nvPr/>
        </p:nvSpPr>
        <p:spPr>
          <a:xfrm>
            <a:off x="0" y="6012000"/>
            <a:ext cx="121920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Arial Rounded MT Bold" panose="020F0704030504030204" pitchFamily="34" charset="77"/>
              </a:rPr>
              <a:t>    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Rounded MT Bold" panose="020F0704030504030204" pitchFamily="34" charset="77"/>
                <a:sym typeface="Arial"/>
              </a:rPr>
              <a:t>Heavy Element Nucleosynthesis	 Continuum and nuclear reactions		Infinite matter/Neutron stars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A58C4A-E3E7-C8F9-3CA8-C0CC34445819}"/>
              </a:ext>
            </a:extLst>
          </p:cNvPr>
          <p:cNvSpPr txBox="1"/>
          <p:nvPr/>
        </p:nvSpPr>
        <p:spPr>
          <a:xfrm>
            <a:off x="-1" y="2808000"/>
            <a:ext cx="1214820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Arial Rounded MT Bold" panose="020F0704030504030204" pitchFamily="34" charset="77"/>
              </a:rPr>
              <a:t>	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Rounded MT Bold" panose="020F0704030504030204" pitchFamily="34" charset="77"/>
                <a:sym typeface="Arial"/>
              </a:rPr>
              <a:t>Limits of existence</a:t>
            </a:r>
            <a:r>
              <a:rPr lang="en-US" sz="1800" dirty="0">
                <a:latin typeface="Arial Rounded MT Bold" panose="020F0704030504030204" pitchFamily="34" charset="77"/>
              </a:rPr>
              <a:t> + f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Rounded MT Bold" panose="020F0704030504030204" pitchFamily="34" charset="77"/>
                <a:sym typeface="Arial"/>
              </a:rPr>
              <a:t>ormation</a:t>
            </a:r>
            <a:r>
              <a:rPr lang="en-US" sz="1800" dirty="0">
                <a:latin typeface="Arial Rounded MT Bold" panose="020F0704030504030204" pitchFamily="34" charset="77"/>
              </a:rPr>
              <a:t>/evolution of magic numbers 			  Nuclear skins/halos/clusters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Rounded MT Bold" panose="020F0704030504030204" pitchFamily="34" charset="77"/>
              <a:sym typeface="Arial"/>
            </a:endParaRPr>
          </a:p>
        </p:txBody>
      </p:sp>
      <p:pic>
        <p:nvPicPr>
          <p:cNvPr id="3" name="Picture 2" descr="paper (dragged).pdf">
            <a:extLst>
              <a:ext uri="{FF2B5EF4-FFF2-40B4-BE49-F238E27FC236}">
                <a16:creationId xmlns:a16="http://schemas.microsoft.com/office/drawing/2014/main" id="{91D3D175-5B60-F645-E508-E3AE2239DE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1" t="5385" r="5513" b="72936"/>
          <a:stretch/>
        </p:blipFill>
        <p:spPr>
          <a:xfrm>
            <a:off x="457200" y="775144"/>
            <a:ext cx="6230553" cy="20354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D808CB-5888-CE2B-1288-132E749CBC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61" b="27160"/>
          <a:stretch/>
        </p:blipFill>
        <p:spPr>
          <a:xfrm>
            <a:off x="432061" y="3955572"/>
            <a:ext cx="3233037" cy="18136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24F1F4-3593-B075-2817-53EBDAFB72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7" t="8324" r="3629"/>
          <a:stretch/>
        </p:blipFill>
        <p:spPr>
          <a:xfrm>
            <a:off x="7418071" y="931521"/>
            <a:ext cx="2297430" cy="17926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B3C4C41-713C-74F6-4857-C6514659D4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534" y="3889913"/>
            <a:ext cx="2100284" cy="192806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916C868-0AD6-D0BE-5A48-88F0F7247C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190" y="3757968"/>
            <a:ext cx="3390500" cy="214010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E13F3B1-0C75-C864-FF18-D252730884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651" y="934379"/>
            <a:ext cx="2391705" cy="179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426015"/>
      </p:ext>
    </p:extLst>
  </p:cSld>
  <p:clrMapOvr>
    <a:masterClrMapping/>
  </p:clrMapOvr>
  <p:transition spd="med" advTm="5154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823" r="16213"/>
          <a:stretch/>
        </p:blipFill>
        <p:spPr>
          <a:xfrm>
            <a:off x="1807414" y="2269908"/>
            <a:ext cx="6666737" cy="3858345"/>
          </a:xfrm>
          <a:prstGeom prst="rect">
            <a:avLst/>
          </a:prstGeom>
        </p:spPr>
      </p:pic>
      <p:sp>
        <p:nvSpPr>
          <p:cNvPr id="10241" name="Title 1"/>
          <p:cNvSpPr>
            <a:spLocks noGrp="1"/>
          </p:cNvSpPr>
          <p:nvPr>
            <p:ph type="title"/>
          </p:nvPr>
        </p:nvSpPr>
        <p:spPr bwMode="auto">
          <a:xfrm>
            <a:off x="14690" y="8081"/>
            <a:ext cx="12177311" cy="638464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en-CA" sz="3000" b="1" dirty="0">
                <a:solidFill>
                  <a:srgbClr val="00A4FF"/>
                </a:solidFill>
              </a:rPr>
              <a:t>VS-IMSRG Campaign: </a:t>
            </a:r>
            <a:r>
              <a:rPr lang="en-CA" sz="3000" b="1" dirty="0">
                <a:solidFill>
                  <a:srgbClr val="C00000"/>
                </a:solidFill>
              </a:rPr>
              <a:t>Masses</a:t>
            </a:r>
            <a:r>
              <a:rPr lang="en-CA" sz="3000" b="1" dirty="0">
                <a:solidFill>
                  <a:srgbClr val="00A4FF"/>
                </a:solidFill>
              </a:rPr>
              <a:t> + </a:t>
            </a:r>
            <a:r>
              <a:rPr lang="en-CA" sz="3000" b="1" dirty="0">
                <a:solidFill>
                  <a:srgbClr val="7030A0"/>
                </a:solidFill>
              </a:rPr>
              <a:t>Charge Radii</a:t>
            </a:r>
            <a:endParaRPr lang="en-US" sz="3000" b="1" dirty="0">
              <a:solidFill>
                <a:srgbClr val="7030A0"/>
              </a:solidFill>
            </a:endParaRPr>
          </a:p>
        </p:txBody>
      </p:sp>
      <p:sp>
        <p:nvSpPr>
          <p:cNvPr id="10251" name="TextBox 11"/>
          <p:cNvSpPr txBox="1">
            <a:spLocks noChangeArrowheads="1"/>
          </p:cNvSpPr>
          <p:nvPr/>
        </p:nvSpPr>
        <p:spPr bwMode="auto">
          <a:xfrm>
            <a:off x="8279986" y="3581513"/>
            <a:ext cx="3404735" cy="86177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7030A0"/>
                </a:solidFill>
              </a:rPr>
              <a:t>N=50-82 In radii for structure of </a:t>
            </a:r>
            <a:r>
              <a:rPr lang="en-CA" sz="1200" b="1" baseline="30000" dirty="0">
                <a:solidFill>
                  <a:srgbClr val="7030A0"/>
                </a:solidFill>
              </a:rPr>
              <a:t>100</a:t>
            </a:r>
            <a:r>
              <a:rPr lang="en-CA" sz="1200" b="1" dirty="0">
                <a:solidFill>
                  <a:srgbClr val="7030A0"/>
                </a:solidFill>
              </a:rPr>
              <a:t>Sn</a:t>
            </a:r>
          </a:p>
          <a:p>
            <a:pPr eaLnBrk="1" hangingPunct="1"/>
            <a:r>
              <a:rPr lang="en-CA" sz="1200" dirty="0"/>
              <a:t>J. </a:t>
            </a:r>
            <a:r>
              <a:rPr lang="en-CA" sz="1200" dirty="0" err="1"/>
              <a:t>Karthein</a:t>
            </a:r>
            <a:r>
              <a:rPr lang="en-CA" sz="1200" dirty="0"/>
              <a:t> </a:t>
            </a:r>
            <a:r>
              <a:rPr lang="en-CA" sz="1200" i="1" dirty="0"/>
              <a:t>et al.,</a:t>
            </a:r>
            <a:r>
              <a:rPr lang="en-CA" sz="1200" dirty="0"/>
              <a:t> Nature Phys. 20, 1719 (2024)</a:t>
            </a:r>
          </a:p>
          <a:p>
            <a:pPr eaLnBrk="1" hangingPunct="1"/>
            <a:r>
              <a:rPr lang="en-CA" sz="1200" dirty="0"/>
              <a:t>A. R. Vernon et al., Phys. Rev. C XXX, </a:t>
            </a:r>
            <a:r>
              <a:rPr lang="en-CA" sz="1200" dirty="0" err="1"/>
              <a:t>yyyyyy</a:t>
            </a:r>
            <a:r>
              <a:rPr lang="en-CA" sz="1200" dirty="0"/>
              <a:t> (2025)</a:t>
            </a:r>
          </a:p>
          <a:p>
            <a:pPr eaLnBrk="1" hangingPunct="1"/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14" name="Straight Connector 13"/>
          <p:cNvCxnSpPr>
            <a:cxnSpLocks/>
            <a:endCxn id="10327" idx="2"/>
          </p:cNvCxnSpPr>
          <p:nvPr/>
        </p:nvCxnSpPr>
        <p:spPr>
          <a:xfrm flipH="1" flipV="1">
            <a:off x="3140811" y="5422074"/>
            <a:ext cx="752809" cy="721776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57" name="TextBox 17"/>
          <p:cNvSpPr txBox="1">
            <a:spLocks noChangeArrowheads="1"/>
          </p:cNvSpPr>
          <p:nvPr/>
        </p:nvSpPr>
        <p:spPr bwMode="auto">
          <a:xfrm>
            <a:off x="8280401" y="1884745"/>
            <a:ext cx="3911600" cy="492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baseline="30000" dirty="0">
                <a:solidFill>
                  <a:srgbClr val="C00000"/>
                </a:solidFill>
              </a:rPr>
              <a:t>132-140</a:t>
            </a:r>
            <a:r>
              <a:rPr lang="en-CA" sz="1200" b="1" dirty="0">
                <a:solidFill>
                  <a:srgbClr val="C00000"/>
                </a:solidFill>
              </a:rPr>
              <a:t>Sn masses for r-process nucleosynthesis</a:t>
            </a:r>
          </a:p>
          <a:p>
            <a:pPr eaLnBrk="1" hangingPunct="1"/>
            <a:r>
              <a:rPr lang="en-CA" sz="1200" dirty="0"/>
              <a:t>A. </a:t>
            </a:r>
            <a:r>
              <a:rPr lang="en-CA" sz="1200" dirty="0" err="1"/>
              <a:t>Mollaebrahimi</a:t>
            </a:r>
            <a:r>
              <a:rPr lang="en-CA" sz="1200" dirty="0"/>
              <a:t> </a:t>
            </a:r>
            <a:r>
              <a:rPr lang="en-CA" sz="1200" i="1" dirty="0"/>
              <a:t>et al</a:t>
            </a:r>
            <a:r>
              <a:rPr lang="en-CA" sz="1200" dirty="0"/>
              <a:t>., Phys. Rev. Lett. 134, 232701 (2025)</a:t>
            </a:r>
          </a:p>
        </p:txBody>
      </p:sp>
      <p:sp>
        <p:nvSpPr>
          <p:cNvPr id="10259" name="TextBox 19"/>
          <p:cNvSpPr txBox="1">
            <a:spLocks noChangeArrowheads="1"/>
          </p:cNvSpPr>
          <p:nvPr/>
        </p:nvSpPr>
        <p:spPr bwMode="auto">
          <a:xfrm>
            <a:off x="-5432" y="4661427"/>
            <a:ext cx="2868142" cy="67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C00000"/>
                </a:solidFill>
              </a:rPr>
              <a:t>Isospin triplets from A=10-72 </a:t>
            </a:r>
          </a:p>
          <a:p>
            <a:pPr eaLnBrk="1" hangingPunct="1"/>
            <a:r>
              <a:rPr lang="en-CA" sz="1200" b="1" dirty="0">
                <a:solidFill>
                  <a:srgbClr val="C00000"/>
                </a:solidFill>
              </a:rPr>
              <a:t>for ISB/</a:t>
            </a:r>
            <a:r>
              <a:rPr lang="en-CA" sz="1200" b="1" dirty="0" err="1">
                <a:solidFill>
                  <a:srgbClr val="C00000"/>
                </a:solidFill>
              </a:rPr>
              <a:t>Superallowed</a:t>
            </a:r>
            <a:r>
              <a:rPr lang="en-CA" sz="1200" b="1" dirty="0">
                <a:solidFill>
                  <a:srgbClr val="C00000"/>
                </a:solidFill>
              </a:rPr>
              <a:t> Fermi</a:t>
            </a:r>
          </a:p>
          <a:p>
            <a:pPr eaLnBrk="1" hangingPunct="1"/>
            <a:r>
              <a:rPr lang="en-US" sz="1200" dirty="0"/>
              <a:t>M. Martin </a:t>
            </a:r>
            <a:r>
              <a:rPr lang="en-US" sz="1200" i="1" dirty="0"/>
              <a:t>et al.</a:t>
            </a:r>
            <a:r>
              <a:rPr lang="en-US" sz="1200" dirty="0"/>
              <a:t>, </a:t>
            </a:r>
            <a:r>
              <a:rPr lang="en-CA" sz="1200" dirty="0"/>
              <a:t>PRC 104, 014324 (2021)</a:t>
            </a:r>
          </a:p>
        </p:txBody>
      </p:sp>
      <p:sp>
        <p:nvSpPr>
          <p:cNvPr id="3" name="Oval 2"/>
          <p:cNvSpPr/>
          <p:nvPr/>
        </p:nvSpPr>
        <p:spPr>
          <a:xfrm>
            <a:off x="2743972" y="5284944"/>
            <a:ext cx="382005" cy="72672"/>
          </a:xfrm>
          <a:prstGeom prst="ellipse">
            <a:avLst/>
          </a:prstGeom>
          <a:noFill/>
          <a:ln w="28575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CA"/>
          </a:p>
        </p:txBody>
      </p:sp>
      <p:sp>
        <p:nvSpPr>
          <p:cNvPr id="25" name="Oval 24"/>
          <p:cNvSpPr/>
          <p:nvPr/>
        </p:nvSpPr>
        <p:spPr>
          <a:xfrm>
            <a:off x="3253873" y="4961841"/>
            <a:ext cx="381000" cy="121708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CA"/>
          </a:p>
        </p:txBody>
      </p:sp>
      <p:sp>
        <p:nvSpPr>
          <p:cNvPr id="26" name="Oval 25"/>
          <p:cNvSpPr/>
          <p:nvPr/>
        </p:nvSpPr>
        <p:spPr>
          <a:xfrm>
            <a:off x="5664777" y="3791400"/>
            <a:ext cx="381000" cy="121708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CA"/>
          </a:p>
        </p:txBody>
      </p:sp>
      <p:sp>
        <p:nvSpPr>
          <p:cNvPr id="34" name="Oval 33"/>
          <p:cNvSpPr/>
          <p:nvPr/>
        </p:nvSpPr>
        <p:spPr>
          <a:xfrm rot="19026064">
            <a:off x="2161300" y="4942669"/>
            <a:ext cx="2093361" cy="120577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CA"/>
          </a:p>
        </p:txBody>
      </p:sp>
      <p:sp>
        <p:nvSpPr>
          <p:cNvPr id="37" name="Oval 36"/>
          <p:cNvSpPr/>
          <p:nvPr/>
        </p:nvSpPr>
        <p:spPr>
          <a:xfrm>
            <a:off x="4317066" y="3863389"/>
            <a:ext cx="121347" cy="281153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CA"/>
          </a:p>
        </p:txBody>
      </p:sp>
      <p:sp>
        <p:nvSpPr>
          <p:cNvPr id="28" name="TextBox 11"/>
          <p:cNvSpPr txBox="1">
            <a:spLocks noChangeArrowheads="1"/>
          </p:cNvSpPr>
          <p:nvPr/>
        </p:nvSpPr>
        <p:spPr bwMode="auto">
          <a:xfrm>
            <a:off x="8634746" y="1027827"/>
            <a:ext cx="2643375" cy="769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400" b="1" dirty="0">
                <a:solidFill>
                  <a:srgbClr val="C00000"/>
                </a:solidFill>
              </a:rPr>
              <a:t>N=124-128: Ab initio masses for </a:t>
            </a:r>
          </a:p>
          <a:p>
            <a:pPr eaLnBrk="1" hangingPunct="1"/>
            <a:r>
              <a:rPr lang="en-CA" sz="1400" b="1" dirty="0">
                <a:solidFill>
                  <a:srgbClr val="C00000"/>
                </a:solidFill>
              </a:rPr>
              <a:t>r-process nucleosynthesis </a:t>
            </a:r>
          </a:p>
          <a:p>
            <a:pPr eaLnBrk="1" hangingPunct="1"/>
            <a:r>
              <a:rPr lang="en-CA" sz="1400" dirty="0"/>
              <a:t>B. Hu </a:t>
            </a:r>
            <a:r>
              <a:rPr lang="en-CA" sz="1400" i="1" dirty="0"/>
              <a:t>et al</a:t>
            </a:r>
            <a:r>
              <a:rPr lang="en-CA" sz="1400" dirty="0"/>
              <a:t>. (in preparation)</a:t>
            </a:r>
            <a:endParaRPr lang="en-CA" sz="1400" baseline="-25000" dirty="0"/>
          </a:p>
        </p:txBody>
      </p:sp>
      <p:sp>
        <p:nvSpPr>
          <p:cNvPr id="29" name="Oval 28"/>
          <p:cNvSpPr/>
          <p:nvPr/>
        </p:nvSpPr>
        <p:spPr>
          <a:xfrm>
            <a:off x="7386374" y="2559286"/>
            <a:ext cx="167006" cy="1399794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CA"/>
          </a:p>
        </p:txBody>
      </p:sp>
      <p:cxnSp>
        <p:nvCxnSpPr>
          <p:cNvPr id="31" name="Straight Connector 30"/>
          <p:cNvCxnSpPr>
            <a:cxnSpLocks/>
          </p:cNvCxnSpPr>
          <p:nvPr/>
        </p:nvCxnSpPr>
        <p:spPr>
          <a:xfrm flipV="1">
            <a:off x="7553380" y="1615688"/>
            <a:ext cx="1046918" cy="129494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>
            <a:off x="3894157" y="4215839"/>
            <a:ext cx="231624" cy="121708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CA"/>
          </a:p>
        </p:txBody>
      </p:sp>
      <p:sp>
        <p:nvSpPr>
          <p:cNvPr id="47" name="TextBox 11"/>
          <p:cNvSpPr txBox="1">
            <a:spLocks noChangeArrowheads="1"/>
          </p:cNvSpPr>
          <p:nvPr/>
        </p:nvSpPr>
        <p:spPr bwMode="auto">
          <a:xfrm>
            <a:off x="5991206" y="638067"/>
            <a:ext cx="2643375" cy="769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400" b="1" dirty="0">
                <a:solidFill>
                  <a:srgbClr val="7030A0"/>
                </a:solidFill>
              </a:rPr>
              <a:t>Neutron skin of </a:t>
            </a:r>
            <a:r>
              <a:rPr lang="en-CA" sz="1400" b="1" baseline="30000" dirty="0">
                <a:solidFill>
                  <a:srgbClr val="7030A0"/>
                </a:solidFill>
              </a:rPr>
              <a:t>208</a:t>
            </a:r>
            <a:r>
              <a:rPr lang="en-CA" sz="1400" b="1" dirty="0">
                <a:solidFill>
                  <a:srgbClr val="7030A0"/>
                </a:solidFill>
              </a:rPr>
              <a:t>Pb </a:t>
            </a:r>
          </a:p>
          <a:p>
            <a:pPr eaLnBrk="1" hangingPunct="1"/>
            <a:r>
              <a:rPr lang="en-US" sz="1400" dirty="0"/>
              <a:t>B. Hu </a:t>
            </a:r>
            <a:r>
              <a:rPr lang="en-US" sz="1400" i="1" dirty="0"/>
              <a:t>et al.</a:t>
            </a:r>
            <a:r>
              <a:rPr lang="en-US" sz="1400" dirty="0"/>
              <a:t>, </a:t>
            </a:r>
          </a:p>
          <a:p>
            <a:pPr eaLnBrk="1" hangingPunct="1"/>
            <a:r>
              <a:rPr lang="en-US" sz="1400" dirty="0"/>
              <a:t>Nature Physics </a:t>
            </a:r>
            <a:r>
              <a:rPr lang="en-US" sz="1400" b="1" dirty="0"/>
              <a:t>18</a:t>
            </a:r>
            <a:r>
              <a:rPr lang="en-US" sz="1400" dirty="0"/>
              <a:t>, 1196 (2022)</a:t>
            </a:r>
            <a:endParaRPr lang="en-CA" sz="1400" baseline="-25000" dirty="0">
              <a:solidFill>
                <a:srgbClr val="FF0000"/>
              </a:solidFill>
            </a:endParaRPr>
          </a:p>
        </p:txBody>
      </p:sp>
      <p:sp>
        <p:nvSpPr>
          <p:cNvPr id="52" name="TextBox 11"/>
          <p:cNvSpPr txBox="1">
            <a:spLocks noChangeArrowheads="1"/>
          </p:cNvSpPr>
          <p:nvPr/>
        </p:nvSpPr>
        <p:spPr bwMode="auto">
          <a:xfrm>
            <a:off x="3532057" y="1319838"/>
            <a:ext cx="3483350" cy="492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7030A0"/>
                </a:solidFill>
              </a:rPr>
              <a:t>N=50-82 Sn charge radii </a:t>
            </a:r>
          </a:p>
          <a:p>
            <a:pPr eaLnBrk="1" hangingPunct="1"/>
            <a:r>
              <a:rPr lang="en-CA" sz="1200" dirty="0"/>
              <a:t>P.F. </a:t>
            </a:r>
            <a:r>
              <a:rPr lang="en-CA" sz="1200" dirty="0" err="1"/>
              <a:t>Gustaffson</a:t>
            </a:r>
            <a:r>
              <a:rPr lang="en-CA" sz="1200" dirty="0"/>
              <a:t> </a:t>
            </a:r>
            <a:r>
              <a:rPr lang="en-CA" sz="1200" i="1" dirty="0"/>
              <a:t>et al.</a:t>
            </a:r>
            <a:r>
              <a:rPr lang="en-CA" sz="1200" dirty="0"/>
              <a:t>, Phys. Rev. Lett (under review)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17" name="Straight Connector 16"/>
          <p:cNvCxnSpPr>
            <a:cxnSpLocks/>
            <a:stCxn id="26" idx="0"/>
            <a:endCxn id="10257" idx="1"/>
          </p:cNvCxnSpPr>
          <p:nvPr/>
        </p:nvCxnSpPr>
        <p:spPr>
          <a:xfrm flipV="1">
            <a:off x="5855277" y="2130964"/>
            <a:ext cx="2425124" cy="1660436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un 5">
            <a:extLst>
              <a:ext uri="{FF2B5EF4-FFF2-40B4-BE49-F238E27FC236}">
                <a16:creationId xmlns:a16="http://schemas.microsoft.com/office/drawing/2014/main" id="{916312BB-D70F-F59A-BA37-F98717D51DA7}"/>
              </a:ext>
            </a:extLst>
          </p:cNvPr>
          <p:cNvSpPr/>
          <p:nvPr/>
        </p:nvSpPr>
        <p:spPr>
          <a:xfrm>
            <a:off x="7332834" y="2476738"/>
            <a:ext cx="255076" cy="250296"/>
          </a:xfrm>
          <a:prstGeom prst="sun">
            <a:avLst/>
          </a:prstGeom>
          <a:solidFill>
            <a:srgbClr val="C00000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6" name="Straight Connector 45"/>
          <p:cNvCxnSpPr>
            <a:cxnSpLocks/>
          </p:cNvCxnSpPr>
          <p:nvPr/>
        </p:nvCxnSpPr>
        <p:spPr>
          <a:xfrm flipH="1" flipV="1">
            <a:off x="6893298" y="1426217"/>
            <a:ext cx="533590" cy="1132365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CEABCA5C-F4DB-3F1A-5E7E-AF8ED604A119}"/>
              </a:ext>
            </a:extLst>
          </p:cNvPr>
          <p:cNvSpPr/>
          <p:nvPr/>
        </p:nvSpPr>
        <p:spPr>
          <a:xfrm>
            <a:off x="4347271" y="3808203"/>
            <a:ext cx="1471638" cy="51740"/>
          </a:xfrm>
          <a:prstGeom prst="ellipse">
            <a:avLst/>
          </a:prstGeom>
          <a:noFill/>
          <a:ln w="28575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CA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C75DA4A-27AE-7E32-6160-8BAA4943B2C6}"/>
              </a:ext>
            </a:extLst>
          </p:cNvPr>
          <p:cNvSpPr/>
          <p:nvPr/>
        </p:nvSpPr>
        <p:spPr>
          <a:xfrm>
            <a:off x="3445172" y="4638279"/>
            <a:ext cx="1105563" cy="121708"/>
          </a:xfrm>
          <a:prstGeom prst="ellipse">
            <a:avLst/>
          </a:prstGeom>
          <a:noFill/>
          <a:ln w="28575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CA"/>
          </a:p>
        </p:txBody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id="{3C2E0EC3-07F9-4C79-7F6F-FCE0CB935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98" y="3455230"/>
            <a:ext cx="3386515" cy="67710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7030A0"/>
                </a:solidFill>
              </a:rPr>
              <a:t>N=28-50 Ni and Cu radii </a:t>
            </a:r>
          </a:p>
          <a:p>
            <a:pPr eaLnBrk="1" hangingPunct="1"/>
            <a:r>
              <a:rPr lang="en-CA" sz="1200" dirty="0"/>
              <a:t>R.P. de Groote </a:t>
            </a:r>
            <a:r>
              <a:rPr lang="en-CA" sz="1200" i="1" dirty="0"/>
              <a:t>et al.</a:t>
            </a:r>
            <a:r>
              <a:rPr lang="en-CA" sz="1200" dirty="0"/>
              <a:t>, Nature Phys. 16, 620 (2020)</a:t>
            </a:r>
          </a:p>
          <a:p>
            <a:pPr eaLnBrk="1" hangingPunct="1"/>
            <a:r>
              <a:rPr lang="en-CA" sz="1200" dirty="0"/>
              <a:t>S. </a:t>
            </a:r>
            <a:r>
              <a:rPr lang="en-CA" sz="1200" dirty="0" err="1"/>
              <a:t>Malbrunot</a:t>
            </a:r>
            <a:r>
              <a:rPr lang="en-CA" sz="1200" dirty="0"/>
              <a:t> Phys. Rev. Lett. 128, 022502 (2022)</a:t>
            </a:r>
            <a:endParaRPr lang="en-US" sz="120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C212712-07C0-F16B-1448-4FBA3BA832DE}"/>
              </a:ext>
            </a:extLst>
          </p:cNvPr>
          <p:cNvCxnSpPr>
            <a:cxnSpLocks/>
            <a:stCxn id="10251" idx="1"/>
          </p:cNvCxnSpPr>
          <p:nvPr/>
        </p:nvCxnSpPr>
        <p:spPr>
          <a:xfrm flipH="1" flipV="1">
            <a:off x="5094668" y="3972999"/>
            <a:ext cx="3185318" cy="39399"/>
          </a:xfrm>
          <a:prstGeom prst="line">
            <a:avLst/>
          </a:prstGeom>
          <a:ln w="3175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5BE589DE-9A7F-5B89-1DAA-191F2B88B1A5}"/>
              </a:ext>
            </a:extLst>
          </p:cNvPr>
          <p:cNvSpPr/>
          <p:nvPr/>
        </p:nvSpPr>
        <p:spPr>
          <a:xfrm>
            <a:off x="4076056" y="4696283"/>
            <a:ext cx="121347" cy="281153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CA"/>
          </a:p>
        </p:txBody>
      </p:sp>
      <p:sp>
        <p:nvSpPr>
          <p:cNvPr id="32" name="TextBox 17">
            <a:extLst>
              <a:ext uri="{FF2B5EF4-FFF2-40B4-BE49-F238E27FC236}">
                <a16:creationId xmlns:a16="http://schemas.microsoft.com/office/drawing/2014/main" id="{63676ED2-3AAA-914E-BA75-2226A05B0B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2833" y="4376089"/>
            <a:ext cx="3790437" cy="104643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C00000"/>
                </a:solidFill>
              </a:rPr>
              <a:t>Masses for N=40 Island of Inversion</a:t>
            </a:r>
          </a:p>
          <a:p>
            <a:pPr eaLnBrk="1" hangingPunct="1"/>
            <a:r>
              <a:rPr lang="en-CA" sz="1200" dirty="0"/>
              <a:t>M. </a:t>
            </a:r>
            <a:r>
              <a:rPr lang="en-CA" sz="1200" dirty="0" err="1"/>
              <a:t>Mougeout</a:t>
            </a:r>
            <a:r>
              <a:rPr lang="en-CA" sz="1200" dirty="0"/>
              <a:t> et al., Phys. Rev. Lett. 120, 232501 (2018)</a:t>
            </a:r>
          </a:p>
          <a:p>
            <a:pPr eaLnBrk="1" hangingPunct="1"/>
            <a:r>
              <a:rPr lang="en-CA" sz="1200" dirty="0"/>
              <a:t>R. </a:t>
            </a:r>
            <a:r>
              <a:rPr lang="en-CA" sz="1200" dirty="0" err="1"/>
              <a:t>Silwal</a:t>
            </a:r>
            <a:r>
              <a:rPr lang="en-CA" sz="1200" dirty="0"/>
              <a:t> et al., Phys. Lett. B 833, 137288 (2022)</a:t>
            </a:r>
          </a:p>
          <a:p>
            <a:pPr eaLnBrk="1" hangingPunct="1"/>
            <a:r>
              <a:rPr lang="en-CA" sz="1200" dirty="0"/>
              <a:t>S.W. Porter et al., Phys Rev C 105, L041301 (2022)</a:t>
            </a:r>
          </a:p>
          <a:p>
            <a:pPr eaLnBrk="1" hangingPunct="1"/>
            <a:r>
              <a:rPr lang="en-CA" sz="1200" dirty="0"/>
              <a:t>C. Chambers et al., Phys. Rev. C XXX, </a:t>
            </a:r>
            <a:r>
              <a:rPr lang="en-CA" sz="1200" dirty="0" err="1"/>
              <a:t>yyyyyy</a:t>
            </a:r>
            <a:r>
              <a:rPr lang="en-CA" sz="1200" dirty="0"/>
              <a:t> (2025)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DF555FB-ACD2-93EC-95E5-0B6BF21DB5D6}"/>
              </a:ext>
            </a:extLst>
          </p:cNvPr>
          <p:cNvSpPr/>
          <p:nvPr/>
        </p:nvSpPr>
        <p:spPr>
          <a:xfrm>
            <a:off x="4350810" y="3875540"/>
            <a:ext cx="1279437" cy="45719"/>
          </a:xfrm>
          <a:prstGeom prst="ellipse">
            <a:avLst/>
          </a:prstGeom>
          <a:noFill/>
          <a:ln w="28575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CA"/>
          </a:p>
        </p:txBody>
      </p:sp>
      <p:sp>
        <p:nvSpPr>
          <p:cNvPr id="10247" name="TextBox 17">
            <a:extLst>
              <a:ext uri="{FF2B5EF4-FFF2-40B4-BE49-F238E27FC236}">
                <a16:creationId xmlns:a16="http://schemas.microsoft.com/office/drawing/2014/main" id="{3BE53CB3-E70F-B518-19B1-56E5F6FDD2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2668" y="1875577"/>
            <a:ext cx="3435746" cy="86177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C00000"/>
                </a:solidFill>
              </a:rPr>
              <a:t>In – Ag masses for structure of </a:t>
            </a:r>
            <a:r>
              <a:rPr lang="en-CA" sz="1200" b="1" baseline="30000" dirty="0">
                <a:solidFill>
                  <a:srgbClr val="C00000"/>
                </a:solidFill>
              </a:rPr>
              <a:t>100</a:t>
            </a:r>
            <a:r>
              <a:rPr lang="en-CA" sz="1200" b="1" dirty="0">
                <a:solidFill>
                  <a:srgbClr val="C00000"/>
                </a:solidFill>
              </a:rPr>
              <a:t>Sn</a:t>
            </a:r>
          </a:p>
          <a:p>
            <a:pPr eaLnBrk="1" hangingPunct="1"/>
            <a:r>
              <a:rPr lang="en-CA" sz="1200" dirty="0"/>
              <a:t>M. </a:t>
            </a:r>
            <a:r>
              <a:rPr lang="en-CA" sz="1200" dirty="0" err="1"/>
              <a:t>Mougeout</a:t>
            </a:r>
            <a:r>
              <a:rPr lang="en-CA" sz="1200" dirty="0"/>
              <a:t> </a:t>
            </a:r>
            <a:r>
              <a:rPr lang="en-CA" sz="1200" i="1" dirty="0"/>
              <a:t>et al</a:t>
            </a:r>
            <a:r>
              <a:rPr lang="en-CA" sz="1200" dirty="0"/>
              <a:t>., Nature Phys. 17, 1099 (2021)</a:t>
            </a:r>
          </a:p>
          <a:p>
            <a:pPr eaLnBrk="1" hangingPunct="1"/>
            <a:r>
              <a:rPr lang="en-CA" sz="1200" dirty="0"/>
              <a:t>L. </a:t>
            </a:r>
            <a:r>
              <a:rPr lang="en-CA" sz="1200" dirty="0" err="1"/>
              <a:t>Nies</a:t>
            </a:r>
            <a:r>
              <a:rPr lang="en-CA" sz="1200" dirty="0"/>
              <a:t> </a:t>
            </a:r>
            <a:r>
              <a:rPr lang="en-CA" sz="1200" i="1" dirty="0"/>
              <a:t>et al.</a:t>
            </a:r>
            <a:r>
              <a:rPr lang="en-CA" sz="1200" dirty="0"/>
              <a:t>, Phys. Rev. Lett. 131, 022502 (2023)</a:t>
            </a:r>
          </a:p>
          <a:p>
            <a:pPr eaLnBrk="1" hangingPunct="1"/>
            <a:r>
              <a:rPr lang="en-CA" sz="1200" dirty="0"/>
              <a:t>Z. Ge </a:t>
            </a:r>
            <a:r>
              <a:rPr lang="en-CA" sz="1200" i="1" dirty="0"/>
              <a:t>et al</a:t>
            </a:r>
            <a:r>
              <a:rPr lang="en-CA" sz="1200" dirty="0"/>
              <a:t>., Phys. Rev. Lett. 133, 132503 (2024)</a:t>
            </a:r>
          </a:p>
        </p:txBody>
      </p:sp>
      <p:cxnSp>
        <p:nvCxnSpPr>
          <p:cNvPr id="10243" name="Straight Connector 10242">
            <a:extLst>
              <a:ext uri="{FF2B5EF4-FFF2-40B4-BE49-F238E27FC236}">
                <a16:creationId xmlns:a16="http://schemas.microsoft.com/office/drawing/2014/main" id="{B3A7B515-2376-2823-3A30-6220164C82A5}"/>
              </a:ext>
            </a:extLst>
          </p:cNvPr>
          <p:cNvCxnSpPr>
            <a:cxnSpLocks/>
          </p:cNvCxnSpPr>
          <p:nvPr/>
        </p:nvCxnSpPr>
        <p:spPr>
          <a:xfrm flipV="1">
            <a:off x="5255052" y="1833945"/>
            <a:ext cx="295255" cy="1965857"/>
          </a:xfrm>
          <a:prstGeom prst="line">
            <a:avLst/>
          </a:prstGeom>
          <a:ln w="3175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56" name="Straight Connector 10255">
            <a:extLst>
              <a:ext uri="{FF2B5EF4-FFF2-40B4-BE49-F238E27FC236}">
                <a16:creationId xmlns:a16="http://schemas.microsoft.com/office/drawing/2014/main" id="{9301E397-2538-0245-A599-D3ECA6E5B06F}"/>
              </a:ext>
            </a:extLst>
          </p:cNvPr>
          <p:cNvCxnSpPr>
            <a:cxnSpLocks/>
          </p:cNvCxnSpPr>
          <p:nvPr/>
        </p:nvCxnSpPr>
        <p:spPr>
          <a:xfrm flipH="1">
            <a:off x="4197403" y="4536717"/>
            <a:ext cx="3176636" cy="325093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62" name="Oval 10261">
            <a:extLst>
              <a:ext uri="{FF2B5EF4-FFF2-40B4-BE49-F238E27FC236}">
                <a16:creationId xmlns:a16="http://schemas.microsoft.com/office/drawing/2014/main" id="{CD001DFB-BAE0-F8BB-2F40-0F2D8789227A}"/>
              </a:ext>
            </a:extLst>
          </p:cNvPr>
          <p:cNvSpPr/>
          <p:nvPr/>
        </p:nvSpPr>
        <p:spPr>
          <a:xfrm>
            <a:off x="5628414" y="3898826"/>
            <a:ext cx="121347" cy="281153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CA"/>
          </a:p>
        </p:txBody>
      </p:sp>
      <p:sp>
        <p:nvSpPr>
          <p:cNvPr id="10264" name="TextBox 17">
            <a:extLst>
              <a:ext uri="{FF2B5EF4-FFF2-40B4-BE49-F238E27FC236}">
                <a16:creationId xmlns:a16="http://schemas.microsoft.com/office/drawing/2014/main" id="{3BB0015A-7F9A-9554-4858-2D1921DD7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6343" y="2951916"/>
            <a:ext cx="3450206" cy="492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C00000"/>
                </a:solidFill>
              </a:rPr>
              <a:t>Masses of Cd isotopes for N=82 shell closure</a:t>
            </a:r>
          </a:p>
          <a:p>
            <a:pPr eaLnBrk="1" hangingPunct="1"/>
            <a:r>
              <a:rPr lang="en-CA" sz="1200" dirty="0"/>
              <a:t>V. Manea et al., Phys. Rev. Lett. 124, 092502 (2020)</a:t>
            </a:r>
          </a:p>
        </p:txBody>
      </p:sp>
      <p:cxnSp>
        <p:nvCxnSpPr>
          <p:cNvPr id="10266" name="Straight Connector 10265">
            <a:extLst>
              <a:ext uri="{FF2B5EF4-FFF2-40B4-BE49-F238E27FC236}">
                <a16:creationId xmlns:a16="http://schemas.microsoft.com/office/drawing/2014/main" id="{7B102991-1ABC-3969-FE26-2979CC3AE97A}"/>
              </a:ext>
            </a:extLst>
          </p:cNvPr>
          <p:cNvCxnSpPr>
            <a:cxnSpLocks/>
            <a:stCxn id="10264" idx="1"/>
            <a:endCxn id="10262" idx="6"/>
          </p:cNvCxnSpPr>
          <p:nvPr/>
        </p:nvCxnSpPr>
        <p:spPr>
          <a:xfrm flipH="1">
            <a:off x="5749761" y="3198135"/>
            <a:ext cx="2746582" cy="841268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69" name="Straight Connector 10268">
            <a:extLst>
              <a:ext uri="{FF2B5EF4-FFF2-40B4-BE49-F238E27FC236}">
                <a16:creationId xmlns:a16="http://schemas.microsoft.com/office/drawing/2014/main" id="{FB7AC53C-FFE5-16DF-D160-B15F684D3790}"/>
              </a:ext>
            </a:extLst>
          </p:cNvPr>
          <p:cNvCxnSpPr>
            <a:cxnSpLocks/>
            <a:stCxn id="43" idx="1"/>
          </p:cNvCxnSpPr>
          <p:nvPr/>
        </p:nvCxnSpPr>
        <p:spPr>
          <a:xfrm flipH="1" flipV="1">
            <a:off x="3140811" y="3477414"/>
            <a:ext cx="787267" cy="756249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72" name="TextBox 17">
            <a:extLst>
              <a:ext uri="{FF2B5EF4-FFF2-40B4-BE49-F238E27FC236}">
                <a16:creationId xmlns:a16="http://schemas.microsoft.com/office/drawing/2014/main" id="{995ED626-790F-E4EF-047B-D1E7DE10C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264" y="2984976"/>
            <a:ext cx="3702642" cy="492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baseline="30000" dirty="0">
                <a:solidFill>
                  <a:srgbClr val="C00000"/>
                </a:solidFill>
              </a:rPr>
              <a:t>74-76</a:t>
            </a:r>
            <a:r>
              <a:rPr lang="en-CA" sz="1200" b="1" dirty="0">
                <a:solidFill>
                  <a:srgbClr val="C00000"/>
                </a:solidFill>
              </a:rPr>
              <a:t>Sr masses for IMME/</a:t>
            </a:r>
            <a:r>
              <a:rPr lang="en-CA" sz="1200" b="1" dirty="0" err="1">
                <a:solidFill>
                  <a:srgbClr val="C00000"/>
                </a:solidFill>
              </a:rPr>
              <a:t>superallowed</a:t>
            </a:r>
            <a:r>
              <a:rPr lang="en-CA" sz="1200" b="1" dirty="0">
                <a:solidFill>
                  <a:srgbClr val="C00000"/>
                </a:solidFill>
              </a:rPr>
              <a:t> Fermi</a:t>
            </a:r>
          </a:p>
          <a:p>
            <a:pPr eaLnBrk="1" hangingPunct="1"/>
            <a:r>
              <a:rPr lang="en-CA" sz="1200" dirty="0"/>
              <a:t>Z. Hockenberry </a:t>
            </a:r>
            <a:r>
              <a:rPr lang="en-CA" sz="1200" i="1" dirty="0"/>
              <a:t>et al., </a:t>
            </a:r>
            <a:r>
              <a:rPr lang="en-CA" sz="1200" dirty="0"/>
              <a:t>Phys. Rev. C 111, 014327 (2025)</a:t>
            </a:r>
          </a:p>
        </p:txBody>
      </p:sp>
      <p:sp>
        <p:nvSpPr>
          <p:cNvPr id="10285" name="TextBox 17">
            <a:extLst>
              <a:ext uri="{FF2B5EF4-FFF2-40B4-BE49-F238E27FC236}">
                <a16:creationId xmlns:a16="http://schemas.microsoft.com/office/drawing/2014/main" id="{23F01C2B-7E25-E0CE-25BD-494857352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9291" y="2377522"/>
            <a:ext cx="3450206" cy="492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7030A0"/>
                </a:solidFill>
              </a:rPr>
              <a:t>Reduced size of excited state isomer in </a:t>
            </a:r>
            <a:r>
              <a:rPr lang="en-CA" sz="1200" b="1" baseline="30000" dirty="0">
                <a:solidFill>
                  <a:srgbClr val="7030A0"/>
                </a:solidFill>
              </a:rPr>
              <a:t>129,131</a:t>
            </a:r>
            <a:r>
              <a:rPr lang="en-CA" sz="1200" b="1" dirty="0">
                <a:solidFill>
                  <a:srgbClr val="7030A0"/>
                </a:solidFill>
              </a:rPr>
              <a:t>In</a:t>
            </a:r>
          </a:p>
          <a:p>
            <a:pPr eaLnBrk="1" hangingPunct="1"/>
            <a:r>
              <a:rPr lang="en-CA" sz="1200" dirty="0"/>
              <a:t>A. Vernon et al., Phys. Rev. Lett. XXX, </a:t>
            </a:r>
            <a:r>
              <a:rPr lang="en-CA" sz="1200" dirty="0" err="1"/>
              <a:t>yyyyyy</a:t>
            </a:r>
            <a:r>
              <a:rPr lang="en-CA" sz="1200" dirty="0"/>
              <a:t> (2025)</a:t>
            </a:r>
          </a:p>
        </p:txBody>
      </p:sp>
      <p:sp>
        <p:nvSpPr>
          <p:cNvPr id="10287" name="Oval 10286">
            <a:extLst>
              <a:ext uri="{FF2B5EF4-FFF2-40B4-BE49-F238E27FC236}">
                <a16:creationId xmlns:a16="http://schemas.microsoft.com/office/drawing/2014/main" id="{0054A6D8-180A-85B5-50E8-46D3478D323F}"/>
              </a:ext>
            </a:extLst>
          </p:cNvPr>
          <p:cNvSpPr/>
          <p:nvPr/>
        </p:nvSpPr>
        <p:spPr>
          <a:xfrm>
            <a:off x="5550307" y="3843289"/>
            <a:ext cx="328034" cy="92146"/>
          </a:xfrm>
          <a:prstGeom prst="ellipse">
            <a:avLst/>
          </a:prstGeom>
          <a:noFill/>
          <a:ln w="28575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CA"/>
          </a:p>
        </p:txBody>
      </p:sp>
      <p:cxnSp>
        <p:nvCxnSpPr>
          <p:cNvPr id="10291" name="Straight Connector 10290">
            <a:extLst>
              <a:ext uri="{FF2B5EF4-FFF2-40B4-BE49-F238E27FC236}">
                <a16:creationId xmlns:a16="http://schemas.microsoft.com/office/drawing/2014/main" id="{FF440D18-86FA-6BAB-8784-0AF00595786E}"/>
              </a:ext>
            </a:extLst>
          </p:cNvPr>
          <p:cNvCxnSpPr>
            <a:cxnSpLocks/>
            <a:stCxn id="10287" idx="7"/>
            <a:endCxn id="10285" idx="1"/>
          </p:cNvCxnSpPr>
          <p:nvPr/>
        </p:nvCxnSpPr>
        <p:spPr>
          <a:xfrm flipV="1">
            <a:off x="5830302" y="2623741"/>
            <a:ext cx="2718989" cy="1233042"/>
          </a:xfrm>
          <a:prstGeom prst="line">
            <a:avLst/>
          </a:prstGeom>
          <a:ln w="3175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01" name="TextBox 11">
            <a:extLst>
              <a:ext uri="{FF2B5EF4-FFF2-40B4-BE49-F238E27FC236}">
                <a16:creationId xmlns:a16="http://schemas.microsoft.com/office/drawing/2014/main" id="{3F416C7B-99A5-D7FC-4731-FD15E024C1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25" y="4096620"/>
            <a:ext cx="3626986" cy="492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baseline="30000" dirty="0">
                <a:solidFill>
                  <a:srgbClr val="7030A0"/>
                </a:solidFill>
              </a:rPr>
              <a:t>55,56</a:t>
            </a:r>
            <a:r>
              <a:rPr lang="en-CA" sz="1200" b="1" dirty="0">
                <a:solidFill>
                  <a:srgbClr val="7030A0"/>
                </a:solidFill>
              </a:rPr>
              <a:t>Ni radii</a:t>
            </a:r>
          </a:p>
          <a:p>
            <a:pPr eaLnBrk="1" hangingPunct="1"/>
            <a:r>
              <a:rPr lang="en-CA" sz="1200" dirty="0"/>
              <a:t>F. Sommer </a:t>
            </a:r>
            <a:r>
              <a:rPr lang="en-CA" sz="1200" i="1" dirty="0"/>
              <a:t>et al.</a:t>
            </a:r>
            <a:r>
              <a:rPr lang="en-CA" sz="1200" dirty="0"/>
              <a:t>, Phys. Rev. Lett. 129, 132501 (2020)</a:t>
            </a:r>
          </a:p>
        </p:txBody>
      </p:sp>
      <p:sp>
        <p:nvSpPr>
          <p:cNvPr id="10303" name="Oval 10302">
            <a:extLst>
              <a:ext uri="{FF2B5EF4-FFF2-40B4-BE49-F238E27FC236}">
                <a16:creationId xmlns:a16="http://schemas.microsoft.com/office/drawing/2014/main" id="{475BB757-FD60-E27B-EDA2-14957BDB944F}"/>
              </a:ext>
            </a:extLst>
          </p:cNvPr>
          <p:cNvSpPr/>
          <p:nvPr/>
        </p:nvSpPr>
        <p:spPr>
          <a:xfrm>
            <a:off x="3299748" y="4654910"/>
            <a:ext cx="328034" cy="92146"/>
          </a:xfrm>
          <a:prstGeom prst="ellipse">
            <a:avLst/>
          </a:prstGeom>
          <a:noFill/>
          <a:ln w="28575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CA"/>
          </a:p>
        </p:txBody>
      </p: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3166942" y="4096620"/>
            <a:ext cx="734657" cy="527262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04" name="Straight Connector 10303">
            <a:extLst>
              <a:ext uri="{FF2B5EF4-FFF2-40B4-BE49-F238E27FC236}">
                <a16:creationId xmlns:a16="http://schemas.microsoft.com/office/drawing/2014/main" id="{B31F6FE6-81FC-E882-A518-A664BEC2236B}"/>
              </a:ext>
            </a:extLst>
          </p:cNvPr>
          <p:cNvCxnSpPr>
            <a:cxnSpLocks/>
          </p:cNvCxnSpPr>
          <p:nvPr/>
        </p:nvCxnSpPr>
        <p:spPr>
          <a:xfrm>
            <a:off x="2290180" y="4551675"/>
            <a:ext cx="1055938" cy="144142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 flipH="1" flipV="1">
            <a:off x="4195719" y="2910628"/>
            <a:ext cx="121347" cy="988198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3"/>
          <p:cNvSpPr txBox="1">
            <a:spLocks noChangeArrowheads="1"/>
          </p:cNvSpPr>
          <p:nvPr/>
        </p:nvSpPr>
        <p:spPr bwMode="auto">
          <a:xfrm>
            <a:off x="75747" y="527380"/>
            <a:ext cx="5474560" cy="615549"/>
          </a:xfrm>
          <a:prstGeom prst="rect">
            <a:avLst/>
          </a:prstGeom>
          <a:noFill/>
          <a:ln w="35941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sz="1600" dirty="0"/>
              <a:t>Extensive campaign for nuclear structure, nuclear astrophysics, and searches for physics beyond the standard model</a:t>
            </a:r>
          </a:p>
        </p:txBody>
      </p:sp>
      <p:cxnSp>
        <p:nvCxnSpPr>
          <p:cNvPr id="10309" name="Straight Connector 10308">
            <a:extLst>
              <a:ext uri="{FF2B5EF4-FFF2-40B4-BE49-F238E27FC236}">
                <a16:creationId xmlns:a16="http://schemas.microsoft.com/office/drawing/2014/main" id="{C6B69667-7533-FF2A-7E7E-C5F550B9AF54}"/>
              </a:ext>
            </a:extLst>
          </p:cNvPr>
          <p:cNvCxnSpPr>
            <a:cxnSpLocks/>
            <a:endCxn id="34" idx="0"/>
          </p:cNvCxnSpPr>
          <p:nvPr/>
        </p:nvCxnSpPr>
        <p:spPr>
          <a:xfrm>
            <a:off x="1988288" y="4861810"/>
            <a:ext cx="1178654" cy="9698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11" name="TextBox 11">
            <a:extLst>
              <a:ext uri="{FF2B5EF4-FFF2-40B4-BE49-F238E27FC236}">
                <a16:creationId xmlns:a16="http://schemas.microsoft.com/office/drawing/2014/main" id="{67317085-066B-4D9D-79C4-079658F915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93" y="5897422"/>
            <a:ext cx="2087899" cy="67710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baseline="30000" dirty="0">
                <a:solidFill>
                  <a:srgbClr val="7030A0"/>
                </a:solidFill>
              </a:rPr>
              <a:t>27-32</a:t>
            </a:r>
            <a:r>
              <a:rPr lang="en-CA" sz="1200" b="1" dirty="0">
                <a:solidFill>
                  <a:srgbClr val="7030A0"/>
                </a:solidFill>
              </a:rPr>
              <a:t>Al radii</a:t>
            </a:r>
          </a:p>
          <a:p>
            <a:pPr eaLnBrk="1" hangingPunct="1"/>
            <a:r>
              <a:rPr lang="en-CA" sz="1200" dirty="0"/>
              <a:t>H. Heylen </a:t>
            </a:r>
            <a:r>
              <a:rPr lang="en-CA" sz="1200" i="1" dirty="0"/>
              <a:t>et al.</a:t>
            </a:r>
            <a:r>
              <a:rPr lang="en-CA" sz="1200" dirty="0"/>
              <a:t>, Phys. Rev. C </a:t>
            </a:r>
          </a:p>
          <a:p>
            <a:pPr eaLnBrk="1" hangingPunct="1"/>
            <a:r>
              <a:rPr lang="en-CA" sz="1200" dirty="0"/>
              <a:t>103, 014318 (2021)</a:t>
            </a:r>
          </a:p>
        </p:txBody>
      </p:sp>
      <p:cxnSp>
        <p:nvCxnSpPr>
          <p:cNvPr id="10312" name="Straight Connector 10311">
            <a:extLst>
              <a:ext uri="{FF2B5EF4-FFF2-40B4-BE49-F238E27FC236}">
                <a16:creationId xmlns:a16="http://schemas.microsoft.com/office/drawing/2014/main" id="{A58A69F4-E3A0-8D8E-8D39-670671A4C830}"/>
              </a:ext>
            </a:extLst>
          </p:cNvPr>
          <p:cNvCxnSpPr>
            <a:cxnSpLocks/>
            <a:stCxn id="3" idx="4"/>
          </p:cNvCxnSpPr>
          <p:nvPr/>
        </p:nvCxnSpPr>
        <p:spPr>
          <a:xfrm flipH="1">
            <a:off x="1341541" y="5357616"/>
            <a:ext cx="1593434" cy="699923"/>
          </a:xfrm>
          <a:prstGeom prst="line">
            <a:avLst/>
          </a:prstGeom>
          <a:ln w="3175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27" name="Oval 10326">
            <a:extLst>
              <a:ext uri="{FF2B5EF4-FFF2-40B4-BE49-F238E27FC236}">
                <a16:creationId xmlns:a16="http://schemas.microsoft.com/office/drawing/2014/main" id="{553054F3-29B6-CB77-4694-6F613715075F}"/>
              </a:ext>
            </a:extLst>
          </p:cNvPr>
          <p:cNvSpPr/>
          <p:nvPr/>
        </p:nvSpPr>
        <p:spPr>
          <a:xfrm rot="16200000">
            <a:off x="3080137" y="5220824"/>
            <a:ext cx="121347" cy="281153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CA"/>
          </a:p>
        </p:txBody>
      </p:sp>
      <p:sp>
        <p:nvSpPr>
          <p:cNvPr id="10328" name="TextBox 17">
            <a:extLst>
              <a:ext uri="{FF2B5EF4-FFF2-40B4-BE49-F238E27FC236}">
                <a16:creationId xmlns:a16="http://schemas.microsoft.com/office/drawing/2014/main" id="{FA94D9AB-E1DE-7C2E-7D5E-A7F334D3D7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1133" y="5941925"/>
            <a:ext cx="4008636" cy="492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baseline="30000" dirty="0">
                <a:solidFill>
                  <a:srgbClr val="C00000"/>
                </a:solidFill>
              </a:rPr>
              <a:t>31-33</a:t>
            </a:r>
            <a:r>
              <a:rPr lang="en-CA" sz="1200" b="1" dirty="0">
                <a:solidFill>
                  <a:srgbClr val="C00000"/>
                </a:solidFill>
              </a:rPr>
              <a:t>Na, </a:t>
            </a:r>
            <a:r>
              <a:rPr lang="en-CA" sz="1200" b="1" baseline="30000" dirty="0">
                <a:solidFill>
                  <a:srgbClr val="C00000"/>
                </a:solidFill>
              </a:rPr>
              <a:t>31-35</a:t>
            </a:r>
            <a:r>
              <a:rPr lang="en-CA" sz="1200" b="1" dirty="0">
                <a:solidFill>
                  <a:srgbClr val="C00000"/>
                </a:solidFill>
              </a:rPr>
              <a:t>Mg masses for N=20 Island of Inversion</a:t>
            </a:r>
          </a:p>
          <a:p>
            <a:pPr eaLnBrk="1" hangingPunct="1"/>
            <a:r>
              <a:rPr lang="en-CA" sz="1200" dirty="0"/>
              <a:t>E.M. </a:t>
            </a:r>
            <a:r>
              <a:rPr lang="en-CA" sz="1050" dirty="0" err="1"/>
              <a:t>Lykiardopoulou</a:t>
            </a:r>
            <a:r>
              <a:rPr lang="en-CA" sz="1200" dirty="0"/>
              <a:t> et al., Phys. Rev. Lett. 134, 052503 (2025)</a:t>
            </a:r>
          </a:p>
        </p:txBody>
      </p:sp>
      <p:sp>
        <p:nvSpPr>
          <p:cNvPr id="10331" name="Oval 10330">
            <a:extLst>
              <a:ext uri="{FF2B5EF4-FFF2-40B4-BE49-F238E27FC236}">
                <a16:creationId xmlns:a16="http://schemas.microsoft.com/office/drawing/2014/main" id="{12DECB24-48EA-CF9D-2DBB-F95F9E252570}"/>
              </a:ext>
            </a:extLst>
          </p:cNvPr>
          <p:cNvSpPr/>
          <p:nvPr/>
        </p:nvSpPr>
        <p:spPr>
          <a:xfrm rot="16200000">
            <a:off x="2917637" y="5177746"/>
            <a:ext cx="110574" cy="193484"/>
          </a:xfrm>
          <a:prstGeom prst="ellipse">
            <a:avLst/>
          </a:prstGeom>
          <a:noFill/>
          <a:ln w="28575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CA"/>
          </a:p>
        </p:txBody>
      </p:sp>
      <p:sp>
        <p:nvSpPr>
          <p:cNvPr id="10332" name="TextBox 17">
            <a:extLst>
              <a:ext uri="{FF2B5EF4-FFF2-40B4-BE49-F238E27FC236}">
                <a16:creationId xmlns:a16="http://schemas.microsoft.com/office/drawing/2014/main" id="{1D65B828-820F-C8BD-15CF-4C728939F7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0735" y="5414191"/>
            <a:ext cx="3450206" cy="49243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baseline="30000" dirty="0">
                <a:solidFill>
                  <a:srgbClr val="7030A0"/>
                </a:solidFill>
              </a:rPr>
              <a:t>32</a:t>
            </a:r>
            <a:r>
              <a:rPr lang="en-CA" sz="1200" b="1" dirty="0">
                <a:solidFill>
                  <a:srgbClr val="7030A0"/>
                </a:solidFill>
              </a:rPr>
              <a:t>Si charge radius</a:t>
            </a:r>
          </a:p>
          <a:p>
            <a:pPr eaLnBrk="1" hangingPunct="1"/>
            <a:r>
              <a:rPr lang="en-CA" sz="1200" dirty="0"/>
              <a:t>K. </a:t>
            </a:r>
            <a:r>
              <a:rPr lang="en-CA" sz="1050" dirty="0"/>
              <a:t>Konig</a:t>
            </a:r>
            <a:r>
              <a:rPr lang="en-CA" sz="1200" dirty="0"/>
              <a:t> et al., Phys. Rev. Lett. 132, 162502 (2024)</a:t>
            </a:r>
          </a:p>
        </p:txBody>
      </p:sp>
      <p:cxnSp>
        <p:nvCxnSpPr>
          <p:cNvPr id="10333" name="Straight Connector 10332">
            <a:extLst>
              <a:ext uri="{FF2B5EF4-FFF2-40B4-BE49-F238E27FC236}">
                <a16:creationId xmlns:a16="http://schemas.microsoft.com/office/drawing/2014/main" id="{E040AC4F-0FCD-D7D9-D809-994574A9C454}"/>
              </a:ext>
            </a:extLst>
          </p:cNvPr>
          <p:cNvCxnSpPr>
            <a:cxnSpLocks/>
            <a:stCxn id="10332" idx="1"/>
            <a:endCxn id="3" idx="7"/>
          </p:cNvCxnSpPr>
          <p:nvPr/>
        </p:nvCxnSpPr>
        <p:spPr>
          <a:xfrm flipH="1" flipV="1">
            <a:off x="3070034" y="5295587"/>
            <a:ext cx="1480701" cy="364823"/>
          </a:xfrm>
          <a:prstGeom prst="line">
            <a:avLst/>
          </a:prstGeom>
          <a:ln w="3175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76210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45483B-B9BA-8469-A75E-8DAF78D47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D25511D1-49DD-E4E7-8466-E3D70B137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823" r="16213"/>
          <a:stretch/>
        </p:blipFill>
        <p:spPr>
          <a:xfrm>
            <a:off x="1807414" y="2269908"/>
            <a:ext cx="6666737" cy="3858345"/>
          </a:xfrm>
          <a:prstGeom prst="rect">
            <a:avLst/>
          </a:prstGeom>
        </p:spPr>
      </p:pic>
      <p:sp>
        <p:nvSpPr>
          <p:cNvPr id="10241" name="Title 1">
            <a:extLst>
              <a:ext uri="{FF2B5EF4-FFF2-40B4-BE49-F238E27FC236}">
                <a16:creationId xmlns:a16="http://schemas.microsoft.com/office/drawing/2014/main" id="{096E91ED-2F94-F9CB-4C27-F823BA057B6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4690" y="8081"/>
            <a:ext cx="12177311" cy="638464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en-CA" sz="3000" b="1" dirty="0">
                <a:solidFill>
                  <a:srgbClr val="00A4FF"/>
                </a:solidFill>
              </a:rPr>
              <a:t>VS-IMSRG Campaign: </a:t>
            </a:r>
            <a:r>
              <a:rPr lang="en-CA" sz="3000" b="1" dirty="0">
                <a:solidFill>
                  <a:srgbClr val="C00000"/>
                </a:solidFill>
              </a:rPr>
              <a:t>Spectra</a:t>
            </a:r>
            <a:r>
              <a:rPr lang="en-CA" sz="3000" b="1" dirty="0">
                <a:solidFill>
                  <a:srgbClr val="00A4FF"/>
                </a:solidFill>
              </a:rPr>
              <a:t> + </a:t>
            </a:r>
            <a:r>
              <a:rPr lang="en-CA" sz="3000" b="1" dirty="0">
                <a:solidFill>
                  <a:srgbClr val="7030A0"/>
                </a:solidFill>
              </a:rPr>
              <a:t>EM Moments</a:t>
            </a:r>
            <a:endParaRPr lang="en-US" sz="3000" b="1" dirty="0">
              <a:solidFill>
                <a:srgbClr val="7030A0"/>
              </a:solidFill>
            </a:endParaRPr>
          </a:p>
        </p:txBody>
      </p:sp>
      <p:sp>
        <p:nvSpPr>
          <p:cNvPr id="10251" name="TextBox 11">
            <a:extLst>
              <a:ext uri="{FF2B5EF4-FFF2-40B4-BE49-F238E27FC236}">
                <a16:creationId xmlns:a16="http://schemas.microsoft.com/office/drawing/2014/main" id="{95C8531B-C808-8529-4939-DAFC8B0B1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9986" y="3928754"/>
            <a:ext cx="3386515" cy="67710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7030A0"/>
                </a:solidFill>
              </a:rPr>
              <a:t>N=50-82 In EM moments </a:t>
            </a:r>
          </a:p>
          <a:p>
            <a:pPr eaLnBrk="1" hangingPunct="1"/>
            <a:r>
              <a:rPr lang="en-CA" sz="1200" dirty="0"/>
              <a:t>J. </a:t>
            </a:r>
            <a:r>
              <a:rPr lang="en-CA" sz="1200" dirty="0" err="1"/>
              <a:t>Karthein</a:t>
            </a:r>
            <a:r>
              <a:rPr lang="en-CA" sz="1200" dirty="0"/>
              <a:t> </a:t>
            </a:r>
            <a:r>
              <a:rPr lang="en-CA" sz="1200" i="1" dirty="0"/>
              <a:t>et al.,</a:t>
            </a:r>
            <a:r>
              <a:rPr lang="en-CA" sz="1200" dirty="0"/>
              <a:t> Nature Phys. 20, 1719 (2024)</a:t>
            </a:r>
          </a:p>
          <a:p>
            <a:pPr eaLnBrk="1" hangingPunct="1"/>
            <a:r>
              <a:rPr lang="en-CA" sz="1200" dirty="0"/>
              <a:t>A. R. Vernon et al., Phys. Rev. C XXX, </a:t>
            </a:r>
            <a:r>
              <a:rPr lang="en-CA" sz="1200" dirty="0" err="1"/>
              <a:t>yyyyyy</a:t>
            </a:r>
            <a:r>
              <a:rPr lang="en-CA" sz="1200" dirty="0"/>
              <a:t> (2025)</a:t>
            </a:r>
          </a:p>
        </p:txBody>
      </p:sp>
      <p:sp>
        <p:nvSpPr>
          <p:cNvPr id="10257" name="TextBox 17">
            <a:extLst>
              <a:ext uri="{FF2B5EF4-FFF2-40B4-BE49-F238E27FC236}">
                <a16:creationId xmlns:a16="http://schemas.microsoft.com/office/drawing/2014/main" id="{9B3616FB-F3D5-A536-B26C-42CBE3317B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0915" y="1621519"/>
            <a:ext cx="3358582" cy="492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C00000"/>
                </a:solidFill>
              </a:rPr>
              <a:t>Spectroscopy  of </a:t>
            </a:r>
            <a:r>
              <a:rPr lang="en-CA" sz="1200" b="1" baseline="30000" dirty="0">
                <a:solidFill>
                  <a:srgbClr val="C00000"/>
                </a:solidFill>
              </a:rPr>
              <a:t>126-136</a:t>
            </a:r>
            <a:r>
              <a:rPr lang="en-CA" sz="1200" b="1" dirty="0">
                <a:solidFill>
                  <a:srgbClr val="C00000"/>
                </a:solidFill>
              </a:rPr>
              <a:t>Sn and </a:t>
            </a:r>
            <a:r>
              <a:rPr lang="en-CA" sz="1200" b="1" baseline="30000" dirty="0">
                <a:solidFill>
                  <a:srgbClr val="C00000"/>
                </a:solidFill>
              </a:rPr>
              <a:t>129</a:t>
            </a:r>
            <a:r>
              <a:rPr lang="en-CA" sz="1200" b="1" dirty="0">
                <a:solidFill>
                  <a:srgbClr val="C00000"/>
                </a:solidFill>
              </a:rPr>
              <a:t>Cd</a:t>
            </a:r>
          </a:p>
          <a:p>
            <a:pPr eaLnBrk="1" hangingPunct="1"/>
            <a:r>
              <a:rPr lang="en-CA" sz="1200" dirty="0"/>
              <a:t>T. Miyagi </a:t>
            </a:r>
            <a:r>
              <a:rPr lang="en-CA" sz="1200" i="1" dirty="0"/>
              <a:t>et al., </a:t>
            </a:r>
            <a:r>
              <a:rPr lang="en-CA" sz="1200" dirty="0"/>
              <a:t>Phys. Rev. C 105, 014302 (2022)</a:t>
            </a:r>
          </a:p>
        </p:txBody>
      </p:sp>
      <p:sp>
        <p:nvSpPr>
          <p:cNvPr id="10259" name="TextBox 19">
            <a:extLst>
              <a:ext uri="{FF2B5EF4-FFF2-40B4-BE49-F238E27FC236}">
                <a16:creationId xmlns:a16="http://schemas.microsoft.com/office/drawing/2014/main" id="{B3D9ED07-815D-AEF0-C65F-8855148127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9664" y="1649148"/>
            <a:ext cx="3346587" cy="49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7030A0"/>
                </a:solidFill>
              </a:rPr>
              <a:t>Magnetic moments from O to Bi</a:t>
            </a:r>
          </a:p>
          <a:p>
            <a:pPr eaLnBrk="1" hangingPunct="1"/>
            <a:r>
              <a:rPr lang="en-US" sz="1200" dirty="0" err="1"/>
              <a:t>T.Miyagi</a:t>
            </a:r>
            <a:r>
              <a:rPr lang="en-US" sz="1200" dirty="0"/>
              <a:t> </a:t>
            </a:r>
            <a:r>
              <a:rPr lang="en-US" sz="1200" i="1" dirty="0"/>
              <a:t>et al.</a:t>
            </a:r>
            <a:r>
              <a:rPr lang="en-US" sz="1200" dirty="0"/>
              <a:t>, </a:t>
            </a:r>
            <a:r>
              <a:rPr lang="en-CA" sz="1200" dirty="0"/>
              <a:t>Phys. Rev. Lett 104, 014324 (2021)</a:t>
            </a:r>
          </a:p>
        </p:txBody>
      </p:sp>
      <p:sp>
        <p:nvSpPr>
          <p:cNvPr id="52" name="TextBox 11">
            <a:extLst>
              <a:ext uri="{FF2B5EF4-FFF2-40B4-BE49-F238E27FC236}">
                <a16:creationId xmlns:a16="http://schemas.microsoft.com/office/drawing/2014/main" id="{1E4A50AF-5665-BE76-954D-D5F938DEF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1427" y="2631730"/>
            <a:ext cx="3148964" cy="492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7030A0"/>
                </a:solidFill>
              </a:rPr>
              <a:t>EM Moments of 47,49Sc</a:t>
            </a:r>
          </a:p>
          <a:p>
            <a:pPr eaLnBrk="1" hangingPunct="1"/>
            <a:r>
              <a:rPr lang="en-CA" sz="1200" dirty="0"/>
              <a:t>S.W. Bai </a:t>
            </a:r>
            <a:r>
              <a:rPr lang="en-CA" sz="1200" i="1" dirty="0"/>
              <a:t>et al.</a:t>
            </a:r>
            <a:r>
              <a:rPr lang="en-CA" sz="1200" dirty="0"/>
              <a:t>, Phys. Lett B 829, 137064 (2022)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id="{306C19E5-B478-7E43-90CC-30C0AD4E37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98" y="3628855"/>
            <a:ext cx="3386515" cy="492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C00000"/>
                </a:solidFill>
              </a:rPr>
              <a:t>Microsecond Isomer in </a:t>
            </a:r>
            <a:r>
              <a:rPr lang="en-CA" sz="1200" b="1" baseline="30000" dirty="0">
                <a:solidFill>
                  <a:srgbClr val="C00000"/>
                </a:solidFill>
              </a:rPr>
              <a:t>32</a:t>
            </a:r>
            <a:r>
              <a:rPr lang="en-CA" sz="1200" b="1" dirty="0">
                <a:solidFill>
                  <a:srgbClr val="C00000"/>
                </a:solidFill>
              </a:rPr>
              <a:t>Mg</a:t>
            </a:r>
          </a:p>
          <a:p>
            <a:pPr eaLnBrk="1" hangingPunct="1"/>
            <a:r>
              <a:rPr lang="en-CA" sz="1200" dirty="0"/>
              <a:t>T.J. Gray </a:t>
            </a:r>
            <a:r>
              <a:rPr lang="en-CA" sz="1200" i="1" dirty="0"/>
              <a:t>et al.</a:t>
            </a:r>
            <a:r>
              <a:rPr lang="en-CA" sz="1200" dirty="0"/>
              <a:t>, Phys. Rev. Lett. 130, 242501 (2023)</a:t>
            </a:r>
          </a:p>
        </p:txBody>
      </p:sp>
      <p:sp>
        <p:nvSpPr>
          <p:cNvPr id="32" name="TextBox 17">
            <a:extLst>
              <a:ext uri="{FF2B5EF4-FFF2-40B4-BE49-F238E27FC236}">
                <a16:creationId xmlns:a16="http://schemas.microsoft.com/office/drawing/2014/main" id="{2A26E796-6B35-73FA-DD40-C13F5BA047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2834" y="4734905"/>
            <a:ext cx="3304300" cy="86177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C00000"/>
                </a:solidFill>
              </a:rPr>
              <a:t>Spectroscopy of neutron-rich Ca isotopes</a:t>
            </a:r>
          </a:p>
          <a:p>
            <a:pPr eaLnBrk="1" hangingPunct="1"/>
            <a:r>
              <a:rPr lang="en-CA" sz="1200" dirty="0"/>
              <a:t>S.D. Chen et al., Phys. Lett. B 843 138025 (2023)</a:t>
            </a:r>
          </a:p>
          <a:p>
            <a:pPr eaLnBrk="1" hangingPunct="1"/>
            <a:r>
              <a:rPr lang="en-CA" sz="1200" dirty="0"/>
              <a:t>P. J. Li et al., Phys. Lett. B 855, 138828 (2024)</a:t>
            </a:r>
          </a:p>
          <a:p>
            <a:pPr eaLnBrk="1" hangingPunct="1"/>
            <a:r>
              <a:rPr lang="en-CA" sz="1200" dirty="0"/>
              <a:t>T. Kowai et al., Phys. Lett. B 827, 136952 (2022)</a:t>
            </a:r>
          </a:p>
        </p:txBody>
      </p:sp>
      <p:sp>
        <p:nvSpPr>
          <p:cNvPr id="10247" name="TextBox 17">
            <a:extLst>
              <a:ext uri="{FF2B5EF4-FFF2-40B4-BE49-F238E27FC236}">
                <a16:creationId xmlns:a16="http://schemas.microsoft.com/office/drawing/2014/main" id="{B6BF2149-8C53-7E41-7E4E-3F31D9AC8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981" y="4904742"/>
            <a:ext cx="2603802" cy="49243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7030A0"/>
                </a:solidFill>
              </a:rPr>
              <a:t>B(E2) in </a:t>
            </a:r>
            <a:r>
              <a:rPr lang="en-CA" sz="1200" b="1" baseline="30000" dirty="0">
                <a:solidFill>
                  <a:srgbClr val="7030A0"/>
                </a:solidFill>
              </a:rPr>
              <a:t>23</a:t>
            </a:r>
            <a:r>
              <a:rPr lang="en-CA" sz="1200" b="1" dirty="0">
                <a:solidFill>
                  <a:srgbClr val="7030A0"/>
                </a:solidFill>
              </a:rPr>
              <a:t>Mg</a:t>
            </a:r>
          </a:p>
          <a:p>
            <a:pPr eaLnBrk="1" hangingPunct="1"/>
            <a:r>
              <a:rPr lang="en-CA" sz="1200" dirty="0"/>
              <a:t>Physical Review C 105, 034332 (2023)</a:t>
            </a:r>
          </a:p>
        </p:txBody>
      </p:sp>
      <p:sp>
        <p:nvSpPr>
          <p:cNvPr id="10272" name="TextBox 17">
            <a:extLst>
              <a:ext uri="{FF2B5EF4-FFF2-40B4-BE49-F238E27FC236}">
                <a16:creationId xmlns:a16="http://schemas.microsoft.com/office/drawing/2014/main" id="{F38C7C46-06D0-E1EF-AEFF-61126BF05F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5732" y="1969742"/>
            <a:ext cx="3291956" cy="492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C00000"/>
                </a:solidFill>
              </a:rPr>
              <a:t>0</a:t>
            </a:r>
            <a:r>
              <a:rPr lang="en-CA" sz="1200" b="1" baseline="30000" dirty="0">
                <a:solidFill>
                  <a:srgbClr val="C00000"/>
                </a:solidFill>
              </a:rPr>
              <a:t>+</a:t>
            </a:r>
            <a:r>
              <a:rPr lang="en-CA" sz="1200" b="1" dirty="0">
                <a:solidFill>
                  <a:srgbClr val="C00000"/>
                </a:solidFill>
              </a:rPr>
              <a:t> states in </a:t>
            </a:r>
            <a:r>
              <a:rPr lang="en-CA" sz="1200" b="1" baseline="30000" dirty="0">
                <a:solidFill>
                  <a:srgbClr val="C00000"/>
                </a:solidFill>
              </a:rPr>
              <a:t>90</a:t>
            </a:r>
            <a:r>
              <a:rPr lang="en-CA" sz="1200" b="1" dirty="0">
                <a:solidFill>
                  <a:srgbClr val="C00000"/>
                </a:solidFill>
              </a:rPr>
              <a:t>Kr</a:t>
            </a:r>
          </a:p>
          <a:p>
            <a:pPr eaLnBrk="1" hangingPunct="1"/>
            <a:r>
              <a:rPr lang="en-CA" sz="1200" dirty="0"/>
              <a:t>D. Walter </a:t>
            </a:r>
            <a:r>
              <a:rPr lang="en-CA" sz="1200" i="1" dirty="0"/>
              <a:t>et al., </a:t>
            </a:r>
            <a:r>
              <a:rPr lang="en-CA" sz="1200" dirty="0"/>
              <a:t>Phys. Lett. B 862, 139352 (2025)</a:t>
            </a:r>
          </a:p>
        </p:txBody>
      </p:sp>
      <p:sp>
        <p:nvSpPr>
          <p:cNvPr id="10285" name="TextBox 17">
            <a:extLst>
              <a:ext uri="{FF2B5EF4-FFF2-40B4-BE49-F238E27FC236}">
                <a16:creationId xmlns:a16="http://schemas.microsoft.com/office/drawing/2014/main" id="{E5A21B58-F540-5F01-DA1F-B3F48712E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9291" y="2899136"/>
            <a:ext cx="3450206" cy="492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7030A0"/>
                </a:solidFill>
              </a:rPr>
              <a:t>Reduced size of excited state isomer in </a:t>
            </a:r>
            <a:r>
              <a:rPr lang="en-CA" sz="1200" b="1" baseline="30000" dirty="0">
                <a:solidFill>
                  <a:srgbClr val="7030A0"/>
                </a:solidFill>
              </a:rPr>
              <a:t>129,131</a:t>
            </a:r>
            <a:r>
              <a:rPr lang="en-CA" sz="1200" b="1" dirty="0">
                <a:solidFill>
                  <a:srgbClr val="7030A0"/>
                </a:solidFill>
              </a:rPr>
              <a:t>In</a:t>
            </a:r>
          </a:p>
          <a:p>
            <a:pPr eaLnBrk="1" hangingPunct="1"/>
            <a:r>
              <a:rPr lang="en-CA" sz="1200" dirty="0"/>
              <a:t>A. Vernon et al., Phys. Rev. Lett. XXX, </a:t>
            </a:r>
            <a:r>
              <a:rPr lang="en-CA" sz="1200" dirty="0" err="1"/>
              <a:t>yyyyyy</a:t>
            </a:r>
            <a:r>
              <a:rPr lang="en-CA" sz="1200" dirty="0"/>
              <a:t> (2025)</a:t>
            </a:r>
          </a:p>
        </p:txBody>
      </p:sp>
      <p:sp>
        <p:nvSpPr>
          <p:cNvPr id="10301" name="TextBox 11">
            <a:extLst>
              <a:ext uri="{FF2B5EF4-FFF2-40B4-BE49-F238E27FC236}">
                <a16:creationId xmlns:a16="http://schemas.microsoft.com/office/drawing/2014/main" id="{C1E5C08F-35D1-B959-A7E7-4C2EDEC56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25" y="4096620"/>
            <a:ext cx="3498231" cy="492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7030A0"/>
                </a:solidFill>
              </a:rPr>
              <a:t>Q moments of </a:t>
            </a:r>
            <a:r>
              <a:rPr lang="en-CA" sz="1200" b="1" baseline="30000" dirty="0">
                <a:solidFill>
                  <a:srgbClr val="7030A0"/>
                </a:solidFill>
              </a:rPr>
              <a:t>32</a:t>
            </a:r>
            <a:r>
              <a:rPr lang="en-CA" sz="1200" b="1" dirty="0">
                <a:solidFill>
                  <a:srgbClr val="7030A0"/>
                </a:solidFill>
              </a:rPr>
              <a:t>Si</a:t>
            </a:r>
          </a:p>
          <a:p>
            <a:pPr eaLnBrk="1" hangingPunct="1"/>
            <a:r>
              <a:rPr lang="en-CA" sz="1200" dirty="0"/>
              <a:t>J. Heery </a:t>
            </a:r>
            <a:r>
              <a:rPr lang="en-CA" sz="1200" i="1" dirty="0"/>
              <a:t>et al.</a:t>
            </a:r>
            <a:r>
              <a:rPr lang="en-CA" sz="1200" dirty="0"/>
              <a:t>, Phys. Rev. C 109, 014327 (2020)</a:t>
            </a:r>
          </a:p>
        </p:txBody>
      </p:sp>
      <p:sp>
        <p:nvSpPr>
          <p:cNvPr id="51" name="TextBox 3">
            <a:extLst>
              <a:ext uri="{FF2B5EF4-FFF2-40B4-BE49-F238E27FC236}">
                <a16:creationId xmlns:a16="http://schemas.microsoft.com/office/drawing/2014/main" id="{BB8BEFDD-32A1-6ABA-A80D-6045BE22A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47" y="527380"/>
            <a:ext cx="5474560" cy="615549"/>
          </a:xfrm>
          <a:prstGeom prst="rect">
            <a:avLst/>
          </a:prstGeom>
          <a:noFill/>
          <a:ln w="35941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sz="1600" dirty="0"/>
              <a:t>Extensive campaign for nuclear structure, nuclear astrophysics, and searches for physics beyond the standard model</a:t>
            </a:r>
          </a:p>
        </p:txBody>
      </p:sp>
      <p:sp>
        <p:nvSpPr>
          <p:cNvPr id="10311" name="TextBox 11">
            <a:extLst>
              <a:ext uri="{FF2B5EF4-FFF2-40B4-BE49-F238E27FC236}">
                <a16:creationId xmlns:a16="http://schemas.microsoft.com/office/drawing/2014/main" id="{E4359113-D195-AEF7-646F-3C104BBAF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93" y="6147404"/>
            <a:ext cx="3616179" cy="49243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C00000"/>
                </a:solidFill>
              </a:rPr>
              <a:t>Spectroscopy of </a:t>
            </a:r>
            <a:r>
              <a:rPr lang="en-CA" sz="1200" b="1" baseline="30000" dirty="0">
                <a:solidFill>
                  <a:srgbClr val="C00000"/>
                </a:solidFill>
              </a:rPr>
              <a:t>23</a:t>
            </a:r>
            <a:r>
              <a:rPr lang="en-CA" sz="1200" b="1" dirty="0">
                <a:solidFill>
                  <a:srgbClr val="C00000"/>
                </a:solidFill>
              </a:rPr>
              <a:t>F</a:t>
            </a:r>
          </a:p>
          <a:p>
            <a:pPr eaLnBrk="1" hangingPunct="1"/>
            <a:r>
              <a:rPr lang="en-CA" sz="1200" dirty="0"/>
              <a:t>H. Crawford </a:t>
            </a:r>
            <a:r>
              <a:rPr lang="en-CA" sz="1200" i="1" dirty="0"/>
              <a:t>et al.</a:t>
            </a:r>
            <a:r>
              <a:rPr lang="en-CA" sz="1200" dirty="0"/>
              <a:t>, Phys. Rev. C  103, L061303 (2022)</a:t>
            </a:r>
          </a:p>
        </p:txBody>
      </p:sp>
      <p:sp>
        <p:nvSpPr>
          <p:cNvPr id="10328" name="TextBox 17">
            <a:extLst>
              <a:ext uri="{FF2B5EF4-FFF2-40B4-BE49-F238E27FC236}">
                <a16:creationId xmlns:a16="http://schemas.microsoft.com/office/drawing/2014/main" id="{33E8FB53-438B-5F72-C57A-39BB8323B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4769" y="6196445"/>
            <a:ext cx="4008636" cy="67710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C00000"/>
                </a:solidFill>
              </a:rPr>
              <a:t>Spectroscopy of  </a:t>
            </a:r>
            <a:r>
              <a:rPr lang="en-CA" sz="1200" b="1" baseline="30000" dirty="0">
                <a:solidFill>
                  <a:srgbClr val="C00000"/>
                </a:solidFill>
              </a:rPr>
              <a:t>49,50</a:t>
            </a:r>
            <a:r>
              <a:rPr lang="en-CA" sz="1200" b="1" dirty="0">
                <a:solidFill>
                  <a:srgbClr val="C00000"/>
                </a:solidFill>
              </a:rPr>
              <a:t>Ar for N=32</a:t>
            </a:r>
          </a:p>
          <a:p>
            <a:pPr eaLnBrk="1" hangingPunct="1"/>
            <a:r>
              <a:rPr lang="en-CA" sz="1200" dirty="0"/>
              <a:t>B.D. Linh et al., Phys. Rev. C 109, 043312 (2024)</a:t>
            </a:r>
          </a:p>
          <a:p>
            <a:pPr eaLnBrk="1" hangingPunct="1"/>
            <a:r>
              <a:rPr lang="en-CA" sz="1200" dirty="0"/>
              <a:t>Physical Review C 102 (6), 064320 (2020)</a:t>
            </a:r>
          </a:p>
        </p:txBody>
      </p:sp>
      <p:sp>
        <p:nvSpPr>
          <p:cNvPr id="10332" name="TextBox 17">
            <a:extLst>
              <a:ext uri="{FF2B5EF4-FFF2-40B4-BE49-F238E27FC236}">
                <a16:creationId xmlns:a16="http://schemas.microsoft.com/office/drawing/2014/main" id="{0842C95D-DF77-B614-F677-01697C057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1626" y="5309540"/>
            <a:ext cx="3450206" cy="49243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7030A0"/>
                </a:solidFill>
              </a:rPr>
              <a:t>Q moments in </a:t>
            </a:r>
            <a:r>
              <a:rPr lang="en-CA" sz="1200" b="1" baseline="30000" dirty="0">
                <a:solidFill>
                  <a:srgbClr val="7030A0"/>
                </a:solidFill>
              </a:rPr>
              <a:t>49</a:t>
            </a:r>
            <a:r>
              <a:rPr lang="en-CA" sz="1200" b="1" dirty="0">
                <a:solidFill>
                  <a:srgbClr val="7030A0"/>
                </a:solidFill>
              </a:rPr>
              <a:t>Ti</a:t>
            </a:r>
          </a:p>
          <a:p>
            <a:pPr eaLnBrk="1" hangingPunct="1"/>
            <a:r>
              <a:rPr lang="en-CA" sz="1200" dirty="0"/>
              <a:t>T. Gray et al., Phys. Lett. B 855, 138856 (2024)</a:t>
            </a:r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8E40AC0E-F55E-695E-0BC7-ABD837243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5154" y="3420568"/>
            <a:ext cx="3358582" cy="492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7030A0"/>
                </a:solidFill>
              </a:rPr>
              <a:t>EM moments of neutron-rich Sb isotopes</a:t>
            </a:r>
          </a:p>
          <a:p>
            <a:pPr eaLnBrk="1" hangingPunct="1"/>
            <a:r>
              <a:rPr lang="en-CA" sz="1200" dirty="0"/>
              <a:t>S. Lecher </a:t>
            </a:r>
            <a:r>
              <a:rPr lang="en-CA" sz="1200" i="1" dirty="0"/>
              <a:t>et al.,</a:t>
            </a:r>
            <a:r>
              <a:rPr lang="en-CA" sz="1200" dirty="0"/>
              <a:t> Phys. Lett. B 847, 138278 (2024)</a:t>
            </a: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C82AEBC1-E3CD-917E-0CFC-535615053C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4427" y="3092746"/>
            <a:ext cx="3358583" cy="492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7030A0"/>
                </a:solidFill>
              </a:rPr>
              <a:t>Magnetic moments in </a:t>
            </a:r>
            <a:r>
              <a:rPr lang="en-CA" sz="1200" b="1" baseline="30000" dirty="0">
                <a:solidFill>
                  <a:srgbClr val="7030A0"/>
                </a:solidFill>
              </a:rPr>
              <a:t>40</a:t>
            </a:r>
            <a:r>
              <a:rPr lang="en-CA" sz="1200" b="1" dirty="0">
                <a:solidFill>
                  <a:srgbClr val="7030A0"/>
                </a:solidFill>
              </a:rPr>
              <a:t>Sc</a:t>
            </a:r>
          </a:p>
          <a:p>
            <a:pPr eaLnBrk="1" hangingPunct="1"/>
            <a:r>
              <a:rPr lang="en-CA" sz="1200" dirty="0"/>
              <a:t>R Powel et al., Phys. Rev. Lett. 105,</a:t>
            </a:r>
            <a:r>
              <a:rPr lang="en-CA" sz="1200" b="1" dirty="0"/>
              <a:t> </a:t>
            </a:r>
            <a:r>
              <a:rPr lang="en-CA" sz="1200" dirty="0"/>
              <a:t>034310 (2022)</a:t>
            </a:r>
            <a:endParaRPr lang="en-CA" sz="1200" b="1" dirty="0"/>
          </a:p>
        </p:txBody>
      </p:sp>
      <p:sp>
        <p:nvSpPr>
          <p:cNvPr id="9" name="TextBox 17">
            <a:extLst>
              <a:ext uri="{FF2B5EF4-FFF2-40B4-BE49-F238E27FC236}">
                <a16:creationId xmlns:a16="http://schemas.microsoft.com/office/drawing/2014/main" id="{B3995D36-92F2-9805-2709-BA3AE6FC24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5894" y="5759606"/>
            <a:ext cx="2827812" cy="492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C00000"/>
                </a:solidFill>
              </a:rPr>
              <a:t>Spectroscopy of  </a:t>
            </a:r>
            <a:r>
              <a:rPr lang="en-CA" sz="1200" b="1" baseline="30000" dirty="0">
                <a:solidFill>
                  <a:srgbClr val="C00000"/>
                </a:solidFill>
              </a:rPr>
              <a:t>47,49</a:t>
            </a:r>
            <a:r>
              <a:rPr lang="en-CA" sz="1200" b="1" dirty="0">
                <a:solidFill>
                  <a:srgbClr val="C00000"/>
                </a:solidFill>
              </a:rPr>
              <a:t>Cl </a:t>
            </a:r>
          </a:p>
          <a:p>
            <a:pPr eaLnBrk="1" hangingPunct="1"/>
            <a:r>
              <a:rPr lang="en-CA" sz="1200" dirty="0"/>
              <a:t>Physical Review C 104 (4), 044331</a:t>
            </a:r>
            <a:r>
              <a:rPr lang="en-US" sz="1200" dirty="0"/>
              <a:t> </a:t>
            </a:r>
            <a:r>
              <a:rPr lang="en-CA" sz="1200" dirty="0"/>
              <a:t>(2022)</a:t>
            </a:r>
          </a:p>
        </p:txBody>
      </p:sp>
      <p:sp>
        <p:nvSpPr>
          <p:cNvPr id="21" name="TextBox 17">
            <a:extLst>
              <a:ext uri="{FF2B5EF4-FFF2-40B4-BE49-F238E27FC236}">
                <a16:creationId xmlns:a16="http://schemas.microsoft.com/office/drawing/2014/main" id="{4F015A7E-E7DB-7E75-E6EF-0FA07C4AF1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9" y="5659942"/>
            <a:ext cx="2492474" cy="49243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C00000"/>
                </a:solidFill>
              </a:rPr>
              <a:t>Spectroscopy of </a:t>
            </a:r>
            <a:r>
              <a:rPr lang="en-CA" sz="1200" b="1" baseline="30000" dirty="0">
                <a:solidFill>
                  <a:srgbClr val="C00000"/>
                </a:solidFill>
              </a:rPr>
              <a:t>42</a:t>
            </a:r>
            <a:r>
              <a:rPr lang="en-CA" sz="1200" b="1" dirty="0">
                <a:solidFill>
                  <a:srgbClr val="C00000"/>
                </a:solidFill>
              </a:rPr>
              <a:t>Sc</a:t>
            </a:r>
          </a:p>
          <a:p>
            <a:pPr eaLnBrk="1" hangingPunct="1"/>
            <a:r>
              <a:rPr lang="en-CA" sz="1100" dirty="0"/>
              <a:t>Physics </a:t>
            </a:r>
            <a:r>
              <a:rPr lang="en-CA" sz="1200" dirty="0"/>
              <a:t>Letters</a:t>
            </a:r>
            <a:r>
              <a:rPr lang="en-CA" sz="1100" dirty="0"/>
              <a:t> B 819, 136439</a:t>
            </a:r>
            <a:r>
              <a:rPr lang="en-US" sz="1100" dirty="0"/>
              <a:t> </a:t>
            </a:r>
            <a:r>
              <a:rPr lang="en-CA" sz="1200" dirty="0"/>
              <a:t>(2021)</a:t>
            </a:r>
          </a:p>
        </p:txBody>
      </p:sp>
      <p:sp>
        <p:nvSpPr>
          <p:cNvPr id="30" name="TextBox 17">
            <a:extLst>
              <a:ext uri="{FF2B5EF4-FFF2-40B4-BE49-F238E27FC236}">
                <a16:creationId xmlns:a16="http://schemas.microsoft.com/office/drawing/2014/main" id="{A2AD9832-6EAB-8045-CF9F-2507F80A6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8995" y="5817229"/>
            <a:ext cx="2661433" cy="492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C00000"/>
                </a:solidFill>
              </a:rPr>
              <a:t>Spectroscopy of  </a:t>
            </a:r>
            <a:r>
              <a:rPr lang="en-CA" sz="1200" b="1" baseline="30000" dirty="0">
                <a:solidFill>
                  <a:srgbClr val="C00000"/>
                </a:solidFill>
              </a:rPr>
              <a:t>50</a:t>
            </a:r>
            <a:r>
              <a:rPr lang="en-CA" sz="1200" b="1" dirty="0">
                <a:solidFill>
                  <a:srgbClr val="C00000"/>
                </a:solidFill>
              </a:rPr>
              <a:t>Sc and </a:t>
            </a:r>
            <a:r>
              <a:rPr lang="en-CA" sz="1200" b="1" baseline="30000" dirty="0">
                <a:solidFill>
                  <a:srgbClr val="C00000"/>
                </a:solidFill>
              </a:rPr>
              <a:t>50</a:t>
            </a:r>
            <a:r>
              <a:rPr lang="en-CA" sz="1200" b="1" dirty="0">
                <a:solidFill>
                  <a:srgbClr val="C00000"/>
                </a:solidFill>
              </a:rPr>
              <a:t>Ti </a:t>
            </a:r>
            <a:endParaRPr lang="en-CA" sz="1200" dirty="0">
              <a:solidFill>
                <a:srgbClr val="C00000"/>
              </a:solidFill>
            </a:endParaRPr>
          </a:p>
          <a:p>
            <a:pPr eaLnBrk="1" hangingPunct="1"/>
            <a:r>
              <a:rPr lang="en-CA" sz="1200" dirty="0"/>
              <a:t>Phys. Rev. C 104 (2), 024314</a:t>
            </a:r>
            <a:r>
              <a:rPr lang="en-US" sz="1200" dirty="0"/>
              <a:t> </a:t>
            </a:r>
            <a:r>
              <a:rPr lang="en-CA" sz="1200" dirty="0"/>
              <a:t>(2021)</a:t>
            </a:r>
          </a:p>
        </p:txBody>
      </p:sp>
      <p:sp>
        <p:nvSpPr>
          <p:cNvPr id="38" name="TextBox 17">
            <a:extLst>
              <a:ext uri="{FF2B5EF4-FFF2-40B4-BE49-F238E27FC236}">
                <a16:creationId xmlns:a16="http://schemas.microsoft.com/office/drawing/2014/main" id="{BE0FF41A-0979-CC7C-3508-BECDFBE09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9291" y="2277651"/>
            <a:ext cx="3465552" cy="492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C00000"/>
                </a:solidFill>
              </a:rPr>
              <a:t>Spectroscopy  of </a:t>
            </a:r>
            <a:r>
              <a:rPr lang="en-CA" sz="1200" b="1" baseline="30000" dirty="0">
                <a:solidFill>
                  <a:srgbClr val="C00000"/>
                </a:solidFill>
              </a:rPr>
              <a:t>132</a:t>
            </a:r>
            <a:r>
              <a:rPr lang="en-CA" sz="1200" b="1" dirty="0">
                <a:solidFill>
                  <a:srgbClr val="C00000"/>
                </a:solidFill>
              </a:rPr>
              <a:t>Sn, </a:t>
            </a:r>
            <a:r>
              <a:rPr lang="en-CA" sz="1200" b="1" baseline="30000" dirty="0">
                <a:solidFill>
                  <a:srgbClr val="C00000"/>
                </a:solidFill>
              </a:rPr>
              <a:t>132</a:t>
            </a:r>
            <a:r>
              <a:rPr lang="en-CA" sz="1200" b="1" dirty="0">
                <a:solidFill>
                  <a:srgbClr val="C00000"/>
                </a:solidFill>
              </a:rPr>
              <a:t>In  and </a:t>
            </a:r>
            <a:r>
              <a:rPr lang="en-CA" sz="1200" b="1" baseline="30000" dirty="0">
                <a:solidFill>
                  <a:srgbClr val="C00000"/>
                </a:solidFill>
              </a:rPr>
              <a:t>131</a:t>
            </a:r>
            <a:r>
              <a:rPr lang="en-CA" sz="1200" b="1" dirty="0">
                <a:solidFill>
                  <a:srgbClr val="C00000"/>
                </a:solidFill>
              </a:rPr>
              <a:t>Sb </a:t>
            </a:r>
          </a:p>
          <a:p>
            <a:pPr eaLnBrk="1" hangingPunct="1"/>
            <a:r>
              <a:rPr lang="en-CA" sz="1200" dirty="0"/>
              <a:t>K. Whitmore </a:t>
            </a:r>
            <a:r>
              <a:rPr lang="en-CA" sz="1200" i="1" dirty="0"/>
              <a:t>et al., </a:t>
            </a:r>
            <a:r>
              <a:rPr lang="en-CA" sz="1200" dirty="0"/>
              <a:t>Phys. Rev. C 102, 024327</a:t>
            </a:r>
            <a:r>
              <a:rPr lang="en-US" sz="1200" dirty="0"/>
              <a:t> </a:t>
            </a:r>
            <a:r>
              <a:rPr lang="en-CA" sz="1200" dirty="0"/>
              <a:t>(2020)</a:t>
            </a:r>
          </a:p>
        </p:txBody>
      </p:sp>
    </p:spTree>
    <p:extLst>
      <p:ext uri="{BB962C8B-B14F-4D97-AF65-F5344CB8AC3E}">
        <p14:creationId xmlns:p14="http://schemas.microsoft.com/office/powerpoint/2010/main" val="12478973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0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New Scope of Ab Initio Theory</a:t>
            </a:r>
            <a:endParaRPr dirty="0"/>
          </a:p>
        </p:txBody>
      </p:sp>
      <p:sp>
        <p:nvSpPr>
          <p:cNvPr id="7" name="Rectangle 61"/>
          <p:cNvSpPr>
            <a:spLocks noChangeArrowheads="1"/>
          </p:cNvSpPr>
          <p:nvPr/>
        </p:nvSpPr>
        <p:spPr bwMode="auto">
          <a:xfrm>
            <a:off x="179999" y="720000"/>
            <a:ext cx="12012001" cy="80943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dirty="0">
                <a:solidFill>
                  <a:schemeClr val="tx1"/>
                </a:solidFill>
              </a:rPr>
              <a:t>Rapid progress in ab initio reach: </a:t>
            </a:r>
            <a:r>
              <a:rPr lang="en-US" sz="2000" b="1" dirty="0">
                <a:solidFill>
                  <a:srgbClr val="C00000"/>
                </a:solidFill>
              </a:rPr>
              <a:t>global + heavy</a:t>
            </a:r>
            <a:endParaRPr lang="en-US" sz="600" b="1" dirty="0">
              <a:solidFill>
                <a:srgbClr val="C00000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dirty="0">
                <a:solidFill>
                  <a:schemeClr val="tx1"/>
                </a:solidFill>
              </a:rPr>
              <a:t>Exciting applications to nuclear astrophysics + searches for new physics!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664C49-EB9B-193F-91C7-692E70858420}"/>
              </a:ext>
            </a:extLst>
          </p:cNvPr>
          <p:cNvSpPr/>
          <p:nvPr/>
        </p:nvSpPr>
        <p:spPr>
          <a:xfrm>
            <a:off x="666341" y="6387528"/>
            <a:ext cx="650316" cy="312234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0E7391-7C86-511E-F9B9-B29E21DF6A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391100"/>
            <a:ext cx="8778240" cy="5486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3ABF83-E4A0-2F9D-2234-55EC2A97FA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25" y="1401000"/>
            <a:ext cx="8778240" cy="54864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1188E69-AB9B-1FBA-94BF-E9A923D75B5F}"/>
              </a:ext>
            </a:extLst>
          </p:cNvPr>
          <p:cNvSpPr/>
          <p:nvPr/>
        </p:nvSpPr>
        <p:spPr>
          <a:xfrm>
            <a:off x="5496805" y="1701174"/>
            <a:ext cx="3534606" cy="211246"/>
          </a:xfrm>
          <a:prstGeom prst="ellipse">
            <a:avLst/>
          </a:prstGeom>
          <a:gradFill flip="none" rotWithShape="1">
            <a:gsLst>
              <a:gs pos="60000">
                <a:srgbClr val="0070C0">
                  <a:alpha val="76766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A7D581-6892-CCFA-D586-55CCE3E75AFA}"/>
              </a:ext>
            </a:extLst>
          </p:cNvPr>
          <p:cNvSpPr/>
          <p:nvPr/>
        </p:nvSpPr>
        <p:spPr>
          <a:xfrm>
            <a:off x="2918537" y="2911555"/>
            <a:ext cx="3841078" cy="1923982"/>
          </a:xfrm>
          <a:prstGeom prst="rect">
            <a:avLst/>
          </a:prstGeom>
          <a:gradFill flip="none" rotWithShape="1">
            <a:gsLst>
              <a:gs pos="28000">
                <a:srgbClr val="00B0F0">
                  <a:alpha val="88000"/>
                </a:srgbClr>
              </a:gs>
              <a:gs pos="98000">
                <a:schemeClr val="bg1">
                  <a:alpha val="0"/>
                </a:schemeClr>
              </a:gs>
              <a:gs pos="74000">
                <a:srgbClr val="0070C0">
                  <a:alpha val="75897"/>
                </a:srgbClr>
              </a:gs>
            </a:gsLst>
            <a:path path="rect">
              <a:fillToRect t="100000" r="100000"/>
            </a:path>
            <a:tileRect l="-100000" b="-100000"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F54E63-2923-1829-673C-F11B5AB4BD59}"/>
              </a:ext>
            </a:extLst>
          </p:cNvPr>
          <p:cNvSpPr txBox="1"/>
          <p:nvPr/>
        </p:nvSpPr>
        <p:spPr>
          <a:xfrm>
            <a:off x="787079" y="1516279"/>
            <a:ext cx="893832" cy="52321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2024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985B3B4-3450-0FF9-E347-DEE79EC98287}"/>
              </a:ext>
            </a:extLst>
          </p:cNvPr>
          <p:cNvSpPr/>
          <p:nvPr/>
        </p:nvSpPr>
        <p:spPr>
          <a:xfrm rot="5400000">
            <a:off x="6587648" y="2431287"/>
            <a:ext cx="2363288" cy="184346"/>
          </a:xfrm>
          <a:prstGeom prst="ellipse">
            <a:avLst/>
          </a:prstGeom>
          <a:gradFill flip="none" rotWithShape="1">
            <a:gsLst>
              <a:gs pos="61000">
                <a:srgbClr val="0070C0">
                  <a:alpha val="52878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038239"/>
      </p:ext>
    </p:extLst>
  </p:cSld>
  <p:clrMapOvr>
    <a:masterClrMapping/>
  </p:clrMapOvr>
  <p:transition spd="med" advTm="12948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0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Searches for BSM Physics</a:t>
            </a:r>
            <a:endParaRPr dirty="0"/>
          </a:p>
        </p:txBody>
      </p:sp>
      <p:sp>
        <p:nvSpPr>
          <p:cNvPr id="8" name="Rectangle 7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664C49-EB9B-193F-91C7-692E70858420}"/>
              </a:ext>
            </a:extLst>
          </p:cNvPr>
          <p:cNvSpPr/>
          <p:nvPr/>
        </p:nvSpPr>
        <p:spPr>
          <a:xfrm>
            <a:off x="666341" y="6445403"/>
            <a:ext cx="650316" cy="312234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Rectangle 61">
            <a:extLst>
              <a:ext uri="{FF2B5EF4-FFF2-40B4-BE49-F238E27FC236}">
                <a16:creationId xmlns:a16="http://schemas.microsoft.com/office/drawing/2014/main" id="{62CAC139-7371-73FC-8910-0AE6A67C44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999" y="720000"/>
            <a:ext cx="12012001" cy="3693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DE3A96-9A48-B993-B518-C5FC88671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75" y="823558"/>
            <a:ext cx="2720264" cy="1987304"/>
          </a:xfrm>
          <a:prstGeom prst="rect">
            <a:avLst/>
          </a:prstGeom>
        </p:spPr>
      </p:pic>
      <p:pic>
        <p:nvPicPr>
          <p:cNvPr id="11" name="Picture 10" descr="bullet_cluster.jpeg">
            <a:extLst>
              <a:ext uri="{FF2B5EF4-FFF2-40B4-BE49-F238E27FC236}">
                <a16:creationId xmlns:a16="http://schemas.microsoft.com/office/drawing/2014/main" id="{A48F2FDF-9F9F-92D3-7607-75BE5A1D81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535" y="727761"/>
            <a:ext cx="2921846" cy="21122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57D41B-B2BF-2DE4-7996-D32165A4F6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129" t="31973" r="57960" b="10978"/>
          <a:stretch/>
        </p:blipFill>
        <p:spPr>
          <a:xfrm>
            <a:off x="1050540" y="3483534"/>
            <a:ext cx="1898400" cy="25430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630CFC-D490-CD17-BB6C-1FB29A748E4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667" t="18026" r="64247" b="48389"/>
          <a:stretch/>
        </p:blipFill>
        <p:spPr>
          <a:xfrm>
            <a:off x="5107277" y="4023568"/>
            <a:ext cx="1621833" cy="1696111"/>
          </a:xfrm>
          <a:prstGeom prst="rect">
            <a:avLst/>
          </a:prstGeom>
        </p:spPr>
      </p:pic>
      <p:pic>
        <p:nvPicPr>
          <p:cNvPr id="14" name="Picture 1" descr="page9image10076992">
            <a:extLst>
              <a:ext uri="{FF2B5EF4-FFF2-40B4-BE49-F238E27FC236}">
                <a16:creationId xmlns:a16="http://schemas.microsoft.com/office/drawing/2014/main" id="{1F8BA082-AD2E-04CA-0112-72B22042B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279" y="4157446"/>
            <a:ext cx="1154807" cy="154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page9image10045264">
            <a:extLst>
              <a:ext uri="{FF2B5EF4-FFF2-40B4-BE49-F238E27FC236}">
                <a16:creationId xmlns:a16="http://schemas.microsoft.com/office/drawing/2014/main" id="{84830A50-A138-0093-51B0-E12D6C774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756" y="4157447"/>
            <a:ext cx="1621833" cy="145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FEB6E79-A0F5-04DD-AEF8-08F5B88A98BB}"/>
              </a:ext>
            </a:extLst>
          </p:cNvPr>
          <p:cNvSpPr txBox="1"/>
          <p:nvPr/>
        </p:nvSpPr>
        <p:spPr>
          <a:xfrm>
            <a:off x="-10502" y="6012000"/>
            <a:ext cx="1215871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Rounded MT Bold" panose="020F0704030504030204" pitchFamily="34" charset="77"/>
                <a:sym typeface="Arial"/>
              </a:rPr>
              <a:t>		Neutrino scattering			</a:t>
            </a:r>
            <a:r>
              <a:rPr lang="en-US" sz="1800" dirty="0">
                <a:latin typeface="Arial Rounded MT Bold" panose="020F0704030504030204" pitchFamily="34" charset="77"/>
              </a:rPr>
              <a:t>	Symmetry-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Rounded MT Bold" panose="020F0704030504030204" pitchFamily="34" charset="77"/>
                <a:sym typeface="Arial"/>
              </a:rPr>
              <a:t>violating moments				Atomic theory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A58C4A-E3E7-C8F9-3CA8-C0CC34445819}"/>
              </a:ext>
            </a:extLst>
          </p:cNvPr>
          <p:cNvSpPr txBox="1"/>
          <p:nvPr/>
        </p:nvSpPr>
        <p:spPr>
          <a:xfrm>
            <a:off x="-10502" y="2808000"/>
            <a:ext cx="1201200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Rounded MT Bold" panose="020F0704030504030204" pitchFamily="34" charset="77"/>
                <a:sym typeface="Arial"/>
              </a:rPr>
              <a:t>	Neutrinoless double-beta decay		</a:t>
            </a:r>
            <a:r>
              <a:rPr lang="en-US" sz="1800" dirty="0">
                <a:latin typeface="Arial Rounded MT Bold" panose="020F0704030504030204" pitchFamily="34" charset="77"/>
              </a:rPr>
              <a:t>Dark matter direct detection		</a:t>
            </a:r>
            <a:r>
              <a:rPr lang="en-US" sz="1800" dirty="0" err="1">
                <a:latin typeface="Arial Rounded MT Bold" panose="020F0704030504030204" pitchFamily="34" charset="77"/>
              </a:rPr>
              <a:t>Superallowed</a:t>
            </a:r>
            <a:r>
              <a:rPr lang="en-US" sz="1800" dirty="0">
                <a:latin typeface="Arial Rounded MT Bold" panose="020F0704030504030204" pitchFamily="34" charset="77"/>
              </a:rPr>
              <a:t> Fermi transitions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Rounded MT Bold" panose="020F0704030504030204" pitchFamily="34" charset="77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F808BF-1FAE-170F-E4FA-1E9B7E485601}"/>
              </a:ext>
            </a:extLst>
          </p:cNvPr>
          <p:cNvSpPr/>
          <p:nvPr/>
        </p:nvSpPr>
        <p:spPr>
          <a:xfrm>
            <a:off x="644617" y="3474611"/>
            <a:ext cx="650316" cy="312234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F81AD8-46BD-58C9-D830-292934FB3FE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9075" t="17905" r="16911" b="8477"/>
          <a:stretch/>
        </p:blipFill>
        <p:spPr>
          <a:xfrm>
            <a:off x="9016003" y="812336"/>
            <a:ext cx="1887322" cy="16263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CB7F50-3F1F-BEA3-22BB-509BC4174FD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5"/>
          <a:stretch/>
        </p:blipFill>
        <p:spPr>
          <a:xfrm>
            <a:off x="9593398" y="4150810"/>
            <a:ext cx="1621833" cy="15927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9835A37-521D-46E4-B8F7-748756A2F156}"/>
              </a:ext>
            </a:extLst>
          </p:cNvPr>
          <p:cNvSpPr/>
          <p:nvPr/>
        </p:nvSpPr>
        <p:spPr>
          <a:xfrm>
            <a:off x="389832" y="696765"/>
            <a:ext cx="3726180" cy="2541219"/>
          </a:xfrm>
          <a:prstGeom prst="rect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3616652"/>
      </p:ext>
    </p:extLst>
  </p:cSld>
  <p:clrMapOvr>
    <a:masterClrMapping/>
  </p:clrMapOvr>
  <p:transition spd="med" advTm="31037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61">
            <a:extLst>
              <a:ext uri="{FF2B5EF4-FFF2-40B4-BE49-F238E27FC236}">
                <a16:creationId xmlns:a16="http://schemas.microsoft.com/office/drawing/2014/main" id="{93D981DC-E3B7-D749-903E-0AC8F504F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2" y="698585"/>
            <a:ext cx="11934613" cy="3904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						</a:t>
            </a:r>
            <a:b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0" y="1374850"/>
            <a:ext cx="12191999" cy="425044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00"/>
            </a:lvl1pPr>
          </a:lstStyle>
          <a:p>
            <a:r>
              <a:rPr lang="en-US" sz="4500" dirty="0">
                <a:solidFill>
                  <a:schemeClr val="accent1"/>
                </a:solidFill>
              </a:rPr>
              <a:t>Two-Body Currents for Gamow-Teller Transitions and </a:t>
            </a:r>
            <a:r>
              <a:rPr lang="en-US" sz="4500" dirty="0" err="1">
                <a:solidFill>
                  <a:schemeClr val="accent1"/>
                </a:solidFill>
              </a:rPr>
              <a:t>g</a:t>
            </a:r>
            <a:r>
              <a:rPr lang="en-US" sz="4500" baseline="-25000" dirty="0" err="1">
                <a:solidFill>
                  <a:schemeClr val="accent1"/>
                </a:solidFill>
              </a:rPr>
              <a:t>A</a:t>
            </a:r>
            <a:r>
              <a:rPr lang="en-US" sz="4500" dirty="0">
                <a:solidFill>
                  <a:schemeClr val="accent1"/>
                </a:solidFill>
              </a:rPr>
              <a:t> Quenching</a:t>
            </a:r>
            <a:endParaRPr sz="4500" dirty="0">
              <a:solidFill>
                <a:schemeClr val="accent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944385-71A9-0B3F-9C47-0C85698A9C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9" y="3314815"/>
            <a:ext cx="6645647" cy="2844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F303BF-2D16-E5BE-3854-817A48D6BC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16" t="1703" r="4923" b="71084"/>
          <a:stretch/>
        </p:blipFill>
        <p:spPr>
          <a:xfrm>
            <a:off x="6817038" y="3975228"/>
            <a:ext cx="5374962" cy="219071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6E2AC56-8B6A-D445-B174-E56CB021F8AA}"/>
              </a:ext>
            </a:extLst>
          </p:cNvPr>
          <p:cNvSpPr txBox="1">
            <a:spLocks/>
          </p:cNvSpPr>
          <p:nvPr/>
        </p:nvSpPr>
        <p:spPr>
          <a:xfrm>
            <a:off x="2325039" y="90001"/>
            <a:ext cx="9761391" cy="688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1" tIns="45712" rIns="45711" bIns="45712" anchor="t">
            <a:normAutofit/>
          </a:bodyPr>
          <a:lstStyle>
            <a:lvl1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00B0F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algn="r" hangingPunct="1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50DE25-F5E2-6769-4CE3-5B73D9211A70}"/>
              </a:ext>
            </a:extLst>
          </p:cNvPr>
          <p:cNvSpPr txBox="1">
            <a:spLocks/>
          </p:cNvSpPr>
          <p:nvPr/>
        </p:nvSpPr>
        <p:spPr>
          <a:xfrm>
            <a:off x="2477439" y="242401"/>
            <a:ext cx="9761391" cy="688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1" tIns="45712" rIns="45711" bIns="45712" anchor="t">
            <a:normAutofit/>
          </a:bodyPr>
          <a:lstStyle>
            <a:lvl1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00B0F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algn="r" hangingPunct="1"/>
            <a:r>
              <a:rPr lang="en-US" dirty="0"/>
              <a:t>*Milestone Result*</a:t>
            </a:r>
          </a:p>
        </p:txBody>
      </p:sp>
      <p:pic>
        <p:nvPicPr>
          <p:cNvPr id="6" name="Picture 5" descr="A logo with a number&#10;&#10;Description automatically generated">
            <a:extLst>
              <a:ext uri="{FF2B5EF4-FFF2-40B4-BE49-F238E27FC236}">
                <a16:creationId xmlns:a16="http://schemas.microsoft.com/office/drawing/2014/main" id="{52443C19-EE1C-F544-EF7F-3DD1C0E585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051" y="4729772"/>
            <a:ext cx="757067" cy="7626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50888A-3DCA-5341-EC31-2BD8B83A5F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7956" y="2549764"/>
            <a:ext cx="2550726" cy="1425464"/>
          </a:xfrm>
          <a:prstGeom prst="rect">
            <a:avLst/>
          </a:prstGeom>
        </p:spPr>
      </p:pic>
      <p:pic>
        <p:nvPicPr>
          <p:cNvPr id="11" name="Picture 10" descr="2bc.pdf">
            <a:extLst>
              <a:ext uri="{FF2B5EF4-FFF2-40B4-BE49-F238E27FC236}">
                <a16:creationId xmlns:a16="http://schemas.microsoft.com/office/drawing/2014/main" id="{2E1B100D-5497-9288-6FC3-1766C76C17A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83" t="55409" r="6577" b="17442"/>
          <a:stretch/>
        </p:blipFill>
        <p:spPr>
          <a:xfrm>
            <a:off x="7717435" y="3066569"/>
            <a:ext cx="1630536" cy="767138"/>
          </a:xfrm>
          <a:prstGeom prst="rect">
            <a:avLst/>
          </a:prstGeom>
        </p:spPr>
      </p:pic>
      <p:pic>
        <p:nvPicPr>
          <p:cNvPr id="12" name="Picture 11" descr="2bc.pdf">
            <a:extLst>
              <a:ext uri="{FF2B5EF4-FFF2-40B4-BE49-F238E27FC236}">
                <a16:creationId xmlns:a16="http://schemas.microsoft.com/office/drawing/2014/main" id="{FA2479BC-5FFA-9309-DF78-22B376010E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40" t="22350" r="6578" b="47293"/>
          <a:stretch/>
        </p:blipFill>
        <p:spPr>
          <a:xfrm>
            <a:off x="6992850" y="3033833"/>
            <a:ext cx="617931" cy="83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783135"/>
      </p:ext>
    </p:extLst>
  </p:cSld>
  <p:clrMapOvr>
    <a:masterClrMapping/>
  </p:clrMapOvr>
  <p:transition spd="med" advTm="9335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2E032-F4C0-6735-2B47-74F2053BC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>
            <a:extLst>
              <a:ext uri="{FF2B5EF4-FFF2-40B4-BE49-F238E27FC236}">
                <a16:creationId xmlns:a16="http://schemas.microsoft.com/office/drawing/2014/main" id="{73F51DA8-E44D-EF31-C782-31C07B3040C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25039" y="9232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Atomic Nucleus Drives New Physics Discoveries</a:t>
            </a:r>
            <a:endParaRPr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B4F08D-4FD5-EBF1-1D4E-456A7D2653B8}"/>
              </a:ext>
            </a:extLst>
          </p:cNvPr>
          <p:cNvSpPr/>
          <p:nvPr/>
        </p:nvSpPr>
        <p:spPr>
          <a:xfrm>
            <a:off x="4337807" y="1393652"/>
            <a:ext cx="1147492" cy="40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sp>
        <p:nvSpPr>
          <p:cNvPr id="7" name="Rectangle 61">
            <a:extLst>
              <a:ext uri="{FF2B5EF4-FFF2-40B4-BE49-F238E27FC236}">
                <a16:creationId xmlns:a16="http://schemas.microsoft.com/office/drawing/2014/main" id="{4039F75E-30AA-0294-AA00-CD97E0D72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999" y="731576"/>
            <a:ext cx="12012001" cy="26884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/>
              <a:t>Nuclear theory vital for </a:t>
            </a:r>
            <a:r>
              <a:rPr lang="en-US" sz="2100" b="1" dirty="0">
                <a:solidFill>
                  <a:srgbClr val="C00000"/>
                </a:solidFill>
              </a:rPr>
              <a:t>SIX</a:t>
            </a:r>
            <a:r>
              <a:rPr lang="en-US" sz="2100" b="1" dirty="0"/>
              <a:t> of eight key science drivers: Canadian SAP-LRP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b="1" dirty="0"/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/>
              <a:t>																			     </a:t>
            </a:r>
            <a:r>
              <a:rPr lang="en-US" sz="2100" dirty="0">
                <a:solidFill>
                  <a:schemeClr val="tx1"/>
                </a:solidFill>
              </a:rPr>
              <a:t>Canadian science priorities     																			similar to those of US 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</a:rPr>
              <a:t>																				(but valued at 0.736)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rgbClr val="FF0000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b="1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B9D0F2-2DE0-F75E-C3F5-C585E24872BF}"/>
              </a:ext>
            </a:extLst>
          </p:cNvPr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FF332A-A4FC-AF99-EE4F-6D3ACFBC8F08}"/>
              </a:ext>
            </a:extLst>
          </p:cNvPr>
          <p:cNvSpPr/>
          <p:nvPr/>
        </p:nvSpPr>
        <p:spPr>
          <a:xfrm>
            <a:off x="11519338" y="5326220"/>
            <a:ext cx="567092" cy="145295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9E690C-86EA-B599-872F-92C358AFBA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4" t="22336" r="10235" b="55671"/>
          <a:stretch/>
        </p:blipFill>
        <p:spPr>
          <a:xfrm>
            <a:off x="5049892" y="1227067"/>
            <a:ext cx="3772983" cy="1508303"/>
          </a:xfrm>
          <a:prstGeom prst="rect">
            <a:avLst/>
          </a:prstGeom>
        </p:spPr>
      </p:pic>
      <p:pic>
        <p:nvPicPr>
          <p:cNvPr id="5" name="Picture 4" descr="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D59A0AEB-AAB1-28C8-F018-F17C82F18B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" t="5946" r="5136" b="5662"/>
          <a:stretch/>
        </p:blipFill>
        <p:spPr>
          <a:xfrm>
            <a:off x="122068" y="1226916"/>
            <a:ext cx="5027507" cy="516273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0CD07E2-C7BA-9F3B-3CAF-6DBA442FA08D}"/>
              </a:ext>
            </a:extLst>
          </p:cNvPr>
          <p:cNvSpPr/>
          <p:nvPr/>
        </p:nvSpPr>
        <p:spPr>
          <a:xfrm>
            <a:off x="3011262" y="5193695"/>
            <a:ext cx="911767" cy="643467"/>
          </a:xfrm>
          <a:prstGeom prst="rect">
            <a:avLst/>
          </a:prstGeom>
          <a:solidFill>
            <a:srgbClr val="FF0000">
              <a:alpha val="18000"/>
            </a:srgbClr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E03A52-DCDF-8E07-F63F-32470DE3757A}"/>
              </a:ext>
            </a:extLst>
          </p:cNvPr>
          <p:cNvSpPr/>
          <p:nvPr/>
        </p:nvSpPr>
        <p:spPr>
          <a:xfrm>
            <a:off x="2351857" y="3643931"/>
            <a:ext cx="821719" cy="643467"/>
          </a:xfrm>
          <a:prstGeom prst="rect">
            <a:avLst/>
          </a:prstGeom>
          <a:solidFill>
            <a:srgbClr val="FF0000">
              <a:alpha val="18000"/>
            </a:srgbClr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13C2C1-986B-DF09-77AC-37E22FF8DC09}"/>
              </a:ext>
            </a:extLst>
          </p:cNvPr>
          <p:cNvSpPr/>
          <p:nvPr/>
        </p:nvSpPr>
        <p:spPr>
          <a:xfrm>
            <a:off x="3344591" y="3324980"/>
            <a:ext cx="821719" cy="643467"/>
          </a:xfrm>
          <a:prstGeom prst="rect">
            <a:avLst/>
          </a:prstGeom>
          <a:solidFill>
            <a:srgbClr val="FF0000">
              <a:alpha val="18000"/>
            </a:srgbClr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8D29C7-13AA-4B28-1EEA-688B907C1D43}"/>
              </a:ext>
            </a:extLst>
          </p:cNvPr>
          <p:cNvSpPr/>
          <p:nvPr/>
        </p:nvSpPr>
        <p:spPr>
          <a:xfrm>
            <a:off x="2219911" y="2064150"/>
            <a:ext cx="978219" cy="643467"/>
          </a:xfrm>
          <a:prstGeom prst="rect">
            <a:avLst/>
          </a:prstGeom>
          <a:solidFill>
            <a:srgbClr val="FF0000">
              <a:alpha val="18000"/>
            </a:srgbClr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61">
            <a:extLst>
              <a:ext uri="{FF2B5EF4-FFF2-40B4-BE49-F238E27FC236}">
                <a16:creationId xmlns:a16="http://schemas.microsoft.com/office/drawing/2014/main" id="{46A8BF35-EE35-CC79-613A-603B6DACA4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0709" y="2735374"/>
            <a:ext cx="6922317" cy="30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Nuclear Structure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Cosmic Formation of Nuclei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Dark Matter Detection</a:t>
            </a:r>
            <a:b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Electroweak Scale and Beyond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Fundamental Symmetries: anti/matter asymmetry</a:t>
            </a:r>
          </a:p>
          <a:p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Neutrino Properties</a:t>
            </a:r>
          </a:p>
          <a:p>
            <a:endParaRPr lang="en-US" sz="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New Connection: Hadron Properties and Phases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0CBFD5-AD09-19C9-F7DF-8818BBCD1277}"/>
              </a:ext>
            </a:extLst>
          </p:cNvPr>
          <p:cNvSpPr/>
          <p:nvPr/>
        </p:nvSpPr>
        <p:spPr>
          <a:xfrm>
            <a:off x="2153918" y="4538353"/>
            <a:ext cx="821719" cy="643467"/>
          </a:xfrm>
          <a:prstGeom prst="rect">
            <a:avLst/>
          </a:prstGeom>
          <a:solidFill>
            <a:srgbClr val="FF0000">
              <a:alpha val="18000"/>
            </a:srgbClr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677033-5C50-D53C-97BF-70CBF8BFCA63}"/>
              </a:ext>
            </a:extLst>
          </p:cNvPr>
          <p:cNvSpPr/>
          <p:nvPr/>
        </p:nvSpPr>
        <p:spPr>
          <a:xfrm>
            <a:off x="1744235" y="2905681"/>
            <a:ext cx="821719" cy="643467"/>
          </a:xfrm>
          <a:prstGeom prst="rect">
            <a:avLst/>
          </a:prstGeom>
          <a:solidFill>
            <a:srgbClr val="FF0000">
              <a:alpha val="18000"/>
            </a:srgbClr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388957"/>
      </p:ext>
    </p:extLst>
  </p:cSld>
  <p:clrMapOvr>
    <a:masterClrMapping/>
  </p:clrMapOvr>
  <p:transition spd="med" advTm="50332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61">
            <a:extLst>
              <a:ext uri="{FF2B5EF4-FFF2-40B4-BE49-F238E27FC236}">
                <a16:creationId xmlns:a16="http://schemas.microsoft.com/office/drawing/2014/main" id="{93D981DC-E3B7-D749-903E-0AC8F504F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2" y="698585"/>
            <a:ext cx="11934613" cy="3904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						</a:t>
            </a:r>
            <a:b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0" y="749815"/>
            <a:ext cx="12191999" cy="136943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00"/>
            </a:lvl1pPr>
          </a:lstStyle>
          <a:p>
            <a:r>
              <a:rPr lang="en-US" sz="5000" dirty="0">
                <a:solidFill>
                  <a:schemeClr val="accent1"/>
                </a:solidFill>
                <a:latin typeface="Times New Roman"/>
                <a:cs typeface="Times New Roman"/>
              </a:rPr>
              <a:t>0ν</a:t>
            </a:r>
            <a:r>
              <a:rPr lang="en-US" sz="5000" dirty="0">
                <a:solidFill>
                  <a:schemeClr val="accent1"/>
                </a:solidFill>
                <a:latin typeface="Times New Roman"/>
                <a:ea typeface="Lucida Grande"/>
                <a:cs typeface="Times New Roman"/>
              </a:rPr>
              <a:t>ββ</a:t>
            </a:r>
            <a:r>
              <a:rPr lang="en-US" sz="6000" dirty="0">
                <a:solidFill>
                  <a:schemeClr val="accent1"/>
                </a:solidFill>
                <a:latin typeface="Times New Roman"/>
                <a:ea typeface="Lucida Grande"/>
                <a:cs typeface="Times New Roman"/>
              </a:rPr>
              <a:t> </a:t>
            </a:r>
            <a:r>
              <a:rPr lang="en-US" sz="4500" dirty="0">
                <a:solidFill>
                  <a:schemeClr val="accent1"/>
                </a:solidFill>
              </a:rPr>
              <a:t>Decay for All Major Players: </a:t>
            </a:r>
            <a:r>
              <a:rPr lang="en-US" sz="4500" baseline="30000" dirty="0">
                <a:solidFill>
                  <a:schemeClr val="accent1"/>
                </a:solidFill>
              </a:rPr>
              <a:t>76</a:t>
            </a:r>
            <a:r>
              <a:rPr lang="en-US" sz="4500" dirty="0">
                <a:solidFill>
                  <a:schemeClr val="accent1"/>
                </a:solidFill>
              </a:rPr>
              <a:t>Ge</a:t>
            </a:r>
            <a:br>
              <a:rPr lang="en-US" sz="4500" dirty="0">
                <a:solidFill>
                  <a:schemeClr val="accent1"/>
                </a:solidFill>
              </a:rPr>
            </a:br>
            <a:r>
              <a:rPr lang="en-US" sz="4500" baseline="30000" dirty="0">
                <a:solidFill>
                  <a:schemeClr val="accent1"/>
                </a:solidFill>
              </a:rPr>
              <a:t>100</a:t>
            </a:r>
            <a:r>
              <a:rPr lang="en-US" sz="4500" dirty="0">
                <a:solidFill>
                  <a:schemeClr val="accent1"/>
                </a:solidFill>
              </a:rPr>
              <a:t>Mo,</a:t>
            </a:r>
            <a:r>
              <a:rPr lang="en-US" sz="4500" baseline="30000" dirty="0">
                <a:solidFill>
                  <a:schemeClr val="accent1"/>
                </a:solidFill>
              </a:rPr>
              <a:t>130</a:t>
            </a:r>
            <a:r>
              <a:rPr lang="en-US" sz="4500" dirty="0">
                <a:solidFill>
                  <a:schemeClr val="accent1"/>
                </a:solidFill>
              </a:rPr>
              <a:t>Te,</a:t>
            </a:r>
            <a:r>
              <a:rPr lang="en-US" sz="4500" baseline="30000" dirty="0">
                <a:solidFill>
                  <a:schemeClr val="accent1"/>
                </a:solidFill>
              </a:rPr>
              <a:t>136</a:t>
            </a:r>
            <a:r>
              <a:rPr lang="en-US" sz="4500" dirty="0">
                <a:solidFill>
                  <a:schemeClr val="accent1"/>
                </a:solidFill>
              </a:rPr>
              <a:t>Xe</a:t>
            </a:r>
            <a:endParaRPr sz="4500" dirty="0">
              <a:solidFill>
                <a:schemeClr val="accent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6E2AC56-8B6A-D445-B174-E56CB021F8AA}"/>
              </a:ext>
            </a:extLst>
          </p:cNvPr>
          <p:cNvSpPr txBox="1">
            <a:spLocks/>
          </p:cNvSpPr>
          <p:nvPr/>
        </p:nvSpPr>
        <p:spPr>
          <a:xfrm>
            <a:off x="2325039" y="90001"/>
            <a:ext cx="9761391" cy="688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1" tIns="45712" rIns="45711" bIns="45712" anchor="t">
            <a:normAutofit/>
          </a:bodyPr>
          <a:lstStyle>
            <a:lvl1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00B0F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algn="r" hangingPunct="1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B58E73-64C3-CD5F-BE97-54C62AF08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2" y="3251436"/>
            <a:ext cx="4811352" cy="35149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8D8649-E051-E692-942B-DDDF6522E9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037" y="3315715"/>
            <a:ext cx="6065520" cy="96774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063AF2B-C0CB-9FC7-C7BA-3124AA09E423}"/>
              </a:ext>
            </a:extLst>
          </p:cNvPr>
          <p:cNvSpPr txBox="1">
            <a:spLocks/>
          </p:cNvSpPr>
          <p:nvPr/>
        </p:nvSpPr>
        <p:spPr>
          <a:xfrm>
            <a:off x="2477439" y="242401"/>
            <a:ext cx="9761391" cy="688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1" tIns="45712" rIns="45711" bIns="45712" anchor="t">
            <a:normAutofit/>
          </a:bodyPr>
          <a:lstStyle>
            <a:lvl1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00B0F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algn="r" hangingPunct="1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FCEE9D-4996-9FA2-7B61-4DE93999CD0F}"/>
              </a:ext>
            </a:extLst>
          </p:cNvPr>
          <p:cNvSpPr/>
          <p:nvPr/>
        </p:nvSpPr>
        <p:spPr>
          <a:xfrm>
            <a:off x="5403878" y="3941439"/>
            <a:ext cx="541873" cy="159463"/>
          </a:xfrm>
          <a:prstGeom prst="rect">
            <a:avLst/>
          </a:prstGeom>
          <a:noFill/>
          <a:ln w="22225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1B49B2A-BFB0-32F0-5B2D-3997DFEDAD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037" y="5618046"/>
            <a:ext cx="4993761" cy="1177838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51B6D136-AD9D-B1A8-1E0F-F5AA751C28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922" y="6164819"/>
            <a:ext cx="1324624" cy="662312"/>
          </a:xfrm>
          <a:prstGeom prst="rect">
            <a:avLst/>
          </a:prstGeom>
        </p:spPr>
      </p:pic>
      <p:pic>
        <p:nvPicPr>
          <p:cNvPr id="11" name="Picture 10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56143224-BF02-1E85-11E2-92892902865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7" r="3499"/>
          <a:stretch/>
        </p:blipFill>
        <p:spPr>
          <a:xfrm>
            <a:off x="5387834" y="4497203"/>
            <a:ext cx="6679937" cy="87845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9F116C6-F423-6A2C-768F-3E016813BFA7}"/>
              </a:ext>
            </a:extLst>
          </p:cNvPr>
          <p:cNvSpPr/>
          <p:nvPr/>
        </p:nvSpPr>
        <p:spPr>
          <a:xfrm>
            <a:off x="5415453" y="5175627"/>
            <a:ext cx="429763" cy="179331"/>
          </a:xfrm>
          <a:prstGeom prst="rect">
            <a:avLst/>
          </a:prstGeom>
          <a:noFill/>
          <a:ln w="22225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AA7BC9E-FADC-1434-7256-7863CB5F9D1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0" r="17215"/>
          <a:stretch/>
        </p:blipFill>
        <p:spPr>
          <a:xfrm>
            <a:off x="5192128" y="1717683"/>
            <a:ext cx="974632" cy="11198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034F55-9A0E-7DAE-5EF0-B1201986338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7"/>
          <a:stretch/>
        </p:blipFill>
        <p:spPr>
          <a:xfrm rot="5400000">
            <a:off x="7591954" y="1814529"/>
            <a:ext cx="1119829" cy="97463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B2EAA7F-481E-E100-DFD7-A76955EEA8A8}"/>
              </a:ext>
            </a:extLst>
          </p:cNvPr>
          <p:cNvSpPr txBox="1"/>
          <p:nvPr/>
        </p:nvSpPr>
        <p:spPr>
          <a:xfrm>
            <a:off x="4786625" y="2835053"/>
            <a:ext cx="7405374" cy="30777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  <a:latin typeface="+mn-lt"/>
              </a:rPr>
              <a:t>         A. Belley       L. </a:t>
            </a:r>
            <a:r>
              <a:rPr lang="en-US" sz="1400" b="1" dirty="0" err="1">
                <a:solidFill>
                  <a:srgbClr val="0070C0"/>
                </a:solidFill>
                <a:latin typeface="+mn-lt"/>
              </a:rPr>
              <a:t>Jokiniemi</a:t>
            </a:r>
            <a:r>
              <a:rPr lang="en-US" sz="1400" b="1" dirty="0">
                <a:solidFill>
                  <a:srgbClr val="0070C0"/>
                </a:solidFill>
                <a:latin typeface="+mn-lt"/>
              </a:rPr>
              <a:t>      I. Ginnett        J. Pitcher         A. Todd      T. </a:t>
            </a:r>
            <a:r>
              <a:rPr lang="en-US" sz="1400" b="1" dirty="0" err="1">
                <a:solidFill>
                  <a:srgbClr val="0070C0"/>
                </a:solidFill>
                <a:latin typeface="+mn-lt"/>
              </a:rPr>
              <a:t>Shickele</a:t>
            </a:r>
            <a:endParaRPr lang="en-US" sz="1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BE30C00-F6F4-2766-E6DA-2E905AC839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885" y="1646541"/>
            <a:ext cx="908294" cy="1188512"/>
          </a:xfrm>
          <a:prstGeom prst="rect">
            <a:avLst/>
          </a:prstGeom>
        </p:spPr>
      </p:pic>
      <p:pic>
        <p:nvPicPr>
          <p:cNvPr id="20" name="Picture 19" descr="A person in a white shirt&#10;&#10;Description automatically generated">
            <a:extLst>
              <a:ext uri="{FF2B5EF4-FFF2-40B4-BE49-F238E27FC236}">
                <a16:creationId xmlns:a16="http://schemas.microsoft.com/office/drawing/2014/main" id="{09B2CD2B-4920-BB83-1016-BC9278944FB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9" r="27628" b="41590"/>
          <a:stretch/>
        </p:blipFill>
        <p:spPr>
          <a:xfrm>
            <a:off x="8840731" y="1756256"/>
            <a:ext cx="1064534" cy="108433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60C0631-6629-6116-9E0E-874CFD5E6250}"/>
              </a:ext>
            </a:extLst>
          </p:cNvPr>
          <p:cNvSpPr/>
          <p:nvPr/>
        </p:nvSpPr>
        <p:spPr>
          <a:xfrm>
            <a:off x="5934176" y="6525608"/>
            <a:ext cx="663394" cy="229213"/>
          </a:xfrm>
          <a:prstGeom prst="rect">
            <a:avLst/>
          </a:prstGeom>
          <a:noFill/>
          <a:ln w="22225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Picture 11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C3D924FC-7A90-A620-2180-C5902CB1F6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2"/>
          <a:stretch/>
        </p:blipFill>
        <p:spPr>
          <a:xfrm>
            <a:off x="11312440" y="1813278"/>
            <a:ext cx="797385" cy="990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231E556-B1C0-D755-D340-3FE2E01C89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901" y="1813278"/>
            <a:ext cx="990600" cy="990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9F90EB-E425-BED3-D0DC-4CA18F492F6D}"/>
              </a:ext>
            </a:extLst>
          </p:cNvPr>
          <p:cNvSpPr txBox="1"/>
          <p:nvPr/>
        </p:nvSpPr>
        <p:spPr>
          <a:xfrm>
            <a:off x="958020" y="2404166"/>
            <a:ext cx="2389641" cy="58477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+mn-lt"/>
              </a:rPr>
              <a:t>See talks of A. Belley and J. </a:t>
            </a:r>
            <a:r>
              <a:rPr lang="en-US" sz="1600" b="1" dirty="0" err="1">
                <a:solidFill>
                  <a:srgbClr val="C00000"/>
                </a:solidFill>
                <a:latin typeface="+mn-lt"/>
              </a:rPr>
              <a:t>Jokiniemi</a:t>
            </a:r>
            <a:r>
              <a:rPr lang="en-US" sz="1600" b="1" dirty="0">
                <a:solidFill>
                  <a:srgbClr val="C00000"/>
                </a:solidFill>
                <a:latin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41717698"/>
      </p:ext>
    </p:extLst>
  </p:cSld>
  <p:clrMapOvr>
    <a:masterClrMapping/>
  </p:clrMapOvr>
  <p:transition spd="med" advTm="1764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52901" y="6519818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The Year(s) We Lost Hope: Leading-Order Contact</a:t>
            </a:r>
            <a:endParaRPr dirty="0"/>
          </a:p>
        </p:txBody>
      </p:sp>
      <p:sp>
        <p:nvSpPr>
          <p:cNvPr id="6" name="Rectangle 61"/>
          <p:cNvSpPr>
            <a:spLocks noChangeArrowheads="1"/>
          </p:cNvSpPr>
          <p:nvPr/>
        </p:nvSpPr>
        <p:spPr bwMode="auto">
          <a:xfrm>
            <a:off x="182880" y="738716"/>
            <a:ext cx="12009119" cy="6109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 renormalization requires short-range contact term at leading order</a:t>
            </a:r>
          </a:p>
          <a:p>
            <a:endParaRPr lang="en-US" sz="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paradigm for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0ν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Lucida Grande"/>
                <a:cs typeface="Times New Roman" panose="02020603050405020304" pitchFamily="18" charset="0"/>
              </a:rPr>
              <a:t>ββ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Lucida Grande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include long- and short-range terms</a:t>
            </a: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Estimated to ~30% - no consistent way to assess with phenomenology</a:t>
            </a: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217061EF-B9F7-BE4F-B7B8-3CBB877344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43" y="1315867"/>
            <a:ext cx="4494412" cy="3324713"/>
          </a:xfrm>
          <a:prstGeom prst="rect">
            <a:avLst/>
          </a:prstGeom>
        </p:spPr>
      </p:pic>
      <p:pic>
        <p:nvPicPr>
          <p:cNvPr id="24" name="Picture 2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2B5F2B5-2BD8-E043-A411-AE4FF21592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72" y="1229329"/>
            <a:ext cx="834122" cy="38578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AD3C892-467A-CA45-9286-3A35511918E4}"/>
              </a:ext>
            </a:extLst>
          </p:cNvPr>
          <p:cNvSpPr txBox="1"/>
          <p:nvPr/>
        </p:nvSpPr>
        <p:spPr>
          <a:xfrm>
            <a:off x="6990637" y="3408354"/>
            <a:ext cx="2618664" cy="646329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solidFill>
                  <a:srgbClr val="C00000"/>
                </a:solidFill>
              </a:rPr>
              <a:t>New physics inside blob:</a:t>
            </a:r>
          </a:p>
          <a:p>
            <a:pPr algn="ctr" defTabSz="457200"/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High-energy </a:t>
            </a:r>
            <a:r>
              <a:rPr lang="en-US" sz="1800" dirty="0" err="1">
                <a:solidFill>
                  <a:srgbClr val="C00000"/>
                </a:solidFill>
                <a:latin typeface="Times New Roman"/>
                <a:cs typeface="Times New Roman"/>
              </a:rPr>
              <a:t>ν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exchange</a:t>
            </a:r>
          </a:p>
        </p:txBody>
      </p:sp>
      <p:pic>
        <p:nvPicPr>
          <p:cNvPr id="4097" name="Picture 1" descr="page6image47927792">
            <a:extLst>
              <a:ext uri="{FF2B5EF4-FFF2-40B4-BE49-F238E27FC236}">
                <a16:creationId xmlns:a16="http://schemas.microsoft.com/office/drawing/2014/main" id="{601C9CBC-483D-A84E-92A6-70F896A68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367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F1DBDB-294F-834A-8954-196E375057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5300" y="1678043"/>
            <a:ext cx="3464502" cy="177222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055AB3B-500C-8F49-BC73-1757CED623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106" y="2211571"/>
            <a:ext cx="217977" cy="2179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3D6F18-F9BF-98D5-2B4A-FB8F2E10EF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7212" y="5347529"/>
            <a:ext cx="7000339" cy="8151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0B0BB1-DBB9-FCD1-8E19-8EAA6F94E01C}"/>
              </a:ext>
            </a:extLst>
          </p:cNvPr>
          <p:cNvSpPr txBox="1"/>
          <p:nvPr/>
        </p:nvSpPr>
        <p:spPr>
          <a:xfrm>
            <a:off x="3996225" y="4224520"/>
            <a:ext cx="40748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4471C4"/>
                </a:solidFill>
                <a:latin typeface="Arial" panose="020B0604020202020204" pitchFamily="34" charset="0"/>
              </a:rPr>
              <a:t>V. </a:t>
            </a:r>
            <a:r>
              <a:rPr lang="en-US" sz="1600" i="1" dirty="0" err="1">
                <a:solidFill>
                  <a:srgbClr val="4471C4"/>
                </a:solidFill>
                <a:latin typeface="Arial" panose="020B0604020202020204" pitchFamily="34" charset="0"/>
              </a:rPr>
              <a:t>Cirigliano</a:t>
            </a:r>
            <a:r>
              <a:rPr lang="en-US" sz="1600" i="1" dirty="0">
                <a:solidFill>
                  <a:srgbClr val="4471C4"/>
                </a:solidFill>
                <a:latin typeface="Arial" panose="020B0604020202020204" pitchFamily="34" charset="0"/>
              </a:rPr>
              <a:t> et al. PRL (2018), PRL (2022)</a:t>
            </a:r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210986483"/>
      </p:ext>
    </p:extLst>
  </p:cSld>
  <p:clrMapOvr>
    <a:masterClrMapping/>
  </p:clrMapOvr>
  <p:transition spd="med" advTm="54799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74669" y="6476980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497893" y="5315445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(More) Current Status of NMEs</a:t>
            </a:r>
            <a:endParaRPr dirty="0"/>
          </a:p>
        </p:txBody>
      </p:sp>
      <p:sp>
        <p:nvSpPr>
          <p:cNvPr id="12" name="Rectangle 61">
            <a:extLst>
              <a:ext uri="{FF2B5EF4-FFF2-40B4-BE49-F238E27FC236}">
                <a16:creationId xmlns:a16="http://schemas.microsoft.com/office/drawing/2014/main" id="{F1700836-EC76-D7EC-F310-E4EBFB3E3A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427" y="738716"/>
            <a:ext cx="12009119" cy="6063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Updated phenomenology w/ short-range contact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												</a:t>
            </a: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New(er) results increase factors up to &gt;10 uncertainty 😬 can we do better?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E4EFC17-C57D-C6EF-8C20-292EFBD059D2}"/>
              </a:ext>
            </a:extLst>
          </p:cNvPr>
          <p:cNvSpPr/>
          <p:nvPr/>
        </p:nvSpPr>
        <p:spPr>
          <a:xfrm>
            <a:off x="792779" y="5074920"/>
            <a:ext cx="6442411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graph of different types of objects&#10;&#10;AI-generated content may be incorrect.">
            <a:extLst>
              <a:ext uri="{FF2B5EF4-FFF2-40B4-BE49-F238E27FC236}">
                <a16:creationId xmlns:a16="http://schemas.microsoft.com/office/drawing/2014/main" id="{CDEAA220-3486-FBA4-8993-B13F1C0FC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1" y="1158365"/>
            <a:ext cx="11030212" cy="49228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F6D5A3A-A5D0-1972-384B-B99BF28CE2BE}"/>
              </a:ext>
            </a:extLst>
          </p:cNvPr>
          <p:cNvSpPr txBox="1"/>
          <p:nvPr/>
        </p:nvSpPr>
        <p:spPr>
          <a:xfrm>
            <a:off x="792779" y="5360588"/>
            <a:ext cx="10081260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Compiled values from: Engel and Menéndez (2017); </a:t>
            </a:r>
            <a:r>
              <a:rPr lang="en-CA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Brase</a:t>
            </a:r>
            <a:r>
              <a:rPr lang="en-CA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al, </a:t>
            </a:r>
            <a:r>
              <a:rPr lang="en-CA" sz="1400" dirty="0">
                <a:latin typeface="Arial" panose="020B0604020202020204" pitchFamily="34" charset="0"/>
                <a:cs typeface="Arial" panose="020B0604020202020204" pitchFamily="34" charset="0"/>
              </a:rPr>
              <a:t>PRC</a:t>
            </a:r>
            <a:r>
              <a:rPr lang="en-CA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(2022)</a:t>
            </a:r>
          </a:p>
        </p:txBody>
      </p:sp>
    </p:spTree>
    <p:extLst>
      <p:ext uri="{BB962C8B-B14F-4D97-AF65-F5344CB8AC3E}">
        <p14:creationId xmlns:p14="http://schemas.microsoft.com/office/powerpoint/2010/main" val="2315404477"/>
      </p:ext>
    </p:extLst>
  </p:cSld>
  <p:clrMapOvr>
    <a:masterClrMapping/>
  </p:clrMapOvr>
  <p:transition spd="med" advTm="33187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Strategy: Predict in Heavy Nuclei</a:t>
            </a:r>
            <a:endParaRPr dirty="0"/>
          </a:p>
        </p:txBody>
      </p:sp>
      <p:sp>
        <p:nvSpPr>
          <p:cNvPr id="6" name="Rectangle 61"/>
          <p:cNvSpPr>
            <a:spLocks noChangeArrowheads="1"/>
          </p:cNvSpPr>
          <p:nvPr/>
        </p:nvSpPr>
        <p:spPr bwMode="auto">
          <a:xfrm>
            <a:off x="182880" y="738716"/>
            <a:ext cx="12009119" cy="541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Converged NMEs for major players in global searches: </a:t>
            </a:r>
            <a:r>
              <a:rPr lang="en-US" sz="21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</a:t>
            </a:r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Ge, </a:t>
            </a:r>
            <a:r>
              <a:rPr lang="en-US" sz="21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Mo, </a:t>
            </a:r>
            <a:r>
              <a:rPr lang="en-US" sz="21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130</a:t>
            </a:r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Te, </a:t>
            </a:r>
            <a:r>
              <a:rPr lang="en-US" sz="21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136</a:t>
            </a:r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 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 flipV="1">
            <a:off x="340855" y="6447966"/>
            <a:ext cx="1082831" cy="24220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AutoShape 2" descr="nme_2020b.pdf">
            <a:extLst>
              <a:ext uri="{FF2B5EF4-FFF2-40B4-BE49-F238E27FC236}">
                <a16:creationId xmlns:a16="http://schemas.microsoft.com/office/drawing/2014/main" id="{6291DC22-A365-5449-A1EF-5BA8BBD5997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708189" y="1849712"/>
            <a:ext cx="335280" cy="33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 descr="A graph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D95BEC29-07D3-9FD1-5375-ED919D598B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" y="1110797"/>
            <a:ext cx="10870943" cy="54607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1F26A0-3B0A-B13F-8B35-0B4C8C9AF6B9}"/>
              </a:ext>
            </a:extLst>
          </p:cNvPr>
          <p:cNvSpPr txBox="1"/>
          <p:nvPr/>
        </p:nvSpPr>
        <p:spPr>
          <a:xfrm>
            <a:off x="9583839" y="6349661"/>
            <a:ext cx="2592732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Belley</a:t>
            </a:r>
            <a:r>
              <a:rPr lang="en-CA" sz="14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en-CA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arXiv:2307.15156</a:t>
            </a:r>
          </a:p>
          <a:p>
            <a:r>
              <a:rPr lang="en-CA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(under review)</a:t>
            </a:r>
          </a:p>
        </p:txBody>
      </p:sp>
    </p:spTree>
    <p:extLst>
      <p:ext uri="{BB962C8B-B14F-4D97-AF65-F5344CB8AC3E}">
        <p14:creationId xmlns:p14="http://schemas.microsoft.com/office/powerpoint/2010/main" val="1677865662"/>
      </p:ext>
    </p:extLst>
  </p:cSld>
  <p:clrMapOvr>
    <a:masterClrMapping/>
  </p:clrMapOvr>
  <p:transition spd="med" advTm="29982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V="1">
            <a:off x="340855" y="6493686"/>
            <a:ext cx="1082831" cy="24220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Strategy: Predict in Heavy Nuclei</a:t>
            </a:r>
            <a:endParaRPr dirty="0"/>
          </a:p>
        </p:txBody>
      </p:sp>
      <p:pic>
        <p:nvPicPr>
          <p:cNvPr id="16" name="Picture 15" descr="A graph of different types of objects&#10;&#10;Description automatically generated with medium confidence">
            <a:extLst>
              <a:ext uri="{FF2B5EF4-FFF2-40B4-BE49-F238E27FC236}">
                <a16:creationId xmlns:a16="http://schemas.microsoft.com/office/drawing/2014/main" id="{994721E0-1C02-7975-4BD9-D18E6BC513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9" y="1551600"/>
            <a:ext cx="11795760" cy="52669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15AF97-F6EF-CC5D-9C29-3A1E87BF34BE}"/>
              </a:ext>
            </a:extLst>
          </p:cNvPr>
          <p:cNvSpPr txBox="1"/>
          <p:nvPr/>
        </p:nvSpPr>
        <p:spPr>
          <a:xfrm>
            <a:off x="466629" y="3123012"/>
            <a:ext cx="1906180" cy="7386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Belley</a:t>
            </a:r>
            <a:r>
              <a:rPr lang="en-CA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</a:p>
          <a:p>
            <a:r>
              <a:rPr lang="en-CA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arXiv:2307.15156</a:t>
            </a:r>
          </a:p>
          <a:p>
            <a:r>
              <a:rPr lang="en-CA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(under review)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B75ACA5-96BA-5B6E-6971-3A36C1F436D1}"/>
              </a:ext>
            </a:extLst>
          </p:cNvPr>
          <p:cNvCxnSpPr/>
          <p:nvPr/>
        </p:nvCxnSpPr>
        <p:spPr>
          <a:xfrm flipV="1">
            <a:off x="6915874" y="1894114"/>
            <a:ext cx="0" cy="4588686"/>
          </a:xfrm>
          <a:prstGeom prst="line">
            <a:avLst/>
          </a:prstGeom>
          <a:noFill/>
          <a:ln w="12700" cap="flat">
            <a:solidFill>
              <a:srgbClr val="FF0000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95A7EFC-7D67-F7F7-EB5E-41CF11D0D84B}"/>
              </a:ext>
            </a:extLst>
          </p:cNvPr>
          <p:cNvCxnSpPr>
            <a:cxnSpLocks/>
          </p:cNvCxnSpPr>
          <p:nvPr/>
        </p:nvCxnSpPr>
        <p:spPr>
          <a:xfrm flipV="1">
            <a:off x="10672130" y="3766457"/>
            <a:ext cx="0" cy="2748998"/>
          </a:xfrm>
          <a:prstGeom prst="line">
            <a:avLst/>
          </a:prstGeom>
          <a:noFill/>
          <a:ln w="12700" cap="flat">
            <a:solidFill>
              <a:srgbClr val="FF0000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A1C7C22-5E47-CDA1-8070-556EA73F0A0F}"/>
              </a:ext>
            </a:extLst>
          </p:cNvPr>
          <p:cNvCxnSpPr>
            <a:cxnSpLocks/>
          </p:cNvCxnSpPr>
          <p:nvPr/>
        </p:nvCxnSpPr>
        <p:spPr>
          <a:xfrm flipV="1">
            <a:off x="8788212" y="1894111"/>
            <a:ext cx="0" cy="4487004"/>
          </a:xfrm>
          <a:prstGeom prst="line">
            <a:avLst/>
          </a:prstGeom>
          <a:noFill/>
          <a:ln w="12700" cap="flat">
            <a:solidFill>
              <a:srgbClr val="FF0000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0D134ED-193B-E7C2-E202-BE3916423894}"/>
              </a:ext>
            </a:extLst>
          </p:cNvPr>
          <p:cNvCxnSpPr/>
          <p:nvPr/>
        </p:nvCxnSpPr>
        <p:spPr>
          <a:xfrm flipV="1">
            <a:off x="3179596" y="1894111"/>
            <a:ext cx="0" cy="4588686"/>
          </a:xfrm>
          <a:prstGeom prst="line">
            <a:avLst/>
          </a:prstGeom>
          <a:noFill/>
          <a:ln w="12700" cap="flat">
            <a:solidFill>
              <a:srgbClr val="FF0000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BCF7D58-8A6E-78CA-EA66-7F7168729C77}"/>
              </a:ext>
            </a:extLst>
          </p:cNvPr>
          <p:cNvCxnSpPr/>
          <p:nvPr/>
        </p:nvCxnSpPr>
        <p:spPr>
          <a:xfrm flipV="1">
            <a:off x="5055105" y="1879517"/>
            <a:ext cx="0" cy="4588686"/>
          </a:xfrm>
          <a:prstGeom prst="line">
            <a:avLst/>
          </a:prstGeom>
          <a:noFill/>
          <a:ln w="12700" cap="flat">
            <a:solidFill>
              <a:srgbClr val="FF0000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Rectangle 61"/>
          <p:cNvSpPr>
            <a:spLocks noChangeArrowheads="1"/>
          </p:cNvSpPr>
          <p:nvPr/>
        </p:nvSpPr>
        <p:spPr bwMode="auto">
          <a:xfrm>
            <a:off x="182880" y="738716"/>
            <a:ext cx="11098677" cy="892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Converged NMEs for major players in global searches: </a:t>
            </a:r>
            <a:r>
              <a:rPr lang="en-US" sz="21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</a:t>
            </a:r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Ge, </a:t>
            </a:r>
            <a:r>
              <a:rPr lang="en-US" sz="21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Mo, </a:t>
            </a:r>
            <a:r>
              <a:rPr lang="en-US" sz="21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130</a:t>
            </a:r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Te, </a:t>
            </a:r>
            <a:r>
              <a:rPr lang="en-US" sz="21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136</a:t>
            </a:r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 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Ab initio results: differences from models; 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NMEs </a:t>
            </a:r>
            <a:r>
              <a:rPr lang="en-US" sz="21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strongly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disfavored</a:t>
            </a:r>
          </a:p>
        </p:txBody>
      </p:sp>
    </p:spTree>
    <p:extLst>
      <p:ext uri="{BB962C8B-B14F-4D97-AF65-F5344CB8AC3E}">
        <p14:creationId xmlns:p14="http://schemas.microsoft.com/office/powerpoint/2010/main" val="391554074"/>
      </p:ext>
    </p:extLst>
  </p:cSld>
  <p:clrMapOvr>
    <a:masterClrMapping/>
  </p:clrMapOvr>
  <p:transition spd="med" advTm="1321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V="1">
            <a:off x="340855" y="6493686"/>
            <a:ext cx="1082831" cy="24220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Strategy: Predict in Heavy Nuclei</a:t>
            </a:r>
            <a:endParaRPr dirty="0"/>
          </a:p>
        </p:txBody>
      </p:sp>
      <p:pic>
        <p:nvPicPr>
          <p:cNvPr id="16" name="Picture 15" descr="A graph of different types of objects&#10;&#10;Description automatically generated with medium confidence">
            <a:extLst>
              <a:ext uri="{FF2B5EF4-FFF2-40B4-BE49-F238E27FC236}">
                <a16:creationId xmlns:a16="http://schemas.microsoft.com/office/drawing/2014/main" id="{994721E0-1C02-7975-4BD9-D18E6BC513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9" y="1551600"/>
            <a:ext cx="11795760" cy="52669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15AF97-F6EF-CC5D-9C29-3A1E87BF34BE}"/>
              </a:ext>
            </a:extLst>
          </p:cNvPr>
          <p:cNvSpPr txBox="1"/>
          <p:nvPr/>
        </p:nvSpPr>
        <p:spPr>
          <a:xfrm>
            <a:off x="466629" y="3123012"/>
            <a:ext cx="1906180" cy="7386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Belley</a:t>
            </a:r>
            <a:r>
              <a:rPr lang="en-CA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</a:p>
          <a:p>
            <a:r>
              <a:rPr lang="en-CA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arXiv:2307.15156</a:t>
            </a:r>
          </a:p>
          <a:p>
            <a:r>
              <a:rPr lang="en-CA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(under review)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B75ACA5-96BA-5B6E-6971-3A36C1F436D1}"/>
              </a:ext>
            </a:extLst>
          </p:cNvPr>
          <p:cNvCxnSpPr/>
          <p:nvPr/>
        </p:nvCxnSpPr>
        <p:spPr>
          <a:xfrm flipV="1">
            <a:off x="6915874" y="1894114"/>
            <a:ext cx="0" cy="4588686"/>
          </a:xfrm>
          <a:prstGeom prst="line">
            <a:avLst/>
          </a:prstGeom>
          <a:noFill/>
          <a:ln w="12700" cap="flat">
            <a:solidFill>
              <a:srgbClr val="FF0000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95A7EFC-7D67-F7F7-EB5E-41CF11D0D84B}"/>
              </a:ext>
            </a:extLst>
          </p:cNvPr>
          <p:cNvCxnSpPr>
            <a:cxnSpLocks/>
          </p:cNvCxnSpPr>
          <p:nvPr/>
        </p:nvCxnSpPr>
        <p:spPr>
          <a:xfrm flipV="1">
            <a:off x="10672130" y="3766457"/>
            <a:ext cx="0" cy="2748998"/>
          </a:xfrm>
          <a:prstGeom prst="line">
            <a:avLst/>
          </a:prstGeom>
          <a:noFill/>
          <a:ln w="12700" cap="flat">
            <a:solidFill>
              <a:srgbClr val="FF0000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A1C7C22-5E47-CDA1-8070-556EA73F0A0F}"/>
              </a:ext>
            </a:extLst>
          </p:cNvPr>
          <p:cNvCxnSpPr>
            <a:cxnSpLocks/>
          </p:cNvCxnSpPr>
          <p:nvPr/>
        </p:nvCxnSpPr>
        <p:spPr>
          <a:xfrm flipV="1">
            <a:off x="8788212" y="1894111"/>
            <a:ext cx="0" cy="4487004"/>
          </a:xfrm>
          <a:prstGeom prst="line">
            <a:avLst/>
          </a:prstGeom>
          <a:noFill/>
          <a:ln w="12700" cap="flat">
            <a:solidFill>
              <a:srgbClr val="FF0000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0D134ED-193B-E7C2-E202-BE3916423894}"/>
              </a:ext>
            </a:extLst>
          </p:cNvPr>
          <p:cNvCxnSpPr/>
          <p:nvPr/>
        </p:nvCxnSpPr>
        <p:spPr>
          <a:xfrm flipV="1">
            <a:off x="3179596" y="1894111"/>
            <a:ext cx="0" cy="4588686"/>
          </a:xfrm>
          <a:prstGeom prst="line">
            <a:avLst/>
          </a:prstGeom>
          <a:noFill/>
          <a:ln w="12700" cap="flat">
            <a:solidFill>
              <a:srgbClr val="FF0000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BCF7D58-8A6E-78CA-EA66-7F7168729C77}"/>
              </a:ext>
            </a:extLst>
          </p:cNvPr>
          <p:cNvCxnSpPr/>
          <p:nvPr/>
        </p:nvCxnSpPr>
        <p:spPr>
          <a:xfrm flipV="1">
            <a:off x="5055105" y="1879517"/>
            <a:ext cx="0" cy="4588686"/>
          </a:xfrm>
          <a:prstGeom prst="line">
            <a:avLst/>
          </a:prstGeom>
          <a:noFill/>
          <a:ln w="12700" cap="flat">
            <a:solidFill>
              <a:srgbClr val="FF0000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Rectangle 61"/>
          <p:cNvSpPr>
            <a:spLocks noChangeArrowheads="1"/>
          </p:cNvSpPr>
          <p:nvPr/>
        </p:nvSpPr>
        <p:spPr bwMode="auto">
          <a:xfrm>
            <a:off x="182880" y="738716"/>
            <a:ext cx="10489241" cy="892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Converged NMEs for major players in global searches: </a:t>
            </a:r>
            <a:r>
              <a:rPr lang="en-US" sz="21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</a:t>
            </a:r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Ge, </a:t>
            </a:r>
            <a:r>
              <a:rPr lang="en-US" sz="21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Mo, </a:t>
            </a:r>
            <a:r>
              <a:rPr lang="en-US" sz="21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130</a:t>
            </a:r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Te, </a:t>
            </a:r>
            <a:r>
              <a:rPr lang="en-US" sz="21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136</a:t>
            </a:r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 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Ab initio results: differences from models; 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NMEs </a:t>
            </a:r>
            <a:r>
              <a:rPr lang="en-US" sz="21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strongly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disfavored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4FA591B-A94B-7691-FFBC-E86DB7F25A41}"/>
              </a:ext>
            </a:extLst>
          </p:cNvPr>
          <p:cNvSpPr>
            <a:spLocks noChangeAspect="1"/>
          </p:cNvSpPr>
          <p:nvPr/>
        </p:nvSpPr>
        <p:spPr>
          <a:xfrm>
            <a:off x="4454843" y="4912370"/>
            <a:ext cx="533284" cy="5806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8972BDF-9F82-7E15-45CC-BA426C66AA0B}"/>
              </a:ext>
            </a:extLst>
          </p:cNvPr>
          <p:cNvSpPr>
            <a:spLocks noChangeAspect="1"/>
          </p:cNvSpPr>
          <p:nvPr/>
        </p:nvSpPr>
        <p:spPr>
          <a:xfrm>
            <a:off x="2618638" y="4502044"/>
            <a:ext cx="533285" cy="7386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3BC318E-D0DE-FF88-004C-6A27FFAAFF24}"/>
              </a:ext>
            </a:extLst>
          </p:cNvPr>
          <p:cNvSpPr>
            <a:spLocks noChangeAspect="1"/>
          </p:cNvSpPr>
          <p:nvPr/>
        </p:nvSpPr>
        <p:spPr>
          <a:xfrm>
            <a:off x="793002" y="5375674"/>
            <a:ext cx="533284" cy="5806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207F5F4-B51B-F6F2-A030-B74732DB112B}"/>
              </a:ext>
            </a:extLst>
          </p:cNvPr>
          <p:cNvSpPr>
            <a:spLocks noChangeAspect="1"/>
          </p:cNvSpPr>
          <p:nvPr/>
        </p:nvSpPr>
        <p:spPr>
          <a:xfrm>
            <a:off x="6326489" y="4110822"/>
            <a:ext cx="533284" cy="11955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ABF5697-3846-F998-0FDF-5DF99BB263EB}"/>
              </a:ext>
            </a:extLst>
          </p:cNvPr>
          <p:cNvSpPr>
            <a:spLocks noChangeAspect="1"/>
          </p:cNvSpPr>
          <p:nvPr/>
        </p:nvSpPr>
        <p:spPr>
          <a:xfrm>
            <a:off x="8187257" y="4766857"/>
            <a:ext cx="533284" cy="5806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49E27B6-5ABD-6AD7-E52E-36BBE78882F6}"/>
              </a:ext>
            </a:extLst>
          </p:cNvPr>
          <p:cNvSpPr>
            <a:spLocks noChangeAspect="1"/>
          </p:cNvSpPr>
          <p:nvPr/>
        </p:nvSpPr>
        <p:spPr>
          <a:xfrm>
            <a:off x="10066562" y="4950372"/>
            <a:ext cx="533284" cy="5806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2334182"/>
      </p:ext>
    </p:extLst>
  </p:cSld>
  <p:clrMapOvr>
    <a:masterClrMapping/>
  </p:clrMapOvr>
  <p:transition spd="med" advTm="1321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802D9E-124E-3838-86FC-F7D188A0A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F9FF9B5-C514-2DA7-AFD0-35204CDB9718}"/>
              </a:ext>
            </a:extLst>
          </p:cNvPr>
          <p:cNvSpPr/>
          <p:nvPr/>
        </p:nvSpPr>
        <p:spPr>
          <a:xfrm>
            <a:off x="652901" y="6519818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B01E85-B32E-3430-F79C-3652FE8124AE}"/>
              </a:ext>
            </a:extLst>
          </p:cNvPr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>
            <a:extLst>
              <a:ext uri="{FF2B5EF4-FFF2-40B4-BE49-F238E27FC236}">
                <a16:creationId xmlns:a16="http://schemas.microsoft.com/office/drawing/2014/main" id="{D1014C9C-4769-01E1-FA41-F1AEA830DC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Strategy: Explore Correlations</a:t>
            </a:r>
            <a:endParaRPr dirty="0"/>
          </a:p>
        </p:txBody>
      </p:sp>
      <p:sp>
        <p:nvSpPr>
          <p:cNvPr id="6" name="Rectangle 61">
            <a:extLst>
              <a:ext uri="{FF2B5EF4-FFF2-40B4-BE49-F238E27FC236}">
                <a16:creationId xmlns:a16="http://schemas.microsoft.com/office/drawing/2014/main" id="{B2716540-1244-D3A2-F20A-21F06184B6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" y="738716"/>
            <a:ext cx="12009119" cy="60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</a:t>
            </a:r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Ge: Explore correlations with other observables from </a:t>
            </a:r>
            <a:r>
              <a:rPr lang="en-US" sz="21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 interactions</a:t>
            </a:r>
          </a:p>
          <a:p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ab initio correlations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, except DGT</a:t>
            </a: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Use machine learning for further insights?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EEEE45-4241-7F24-2872-BAD046F5F2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0" t="86834" r="19811" b="1133"/>
          <a:stretch>
            <a:fillRect/>
          </a:stretch>
        </p:blipFill>
        <p:spPr>
          <a:xfrm>
            <a:off x="580770" y="3954906"/>
            <a:ext cx="5151772" cy="22005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D1DC6F-F0C8-9161-7181-0B4227E2EF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" t="86834" r="48069" b="1136"/>
          <a:stretch/>
        </p:blipFill>
        <p:spPr>
          <a:xfrm>
            <a:off x="108000" y="1639599"/>
            <a:ext cx="9127643" cy="22005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20BB7F-8BE2-769A-DC80-5C3ECB9D5C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38" t="79114" b="12827"/>
          <a:stretch/>
        </p:blipFill>
        <p:spPr>
          <a:xfrm>
            <a:off x="9589352" y="1639599"/>
            <a:ext cx="2555043" cy="18841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3385EC-2286-8DC7-154E-74A1F84B28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" t="86834" r="94696"/>
          <a:stretch/>
        </p:blipFill>
        <p:spPr>
          <a:xfrm>
            <a:off x="11150" y="3950510"/>
            <a:ext cx="652901" cy="240779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38A217D-759C-F0D7-228B-9D8F7DDC9DB0}"/>
              </a:ext>
            </a:extLst>
          </p:cNvPr>
          <p:cNvSpPr/>
          <p:nvPr/>
        </p:nvSpPr>
        <p:spPr>
          <a:xfrm>
            <a:off x="5776332" y="3950510"/>
            <a:ext cx="1806497" cy="2204911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663DE7-6DA8-77BC-DE81-7994800FFD0D}"/>
              </a:ext>
            </a:extLst>
          </p:cNvPr>
          <p:cNvSpPr txBox="1"/>
          <p:nvPr/>
        </p:nvSpPr>
        <p:spPr>
          <a:xfrm>
            <a:off x="8948059" y="6318996"/>
            <a:ext cx="3225459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Belley</a:t>
            </a:r>
            <a:r>
              <a:rPr lang="en-CA" sz="14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en-CA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arXiV:2210.05809</a:t>
            </a:r>
          </a:p>
          <a:p>
            <a:r>
              <a:rPr lang="en-CA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Yao, </a:t>
            </a:r>
            <a:r>
              <a:rPr lang="en-CA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Ginnett</a:t>
            </a:r>
            <a:r>
              <a:rPr lang="en-CA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CA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Belley</a:t>
            </a:r>
            <a:r>
              <a:rPr lang="en-CA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PRC (2022)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996AA3-2182-7765-A8F9-98DE04DB868F}"/>
              </a:ext>
            </a:extLst>
          </p:cNvPr>
          <p:cNvSpPr txBox="1"/>
          <p:nvPr/>
        </p:nvSpPr>
        <p:spPr>
          <a:xfrm>
            <a:off x="5755127" y="3954906"/>
            <a:ext cx="864624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2000" baseline="300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76</a:t>
            </a:r>
            <a:r>
              <a:rPr lang="en-CA" sz="20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</a:t>
            </a:r>
          </a:p>
        </p:txBody>
      </p:sp>
    </p:spTree>
    <p:extLst>
      <p:ext uri="{BB962C8B-B14F-4D97-AF65-F5344CB8AC3E}">
        <p14:creationId xmlns:p14="http://schemas.microsoft.com/office/powerpoint/2010/main" val="930660418"/>
      </p:ext>
    </p:extLst>
  </p:cSld>
  <p:clrMapOvr>
    <a:masterClrMapping/>
  </p:clrMapOvr>
  <p:transition spd="med" advTm="70059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52901" y="6519818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61">
            <a:extLst>
              <a:ext uri="{FF2B5EF4-FFF2-40B4-BE49-F238E27FC236}">
                <a16:creationId xmlns:a16="http://schemas.microsoft.com/office/drawing/2014/main" id="{9AA3073A-B1E0-ED30-0E42-91A56FB06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" y="738716"/>
            <a:ext cx="12009119" cy="60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Clear correlation with </a:t>
            </a:r>
            <a:r>
              <a:rPr lang="en-US" sz="21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100" b="1" baseline="-2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phase-shift</a:t>
            </a:r>
          </a:p>
          <a:p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Strong correlation emerges for energies &gt; 50MeV</a:t>
            </a: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Constrained by part of interaction for the two nucleons when “close” to each other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MM-DGP Emulator: Correlation w/ </a:t>
            </a:r>
            <a:r>
              <a:rPr lang="en-US" baseline="30000" dirty="0"/>
              <a:t>1</a:t>
            </a:r>
            <a:r>
              <a:rPr lang="en-US" dirty="0"/>
              <a:t>S</a:t>
            </a:r>
            <a:r>
              <a:rPr lang="en-US" baseline="-25000" dirty="0"/>
              <a:t>0</a:t>
            </a:r>
            <a:r>
              <a:rPr lang="en-US" dirty="0"/>
              <a:t> Phase Shift</a:t>
            </a:r>
            <a:endParaRPr dirty="0"/>
          </a:p>
        </p:txBody>
      </p:sp>
      <p:pic>
        <p:nvPicPr>
          <p:cNvPr id="9" name="Picture 8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9EC6DEC3-5370-A571-422C-7DEF2B3627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8" y="1738453"/>
            <a:ext cx="6855473" cy="43981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503A71-5AD5-2389-8D33-DEF132C90805}"/>
              </a:ext>
            </a:extLst>
          </p:cNvPr>
          <p:cNvSpPr txBox="1"/>
          <p:nvPr/>
        </p:nvSpPr>
        <p:spPr>
          <a:xfrm>
            <a:off x="1158253" y="4920819"/>
            <a:ext cx="1886827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Belley</a:t>
            </a:r>
            <a:r>
              <a:rPr lang="en-CA" sz="14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Pitcher et al.,</a:t>
            </a:r>
          </a:p>
          <a:p>
            <a:r>
              <a:rPr lang="en-CA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arXiv:</a:t>
            </a:r>
            <a:r>
              <a:rPr lang="en-CA" sz="1400" dirty="0">
                <a:solidFill>
                  <a:srgbClr val="C00000"/>
                </a:solidFill>
              </a:rPr>
              <a:t>2408.02169</a:t>
            </a:r>
            <a:endParaRPr lang="en-CA" sz="140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520058"/>
      </p:ext>
    </p:extLst>
  </p:cSld>
  <p:clrMapOvr>
    <a:masterClrMapping/>
  </p:clrMapOvr>
  <p:transition spd="med" advTm="70059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52901" y="6519818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61">
            <a:extLst>
              <a:ext uri="{FF2B5EF4-FFF2-40B4-BE49-F238E27FC236}">
                <a16:creationId xmlns:a16="http://schemas.microsoft.com/office/drawing/2014/main" id="{9AA3073A-B1E0-ED30-0E42-91A56FB06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" y="738716"/>
            <a:ext cx="12009119" cy="4170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Consider </a:t>
            </a:r>
            <a: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physics contributing to theoretical error in 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300" dirty="0">
                <a:latin typeface="Symbol" pitchFamily="2" charset="2"/>
                <a:cs typeface="Arial" panose="020B0604020202020204" pitchFamily="34" charset="0"/>
              </a:rPr>
              <a:t>nbb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decay </a:t>
            </a:r>
          </a:p>
          <a:p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Nuclear many-body problem treated </a:t>
            </a: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  w/ newly developed ML emulators 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 PPD for NME in </a:t>
            </a:r>
            <a:r>
              <a:rPr lang="en-US" sz="2100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</a:t>
            </a:r>
            <a:r>
              <a:rPr lang="en-US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</a:t>
            </a: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Dramatically reduced uncertainty</a:t>
            </a:r>
          </a:p>
          <a:p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compared to nuclear models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Rigorous Ab Initio Uncertainties for </a:t>
            </a:r>
            <a:r>
              <a:rPr lang="en-US" baseline="30000" dirty="0"/>
              <a:t>76</a:t>
            </a:r>
            <a:r>
              <a:rPr lang="en-US" dirty="0"/>
              <a:t>Ge</a:t>
            </a: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4E9B26-2759-72B5-6DEE-CB75B22A3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943" y="1425272"/>
            <a:ext cx="8381800" cy="3241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96DA972-10A6-E99A-E00F-B6E257A1A62C}"/>
              </a:ext>
            </a:extLst>
          </p:cNvPr>
          <p:cNvSpPr/>
          <p:nvPr/>
        </p:nvSpPr>
        <p:spPr>
          <a:xfrm>
            <a:off x="5802623" y="2924690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1E444D-448C-59E0-3AE5-35E3437028A4}"/>
              </a:ext>
            </a:extLst>
          </p:cNvPr>
          <p:cNvSpPr/>
          <p:nvPr/>
        </p:nvSpPr>
        <p:spPr>
          <a:xfrm>
            <a:off x="11343130" y="2953246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251A7B-107C-C24B-9559-B446629FEAFD}"/>
              </a:ext>
            </a:extLst>
          </p:cNvPr>
          <p:cNvSpPr/>
          <p:nvPr/>
        </p:nvSpPr>
        <p:spPr>
          <a:xfrm>
            <a:off x="2790854" y="1425272"/>
            <a:ext cx="1284790" cy="324158"/>
          </a:xfrm>
          <a:prstGeom prst="rect">
            <a:avLst/>
          </a:prstGeom>
          <a:solidFill>
            <a:srgbClr val="FF85FF">
              <a:alpha val="15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04EE21-3709-41AB-12CD-93F2396A51C8}"/>
              </a:ext>
            </a:extLst>
          </p:cNvPr>
          <p:cNvSpPr/>
          <p:nvPr/>
        </p:nvSpPr>
        <p:spPr>
          <a:xfrm>
            <a:off x="4367402" y="1413697"/>
            <a:ext cx="830987" cy="324158"/>
          </a:xfrm>
          <a:prstGeom prst="rect">
            <a:avLst/>
          </a:prstGeom>
          <a:solidFill>
            <a:srgbClr val="D883FF">
              <a:alpha val="15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0AE89F-93E5-0B4D-F5AD-78F22E10294C}"/>
              </a:ext>
            </a:extLst>
          </p:cNvPr>
          <p:cNvSpPr/>
          <p:nvPr/>
        </p:nvSpPr>
        <p:spPr>
          <a:xfrm>
            <a:off x="7531045" y="1437275"/>
            <a:ext cx="1219848" cy="324158"/>
          </a:xfrm>
          <a:prstGeom prst="rect">
            <a:avLst/>
          </a:prstGeom>
          <a:solidFill>
            <a:schemeClr val="accent2">
              <a:lumMod val="60000"/>
              <a:lumOff val="40000"/>
              <a:alpha val="1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4FE7E8-7974-8715-5ACF-3A3CFC0299FE}"/>
              </a:ext>
            </a:extLst>
          </p:cNvPr>
          <p:cNvSpPr/>
          <p:nvPr/>
        </p:nvSpPr>
        <p:spPr>
          <a:xfrm>
            <a:off x="5540796" y="1437275"/>
            <a:ext cx="1660011" cy="324158"/>
          </a:xfrm>
          <a:prstGeom prst="rect">
            <a:avLst/>
          </a:prstGeom>
          <a:solidFill>
            <a:schemeClr val="accent1">
              <a:lumMod val="60000"/>
              <a:lumOff val="40000"/>
              <a:alpha val="1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AutoShape 2">
            <a:extLst>
              <a:ext uri="{FF2B5EF4-FFF2-40B4-BE49-F238E27FC236}">
                <a16:creationId xmlns:a16="http://schemas.microsoft.com/office/drawing/2014/main" id="{D6FAC106-AFB2-7094-7F43-5D189BFC42F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149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4">
            <a:extLst>
              <a:ext uri="{FF2B5EF4-FFF2-40B4-BE49-F238E27FC236}">
                <a16:creationId xmlns:a16="http://schemas.microsoft.com/office/drawing/2014/main" id="{A49EF7B5-3DB7-5A9F-659A-4EAA2F7587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016682" y="5371080"/>
            <a:ext cx="253511" cy="25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18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B8D2AC01-8F00-D68E-9603-8DEA8A6C0D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980" y="1826947"/>
            <a:ext cx="7055900" cy="43755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0F667B3-9AFC-285B-2DD1-98B0DC3E7581}"/>
              </a:ext>
            </a:extLst>
          </p:cNvPr>
          <p:cNvSpPr txBox="1"/>
          <p:nvPr/>
        </p:nvSpPr>
        <p:spPr>
          <a:xfrm>
            <a:off x="5540796" y="4868839"/>
            <a:ext cx="1584327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</a:t>
            </a:r>
            <a:r>
              <a:rPr lang="en-CA" sz="1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Models</a:t>
            </a:r>
            <a:endParaRPr lang="en-CA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close up of a document&#10;&#10;Description automatically generated">
            <a:extLst>
              <a:ext uri="{FF2B5EF4-FFF2-40B4-BE49-F238E27FC236}">
                <a16:creationId xmlns:a16="http://schemas.microsoft.com/office/drawing/2014/main" id="{6E4C5528-3285-5822-536F-8D7E038836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2" y="5949807"/>
            <a:ext cx="5456252" cy="90580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D3304D2-D392-5080-DF0F-8E1A306C103D}"/>
              </a:ext>
            </a:extLst>
          </p:cNvPr>
          <p:cNvSpPr txBox="1"/>
          <p:nvPr/>
        </p:nvSpPr>
        <p:spPr>
          <a:xfrm>
            <a:off x="9576500" y="3966034"/>
            <a:ext cx="1170670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 Initio</a:t>
            </a:r>
          </a:p>
        </p:txBody>
      </p:sp>
    </p:spTree>
    <p:extLst>
      <p:ext uri="{BB962C8B-B14F-4D97-AF65-F5344CB8AC3E}">
        <p14:creationId xmlns:p14="http://schemas.microsoft.com/office/powerpoint/2010/main" val="1829538492"/>
      </p:ext>
    </p:extLst>
  </p:cSld>
  <p:clrMapOvr>
    <a:masterClrMapping/>
  </p:clrMapOvr>
  <p:transition spd="med" advTm="70059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Updated Predictions in Heavy Nuclei</a:t>
            </a:r>
            <a:endParaRPr dirty="0"/>
          </a:p>
        </p:txBody>
      </p:sp>
      <p:sp>
        <p:nvSpPr>
          <p:cNvPr id="6" name="Rectangle 61"/>
          <p:cNvSpPr>
            <a:spLocks noChangeArrowheads="1"/>
          </p:cNvSpPr>
          <p:nvPr/>
        </p:nvSpPr>
        <p:spPr bwMode="auto">
          <a:xfrm>
            <a:off x="182880" y="738716"/>
            <a:ext cx="12009119" cy="892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Converged NMEs for major players in global searches: </a:t>
            </a:r>
            <a:r>
              <a:rPr lang="en-US" sz="2100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</a:t>
            </a:r>
            <a:r>
              <a:rPr lang="en-US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Ge, </a:t>
            </a:r>
            <a:r>
              <a:rPr lang="en-US" sz="2100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en-US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 </a:t>
            </a:r>
            <a:r>
              <a:rPr lang="en-US" sz="2100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130</a:t>
            </a:r>
            <a:r>
              <a:rPr lang="en-US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Te, </a:t>
            </a:r>
            <a:r>
              <a:rPr lang="en-US" sz="2100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136</a:t>
            </a:r>
            <a:r>
              <a:rPr lang="en-US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 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Independent PPD agrees with previous spread</a:t>
            </a:r>
          </a:p>
        </p:txBody>
      </p:sp>
      <p:sp>
        <p:nvSpPr>
          <p:cNvPr id="8" name="Rectangle 7"/>
          <p:cNvSpPr/>
          <p:nvPr/>
        </p:nvSpPr>
        <p:spPr>
          <a:xfrm flipV="1">
            <a:off x="340855" y="6493686"/>
            <a:ext cx="1082831" cy="24220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FB4B4A7-09D4-9285-4FB2-8057FC6EB52D}"/>
              </a:ext>
            </a:extLst>
          </p:cNvPr>
          <p:cNvSpPr/>
          <p:nvPr/>
        </p:nvSpPr>
        <p:spPr>
          <a:xfrm flipV="1">
            <a:off x="924625" y="6457314"/>
            <a:ext cx="8905175" cy="34028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 descr="A graph of different types of objects&#10;&#10;Description automatically generated with medium confidence">
            <a:extLst>
              <a:ext uri="{FF2B5EF4-FFF2-40B4-BE49-F238E27FC236}">
                <a16:creationId xmlns:a16="http://schemas.microsoft.com/office/drawing/2014/main" id="{C3B3DB19-3151-B90A-55E1-C4287244B2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0" y="1656061"/>
            <a:ext cx="11488973" cy="512996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E6499CC-112F-9D06-60FC-B26F01DCB05D}"/>
              </a:ext>
            </a:extLst>
          </p:cNvPr>
          <p:cNvCxnSpPr>
            <a:cxnSpLocks/>
          </p:cNvCxnSpPr>
          <p:nvPr/>
        </p:nvCxnSpPr>
        <p:spPr>
          <a:xfrm flipV="1">
            <a:off x="6770911" y="2013857"/>
            <a:ext cx="0" cy="4468943"/>
          </a:xfrm>
          <a:prstGeom prst="line">
            <a:avLst/>
          </a:prstGeom>
          <a:noFill/>
          <a:ln w="12700" cap="flat">
            <a:solidFill>
              <a:srgbClr val="FF0000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5C6F860-E554-5B62-0B1D-E46355337F95}"/>
              </a:ext>
            </a:extLst>
          </p:cNvPr>
          <p:cNvCxnSpPr>
            <a:cxnSpLocks/>
          </p:cNvCxnSpPr>
          <p:nvPr/>
        </p:nvCxnSpPr>
        <p:spPr>
          <a:xfrm flipV="1">
            <a:off x="10417623" y="3766457"/>
            <a:ext cx="0" cy="2748998"/>
          </a:xfrm>
          <a:prstGeom prst="line">
            <a:avLst/>
          </a:prstGeom>
          <a:noFill/>
          <a:ln w="12700" cap="flat">
            <a:solidFill>
              <a:srgbClr val="FF0000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C35DAA-9303-BCD4-FB1C-C02EA92C0435}"/>
              </a:ext>
            </a:extLst>
          </p:cNvPr>
          <p:cNvCxnSpPr>
            <a:cxnSpLocks/>
          </p:cNvCxnSpPr>
          <p:nvPr/>
        </p:nvCxnSpPr>
        <p:spPr>
          <a:xfrm flipV="1">
            <a:off x="8588823" y="1970313"/>
            <a:ext cx="0" cy="4487004"/>
          </a:xfrm>
          <a:prstGeom prst="line">
            <a:avLst/>
          </a:prstGeom>
          <a:noFill/>
          <a:ln w="12700" cap="flat">
            <a:solidFill>
              <a:srgbClr val="FF0000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52BC427-776B-FF5B-A1BE-0EA9C84161CB}"/>
              </a:ext>
            </a:extLst>
          </p:cNvPr>
          <p:cNvCxnSpPr/>
          <p:nvPr/>
        </p:nvCxnSpPr>
        <p:spPr>
          <a:xfrm flipV="1">
            <a:off x="3110148" y="1894111"/>
            <a:ext cx="0" cy="4588686"/>
          </a:xfrm>
          <a:prstGeom prst="line">
            <a:avLst/>
          </a:prstGeom>
          <a:noFill/>
          <a:ln w="12700" cap="flat">
            <a:solidFill>
              <a:srgbClr val="FF0000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693E351-FCC1-10CB-EA6C-15D1693BBEDB}"/>
              </a:ext>
            </a:extLst>
          </p:cNvPr>
          <p:cNvCxnSpPr/>
          <p:nvPr/>
        </p:nvCxnSpPr>
        <p:spPr>
          <a:xfrm flipV="1">
            <a:off x="4942111" y="1923061"/>
            <a:ext cx="0" cy="4588686"/>
          </a:xfrm>
          <a:prstGeom prst="line">
            <a:avLst/>
          </a:prstGeom>
          <a:noFill/>
          <a:ln w="12700" cap="flat">
            <a:solidFill>
              <a:srgbClr val="FF0000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777747401"/>
      </p:ext>
    </p:extLst>
  </p:cSld>
  <p:clrMapOvr>
    <a:masterClrMapping/>
  </p:clrMapOvr>
  <p:transition spd="med" advTm="1321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CA" dirty="0"/>
              <a:t>Neutrino-less (</a:t>
            </a:r>
            <a:r>
              <a:rPr lang="en-US" dirty="0">
                <a:latin typeface="Times New Roman"/>
                <a:cs typeface="Times New Roman"/>
              </a:rPr>
              <a:t>0ν</a:t>
            </a:r>
            <a:r>
              <a:rPr lang="en-CA" dirty="0"/>
              <a:t>) Double-Beta (</a:t>
            </a:r>
            <a:r>
              <a:rPr lang="en-US" dirty="0">
                <a:latin typeface="Times New Roman"/>
                <a:ea typeface="Lucida Grande"/>
                <a:cs typeface="Times New Roman"/>
              </a:rPr>
              <a:t>ββ) </a:t>
            </a:r>
            <a:r>
              <a:rPr lang="en-CA" dirty="0"/>
              <a:t>Decay</a:t>
            </a:r>
            <a:endParaRPr dirty="0"/>
          </a:p>
        </p:txBody>
      </p:sp>
      <p:sp>
        <p:nvSpPr>
          <p:cNvPr id="3" name="Rectangle 2"/>
          <p:cNvSpPr/>
          <p:nvPr/>
        </p:nvSpPr>
        <p:spPr>
          <a:xfrm>
            <a:off x="3386561" y="1158451"/>
            <a:ext cx="3228360" cy="47215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Rectangle 61"/>
          <p:cNvSpPr>
            <a:spLocks noChangeArrowheads="1"/>
          </p:cNvSpPr>
          <p:nvPr/>
        </p:nvSpPr>
        <p:spPr bwMode="auto">
          <a:xfrm>
            <a:off x="182880" y="738717"/>
            <a:ext cx="12009119" cy="6201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Neutrino own antiparticle        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0ν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Lucida Grande"/>
                <a:cs typeface="Arial" panose="020B0604020202020204" pitchFamily="34" charset="0"/>
              </a:rPr>
              <a:t>ββ</a:t>
            </a:r>
            <a:r>
              <a:rPr lang="en-US" sz="2100" dirty="0">
                <a:latin typeface="Arial" panose="020B0604020202020204" pitchFamily="34" charset="0"/>
                <a:ea typeface="Lucida Grande"/>
                <a:cs typeface="Arial" panose="020B0604020202020204" pitchFamily="34" charset="0"/>
              </a:rPr>
              <a:t> decay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21"/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 hangingPunct="1"/>
            <a:endParaRPr lang="en-US" sz="21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 hangingPunct="1"/>
            <a:endParaRPr lang="en-US" sz="21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 hangingPunct="1"/>
            <a:endParaRPr lang="en-US" sz="21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 hangingPunct="1"/>
            <a:endParaRPr lang="en-US" sz="21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 hangingPunct="1"/>
            <a:endParaRPr lang="en-US" sz="21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 hangingPunct="1"/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 hangingPunct="1"/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 hangingPunct="1"/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 hangingPunct="1"/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 hangingPunct="1"/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Tremendous impact on BSM physics</a:t>
            </a:r>
          </a:p>
          <a:p>
            <a:pPr defTabSz="609521"/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21"/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Matter creation/lepton-number violation</a:t>
            </a:r>
          </a:p>
          <a:p>
            <a:pPr defTabSz="609521"/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21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Majorana character of neutrino</a:t>
            </a:r>
          </a:p>
          <a:p>
            <a:pPr defTabSz="609521"/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21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Matter/antimatter asymmetry</a:t>
            </a:r>
          </a:p>
          <a:p>
            <a:pPr defTabSz="609521"/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21"/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Absolute neutrino mass scale</a:t>
            </a:r>
          </a:p>
          <a:p>
            <a:pPr defTabSz="609521"/>
            <a:endParaRPr lang="en-US" sz="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240" y="853923"/>
            <a:ext cx="685800" cy="24384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292" y="5599960"/>
            <a:ext cx="2274227" cy="801489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467" y="5687156"/>
            <a:ext cx="3705013" cy="54646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102148" y="5690302"/>
            <a:ext cx="892840" cy="595473"/>
          </a:xfrm>
          <a:prstGeom prst="rect">
            <a:avLst/>
          </a:prstGeom>
          <a:solidFill>
            <a:schemeClr val="tx2">
              <a:lumMod val="60000"/>
              <a:lumOff val="40000"/>
              <a:alpha val="18000"/>
            </a:schemeClr>
          </a:solidFill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90909E7-23CE-53CF-EB5D-CFDB1F6E32BB}"/>
              </a:ext>
            </a:extLst>
          </p:cNvPr>
          <p:cNvSpPr/>
          <p:nvPr/>
        </p:nvSpPr>
        <p:spPr>
          <a:xfrm>
            <a:off x="4337807" y="1393652"/>
            <a:ext cx="1147492" cy="40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pic>
        <p:nvPicPr>
          <p:cNvPr id="20" name="Picture 19" descr="Majorana_gen_BIG.jpg">
            <a:extLst>
              <a:ext uri="{FF2B5EF4-FFF2-40B4-BE49-F238E27FC236}">
                <a16:creationId xmlns:a16="http://schemas.microsoft.com/office/drawing/2014/main" id="{C08B028F-C418-9770-F529-6446EB1BF7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98"/>
          <a:stretch/>
        </p:blipFill>
        <p:spPr>
          <a:xfrm>
            <a:off x="3986937" y="1402012"/>
            <a:ext cx="3759444" cy="2702707"/>
          </a:xfrm>
          <a:prstGeom prst="rect">
            <a:avLst/>
          </a:prstGeom>
        </p:spPr>
      </p:pic>
      <p:pic>
        <p:nvPicPr>
          <p:cNvPr id="21" name="Picture 20" descr="Screen Shot 2015-03-09 at 22.33.24.png">
            <a:extLst>
              <a:ext uri="{FF2B5EF4-FFF2-40B4-BE49-F238E27FC236}">
                <a16:creationId xmlns:a16="http://schemas.microsoft.com/office/drawing/2014/main" id="{3F722B37-2CF0-617F-ED70-D5D4D67EE46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4" t="31146" r="26936" b="24037"/>
          <a:stretch/>
        </p:blipFill>
        <p:spPr>
          <a:xfrm>
            <a:off x="7792079" y="1403466"/>
            <a:ext cx="4327439" cy="2830105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6330F2E6-D3EC-99E9-7A31-A328012CD20E}"/>
              </a:ext>
            </a:extLst>
          </p:cNvPr>
          <p:cNvSpPr>
            <a:spLocks noChangeAspect="1"/>
          </p:cNvSpPr>
          <p:nvPr/>
        </p:nvSpPr>
        <p:spPr>
          <a:xfrm>
            <a:off x="11594234" y="3556079"/>
            <a:ext cx="548640" cy="548640"/>
          </a:xfrm>
          <a:prstGeom prst="ellipse">
            <a:avLst/>
          </a:prstGeom>
          <a:noFill/>
          <a:ln w="158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04" tIns="60953" rIns="121904" bIns="60953" rtlCol="0" anchor="ctr"/>
          <a:lstStyle/>
          <a:p>
            <a:pPr algn="ctr"/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1D4F86E-6356-775B-911C-C31811AE41E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083" t="47443" r="41462" b="5323"/>
          <a:stretch/>
        </p:blipFill>
        <p:spPr>
          <a:xfrm>
            <a:off x="19932" y="1414814"/>
            <a:ext cx="3969934" cy="289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69193"/>
      </p:ext>
    </p:extLst>
  </p:cSld>
  <p:clrMapOvr>
    <a:masterClrMapping/>
  </p:clrMapOvr>
  <p:transition spd="med" advTm="43505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52901" y="6519818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Strategy: Impact on Worldwide Searches</a:t>
            </a:r>
            <a:endParaRPr dirty="0"/>
          </a:p>
        </p:txBody>
      </p:sp>
      <p:sp>
        <p:nvSpPr>
          <p:cNvPr id="6" name="Rectangle 61"/>
          <p:cNvSpPr>
            <a:spLocks noChangeArrowheads="1"/>
          </p:cNvSpPr>
          <p:nvPr/>
        </p:nvSpPr>
        <p:spPr bwMode="auto">
          <a:xfrm>
            <a:off x="182880" y="738716"/>
            <a:ext cx="12009119" cy="6063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for current searches: large matrix elements disfavored, lowers expected rates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Current experimental reach – improved with effects of contact term</a:t>
            </a: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Highly unlikely 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inverted Hierarchy has been probed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A46366-9ADC-CB16-2696-6EDB6DA27EC2}"/>
              </a:ext>
            </a:extLst>
          </p:cNvPr>
          <p:cNvSpPr txBox="1"/>
          <p:nvPr/>
        </p:nvSpPr>
        <p:spPr>
          <a:xfrm>
            <a:off x="9518031" y="6257061"/>
            <a:ext cx="2554364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Belley</a:t>
            </a:r>
            <a:r>
              <a:rPr lang="en-CA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al, </a:t>
            </a:r>
            <a:r>
              <a:rPr lang="en-CA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arXiv:2307.15156</a:t>
            </a:r>
          </a:p>
          <a:p>
            <a:r>
              <a:rPr lang="en-CA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(under review)</a:t>
            </a:r>
          </a:p>
        </p:txBody>
      </p:sp>
      <p:pic>
        <p:nvPicPr>
          <p:cNvPr id="5" name="Picture 4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9EF46A81-B21B-46DE-A81A-39E8DCE43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1584000"/>
            <a:ext cx="8420608" cy="468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791289"/>
      </p:ext>
    </p:extLst>
  </p:cSld>
  <p:clrMapOvr>
    <a:masterClrMapping/>
  </p:clrMapOvr>
  <p:transition spd="med" advTm="32409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52901" y="6519818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Strategy: Impact on Ton-Scale Searches</a:t>
            </a:r>
            <a:endParaRPr dirty="0"/>
          </a:p>
        </p:txBody>
      </p:sp>
      <p:sp>
        <p:nvSpPr>
          <p:cNvPr id="6" name="Rectangle 61"/>
          <p:cNvSpPr>
            <a:spLocks noChangeArrowheads="1"/>
          </p:cNvSpPr>
          <p:nvPr/>
        </p:nvSpPr>
        <p:spPr bwMode="auto">
          <a:xfrm>
            <a:off x="182880" y="738716"/>
            <a:ext cx="12009119" cy="6063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for next-generation searches: sensitivities from LEGEND, SNO+, nEXO, CUPID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Effect of short-range term improves experimental reach… </a:t>
            </a:r>
            <a:r>
              <a:rPr lang="en-US" sz="21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 now a major player</a:t>
            </a: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Uncertainty reduced by </a:t>
            </a:r>
            <a:r>
              <a:rPr lang="en-US" sz="21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one order of magnitude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D25647-1265-649F-529A-25FDB7BC8A06}"/>
              </a:ext>
            </a:extLst>
          </p:cNvPr>
          <p:cNvSpPr txBox="1"/>
          <p:nvPr/>
        </p:nvSpPr>
        <p:spPr>
          <a:xfrm>
            <a:off x="9518031" y="6257061"/>
            <a:ext cx="2554364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Belley</a:t>
            </a:r>
            <a:r>
              <a:rPr lang="en-CA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al, </a:t>
            </a:r>
            <a:r>
              <a:rPr lang="en-CA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arXiv:2307.15156</a:t>
            </a:r>
          </a:p>
          <a:p>
            <a:r>
              <a:rPr lang="en-CA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(under review)</a:t>
            </a:r>
          </a:p>
        </p:txBody>
      </p:sp>
      <p:pic>
        <p:nvPicPr>
          <p:cNvPr id="14" name="Picture 13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8A67429A-BE83-C7BE-0B03-FCE9BD2A4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1584000"/>
            <a:ext cx="8420608" cy="4681728"/>
          </a:xfrm>
          <a:prstGeom prst="rect">
            <a:avLst/>
          </a:prstGeom>
        </p:spPr>
      </p:pic>
      <p:pic>
        <p:nvPicPr>
          <p:cNvPr id="3" name="Picture 28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ED0FA14C-91DE-C3C2-1553-5A31C3D82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828" y="3828236"/>
            <a:ext cx="360362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0" descr="A logo of a company&#10;&#10;Description automatically generated">
            <a:extLst>
              <a:ext uri="{FF2B5EF4-FFF2-40B4-BE49-F238E27FC236}">
                <a16:creationId xmlns:a16="http://schemas.microsoft.com/office/drawing/2014/main" id="{FD9F8490-75A6-490A-5C78-F8795CBFD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593" y="3146381"/>
            <a:ext cx="361950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2" descr="A black and white image of a cupid shooting a target&#10;&#10;Description automatically generated">
            <a:extLst>
              <a:ext uri="{FF2B5EF4-FFF2-40B4-BE49-F238E27FC236}">
                <a16:creationId xmlns:a16="http://schemas.microsoft.com/office/drawing/2014/main" id="{8445C1AB-B014-97AD-68BB-9310902E6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392" y="4325893"/>
            <a:ext cx="587375" cy="25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phic 34">
            <a:extLst>
              <a:ext uri="{FF2B5EF4-FFF2-40B4-BE49-F238E27FC236}">
                <a16:creationId xmlns:a16="http://schemas.microsoft.com/office/drawing/2014/main" id="{FDE1CA39-1EA7-91ED-6EDE-F33F14790B2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0189"/>
          <a:stretch/>
        </p:blipFill>
        <p:spPr>
          <a:xfrm>
            <a:off x="6916881" y="3387598"/>
            <a:ext cx="587375" cy="13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199318"/>
      </p:ext>
    </p:extLst>
  </p:cSld>
  <p:clrMapOvr>
    <a:masterClrMapping/>
  </p:clrMapOvr>
  <p:transition spd="med" advTm="32409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774F6E-7827-5EDE-5B6A-81439C4BD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DF2F35F-62EC-3C9A-D0FB-DE4A203A46BC}"/>
              </a:ext>
            </a:extLst>
          </p:cNvPr>
          <p:cNvSpPr/>
          <p:nvPr/>
        </p:nvSpPr>
        <p:spPr>
          <a:xfrm>
            <a:off x="652901" y="6519818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33B5D4D-A5A8-4165-4D99-1181FB681C69}"/>
              </a:ext>
            </a:extLst>
          </p:cNvPr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>
            <a:extLst>
              <a:ext uri="{FF2B5EF4-FFF2-40B4-BE49-F238E27FC236}">
                <a16:creationId xmlns:a16="http://schemas.microsoft.com/office/drawing/2014/main" id="{0F2E8094-47C3-CE1B-C3C6-B68A6BE1D6F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Combined Limits: Likelihood Functions</a:t>
            </a:r>
            <a:endParaRPr dirty="0"/>
          </a:p>
        </p:txBody>
      </p:sp>
      <p:sp>
        <p:nvSpPr>
          <p:cNvPr id="6" name="Rectangle 61">
            <a:extLst>
              <a:ext uri="{FF2B5EF4-FFF2-40B4-BE49-F238E27FC236}">
                <a16:creationId xmlns:a16="http://schemas.microsoft.com/office/drawing/2014/main" id="{CA6B5587-3955-5714-5391-ED2BD097E0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" y="738716"/>
            <a:ext cx="12009119" cy="5293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Obtain likelihood functions from experiments – convert decay rates to</a:t>
            </a: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Likelihoods allow combined limit via Bayes’ Theorem</a:t>
            </a: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														    </a:t>
            </a:r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Combined limits indicate IH will be probed!</a:t>
            </a:r>
            <a:endParaRPr lang="en-US" sz="2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40DAFAD-88B7-62A3-C73F-F2FD2760C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348" y="1327439"/>
            <a:ext cx="3134886" cy="8215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61CCCA-A9F6-9A0E-AA56-7C19840F3F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4550" r="83320" b="25791"/>
          <a:stretch/>
        </p:blipFill>
        <p:spPr>
          <a:xfrm>
            <a:off x="8477875" y="856314"/>
            <a:ext cx="705382" cy="328676"/>
          </a:xfrm>
          <a:prstGeom prst="rect">
            <a:avLst/>
          </a:prstGeom>
        </p:spPr>
      </p:pic>
      <p:pic>
        <p:nvPicPr>
          <p:cNvPr id="15" name="Picture 14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A0773606-FC3F-4B37-9BA2-E35312C7A2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14" y="3070176"/>
            <a:ext cx="6729424" cy="374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206992-4B12-BE29-B40F-0293B5804BC1}"/>
              </a:ext>
            </a:extLst>
          </p:cNvPr>
          <p:cNvSpPr txBox="1"/>
          <p:nvPr/>
        </p:nvSpPr>
        <p:spPr>
          <a:xfrm>
            <a:off x="1047857" y="3499632"/>
            <a:ext cx="2554364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Shickele</a:t>
            </a:r>
            <a:r>
              <a:rPr lang="en-CA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in prep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0CFAA2-D6B3-C0D7-6E19-919B96940922}"/>
              </a:ext>
            </a:extLst>
          </p:cNvPr>
          <p:cNvSpPr txBox="1"/>
          <p:nvPr/>
        </p:nvSpPr>
        <p:spPr>
          <a:xfrm>
            <a:off x="7529724" y="4973350"/>
            <a:ext cx="38112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4471C4"/>
                </a:solidFill>
                <a:latin typeface="Arial" panose="020B0604020202020204" pitchFamily="34" charset="0"/>
              </a:rPr>
              <a:t>Analysis based on S. Biller PRD (2021)</a:t>
            </a:r>
            <a:endParaRPr lang="en-CA" sz="1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65997E-244D-B171-2492-15FF2CA0586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2389" t="61815" r="11147" b="16288"/>
          <a:stretch/>
        </p:blipFill>
        <p:spPr>
          <a:xfrm>
            <a:off x="7061044" y="1315615"/>
            <a:ext cx="4778653" cy="371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91232"/>
      </p:ext>
    </p:extLst>
  </p:cSld>
  <p:clrMapOvr>
    <a:masterClrMapping/>
  </p:clrMapOvr>
  <p:transition spd="med" advTm="32409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52901" y="6519818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NMEs for Heavy Sterile Neutrino Exchange</a:t>
            </a:r>
            <a:endParaRPr dirty="0"/>
          </a:p>
        </p:txBody>
      </p:sp>
      <p:sp>
        <p:nvSpPr>
          <p:cNvPr id="6" name="Rectangle 61"/>
          <p:cNvSpPr>
            <a:spLocks noChangeArrowheads="1"/>
          </p:cNvSpPr>
          <p:nvPr/>
        </p:nvSpPr>
        <p:spPr bwMode="auto">
          <a:xfrm>
            <a:off x="182880" y="738716"/>
            <a:ext cx="12009119" cy="583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Converged heavy NMEs for all major candidates</a:t>
            </a:r>
          </a:p>
          <a:p>
            <a:endParaRPr lang="en-US" sz="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Generally smaller values (and spread) than nuclear models</a:t>
            </a: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0</a:t>
            </a:r>
            <a:r>
              <a:rPr lang="en-US" sz="2100" dirty="0">
                <a:solidFill>
                  <a:schemeClr val="tx1"/>
                </a:solidFill>
                <a:latin typeface="Symbol" pitchFamily="2" charset="2"/>
                <a:cs typeface="Arial" panose="020B0604020202020204" pitchFamily="34" charset="0"/>
              </a:rPr>
              <a:t>nbb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limits to obtain combined lower limit for heavy neutrino mass </a:t>
            </a:r>
          </a:p>
          <a:p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probe particle masses beyond the LHC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new collaborations w/ particle theory @TRIUMF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D25647-1265-649F-529A-25FDB7BC8A06}"/>
              </a:ext>
            </a:extLst>
          </p:cNvPr>
          <p:cNvSpPr txBox="1"/>
          <p:nvPr/>
        </p:nvSpPr>
        <p:spPr>
          <a:xfrm>
            <a:off x="9454756" y="5193640"/>
            <a:ext cx="2554364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Todd, </a:t>
            </a:r>
            <a:r>
              <a:rPr lang="en-CA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Shickele</a:t>
            </a:r>
            <a:r>
              <a:rPr lang="en-CA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in prep.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9D3E6B-4BCC-5FCA-C5EB-318171C996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092" t="7097" r="7665" b="71751"/>
          <a:stretch/>
        </p:blipFill>
        <p:spPr>
          <a:xfrm>
            <a:off x="64888" y="1779803"/>
            <a:ext cx="5334277" cy="35403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E8025F-8477-8D0E-2102-4F6E8E1F09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520" t="6236" r="6946" b="78001"/>
          <a:stretch/>
        </p:blipFill>
        <p:spPr>
          <a:xfrm>
            <a:off x="5439144" y="3431970"/>
            <a:ext cx="6716413" cy="162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232762"/>
      </p:ext>
    </p:extLst>
  </p:cSld>
  <p:clrMapOvr>
    <a:masterClrMapping/>
  </p:clrMapOvr>
  <p:transition spd="med" advTm="32409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1"/>
          <p:cNvSpPr>
            <a:spLocks noChangeArrowheads="1"/>
          </p:cNvSpPr>
          <p:nvPr/>
        </p:nvSpPr>
        <p:spPr bwMode="auto">
          <a:xfrm>
            <a:off x="179999" y="720000"/>
            <a:ext cx="12012001" cy="18250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dirty="0">
                <a:solidFill>
                  <a:schemeClr val="tx1"/>
                </a:solidFill>
              </a:rPr>
              <a:t>(Not so) Bold predictions: new directions in the next 5 years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000" dirty="0">
              <a:solidFill>
                <a:schemeClr val="tx1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b="1" dirty="0">
                <a:solidFill>
                  <a:schemeClr val="tx1"/>
                </a:solidFill>
              </a:rPr>
              <a:t>																				 </a:t>
            </a:r>
            <a:r>
              <a:rPr lang="en-US" sz="2000" b="1" dirty="0">
                <a:solidFill>
                  <a:srgbClr val="C00000"/>
                </a:solidFill>
              </a:rPr>
              <a:t>Nucleosynthesis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dirty="0">
                <a:solidFill>
                  <a:schemeClr val="tx1"/>
                </a:solidFill>
              </a:rPr>
              <a:t>																				 Ab initio input for r-process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000" dirty="0">
              <a:solidFill>
                <a:schemeClr val="tx1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664C49-EB9B-193F-91C7-692E70858420}"/>
              </a:ext>
            </a:extLst>
          </p:cNvPr>
          <p:cNvSpPr/>
          <p:nvPr/>
        </p:nvSpPr>
        <p:spPr>
          <a:xfrm>
            <a:off x="666341" y="6387528"/>
            <a:ext cx="650316" cy="312234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0E7391-7C86-511E-F9B9-B29E21DF6A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8" y="1358442"/>
            <a:ext cx="8778240" cy="5486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1EC98C-F282-55F3-8224-076AFCEBF3F9}"/>
              </a:ext>
            </a:extLst>
          </p:cNvPr>
          <p:cNvSpPr/>
          <p:nvPr/>
        </p:nvSpPr>
        <p:spPr>
          <a:xfrm>
            <a:off x="2787908" y="2932638"/>
            <a:ext cx="3841078" cy="1923982"/>
          </a:xfrm>
          <a:prstGeom prst="rect">
            <a:avLst/>
          </a:prstGeom>
          <a:gradFill flip="none" rotWithShape="1">
            <a:gsLst>
              <a:gs pos="28000">
                <a:srgbClr val="00B0F0">
                  <a:alpha val="88000"/>
                </a:srgbClr>
              </a:gs>
              <a:gs pos="98000">
                <a:schemeClr val="bg1">
                  <a:alpha val="0"/>
                </a:schemeClr>
              </a:gs>
              <a:gs pos="74000">
                <a:srgbClr val="0070C0">
                  <a:alpha val="75897"/>
                </a:srgbClr>
              </a:gs>
            </a:gsLst>
            <a:path path="rect">
              <a:fillToRect t="100000" r="100000"/>
            </a:path>
            <a:tileRect l="-100000" b="-100000"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84D4D5A-B52D-3A5C-7C5E-5F292AF73B3F}"/>
              </a:ext>
            </a:extLst>
          </p:cNvPr>
          <p:cNvSpPr/>
          <p:nvPr/>
        </p:nvSpPr>
        <p:spPr>
          <a:xfrm>
            <a:off x="5344401" y="1657630"/>
            <a:ext cx="3534606" cy="211246"/>
          </a:xfrm>
          <a:prstGeom prst="ellipse">
            <a:avLst/>
          </a:prstGeom>
          <a:gradFill flip="none" rotWithShape="1">
            <a:gsLst>
              <a:gs pos="60000">
                <a:srgbClr val="0070C0">
                  <a:alpha val="76766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079DBCB-6C1E-8E88-CC23-745113A00847}"/>
              </a:ext>
            </a:extLst>
          </p:cNvPr>
          <p:cNvSpPr/>
          <p:nvPr/>
        </p:nvSpPr>
        <p:spPr>
          <a:xfrm rot="5400000">
            <a:off x="6388901" y="2510291"/>
            <a:ext cx="2512557" cy="175607"/>
          </a:xfrm>
          <a:prstGeom prst="ellipse">
            <a:avLst/>
          </a:prstGeom>
          <a:gradFill flip="none" rotWithShape="1">
            <a:gsLst>
              <a:gs pos="61000">
                <a:srgbClr val="0070C0">
                  <a:alpha val="52878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Sun 13">
            <a:extLst>
              <a:ext uri="{FF2B5EF4-FFF2-40B4-BE49-F238E27FC236}">
                <a16:creationId xmlns:a16="http://schemas.microsoft.com/office/drawing/2014/main" id="{9C3B3471-978D-9EF8-DB5F-B5148457CDB5}"/>
              </a:ext>
            </a:extLst>
          </p:cNvPr>
          <p:cNvSpPr/>
          <p:nvPr/>
        </p:nvSpPr>
        <p:spPr>
          <a:xfrm>
            <a:off x="7439603" y="1597407"/>
            <a:ext cx="391885" cy="356258"/>
          </a:xfrm>
          <a:prstGeom prst="sun">
            <a:avLst/>
          </a:prstGeom>
          <a:solidFill>
            <a:srgbClr val="FF0000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E393F3-1979-18CF-06CB-0AA02995D5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61" b="27160"/>
          <a:stretch/>
        </p:blipFill>
        <p:spPr>
          <a:xfrm>
            <a:off x="7852727" y="1912553"/>
            <a:ext cx="882967" cy="495334"/>
          </a:xfrm>
          <a:prstGeom prst="rect">
            <a:avLst/>
          </a:prstGeom>
        </p:spPr>
      </p:pic>
      <p:sp>
        <p:nvSpPr>
          <p:cNvPr id="12" name="Up Arrow 11">
            <a:extLst>
              <a:ext uri="{FF2B5EF4-FFF2-40B4-BE49-F238E27FC236}">
                <a16:creationId xmlns:a16="http://schemas.microsoft.com/office/drawing/2014/main" id="{EB59091A-058B-C985-571A-D17977CB1155}"/>
              </a:ext>
            </a:extLst>
          </p:cNvPr>
          <p:cNvSpPr/>
          <p:nvPr/>
        </p:nvSpPr>
        <p:spPr>
          <a:xfrm rot="2601287">
            <a:off x="7628930" y="868292"/>
            <a:ext cx="834351" cy="913266"/>
          </a:xfrm>
          <a:prstGeom prst="upArrow">
            <a:avLst/>
          </a:prstGeom>
          <a:solidFill>
            <a:schemeClr val="bg1">
              <a:lumMod val="75000"/>
              <a:alpha val="79000"/>
            </a:scheme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2954E0-37F9-5CCB-DCCB-4887C6A5600E}"/>
              </a:ext>
            </a:extLst>
          </p:cNvPr>
          <p:cNvSpPr txBox="1"/>
          <p:nvPr/>
        </p:nvSpPr>
        <p:spPr>
          <a:xfrm>
            <a:off x="9069383" y="3426880"/>
            <a:ext cx="3023642" cy="30777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1400" b="1" dirty="0">
                <a:solidFill>
                  <a:srgbClr val="0070C0"/>
                </a:solidFill>
              </a:rPr>
              <a:t>Nicole </a:t>
            </a:r>
            <a:r>
              <a:rPr lang="en-CA" sz="1400" b="1" dirty="0" err="1">
                <a:solidFill>
                  <a:srgbClr val="0070C0"/>
                </a:solidFill>
              </a:rPr>
              <a:t>Vassh</a:t>
            </a:r>
            <a:r>
              <a:rPr lang="en-CA" sz="1400" b="1" dirty="0">
                <a:solidFill>
                  <a:srgbClr val="0070C0"/>
                </a:solidFill>
              </a:rPr>
              <a:t>   Maude </a:t>
            </a:r>
            <a:r>
              <a:rPr lang="en-CA" sz="1400" b="1" dirty="0" err="1">
                <a:solidFill>
                  <a:srgbClr val="0070C0"/>
                </a:solidFill>
              </a:rPr>
              <a:t>Larivière</a:t>
            </a:r>
            <a:endParaRPr lang="en-US" sz="1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7" name="Picture 16" descr="A person wearing glasses and a nose ring&#10;&#10;Description automatically generated">
            <a:extLst>
              <a:ext uri="{FF2B5EF4-FFF2-40B4-BE49-F238E27FC236}">
                <a16:creationId xmlns:a16="http://schemas.microsoft.com/office/drawing/2014/main" id="{E415C612-BD00-5BF1-5578-846EB9996C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266" y="2293164"/>
            <a:ext cx="742543" cy="11138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2D5DF94-5E9A-51E4-E680-B3CCEF3DE3C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8"/>
          <a:stretch/>
        </p:blipFill>
        <p:spPr>
          <a:xfrm>
            <a:off x="9749413" y="3806236"/>
            <a:ext cx="1163252" cy="126332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0D4510B-363A-DB4D-1013-344405BF9A46}"/>
              </a:ext>
            </a:extLst>
          </p:cNvPr>
          <p:cNvSpPr txBox="1"/>
          <p:nvPr/>
        </p:nvSpPr>
        <p:spPr>
          <a:xfrm>
            <a:off x="9845412" y="5135765"/>
            <a:ext cx="1163252" cy="30777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1400" b="1" dirty="0" err="1">
                <a:solidFill>
                  <a:srgbClr val="0070C0"/>
                </a:solidFill>
              </a:rPr>
              <a:t>Baishan</a:t>
            </a:r>
            <a:r>
              <a:rPr lang="en-CA" sz="1400" b="1" dirty="0">
                <a:solidFill>
                  <a:srgbClr val="0070C0"/>
                </a:solidFill>
              </a:rPr>
              <a:t> Hu</a:t>
            </a:r>
            <a:endParaRPr lang="en-US" sz="1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21" name="Picture 20" descr="A person standing on a railing with mountains in the background&#10;&#10;Description automatically generated">
            <a:extLst>
              <a:ext uri="{FF2B5EF4-FFF2-40B4-BE49-F238E27FC236}">
                <a16:creationId xmlns:a16="http://schemas.microsoft.com/office/drawing/2014/main" id="{70A668A2-2275-A47E-9DFB-1F088D48580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2" t="22110" r="11466" b="17975"/>
          <a:stretch/>
        </p:blipFill>
        <p:spPr>
          <a:xfrm>
            <a:off x="9210687" y="2275304"/>
            <a:ext cx="913267" cy="1151373"/>
          </a:xfrm>
          <a:prstGeom prst="rect">
            <a:avLst/>
          </a:prstGeom>
        </p:spPr>
      </p:pic>
      <p:pic>
        <p:nvPicPr>
          <p:cNvPr id="25" name="Picture 24" descr="A close-up of a cell&#10;&#10;Description automatically generated">
            <a:extLst>
              <a:ext uri="{FF2B5EF4-FFF2-40B4-BE49-F238E27FC236}">
                <a16:creationId xmlns:a16="http://schemas.microsoft.com/office/drawing/2014/main" id="{74C7AB4D-9D1B-C3D1-CD60-4C9A8FE7DC6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4" t="3797" r="23557" b="3651"/>
          <a:stretch/>
        </p:blipFill>
        <p:spPr>
          <a:xfrm>
            <a:off x="8427729" y="666446"/>
            <a:ext cx="543163" cy="537390"/>
          </a:xfrm>
          <a:prstGeom prst="rect">
            <a:avLst/>
          </a:prstGeom>
        </p:spPr>
      </p:pic>
      <p:sp>
        <p:nvSpPr>
          <p:cNvPr id="26" name="Up Arrow 25">
            <a:extLst>
              <a:ext uri="{FF2B5EF4-FFF2-40B4-BE49-F238E27FC236}">
                <a16:creationId xmlns:a16="http://schemas.microsoft.com/office/drawing/2014/main" id="{A1B988DA-EBDB-CEEE-11CC-C4EAEC3429E7}"/>
              </a:ext>
            </a:extLst>
          </p:cNvPr>
          <p:cNvSpPr/>
          <p:nvPr/>
        </p:nvSpPr>
        <p:spPr>
          <a:xfrm rot="5400000">
            <a:off x="9081681" y="463287"/>
            <a:ext cx="834351" cy="913266"/>
          </a:xfrm>
          <a:prstGeom prst="upArrow">
            <a:avLst/>
          </a:prstGeom>
          <a:solidFill>
            <a:schemeClr val="bg1">
              <a:lumMod val="75000"/>
              <a:alpha val="79000"/>
            </a:scheme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" name="Picture 27" descr="A black hole with light coming out of it&#10;&#10;Description automatically generated">
            <a:extLst>
              <a:ext uri="{FF2B5EF4-FFF2-40B4-BE49-F238E27FC236}">
                <a16:creationId xmlns:a16="http://schemas.microsoft.com/office/drawing/2014/main" id="{703F9A8C-064F-968A-BA6C-2C93A40B174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0" t="9704" r="16942" b="9663"/>
          <a:stretch/>
        </p:blipFill>
        <p:spPr>
          <a:xfrm>
            <a:off x="10062804" y="505102"/>
            <a:ext cx="1074900" cy="79933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B124540-65CD-5F6D-7B82-9DE4ADF66C4D}"/>
              </a:ext>
            </a:extLst>
          </p:cNvPr>
          <p:cNvSpPr txBox="1"/>
          <p:nvPr/>
        </p:nvSpPr>
        <p:spPr>
          <a:xfrm>
            <a:off x="601879" y="1469979"/>
            <a:ext cx="893832" cy="52321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2024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1331230-290D-8623-4052-DB8C198A7FAD}"/>
              </a:ext>
            </a:extLst>
          </p:cNvPr>
          <p:cNvSpPr txBox="1">
            <a:spLocks/>
          </p:cNvSpPr>
          <p:nvPr/>
        </p:nvSpPr>
        <p:spPr>
          <a:xfrm>
            <a:off x="2325039" y="108001"/>
            <a:ext cx="9761391" cy="688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1" tIns="45712" rIns="45711" bIns="45712" anchor="t">
            <a:normAutofit/>
          </a:bodyPr>
          <a:lstStyle>
            <a:lvl1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00B0F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algn="r" hangingPunct="1"/>
            <a:r>
              <a:rPr lang="en-US" dirty="0"/>
              <a:t>Future of Ab Initio Theory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D05AE05-F7CD-C7E1-4D84-2D98CA0DDF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1879" y="1929104"/>
            <a:ext cx="3279794" cy="3332928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4826CD5F-6724-7D9A-0218-681BB82BEDCE}"/>
              </a:ext>
            </a:extLst>
          </p:cNvPr>
          <p:cNvSpPr>
            <a:spLocks noChangeAspect="1"/>
          </p:cNvSpPr>
          <p:nvPr/>
        </p:nvSpPr>
        <p:spPr>
          <a:xfrm>
            <a:off x="2829950" y="3825224"/>
            <a:ext cx="828842" cy="9024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5D73271-5510-0D52-9E79-89E5A7B59897}"/>
              </a:ext>
            </a:extLst>
          </p:cNvPr>
          <p:cNvSpPr>
            <a:spLocks noChangeAspect="1"/>
          </p:cNvSpPr>
          <p:nvPr/>
        </p:nvSpPr>
        <p:spPr>
          <a:xfrm>
            <a:off x="2100090" y="3808069"/>
            <a:ext cx="644438" cy="7017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9729C9-9A4F-ED49-2414-F1EA8CCB70BC}"/>
              </a:ext>
            </a:extLst>
          </p:cNvPr>
          <p:cNvSpPr/>
          <p:nvPr/>
        </p:nvSpPr>
        <p:spPr>
          <a:xfrm>
            <a:off x="9069383" y="2218877"/>
            <a:ext cx="1235306" cy="1490282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CD511E-1387-19F1-D3B8-230CEFEA1C46}"/>
              </a:ext>
            </a:extLst>
          </p:cNvPr>
          <p:cNvSpPr txBox="1"/>
          <p:nvPr/>
        </p:nvSpPr>
        <p:spPr>
          <a:xfrm>
            <a:off x="9407360" y="6472829"/>
            <a:ext cx="2389641" cy="338554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+mn-lt"/>
              </a:rPr>
              <a:t>See talk of N. </a:t>
            </a:r>
            <a:r>
              <a:rPr lang="en-US" sz="1600" b="1" dirty="0" err="1">
                <a:solidFill>
                  <a:srgbClr val="C00000"/>
                </a:solidFill>
                <a:latin typeface="+mn-lt"/>
              </a:rPr>
              <a:t>Vaash</a:t>
            </a:r>
            <a:r>
              <a:rPr lang="en-US" sz="1600" b="1" dirty="0">
                <a:solidFill>
                  <a:srgbClr val="C00000"/>
                </a:solidFill>
                <a:latin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89955233"/>
      </p:ext>
    </p:extLst>
  </p:cSld>
  <p:clrMapOvr>
    <a:masterClrMapping/>
  </p:clrMapOvr>
  <p:transition spd="med" advTm="12948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5593A-4B41-ECC6-6A46-27AEB9831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>
            <a:extLst>
              <a:ext uri="{FF2B5EF4-FFF2-40B4-BE49-F238E27FC236}">
                <a16:creationId xmlns:a16="http://schemas.microsoft.com/office/drawing/2014/main" id="{2DC243DF-DC5C-8447-CE16-9110A9A003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86153" y="90001"/>
            <a:ext cx="9900278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Theory for Origin of Heavy Elements</a:t>
            </a:r>
            <a:endParaRPr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54BB96-CD4E-513E-7AEC-68B9A2126CF7}"/>
              </a:ext>
            </a:extLst>
          </p:cNvPr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Rectangle 61">
            <a:extLst>
              <a:ext uri="{FF2B5EF4-FFF2-40B4-BE49-F238E27FC236}">
                <a16:creationId xmlns:a16="http://schemas.microsoft.com/office/drawing/2014/main" id="{DCD20C48-E646-31FE-2DE9-E547F9869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" y="738717"/>
            <a:ext cx="12009119" cy="5940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Most heavy elements created via rapid-neutron capture process (r-process)</a:t>
            </a: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Arial" panose="020B0604020202020204" pitchFamily="34" charset="0"/>
            </a:endParaRPr>
          </a:p>
          <a:p>
            <a:endParaRPr lang="en-US" sz="2100" dirty="0">
              <a:solidFill>
                <a:srgbClr val="FF0000"/>
              </a:solidFill>
              <a:latin typeface="Myriad pro"/>
              <a:cs typeface="Arial" panose="020B0604020202020204" pitchFamily="34" charset="0"/>
            </a:endParaRPr>
          </a:p>
          <a:p>
            <a:endParaRPr lang="en-US" sz="2100" dirty="0">
              <a:solidFill>
                <a:srgbClr val="FF0000"/>
              </a:solidFill>
              <a:latin typeface="Myriad pro"/>
              <a:cs typeface="Arial" panose="020B0604020202020204" pitchFamily="34" charset="0"/>
            </a:endParaRPr>
          </a:p>
          <a:p>
            <a:endParaRPr lang="en-US" sz="2100" dirty="0">
              <a:solidFill>
                <a:srgbClr val="FF0000"/>
              </a:solidFill>
              <a:latin typeface="Myriad pro"/>
              <a:cs typeface="Arial" panose="020B0604020202020204" pitchFamily="34" charset="0"/>
            </a:endParaRPr>
          </a:p>
          <a:p>
            <a:endParaRPr lang="en-US" sz="2100" dirty="0">
              <a:solidFill>
                <a:srgbClr val="FF0000"/>
              </a:solidFill>
              <a:latin typeface="Myriad pro"/>
              <a:cs typeface="Arial" panose="020B0604020202020204" pitchFamily="34" charset="0"/>
            </a:endParaRPr>
          </a:p>
          <a:p>
            <a:endParaRPr lang="en-US" sz="2100" dirty="0">
              <a:solidFill>
                <a:srgbClr val="FF0000"/>
              </a:solidFill>
              <a:latin typeface="Myriad pro"/>
              <a:cs typeface="Arial" panose="020B0604020202020204" pitchFamily="34" charset="0"/>
            </a:endParaRPr>
          </a:p>
          <a:p>
            <a:endParaRPr lang="en-US" sz="2100" dirty="0">
              <a:solidFill>
                <a:srgbClr val="FF0000"/>
              </a:solidFill>
              <a:latin typeface="Myriad pro"/>
              <a:cs typeface="Arial" panose="020B0604020202020204" pitchFamily="34" charset="0"/>
            </a:endParaRPr>
          </a:p>
          <a:p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 input is crucial where no data exists – little known “south” of </a:t>
            </a:r>
            <a:r>
              <a:rPr lang="en-US" sz="2100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208</a:t>
            </a:r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endParaRPr lang="en-US" sz="2100" dirty="0">
              <a:solidFill>
                <a:srgbClr val="C00000"/>
              </a:solidFill>
              <a:latin typeface="Myriad pro"/>
              <a:cs typeface="Myriad pro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E294300-3B50-81E0-3C07-2638043FE964}"/>
              </a:ext>
            </a:extLst>
          </p:cNvPr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ADDC98-887D-CC49-62CE-046C7B7834E6}"/>
              </a:ext>
            </a:extLst>
          </p:cNvPr>
          <p:cNvGrpSpPr/>
          <p:nvPr/>
        </p:nvGrpSpPr>
        <p:grpSpPr>
          <a:xfrm>
            <a:off x="-428977" y="1192431"/>
            <a:ext cx="6891096" cy="4589614"/>
            <a:chOff x="5396125" y="1247426"/>
            <a:chExt cx="6560881" cy="428425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7A8E9DB-A44A-960E-45DB-30C8FA6615D6}"/>
                </a:ext>
              </a:extLst>
            </p:cNvPr>
            <p:cNvGrpSpPr/>
            <p:nvPr/>
          </p:nvGrpSpPr>
          <p:grpSpPr>
            <a:xfrm>
              <a:off x="5396125" y="1247426"/>
              <a:ext cx="6560881" cy="4284256"/>
              <a:chOff x="5578174" y="2254254"/>
              <a:chExt cx="6271859" cy="3855353"/>
            </a:xfrm>
          </p:grpSpPr>
          <p:pic>
            <p:nvPicPr>
              <p:cNvPr id="21" name="Picture 2">
                <a:extLst>
                  <a:ext uri="{FF2B5EF4-FFF2-40B4-BE49-F238E27FC236}">
                    <a16:creationId xmlns:a16="http://schemas.microsoft.com/office/drawing/2014/main" id="{08DA5A60-1162-3562-673C-012E1E0053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282"/>
              <a:stretch/>
            </p:blipFill>
            <p:spPr bwMode="auto">
              <a:xfrm>
                <a:off x="6096000" y="2254254"/>
                <a:ext cx="5754033" cy="38553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37941C3-CBBD-FD4B-5E2E-8992A51AE94A}"/>
                  </a:ext>
                </a:extLst>
              </p:cNvPr>
              <p:cNvSpPr/>
              <p:nvPr/>
            </p:nvSpPr>
            <p:spPr>
              <a:xfrm>
                <a:off x="7396223" y="5174958"/>
                <a:ext cx="4326506" cy="280683"/>
              </a:xfrm>
              <a:prstGeom prst="rect">
                <a:avLst/>
              </a:prstGeom>
              <a:noFill/>
              <a:ln w="38100">
                <a:solidFill>
                  <a:srgbClr val="943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F6556AB-4A63-61D0-549C-FB1AF58C3514}"/>
                  </a:ext>
                </a:extLst>
              </p:cNvPr>
              <p:cNvSpPr/>
              <p:nvPr/>
            </p:nvSpPr>
            <p:spPr>
              <a:xfrm>
                <a:off x="7396223" y="5485024"/>
                <a:ext cx="4326506" cy="280684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AAE9F39-FAF7-5294-4791-AD9914BC0A58}"/>
                  </a:ext>
                </a:extLst>
              </p:cNvPr>
              <p:cNvSpPr txBox="1"/>
              <p:nvPr/>
            </p:nvSpPr>
            <p:spPr>
              <a:xfrm>
                <a:off x="5682898" y="5451244"/>
                <a:ext cx="24037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C00000"/>
                    </a:solidFill>
                  </a:rPr>
                  <a:t>Actinides 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F3FE087-0C3C-760C-A193-6BCDB0BB9CCC}"/>
                  </a:ext>
                </a:extLst>
              </p:cNvPr>
              <p:cNvSpPr txBox="1"/>
              <p:nvPr/>
            </p:nvSpPr>
            <p:spPr>
              <a:xfrm>
                <a:off x="5578174" y="5162212"/>
                <a:ext cx="24037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9437FF"/>
                    </a:solidFill>
                  </a:rPr>
                  <a:t>Lanthanides</a:t>
                </a:r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54C3898-546D-6B84-BDF7-DAC7B193DD3D}"/>
                </a:ext>
              </a:extLst>
            </p:cNvPr>
            <p:cNvSpPr/>
            <p:nvPr/>
          </p:nvSpPr>
          <p:spPr>
            <a:xfrm>
              <a:off x="7063409" y="2450592"/>
              <a:ext cx="1444487" cy="247816"/>
            </a:xfrm>
            <a:prstGeom prst="rect">
              <a:avLst/>
            </a:prstGeom>
            <a:solidFill>
              <a:schemeClr val="accent2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8E140287-DAD6-230D-1479-6AF4A7BB75B2}"/>
              </a:ext>
            </a:extLst>
          </p:cNvPr>
          <p:cNvSpPr txBox="1"/>
          <p:nvPr/>
        </p:nvSpPr>
        <p:spPr>
          <a:xfrm>
            <a:off x="1486653" y="2370731"/>
            <a:ext cx="1549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r</a:t>
            </a:r>
            <a:r>
              <a:rPr lang="en-US" b="1" dirty="0"/>
              <a:t>-process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81E2E9F-235A-DA33-A7D6-BAD07288D401}"/>
              </a:ext>
            </a:extLst>
          </p:cNvPr>
          <p:cNvSpPr txBox="1"/>
          <p:nvPr/>
        </p:nvSpPr>
        <p:spPr>
          <a:xfrm>
            <a:off x="3151847" y="4941237"/>
            <a:ext cx="3550326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2287588" indent="-2287588"/>
            <a:r>
              <a:rPr lang="en-US" sz="1600" b="1" dirty="0"/>
              <a:t>Solar heavy elements </a:t>
            </a:r>
          </a:p>
          <a:p>
            <a:pPr marL="2287588" indent="-2287588"/>
            <a:r>
              <a:rPr lang="en-US" sz="1600" b="1" dirty="0"/>
              <a:t>= </a:t>
            </a:r>
            <a:r>
              <a:rPr lang="en-US" sz="1600" b="1" i="1" dirty="0">
                <a:solidFill>
                  <a:schemeClr val="accent2"/>
                </a:solidFill>
              </a:rPr>
              <a:t>r</a:t>
            </a:r>
            <a:r>
              <a:rPr lang="en-US" sz="1600" b="1" dirty="0">
                <a:solidFill>
                  <a:schemeClr val="accent2"/>
                </a:solidFill>
              </a:rPr>
              <a:t>-process</a:t>
            </a:r>
            <a:r>
              <a:rPr lang="en-US" sz="1600" b="1" dirty="0">
                <a:solidFill>
                  <a:srgbClr val="0070C0"/>
                </a:solidFill>
              </a:rPr>
              <a:t>  </a:t>
            </a:r>
            <a:r>
              <a:rPr lang="en-US" sz="1600" dirty="0"/>
              <a:t>(rapid  neutron capture) </a:t>
            </a:r>
          </a:p>
          <a:p>
            <a:pPr marL="9525" indent="-9525"/>
            <a:r>
              <a:rPr lang="en-US" sz="1600" b="1" dirty="0"/>
              <a:t>	+</a:t>
            </a:r>
            <a:r>
              <a:rPr lang="en-US" sz="1600" b="1" dirty="0">
                <a:solidFill>
                  <a:srgbClr val="DDA3FF"/>
                </a:solidFill>
              </a:rPr>
              <a:t> </a:t>
            </a:r>
            <a:r>
              <a:rPr lang="en-US" sz="1600" b="1" i="1" dirty="0">
                <a:solidFill>
                  <a:schemeClr val="accent4"/>
                </a:solidFill>
              </a:rPr>
              <a:t>s</a:t>
            </a:r>
            <a:r>
              <a:rPr lang="en-US" sz="1600" b="1" dirty="0">
                <a:solidFill>
                  <a:schemeClr val="accent4"/>
                </a:solidFill>
              </a:rPr>
              <a:t>-process</a:t>
            </a:r>
            <a:r>
              <a:rPr lang="en-US" sz="1600" b="1" dirty="0">
                <a:solidFill>
                  <a:srgbClr val="1C7C16"/>
                </a:solidFill>
              </a:rPr>
              <a:t>  </a:t>
            </a:r>
            <a:r>
              <a:rPr lang="en-US" sz="1600" dirty="0"/>
              <a:t>(slow neutron capture)</a:t>
            </a:r>
            <a:r>
              <a:rPr lang="en-US" sz="1600" b="1" dirty="0">
                <a:solidFill>
                  <a:srgbClr val="DDA3FF"/>
                </a:solidFill>
              </a:rPr>
              <a:t> </a:t>
            </a:r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81CB65-82E6-D733-876E-FC4479FB0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3110" y="1233981"/>
            <a:ext cx="5562535" cy="401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149985"/>
      </p:ext>
    </p:extLst>
  </p:cSld>
  <p:clrMapOvr>
    <a:masterClrMapping/>
  </p:clrMapOvr>
  <p:transition spd="med" advTm="27434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5593A-4B41-ECC6-6A46-27AEB9831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CE294300-3B50-81E0-3C07-2638043FE964}"/>
              </a:ext>
            </a:extLst>
          </p:cNvPr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>
            <a:extLst>
              <a:ext uri="{FF2B5EF4-FFF2-40B4-BE49-F238E27FC236}">
                <a16:creationId xmlns:a16="http://schemas.microsoft.com/office/drawing/2014/main" id="{2DC243DF-DC5C-8447-CE16-9110A9A003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86153" y="90001"/>
            <a:ext cx="9900278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Impact on r-Process Simulations</a:t>
            </a:r>
            <a:endParaRPr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54BB96-CD4E-513E-7AEC-68B9A2126CF7}"/>
              </a:ext>
            </a:extLst>
          </p:cNvPr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Rectangle 61">
            <a:extLst>
              <a:ext uri="{FF2B5EF4-FFF2-40B4-BE49-F238E27FC236}">
                <a16:creationId xmlns:a16="http://schemas.microsoft.com/office/drawing/2014/main" id="{DCD20C48-E646-31FE-2DE9-E547F9869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" y="738717"/>
            <a:ext cx="12009119" cy="5940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Separation energies, Q-values calculated to N=12x driplines for r-process inputs</a:t>
            </a: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]</a:t>
            </a: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r>
              <a:rPr lang="en-US" sz="2100" b="1" dirty="0">
                <a:solidFill>
                  <a:srgbClr val="0070C0"/>
                </a:solidFill>
                <a:latin typeface="Myriad pro"/>
                <a:cs typeface="Myriad pro"/>
              </a:rPr>
              <a:t>										 	     Significant improvement in 3</a:t>
            </a:r>
            <a:r>
              <a:rPr lang="en-US" sz="2100" b="1" baseline="30000" dirty="0">
                <a:solidFill>
                  <a:srgbClr val="0070C0"/>
                </a:solidFill>
                <a:latin typeface="Myriad pro"/>
                <a:cs typeface="Myriad pro"/>
              </a:rPr>
              <a:t>rd</a:t>
            </a:r>
            <a:r>
              <a:rPr lang="en-US" sz="2100" b="1" dirty="0">
                <a:solidFill>
                  <a:srgbClr val="0070C0"/>
                </a:solidFill>
                <a:latin typeface="Myriad pro"/>
                <a:cs typeface="Myriad pro"/>
              </a:rPr>
              <a:t> abundance peak!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4888EB-7D91-4733-8ED4-87783DBC0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23" y="1220325"/>
            <a:ext cx="4675010" cy="56100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4773A6-A059-728A-7FBF-C440054774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7822" y="1427175"/>
            <a:ext cx="5499101" cy="466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037931"/>
      </p:ext>
    </p:extLst>
  </p:cSld>
  <p:clrMapOvr>
    <a:masterClrMapping/>
  </p:clrMapOvr>
  <p:transition spd="med" advTm="27434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34A9B-C051-1012-B3B5-6FBCA766C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CE97F2B7-CB07-7CF7-5B50-33542626A0C2}"/>
              </a:ext>
            </a:extLst>
          </p:cNvPr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>
            <a:extLst>
              <a:ext uri="{FF2B5EF4-FFF2-40B4-BE49-F238E27FC236}">
                <a16:creationId xmlns:a16="http://schemas.microsoft.com/office/drawing/2014/main" id="{9E4D3CF5-CB59-37AC-1FF9-0DF2402F419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86153" y="90001"/>
            <a:ext cx="9900278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Impact on r-Process Simulations</a:t>
            </a:r>
            <a:endParaRPr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F969CB-E74C-D263-B361-F57E02D2D317}"/>
              </a:ext>
            </a:extLst>
          </p:cNvPr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Rectangle 61">
            <a:extLst>
              <a:ext uri="{FF2B5EF4-FFF2-40B4-BE49-F238E27FC236}">
                <a16:creationId xmlns:a16="http://schemas.microsoft.com/office/drawing/2014/main" id="{37D85D74-4425-8AE2-A7A3-D20F2525A9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" y="738717"/>
            <a:ext cx="12009119" cy="5940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Separation energies, Q-values calculated to N=12x driplines for r-process inputs</a:t>
            </a: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]</a:t>
            </a: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r>
              <a:rPr lang="en-US" sz="2100" b="1" dirty="0">
                <a:solidFill>
                  <a:srgbClr val="0070C0"/>
                </a:solidFill>
                <a:latin typeface="Myriad pro"/>
                <a:cs typeface="Myriad pro"/>
              </a:rPr>
              <a:t>										 	     Significant improvement in 3</a:t>
            </a:r>
            <a:r>
              <a:rPr lang="en-US" sz="2100" b="1" baseline="30000" dirty="0">
                <a:solidFill>
                  <a:srgbClr val="0070C0"/>
                </a:solidFill>
                <a:latin typeface="Myriad pro"/>
                <a:cs typeface="Myriad pro"/>
              </a:rPr>
              <a:t>rd</a:t>
            </a:r>
            <a:r>
              <a:rPr lang="en-US" sz="2100" b="1" dirty="0">
                <a:solidFill>
                  <a:srgbClr val="0070C0"/>
                </a:solidFill>
                <a:latin typeface="Myriad pro"/>
                <a:cs typeface="Myriad pro"/>
              </a:rPr>
              <a:t> abundance peak!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5F22B5-2AB7-320D-E92D-FF7329EF0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23" y="1220325"/>
            <a:ext cx="4675010" cy="56100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07B0B8-FC0A-C597-76AF-A76769FD59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7822" y="1427175"/>
            <a:ext cx="5499101" cy="4669355"/>
          </a:xfrm>
          <a:prstGeom prst="rect">
            <a:avLst/>
          </a:prstGeom>
        </p:spPr>
      </p:pic>
      <p:pic>
        <p:nvPicPr>
          <p:cNvPr id="2" name="Picture 1" descr="A group of people standing in front of a screen&#10;&#10;AI-generated content may be incorrect.">
            <a:extLst>
              <a:ext uri="{FF2B5EF4-FFF2-40B4-BE49-F238E27FC236}">
                <a16:creationId xmlns:a16="http://schemas.microsoft.com/office/drawing/2014/main" id="{20B9FD30-2CC2-2DC4-4CF5-C91730B305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4" t="30692" r="20557" b="21797"/>
          <a:stretch>
            <a:fillRect/>
          </a:stretch>
        </p:blipFill>
        <p:spPr>
          <a:xfrm>
            <a:off x="1162128" y="1169524"/>
            <a:ext cx="10191671" cy="506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15521"/>
      </p:ext>
    </p:extLst>
  </p:cSld>
  <p:clrMapOvr>
    <a:masterClrMapping/>
  </p:clrMapOvr>
  <p:transition spd="med" advTm="27434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1">
            <a:extLst>
              <a:ext uri="{FF2B5EF4-FFF2-40B4-BE49-F238E27FC236}">
                <a16:creationId xmlns:a16="http://schemas.microsoft.com/office/drawing/2014/main" id="{422A6047-8950-8ABB-F333-335962BA22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999" y="720000"/>
            <a:ext cx="12012001" cy="219750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dirty="0">
                <a:solidFill>
                  <a:schemeClr val="tx1"/>
                </a:solidFill>
              </a:rPr>
              <a:t>(Not so) Bold predictions: new directions in the next 5 years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000" dirty="0">
              <a:solidFill>
                <a:schemeClr val="tx1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b="1" dirty="0">
                <a:solidFill>
                  <a:schemeClr val="tx1"/>
                </a:solidFill>
              </a:rPr>
              <a:t>																				Nucleosynthesis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dirty="0">
                <a:solidFill>
                  <a:schemeClr val="tx1"/>
                </a:solidFill>
              </a:rPr>
              <a:t>																				 Ab initio input for r-process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chemeClr val="tx1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b="1" dirty="0">
                <a:solidFill>
                  <a:schemeClr val="tx1"/>
                </a:solidFill>
              </a:rPr>
              <a:t>																				</a:t>
            </a:r>
            <a:r>
              <a:rPr lang="en-US" sz="2000" b="1" dirty="0">
                <a:solidFill>
                  <a:srgbClr val="C00000"/>
                </a:solidFill>
              </a:rPr>
              <a:t>Dark Matter/v Scattering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dirty="0">
                <a:solidFill>
                  <a:schemeClr val="tx1"/>
                </a:solidFill>
              </a:rPr>
              <a:t>																				 Ab initio structure functions</a:t>
            </a: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108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Future of Ab Initio Theory</a:t>
            </a:r>
            <a:endParaRPr dirty="0"/>
          </a:p>
        </p:txBody>
      </p:sp>
      <p:sp>
        <p:nvSpPr>
          <p:cNvPr id="8" name="Rectangle 7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664C49-EB9B-193F-91C7-692E70858420}"/>
              </a:ext>
            </a:extLst>
          </p:cNvPr>
          <p:cNvSpPr/>
          <p:nvPr/>
        </p:nvSpPr>
        <p:spPr>
          <a:xfrm>
            <a:off x="643188" y="6433828"/>
            <a:ext cx="650316" cy="312234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83D720-78C0-1B73-5462-9786D4933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0" y="1356375"/>
            <a:ext cx="8778240" cy="5486400"/>
          </a:xfrm>
          <a:prstGeom prst="rect">
            <a:avLst/>
          </a:prstGeom>
        </p:spPr>
      </p:pic>
      <p:sp>
        <p:nvSpPr>
          <p:cNvPr id="10" name="AutoShape 4" descr="nuclear_chart_2022.pdf">
            <a:extLst>
              <a:ext uri="{FF2B5EF4-FFF2-40B4-BE49-F238E27FC236}">
                <a16:creationId xmlns:a16="http://schemas.microsoft.com/office/drawing/2014/main" id="{11923A5D-AC18-0965-0833-BD1BC9CD1E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0258" y="4383692"/>
            <a:ext cx="218985" cy="21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2" descr="nuclear_chart_2022.pdf">
            <a:extLst>
              <a:ext uri="{FF2B5EF4-FFF2-40B4-BE49-F238E27FC236}">
                <a16:creationId xmlns:a16="http://schemas.microsoft.com/office/drawing/2014/main" id="{4D086FEE-128E-4479-AB89-703E039756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72658" y="4536092"/>
            <a:ext cx="218985" cy="21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7B8179-C0A4-BBC7-F0B2-3B22D1B34C02}"/>
              </a:ext>
            </a:extLst>
          </p:cNvPr>
          <p:cNvSpPr/>
          <p:nvPr/>
        </p:nvSpPr>
        <p:spPr>
          <a:xfrm>
            <a:off x="2780326" y="2876141"/>
            <a:ext cx="3841078" cy="1923982"/>
          </a:xfrm>
          <a:prstGeom prst="rect">
            <a:avLst/>
          </a:prstGeom>
          <a:gradFill flip="none" rotWithShape="1">
            <a:gsLst>
              <a:gs pos="28000">
                <a:srgbClr val="00B0F0">
                  <a:alpha val="88000"/>
                </a:srgbClr>
              </a:gs>
              <a:gs pos="98000">
                <a:schemeClr val="bg1">
                  <a:alpha val="0"/>
                </a:schemeClr>
              </a:gs>
              <a:gs pos="74000">
                <a:srgbClr val="0070C0">
                  <a:alpha val="75897"/>
                </a:srgbClr>
              </a:gs>
            </a:gsLst>
            <a:path path="rect">
              <a:fillToRect t="100000" r="100000"/>
            </a:path>
            <a:tileRect l="-100000" b="-100000"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826752D-9D29-F652-20BB-73CB85B58871}"/>
              </a:ext>
            </a:extLst>
          </p:cNvPr>
          <p:cNvSpPr/>
          <p:nvPr/>
        </p:nvSpPr>
        <p:spPr>
          <a:xfrm>
            <a:off x="5369480" y="1666449"/>
            <a:ext cx="3534606" cy="211246"/>
          </a:xfrm>
          <a:prstGeom prst="ellipse">
            <a:avLst/>
          </a:prstGeom>
          <a:gradFill flip="none" rotWithShape="1">
            <a:gsLst>
              <a:gs pos="60000">
                <a:srgbClr val="0070C0">
                  <a:alpha val="76766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C39C29-CCFC-C725-D0D8-BDC67B4A3872}"/>
              </a:ext>
            </a:extLst>
          </p:cNvPr>
          <p:cNvSpPr txBox="1"/>
          <p:nvPr/>
        </p:nvSpPr>
        <p:spPr>
          <a:xfrm>
            <a:off x="601879" y="1469979"/>
            <a:ext cx="893832" cy="52321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2024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798116-91C4-A4E6-9FB2-33DE20BD5723}"/>
              </a:ext>
            </a:extLst>
          </p:cNvPr>
          <p:cNvSpPr txBox="1"/>
          <p:nvPr/>
        </p:nvSpPr>
        <p:spPr>
          <a:xfrm>
            <a:off x="8878145" y="4150682"/>
            <a:ext cx="3270064" cy="30777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  <a:latin typeface="+mn-lt"/>
              </a:rPr>
              <a:t>    Baishan Hu        </a:t>
            </a:r>
            <a:r>
              <a:rPr lang="en-US" sz="1400" b="1" dirty="0">
                <a:solidFill>
                  <a:srgbClr val="0070C0"/>
                </a:solidFill>
              </a:rPr>
              <a:t>Sam Leutheusser</a:t>
            </a:r>
            <a:endParaRPr lang="en-US" sz="1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8" name="Picture 17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47153436-9B14-3F68-75F5-B405F1CCCF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300" y="4550400"/>
            <a:ext cx="971467" cy="1119804"/>
          </a:xfrm>
          <a:prstGeom prst="rect">
            <a:avLst/>
          </a:prstGeom>
        </p:spPr>
      </p:pic>
      <p:pic>
        <p:nvPicPr>
          <p:cNvPr id="19" name="Picture 18" descr="A person wearing glasses and smiling&#10;&#10;Description automatically generated">
            <a:extLst>
              <a:ext uri="{FF2B5EF4-FFF2-40B4-BE49-F238E27FC236}">
                <a16:creationId xmlns:a16="http://schemas.microsoft.com/office/drawing/2014/main" id="{F70B7F17-1B89-3983-45EB-18390D0483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550"/>
          <a:stretch/>
        </p:blipFill>
        <p:spPr>
          <a:xfrm>
            <a:off x="10722433" y="2926635"/>
            <a:ext cx="985334" cy="1158078"/>
          </a:xfrm>
          <a:prstGeom prst="rect">
            <a:avLst/>
          </a:prstGeom>
        </p:spPr>
      </p:pic>
      <p:pic>
        <p:nvPicPr>
          <p:cNvPr id="21" name="Picture 20" descr="A person smiling for a selfie&#10;&#10;Description automatically generated">
            <a:extLst>
              <a:ext uri="{FF2B5EF4-FFF2-40B4-BE49-F238E27FC236}">
                <a16:creationId xmlns:a16="http://schemas.microsoft.com/office/drawing/2014/main" id="{67C0E59E-54E0-DE5F-691B-2805236175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444" y="4597356"/>
            <a:ext cx="1080617" cy="10806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ADAC7C7-9AAC-131B-C01F-AD3B0973C77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8"/>
          <a:stretch/>
        </p:blipFill>
        <p:spPr>
          <a:xfrm>
            <a:off x="9074949" y="2908774"/>
            <a:ext cx="1163252" cy="126332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57136B0-903D-C7BE-5E33-63D0CF8E8392}"/>
              </a:ext>
            </a:extLst>
          </p:cNvPr>
          <p:cNvSpPr txBox="1"/>
          <p:nvPr/>
        </p:nvSpPr>
        <p:spPr>
          <a:xfrm>
            <a:off x="9121326" y="5762146"/>
            <a:ext cx="3070674" cy="30777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  <a:latin typeface="+mn-lt"/>
              </a:rPr>
              <a:t>Mathieu </a:t>
            </a:r>
            <a:r>
              <a:rPr lang="en-US" sz="1400" b="1" dirty="0" err="1">
                <a:solidFill>
                  <a:srgbClr val="0070C0"/>
                </a:solidFill>
                <a:latin typeface="+mn-lt"/>
              </a:rPr>
              <a:t>Bruneault</a:t>
            </a:r>
            <a:r>
              <a:rPr lang="en-US" sz="1400" b="1" dirty="0">
                <a:solidFill>
                  <a:srgbClr val="0070C0"/>
                </a:solidFill>
                <a:latin typeface="+mn-lt"/>
              </a:rPr>
              <a:t>  Jose Padua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0E71068-4711-00AD-DB27-93A9046595C9}"/>
              </a:ext>
            </a:extLst>
          </p:cNvPr>
          <p:cNvSpPr/>
          <p:nvPr/>
        </p:nvSpPr>
        <p:spPr>
          <a:xfrm rot="5400000">
            <a:off x="6337939" y="2446352"/>
            <a:ext cx="2627457" cy="188586"/>
          </a:xfrm>
          <a:prstGeom prst="ellipse">
            <a:avLst/>
          </a:prstGeom>
          <a:gradFill flip="none" rotWithShape="1">
            <a:gsLst>
              <a:gs pos="61000">
                <a:srgbClr val="0070C0">
                  <a:alpha val="52878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878530-D043-3E0E-AF3A-9DB9F0C60952}"/>
              </a:ext>
            </a:extLst>
          </p:cNvPr>
          <p:cNvSpPr/>
          <p:nvPr/>
        </p:nvSpPr>
        <p:spPr>
          <a:xfrm>
            <a:off x="8999921" y="2870093"/>
            <a:ext cx="1363280" cy="1588366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511A83-210A-DB38-0C80-99E5EE031620}"/>
              </a:ext>
            </a:extLst>
          </p:cNvPr>
          <p:cNvSpPr txBox="1"/>
          <p:nvPr/>
        </p:nvSpPr>
        <p:spPr>
          <a:xfrm>
            <a:off x="9407360" y="6472829"/>
            <a:ext cx="2389641" cy="338554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+mn-lt"/>
              </a:rPr>
              <a:t>See talk of B.S. Hu!</a:t>
            </a:r>
          </a:p>
        </p:txBody>
      </p:sp>
    </p:spTree>
    <p:extLst>
      <p:ext uri="{BB962C8B-B14F-4D97-AF65-F5344CB8AC3E}">
        <p14:creationId xmlns:p14="http://schemas.microsoft.com/office/powerpoint/2010/main" val="1731853225"/>
      </p:ext>
    </p:extLst>
  </p:cSld>
  <p:clrMapOvr>
    <a:masterClrMapping/>
  </p:clrMapOvr>
  <p:transition spd="med" advTm="15616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1">
            <a:extLst>
              <a:ext uri="{FF2B5EF4-FFF2-40B4-BE49-F238E27FC236}">
                <a16:creationId xmlns:a16="http://schemas.microsoft.com/office/drawing/2014/main" id="{F2100993-733E-1C98-3CC4-5BFE298BB5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" y="738716"/>
            <a:ext cx="12009119" cy="614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/>
              <a:t>Dark matter direct detection and </a:t>
            </a:r>
            <a:r>
              <a:rPr lang="en-US" sz="2100" dirty="0" err="1"/>
              <a:t>CE</a:t>
            </a:r>
            <a:r>
              <a:rPr lang="en-US" sz="2100" dirty="0" err="1">
                <a:latin typeface="Symbol" pitchFamily="2" charset="2"/>
              </a:rPr>
              <a:t>n</a:t>
            </a:r>
            <a:r>
              <a:rPr lang="en-US" sz="2100" dirty="0" err="1"/>
              <a:t>NS</a:t>
            </a:r>
            <a:r>
              <a:rPr lang="en-US" sz="2100" dirty="0"/>
              <a:t> require similar ab initio theory</a:t>
            </a:r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800" dirty="0"/>
          </a:p>
          <a:p>
            <a:r>
              <a:rPr lang="en-US" sz="2100" dirty="0"/>
              <a:t>Differential cross section, well-defined in SM</a:t>
            </a:r>
          </a:p>
          <a:p>
            <a:endParaRPr lang="en-US" sz="2100" dirty="0"/>
          </a:p>
          <a:p>
            <a:r>
              <a:rPr lang="en-US" sz="2100" dirty="0"/>
              <a:t>					</a:t>
            </a:r>
          </a:p>
          <a:p>
            <a:endParaRPr lang="en-US" sz="2100" dirty="0"/>
          </a:p>
          <a:p>
            <a:r>
              <a:rPr lang="en-US" sz="2100" dirty="0"/>
              <a:t> 											  	    </a:t>
            </a:r>
            <a:r>
              <a:rPr lang="en-US" sz="2100" b="1" dirty="0">
                <a:solidFill>
                  <a:srgbClr val="FF0000"/>
                </a:solidFill>
              </a:rPr>
              <a:t>Weak/Axial form factors </a:t>
            </a:r>
            <a:r>
              <a:rPr lang="en-US" sz="2100" dirty="0"/>
              <a:t>from nuclear theory</a:t>
            </a:r>
          </a:p>
        </p:txBody>
      </p:sp>
      <p:sp>
        <p:nvSpPr>
          <p:cNvPr id="8" name="Rectangle 7"/>
          <p:cNvSpPr/>
          <p:nvPr/>
        </p:nvSpPr>
        <p:spPr>
          <a:xfrm>
            <a:off x="674669" y="652049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Nuclear Theory for BSM Searches</a:t>
            </a:r>
            <a:endParaRPr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12F4B6F-58D2-442F-B042-043DAAC77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0235" y="5640976"/>
            <a:ext cx="2708910" cy="6172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08E56C3-0C84-8EF3-241D-EE2BA76E57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63" t="17787" r="9028" b="7822"/>
          <a:stretch/>
        </p:blipFill>
        <p:spPr>
          <a:xfrm>
            <a:off x="5940562" y="1524024"/>
            <a:ext cx="5935208" cy="3934022"/>
          </a:xfrm>
          <a:prstGeom prst="rect">
            <a:avLst/>
          </a:prstGeom>
        </p:spPr>
      </p:pic>
      <p:pic>
        <p:nvPicPr>
          <p:cNvPr id="25" name="Picture 24" descr="bullet_cluster.jpeg">
            <a:extLst>
              <a:ext uri="{FF2B5EF4-FFF2-40B4-BE49-F238E27FC236}">
                <a16:creationId xmlns:a16="http://schemas.microsoft.com/office/drawing/2014/main" id="{0B4C0EBD-9B81-5BC1-C307-F014D1F8E3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145" y="1654328"/>
            <a:ext cx="1177741" cy="8514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56C4E3-3D83-F564-0A31-564AB3C3A7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623" y="5572051"/>
            <a:ext cx="5498764" cy="11913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6AB60B-779F-1216-E28C-680A2C39C55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192" t="31973" r="57961" b="10978"/>
          <a:stretch/>
        </p:blipFill>
        <p:spPr>
          <a:xfrm>
            <a:off x="315853" y="1307015"/>
            <a:ext cx="2870896" cy="3625876"/>
          </a:xfrm>
          <a:prstGeom prst="rect">
            <a:avLst/>
          </a:prstGeom>
        </p:spPr>
      </p:pic>
      <p:pic>
        <p:nvPicPr>
          <p:cNvPr id="9" name="Picture 8" descr="DMDetection.jpg">
            <a:extLst>
              <a:ext uri="{FF2B5EF4-FFF2-40B4-BE49-F238E27FC236}">
                <a16:creationId xmlns:a16="http://schemas.microsoft.com/office/drawing/2014/main" id="{7CE266C3-2EE8-DC19-6330-519E8135BC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421" y="3889658"/>
            <a:ext cx="1111666" cy="10287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75DDC32-2E64-49DA-2EDD-B4CE297E6EE2}"/>
              </a:ext>
            </a:extLst>
          </p:cNvPr>
          <p:cNvSpPr/>
          <p:nvPr/>
        </p:nvSpPr>
        <p:spPr>
          <a:xfrm>
            <a:off x="1134318" y="1267391"/>
            <a:ext cx="266551" cy="248891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object 96">
            <a:extLst>
              <a:ext uri="{FF2B5EF4-FFF2-40B4-BE49-F238E27FC236}">
                <a16:creationId xmlns:a16="http://schemas.microsoft.com/office/drawing/2014/main" id="{9A569FAF-45C3-903D-964A-21D648D3959D}"/>
              </a:ext>
            </a:extLst>
          </p:cNvPr>
          <p:cNvGrpSpPr/>
          <p:nvPr/>
        </p:nvGrpSpPr>
        <p:grpSpPr>
          <a:xfrm>
            <a:off x="6659327" y="1892991"/>
            <a:ext cx="476948" cy="1067355"/>
            <a:chOff x="7766102" y="4914540"/>
            <a:chExt cx="731520" cy="1515745"/>
          </a:xfrm>
        </p:grpSpPr>
        <p:pic>
          <p:nvPicPr>
            <p:cNvPr id="12" name="object 97">
              <a:extLst>
                <a:ext uri="{FF2B5EF4-FFF2-40B4-BE49-F238E27FC236}">
                  <a16:creationId xmlns:a16="http://schemas.microsoft.com/office/drawing/2014/main" id="{9529AFFD-7B5D-28C4-267C-D75CB82CB7D6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766102" y="4914540"/>
              <a:ext cx="731467" cy="1515596"/>
            </a:xfrm>
            <a:prstGeom prst="rect">
              <a:avLst/>
            </a:prstGeom>
          </p:spPr>
        </p:pic>
        <p:pic>
          <p:nvPicPr>
            <p:cNvPr id="14" name="object 98">
              <a:extLst>
                <a:ext uri="{FF2B5EF4-FFF2-40B4-BE49-F238E27FC236}">
                  <a16:creationId xmlns:a16="http://schemas.microsoft.com/office/drawing/2014/main" id="{E2030692-3805-5644-FB35-78F6E68EE1E1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228329" y="5332370"/>
              <a:ext cx="198120" cy="297179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A03585B8-F94F-1C27-32FF-64ADFC460488}"/>
              </a:ext>
            </a:extLst>
          </p:cNvPr>
          <p:cNvSpPr/>
          <p:nvPr/>
        </p:nvSpPr>
        <p:spPr>
          <a:xfrm>
            <a:off x="468252" y="1371574"/>
            <a:ext cx="266552" cy="282753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Octagon 20">
            <a:extLst>
              <a:ext uri="{FF2B5EF4-FFF2-40B4-BE49-F238E27FC236}">
                <a16:creationId xmlns:a16="http://schemas.microsoft.com/office/drawing/2014/main" id="{CBB0E638-135B-FF89-9D18-508EE5FA5DE8}"/>
              </a:ext>
            </a:extLst>
          </p:cNvPr>
          <p:cNvSpPr>
            <a:spLocks noChangeAspect="1"/>
          </p:cNvSpPr>
          <p:nvPr/>
        </p:nvSpPr>
        <p:spPr>
          <a:xfrm>
            <a:off x="4921090" y="5481846"/>
            <a:ext cx="757945" cy="757945"/>
          </a:xfrm>
          <a:prstGeom prst="octagon">
            <a:avLst/>
          </a:prstGeom>
          <a:solidFill>
            <a:srgbClr val="FF0000">
              <a:alpha val="2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2" name="Octagon 21">
            <a:extLst>
              <a:ext uri="{FF2B5EF4-FFF2-40B4-BE49-F238E27FC236}">
                <a16:creationId xmlns:a16="http://schemas.microsoft.com/office/drawing/2014/main" id="{2F663780-BA36-ADD1-A787-CD5A2FB88072}"/>
              </a:ext>
            </a:extLst>
          </p:cNvPr>
          <p:cNvSpPr>
            <a:spLocks noChangeAspect="1"/>
          </p:cNvSpPr>
          <p:nvPr/>
        </p:nvSpPr>
        <p:spPr>
          <a:xfrm>
            <a:off x="4483845" y="6141126"/>
            <a:ext cx="681988" cy="681988"/>
          </a:xfrm>
          <a:prstGeom prst="octagon">
            <a:avLst/>
          </a:prstGeom>
          <a:solidFill>
            <a:srgbClr val="FF0000">
              <a:alpha val="2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9" name="Octagon 28">
            <a:extLst>
              <a:ext uri="{FF2B5EF4-FFF2-40B4-BE49-F238E27FC236}">
                <a16:creationId xmlns:a16="http://schemas.microsoft.com/office/drawing/2014/main" id="{07338333-E1C3-807F-4F4D-A3EB3764A1B9}"/>
              </a:ext>
            </a:extLst>
          </p:cNvPr>
          <p:cNvSpPr>
            <a:spLocks noChangeAspect="1"/>
          </p:cNvSpPr>
          <p:nvPr/>
        </p:nvSpPr>
        <p:spPr>
          <a:xfrm>
            <a:off x="9319752" y="5574728"/>
            <a:ext cx="757945" cy="757945"/>
          </a:xfrm>
          <a:prstGeom prst="octagon">
            <a:avLst/>
          </a:prstGeom>
          <a:solidFill>
            <a:srgbClr val="FF0000">
              <a:alpha val="2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30" name="Picture 29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B359BFCE-081F-0B01-38A7-EFB7B66617F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97"/>
          <a:stretch/>
        </p:blipFill>
        <p:spPr>
          <a:xfrm>
            <a:off x="3053086" y="1417500"/>
            <a:ext cx="2693982" cy="367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929480"/>
      </p:ext>
    </p:extLst>
  </p:cSld>
  <p:clrMapOvr>
    <a:masterClrMapping/>
  </p:clrMapOvr>
  <p:transition spd="med" advTm="11236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CA" dirty="0"/>
              <a:t>Neutrino-less (</a:t>
            </a:r>
            <a:r>
              <a:rPr lang="en-US" dirty="0">
                <a:latin typeface="Times New Roman"/>
                <a:cs typeface="Times New Roman"/>
              </a:rPr>
              <a:t>0ν</a:t>
            </a:r>
            <a:r>
              <a:rPr lang="en-CA" dirty="0"/>
              <a:t>) Double-Beta (</a:t>
            </a:r>
            <a:r>
              <a:rPr lang="en-US" dirty="0">
                <a:latin typeface="Times New Roman"/>
                <a:ea typeface="Lucida Grande"/>
                <a:cs typeface="Times New Roman"/>
              </a:rPr>
              <a:t>ββ) </a:t>
            </a:r>
            <a:r>
              <a:rPr lang="en-CA" dirty="0"/>
              <a:t>Decay</a:t>
            </a:r>
            <a:endParaRPr dirty="0"/>
          </a:p>
        </p:txBody>
      </p:sp>
      <p:sp>
        <p:nvSpPr>
          <p:cNvPr id="3" name="Rectangle 2"/>
          <p:cNvSpPr/>
          <p:nvPr/>
        </p:nvSpPr>
        <p:spPr>
          <a:xfrm>
            <a:off x="3386561" y="1158451"/>
            <a:ext cx="3228360" cy="47215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Rectangle 61"/>
          <p:cNvSpPr>
            <a:spLocks noChangeArrowheads="1"/>
          </p:cNvSpPr>
          <p:nvPr/>
        </p:nvSpPr>
        <p:spPr bwMode="auto">
          <a:xfrm>
            <a:off x="182880" y="738717"/>
            <a:ext cx="12009119" cy="6109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Neutrino own antiparticle        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0ν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Lucida Grande"/>
                <a:cs typeface="Arial" panose="020B0604020202020204" pitchFamily="34" charset="0"/>
              </a:rPr>
              <a:t>ββ</a:t>
            </a:r>
            <a:r>
              <a:rPr lang="en-US" sz="2100" dirty="0">
                <a:latin typeface="Arial" panose="020B0604020202020204" pitchFamily="34" charset="0"/>
                <a:ea typeface="Lucida Grande"/>
                <a:cs typeface="Arial" panose="020B0604020202020204" pitchFamily="34" charset="0"/>
              </a:rPr>
              <a:t> decay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21"/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 hangingPunct="1"/>
            <a:endParaRPr lang="en-US" sz="21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 hangingPunct="1"/>
            <a:endParaRPr lang="en-US" sz="21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 hangingPunct="1"/>
            <a:endParaRPr lang="en-US" sz="21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 hangingPunct="1"/>
            <a:endParaRPr lang="en-US" sz="21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 hangingPunct="1"/>
            <a:endParaRPr lang="en-US" sz="21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 hangingPunct="1"/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 hangingPunct="1"/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 hangingPunct="1"/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 hangingPunct="1"/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 hangingPunct="1"/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Tremendous impact on BSM physics</a:t>
            </a:r>
          </a:p>
          <a:p>
            <a:pPr defTabSz="609521"/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21"/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Matter creation/lepton-number violation</a:t>
            </a:r>
          </a:p>
          <a:p>
            <a:pPr defTabSz="609521"/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21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Majorana character of neutrino</a:t>
            </a:r>
          </a:p>
          <a:p>
            <a:pPr defTabSz="609521"/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21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Matter/antimatter asymmetry</a:t>
            </a:r>
          </a:p>
          <a:p>
            <a:pPr defTabSz="609521"/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21"/>
            <a:r>
              <a:rPr lang="en-US" sz="2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Absolute neutrino mass scale  </a:t>
            </a:r>
            <a:r>
              <a:rPr lang="en-US" sz="21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NME not observable: must be calculated</a:t>
            </a: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240" y="853923"/>
            <a:ext cx="685800" cy="24384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292" y="5599960"/>
            <a:ext cx="2274227" cy="801489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467" y="5687156"/>
            <a:ext cx="3705013" cy="54646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102148" y="5690302"/>
            <a:ext cx="892840" cy="595473"/>
          </a:xfrm>
          <a:prstGeom prst="rect">
            <a:avLst/>
          </a:prstGeom>
          <a:solidFill>
            <a:schemeClr val="tx2">
              <a:lumMod val="60000"/>
              <a:lumOff val="40000"/>
              <a:alpha val="18000"/>
            </a:schemeClr>
          </a:solidFill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90909E7-23CE-53CF-EB5D-CFDB1F6E32BB}"/>
              </a:ext>
            </a:extLst>
          </p:cNvPr>
          <p:cNvSpPr/>
          <p:nvPr/>
        </p:nvSpPr>
        <p:spPr>
          <a:xfrm>
            <a:off x="4337807" y="1393652"/>
            <a:ext cx="1147492" cy="40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pic>
        <p:nvPicPr>
          <p:cNvPr id="20" name="Picture 19" descr="Majorana_gen_BIG.jpg">
            <a:extLst>
              <a:ext uri="{FF2B5EF4-FFF2-40B4-BE49-F238E27FC236}">
                <a16:creationId xmlns:a16="http://schemas.microsoft.com/office/drawing/2014/main" id="{C08B028F-C418-9770-F529-6446EB1BF7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98"/>
          <a:stretch/>
        </p:blipFill>
        <p:spPr>
          <a:xfrm>
            <a:off x="3986937" y="1402012"/>
            <a:ext cx="3759444" cy="2702707"/>
          </a:xfrm>
          <a:prstGeom prst="rect">
            <a:avLst/>
          </a:prstGeom>
        </p:spPr>
      </p:pic>
      <p:pic>
        <p:nvPicPr>
          <p:cNvPr id="21" name="Picture 20" descr="Screen Shot 2015-03-09 at 22.33.24.png">
            <a:extLst>
              <a:ext uri="{FF2B5EF4-FFF2-40B4-BE49-F238E27FC236}">
                <a16:creationId xmlns:a16="http://schemas.microsoft.com/office/drawing/2014/main" id="{3F722B37-2CF0-617F-ED70-D5D4D67EE46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4" t="31146" r="26936" b="24037"/>
          <a:stretch/>
        </p:blipFill>
        <p:spPr>
          <a:xfrm>
            <a:off x="7792079" y="1403466"/>
            <a:ext cx="4327439" cy="2830105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6330F2E6-D3EC-99E9-7A31-A328012CD20E}"/>
              </a:ext>
            </a:extLst>
          </p:cNvPr>
          <p:cNvSpPr>
            <a:spLocks noChangeAspect="1"/>
          </p:cNvSpPr>
          <p:nvPr/>
        </p:nvSpPr>
        <p:spPr>
          <a:xfrm>
            <a:off x="11594234" y="3556079"/>
            <a:ext cx="548640" cy="548640"/>
          </a:xfrm>
          <a:prstGeom prst="ellipse">
            <a:avLst/>
          </a:prstGeom>
          <a:noFill/>
          <a:ln w="158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04" tIns="60953" rIns="121904" bIns="60953" rtlCol="0" anchor="ctr"/>
          <a:lstStyle/>
          <a:p>
            <a:pPr algn="ctr"/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1D4F86E-6356-775B-911C-C31811AE41E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083" t="47443" r="41462" b="5323"/>
          <a:stretch/>
        </p:blipFill>
        <p:spPr>
          <a:xfrm>
            <a:off x="19932" y="1414814"/>
            <a:ext cx="3969934" cy="2899774"/>
          </a:xfrm>
          <a:prstGeom prst="rect">
            <a:avLst/>
          </a:prstGeom>
        </p:spPr>
      </p:pic>
      <p:sp>
        <p:nvSpPr>
          <p:cNvPr id="24" name="Octagon 23">
            <a:extLst>
              <a:ext uri="{FF2B5EF4-FFF2-40B4-BE49-F238E27FC236}">
                <a16:creationId xmlns:a16="http://schemas.microsoft.com/office/drawing/2014/main" id="{136B4CF7-91A8-A8EF-3C3E-24E2E655DABA}"/>
              </a:ext>
            </a:extLst>
          </p:cNvPr>
          <p:cNvSpPr>
            <a:spLocks noChangeAspect="1"/>
          </p:cNvSpPr>
          <p:nvPr/>
        </p:nvSpPr>
        <p:spPr>
          <a:xfrm>
            <a:off x="7294062" y="5676646"/>
            <a:ext cx="625311" cy="625311"/>
          </a:xfrm>
          <a:prstGeom prst="octagon">
            <a:avLst/>
          </a:prstGeom>
          <a:solidFill>
            <a:srgbClr val="FF0000">
              <a:alpha val="25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7409774"/>
      </p:ext>
    </p:extLst>
  </p:cSld>
  <p:clrMapOvr>
    <a:masterClrMapping/>
  </p:clrMapOvr>
  <p:transition spd="med" advTm="43505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1508779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SD WIMP-Nucleus Response Overview</a:t>
            </a:r>
            <a:endParaRPr dirty="0"/>
          </a:p>
        </p:txBody>
      </p:sp>
      <p:sp>
        <p:nvSpPr>
          <p:cNvPr id="9" name="Rectangle 8"/>
          <p:cNvSpPr/>
          <p:nvPr/>
        </p:nvSpPr>
        <p:spPr>
          <a:xfrm>
            <a:off x="4337807" y="1393652"/>
            <a:ext cx="1147492" cy="40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386561" y="1158451"/>
            <a:ext cx="3228360" cy="47215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Rectangle 61"/>
          <p:cNvSpPr>
            <a:spLocks noChangeArrowheads="1"/>
          </p:cNvSpPr>
          <p:nvPr/>
        </p:nvSpPr>
        <p:spPr bwMode="auto">
          <a:xfrm>
            <a:off x="182880" y="738717"/>
            <a:ext cx="12009119" cy="4955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latin typeface="Myriad pro"/>
                <a:cs typeface="Myriad pro"/>
              </a:rPr>
              <a:t>Use </a:t>
            </a:r>
            <a:r>
              <a:rPr lang="en-US" sz="2100" b="1" dirty="0">
                <a:solidFill>
                  <a:srgbClr val="0070C0"/>
                </a:solidFill>
                <a:latin typeface="Myriad pro"/>
                <a:cs typeface="Myriad pro"/>
              </a:rPr>
              <a:t>three</a:t>
            </a:r>
            <a:r>
              <a:rPr lang="en-US" sz="2100" dirty="0">
                <a:latin typeface="Myriad pro"/>
                <a:cs typeface="Myriad pro"/>
              </a:rPr>
              <a:t> NN+3N chiral interactions with consistent chiral currents</a:t>
            </a:r>
          </a:p>
          <a:p>
            <a:endParaRPr lang="en-US" sz="8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Overall similar to phenomenology at low q, largest discrepancies in </a:t>
            </a:r>
            <a:r>
              <a:rPr lang="en-US" sz="2100" baseline="30000" dirty="0">
                <a:latin typeface="Myriad pro"/>
                <a:cs typeface="Myriad pro"/>
              </a:rPr>
              <a:t>127</a:t>
            </a:r>
            <a:r>
              <a:rPr lang="en-US" sz="2100" dirty="0">
                <a:latin typeface="Myriad pro"/>
                <a:cs typeface="Myriad pro"/>
              </a:rPr>
              <a:t>I</a:t>
            </a:r>
          </a:p>
          <a:p>
            <a:endParaRPr lang="en-US" sz="600" dirty="0">
              <a:latin typeface="Myriad pro"/>
              <a:cs typeface="Myriad pro"/>
            </a:endParaRPr>
          </a:p>
          <a:p>
            <a:endParaRPr lang="en-US" sz="6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Provide ab initio structure functions for all SD direct-detection candidates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939E12-BB09-CD40-9F04-0A6B91571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60" y="1659515"/>
            <a:ext cx="7155486" cy="3577743"/>
          </a:xfrm>
          <a:prstGeom prst="rect">
            <a:avLst/>
          </a:prstGeom>
        </p:spPr>
      </p:pic>
      <p:pic>
        <p:nvPicPr>
          <p:cNvPr id="2" name="Picture 1" descr="A close up of a text&#10;&#10;Description automatically generated">
            <a:extLst>
              <a:ext uri="{FF2B5EF4-FFF2-40B4-BE49-F238E27FC236}">
                <a16:creationId xmlns:a16="http://schemas.microsoft.com/office/drawing/2014/main" id="{EB99E4E6-B4D0-5A92-1DAB-09FF53365F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59" y="5879967"/>
            <a:ext cx="5946223" cy="91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074521"/>
      </p:ext>
    </p:extLst>
  </p:cSld>
  <p:clrMapOvr>
    <a:masterClrMapping/>
  </p:clrMapOvr>
  <p:transition spd="med" advTm="17353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1508779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WIMP/</a:t>
            </a:r>
            <a:r>
              <a:rPr lang="en-US" dirty="0" err="1">
                <a:latin typeface="Times New Roman"/>
                <a:cs typeface="Times New Roman"/>
              </a:rPr>
              <a:t>ν</a:t>
            </a:r>
            <a:r>
              <a:rPr lang="en-US" dirty="0"/>
              <a:t>-Nucleus Responses</a:t>
            </a:r>
            <a:endParaRPr dirty="0"/>
          </a:p>
        </p:txBody>
      </p:sp>
      <p:sp>
        <p:nvSpPr>
          <p:cNvPr id="9" name="Rectangle 8"/>
          <p:cNvSpPr/>
          <p:nvPr/>
        </p:nvSpPr>
        <p:spPr>
          <a:xfrm>
            <a:off x="4337807" y="1393652"/>
            <a:ext cx="1147492" cy="40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386561" y="1158451"/>
            <a:ext cx="3228360" cy="47215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61">
            <a:extLst>
              <a:ext uri="{FF2B5EF4-FFF2-40B4-BE49-F238E27FC236}">
                <a16:creationId xmlns:a16="http://schemas.microsoft.com/office/drawing/2014/main" id="{7D3BC6F3-12A8-C9F1-8F34-C259CB0CC1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06" y="676021"/>
            <a:ext cx="12009119" cy="6155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 functions for dark matter direct detection and </a:t>
            </a:r>
            <a:r>
              <a:rPr lang="en-US" sz="21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  <a:r>
              <a:rPr lang="en-US" sz="2000" b="1" dirty="0" err="1">
                <a:solidFill>
                  <a:schemeClr val="accent1"/>
                </a:solidFill>
                <a:latin typeface="Symbol" pitchFamily="2" charset="2"/>
                <a:cs typeface="Arial" panose="020B0604020202020204" pitchFamily="34" charset="0"/>
              </a:rPr>
              <a:t>n</a:t>
            </a:r>
            <a:r>
              <a:rPr lang="en-US" sz="21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</a:t>
            </a:r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Typically use phenomenological form factors (Helm, etc.) same for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p/n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  <a:r>
              <a:rPr lang="en-US" sz="2000" dirty="0" err="1">
                <a:solidFill>
                  <a:schemeClr val="tx1"/>
                </a:solidFill>
                <a:latin typeface="Symbol" pitchFamily="2" charset="2"/>
                <a:cs typeface="Arial" panose="020B0604020202020204" pitchFamily="34" charset="0"/>
              </a:rPr>
              <a:t>ν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sensitive to neutron distribution in nuclei – use neutron skin calculations to refine</a:t>
            </a: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Comparison with ab initio calculations shows refined Helm well reproduced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31D994-7088-912F-D923-A7F2F29D55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714" y="2036312"/>
            <a:ext cx="8092586" cy="40462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42CA34-0A28-EC6A-F030-817C230C1B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266" t="15648" r="95714" b="14640"/>
          <a:stretch/>
        </p:blipFill>
        <p:spPr>
          <a:xfrm>
            <a:off x="144020" y="2565070"/>
            <a:ext cx="405663" cy="27788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DFAC9A-2BCC-9CA4-D09E-862AB761F3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0364" t="7218"/>
          <a:stretch/>
        </p:blipFill>
        <p:spPr>
          <a:xfrm>
            <a:off x="579127" y="2153082"/>
            <a:ext cx="3042847" cy="388519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287CB58-E35A-C6B5-A35D-37799C893DDF}"/>
              </a:ext>
            </a:extLst>
          </p:cNvPr>
          <p:cNvSpPr txBox="1"/>
          <p:nvPr/>
        </p:nvSpPr>
        <p:spPr>
          <a:xfrm>
            <a:off x="10505874" y="5846022"/>
            <a:ext cx="1633514" cy="338540"/>
          </a:xfrm>
          <a:prstGeom prst="rect">
            <a:avLst/>
          </a:prstGeom>
          <a:noFill/>
        </p:spPr>
        <p:txBody>
          <a:bodyPr wrap="square" lIns="121904" tIns="60953" rIns="121904" bIns="60953" rtlCol="0">
            <a:spAutoFit/>
          </a:bodyPr>
          <a:lstStyle/>
          <a:p>
            <a:r>
              <a:rPr lang="it-IT" sz="1400" dirty="0">
                <a:solidFill>
                  <a:srgbClr val="FF0000"/>
                </a:solidFill>
              </a:rPr>
              <a:t>Hu et al. in </a:t>
            </a:r>
            <a:r>
              <a:rPr lang="it-IT" sz="1400" dirty="0" err="1">
                <a:solidFill>
                  <a:srgbClr val="FF0000"/>
                </a:solidFill>
              </a:rPr>
              <a:t>prep</a:t>
            </a:r>
            <a:r>
              <a:rPr lang="it-IT" sz="14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09800040"/>
      </p:ext>
    </p:extLst>
  </p:cSld>
  <p:clrMapOvr>
    <a:masterClrMapping/>
  </p:clrMapOvr>
  <p:transition spd="med" advTm="20197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1">
            <a:extLst>
              <a:ext uri="{FF2B5EF4-FFF2-40B4-BE49-F238E27FC236}">
                <a16:creationId xmlns:a16="http://schemas.microsoft.com/office/drawing/2014/main" id="{422A6047-8950-8ABB-F333-335962BA22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999" y="720000"/>
            <a:ext cx="12012001" cy="38225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dirty="0">
                <a:solidFill>
                  <a:schemeClr val="tx1"/>
                </a:solidFill>
              </a:rPr>
              <a:t>(Not so) Bold predictions: new direction in the next 5 years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000" dirty="0">
              <a:solidFill>
                <a:schemeClr val="tx1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b="1" dirty="0">
                <a:solidFill>
                  <a:schemeClr val="tx1"/>
                </a:solidFill>
              </a:rPr>
              <a:t>																				Nucleosynthesis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dirty="0">
                <a:solidFill>
                  <a:schemeClr val="tx1"/>
                </a:solidFill>
              </a:rPr>
              <a:t>																				 Ab initio input for r-process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chemeClr val="tx1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b="1" dirty="0">
                <a:solidFill>
                  <a:schemeClr val="tx1"/>
                </a:solidFill>
              </a:rPr>
              <a:t>																				Dark Matter/v Scattering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dirty="0">
                <a:solidFill>
                  <a:schemeClr val="tx1"/>
                </a:solidFill>
              </a:rPr>
              <a:t>																				 Ab initio structure functions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chemeClr val="tx1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dirty="0">
                <a:solidFill>
                  <a:schemeClr val="tx1"/>
                </a:solidFill>
              </a:rPr>
              <a:t>																				</a:t>
            </a:r>
            <a:r>
              <a:rPr lang="en-US" sz="2000" b="1" dirty="0">
                <a:solidFill>
                  <a:schemeClr val="tx1"/>
                </a:solidFill>
              </a:rPr>
              <a:t>Heavy Ion Collisions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dirty="0">
                <a:solidFill>
                  <a:schemeClr val="tx1"/>
                </a:solidFill>
              </a:rPr>
              <a:t>																				 Nuclear structure/NMEs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chemeClr val="tx1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b="1" dirty="0">
                <a:solidFill>
                  <a:schemeClr val="tx1"/>
                </a:solidFill>
              </a:rPr>
              <a:t>																				</a:t>
            </a:r>
            <a:r>
              <a:rPr lang="en-US" sz="2000" b="1" dirty="0">
                <a:solidFill>
                  <a:srgbClr val="C00000"/>
                </a:solidFill>
              </a:rPr>
              <a:t>CKM Unitarity (</a:t>
            </a:r>
            <a:r>
              <a:rPr lang="en-US" sz="2000" b="1" dirty="0" err="1">
                <a:solidFill>
                  <a:srgbClr val="C00000"/>
                </a:solidFill>
              </a:rPr>
              <a:t>V</a:t>
            </a:r>
            <a:r>
              <a:rPr lang="en-US" sz="2000" b="1" baseline="-25000" dirty="0" err="1">
                <a:solidFill>
                  <a:srgbClr val="C00000"/>
                </a:solidFill>
              </a:rPr>
              <a:t>ud</a:t>
            </a:r>
            <a:r>
              <a:rPr lang="en-US" sz="2000" b="1" dirty="0">
                <a:solidFill>
                  <a:srgbClr val="C00000"/>
                </a:solidFill>
              </a:rPr>
              <a:t>)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dirty="0">
                <a:solidFill>
                  <a:schemeClr val="tx1"/>
                </a:solidFill>
              </a:rPr>
              <a:t>																				 </a:t>
            </a:r>
            <a:r>
              <a:rPr lang="en-US" sz="2000" dirty="0" err="1">
                <a:solidFill>
                  <a:schemeClr val="tx1"/>
                </a:solidFill>
              </a:rPr>
              <a:t>Superallowed</a:t>
            </a:r>
            <a:r>
              <a:rPr lang="en-US" sz="2000" dirty="0">
                <a:solidFill>
                  <a:schemeClr val="tx1"/>
                </a:solidFill>
              </a:rPr>
              <a:t> Fermi</a:t>
            </a: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108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Future of Ab Initio Theory</a:t>
            </a:r>
            <a:endParaRPr dirty="0"/>
          </a:p>
        </p:txBody>
      </p:sp>
      <p:sp>
        <p:nvSpPr>
          <p:cNvPr id="8" name="Rectangle 7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664C49-EB9B-193F-91C7-692E70858420}"/>
              </a:ext>
            </a:extLst>
          </p:cNvPr>
          <p:cNvSpPr/>
          <p:nvPr/>
        </p:nvSpPr>
        <p:spPr>
          <a:xfrm>
            <a:off x="643188" y="6433828"/>
            <a:ext cx="650316" cy="312234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83D720-78C0-1B73-5462-9786D4933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0" y="1356375"/>
            <a:ext cx="8778240" cy="5486400"/>
          </a:xfrm>
          <a:prstGeom prst="rect">
            <a:avLst/>
          </a:prstGeom>
        </p:spPr>
      </p:pic>
      <p:sp>
        <p:nvSpPr>
          <p:cNvPr id="10" name="AutoShape 4" descr="nuclear_chart_2022.pdf">
            <a:extLst>
              <a:ext uri="{FF2B5EF4-FFF2-40B4-BE49-F238E27FC236}">
                <a16:creationId xmlns:a16="http://schemas.microsoft.com/office/drawing/2014/main" id="{11923A5D-AC18-0965-0833-BD1BC9CD1E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0258" y="4383692"/>
            <a:ext cx="218985" cy="21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2" descr="nuclear_chart_2022.pdf">
            <a:extLst>
              <a:ext uri="{FF2B5EF4-FFF2-40B4-BE49-F238E27FC236}">
                <a16:creationId xmlns:a16="http://schemas.microsoft.com/office/drawing/2014/main" id="{4D086FEE-128E-4479-AB89-703E039756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72658" y="4536092"/>
            <a:ext cx="218985" cy="21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7B8179-C0A4-BBC7-F0B2-3B22D1B34C02}"/>
              </a:ext>
            </a:extLst>
          </p:cNvPr>
          <p:cNvSpPr/>
          <p:nvPr/>
        </p:nvSpPr>
        <p:spPr>
          <a:xfrm>
            <a:off x="2779637" y="2865255"/>
            <a:ext cx="3841078" cy="1923982"/>
          </a:xfrm>
          <a:prstGeom prst="rect">
            <a:avLst/>
          </a:prstGeom>
          <a:gradFill flip="none" rotWithShape="1">
            <a:gsLst>
              <a:gs pos="28000">
                <a:srgbClr val="00B0F0">
                  <a:alpha val="88000"/>
                </a:srgbClr>
              </a:gs>
              <a:gs pos="98000">
                <a:schemeClr val="bg1">
                  <a:alpha val="0"/>
                </a:schemeClr>
              </a:gs>
              <a:gs pos="74000">
                <a:srgbClr val="0070C0">
                  <a:alpha val="75897"/>
                </a:srgbClr>
              </a:gs>
            </a:gsLst>
            <a:path path="rect">
              <a:fillToRect t="100000" r="100000"/>
            </a:path>
            <a:tileRect l="-100000" b="-100000"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826752D-9D29-F652-20BB-73CB85B58871}"/>
              </a:ext>
            </a:extLst>
          </p:cNvPr>
          <p:cNvSpPr/>
          <p:nvPr/>
        </p:nvSpPr>
        <p:spPr>
          <a:xfrm>
            <a:off x="5369480" y="1666449"/>
            <a:ext cx="3534606" cy="211246"/>
          </a:xfrm>
          <a:prstGeom prst="ellipse">
            <a:avLst/>
          </a:prstGeom>
          <a:gradFill flip="none" rotWithShape="1">
            <a:gsLst>
              <a:gs pos="60000">
                <a:srgbClr val="0070C0">
                  <a:alpha val="76766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C39C29-CCFC-C725-D0D8-BDC67B4A3872}"/>
              </a:ext>
            </a:extLst>
          </p:cNvPr>
          <p:cNvSpPr txBox="1"/>
          <p:nvPr/>
        </p:nvSpPr>
        <p:spPr>
          <a:xfrm>
            <a:off x="601879" y="1469979"/>
            <a:ext cx="893832" cy="52321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2024</a:t>
            </a:r>
          </a:p>
        </p:txBody>
      </p:sp>
      <p:sp>
        <p:nvSpPr>
          <p:cNvPr id="6" name="Oval 15">
            <a:extLst>
              <a:ext uri="{FF2B5EF4-FFF2-40B4-BE49-F238E27FC236}">
                <a16:creationId xmlns:a16="http://schemas.microsoft.com/office/drawing/2014/main" id="{1734DBCC-93EF-1EA2-BBBF-63345D4E8722}"/>
              </a:ext>
            </a:extLst>
          </p:cNvPr>
          <p:cNvSpPr>
            <a:spLocks noChangeArrowheads="1"/>
          </p:cNvSpPr>
          <p:nvPr/>
        </p:nvSpPr>
        <p:spPr bwMode="auto">
          <a:xfrm rot="18888525">
            <a:off x="53633" y="4926728"/>
            <a:ext cx="3562216" cy="304273"/>
          </a:xfrm>
          <a:prstGeom prst="ellipse">
            <a:avLst/>
          </a:prstGeom>
          <a:solidFill>
            <a:srgbClr val="FF0000">
              <a:alpha val="24944"/>
            </a:srgbClr>
          </a:solidFill>
          <a:ln w="38100">
            <a:noFill/>
            <a:round/>
            <a:headEnd/>
            <a:tailEnd/>
          </a:ln>
          <a:effectLst/>
        </p:spPr>
        <p:txBody>
          <a:bodyPr wrap="none" lIns="121904" tIns="60953" rIns="121904" bIns="60953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DF953C-CCD7-8CD6-FC43-27ACAD571C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075" t="17905" r="16911" b="8477"/>
          <a:stretch/>
        </p:blipFill>
        <p:spPr>
          <a:xfrm>
            <a:off x="747905" y="3784365"/>
            <a:ext cx="999386" cy="8612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D2415CD-A7D3-82BD-1112-A44D37DE2101}"/>
              </a:ext>
            </a:extLst>
          </p:cNvPr>
          <p:cNvSpPr txBox="1"/>
          <p:nvPr/>
        </p:nvSpPr>
        <p:spPr>
          <a:xfrm>
            <a:off x="6185999" y="2897593"/>
            <a:ext cx="2293928" cy="30777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it-IT" sz="1200" dirty="0">
                <a:solidFill>
                  <a:srgbClr val="FF0000"/>
                </a:solidFill>
              </a:rPr>
              <a:t>Leach, Holt, arXiv:1809.10793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923CAA4-BB4C-CEDB-0944-BBBA33D53B67}"/>
              </a:ext>
            </a:extLst>
          </p:cNvPr>
          <p:cNvSpPr/>
          <p:nvPr/>
        </p:nvSpPr>
        <p:spPr>
          <a:xfrm rot="5400000">
            <a:off x="6337939" y="2446352"/>
            <a:ext cx="2627457" cy="188586"/>
          </a:xfrm>
          <a:prstGeom prst="ellipse">
            <a:avLst/>
          </a:prstGeom>
          <a:gradFill flip="none" rotWithShape="1">
            <a:gsLst>
              <a:gs pos="61000">
                <a:srgbClr val="0070C0">
                  <a:alpha val="52878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Picture 13" descr="stroberg_ECT_beta (dragged).pdf">
            <a:extLst>
              <a:ext uri="{FF2B5EF4-FFF2-40B4-BE49-F238E27FC236}">
                <a16:creationId xmlns:a16="http://schemas.microsoft.com/office/drawing/2014/main" id="{4270BE15-B8B5-E8D2-F4D2-157DAAF16F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2" t="22055" r="25949" b="13485"/>
          <a:stretch/>
        </p:blipFill>
        <p:spPr>
          <a:xfrm>
            <a:off x="5892537" y="2845022"/>
            <a:ext cx="2857568" cy="19935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637669"/>
      </p:ext>
    </p:extLst>
  </p:cSld>
  <p:clrMapOvr>
    <a:masterClrMapping/>
  </p:clrMapOvr>
  <p:transition spd="med" advTm="15616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1">
            <a:extLst>
              <a:ext uri="{FF2B5EF4-FFF2-40B4-BE49-F238E27FC236}">
                <a16:creationId xmlns:a16="http://schemas.microsoft.com/office/drawing/2014/main" id="{422A6047-8950-8ABB-F333-335962BA22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999" y="720000"/>
            <a:ext cx="12012001" cy="46350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dirty="0">
                <a:solidFill>
                  <a:schemeClr val="tx1"/>
                </a:solidFill>
              </a:rPr>
              <a:t>(Not so) Bold predictions: new direction in the next 5 years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000" dirty="0">
              <a:solidFill>
                <a:schemeClr val="tx1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b="1" dirty="0">
                <a:solidFill>
                  <a:schemeClr val="tx1"/>
                </a:solidFill>
              </a:rPr>
              <a:t>																				Nucleosynthesis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dirty="0">
                <a:solidFill>
                  <a:schemeClr val="tx1"/>
                </a:solidFill>
              </a:rPr>
              <a:t>																				 Ab initio input for r-process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chemeClr val="tx1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b="1" dirty="0">
                <a:solidFill>
                  <a:schemeClr val="tx1"/>
                </a:solidFill>
              </a:rPr>
              <a:t>																				Dark Matter/v Scattering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dirty="0">
                <a:solidFill>
                  <a:schemeClr val="tx1"/>
                </a:solidFill>
              </a:rPr>
              <a:t>																				 Ab initio structure functions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chemeClr val="tx1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dirty="0">
                <a:solidFill>
                  <a:schemeClr val="tx1"/>
                </a:solidFill>
              </a:rPr>
              <a:t>																				</a:t>
            </a:r>
            <a:r>
              <a:rPr lang="en-US" sz="2000" b="1" dirty="0">
                <a:solidFill>
                  <a:schemeClr val="tx1"/>
                </a:solidFill>
              </a:rPr>
              <a:t>Heavy Ion Collisions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dirty="0">
                <a:solidFill>
                  <a:schemeClr val="tx1"/>
                </a:solidFill>
              </a:rPr>
              <a:t>																				 Nuclear structure/NMEs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chemeClr val="tx1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b="1" dirty="0">
                <a:solidFill>
                  <a:srgbClr val="C00000"/>
                </a:solidFill>
              </a:rPr>
              <a:t>																				</a:t>
            </a:r>
            <a:r>
              <a:rPr lang="en-US" sz="2000" b="1" dirty="0">
                <a:solidFill>
                  <a:schemeClr val="tx1"/>
                </a:solidFill>
              </a:rPr>
              <a:t>CKM Unitarity (</a:t>
            </a:r>
            <a:r>
              <a:rPr lang="en-US" sz="2000" b="1" dirty="0" err="1">
                <a:solidFill>
                  <a:schemeClr val="tx1"/>
                </a:solidFill>
              </a:rPr>
              <a:t>V</a:t>
            </a:r>
            <a:r>
              <a:rPr lang="en-US" sz="2000" b="1" baseline="-25000" dirty="0" err="1">
                <a:solidFill>
                  <a:schemeClr val="tx1"/>
                </a:solidFill>
              </a:rPr>
              <a:t>ud</a:t>
            </a:r>
            <a:r>
              <a:rPr lang="en-US" sz="2000" b="1" dirty="0">
                <a:solidFill>
                  <a:schemeClr val="tx1"/>
                </a:solidFill>
              </a:rPr>
              <a:t>)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dirty="0">
                <a:solidFill>
                  <a:schemeClr val="tx1"/>
                </a:solidFill>
              </a:rPr>
              <a:t>																				 </a:t>
            </a:r>
            <a:r>
              <a:rPr lang="en-US" sz="2000" dirty="0" err="1">
                <a:solidFill>
                  <a:schemeClr val="tx1"/>
                </a:solidFill>
              </a:rPr>
              <a:t>Superallowed</a:t>
            </a:r>
            <a:r>
              <a:rPr lang="en-US" sz="2000" dirty="0">
                <a:solidFill>
                  <a:schemeClr val="tx1"/>
                </a:solidFill>
              </a:rPr>
              <a:t> Fermi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chemeClr val="tx1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b="1" dirty="0">
                <a:solidFill>
                  <a:schemeClr val="tx1"/>
                </a:solidFill>
              </a:rPr>
              <a:t>																				</a:t>
            </a:r>
            <a:r>
              <a:rPr lang="en-US" sz="2000" b="1" dirty="0">
                <a:solidFill>
                  <a:srgbClr val="C00000"/>
                </a:solidFill>
              </a:rPr>
              <a:t>Symmetry Violation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dirty="0">
                <a:solidFill>
                  <a:schemeClr val="tx1"/>
                </a:solidFill>
              </a:rPr>
              <a:t>																				 P/T-violating moments</a:t>
            </a: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108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Future of Ab Initio Theory</a:t>
            </a:r>
            <a:endParaRPr dirty="0"/>
          </a:p>
        </p:txBody>
      </p:sp>
      <p:sp>
        <p:nvSpPr>
          <p:cNvPr id="8" name="Rectangle 7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664C49-EB9B-193F-91C7-692E70858420}"/>
              </a:ext>
            </a:extLst>
          </p:cNvPr>
          <p:cNvSpPr/>
          <p:nvPr/>
        </p:nvSpPr>
        <p:spPr>
          <a:xfrm>
            <a:off x="643188" y="6433828"/>
            <a:ext cx="650316" cy="312234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83D720-78C0-1B73-5462-9786D4933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0" y="1356375"/>
            <a:ext cx="8778240" cy="5486400"/>
          </a:xfrm>
          <a:prstGeom prst="rect">
            <a:avLst/>
          </a:prstGeom>
        </p:spPr>
      </p:pic>
      <p:sp>
        <p:nvSpPr>
          <p:cNvPr id="10" name="AutoShape 4" descr="nuclear_chart_2022.pdf">
            <a:extLst>
              <a:ext uri="{FF2B5EF4-FFF2-40B4-BE49-F238E27FC236}">
                <a16:creationId xmlns:a16="http://schemas.microsoft.com/office/drawing/2014/main" id="{11923A5D-AC18-0965-0833-BD1BC9CD1E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0258" y="4383692"/>
            <a:ext cx="218985" cy="21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2" descr="nuclear_chart_2022.pdf">
            <a:extLst>
              <a:ext uri="{FF2B5EF4-FFF2-40B4-BE49-F238E27FC236}">
                <a16:creationId xmlns:a16="http://schemas.microsoft.com/office/drawing/2014/main" id="{4D086FEE-128E-4479-AB89-703E039756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72658" y="4536092"/>
            <a:ext cx="218985" cy="21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7B8179-C0A4-BBC7-F0B2-3B22D1B34C02}"/>
              </a:ext>
            </a:extLst>
          </p:cNvPr>
          <p:cNvSpPr/>
          <p:nvPr/>
        </p:nvSpPr>
        <p:spPr>
          <a:xfrm>
            <a:off x="2791212" y="2865255"/>
            <a:ext cx="3841078" cy="1923982"/>
          </a:xfrm>
          <a:prstGeom prst="rect">
            <a:avLst/>
          </a:prstGeom>
          <a:gradFill flip="none" rotWithShape="1">
            <a:gsLst>
              <a:gs pos="28000">
                <a:srgbClr val="00B0F0">
                  <a:alpha val="88000"/>
                </a:srgbClr>
              </a:gs>
              <a:gs pos="98000">
                <a:schemeClr val="bg1">
                  <a:alpha val="0"/>
                </a:schemeClr>
              </a:gs>
              <a:gs pos="74000">
                <a:srgbClr val="0070C0">
                  <a:alpha val="75897"/>
                </a:srgbClr>
              </a:gs>
            </a:gsLst>
            <a:path path="rect">
              <a:fillToRect t="100000" r="100000"/>
            </a:path>
            <a:tileRect l="-100000" b="-100000"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826752D-9D29-F652-20BB-73CB85B58871}"/>
              </a:ext>
            </a:extLst>
          </p:cNvPr>
          <p:cNvSpPr/>
          <p:nvPr/>
        </p:nvSpPr>
        <p:spPr>
          <a:xfrm>
            <a:off x="5369480" y="1666449"/>
            <a:ext cx="3534606" cy="211246"/>
          </a:xfrm>
          <a:prstGeom prst="ellipse">
            <a:avLst/>
          </a:prstGeom>
          <a:gradFill flip="none" rotWithShape="1">
            <a:gsLst>
              <a:gs pos="60000">
                <a:srgbClr val="0070C0">
                  <a:alpha val="76766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C39C29-CCFC-C725-D0D8-BDC67B4A3872}"/>
              </a:ext>
            </a:extLst>
          </p:cNvPr>
          <p:cNvSpPr txBox="1"/>
          <p:nvPr/>
        </p:nvSpPr>
        <p:spPr>
          <a:xfrm>
            <a:off x="601879" y="1469979"/>
            <a:ext cx="893832" cy="52321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2024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9BD9DB9-ACC9-33FF-3EF8-0B4D3E54C2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0" t="7728" r="17215"/>
          <a:stretch/>
        </p:blipFill>
        <p:spPr>
          <a:xfrm>
            <a:off x="9314383" y="5379583"/>
            <a:ext cx="1063961" cy="11279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411D1D-462B-41BE-5F33-FB3BE5B51E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404" y="5269769"/>
            <a:ext cx="988450" cy="125499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1F69761-90AF-E8A7-03F1-1AFD2EE235C0}"/>
              </a:ext>
            </a:extLst>
          </p:cNvPr>
          <p:cNvSpPr txBox="1"/>
          <p:nvPr/>
        </p:nvSpPr>
        <p:spPr>
          <a:xfrm>
            <a:off x="9188939" y="6557557"/>
            <a:ext cx="2758591" cy="30777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  <a:latin typeface="+mn-lt"/>
              </a:rPr>
              <a:t>Antoine </a:t>
            </a:r>
            <a:r>
              <a:rPr lang="en-US" sz="1400" b="1" dirty="0" err="1">
                <a:solidFill>
                  <a:srgbClr val="0070C0"/>
                </a:solidFill>
                <a:latin typeface="+mn-lt"/>
              </a:rPr>
              <a:t>Belley</a:t>
            </a:r>
            <a:r>
              <a:rPr lang="en-US" sz="1400" b="1" dirty="0">
                <a:solidFill>
                  <a:srgbClr val="0070C0"/>
                </a:solidFill>
                <a:latin typeface="+mn-lt"/>
              </a:rPr>
              <a:t>   Jose Munoz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7F6748C-ACC3-0B96-4C79-3A667BB45360}"/>
              </a:ext>
            </a:extLst>
          </p:cNvPr>
          <p:cNvSpPr/>
          <p:nvPr/>
        </p:nvSpPr>
        <p:spPr>
          <a:xfrm rot="5400000">
            <a:off x="6388901" y="2510291"/>
            <a:ext cx="2512557" cy="175607"/>
          </a:xfrm>
          <a:prstGeom prst="ellipse">
            <a:avLst/>
          </a:prstGeom>
          <a:gradFill flip="none" rotWithShape="1">
            <a:gsLst>
              <a:gs pos="61000">
                <a:srgbClr val="0070C0">
                  <a:alpha val="52878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9783793"/>
      </p:ext>
    </p:extLst>
  </p:cSld>
  <p:clrMapOvr>
    <a:masterClrMapping/>
  </p:clrMapOvr>
  <p:transition spd="med" advTm="15616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1">
            <a:extLst>
              <a:ext uri="{FF2B5EF4-FFF2-40B4-BE49-F238E27FC236}">
                <a16:creationId xmlns:a16="http://schemas.microsoft.com/office/drawing/2014/main" id="{422A6047-8950-8ABB-F333-335962BA22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999" y="720000"/>
            <a:ext cx="12012001" cy="53122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dirty="0">
                <a:solidFill>
                  <a:schemeClr val="tx1"/>
                </a:solidFill>
              </a:rPr>
              <a:t>(Not so) Bold predictions: Five new direction in the next 5 years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000" dirty="0">
              <a:solidFill>
                <a:schemeClr val="tx1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b="1" dirty="0">
                <a:solidFill>
                  <a:schemeClr val="tx1"/>
                </a:solidFill>
              </a:rPr>
              <a:t>																				Nucleosynthesis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dirty="0">
                <a:solidFill>
                  <a:schemeClr val="tx1"/>
                </a:solidFill>
              </a:rPr>
              <a:t>																				 Ab initio input for r-process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chemeClr val="tx1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b="1" dirty="0">
                <a:solidFill>
                  <a:schemeClr val="tx1"/>
                </a:solidFill>
              </a:rPr>
              <a:t>																				Dark Matter/v Scattering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dirty="0">
                <a:solidFill>
                  <a:schemeClr val="tx1"/>
                </a:solidFill>
              </a:rPr>
              <a:t>																				 Ab initio structure functions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chemeClr val="tx1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b="1" dirty="0">
                <a:solidFill>
                  <a:schemeClr val="tx1"/>
                </a:solidFill>
              </a:rPr>
              <a:t>																				Symmetry Violation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dirty="0">
                <a:solidFill>
                  <a:schemeClr val="tx1"/>
                </a:solidFill>
              </a:rPr>
              <a:t>																				 Schiff/anapole moments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chemeClr val="tx1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b="1" dirty="0">
                <a:solidFill>
                  <a:schemeClr val="tx1"/>
                </a:solidFill>
              </a:rPr>
              <a:t>																				CKM Unitarity (</a:t>
            </a:r>
            <a:r>
              <a:rPr lang="en-US" sz="2000" b="1" dirty="0" err="1">
                <a:solidFill>
                  <a:schemeClr val="tx1"/>
                </a:solidFill>
              </a:rPr>
              <a:t>V</a:t>
            </a:r>
            <a:r>
              <a:rPr lang="en-US" sz="2000" b="1" baseline="-25000" dirty="0" err="1">
                <a:solidFill>
                  <a:schemeClr val="tx1"/>
                </a:solidFill>
              </a:rPr>
              <a:t>ud</a:t>
            </a:r>
            <a:r>
              <a:rPr lang="en-US" sz="2000" b="1" dirty="0">
                <a:solidFill>
                  <a:schemeClr val="tx1"/>
                </a:solidFill>
              </a:rPr>
              <a:t>)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dirty="0">
                <a:solidFill>
                  <a:schemeClr val="tx1"/>
                </a:solidFill>
              </a:rPr>
              <a:t>																				 </a:t>
            </a:r>
            <a:r>
              <a:rPr lang="en-US" sz="2000" dirty="0" err="1">
                <a:solidFill>
                  <a:schemeClr val="tx1"/>
                </a:solidFill>
              </a:rPr>
              <a:t>Superallowed</a:t>
            </a:r>
            <a:r>
              <a:rPr lang="en-US" sz="2000" dirty="0">
                <a:solidFill>
                  <a:schemeClr val="tx1"/>
                </a:solidFill>
              </a:rPr>
              <a:t> Fermi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chemeClr val="tx1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dirty="0">
                <a:solidFill>
                  <a:schemeClr val="tx1"/>
                </a:solidFill>
              </a:rPr>
              <a:t>																				</a:t>
            </a:r>
            <a:r>
              <a:rPr lang="en-US" sz="2000" b="1" dirty="0">
                <a:solidFill>
                  <a:schemeClr val="tx1"/>
                </a:solidFill>
              </a:rPr>
              <a:t>Atomic/molecular/QC(?)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b="1" dirty="0">
                <a:solidFill>
                  <a:schemeClr val="tx1"/>
                </a:solidFill>
              </a:rPr>
              <a:t>																				 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b="1" dirty="0">
                <a:solidFill>
                  <a:schemeClr val="tx1"/>
                </a:solidFill>
              </a:rPr>
              <a:t>																				AI/Machine Learning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dirty="0">
                <a:solidFill>
                  <a:schemeClr val="tx1"/>
                </a:solidFill>
              </a:rPr>
              <a:t>																				 New emulators</a:t>
            </a: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108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Future of Ab Initio Theory</a:t>
            </a:r>
            <a:endParaRPr dirty="0"/>
          </a:p>
        </p:txBody>
      </p:sp>
      <p:sp>
        <p:nvSpPr>
          <p:cNvPr id="8" name="Rectangle 7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664C49-EB9B-193F-91C7-692E70858420}"/>
              </a:ext>
            </a:extLst>
          </p:cNvPr>
          <p:cNvSpPr/>
          <p:nvPr/>
        </p:nvSpPr>
        <p:spPr>
          <a:xfrm>
            <a:off x="643188" y="6433828"/>
            <a:ext cx="650316" cy="312234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83D720-78C0-1B73-5462-9786D4933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0" y="1356375"/>
            <a:ext cx="8778240" cy="5486400"/>
          </a:xfrm>
          <a:prstGeom prst="rect">
            <a:avLst/>
          </a:prstGeom>
        </p:spPr>
      </p:pic>
      <p:sp>
        <p:nvSpPr>
          <p:cNvPr id="10" name="AutoShape 4" descr="nuclear_chart_2022.pdf">
            <a:extLst>
              <a:ext uri="{FF2B5EF4-FFF2-40B4-BE49-F238E27FC236}">
                <a16:creationId xmlns:a16="http://schemas.microsoft.com/office/drawing/2014/main" id="{11923A5D-AC18-0965-0833-BD1BC9CD1E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0258" y="4383692"/>
            <a:ext cx="218985" cy="21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2" descr="nuclear_chart_2022.pdf">
            <a:extLst>
              <a:ext uri="{FF2B5EF4-FFF2-40B4-BE49-F238E27FC236}">
                <a16:creationId xmlns:a16="http://schemas.microsoft.com/office/drawing/2014/main" id="{4D086FEE-128E-4479-AB89-703E039756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72658" y="4536092"/>
            <a:ext cx="218985" cy="21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7B8179-C0A4-BBC7-F0B2-3B22D1B34C02}"/>
              </a:ext>
            </a:extLst>
          </p:cNvPr>
          <p:cNvSpPr/>
          <p:nvPr/>
        </p:nvSpPr>
        <p:spPr>
          <a:xfrm>
            <a:off x="2779637" y="2865255"/>
            <a:ext cx="3841078" cy="1923982"/>
          </a:xfrm>
          <a:prstGeom prst="rect">
            <a:avLst/>
          </a:prstGeom>
          <a:gradFill flip="none" rotWithShape="1">
            <a:gsLst>
              <a:gs pos="28000">
                <a:srgbClr val="00B0F0">
                  <a:alpha val="88000"/>
                </a:srgbClr>
              </a:gs>
              <a:gs pos="98000">
                <a:schemeClr val="bg1">
                  <a:alpha val="0"/>
                </a:schemeClr>
              </a:gs>
              <a:gs pos="74000">
                <a:srgbClr val="0070C0">
                  <a:alpha val="75897"/>
                </a:srgbClr>
              </a:gs>
            </a:gsLst>
            <a:path path="rect">
              <a:fillToRect t="100000" r="100000"/>
            </a:path>
            <a:tileRect l="-100000" b="-100000"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826752D-9D29-F652-20BB-73CB85B58871}"/>
              </a:ext>
            </a:extLst>
          </p:cNvPr>
          <p:cNvSpPr/>
          <p:nvPr/>
        </p:nvSpPr>
        <p:spPr>
          <a:xfrm>
            <a:off x="5369480" y="1666449"/>
            <a:ext cx="3534606" cy="211246"/>
          </a:xfrm>
          <a:prstGeom prst="ellipse">
            <a:avLst/>
          </a:prstGeom>
          <a:gradFill flip="none" rotWithShape="1">
            <a:gsLst>
              <a:gs pos="60000">
                <a:srgbClr val="0070C0">
                  <a:alpha val="76766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D7344C7-A3DD-2200-5F14-0D7D9A29BA12}"/>
              </a:ext>
            </a:extLst>
          </p:cNvPr>
          <p:cNvSpPr/>
          <p:nvPr/>
        </p:nvSpPr>
        <p:spPr>
          <a:xfrm rot="5400000">
            <a:off x="7007267" y="1849617"/>
            <a:ext cx="1250609" cy="165556"/>
          </a:xfrm>
          <a:prstGeom prst="ellipse">
            <a:avLst/>
          </a:prstGeom>
          <a:gradFill flip="none" rotWithShape="1">
            <a:gsLst>
              <a:gs pos="61000">
                <a:srgbClr val="0070C0">
                  <a:alpha val="52878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C39C29-CCFC-C725-D0D8-BDC67B4A3872}"/>
              </a:ext>
            </a:extLst>
          </p:cNvPr>
          <p:cNvSpPr txBox="1"/>
          <p:nvPr/>
        </p:nvSpPr>
        <p:spPr>
          <a:xfrm>
            <a:off x="601879" y="1469979"/>
            <a:ext cx="893832" cy="52321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1AD04A-D135-F8D4-0675-A3AAD877A153}"/>
              </a:ext>
            </a:extLst>
          </p:cNvPr>
          <p:cNvSpPr txBox="1"/>
          <p:nvPr/>
        </p:nvSpPr>
        <p:spPr>
          <a:xfrm>
            <a:off x="9064460" y="6472829"/>
            <a:ext cx="2389641" cy="338554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+mn-lt"/>
              </a:rPr>
              <a:t>See talk of A. Belley!!</a:t>
            </a:r>
          </a:p>
        </p:txBody>
      </p:sp>
    </p:spTree>
    <p:extLst>
      <p:ext uri="{BB962C8B-B14F-4D97-AF65-F5344CB8AC3E}">
        <p14:creationId xmlns:p14="http://schemas.microsoft.com/office/powerpoint/2010/main" val="2683600816"/>
      </p:ext>
    </p:extLst>
  </p:cSld>
  <p:clrMapOvr>
    <a:masterClrMapping/>
  </p:clrMapOvr>
  <p:transition spd="med" advTm="15616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DBF87612-985E-7A11-F661-8CAAF3FC64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0481" y="2532611"/>
            <a:ext cx="2662134" cy="2142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0764" tIns="50383" rIns="100764" bIns="50383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 Rounded MT Bold"/>
              </a:rPr>
              <a:t>Symmetry Violation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dirty="0">
              <a:solidFill>
                <a:schemeClr val="accent6">
                  <a:lumMod val="50000"/>
                </a:schemeClr>
              </a:solidFill>
              <a:latin typeface="Arial Rounded MT Bold"/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dirty="0">
              <a:solidFill>
                <a:schemeClr val="accent6">
                  <a:lumMod val="50000"/>
                </a:schemeClr>
              </a:solidFill>
              <a:latin typeface="Arial Rounded MT Bold"/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dirty="0">
              <a:solidFill>
                <a:schemeClr val="accent6">
                  <a:lumMod val="50000"/>
                </a:schemeClr>
              </a:solidFill>
              <a:latin typeface="Arial Rounded MT Bold"/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dirty="0">
              <a:solidFill>
                <a:schemeClr val="accent6">
                  <a:lumMod val="50000"/>
                </a:schemeClr>
              </a:solidFill>
              <a:latin typeface="Arial Rounded MT Bold"/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000" dirty="0">
              <a:solidFill>
                <a:schemeClr val="accent6">
                  <a:lumMod val="50000"/>
                </a:schemeClr>
              </a:solidFill>
              <a:latin typeface="Arial Rounded MT Bold"/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 Rounded MT Bold"/>
              </a:rPr>
              <a:t>AI/Machine Learning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4D7DA93-2670-8BF3-A018-3C1D6CE05F0B}"/>
              </a:ext>
            </a:extLst>
          </p:cNvPr>
          <p:cNvSpPr txBox="1"/>
          <p:nvPr/>
        </p:nvSpPr>
        <p:spPr>
          <a:xfrm>
            <a:off x="18671" y="5179397"/>
            <a:ext cx="11570208" cy="1569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Just the beginning: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b="1" dirty="0">
                <a:solidFill>
                  <a:srgbClr val="0070C0"/>
                </a:solidFill>
              </a:rPr>
              <a:t>j</a:t>
            </a: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oin our </a:t>
            </a:r>
            <a:r>
              <a:rPr lang="en-US" sz="3200" b="1" dirty="0">
                <a:solidFill>
                  <a:srgbClr val="0070C0"/>
                </a:solidFill>
              </a:rPr>
              <a:t>revolution!</a:t>
            </a:r>
            <a:endParaRPr kumimoji="0" lang="en-US" sz="3200" b="1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spc="0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jholt@triumf.ca</a:t>
            </a:r>
            <a:endParaRPr kumimoji="0" lang="en-US" sz="3200" b="1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Rectangle 57"/>
          <p:cNvSpPr>
            <a:spLocks noChangeArrowheads="1"/>
          </p:cNvSpPr>
          <p:nvPr/>
        </p:nvSpPr>
        <p:spPr bwMode="auto">
          <a:xfrm>
            <a:off x="743175" y="4964854"/>
            <a:ext cx="2281101" cy="364899"/>
          </a:xfrm>
          <a:prstGeom prst="rect">
            <a:avLst/>
          </a:prstGeom>
          <a:solidFill>
            <a:schemeClr val="bg1"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100764" tIns="50383" rIns="100764" bIns="50383">
            <a:prstTxWarp prst="textNoShape">
              <a:avLst/>
            </a:prstTxWarp>
            <a:spAutoFit/>
          </a:bodyPr>
          <a:lstStyle/>
          <a:p>
            <a:pPr marL="125957" indent="-125957" algn="ctr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dirty="0">
                <a:solidFill>
                  <a:schemeClr val="accent6"/>
                </a:solidFill>
                <a:latin typeface="Arial Rounded MT Bold"/>
              </a:rPr>
              <a:t>Atomic Systems</a:t>
            </a:r>
            <a:endParaRPr lang="en-US" baseline="30000" dirty="0">
              <a:solidFill>
                <a:schemeClr val="accent6"/>
              </a:solidFill>
              <a:latin typeface="Arial Rounded MT Bold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1520595" y="5335337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942433" y="3843002"/>
            <a:ext cx="3176415" cy="30777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7030A0"/>
                </a:solidFill>
                <a:latin typeface="+mn-lt"/>
              </a:rPr>
              <a:t>      Alex Todd       Michael </a:t>
            </a:r>
            <a:r>
              <a:rPr lang="en-US" sz="1400" b="1" dirty="0" err="1">
                <a:solidFill>
                  <a:srgbClr val="7030A0"/>
                </a:solidFill>
                <a:latin typeface="+mn-lt"/>
              </a:rPr>
              <a:t>Liudeng</a:t>
            </a:r>
            <a:endParaRPr lang="en-US" sz="1400" b="1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436AB1-CD35-5128-3FEF-8BA35BC450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0" t="7728" r="17215"/>
          <a:stretch/>
        </p:blipFill>
        <p:spPr>
          <a:xfrm>
            <a:off x="9345842" y="1048505"/>
            <a:ext cx="1063961" cy="11279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B475E8-0616-D867-9CFB-0E8CED8D9A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8" t="18508" r="37998"/>
          <a:stretch/>
        </p:blipFill>
        <p:spPr>
          <a:xfrm>
            <a:off x="6297560" y="2882237"/>
            <a:ext cx="1000460" cy="127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FB7746-03A0-8F5E-C7FA-2668047FC7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29" y="5363594"/>
            <a:ext cx="1105359" cy="11053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CF6119-DD51-08A0-D7C7-7E1E5806199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0" r="13190"/>
          <a:stretch/>
        </p:blipFill>
        <p:spPr>
          <a:xfrm>
            <a:off x="1572596" y="5391286"/>
            <a:ext cx="784275" cy="10853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69276A-87F3-C8C4-725B-F8D6042AA49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8"/>
          <a:stretch/>
        </p:blipFill>
        <p:spPr>
          <a:xfrm>
            <a:off x="7179833" y="609142"/>
            <a:ext cx="1163252" cy="12633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88882A-C710-D5C0-6F58-B370AD0BFAA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7"/>
          <a:stretch/>
        </p:blipFill>
        <p:spPr>
          <a:xfrm rot="5400000">
            <a:off x="10730225" y="1145930"/>
            <a:ext cx="1119829" cy="9746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7ECF6BC-6662-D489-369C-F61EC44D54A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"/>
          <a:stretch/>
        </p:blipFill>
        <p:spPr>
          <a:xfrm>
            <a:off x="5897584" y="554228"/>
            <a:ext cx="1086671" cy="132253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EE50BBA-D583-72E4-0042-EBA5029FC4B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36" t="32714" r="41875" b="36264"/>
          <a:stretch/>
        </p:blipFill>
        <p:spPr>
          <a:xfrm>
            <a:off x="10717834" y="2516064"/>
            <a:ext cx="1035361" cy="128250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B104DE5-D079-729E-D80A-2F538D5BCEF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/>
          <a:stretch/>
        </p:blipFill>
        <p:spPr>
          <a:xfrm>
            <a:off x="4442761" y="586881"/>
            <a:ext cx="1170508" cy="132253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BAF61D-C4C5-BFF4-CBFD-FFAADF43C2C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431" y="2868593"/>
            <a:ext cx="988450" cy="12549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5D5657D-6767-96E9-4906-354FD5F37BA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709" y="628017"/>
            <a:ext cx="1254745" cy="1254745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4F27191D-FDD6-9E48-37E8-96179ED975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00" y="2238395"/>
            <a:ext cx="3185878" cy="364899"/>
          </a:xfrm>
          <a:prstGeom prst="rect">
            <a:avLst/>
          </a:prstGeom>
          <a:solidFill>
            <a:schemeClr val="bg1"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100764" tIns="50383" rIns="100764" bIns="50383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dirty="0">
                <a:solidFill>
                  <a:srgbClr val="FF0000"/>
                </a:solidFill>
                <a:latin typeface="Arial Rounded MT Bold"/>
              </a:rPr>
              <a:t>Structure + Astrophysics</a:t>
            </a:r>
            <a:endParaRPr lang="en-US" sz="600" dirty="0">
              <a:solidFill>
                <a:srgbClr val="FF0000"/>
              </a:solidFill>
              <a:latin typeface="Arial Rounded MT Bold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12D9E9E-B71D-BB2B-ED78-D7A38D652465}"/>
              </a:ext>
            </a:extLst>
          </p:cNvPr>
          <p:cNvSpPr txBox="1"/>
          <p:nvPr/>
        </p:nvSpPr>
        <p:spPr>
          <a:xfrm>
            <a:off x="-5389" y="6508061"/>
            <a:ext cx="3906829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6"/>
                </a:solidFill>
              </a:rPr>
              <a:t>Gaurav </a:t>
            </a:r>
            <a:r>
              <a:rPr lang="en-US" sz="1400" b="1" dirty="0" err="1">
                <a:solidFill>
                  <a:schemeClr val="accent6"/>
                </a:solidFill>
              </a:rPr>
              <a:t>Tenkila</a:t>
            </a:r>
            <a:r>
              <a:rPr lang="en-US" sz="1400" b="1" dirty="0">
                <a:solidFill>
                  <a:schemeClr val="accent6"/>
                </a:solidFill>
              </a:rPr>
              <a:t>   </a:t>
            </a:r>
            <a:r>
              <a:rPr lang="en-US" sz="1400" b="1" dirty="0" err="1">
                <a:solidFill>
                  <a:schemeClr val="accent6"/>
                </a:solidFill>
                <a:latin typeface="+mn-lt"/>
              </a:rPr>
              <a:t>Hrishi</a:t>
            </a:r>
            <a:r>
              <a:rPr lang="en-US" sz="1400" b="1" dirty="0">
                <a:solidFill>
                  <a:schemeClr val="accent6"/>
                </a:solidFill>
                <a:latin typeface="+mn-lt"/>
              </a:rPr>
              <a:t> Patel  Vijay Chand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431C46D-763F-0F7A-083E-2B6671BD3E5B}"/>
              </a:ext>
            </a:extLst>
          </p:cNvPr>
          <p:cNvSpPr txBox="1"/>
          <p:nvPr/>
        </p:nvSpPr>
        <p:spPr>
          <a:xfrm>
            <a:off x="2701060" y="1912381"/>
            <a:ext cx="5838813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Ragnar </a:t>
            </a:r>
            <a:r>
              <a:rPr lang="en-US" sz="1400" b="1" dirty="0" err="1">
                <a:solidFill>
                  <a:srgbClr val="0070C0"/>
                </a:solidFill>
              </a:rPr>
              <a:t>Stroberg</a:t>
            </a:r>
            <a:r>
              <a:rPr lang="en-US" sz="1400" b="1" dirty="0">
                <a:solidFill>
                  <a:srgbClr val="0070C0"/>
                </a:solidFill>
              </a:rPr>
              <a:t>   Takayuki Miyagi  </a:t>
            </a:r>
            <a:r>
              <a:rPr lang="en-US" sz="1400" b="1" dirty="0">
                <a:solidFill>
                  <a:srgbClr val="0070C0"/>
                </a:solidFill>
                <a:latin typeface="+mn-lt"/>
              </a:rPr>
              <a:t>Lotta </a:t>
            </a:r>
            <a:r>
              <a:rPr lang="en-US" sz="1400" b="1" dirty="0" err="1">
                <a:solidFill>
                  <a:srgbClr val="0070C0"/>
                </a:solidFill>
                <a:latin typeface="+mn-lt"/>
              </a:rPr>
              <a:t>Jokiniemi</a:t>
            </a:r>
            <a:r>
              <a:rPr lang="en-US" sz="1400" b="1" dirty="0">
                <a:solidFill>
                  <a:srgbClr val="0070C0"/>
                </a:solidFill>
                <a:latin typeface="+mn-lt"/>
              </a:rPr>
              <a:t>     </a:t>
            </a:r>
            <a:r>
              <a:rPr lang="en-US" sz="1400" b="1" dirty="0" err="1">
                <a:solidFill>
                  <a:srgbClr val="0070C0"/>
                </a:solidFill>
                <a:latin typeface="+mn-lt"/>
              </a:rPr>
              <a:t>Baishan</a:t>
            </a:r>
            <a:r>
              <a:rPr lang="en-US" sz="1400" b="1" dirty="0">
                <a:solidFill>
                  <a:srgbClr val="0070C0"/>
                </a:solidFill>
                <a:latin typeface="+mn-lt"/>
              </a:rPr>
              <a:t> Hu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12029BC-BFA8-A7C2-E66B-772B2F0CD0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8177" y="4975419"/>
            <a:ext cx="3176415" cy="406449"/>
          </a:xfrm>
          <a:prstGeom prst="rect">
            <a:avLst/>
          </a:prstGeom>
          <a:solidFill>
            <a:schemeClr val="bg1"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100764" tIns="50383" rIns="100764" bIns="50383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 Rounded MT Bold"/>
              </a:rPr>
              <a:t>Dark Matter/</a:t>
            </a:r>
            <a:r>
              <a:rPr lang="en-GB" sz="2200" b="1" dirty="0" err="1">
                <a:solidFill>
                  <a:schemeClr val="accent2">
                    <a:lumMod val="50000"/>
                  </a:schemeClr>
                </a:solidFill>
                <a:latin typeface="Times New Roman"/>
                <a:cs typeface="Arial" charset="0"/>
              </a:rPr>
              <a:t>ν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 Rounded MT Bold"/>
              </a:rPr>
              <a:t> Scattering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1A3E75B-CA36-BC0F-E9C8-EDF39A889E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9046" y="642056"/>
            <a:ext cx="1634435" cy="406449"/>
          </a:xfrm>
          <a:prstGeom prst="rect">
            <a:avLst/>
          </a:prstGeom>
          <a:solidFill>
            <a:schemeClr val="bg1"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100764" tIns="50383" rIns="100764" bIns="50383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GB" sz="2200" b="1" dirty="0">
                <a:solidFill>
                  <a:srgbClr val="7030A0"/>
                </a:solidFill>
                <a:latin typeface="Times New Roman"/>
                <a:cs typeface="Arial" charset="0"/>
              </a:rPr>
              <a:t>0νββ</a:t>
            </a:r>
            <a:r>
              <a:rPr lang="en-US" b="1" dirty="0">
                <a:solidFill>
                  <a:srgbClr val="7030A0"/>
                </a:solidFill>
                <a:latin typeface="Arial Rounded MT Bold"/>
              </a:rPr>
              <a:t> D</a:t>
            </a:r>
            <a:r>
              <a:rPr lang="en-US" dirty="0">
                <a:solidFill>
                  <a:srgbClr val="7030A0"/>
                </a:solidFill>
                <a:latin typeface="Arial Rounded MT Bold"/>
              </a:rPr>
              <a:t>ecay </a:t>
            </a:r>
            <a:endParaRPr lang="en-US" baseline="30000" dirty="0">
              <a:solidFill>
                <a:srgbClr val="7030A0"/>
              </a:solidFill>
              <a:latin typeface="Arial Rounded MT Bold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01812BA-9E92-4FB6-8569-F8077EFBE4EA}"/>
              </a:ext>
            </a:extLst>
          </p:cNvPr>
          <p:cNvSpPr txBox="1"/>
          <p:nvPr/>
        </p:nvSpPr>
        <p:spPr>
          <a:xfrm>
            <a:off x="61766" y="4060839"/>
            <a:ext cx="3196469" cy="30777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rgbClr val="FF0000"/>
                </a:solidFill>
              </a:rPr>
              <a:t>Kanting</a:t>
            </a:r>
            <a:r>
              <a:rPr lang="en-US" sz="1400" b="1" dirty="0">
                <a:solidFill>
                  <a:srgbClr val="FF0000"/>
                </a:solidFill>
              </a:rPr>
              <a:t> </a:t>
            </a:r>
            <a:r>
              <a:rPr lang="en-US" sz="1400" b="1" dirty="0" err="1">
                <a:solidFill>
                  <a:srgbClr val="FF0000"/>
                </a:solidFill>
              </a:rPr>
              <a:t>Motimele</a:t>
            </a:r>
            <a:r>
              <a:rPr lang="en-US" sz="1400" b="1" dirty="0">
                <a:solidFill>
                  <a:srgbClr val="FF0000"/>
                </a:solidFill>
              </a:rPr>
              <a:t>   </a:t>
            </a:r>
            <a:r>
              <a:rPr lang="en-CA" sz="1400" b="1" dirty="0">
                <a:solidFill>
                  <a:srgbClr val="FF0000"/>
                </a:solidFill>
              </a:rPr>
              <a:t>Maude </a:t>
            </a:r>
            <a:r>
              <a:rPr lang="en-CA" sz="1400" b="1" dirty="0" err="1">
                <a:solidFill>
                  <a:srgbClr val="FF0000"/>
                </a:solidFill>
              </a:rPr>
              <a:t>Larivière</a:t>
            </a:r>
            <a:endParaRPr lang="en-US" sz="1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BC768C5-A75C-12E9-150E-6239A232AA8D}"/>
              </a:ext>
            </a:extLst>
          </p:cNvPr>
          <p:cNvSpPr txBox="1"/>
          <p:nvPr/>
        </p:nvSpPr>
        <p:spPr>
          <a:xfrm>
            <a:off x="7632644" y="6488175"/>
            <a:ext cx="4559356" cy="30777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Sam </a:t>
            </a:r>
            <a:r>
              <a:rPr lang="en-US" sz="1400" b="1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Leutheusser</a:t>
            </a: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 Jose Padua    Mathieu </a:t>
            </a:r>
            <a:r>
              <a:rPr lang="en-US" sz="1400" b="1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Bruneault</a:t>
            </a:r>
            <a:endParaRPr lang="en-US" sz="14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BC9E1D1-4B60-9A0E-3667-BC4467F6F64E}"/>
              </a:ext>
            </a:extLst>
          </p:cNvPr>
          <p:cNvSpPr txBox="1"/>
          <p:nvPr/>
        </p:nvSpPr>
        <p:spPr>
          <a:xfrm>
            <a:off x="6264620" y="4165352"/>
            <a:ext cx="2544211" cy="30777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  <a:latin typeface="+mn-lt"/>
              </a:rPr>
              <a:t>Emily Love        Matt Martin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02E5D0F-5453-F1E8-8AC1-7DBC26EF7D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6095" y="2533790"/>
            <a:ext cx="2516866" cy="364899"/>
          </a:xfrm>
          <a:prstGeom prst="rect">
            <a:avLst/>
          </a:prstGeom>
          <a:solidFill>
            <a:schemeClr val="bg1"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100764" tIns="50383" rIns="100764" bIns="50383">
            <a:prstTxWarp prst="textNoShape">
              <a:avLst/>
            </a:prstTxWarp>
            <a:spAutoFit/>
          </a:bodyPr>
          <a:lstStyle/>
          <a:p>
            <a:pPr marL="125957" indent="-125957" algn="ctr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dirty="0">
                <a:solidFill>
                  <a:srgbClr val="C00000"/>
                </a:solidFill>
                <a:latin typeface="Arial Rounded MT Bold"/>
              </a:rPr>
              <a:t>CKM Unitarity</a:t>
            </a:r>
            <a:endParaRPr lang="en-US" baseline="30000" dirty="0">
              <a:solidFill>
                <a:srgbClr val="C00000"/>
              </a:solidFill>
              <a:latin typeface="Arial Rounded MT Bold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F22E9F2-EF02-EC54-8A00-F7212E44F4A0}"/>
              </a:ext>
            </a:extLst>
          </p:cNvPr>
          <p:cNvSpPr txBox="1"/>
          <p:nvPr/>
        </p:nvSpPr>
        <p:spPr>
          <a:xfrm>
            <a:off x="9079198" y="2204289"/>
            <a:ext cx="3088418" cy="30777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7030A0"/>
                </a:solidFill>
                <a:latin typeface="+mn-lt"/>
              </a:rPr>
              <a:t>Antoine </a:t>
            </a:r>
            <a:r>
              <a:rPr lang="en-US" sz="1400" b="1" dirty="0" err="1">
                <a:solidFill>
                  <a:srgbClr val="7030A0"/>
                </a:solidFill>
                <a:latin typeface="+mn-lt"/>
              </a:rPr>
              <a:t>Belley</a:t>
            </a:r>
            <a:r>
              <a:rPr lang="en-US" sz="1400" b="1" dirty="0">
                <a:solidFill>
                  <a:srgbClr val="7030A0"/>
                </a:solidFill>
                <a:latin typeface="+mn-lt"/>
              </a:rPr>
              <a:t>     Isabella Ginnette</a:t>
            </a:r>
          </a:p>
        </p:txBody>
      </p:sp>
      <p:pic>
        <p:nvPicPr>
          <p:cNvPr id="48" name="Picture 47" descr="A person smiling for a selfie&#10;&#10;Description automatically generated">
            <a:extLst>
              <a:ext uri="{FF2B5EF4-FFF2-40B4-BE49-F238E27FC236}">
                <a16:creationId xmlns:a16="http://schemas.microsoft.com/office/drawing/2014/main" id="{31138ABC-F80A-73C1-A444-4C624331F79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188" y="5381953"/>
            <a:ext cx="1080617" cy="1080617"/>
          </a:xfrm>
          <a:prstGeom prst="rect">
            <a:avLst/>
          </a:prstGeom>
        </p:spPr>
      </p:pic>
      <p:pic>
        <p:nvPicPr>
          <p:cNvPr id="50" name="Picture 49" descr="A person in a suit and tie&#10;&#10;Description automatically generated">
            <a:extLst>
              <a:ext uri="{FF2B5EF4-FFF2-40B4-BE49-F238E27FC236}">
                <a16:creationId xmlns:a16="http://schemas.microsoft.com/office/drawing/2014/main" id="{41C60A55-5731-E7D6-E99A-E57AC41F414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961" y="2895352"/>
            <a:ext cx="1270000" cy="1270000"/>
          </a:xfrm>
          <a:prstGeom prst="rect">
            <a:avLst/>
          </a:prstGeom>
        </p:spPr>
      </p:pic>
      <p:pic>
        <p:nvPicPr>
          <p:cNvPr id="52" name="Picture 51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09722088-3DAC-7C6E-689E-360F67E8637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678" y="5360847"/>
            <a:ext cx="971467" cy="1119804"/>
          </a:xfrm>
          <a:prstGeom prst="rect">
            <a:avLst/>
          </a:prstGeom>
        </p:spPr>
      </p:pic>
      <p:pic>
        <p:nvPicPr>
          <p:cNvPr id="54" name="Picture 53" descr="A person in a white shirt&#10;&#10;Description automatically generated">
            <a:extLst>
              <a:ext uri="{FF2B5EF4-FFF2-40B4-BE49-F238E27FC236}">
                <a16:creationId xmlns:a16="http://schemas.microsoft.com/office/drawing/2014/main" id="{7BABC938-CD29-6E61-379E-390D2CA2DD8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9" r="27628" b="41590"/>
          <a:stretch/>
        </p:blipFill>
        <p:spPr>
          <a:xfrm>
            <a:off x="4826345" y="2895352"/>
            <a:ext cx="1103542" cy="1124065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492A5382-8BBE-3404-18BE-77CD51CE3319}"/>
              </a:ext>
            </a:extLst>
          </p:cNvPr>
          <p:cNvSpPr txBox="1"/>
          <p:nvPr/>
        </p:nvSpPr>
        <p:spPr>
          <a:xfrm>
            <a:off x="3586448" y="4048869"/>
            <a:ext cx="2544210" cy="30777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Jose Munoz   Jack Pitcher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D50058C-8A9A-C1D2-E47D-B488DB347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097" y="789081"/>
            <a:ext cx="1730883" cy="1008152"/>
          </a:xfrm>
          <a:prstGeom prst="rect">
            <a:avLst/>
          </a:prstGeom>
          <a:solidFill>
            <a:schemeClr val="bg1"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100764" tIns="50383" rIns="100764" bIns="50383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dirty="0">
                <a:solidFill>
                  <a:srgbClr val="0070C0"/>
                </a:solidFill>
                <a:latin typeface="Arial Rounded MT Bold"/>
              </a:rPr>
              <a:t>(Former)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dirty="0">
                <a:solidFill>
                  <a:srgbClr val="0070C0"/>
                </a:solidFill>
                <a:latin typeface="Arial Rounded MT Bold"/>
              </a:rPr>
              <a:t>Postdoctoral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dirty="0">
                <a:solidFill>
                  <a:srgbClr val="0070C0"/>
                </a:solidFill>
                <a:latin typeface="Arial Rounded MT Bold"/>
              </a:rPr>
              <a:t>Fellows</a:t>
            </a:r>
          </a:p>
        </p:txBody>
      </p:sp>
      <p:pic>
        <p:nvPicPr>
          <p:cNvPr id="449" name="Picture 448" descr="MIT_logo.png">
            <a:extLst>
              <a:ext uri="{FF2B5EF4-FFF2-40B4-BE49-F238E27FC236}">
                <a16:creationId xmlns:a16="http://schemas.microsoft.com/office/drawing/2014/main" id="{684AE090-2F6E-16E4-3870-7E6AB52D639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761" y="3920130"/>
            <a:ext cx="812411" cy="19294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50" name="Picture 449" descr="A purple flower with black text&#10;&#10;Description automatically generated">
            <a:extLst>
              <a:ext uri="{FF2B5EF4-FFF2-40B4-BE49-F238E27FC236}">
                <a16:creationId xmlns:a16="http://schemas.microsoft.com/office/drawing/2014/main" id="{C6F45117-FBCF-EC83-0C80-27221E8D29ED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7" b="12413"/>
          <a:stretch/>
        </p:blipFill>
        <p:spPr>
          <a:xfrm>
            <a:off x="4443584" y="1645329"/>
            <a:ext cx="787884" cy="292450"/>
          </a:xfrm>
          <a:prstGeom prst="rect">
            <a:avLst/>
          </a:prstGeom>
        </p:spPr>
      </p:pic>
      <p:pic>
        <p:nvPicPr>
          <p:cNvPr id="451" name="Picture 450" descr="MIT_logo.png">
            <a:extLst>
              <a:ext uri="{FF2B5EF4-FFF2-40B4-BE49-F238E27FC236}">
                <a16:creationId xmlns:a16="http://schemas.microsoft.com/office/drawing/2014/main" id="{6117BCAA-96DD-CF26-8ED1-867F67511DB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190" y="1991855"/>
            <a:ext cx="812411" cy="19294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52" name="Picture 451">
            <a:extLst>
              <a:ext uri="{FF2B5EF4-FFF2-40B4-BE49-F238E27FC236}">
                <a16:creationId xmlns:a16="http://schemas.microsoft.com/office/drawing/2014/main" id="{9BAEF45B-C522-0AF5-83A8-EF81EBC47C7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098" y="1421799"/>
            <a:ext cx="444546" cy="444546"/>
          </a:xfrm>
          <a:prstGeom prst="rect">
            <a:avLst/>
          </a:prstGeom>
        </p:spPr>
      </p:pic>
      <p:pic>
        <p:nvPicPr>
          <p:cNvPr id="453" name="Picture 452" descr="A blue and yellow logo&#10;&#10;Description automatically generated">
            <a:extLst>
              <a:ext uri="{FF2B5EF4-FFF2-40B4-BE49-F238E27FC236}">
                <a16:creationId xmlns:a16="http://schemas.microsoft.com/office/drawing/2014/main" id="{2117AFEC-8C6F-0D22-A7A5-05582139E2B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687" y="1562887"/>
            <a:ext cx="365548" cy="32899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55" name="Picture 454" descr="A black and white logo&#10;&#10;Description automatically generated">
            <a:extLst>
              <a:ext uri="{FF2B5EF4-FFF2-40B4-BE49-F238E27FC236}">
                <a16:creationId xmlns:a16="http://schemas.microsoft.com/office/drawing/2014/main" id="{19936DA7-274C-F38B-C6BA-74A80D409975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6" t="8780" r="18511" b="9306"/>
          <a:stretch/>
        </p:blipFill>
        <p:spPr>
          <a:xfrm>
            <a:off x="9324486" y="6032164"/>
            <a:ext cx="345213" cy="455400"/>
          </a:xfrm>
          <a:prstGeom prst="rect">
            <a:avLst/>
          </a:prstGeom>
        </p:spPr>
      </p:pic>
      <p:pic>
        <p:nvPicPr>
          <p:cNvPr id="457" name="Picture 456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C730F937-EF25-CA8C-5120-C930CD0C46E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61" y="6206537"/>
            <a:ext cx="618565" cy="267683"/>
          </a:xfrm>
          <a:prstGeom prst="rect">
            <a:avLst/>
          </a:prstGeom>
        </p:spPr>
      </p:pic>
      <p:pic>
        <p:nvPicPr>
          <p:cNvPr id="459" name="Picture 458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5B6B5D01-AC9D-BCDC-F42D-DBDFAC869EE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732" y="1966950"/>
            <a:ext cx="917841" cy="236728"/>
          </a:xfrm>
          <a:prstGeom prst="rect">
            <a:avLst/>
          </a:prstGeom>
        </p:spPr>
      </p:pic>
      <p:pic>
        <p:nvPicPr>
          <p:cNvPr id="463" name="Picture 462" descr="A person wearing glasses and a nose ring&#10;&#10;Description automatically generated">
            <a:extLst>
              <a:ext uri="{FF2B5EF4-FFF2-40B4-BE49-F238E27FC236}">
                <a16:creationId xmlns:a16="http://schemas.microsoft.com/office/drawing/2014/main" id="{00A9E786-97F4-590E-BFB6-71E1CB0109A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124" y="2612226"/>
            <a:ext cx="952499" cy="1428749"/>
          </a:xfrm>
          <a:prstGeom prst="rect">
            <a:avLst/>
          </a:prstGeom>
        </p:spPr>
      </p:pic>
      <p:pic>
        <p:nvPicPr>
          <p:cNvPr id="465" name="Picture 464" descr="A person in a blue shirt&#10;&#10;Description automatically generated">
            <a:extLst>
              <a:ext uri="{FF2B5EF4-FFF2-40B4-BE49-F238E27FC236}">
                <a16:creationId xmlns:a16="http://schemas.microsoft.com/office/drawing/2014/main" id="{1CC097CC-4EAD-1A3B-E36C-74EEF4B14623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3" t="10036" r="18952" b="10715"/>
          <a:stretch/>
        </p:blipFill>
        <p:spPr>
          <a:xfrm>
            <a:off x="2628978" y="5377006"/>
            <a:ext cx="870126" cy="1112110"/>
          </a:xfrm>
          <a:prstGeom prst="rect">
            <a:avLst/>
          </a:prstGeom>
        </p:spPr>
      </p:pic>
      <p:pic>
        <p:nvPicPr>
          <p:cNvPr id="467" name="Picture 466" descr="A blue and white logo&#10;&#10;Description automatically generated">
            <a:extLst>
              <a:ext uri="{FF2B5EF4-FFF2-40B4-BE49-F238E27FC236}">
                <a16:creationId xmlns:a16="http://schemas.microsoft.com/office/drawing/2014/main" id="{EA1E3F99-D297-FCB9-7E95-816651CB72AA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6" b="22584"/>
          <a:stretch/>
        </p:blipFill>
        <p:spPr>
          <a:xfrm>
            <a:off x="4874650" y="3618043"/>
            <a:ext cx="578260" cy="398944"/>
          </a:xfrm>
          <a:prstGeom prst="rect">
            <a:avLst/>
          </a:prstGeom>
        </p:spPr>
      </p:pic>
      <p:pic>
        <p:nvPicPr>
          <p:cNvPr id="469" name="Picture 468" descr="A person wearing glasses and smiling&#10;&#10;Description automatically generated">
            <a:extLst>
              <a:ext uri="{FF2B5EF4-FFF2-40B4-BE49-F238E27FC236}">
                <a16:creationId xmlns:a16="http://schemas.microsoft.com/office/drawing/2014/main" id="{23803F22-BC6C-80F6-E2D2-CBE7B97F152A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550"/>
          <a:stretch/>
        </p:blipFill>
        <p:spPr>
          <a:xfrm>
            <a:off x="8150218" y="5349983"/>
            <a:ext cx="985334" cy="1158078"/>
          </a:xfrm>
          <a:prstGeom prst="rect">
            <a:avLst/>
          </a:prstGeom>
        </p:spPr>
      </p:pic>
      <p:pic>
        <p:nvPicPr>
          <p:cNvPr id="471" name="Picture 470" descr="A black and orange logo&#10;&#10;Description automatically generated">
            <a:extLst>
              <a:ext uri="{FF2B5EF4-FFF2-40B4-BE49-F238E27FC236}">
                <a16:creationId xmlns:a16="http://schemas.microsoft.com/office/drawing/2014/main" id="{69E3D2D9-E3AE-9A0B-FE18-C02279592778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218" y="6222073"/>
            <a:ext cx="727224" cy="285987"/>
          </a:xfrm>
          <a:prstGeom prst="rect">
            <a:avLst/>
          </a:prstGeom>
        </p:spPr>
      </p:pic>
      <p:pic>
        <p:nvPicPr>
          <p:cNvPr id="473" name="Picture 472" descr="A person taking a selfie&#10;&#10;Description automatically generated">
            <a:extLst>
              <a:ext uri="{FF2B5EF4-FFF2-40B4-BE49-F238E27FC236}">
                <a16:creationId xmlns:a16="http://schemas.microsoft.com/office/drawing/2014/main" id="{4B1AED83-87A7-CCF9-5BB2-D95AA91CFC3D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8" t="3696" r="22612"/>
          <a:stretch/>
        </p:blipFill>
        <p:spPr>
          <a:xfrm>
            <a:off x="404829" y="2749912"/>
            <a:ext cx="1164873" cy="1227202"/>
          </a:xfrm>
          <a:prstGeom prst="rect">
            <a:avLst/>
          </a:prstGeom>
        </p:spPr>
      </p:pic>
      <p:cxnSp>
        <p:nvCxnSpPr>
          <p:cNvPr id="474" name="Straight Arrow Connector 473">
            <a:extLst>
              <a:ext uri="{FF2B5EF4-FFF2-40B4-BE49-F238E27FC236}">
                <a16:creationId xmlns:a16="http://schemas.microsoft.com/office/drawing/2014/main" id="{ABD89784-C601-1B8B-32A0-4F0658687328}"/>
              </a:ext>
            </a:extLst>
          </p:cNvPr>
          <p:cNvCxnSpPr>
            <a:cxnSpLocks/>
          </p:cNvCxnSpPr>
          <p:nvPr/>
        </p:nvCxnSpPr>
        <p:spPr>
          <a:xfrm flipH="1">
            <a:off x="5929887" y="1891880"/>
            <a:ext cx="3561053" cy="858032"/>
          </a:xfrm>
          <a:prstGeom prst="straightConnector1">
            <a:avLst/>
          </a:prstGeom>
          <a:ln w="444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2" name="Title 1">
            <a:extLst>
              <a:ext uri="{FF2B5EF4-FFF2-40B4-BE49-F238E27FC236}">
                <a16:creationId xmlns:a16="http://schemas.microsoft.com/office/drawing/2014/main" id="{F7F6953C-C08D-3C97-6298-A21BCF17FC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25039" y="108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Future of Ab Initio Theory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E40395-360F-B989-006D-BC3054614A3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842" y="2702662"/>
            <a:ext cx="9906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52309"/>
      </p:ext>
    </p:extLst>
  </p:cSld>
  <p:clrMapOvr>
    <a:masterClrMapping/>
  </p:clrMapOvr>
  <p:transition spd="med" advTm="49535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624AE-3D31-4E16-891A-FFD44AD15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6400AD-672F-AFE2-9FC9-1C2C26418402}"/>
              </a:ext>
            </a:extLst>
          </p:cNvPr>
          <p:cNvSpPr/>
          <p:nvPr/>
        </p:nvSpPr>
        <p:spPr>
          <a:xfrm flipV="1">
            <a:off x="340855" y="6493686"/>
            <a:ext cx="1082831" cy="24220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D9437AD-3F5F-C27F-1939-07B1E930F507}"/>
              </a:ext>
            </a:extLst>
          </p:cNvPr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>
            <a:extLst>
              <a:ext uri="{FF2B5EF4-FFF2-40B4-BE49-F238E27FC236}">
                <a16:creationId xmlns:a16="http://schemas.microsoft.com/office/drawing/2014/main" id="{E6163ECC-BBEB-4C23-6CEC-D594E0D562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Why Small Matrix Elements?</a:t>
            </a:r>
            <a:endParaRPr dirty="0"/>
          </a:p>
        </p:txBody>
      </p:sp>
      <p:sp>
        <p:nvSpPr>
          <p:cNvPr id="6" name="Rectangle 61">
            <a:extLst>
              <a:ext uri="{FF2B5EF4-FFF2-40B4-BE49-F238E27FC236}">
                <a16:creationId xmlns:a16="http://schemas.microsoft.com/office/drawing/2014/main" id="{EBFDA2FB-E9EA-0A12-28F6-7DAFD095CF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" y="738716"/>
            <a:ext cx="10489241" cy="892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Correlations in wavefunction and operator drive small NMEs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Ab initio results: differences from models; 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NMEs </a:t>
            </a:r>
            <a:r>
              <a:rPr lang="en-US" sz="21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strongly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disfavored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4607BA4-E927-F15D-CB0C-3FB135B2A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343" y="1623739"/>
            <a:ext cx="9181071" cy="51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228572"/>
      </p:ext>
    </p:extLst>
  </p:cSld>
  <p:clrMapOvr>
    <a:masterClrMapping/>
  </p:clrMapOvr>
  <p:transition spd="med" advTm="1321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52901" y="6519818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Strategy: Explore Correlations</a:t>
            </a:r>
            <a:endParaRPr dirty="0"/>
          </a:p>
        </p:txBody>
      </p:sp>
      <p:sp>
        <p:nvSpPr>
          <p:cNvPr id="6" name="Rectangle 61"/>
          <p:cNvSpPr>
            <a:spLocks noChangeArrowheads="1"/>
          </p:cNvSpPr>
          <p:nvPr/>
        </p:nvSpPr>
        <p:spPr bwMode="auto">
          <a:xfrm>
            <a:off x="182880" y="738716"/>
            <a:ext cx="12009119" cy="60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</a:t>
            </a:r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Ge: Explore correlations with other observables from </a:t>
            </a:r>
            <a:r>
              <a:rPr lang="en-US" sz="21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 interactions</a:t>
            </a:r>
          </a:p>
          <a:p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ab initio correlations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, except DGT</a:t>
            </a: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Use machine learning for further insights?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C0F338-5299-272A-552C-C54D8E8C71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0" t="86834" r="19811" b="1133"/>
          <a:stretch>
            <a:fillRect/>
          </a:stretch>
        </p:blipFill>
        <p:spPr>
          <a:xfrm>
            <a:off x="580770" y="3954906"/>
            <a:ext cx="5151772" cy="22005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EE214E-5489-3799-2448-C7EC1CFC67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" t="86834" r="48069" b="1136"/>
          <a:stretch/>
        </p:blipFill>
        <p:spPr>
          <a:xfrm>
            <a:off x="108000" y="1639599"/>
            <a:ext cx="9127643" cy="22005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93C24E-5D06-582C-5B3B-F1CA4F9740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38" t="79114" b="12827"/>
          <a:stretch/>
        </p:blipFill>
        <p:spPr>
          <a:xfrm>
            <a:off x="9589352" y="1639599"/>
            <a:ext cx="2555043" cy="18841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D85A1F-C48E-37B4-4F7B-B320115F8F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" t="86834" r="94696"/>
          <a:stretch/>
        </p:blipFill>
        <p:spPr>
          <a:xfrm>
            <a:off x="11150" y="3950510"/>
            <a:ext cx="652901" cy="240779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780F9AB-9F16-00B3-EF75-E683F2C0C231}"/>
              </a:ext>
            </a:extLst>
          </p:cNvPr>
          <p:cNvSpPr/>
          <p:nvPr/>
        </p:nvSpPr>
        <p:spPr>
          <a:xfrm>
            <a:off x="5776332" y="3950510"/>
            <a:ext cx="1806497" cy="2204911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0C3779-D734-6913-CFCF-DBFB7D889CB1}"/>
              </a:ext>
            </a:extLst>
          </p:cNvPr>
          <p:cNvSpPr txBox="1"/>
          <p:nvPr/>
        </p:nvSpPr>
        <p:spPr>
          <a:xfrm>
            <a:off x="8948059" y="6318996"/>
            <a:ext cx="3225459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Belley</a:t>
            </a:r>
            <a:r>
              <a:rPr lang="en-CA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en-CA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arXiV:2210.05809</a:t>
            </a:r>
          </a:p>
          <a:p>
            <a:r>
              <a:rPr lang="en-CA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Yao, </a:t>
            </a:r>
            <a:r>
              <a:rPr lang="en-CA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Ginnett</a:t>
            </a:r>
            <a:r>
              <a:rPr lang="en-CA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CA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Belley</a:t>
            </a:r>
            <a:r>
              <a:rPr lang="en-CA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PRC (2022)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60D1F1-E524-F95B-C610-F60CB663D496}"/>
              </a:ext>
            </a:extLst>
          </p:cNvPr>
          <p:cNvSpPr txBox="1"/>
          <p:nvPr/>
        </p:nvSpPr>
        <p:spPr>
          <a:xfrm>
            <a:off x="5755127" y="3954906"/>
            <a:ext cx="864624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2000" baseline="300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76</a:t>
            </a:r>
            <a:r>
              <a:rPr lang="en-CA" sz="20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</a:t>
            </a:r>
          </a:p>
        </p:txBody>
      </p:sp>
    </p:spTree>
    <p:extLst>
      <p:ext uri="{BB962C8B-B14F-4D97-AF65-F5344CB8AC3E}">
        <p14:creationId xmlns:p14="http://schemas.microsoft.com/office/powerpoint/2010/main" val="848210654"/>
      </p:ext>
    </p:extLst>
  </p:cSld>
  <p:clrMapOvr>
    <a:masterClrMapping/>
  </p:clrMapOvr>
  <p:transition spd="med" advTm="70059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2A0637-E05A-8559-9033-F02251355A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488792-60BF-0BF6-699C-C542B32C2696}"/>
              </a:ext>
            </a:extLst>
          </p:cNvPr>
          <p:cNvSpPr/>
          <p:nvPr/>
        </p:nvSpPr>
        <p:spPr>
          <a:xfrm>
            <a:off x="652901" y="6519818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0FEBF4D-E8C0-2787-90FC-7FD036243341}"/>
              </a:ext>
            </a:extLst>
          </p:cNvPr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>
            <a:extLst>
              <a:ext uri="{FF2B5EF4-FFF2-40B4-BE49-F238E27FC236}">
                <a16:creationId xmlns:a16="http://schemas.microsoft.com/office/drawing/2014/main" id="{5FB88146-1E49-4F0A-3395-A1DD5C4E65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Strategy: Explore Correlations</a:t>
            </a:r>
            <a:endParaRPr dirty="0"/>
          </a:p>
        </p:txBody>
      </p:sp>
      <p:sp>
        <p:nvSpPr>
          <p:cNvPr id="6" name="Rectangle 61">
            <a:extLst>
              <a:ext uri="{FF2B5EF4-FFF2-40B4-BE49-F238E27FC236}">
                <a16:creationId xmlns:a16="http://schemas.microsoft.com/office/drawing/2014/main" id="{F181E984-E53C-6C00-572B-BE9AC4877A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" y="738716"/>
            <a:ext cx="12009119" cy="60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</a:t>
            </a:r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Ge: Explore correlations with other observables from </a:t>
            </a:r>
            <a:r>
              <a:rPr lang="en-US" sz="21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 interactions</a:t>
            </a:r>
          </a:p>
          <a:p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ab initio correlations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, except DGT</a:t>
            </a: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Use machine learning for further insights?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13B29E-4069-66CA-F905-B64318E00352}"/>
              </a:ext>
            </a:extLst>
          </p:cNvPr>
          <p:cNvSpPr/>
          <p:nvPr/>
        </p:nvSpPr>
        <p:spPr>
          <a:xfrm>
            <a:off x="5776332" y="3950510"/>
            <a:ext cx="1806497" cy="2204911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DF6EF4-8D4D-909C-63DA-3DCEDBF17734}"/>
              </a:ext>
            </a:extLst>
          </p:cNvPr>
          <p:cNvSpPr txBox="1"/>
          <p:nvPr/>
        </p:nvSpPr>
        <p:spPr>
          <a:xfrm>
            <a:off x="8948059" y="6318996"/>
            <a:ext cx="3225459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Belley</a:t>
            </a:r>
            <a:r>
              <a:rPr lang="en-CA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en-CA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arXiV:2210.05809</a:t>
            </a:r>
          </a:p>
          <a:p>
            <a:r>
              <a:rPr lang="en-CA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Yao, </a:t>
            </a:r>
            <a:r>
              <a:rPr lang="en-CA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Ginnett</a:t>
            </a:r>
            <a:r>
              <a:rPr lang="en-CA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CA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Belley</a:t>
            </a:r>
            <a:r>
              <a:rPr lang="en-CA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PRC (2022)</a:t>
            </a:r>
          </a:p>
        </p:txBody>
      </p:sp>
      <p:pic>
        <p:nvPicPr>
          <p:cNvPr id="14" name="Picture 13" descr="A screenshot of a graph showing a number of dots&#10;&#10;AI-generated content may be incorrect.">
            <a:extLst>
              <a:ext uri="{FF2B5EF4-FFF2-40B4-BE49-F238E27FC236}">
                <a16:creationId xmlns:a16="http://schemas.microsoft.com/office/drawing/2014/main" id="{85FDF43F-AB9C-3FBA-5056-6032CEFD0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39" y="1663115"/>
            <a:ext cx="8596578" cy="42445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C38F16-4E8E-D0B6-2190-13799B05A0DC}"/>
              </a:ext>
            </a:extLst>
          </p:cNvPr>
          <p:cNvSpPr txBox="1"/>
          <p:nvPr/>
        </p:nvSpPr>
        <p:spPr>
          <a:xfrm>
            <a:off x="7007901" y="1884777"/>
            <a:ext cx="864624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2000" baseline="300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en-CA" sz="20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</a:p>
        </p:txBody>
      </p:sp>
    </p:spTree>
    <p:extLst>
      <p:ext uri="{BB962C8B-B14F-4D97-AF65-F5344CB8AC3E}">
        <p14:creationId xmlns:p14="http://schemas.microsoft.com/office/powerpoint/2010/main" val="321742970"/>
      </p:ext>
    </p:extLst>
  </p:cSld>
  <p:clrMapOvr>
    <a:masterClrMapping/>
  </p:clrMapOvr>
  <p:transition spd="med" advTm="70059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81072-6ABB-D7CA-51A1-30ADB3450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5CABF45-A016-7D2A-5B04-E3679CEBD0AB}"/>
              </a:ext>
            </a:extLst>
          </p:cNvPr>
          <p:cNvSpPr/>
          <p:nvPr/>
        </p:nvSpPr>
        <p:spPr>
          <a:xfrm>
            <a:off x="652901" y="6519818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EB9FFB-7B80-7B9F-0948-DBA3599EE3BD}"/>
              </a:ext>
            </a:extLst>
          </p:cNvPr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>
            <a:extLst>
              <a:ext uri="{FF2B5EF4-FFF2-40B4-BE49-F238E27FC236}">
                <a16:creationId xmlns:a16="http://schemas.microsoft.com/office/drawing/2014/main" id="{E95DFD49-2C43-4B4D-06ED-08D6C36196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Strategy: Explore Correlations</a:t>
            </a:r>
            <a:endParaRPr dirty="0"/>
          </a:p>
        </p:txBody>
      </p:sp>
      <p:sp>
        <p:nvSpPr>
          <p:cNvPr id="6" name="Rectangle 61">
            <a:extLst>
              <a:ext uri="{FF2B5EF4-FFF2-40B4-BE49-F238E27FC236}">
                <a16:creationId xmlns:a16="http://schemas.microsoft.com/office/drawing/2014/main" id="{CEB98852-5048-990A-4D52-536C0923D1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" y="738716"/>
            <a:ext cx="12009119" cy="60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</a:t>
            </a:r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Ge: Explore correlations with other observables from </a:t>
            </a:r>
            <a:r>
              <a:rPr lang="en-US" sz="21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 interactions</a:t>
            </a:r>
          </a:p>
          <a:p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ab initio correlations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, except DGT</a:t>
            </a: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Use machine learning for further insights?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420FB8-2AB9-49AF-520E-EBBDA8308825}"/>
              </a:ext>
            </a:extLst>
          </p:cNvPr>
          <p:cNvSpPr/>
          <p:nvPr/>
        </p:nvSpPr>
        <p:spPr>
          <a:xfrm>
            <a:off x="5776332" y="3950510"/>
            <a:ext cx="1806497" cy="2204911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FBB0C6-DFF2-33E5-FF48-5DA2408534BE}"/>
              </a:ext>
            </a:extLst>
          </p:cNvPr>
          <p:cNvSpPr txBox="1"/>
          <p:nvPr/>
        </p:nvSpPr>
        <p:spPr>
          <a:xfrm>
            <a:off x="8948059" y="6318996"/>
            <a:ext cx="3225459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Belley</a:t>
            </a:r>
            <a:r>
              <a:rPr lang="en-CA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en-CA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arXiV:2210.05809</a:t>
            </a:r>
          </a:p>
          <a:p>
            <a:r>
              <a:rPr lang="en-CA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Yao, </a:t>
            </a:r>
            <a:r>
              <a:rPr lang="en-CA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Ginnett</a:t>
            </a:r>
            <a:r>
              <a:rPr lang="en-CA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CA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Belley</a:t>
            </a:r>
            <a:r>
              <a:rPr lang="en-CA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PRC (2022)</a:t>
            </a:r>
          </a:p>
        </p:txBody>
      </p:sp>
      <p:pic>
        <p:nvPicPr>
          <p:cNvPr id="9" name="Picture 8" descr="A collage of images of blue dots&#10;&#10;AI-generated content may be incorrect.">
            <a:extLst>
              <a:ext uri="{FF2B5EF4-FFF2-40B4-BE49-F238E27FC236}">
                <a16:creationId xmlns:a16="http://schemas.microsoft.com/office/drawing/2014/main" id="{75257753-113F-28B4-BFA6-3B4C76D029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74" y="1750724"/>
            <a:ext cx="8811570" cy="43304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00E934-F100-6818-6641-E30E0DAD07F1}"/>
              </a:ext>
            </a:extLst>
          </p:cNvPr>
          <p:cNvSpPr txBox="1"/>
          <p:nvPr/>
        </p:nvSpPr>
        <p:spPr>
          <a:xfrm>
            <a:off x="7007901" y="1884777"/>
            <a:ext cx="864624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2000" baseline="300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136</a:t>
            </a:r>
            <a:r>
              <a:rPr lang="en-CA" sz="20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</a:p>
        </p:txBody>
      </p:sp>
    </p:spTree>
    <p:extLst>
      <p:ext uri="{BB962C8B-B14F-4D97-AF65-F5344CB8AC3E}">
        <p14:creationId xmlns:p14="http://schemas.microsoft.com/office/powerpoint/2010/main" val="1622019555"/>
      </p:ext>
    </p:extLst>
  </p:cSld>
  <p:clrMapOvr>
    <a:masterClrMapping/>
  </p:clrMapOvr>
  <p:transition spd="med" advTm="70059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CA" dirty="0"/>
              <a:t>Nature of Neutrino: </a:t>
            </a:r>
            <a:r>
              <a:rPr lang="en-US" dirty="0">
                <a:latin typeface="Times New Roman"/>
                <a:cs typeface="Times New Roman"/>
              </a:rPr>
              <a:t>0ν</a:t>
            </a:r>
            <a:r>
              <a:rPr lang="en-US" dirty="0">
                <a:latin typeface="Times New Roman"/>
                <a:ea typeface="Lucida Grande"/>
                <a:cs typeface="Times New Roman"/>
              </a:rPr>
              <a:t>ββ</a:t>
            </a:r>
            <a:r>
              <a:rPr lang="en-CA" dirty="0">
                <a:latin typeface="Times New Roman"/>
                <a:ea typeface="Lucida Grande"/>
                <a:cs typeface="Times New Roman"/>
              </a:rPr>
              <a:t> </a:t>
            </a:r>
            <a:r>
              <a:rPr lang="en-CA" dirty="0"/>
              <a:t>Decay</a:t>
            </a:r>
            <a:endParaRPr dirty="0"/>
          </a:p>
        </p:txBody>
      </p:sp>
      <p:sp>
        <p:nvSpPr>
          <p:cNvPr id="9" name="Rectangle 8"/>
          <p:cNvSpPr/>
          <p:nvPr/>
        </p:nvSpPr>
        <p:spPr>
          <a:xfrm>
            <a:off x="4337807" y="1393652"/>
            <a:ext cx="1147492" cy="40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386561" y="1158451"/>
            <a:ext cx="3228360" cy="47215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Rectangle 61"/>
          <p:cNvSpPr>
            <a:spLocks noChangeArrowheads="1"/>
          </p:cNvSpPr>
          <p:nvPr/>
        </p:nvSpPr>
        <p:spPr bwMode="auto">
          <a:xfrm>
            <a:off x="182880" y="738717"/>
            <a:ext cx="12009119" cy="5863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Next-generation searches probe </a:t>
            </a: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Inverted Hierarchy</a:t>
            </a:r>
            <a:endParaRPr lang="en-US" sz="2100" b="1" dirty="0">
              <a:latin typeface="Arial" panose="020B0604020202020204" pitchFamily="34" charset="0"/>
              <a:ea typeface="Lucida Grande"/>
              <a:cs typeface="Arial" panose="020B0604020202020204" pitchFamily="34" charset="0"/>
            </a:endParaRP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21"/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21"/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21"/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21"/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21"/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21"/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 hangingPunct="1"/>
            <a:endParaRPr lang="en-US" sz="21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 hangingPunct="1"/>
            <a:endParaRPr lang="en-US" sz="21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 hangingPunct="1"/>
            <a:endParaRPr lang="en-US" sz="21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 hangingPunct="1"/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 hangingPunct="1"/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 hangingPunct="1"/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 hangingPunct="1"/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 hangingPunct="1"/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 hangingPunct="1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Spread from 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Matrix Element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; bands </a:t>
            </a: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do not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represent rigorous uncertainties</a:t>
            </a:r>
          </a:p>
          <a:p>
            <a:pPr defTabSz="609521"/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65100" y="4467887"/>
            <a:ext cx="3805371" cy="1107972"/>
          </a:xfrm>
          <a:prstGeom prst="rect">
            <a:avLst/>
          </a:prstGeom>
          <a:noFill/>
        </p:spPr>
        <p:txBody>
          <a:bodyPr wrap="square" lIns="121890" tIns="60946" rIns="121890" bIns="60946" rtlCol="0">
            <a:spAutoFit/>
          </a:bodyPr>
          <a:lstStyle/>
          <a:p>
            <a:pPr>
              <a:buSzPct val="70000"/>
            </a:pPr>
            <a:r>
              <a:rPr lang="en-US" sz="2100" dirty="0">
                <a:latin typeface="Myriad pro"/>
                <a:cs typeface="Myriad pro"/>
              </a:rPr>
              <a:t>Essential ingredient:</a:t>
            </a:r>
          </a:p>
          <a:p>
            <a:pPr>
              <a:buSzPct val="70000"/>
            </a:pPr>
            <a:r>
              <a:rPr lang="en-US" sz="2100" b="1" dirty="0">
                <a:solidFill>
                  <a:srgbClr val="FF0000"/>
                </a:solidFill>
                <a:latin typeface="Myriad pro"/>
                <a:cs typeface="Myriad pro"/>
              </a:rPr>
              <a:t>Nuclear matrix element</a:t>
            </a:r>
          </a:p>
          <a:p>
            <a:pPr>
              <a:buSzPct val="70000"/>
            </a:pPr>
            <a:endParaRPr lang="en-US" sz="2100" dirty="0">
              <a:cs typeface="Times New Roman" pitchFamily="18" charset="0"/>
            </a:endParaRPr>
          </a:p>
        </p:txBody>
      </p:sp>
      <p:sp>
        <p:nvSpPr>
          <p:cNvPr id="10" name="Octagon 9"/>
          <p:cNvSpPr>
            <a:spLocks noChangeAspect="1"/>
          </p:cNvSpPr>
          <p:nvPr/>
        </p:nvSpPr>
        <p:spPr>
          <a:xfrm>
            <a:off x="2408195" y="5066454"/>
            <a:ext cx="625311" cy="625311"/>
          </a:xfrm>
          <a:prstGeom prst="octagon">
            <a:avLst/>
          </a:prstGeom>
          <a:solidFill>
            <a:srgbClr val="C00000">
              <a:alpha val="25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245635" y="1159768"/>
            <a:ext cx="345165" cy="188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dirty="0"/>
              <a:t>   </a:t>
            </a:r>
          </a:p>
        </p:txBody>
      </p:sp>
      <p:pic>
        <p:nvPicPr>
          <p:cNvPr id="12" name="Picture 11" descr="KamLANDze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521" y="707814"/>
            <a:ext cx="5288711" cy="4908684"/>
          </a:xfrm>
          <a:prstGeom prst="rect">
            <a:avLst/>
          </a:prstGeom>
        </p:spPr>
      </p:pic>
      <p:grpSp>
        <p:nvGrpSpPr>
          <p:cNvPr id="13" name="Group 23"/>
          <p:cNvGrpSpPr>
            <a:grpSpLocks noChangeAspect="1"/>
          </p:cNvGrpSpPr>
          <p:nvPr/>
        </p:nvGrpSpPr>
        <p:grpSpPr bwMode="auto">
          <a:xfrm>
            <a:off x="325120" y="1247637"/>
            <a:ext cx="4607480" cy="3364160"/>
            <a:chOff x="5308600" y="2895600"/>
            <a:chExt cx="3759200" cy="2744788"/>
          </a:xfrm>
        </p:grpSpPr>
        <p:cxnSp>
          <p:nvCxnSpPr>
            <p:cNvPr id="14" name="Straight Connector 18"/>
            <p:cNvCxnSpPr>
              <a:cxnSpLocks noChangeShapeType="1"/>
            </p:cNvCxnSpPr>
            <p:nvPr/>
          </p:nvCxnSpPr>
          <p:spPr bwMode="auto">
            <a:xfrm>
              <a:off x="5562600" y="5638800"/>
              <a:ext cx="34290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15" name="Group 8"/>
            <p:cNvGrpSpPr>
              <a:grpSpLocks/>
            </p:cNvGrpSpPr>
            <p:nvPr/>
          </p:nvGrpSpPr>
          <p:grpSpPr bwMode="auto">
            <a:xfrm>
              <a:off x="5308600" y="2895600"/>
              <a:ext cx="3759200" cy="2743200"/>
              <a:chOff x="2895692" y="3352800"/>
              <a:chExt cx="3759767" cy="2743200"/>
            </a:xfrm>
          </p:grpSpPr>
          <p:pic>
            <p:nvPicPr>
              <p:cNvPr id="18" name="Picture 5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271"/>
              <a:stretch/>
            </p:blipFill>
            <p:spPr bwMode="auto">
              <a:xfrm>
                <a:off x="2895692" y="3352800"/>
                <a:ext cx="2010243" cy="2489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29200" y="3505200"/>
                <a:ext cx="1626259" cy="2590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16" name="Straight Arrow Connector 21"/>
            <p:cNvCxnSpPr>
              <a:cxnSpLocks noChangeShapeType="1"/>
            </p:cNvCxnSpPr>
            <p:nvPr/>
          </p:nvCxnSpPr>
          <p:spPr bwMode="auto">
            <a:xfrm rot="5400000">
              <a:off x="5561807" y="5409406"/>
              <a:ext cx="457200" cy="158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graphicFrame>
          <p:nvGraphicFramePr>
            <p:cNvPr id="17" name="Object 8"/>
            <p:cNvGraphicFramePr>
              <a:graphicFrameLocks noChangeAspect="1"/>
            </p:cNvGraphicFramePr>
            <p:nvPr/>
          </p:nvGraphicFramePr>
          <p:xfrm>
            <a:off x="5815013" y="5291138"/>
            <a:ext cx="485775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431800" imgH="203200" progId="Equation.3">
                    <p:embed/>
                  </p:oleObj>
                </mc:Choice>
                <mc:Fallback>
                  <p:oleObj name="Equation" r:id="rId6" imgW="431800" imgH="203200" progId="Equation.3">
                    <p:embed/>
                    <p:pic>
                      <p:nvPicPr>
                        <p:cNvPr id="17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15013" y="5291138"/>
                          <a:ext cx="485775" cy="228600"/>
                        </a:xfrm>
                        <a:prstGeom prst="rect">
                          <a:avLst/>
                        </a:prstGeom>
                        <a:noFill/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0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48" r="83031" b="2945"/>
          <a:stretch/>
        </p:blipFill>
        <p:spPr bwMode="auto">
          <a:xfrm>
            <a:off x="4175759" y="2622792"/>
            <a:ext cx="592668" cy="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" name="Object 2"/>
          <p:cNvGraphicFramePr>
            <a:graphicFrameLocks noChangeAspect="1"/>
          </p:cNvGraphicFramePr>
          <p:nvPr/>
        </p:nvGraphicFramePr>
        <p:xfrm>
          <a:off x="1077384" y="2690526"/>
          <a:ext cx="2741083" cy="6519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247900" imgH="533400" progId="Equation.3">
                  <p:embed/>
                </p:oleObj>
              </mc:Choice>
              <mc:Fallback>
                <p:oleObj name="Equation" r:id="rId8" imgW="2247900" imgH="533400" progId="Equation.3">
                  <p:embed/>
                  <p:pic>
                    <p:nvPicPr>
                      <p:cNvPr id="21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7384" y="2690526"/>
                        <a:ext cx="2741083" cy="651933"/>
                      </a:xfrm>
                      <a:prstGeom prst="rect">
                        <a:avLst/>
                      </a:prstGeom>
                      <a:noFill/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945" y="5010605"/>
            <a:ext cx="2274227" cy="801489"/>
          </a:xfrm>
          <a:prstGeom prst="rect">
            <a:avLst/>
          </a:prstGeom>
        </p:spPr>
      </p:pic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0" y="5097802"/>
            <a:ext cx="3705013" cy="5464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1A51B8-C9D6-819C-5A62-36D5991B6CA2}"/>
              </a:ext>
            </a:extLst>
          </p:cNvPr>
          <p:cNvSpPr txBox="1"/>
          <p:nvPr/>
        </p:nvSpPr>
        <p:spPr>
          <a:xfrm>
            <a:off x="10765537" y="3951894"/>
            <a:ext cx="1274110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</a:rPr>
              <a:t>KATRIN/P8</a:t>
            </a:r>
          </a:p>
          <a:p>
            <a:r>
              <a:rPr lang="en-US" sz="1400" b="1" dirty="0">
                <a:solidFill>
                  <a:schemeClr val="accent1"/>
                </a:solidFill>
              </a:rPr>
              <a:t>Cosmology</a:t>
            </a:r>
          </a:p>
        </p:txBody>
      </p:sp>
      <p:cxnSp>
        <p:nvCxnSpPr>
          <p:cNvPr id="4" name="Straight Arrow Connector 21">
            <a:extLst>
              <a:ext uri="{FF2B5EF4-FFF2-40B4-BE49-F238E27FC236}">
                <a16:creationId xmlns:a16="http://schemas.microsoft.com/office/drawing/2014/main" id="{2EA173A3-10AD-3E4E-C3F9-3E5E2252D0B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983926" y="4573274"/>
            <a:ext cx="622858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 type="arrow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3787CF5C-1679-80B5-0BCE-20DEAD6B5511}"/>
              </a:ext>
            </a:extLst>
          </p:cNvPr>
          <p:cNvSpPr/>
          <p:nvPr/>
        </p:nvSpPr>
        <p:spPr>
          <a:xfrm>
            <a:off x="10972051" y="1381777"/>
            <a:ext cx="882694" cy="1488271"/>
          </a:xfrm>
          <a:prstGeom prst="rect">
            <a:avLst/>
          </a:prstGeom>
          <a:solidFill>
            <a:srgbClr val="C00000">
              <a:alpha val="7884"/>
            </a:srgbClr>
          </a:solidFill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682000"/>
      </p:ext>
    </p:extLst>
  </p:cSld>
  <p:clrMapOvr>
    <a:masterClrMapping/>
  </p:clrMapOvr>
  <p:transition spd="med" advTm="5575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52901" y="6519818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Machine Learning for Sensitivity Analysis</a:t>
            </a:r>
            <a:endParaRPr dirty="0"/>
          </a:p>
        </p:txBody>
      </p:sp>
      <p:sp>
        <p:nvSpPr>
          <p:cNvPr id="6" name="Rectangle 61"/>
          <p:cNvSpPr>
            <a:spLocks noChangeArrowheads="1"/>
          </p:cNvSpPr>
          <p:nvPr/>
        </p:nvSpPr>
        <p:spPr bwMode="auto">
          <a:xfrm>
            <a:off x="182880" y="738716"/>
            <a:ext cx="12009119" cy="4555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b="1" dirty="0">
                <a:solidFill>
                  <a:srgbClr val="0070C0"/>
                </a:solidFill>
                <a:latin typeface="Myriad pro"/>
                <a:cs typeface="Myriad pro"/>
              </a:rPr>
              <a:t>Explore dependence on chiral EFT LECs: requires many samples (as in </a:t>
            </a:r>
            <a:r>
              <a:rPr lang="en-US" sz="2100" b="1" baseline="30000" dirty="0">
                <a:solidFill>
                  <a:srgbClr val="0070C0"/>
                </a:solidFill>
                <a:latin typeface="Myriad pro"/>
                <a:cs typeface="Myriad pro"/>
              </a:rPr>
              <a:t>208</a:t>
            </a:r>
            <a:r>
              <a:rPr lang="en-US" sz="2100" b="1" dirty="0">
                <a:solidFill>
                  <a:srgbClr val="0070C0"/>
                </a:solidFill>
                <a:latin typeface="Myriad pro"/>
                <a:cs typeface="Myriad pro"/>
              </a:rPr>
              <a:t>Pb)</a:t>
            </a:r>
          </a:p>
          <a:p>
            <a:endParaRPr lang="en-US" sz="6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Use gaussian processes as an emulator</a:t>
            </a:r>
          </a:p>
          <a:p>
            <a:endParaRPr lang="en-US" sz="600" dirty="0">
              <a:latin typeface="Myriad pro"/>
              <a:cs typeface="Myriad pro"/>
            </a:endParaRPr>
          </a:p>
          <a:p>
            <a:r>
              <a:rPr lang="en-US" sz="2100" b="1" dirty="0">
                <a:solidFill>
                  <a:schemeClr val="tx1"/>
                </a:solidFill>
                <a:latin typeface="Myriad pro"/>
                <a:cs typeface="Myriad pro"/>
              </a:rPr>
              <a:t>Multi-Fidelity Gaussian Process</a:t>
            </a:r>
            <a:r>
              <a:rPr lang="en-US" sz="2100" dirty="0">
                <a:latin typeface="Myriad pro"/>
                <a:cs typeface="Myriad pro"/>
              </a:rPr>
              <a:t>: connects few (complicated) high-fidelity data points (e.g., full IMSRG) w/ many low-fidelity data points (HF, low </a:t>
            </a:r>
            <a:r>
              <a:rPr lang="en-US" sz="2100" dirty="0" err="1">
                <a:latin typeface="Myriad pro"/>
                <a:cs typeface="Myriad pro"/>
              </a:rPr>
              <a:t>e</a:t>
            </a:r>
            <a:r>
              <a:rPr lang="en-US" sz="2100" baseline="-25000" dirty="0" err="1">
                <a:latin typeface="Myriad pro"/>
                <a:cs typeface="Myriad pro"/>
              </a:rPr>
              <a:t>max</a:t>
            </a:r>
            <a:r>
              <a:rPr lang="en-US" sz="2100" dirty="0">
                <a:latin typeface="Myriad pro"/>
                <a:cs typeface="Myriad pro"/>
              </a:rPr>
              <a:t>, </a:t>
            </a:r>
            <a:r>
              <a:rPr lang="en-US" sz="2100" dirty="0" err="1">
                <a:latin typeface="Myriad pro"/>
                <a:cs typeface="Myriad pro"/>
              </a:rPr>
              <a:t>etc</a:t>
            </a:r>
            <a:r>
              <a:rPr lang="en-US" sz="2100" dirty="0">
                <a:latin typeface="Myriad pro"/>
                <a:cs typeface="Myriad pro"/>
              </a:rPr>
              <a:t>)</a:t>
            </a:r>
          </a:p>
          <a:p>
            <a:endParaRPr lang="en-US" sz="8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Difference function fit with Gaussian process: predict HF from LF</a:t>
            </a:r>
          </a:p>
          <a:p>
            <a:endParaRPr lang="en-US" sz="800" dirty="0">
              <a:latin typeface="Myriad pro"/>
              <a:cs typeface="Myriad pro"/>
            </a:endParaRPr>
          </a:p>
          <a:p>
            <a:r>
              <a:rPr lang="en-US" sz="2100" b="1" dirty="0">
                <a:latin typeface="Myriad pro"/>
                <a:cs typeface="Myriad pro"/>
              </a:rPr>
              <a:t>Deep Gaussian Process</a:t>
            </a:r>
            <a:r>
              <a:rPr lang="en-US" sz="2100" dirty="0">
                <a:latin typeface="Myriad pro"/>
                <a:cs typeface="Myriad pro"/>
              </a:rPr>
              <a:t>: Neural network links multiple GP</a:t>
            </a:r>
          </a:p>
          <a:p>
            <a:endParaRPr lang="en-US" sz="21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Include outputs of previous fidelity as new HF point:</a:t>
            </a:r>
          </a:p>
          <a:p>
            <a:r>
              <a:rPr lang="en-US" sz="2100" dirty="0">
                <a:latin typeface="Myriad pro"/>
                <a:cs typeface="Myriad pro"/>
              </a:rPr>
              <a:t>   Improves modeling of difference between LF and HF</a:t>
            </a:r>
          </a:p>
          <a:p>
            <a:endParaRPr lang="en-US" sz="21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Adapted for multi output: </a:t>
            </a:r>
          </a:p>
          <a:p>
            <a:r>
              <a:rPr lang="en-US" sz="2100" b="1" dirty="0">
                <a:solidFill>
                  <a:schemeClr val="accent1"/>
                </a:solidFill>
                <a:latin typeface="Myriad pro"/>
                <a:cs typeface="Myriad pro"/>
              </a:rPr>
              <a:t>Multi-Output Multi-Fidelity Deep Gaussian Process (MM-DGP)</a:t>
            </a:r>
          </a:p>
          <a:p>
            <a:endParaRPr lang="en-US" sz="800" dirty="0">
              <a:latin typeface="Myriad pro"/>
              <a:cs typeface="Myriad pro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39ECB1-E309-D4F3-5621-11D350813389}"/>
              </a:ext>
            </a:extLst>
          </p:cNvPr>
          <p:cNvSpPr/>
          <p:nvPr/>
        </p:nvSpPr>
        <p:spPr>
          <a:xfrm>
            <a:off x="11017405" y="5263376"/>
            <a:ext cx="805646" cy="434897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54E1D2-9F0A-AC25-9060-294B794FF366}"/>
              </a:ext>
            </a:extLst>
          </p:cNvPr>
          <p:cNvSpPr txBox="1"/>
          <p:nvPr/>
        </p:nvSpPr>
        <p:spPr>
          <a:xfrm>
            <a:off x="9044743" y="4953140"/>
            <a:ext cx="2964377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Belley</a:t>
            </a:r>
            <a:r>
              <a:rPr lang="en-CA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Pitcher et al., in preparation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B6380B-2877-C287-02F8-90255209AE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236" t="8270" r="32047" b="72000"/>
          <a:stretch/>
        </p:blipFill>
        <p:spPr>
          <a:xfrm>
            <a:off x="8275901" y="1967872"/>
            <a:ext cx="3842794" cy="299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48831"/>
      </p:ext>
    </p:extLst>
  </p:cSld>
  <p:clrMapOvr>
    <a:masterClrMapping/>
  </p:clrMapOvr>
  <p:transition spd="med" advTm="70059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52901" y="6519818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Rectangle 61">
            <a:extLst>
              <a:ext uri="{FF2B5EF4-FFF2-40B4-BE49-F238E27FC236}">
                <a16:creationId xmlns:a16="http://schemas.microsoft.com/office/drawing/2014/main" id="{D74791DD-760D-FB5F-EF9B-BEAFAEEBE9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" y="738716"/>
            <a:ext cx="12009119" cy="5970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Newly developed MM-DGP data-driven emulator for VS-IMSRG</a:t>
            </a:r>
          </a:p>
          <a:p>
            <a:endParaRPr lang="en-US" sz="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Sensitivity analysis: </a:t>
            </a:r>
            <a:r>
              <a:rPr lang="en-US" sz="21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 long-range </a:t>
            </a:r>
            <a:r>
              <a:rPr lang="en-US" sz="2200" b="1" dirty="0">
                <a:solidFill>
                  <a:schemeClr val="accent2"/>
                </a:solidFill>
                <a:latin typeface="Times New Roman"/>
                <a:cs typeface="Times New Roman"/>
              </a:rPr>
              <a:t>0ν</a:t>
            </a:r>
            <a:r>
              <a:rPr lang="en-US" sz="2200" b="1" dirty="0">
                <a:solidFill>
                  <a:schemeClr val="accent2"/>
                </a:solidFill>
                <a:latin typeface="Times New Roman"/>
                <a:ea typeface="Lucida Grande"/>
                <a:cs typeface="Times New Roman"/>
              </a:rPr>
              <a:t>ββ</a:t>
            </a:r>
            <a:r>
              <a:rPr lang="en-US" sz="21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decay to terms in nuclear forces</a:t>
            </a:r>
          </a:p>
          <a:p>
            <a:endParaRPr lang="en-US" sz="8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6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r>
              <a:rPr lang="en-US" sz="2100" b="1" dirty="0">
                <a:solidFill>
                  <a:srgbClr val="C00000"/>
                </a:solidFill>
                <a:latin typeface="Myriad pro"/>
                <a:cs typeface="Myriad pro"/>
              </a:rPr>
              <a:t>Highly sensitive to single constant “C1S0” </a:t>
            </a:r>
            <a:r>
              <a:rPr lang="en-US" sz="2100" dirty="0">
                <a:latin typeface="Myriad pro"/>
                <a:cs typeface="Myriad pro"/>
              </a:rPr>
              <a:t>– related to </a:t>
            </a:r>
            <a:r>
              <a:rPr lang="en-US" sz="2100" baseline="30000" dirty="0">
                <a:latin typeface="Myriad pro"/>
                <a:cs typeface="Myriad pro"/>
              </a:rPr>
              <a:t>1</a:t>
            </a:r>
            <a:r>
              <a:rPr lang="en-US" sz="2100" dirty="0">
                <a:latin typeface="Myriad pro"/>
                <a:cs typeface="Myriad pro"/>
              </a:rPr>
              <a:t>S</a:t>
            </a:r>
            <a:r>
              <a:rPr lang="en-US" sz="2100" baseline="-25000" dirty="0">
                <a:latin typeface="Myriad pro"/>
                <a:cs typeface="Myriad pro"/>
              </a:rPr>
              <a:t>0</a:t>
            </a:r>
            <a:r>
              <a:rPr lang="en-US" sz="2100" dirty="0">
                <a:latin typeface="Myriad pro"/>
                <a:cs typeface="Myriad pro"/>
              </a:rPr>
              <a:t> phase shift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MM-DGP Emulator for IMSRG: Sensitivity Analysis</a:t>
            </a:r>
            <a:endParaRPr dirty="0"/>
          </a:p>
        </p:txBody>
      </p:sp>
      <p:pic>
        <p:nvPicPr>
          <p:cNvPr id="9" name="Picture 8" descr="A graph of energy with text&#10;&#10;Description automatically generated with medium confidence">
            <a:extLst>
              <a:ext uri="{FF2B5EF4-FFF2-40B4-BE49-F238E27FC236}">
                <a16:creationId xmlns:a16="http://schemas.microsoft.com/office/drawing/2014/main" id="{E2C0C5CE-177E-3F1E-F539-DE296BBCB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51" y="1750464"/>
            <a:ext cx="9761390" cy="41388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8C84C5-0779-0EF3-FF20-4143FEC7843C}"/>
              </a:ext>
            </a:extLst>
          </p:cNvPr>
          <p:cNvSpPr txBox="1"/>
          <p:nvPr/>
        </p:nvSpPr>
        <p:spPr>
          <a:xfrm>
            <a:off x="8404214" y="3071026"/>
            <a:ext cx="1886827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Belley</a:t>
            </a:r>
            <a:r>
              <a:rPr lang="en-CA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Pitcher et al.,</a:t>
            </a:r>
          </a:p>
          <a:p>
            <a:r>
              <a:rPr lang="en-CA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arXiv:</a:t>
            </a:r>
            <a:r>
              <a:rPr lang="en-CA" sz="1400" dirty="0">
                <a:solidFill>
                  <a:srgbClr val="FF0000"/>
                </a:solidFill>
              </a:rPr>
              <a:t>2408.02169</a:t>
            </a:r>
            <a:endParaRPr lang="en-CA" sz="140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680059"/>
      </p:ext>
    </p:extLst>
  </p:cSld>
  <p:clrMapOvr>
    <a:masterClrMapping/>
  </p:clrMapOvr>
  <p:transition spd="med" advTm="70059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52901" y="6519818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Strategy: Explore Correlations</a:t>
            </a:r>
            <a:endParaRPr dirty="0"/>
          </a:p>
        </p:txBody>
      </p:sp>
      <p:sp>
        <p:nvSpPr>
          <p:cNvPr id="6" name="Rectangle 61"/>
          <p:cNvSpPr>
            <a:spLocks noChangeArrowheads="1"/>
          </p:cNvSpPr>
          <p:nvPr/>
        </p:nvSpPr>
        <p:spPr bwMode="auto">
          <a:xfrm>
            <a:off x="182880" y="738716"/>
            <a:ext cx="12009119" cy="60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Explore correlations with other observables from systematic analysis (34 interactions)</a:t>
            </a:r>
          </a:p>
          <a:p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Few clear correlations, except DGT in </a:t>
            </a:r>
            <a:r>
              <a:rPr lang="en-US" sz="2100" baseline="30000" dirty="0">
                <a:latin typeface="Arial" panose="020B0604020202020204" pitchFamily="34" charset="0"/>
                <a:cs typeface="Arial" panose="020B0604020202020204" pitchFamily="34" charset="0"/>
              </a:rPr>
              <a:t>76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Ge</a:t>
            </a: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Novel correlation with 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measured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1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phase shift!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2D9D55-0033-9881-BFA5-A71C886289E8}"/>
              </a:ext>
            </a:extLst>
          </p:cNvPr>
          <p:cNvSpPr txBox="1"/>
          <p:nvPr/>
        </p:nvSpPr>
        <p:spPr>
          <a:xfrm>
            <a:off x="9407022" y="5154409"/>
            <a:ext cx="2712506" cy="7386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Belley</a:t>
            </a:r>
            <a:r>
              <a:rPr lang="en-CA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en-CA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arXiV:2210.05809</a:t>
            </a:r>
          </a:p>
          <a:p>
            <a:r>
              <a:rPr lang="en-CA" sz="1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Belley</a:t>
            </a:r>
            <a:r>
              <a:rPr lang="en-CA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Pitcher et al.,</a:t>
            </a:r>
          </a:p>
          <a:p>
            <a:r>
              <a:rPr lang="en-CA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arXiv:</a:t>
            </a:r>
            <a:r>
              <a:rPr lang="en-CA" sz="1400" dirty="0">
                <a:solidFill>
                  <a:srgbClr val="FF0000"/>
                </a:solidFill>
              </a:rPr>
              <a:t>2408.02169</a:t>
            </a:r>
            <a:endParaRPr lang="en-CA" sz="140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C0F338-5299-272A-552C-C54D8E8C71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0" t="86834" r="10269" b="1133"/>
          <a:stretch>
            <a:fillRect/>
          </a:stretch>
        </p:blipFill>
        <p:spPr>
          <a:xfrm>
            <a:off x="580770" y="3954906"/>
            <a:ext cx="6907425" cy="22005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EE214E-5489-3799-2448-C7EC1CFC67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" t="86834" r="48069" b="1136"/>
          <a:stretch/>
        </p:blipFill>
        <p:spPr>
          <a:xfrm>
            <a:off x="108000" y="1639599"/>
            <a:ext cx="9127643" cy="22005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93C24E-5D06-582C-5B3B-F1CA4F9740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38" t="79114" b="12827"/>
          <a:stretch/>
        </p:blipFill>
        <p:spPr>
          <a:xfrm>
            <a:off x="9589352" y="1639599"/>
            <a:ext cx="2555043" cy="18841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D85A1F-C48E-37B4-4F7B-B320115F8F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" t="86834" r="94696"/>
          <a:stretch/>
        </p:blipFill>
        <p:spPr>
          <a:xfrm>
            <a:off x="11150" y="3950510"/>
            <a:ext cx="652901" cy="2407798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FB6E1723-ED66-820D-9AF7-7AAE82F150F8}"/>
              </a:ext>
            </a:extLst>
          </p:cNvPr>
          <p:cNvCxnSpPr>
            <a:cxnSpLocks/>
          </p:cNvCxnSpPr>
          <p:nvPr/>
        </p:nvCxnSpPr>
        <p:spPr>
          <a:xfrm flipV="1">
            <a:off x="3889094" y="5347529"/>
            <a:ext cx="2916819" cy="1010779"/>
          </a:xfrm>
          <a:prstGeom prst="straightConnector1">
            <a:avLst/>
          </a:prstGeom>
          <a:ln w="444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03846"/>
      </p:ext>
    </p:extLst>
  </p:cSld>
  <p:clrMapOvr>
    <a:masterClrMapping/>
  </p:clrMapOvr>
  <p:transition spd="med" advTm="70059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52901" y="6519818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61">
            <a:extLst>
              <a:ext uri="{FF2B5EF4-FFF2-40B4-BE49-F238E27FC236}">
                <a16:creationId xmlns:a16="http://schemas.microsoft.com/office/drawing/2014/main" id="{9AA3073A-B1E0-ED30-0E42-91A56FB06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" y="738716"/>
            <a:ext cx="12009119" cy="3216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b="1" dirty="0">
                <a:solidFill>
                  <a:srgbClr val="0070C0"/>
                </a:solidFill>
                <a:latin typeface="Myriad pro"/>
                <a:cs typeface="Myriad pro"/>
              </a:rPr>
              <a:t>Construct predictive posterior distribution for NMEs – first case </a:t>
            </a:r>
            <a:r>
              <a:rPr lang="en-US" sz="2100" b="1" baseline="30000" dirty="0">
                <a:solidFill>
                  <a:srgbClr val="0070C0"/>
                </a:solidFill>
                <a:latin typeface="Myriad pro"/>
                <a:cs typeface="Myriad pro"/>
              </a:rPr>
              <a:t>76</a:t>
            </a:r>
            <a:r>
              <a:rPr lang="en-US" sz="2100" b="1" dirty="0">
                <a:solidFill>
                  <a:srgbClr val="0070C0"/>
                </a:solidFill>
                <a:latin typeface="Myriad pro"/>
                <a:cs typeface="Myriad pro"/>
              </a:rPr>
              <a:t>Ge</a:t>
            </a:r>
          </a:p>
          <a:p>
            <a:endParaRPr lang="en-US" sz="6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Consider all physics contributing to systematic error</a:t>
            </a: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Use 8100+ samplings of NN+3N forces - weighted by np </a:t>
            </a:r>
            <a:r>
              <a:rPr lang="en-US" sz="2100" baseline="30000" dirty="0">
                <a:latin typeface="Myriad pro"/>
                <a:cs typeface="Myriad pro"/>
              </a:rPr>
              <a:t>1</a:t>
            </a:r>
            <a:r>
              <a:rPr lang="en-US" sz="2100" dirty="0">
                <a:latin typeface="Myriad pro"/>
                <a:cs typeface="Myriad pro"/>
              </a:rPr>
              <a:t>S</a:t>
            </a:r>
            <a:r>
              <a:rPr lang="en-US" sz="2100" baseline="-25000" dirty="0">
                <a:latin typeface="Myriad pro"/>
                <a:cs typeface="Myriad pro"/>
              </a:rPr>
              <a:t>0</a:t>
            </a:r>
            <a:r>
              <a:rPr lang="en-US" sz="2100" dirty="0">
                <a:latin typeface="Myriad pro"/>
                <a:cs typeface="Myriad pro"/>
              </a:rPr>
              <a:t> phase shift</a:t>
            </a:r>
          </a:p>
          <a:p>
            <a:endParaRPr lang="en-US" sz="6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Solve many-body problem with MM-DGP </a:t>
            </a:r>
          </a:p>
          <a:p>
            <a:endParaRPr lang="en-US" sz="2100" dirty="0">
              <a:latin typeface="Myriad pro"/>
              <a:cs typeface="Myriad pro"/>
            </a:endParaRPr>
          </a:p>
          <a:p>
            <a:r>
              <a:rPr lang="en-US" sz="2100" b="1" dirty="0">
                <a:solidFill>
                  <a:srgbClr val="FF0000"/>
                </a:solidFill>
                <a:latin typeface="Myriad pro"/>
                <a:cs typeface="Myriad pro"/>
              </a:rPr>
              <a:t>Emulator</a:t>
            </a:r>
            <a:r>
              <a:rPr lang="en-US" sz="2100" dirty="0">
                <a:latin typeface="Myriad pro"/>
                <a:cs typeface="Myriad pro"/>
              </a:rPr>
              <a:t>: from process itself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Strategy IV: Rigorous Uncertainties</a:t>
            </a: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4E9B26-2759-72B5-6DEE-CB75B22A3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702" y="1817158"/>
            <a:ext cx="8381800" cy="32415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D3A0D8-AF5E-3102-2BA2-5800D2FC95E7}"/>
              </a:ext>
            </a:extLst>
          </p:cNvPr>
          <p:cNvSpPr/>
          <p:nvPr/>
        </p:nvSpPr>
        <p:spPr>
          <a:xfrm>
            <a:off x="3171906" y="1759283"/>
            <a:ext cx="1319073" cy="431375"/>
          </a:xfrm>
          <a:prstGeom prst="rect">
            <a:avLst/>
          </a:prstGeom>
          <a:solidFill>
            <a:srgbClr val="FF0000">
              <a:alpha val="24690"/>
            </a:srgbClr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30F0F1-35AA-8080-97CE-40F71B32AB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7482" y="2884693"/>
            <a:ext cx="4720040" cy="388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92397"/>
      </p:ext>
    </p:extLst>
  </p:cSld>
  <p:clrMapOvr>
    <a:masterClrMapping/>
  </p:clrMapOvr>
  <p:transition spd="med" advTm="70059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52901" y="6519818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61">
            <a:extLst>
              <a:ext uri="{FF2B5EF4-FFF2-40B4-BE49-F238E27FC236}">
                <a16:creationId xmlns:a16="http://schemas.microsoft.com/office/drawing/2014/main" id="{9AA3073A-B1E0-ED30-0E42-91A56FB06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" y="738716"/>
            <a:ext cx="12009119" cy="3631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b="1" dirty="0">
                <a:solidFill>
                  <a:srgbClr val="0070C0"/>
                </a:solidFill>
                <a:latin typeface="Myriad pro"/>
                <a:cs typeface="Myriad pro"/>
              </a:rPr>
              <a:t>Construct predictive posterior distribution for NMEs – first case </a:t>
            </a:r>
            <a:r>
              <a:rPr lang="en-US" sz="2100" b="1" baseline="30000" dirty="0">
                <a:solidFill>
                  <a:srgbClr val="0070C0"/>
                </a:solidFill>
                <a:latin typeface="Myriad pro"/>
                <a:cs typeface="Myriad pro"/>
              </a:rPr>
              <a:t>76</a:t>
            </a:r>
            <a:r>
              <a:rPr lang="en-US" sz="2100" b="1" dirty="0">
                <a:solidFill>
                  <a:srgbClr val="0070C0"/>
                </a:solidFill>
                <a:latin typeface="Myriad pro"/>
                <a:cs typeface="Myriad pro"/>
              </a:rPr>
              <a:t>Ge</a:t>
            </a:r>
          </a:p>
          <a:p>
            <a:endParaRPr lang="en-US" sz="6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Consider all physics contributing to systematic error</a:t>
            </a: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Use 8100+NN+3N forces - weighted by np </a:t>
            </a:r>
            <a:r>
              <a:rPr lang="en-US" sz="2100" baseline="30000" dirty="0">
                <a:latin typeface="Myriad pro"/>
                <a:cs typeface="Myriad pro"/>
              </a:rPr>
              <a:t>1</a:t>
            </a:r>
            <a:r>
              <a:rPr lang="en-US" sz="2100" dirty="0">
                <a:latin typeface="Myriad pro"/>
                <a:cs typeface="Myriad pro"/>
              </a:rPr>
              <a:t>S</a:t>
            </a:r>
            <a:r>
              <a:rPr lang="en-US" sz="2100" baseline="-25000" dirty="0">
                <a:latin typeface="Myriad pro"/>
                <a:cs typeface="Myriad pro"/>
              </a:rPr>
              <a:t>0</a:t>
            </a:r>
            <a:r>
              <a:rPr lang="en-US" sz="2100" dirty="0">
                <a:latin typeface="Myriad pro"/>
                <a:cs typeface="Myriad pro"/>
              </a:rPr>
              <a:t> phase shift</a:t>
            </a:r>
          </a:p>
          <a:p>
            <a:endParaRPr lang="en-US" sz="6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Solve many-body problem with MM-DGP </a:t>
            </a:r>
          </a:p>
          <a:p>
            <a:endParaRPr lang="en-US" sz="21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Emulator: from process itself</a:t>
            </a:r>
          </a:p>
          <a:p>
            <a:endParaRPr lang="en-US" sz="600" dirty="0">
              <a:latin typeface="Myriad pro"/>
              <a:cs typeface="Myriad pro"/>
            </a:endParaRPr>
          </a:p>
          <a:p>
            <a:r>
              <a:rPr lang="en-US" sz="2100" b="1" dirty="0">
                <a:solidFill>
                  <a:srgbClr val="FF0000"/>
                </a:solidFill>
                <a:latin typeface="Myriad pro"/>
                <a:cs typeface="Myriad pro"/>
              </a:rPr>
              <a:t>EFT</a:t>
            </a:r>
            <a:r>
              <a:rPr lang="en-US" sz="2100" dirty="0">
                <a:latin typeface="Myriad pro"/>
                <a:cs typeface="Myriad pro"/>
              </a:rPr>
              <a:t>: Truncation in nuclear forces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Strategy IV: Rigorous Uncertainties</a:t>
            </a: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4E9B26-2759-72B5-6DEE-CB75B22A3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702" y="1817158"/>
            <a:ext cx="8381800" cy="32415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D3A0D8-AF5E-3102-2BA2-5800D2FC95E7}"/>
              </a:ext>
            </a:extLst>
          </p:cNvPr>
          <p:cNvSpPr/>
          <p:nvPr/>
        </p:nvSpPr>
        <p:spPr>
          <a:xfrm>
            <a:off x="4769208" y="1759283"/>
            <a:ext cx="809791" cy="431375"/>
          </a:xfrm>
          <a:prstGeom prst="rect">
            <a:avLst/>
          </a:prstGeom>
          <a:solidFill>
            <a:srgbClr val="FF0000">
              <a:alpha val="24690"/>
            </a:srgbClr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DD9998-C837-B9C7-BFEC-1A8C3C9D8E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755" y="2923065"/>
            <a:ext cx="5886115" cy="39064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CF5EE4-6E96-1EED-77B3-B746D8685C0B}"/>
              </a:ext>
            </a:extLst>
          </p:cNvPr>
          <p:cNvSpPr txBox="1"/>
          <p:nvPr/>
        </p:nvSpPr>
        <p:spPr>
          <a:xfrm>
            <a:off x="9268687" y="2554595"/>
            <a:ext cx="2554364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Belley</a:t>
            </a:r>
            <a:r>
              <a:rPr lang="en-CA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al, </a:t>
            </a:r>
            <a:r>
              <a:rPr lang="en-CA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arXiv:2308.15634</a:t>
            </a:r>
          </a:p>
        </p:txBody>
      </p:sp>
    </p:spTree>
    <p:extLst>
      <p:ext uri="{BB962C8B-B14F-4D97-AF65-F5344CB8AC3E}">
        <p14:creationId xmlns:p14="http://schemas.microsoft.com/office/powerpoint/2010/main" val="1803945312"/>
      </p:ext>
    </p:extLst>
  </p:cSld>
  <p:clrMapOvr>
    <a:masterClrMapping/>
  </p:clrMapOvr>
  <p:transition spd="med" advTm="70059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52901" y="6519818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61">
            <a:extLst>
              <a:ext uri="{FF2B5EF4-FFF2-40B4-BE49-F238E27FC236}">
                <a16:creationId xmlns:a16="http://schemas.microsoft.com/office/drawing/2014/main" id="{9AA3073A-B1E0-ED30-0E42-91A56FB06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" y="738716"/>
            <a:ext cx="12009119" cy="4047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b="1" dirty="0">
                <a:solidFill>
                  <a:srgbClr val="0070C0"/>
                </a:solidFill>
                <a:latin typeface="Myriad pro"/>
                <a:cs typeface="Myriad pro"/>
              </a:rPr>
              <a:t>Construct predictive posterior distribution for NMEs – first case </a:t>
            </a:r>
            <a:r>
              <a:rPr lang="en-US" sz="2100" b="1" baseline="30000" dirty="0">
                <a:solidFill>
                  <a:srgbClr val="0070C0"/>
                </a:solidFill>
                <a:latin typeface="Myriad pro"/>
                <a:cs typeface="Myriad pro"/>
              </a:rPr>
              <a:t>76</a:t>
            </a:r>
            <a:r>
              <a:rPr lang="en-US" sz="2100" b="1" dirty="0">
                <a:solidFill>
                  <a:srgbClr val="0070C0"/>
                </a:solidFill>
                <a:latin typeface="Myriad pro"/>
                <a:cs typeface="Myriad pro"/>
              </a:rPr>
              <a:t>Ge</a:t>
            </a:r>
          </a:p>
          <a:p>
            <a:endParaRPr lang="en-US" sz="6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Consider all physics contributing to systematic error</a:t>
            </a: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Use 8100+ NN+3N forces - weighted by np </a:t>
            </a:r>
            <a:r>
              <a:rPr lang="en-US" sz="2100" baseline="30000" dirty="0">
                <a:latin typeface="Myriad pro"/>
                <a:cs typeface="Myriad pro"/>
              </a:rPr>
              <a:t>1</a:t>
            </a:r>
            <a:r>
              <a:rPr lang="en-US" sz="2100" dirty="0">
                <a:latin typeface="Myriad pro"/>
                <a:cs typeface="Myriad pro"/>
              </a:rPr>
              <a:t>S</a:t>
            </a:r>
            <a:r>
              <a:rPr lang="en-US" sz="2100" baseline="-25000" dirty="0">
                <a:latin typeface="Myriad pro"/>
                <a:cs typeface="Myriad pro"/>
              </a:rPr>
              <a:t>0</a:t>
            </a:r>
            <a:r>
              <a:rPr lang="en-US" sz="2100" dirty="0">
                <a:latin typeface="Myriad pro"/>
                <a:cs typeface="Myriad pro"/>
              </a:rPr>
              <a:t> phase shift</a:t>
            </a:r>
          </a:p>
          <a:p>
            <a:endParaRPr lang="en-US" sz="6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Solve many-body problem with MM-DGP </a:t>
            </a:r>
          </a:p>
          <a:p>
            <a:endParaRPr lang="en-US" sz="21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Emulator: from process itself</a:t>
            </a:r>
          </a:p>
          <a:p>
            <a:endParaRPr lang="en-US" sz="600" dirty="0">
              <a:latin typeface="Myriad pro"/>
              <a:cs typeface="Myriad pro"/>
            </a:endParaRPr>
          </a:p>
          <a:p>
            <a:r>
              <a:rPr lang="en-US" sz="2100" dirty="0">
                <a:solidFill>
                  <a:schemeClr val="tx1"/>
                </a:solidFill>
                <a:latin typeface="Myriad pro"/>
                <a:cs typeface="Myriad pro"/>
              </a:rPr>
              <a:t>EFT</a:t>
            </a:r>
            <a:r>
              <a:rPr lang="en-US" sz="2100" dirty="0">
                <a:latin typeface="Myriad pro"/>
                <a:cs typeface="Myriad pro"/>
              </a:rPr>
              <a:t>: Truncation in nuclear forces</a:t>
            </a:r>
          </a:p>
          <a:p>
            <a:endParaRPr lang="en-US" sz="600" dirty="0">
              <a:latin typeface="Myriad pro"/>
              <a:cs typeface="Myriad pro"/>
            </a:endParaRPr>
          </a:p>
          <a:p>
            <a:r>
              <a:rPr lang="en-US" sz="2100" b="1" dirty="0">
                <a:solidFill>
                  <a:srgbClr val="FF0000"/>
                </a:solidFill>
                <a:latin typeface="Myriad pro"/>
                <a:cs typeface="Myriad pro"/>
              </a:rPr>
              <a:t>Many-body</a:t>
            </a:r>
            <a:r>
              <a:rPr lang="en-US" sz="2100" dirty="0">
                <a:latin typeface="Myriad pro"/>
                <a:cs typeface="Myriad pro"/>
              </a:rPr>
              <a:t>: Truncation in many-body physics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Strategy IV: Rigorous Uncertainties</a:t>
            </a: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4E9B26-2759-72B5-6DEE-CB75B22A3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702" y="1817158"/>
            <a:ext cx="8381800" cy="3241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D0E9A14-3C65-4FE3-F132-C7281B05EE22}"/>
              </a:ext>
            </a:extLst>
          </p:cNvPr>
          <p:cNvSpPr/>
          <p:nvPr/>
        </p:nvSpPr>
        <p:spPr>
          <a:xfrm>
            <a:off x="5880383" y="1759283"/>
            <a:ext cx="1793633" cy="431375"/>
          </a:xfrm>
          <a:prstGeom prst="rect">
            <a:avLst/>
          </a:prstGeom>
          <a:solidFill>
            <a:srgbClr val="FF0000">
              <a:alpha val="24690"/>
            </a:srgbClr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DF60D7-ED38-E9D6-CB9A-CE438FB19F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416"/>
          <a:stretch/>
        </p:blipFill>
        <p:spPr>
          <a:xfrm>
            <a:off x="6412375" y="2736537"/>
            <a:ext cx="5643045" cy="40814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6C6244-4252-99A9-F57E-CEB92D31F632}"/>
              </a:ext>
            </a:extLst>
          </p:cNvPr>
          <p:cNvSpPr txBox="1"/>
          <p:nvPr/>
        </p:nvSpPr>
        <p:spPr>
          <a:xfrm>
            <a:off x="9268687" y="2554595"/>
            <a:ext cx="2554364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Belley</a:t>
            </a:r>
            <a:r>
              <a:rPr lang="en-CA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al, </a:t>
            </a:r>
            <a:r>
              <a:rPr lang="en-CA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arXiv:2308.15634</a:t>
            </a:r>
          </a:p>
        </p:txBody>
      </p:sp>
    </p:spTree>
    <p:extLst>
      <p:ext uri="{BB962C8B-B14F-4D97-AF65-F5344CB8AC3E}">
        <p14:creationId xmlns:p14="http://schemas.microsoft.com/office/powerpoint/2010/main" val="2963980857"/>
      </p:ext>
    </p:extLst>
  </p:cSld>
  <p:clrMapOvr>
    <a:masterClrMapping/>
  </p:clrMapOvr>
  <p:transition spd="med" advTm="70059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52901" y="6519818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61">
            <a:extLst>
              <a:ext uri="{FF2B5EF4-FFF2-40B4-BE49-F238E27FC236}">
                <a16:creationId xmlns:a16="http://schemas.microsoft.com/office/drawing/2014/main" id="{9AA3073A-B1E0-ED30-0E42-91A56FB06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" y="738716"/>
            <a:ext cx="12009119" cy="4462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b="1" dirty="0">
                <a:solidFill>
                  <a:srgbClr val="0070C0"/>
                </a:solidFill>
                <a:latin typeface="Myriad pro"/>
                <a:cs typeface="Myriad pro"/>
              </a:rPr>
              <a:t>Construct predictive posterior distribution for NMEs – first case </a:t>
            </a:r>
            <a:r>
              <a:rPr lang="en-US" sz="2100" b="1" baseline="30000" dirty="0">
                <a:solidFill>
                  <a:srgbClr val="0070C0"/>
                </a:solidFill>
                <a:latin typeface="Myriad pro"/>
                <a:cs typeface="Myriad pro"/>
              </a:rPr>
              <a:t>76</a:t>
            </a:r>
            <a:r>
              <a:rPr lang="en-US" sz="2100" b="1" dirty="0">
                <a:solidFill>
                  <a:srgbClr val="0070C0"/>
                </a:solidFill>
                <a:latin typeface="Myriad pro"/>
                <a:cs typeface="Myriad pro"/>
              </a:rPr>
              <a:t>Ge</a:t>
            </a:r>
          </a:p>
          <a:p>
            <a:endParaRPr lang="en-US" sz="6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Consider all physics contributing to systematic error</a:t>
            </a: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Use 8100+ NN+3N forces - weighted by np </a:t>
            </a:r>
            <a:r>
              <a:rPr lang="en-US" sz="2100" baseline="30000" dirty="0">
                <a:latin typeface="Myriad pro"/>
                <a:cs typeface="Myriad pro"/>
              </a:rPr>
              <a:t>1</a:t>
            </a:r>
            <a:r>
              <a:rPr lang="en-US" sz="2100" dirty="0">
                <a:latin typeface="Myriad pro"/>
                <a:cs typeface="Myriad pro"/>
              </a:rPr>
              <a:t>S</a:t>
            </a:r>
            <a:r>
              <a:rPr lang="en-US" sz="2100" baseline="-25000" dirty="0">
                <a:latin typeface="Myriad pro"/>
                <a:cs typeface="Myriad pro"/>
              </a:rPr>
              <a:t>0</a:t>
            </a:r>
            <a:r>
              <a:rPr lang="en-US" sz="2100" dirty="0">
                <a:latin typeface="Myriad pro"/>
                <a:cs typeface="Myriad pro"/>
              </a:rPr>
              <a:t> phase shift</a:t>
            </a:r>
          </a:p>
          <a:p>
            <a:endParaRPr lang="en-US" sz="6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Solve many-body problem with MM-DGP </a:t>
            </a:r>
          </a:p>
          <a:p>
            <a:endParaRPr lang="en-US" sz="21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Emulator: from process itself</a:t>
            </a:r>
          </a:p>
          <a:p>
            <a:endParaRPr lang="en-US" sz="600" dirty="0">
              <a:latin typeface="Myriad pro"/>
              <a:cs typeface="Myriad pro"/>
            </a:endParaRPr>
          </a:p>
          <a:p>
            <a:r>
              <a:rPr lang="en-US" sz="2100" dirty="0">
                <a:solidFill>
                  <a:schemeClr val="tx1"/>
                </a:solidFill>
                <a:latin typeface="Myriad pro"/>
                <a:cs typeface="Myriad pro"/>
              </a:rPr>
              <a:t>EFT</a:t>
            </a:r>
            <a:r>
              <a:rPr lang="en-US" sz="2100" dirty="0">
                <a:latin typeface="Myriad pro"/>
                <a:cs typeface="Myriad pro"/>
              </a:rPr>
              <a:t>: Truncation in nuclear forces</a:t>
            </a:r>
          </a:p>
          <a:p>
            <a:endParaRPr lang="en-US" sz="600" dirty="0">
              <a:latin typeface="Myriad pro"/>
              <a:cs typeface="Myriad pro"/>
            </a:endParaRPr>
          </a:p>
          <a:p>
            <a:r>
              <a:rPr lang="en-US" sz="2100" dirty="0">
                <a:solidFill>
                  <a:schemeClr val="tx1"/>
                </a:solidFill>
                <a:latin typeface="Myriad pro"/>
                <a:cs typeface="Myriad pro"/>
              </a:rPr>
              <a:t>Many-body</a:t>
            </a:r>
            <a:r>
              <a:rPr lang="en-US" sz="2100" dirty="0">
                <a:latin typeface="Myriad pro"/>
                <a:cs typeface="Myriad pro"/>
              </a:rPr>
              <a:t>: Truncation in many-body physics</a:t>
            </a:r>
          </a:p>
          <a:p>
            <a:endParaRPr lang="en-US" sz="600" dirty="0">
              <a:latin typeface="Myriad pro"/>
              <a:cs typeface="Myriad pro"/>
            </a:endParaRPr>
          </a:p>
          <a:p>
            <a:r>
              <a:rPr lang="en-US" sz="2100" b="1" dirty="0">
                <a:solidFill>
                  <a:srgbClr val="FF0000"/>
                </a:solidFill>
                <a:latin typeface="Myriad pro"/>
                <a:cs typeface="Myriad pro"/>
              </a:rPr>
              <a:t>Operator</a:t>
            </a:r>
            <a:r>
              <a:rPr lang="en-US" sz="2100" dirty="0">
                <a:latin typeface="Myriad pro"/>
                <a:cs typeface="Myriad pro"/>
              </a:rPr>
              <a:t>: higher order contributions to operator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Strategy IV: Rigorous Uncertainties</a:t>
            </a: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4E9B26-2759-72B5-6DEE-CB75B22A3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702" y="1817158"/>
            <a:ext cx="8381800" cy="3241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D0E9A14-3C65-4FE3-F132-C7281B05EE22}"/>
              </a:ext>
            </a:extLst>
          </p:cNvPr>
          <p:cNvSpPr/>
          <p:nvPr/>
        </p:nvSpPr>
        <p:spPr>
          <a:xfrm>
            <a:off x="7952248" y="1759283"/>
            <a:ext cx="1190829" cy="431375"/>
          </a:xfrm>
          <a:prstGeom prst="rect">
            <a:avLst/>
          </a:prstGeom>
          <a:solidFill>
            <a:srgbClr val="FF0000">
              <a:alpha val="24690"/>
            </a:srgbClr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67CA6B-52DA-48B6-DA5D-35CEB4AD31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3235" y="2313553"/>
            <a:ext cx="5040287" cy="45845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03DD65-2AB9-7232-CF18-20414A0DAC29}"/>
              </a:ext>
            </a:extLst>
          </p:cNvPr>
          <p:cNvSpPr txBox="1"/>
          <p:nvPr/>
        </p:nvSpPr>
        <p:spPr>
          <a:xfrm>
            <a:off x="9268687" y="2010583"/>
            <a:ext cx="2554364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Belley</a:t>
            </a:r>
            <a:r>
              <a:rPr lang="en-CA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al, </a:t>
            </a:r>
            <a:r>
              <a:rPr lang="en-CA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arXiv:2308.15634</a:t>
            </a:r>
          </a:p>
        </p:txBody>
      </p:sp>
    </p:spTree>
    <p:extLst>
      <p:ext uri="{BB962C8B-B14F-4D97-AF65-F5344CB8AC3E}">
        <p14:creationId xmlns:p14="http://schemas.microsoft.com/office/powerpoint/2010/main" val="3171641994"/>
      </p:ext>
    </p:extLst>
  </p:cSld>
  <p:clrMapOvr>
    <a:masterClrMapping/>
  </p:clrMapOvr>
  <p:transition spd="med" advTm="70059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Strategy I: Benchmark in Light Nuclei</a:t>
            </a:r>
          </a:p>
        </p:txBody>
      </p:sp>
      <p:sp>
        <p:nvSpPr>
          <p:cNvPr id="9" name="Rectangle 8"/>
          <p:cNvSpPr/>
          <p:nvPr/>
        </p:nvSpPr>
        <p:spPr>
          <a:xfrm>
            <a:off x="4482771" y="1560918"/>
            <a:ext cx="1147492" cy="40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386561" y="1158451"/>
            <a:ext cx="3228360" cy="47215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Rectangle 61"/>
          <p:cNvSpPr>
            <a:spLocks noChangeArrowheads="1"/>
          </p:cNvSpPr>
          <p:nvPr/>
        </p:nvSpPr>
        <p:spPr bwMode="auto">
          <a:xfrm>
            <a:off x="182880" y="738717"/>
            <a:ext cx="12009119" cy="6109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Benchmark with 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quasi-exact ab initio methods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in light systems: A=6-22</a:t>
            </a: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Reasonable to good agreement in all cases</a:t>
            </a:r>
            <a:r>
              <a:rPr lang="en-US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Pursue true double-beta decay candidates!</a:t>
            </a:r>
          </a:p>
        </p:txBody>
      </p:sp>
      <p:sp>
        <p:nvSpPr>
          <p:cNvPr id="5" name="Rectangle 4"/>
          <p:cNvSpPr/>
          <p:nvPr/>
        </p:nvSpPr>
        <p:spPr>
          <a:xfrm>
            <a:off x="9779873" y="4730160"/>
            <a:ext cx="934197" cy="218989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3FBE919-FAA8-0845-9A6F-F8BE7EC7E0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40" y="1588916"/>
            <a:ext cx="5777632" cy="39198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0F24EA-A5A6-3828-C223-64AA847D85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8136" y="1047713"/>
            <a:ext cx="3299538" cy="57741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1EBB51-1910-B00C-CD52-AB6EDF08174D}"/>
              </a:ext>
            </a:extLst>
          </p:cNvPr>
          <p:cNvSpPr txBox="1"/>
          <p:nvPr/>
        </p:nvSpPr>
        <p:spPr>
          <a:xfrm>
            <a:off x="9514393" y="6482691"/>
            <a:ext cx="2662177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Yao, </a:t>
            </a:r>
            <a:r>
              <a:rPr lang="en-CA" sz="14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Belley</a:t>
            </a:r>
            <a:r>
              <a:rPr lang="en-CA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al., PRC (2020)</a:t>
            </a:r>
            <a:endParaRPr lang="en-CA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750991"/>
      </p:ext>
    </p:extLst>
  </p:cSld>
  <p:clrMapOvr>
    <a:masterClrMapping/>
  </p:clrMapOvr>
  <p:transition spd="med" advTm="21635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Valence-Space IMSRG</a:t>
            </a:r>
            <a:endParaRPr dirty="0"/>
          </a:p>
        </p:txBody>
      </p:sp>
      <p:sp>
        <p:nvSpPr>
          <p:cNvPr id="9" name="Rectangle 8"/>
          <p:cNvSpPr/>
          <p:nvPr/>
        </p:nvSpPr>
        <p:spPr>
          <a:xfrm>
            <a:off x="4337807" y="1393652"/>
            <a:ext cx="1147492" cy="40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386561" y="1158451"/>
            <a:ext cx="3228360" cy="47215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" y="3495467"/>
            <a:ext cx="12191999" cy="20450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167986" indent="-167986" algn="ctr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b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Step 1: Decouple core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</a:t>
            </a:r>
            <a:r>
              <a:rPr lang="en-US" sz="21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we achieve accuracy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of large-space methods?</a:t>
            </a:r>
          </a:p>
        </p:txBody>
      </p:sp>
      <p:pic>
        <p:nvPicPr>
          <p:cNvPr id="7" name="Picture 6" descr="ShellsIllustrationO16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33"/>
          <a:stretch/>
        </p:blipFill>
        <p:spPr>
          <a:xfrm>
            <a:off x="96000" y="5391573"/>
            <a:ext cx="3418501" cy="1343915"/>
          </a:xfrm>
          <a:prstGeom prst="rect">
            <a:avLst/>
          </a:prstGeom>
        </p:spPr>
      </p:pic>
      <p:sp>
        <p:nvSpPr>
          <p:cNvPr id="10" name="Rectangle 61"/>
          <p:cNvSpPr>
            <a:spLocks noChangeArrowheads="1"/>
          </p:cNvSpPr>
          <p:nvPr/>
        </p:nvSpPr>
        <p:spPr bwMode="auto">
          <a:xfrm>
            <a:off x="182880" y="738717"/>
            <a:ext cx="12009119" cy="2932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CA" sz="2100" dirty="0">
                <a:latin typeface="Arial" panose="020B0604020202020204" pitchFamily="34" charset="0"/>
                <a:cs typeface="Arial" panose="020B0604020202020204" pitchFamily="34" charset="0"/>
              </a:rPr>
              <a:t>Explicitly construct unitary transformation from sequence of rotations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CA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operators truncated at two-body level IMSRG(2)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CA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IMSRG(3) in progress</a:t>
            </a: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3" y="2067957"/>
            <a:ext cx="7921883" cy="793776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810" y="1229311"/>
            <a:ext cx="4196457" cy="836456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34" y="1393803"/>
            <a:ext cx="3471333" cy="4064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668" y="5825067"/>
            <a:ext cx="4221480" cy="396240"/>
          </a:xfrm>
          <a:prstGeom prst="rect">
            <a:avLst/>
          </a:prstGeom>
        </p:spPr>
      </p:pic>
      <p:pic>
        <p:nvPicPr>
          <p:cNvPr id="15" name="Picture 14" descr="ShellsIllustrationO16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970"/>
          <a:stretch/>
        </p:blipFill>
        <p:spPr>
          <a:xfrm>
            <a:off x="67832" y="4632960"/>
            <a:ext cx="3418501" cy="84522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AF22D26-5B53-D44B-B6EC-36BB32DC4883}"/>
              </a:ext>
            </a:extLst>
          </p:cNvPr>
          <p:cNvSpPr/>
          <p:nvPr/>
        </p:nvSpPr>
        <p:spPr>
          <a:xfrm>
            <a:off x="11519338" y="5326220"/>
            <a:ext cx="567092" cy="145295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4548557"/>
      </p:ext>
    </p:extLst>
  </p:cSld>
  <p:clrMapOvr>
    <a:masterClrMapping/>
  </p:clrMapOvr>
  <p:transition spd="med" advTm="53622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74669" y="653552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Valence-Space IMSRG</a:t>
            </a:r>
            <a:endParaRPr dirty="0"/>
          </a:p>
        </p:txBody>
      </p:sp>
      <p:sp>
        <p:nvSpPr>
          <p:cNvPr id="16" name="TextBox 15"/>
          <p:cNvSpPr txBox="1"/>
          <p:nvPr/>
        </p:nvSpPr>
        <p:spPr>
          <a:xfrm>
            <a:off x="-1" y="3495467"/>
            <a:ext cx="12191999" cy="20450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167986" indent="-167986" algn="ctr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b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Step 1: Decouple core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Step 2: Decouple valence space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</a:t>
            </a:r>
            <a:r>
              <a:rPr lang="en-US" sz="21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we achieve accuracy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of large-space methods?</a:t>
            </a:r>
          </a:p>
        </p:txBody>
      </p:sp>
      <p:pic>
        <p:nvPicPr>
          <p:cNvPr id="18" name="Picture 17" descr="ShellsIllustrationO1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0" y="3720000"/>
            <a:ext cx="3418501" cy="301548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236472" y="3021760"/>
            <a:ext cx="4030131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it-IT" sz="1600" dirty="0" err="1"/>
              <a:t>Tsukiyama</a:t>
            </a:r>
            <a:r>
              <a:rPr lang="it-IT" sz="1600" dirty="0"/>
              <a:t>, </a:t>
            </a:r>
            <a:r>
              <a:rPr lang="it-IT" sz="1600" dirty="0" err="1"/>
              <a:t>Bogner</a:t>
            </a:r>
            <a:r>
              <a:rPr lang="it-IT" sz="1600" dirty="0"/>
              <a:t>, </a:t>
            </a:r>
            <a:r>
              <a:rPr lang="it-IT" sz="1600" dirty="0" err="1"/>
              <a:t>Schwenk</a:t>
            </a:r>
            <a:r>
              <a:rPr lang="it-IT" sz="1600" dirty="0"/>
              <a:t>, PRC 2012</a:t>
            </a:r>
          </a:p>
          <a:p>
            <a:r>
              <a:rPr lang="it-IT" sz="1600" dirty="0" err="1"/>
              <a:t>Morris</a:t>
            </a:r>
            <a:r>
              <a:rPr lang="it-IT" sz="1600" dirty="0"/>
              <a:t>, </a:t>
            </a:r>
            <a:r>
              <a:rPr lang="it-IT" sz="1600" dirty="0" err="1"/>
              <a:t>Parzuchowski</a:t>
            </a:r>
            <a:r>
              <a:rPr lang="it-IT" sz="1600" dirty="0"/>
              <a:t>, </a:t>
            </a:r>
            <a:r>
              <a:rPr lang="it-IT" sz="1600" dirty="0" err="1"/>
              <a:t>Bogner</a:t>
            </a:r>
            <a:r>
              <a:rPr lang="it-IT" sz="1600" dirty="0"/>
              <a:t>, PRC 2015</a:t>
            </a:r>
          </a:p>
        </p:txBody>
      </p:sp>
      <p:pic>
        <p:nvPicPr>
          <p:cNvPr id="20" name="Picture 19" descr="Decoupling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t="35186" r="54868" b="10662"/>
          <a:stretch/>
        </p:blipFill>
        <p:spPr>
          <a:xfrm>
            <a:off x="9000000" y="3600000"/>
            <a:ext cx="3086771" cy="3117712"/>
          </a:xfrm>
          <a:prstGeom prst="rect">
            <a:avLst/>
          </a:prstGeom>
        </p:spPr>
      </p:pic>
      <p:sp>
        <p:nvSpPr>
          <p:cNvPr id="21" name="Rectangle 61"/>
          <p:cNvSpPr>
            <a:spLocks noChangeArrowheads="1"/>
          </p:cNvSpPr>
          <p:nvPr/>
        </p:nvSpPr>
        <p:spPr bwMode="auto">
          <a:xfrm>
            <a:off x="182880" y="738717"/>
            <a:ext cx="12009119" cy="2932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CA" sz="2100" dirty="0">
                <a:latin typeface="Arial" panose="020B0604020202020204" pitchFamily="34" charset="0"/>
                <a:cs typeface="Arial" panose="020B0604020202020204" pitchFamily="34" charset="0"/>
              </a:rPr>
              <a:t>Explicitly construct unitary transformation from sequence of rotations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CA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operators truncated at two-body level IMSRG(2)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CA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IMSRG(3) in progress</a:t>
            </a:r>
          </a:p>
        </p:txBody>
      </p:sp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3" y="2067957"/>
            <a:ext cx="7921883" cy="793776"/>
          </a:xfrm>
          <a:prstGeom prst="rect">
            <a:avLst/>
          </a:prstGeom>
        </p:spPr>
      </p:pic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810" y="1229311"/>
            <a:ext cx="4196457" cy="836456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34" y="1393803"/>
            <a:ext cx="3471333" cy="406400"/>
          </a:xfrm>
          <a:prstGeom prst="rect">
            <a:avLst/>
          </a:prstGeom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668" y="5825067"/>
            <a:ext cx="4221480" cy="39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488789"/>
      </p:ext>
    </p:extLst>
  </p:cSld>
  <p:clrMapOvr>
    <a:masterClrMapping/>
  </p:clrMapOvr>
  <p:transition spd="med" advTm="58703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Status of </a:t>
            </a:r>
            <a:r>
              <a:rPr lang="en-US" dirty="0">
                <a:latin typeface="Times New Roman"/>
                <a:cs typeface="Times New Roman"/>
              </a:rPr>
              <a:t>0ν</a:t>
            </a:r>
            <a:r>
              <a:rPr lang="en-US" dirty="0">
                <a:latin typeface="Times New Roman"/>
                <a:ea typeface="Lucida Grande"/>
                <a:cs typeface="Times New Roman"/>
              </a:rPr>
              <a:t>ββ</a:t>
            </a:r>
            <a:r>
              <a:rPr lang="en-CA" dirty="0"/>
              <a:t>-Decay Matrix Elements</a:t>
            </a:r>
            <a:endParaRPr dirty="0"/>
          </a:p>
        </p:txBody>
      </p:sp>
      <p:sp>
        <p:nvSpPr>
          <p:cNvPr id="9" name="Rectangle 8"/>
          <p:cNvSpPr/>
          <p:nvPr/>
        </p:nvSpPr>
        <p:spPr>
          <a:xfrm>
            <a:off x="4337807" y="1393652"/>
            <a:ext cx="1147492" cy="40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386561" y="1158451"/>
            <a:ext cx="3228360" cy="47215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Rectangle 61"/>
          <p:cNvSpPr>
            <a:spLocks noChangeArrowheads="1"/>
          </p:cNvSpPr>
          <p:nvPr/>
        </p:nvSpPr>
        <p:spPr bwMode="auto">
          <a:xfrm>
            <a:off x="196427" y="738716"/>
            <a:ext cx="12009119" cy="6063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All calculations to date from 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extrapolated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phenomenological models; large spread in results</a:t>
            </a: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												</a:t>
            </a: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models missing essential physics: correlations, single-particle levels, two-body currents</a:t>
            </a:r>
          </a:p>
          <a:p>
            <a:endParaRPr lang="en-US" sz="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b="1" dirty="0">
                <a:solidFill>
                  <a:srgbClr val="0070C0"/>
                </a:solidFill>
                <a:latin typeface="Myriad pro"/>
                <a:cs typeface="Myriad pro"/>
              </a:rPr>
              <a:t>Impossible to assign rigorous uncertainties… but, hey, could be worse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541" b="52053"/>
          <a:stretch/>
        </p:blipFill>
        <p:spPr>
          <a:xfrm>
            <a:off x="88055" y="1373272"/>
            <a:ext cx="6494169" cy="3819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06685" y="4594890"/>
            <a:ext cx="2226771" cy="33855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it-IT" sz="1400" dirty="0"/>
              <a:t>Engel, </a:t>
            </a:r>
            <a:r>
              <a:rPr lang="it-IT" sz="1400" dirty="0" err="1"/>
              <a:t>Menendez</a:t>
            </a:r>
            <a:r>
              <a:rPr lang="it-IT" sz="1400" dirty="0"/>
              <a:t> (2016)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15168" t="89416" b="1758"/>
          <a:stretch/>
        </p:blipFill>
        <p:spPr>
          <a:xfrm>
            <a:off x="1043093" y="4996539"/>
            <a:ext cx="5539131" cy="70301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E96B2C1-6590-342A-8422-DDF4FCAE5ECC}"/>
              </a:ext>
            </a:extLst>
          </p:cNvPr>
          <p:cNvSpPr/>
          <p:nvPr/>
        </p:nvSpPr>
        <p:spPr>
          <a:xfrm>
            <a:off x="11344690" y="1566041"/>
            <a:ext cx="520779" cy="356481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E1457E-8B3B-E51E-2628-502EB35FB104}"/>
              </a:ext>
            </a:extLst>
          </p:cNvPr>
          <p:cNvSpPr/>
          <p:nvPr/>
        </p:nvSpPr>
        <p:spPr>
          <a:xfrm>
            <a:off x="9027869" y="6201422"/>
            <a:ext cx="749783" cy="707884"/>
          </a:xfrm>
          <a:prstGeom prst="rect">
            <a:avLst/>
          </a:prstGeom>
          <a:noFill/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🤷🏻‍♀️</a:t>
            </a:r>
          </a:p>
        </p:txBody>
      </p:sp>
    </p:spTree>
    <p:extLst>
      <p:ext uri="{BB962C8B-B14F-4D97-AF65-F5344CB8AC3E}">
        <p14:creationId xmlns:p14="http://schemas.microsoft.com/office/powerpoint/2010/main" val="4036786500"/>
      </p:ext>
    </p:extLst>
  </p:cSld>
  <p:clrMapOvr>
    <a:masterClrMapping/>
  </p:clrMapOvr>
  <p:transition spd="med" advTm="72772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Valence-Space IMSRG</a:t>
            </a:r>
            <a:endParaRPr dirty="0"/>
          </a:p>
        </p:txBody>
      </p:sp>
      <p:sp>
        <p:nvSpPr>
          <p:cNvPr id="13" name="TextBox 12"/>
          <p:cNvSpPr txBox="1"/>
          <p:nvPr/>
        </p:nvSpPr>
        <p:spPr>
          <a:xfrm>
            <a:off x="-1" y="3495467"/>
            <a:ext cx="12191999" cy="326379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167986" indent="-167986" algn="ctr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b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Step 1: Decouple core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Step 2: Decouple valence space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Step 3: Decouple additional operators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b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 algn="ctr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 algn="ctr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Careful benchmarking essential   </a:t>
            </a:r>
          </a:p>
        </p:txBody>
      </p:sp>
      <p:pic>
        <p:nvPicPr>
          <p:cNvPr id="15" name="Picture 14" descr="ShellsIllustrationO1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4" y="3720000"/>
            <a:ext cx="3418501" cy="3015488"/>
          </a:xfrm>
          <a:prstGeom prst="rect">
            <a:avLst/>
          </a:prstGeom>
        </p:spPr>
      </p:pic>
      <p:pic>
        <p:nvPicPr>
          <p:cNvPr id="26" name="Picture 25" descr="Decoupling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t="35186" r="54868" b="10662"/>
          <a:stretch/>
        </p:blipFill>
        <p:spPr>
          <a:xfrm>
            <a:off x="8998373" y="3600000"/>
            <a:ext cx="3086771" cy="3117712"/>
          </a:xfrm>
          <a:prstGeom prst="rect">
            <a:avLst/>
          </a:prstGeom>
        </p:spPr>
      </p:pic>
      <p:sp>
        <p:nvSpPr>
          <p:cNvPr id="27" name="Rectangle 61"/>
          <p:cNvSpPr>
            <a:spLocks noChangeArrowheads="1"/>
          </p:cNvSpPr>
          <p:nvPr/>
        </p:nvSpPr>
        <p:spPr bwMode="auto">
          <a:xfrm>
            <a:off x="182880" y="738716"/>
            <a:ext cx="12009119" cy="2309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CA" sz="2100" dirty="0">
                <a:latin typeface="Arial" panose="020B0604020202020204" pitchFamily="34" charset="0"/>
                <a:cs typeface="Arial" panose="020B0604020202020204" pitchFamily="34" charset="0"/>
              </a:rPr>
              <a:t>Explicitly construct unitary transformation from sequence of rotations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34" y="1393803"/>
            <a:ext cx="3471333" cy="406400"/>
          </a:xfrm>
          <a:prstGeom prst="rect">
            <a:avLst/>
          </a:prstGeom>
        </p:spPr>
      </p:pic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949" y="5659120"/>
            <a:ext cx="4591473" cy="374227"/>
          </a:xfrm>
          <a:prstGeom prst="rect">
            <a:avLst/>
          </a:prstGeom>
        </p:spPr>
      </p:pic>
      <p:pic>
        <p:nvPicPr>
          <p:cNvPr id="30" name="Picture 2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948" y="5052907"/>
            <a:ext cx="4221480" cy="396240"/>
          </a:xfrm>
          <a:prstGeom prst="rect">
            <a:avLst/>
          </a:prstGeom>
        </p:spPr>
      </p:pic>
      <p:pic>
        <p:nvPicPr>
          <p:cNvPr id="31" name="Picture 3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87" y="2897293"/>
            <a:ext cx="7569200" cy="762000"/>
          </a:xfrm>
          <a:prstGeom prst="rect">
            <a:avLst/>
          </a:prstGeom>
        </p:spPr>
      </p:pic>
      <p:pic>
        <p:nvPicPr>
          <p:cNvPr id="32" name="Picture 31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3" y="2067957"/>
            <a:ext cx="7921883" cy="793776"/>
          </a:xfrm>
          <a:prstGeom prst="rect">
            <a:avLst/>
          </a:prstGeom>
        </p:spPr>
      </p:pic>
      <p:pic>
        <p:nvPicPr>
          <p:cNvPr id="33" name="Picture 32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810" y="1229311"/>
            <a:ext cx="4196457" cy="83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370847"/>
      </p:ext>
    </p:extLst>
  </p:cSld>
  <p:clrMapOvr>
    <a:masterClrMapping/>
  </p:clrMapOvr>
  <p:transition spd="med" advTm="33046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7DBFC-615B-BA17-5014-5FE65E96C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>
            <a:extLst>
              <a:ext uri="{FF2B5EF4-FFF2-40B4-BE49-F238E27FC236}">
                <a16:creationId xmlns:a16="http://schemas.microsoft.com/office/drawing/2014/main" id="{C8B025DC-FB0E-BBA8-1CCD-3C56EAB889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86153" y="90001"/>
            <a:ext cx="9900278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The Magic of Molecules: CP Violation</a:t>
            </a:r>
            <a:endParaRPr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867E7C-2719-04C6-BCBE-B6BC33EA97F3}"/>
              </a:ext>
            </a:extLst>
          </p:cNvPr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395618-69BB-A8E7-05CE-A615F1AD4FC4}"/>
              </a:ext>
            </a:extLst>
          </p:cNvPr>
          <p:cNvSpPr/>
          <p:nvPr/>
        </p:nvSpPr>
        <p:spPr>
          <a:xfrm>
            <a:off x="2038613" y="3866046"/>
            <a:ext cx="174180" cy="1306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8740" tIns="49371" rIns="98740" bIns="49371"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92CE2D-4153-C35F-5350-D26B54A051A7}"/>
              </a:ext>
            </a:extLst>
          </p:cNvPr>
          <p:cNvSpPr/>
          <p:nvPr/>
        </p:nvSpPr>
        <p:spPr>
          <a:xfrm>
            <a:off x="2942396" y="3956034"/>
            <a:ext cx="174180" cy="1306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8740" tIns="49371" rIns="98740" bIns="49371" rtlCol="0" anchor="ctr"/>
          <a:lstStyle/>
          <a:p>
            <a:pPr algn="ctr"/>
            <a:endParaRPr lang="en-US"/>
          </a:p>
        </p:txBody>
      </p:sp>
      <p:sp>
        <p:nvSpPr>
          <p:cNvPr id="13" name="Rectangle 61">
            <a:extLst>
              <a:ext uri="{FF2B5EF4-FFF2-40B4-BE49-F238E27FC236}">
                <a16:creationId xmlns:a16="http://schemas.microsoft.com/office/drawing/2014/main" id="{F26E0A3F-BE05-C9DC-51AF-F02375E9D7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" y="738717"/>
            <a:ext cx="12009119" cy="5960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“One of the most compelling mysteries in all of science is how matter came to dominate over antimatter in the universe.” – NSAC LRP</a:t>
            </a:r>
          </a:p>
          <a:p>
            <a:endParaRPr lang="en-US" sz="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 violation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required beyond our current observations</a:t>
            </a:r>
          </a:p>
          <a:p>
            <a:endParaRPr lang="en-US" sz="8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Searches for CP violation ongoing for 50+ </a:t>
            </a:r>
            <a:r>
              <a:rPr lang="en-US" sz="2100" dirty="0" err="1">
                <a:latin typeface="Myriad pro"/>
                <a:cs typeface="Myriad pro"/>
              </a:rPr>
              <a:t>yr</a:t>
            </a:r>
            <a:r>
              <a:rPr lang="en-US" sz="2100" dirty="0">
                <a:latin typeface="Myriad pro"/>
                <a:cs typeface="Myriad pro"/>
              </a:rPr>
              <a:t> </a:t>
            </a:r>
          </a:p>
          <a:p>
            <a:r>
              <a:rPr lang="en-US" sz="2100" dirty="0">
                <a:latin typeface="Myriad pro"/>
                <a:cs typeface="Myriad pro"/>
              </a:rPr>
              <a:t>   neutron/atoms - </a:t>
            </a:r>
            <a:r>
              <a:rPr lang="en-US" sz="2100" baseline="30000" dirty="0">
                <a:latin typeface="Myriad pro"/>
                <a:cs typeface="Myriad pro"/>
              </a:rPr>
              <a:t>199</a:t>
            </a:r>
            <a:r>
              <a:rPr lang="en-US" sz="2100" dirty="0">
                <a:latin typeface="Myriad pro"/>
                <a:cs typeface="Myriad pro"/>
              </a:rPr>
              <a:t>Hg EDM world leader</a:t>
            </a: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    </a:t>
            </a:r>
          </a:p>
          <a:p>
            <a:pPr marL="167969" indent="-167969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69" indent="-167969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Effects enhanced in:</a:t>
            </a:r>
          </a:p>
          <a:p>
            <a:pPr marL="167969" indent="-167969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Heavy systems, </a:t>
            </a:r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Octupole deformed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9DF400B-885E-F040-5A47-E55B9E3FA0A4}"/>
              </a:ext>
            </a:extLst>
          </p:cNvPr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object 28">
            <a:extLst>
              <a:ext uri="{FF2B5EF4-FFF2-40B4-BE49-F238E27FC236}">
                <a16:creationId xmlns:a16="http://schemas.microsoft.com/office/drawing/2014/main" id="{AFAFF5F9-9E43-128C-C8DE-DDDA53428019}"/>
              </a:ext>
            </a:extLst>
          </p:cNvPr>
          <p:cNvSpPr txBox="1"/>
          <p:nvPr/>
        </p:nvSpPr>
        <p:spPr>
          <a:xfrm>
            <a:off x="1448359" y="4226559"/>
            <a:ext cx="857726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4" dirty="0">
                <a:solidFill>
                  <a:schemeClr val="accent3">
                    <a:lumMod val="75000"/>
                  </a:schemeClr>
                </a:solidFill>
                <a:latin typeface="Times New Roman"/>
                <a:cs typeface="Times New Roman"/>
              </a:rPr>
              <a:t>P-violation</a:t>
            </a:r>
            <a:endParaRPr sz="1350" dirty="0">
              <a:solidFill>
                <a:schemeClr val="accent3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1A47E48-6AC4-1896-F0AC-CE61B56A46B1}"/>
              </a:ext>
            </a:extLst>
          </p:cNvPr>
          <p:cNvGrpSpPr/>
          <p:nvPr/>
        </p:nvGrpSpPr>
        <p:grpSpPr>
          <a:xfrm>
            <a:off x="412950" y="2937861"/>
            <a:ext cx="2325245" cy="1635749"/>
            <a:chOff x="2205672" y="4325847"/>
            <a:chExt cx="2004695" cy="1421765"/>
          </a:xfrm>
        </p:grpSpPr>
        <p:grpSp>
          <p:nvGrpSpPr>
            <p:cNvPr id="9" name="object 123">
              <a:extLst>
                <a:ext uri="{FF2B5EF4-FFF2-40B4-BE49-F238E27FC236}">
                  <a16:creationId xmlns:a16="http://schemas.microsoft.com/office/drawing/2014/main" id="{3CA4C9B7-630B-E918-A760-11AB205BEE59}"/>
                </a:ext>
              </a:extLst>
            </p:cNvPr>
            <p:cNvGrpSpPr/>
            <p:nvPr/>
          </p:nvGrpSpPr>
          <p:grpSpPr>
            <a:xfrm>
              <a:off x="2205672" y="4325847"/>
              <a:ext cx="1957070" cy="1421765"/>
              <a:chOff x="2205672" y="4325847"/>
              <a:chExt cx="1957070" cy="1421765"/>
            </a:xfrm>
          </p:grpSpPr>
          <p:pic>
            <p:nvPicPr>
              <p:cNvPr id="21" name="object 124">
                <a:extLst>
                  <a:ext uri="{FF2B5EF4-FFF2-40B4-BE49-F238E27FC236}">
                    <a16:creationId xmlns:a16="http://schemas.microsoft.com/office/drawing/2014/main" id="{206AEAB8-3119-DA85-D206-1810CC202941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51100" y="4325847"/>
                <a:ext cx="1711035" cy="1421226"/>
              </a:xfrm>
              <a:prstGeom prst="rect">
                <a:avLst/>
              </a:prstGeom>
            </p:spPr>
          </p:pic>
          <p:sp>
            <p:nvSpPr>
              <p:cNvPr id="24" name="object 125">
                <a:extLst>
                  <a:ext uri="{FF2B5EF4-FFF2-40B4-BE49-F238E27FC236}">
                    <a16:creationId xmlns:a16="http://schemas.microsoft.com/office/drawing/2014/main" id="{7C0B66A8-F147-84BA-6486-71C0CA81A59A}"/>
                  </a:ext>
                </a:extLst>
              </p:cNvPr>
              <p:cNvSpPr/>
              <p:nvPr/>
            </p:nvSpPr>
            <p:spPr>
              <a:xfrm>
                <a:off x="2218690" y="4754520"/>
                <a:ext cx="1013460" cy="261620"/>
              </a:xfrm>
              <a:custGeom>
                <a:avLst/>
                <a:gdLst/>
                <a:ahLst/>
                <a:cxnLst/>
                <a:rect l="l" t="t" r="r" b="b"/>
                <a:pathLst>
                  <a:path w="1013460" h="261620">
                    <a:moveTo>
                      <a:pt x="979170" y="260350"/>
                    </a:moveTo>
                    <a:lnTo>
                      <a:pt x="34290" y="260350"/>
                    </a:lnTo>
                    <a:lnTo>
                      <a:pt x="36830" y="261620"/>
                    </a:lnTo>
                    <a:lnTo>
                      <a:pt x="976630" y="261620"/>
                    </a:lnTo>
                    <a:lnTo>
                      <a:pt x="979170" y="260350"/>
                    </a:lnTo>
                    <a:close/>
                  </a:path>
                  <a:path w="1013460" h="261620">
                    <a:moveTo>
                      <a:pt x="985520" y="2540"/>
                    </a:moveTo>
                    <a:lnTo>
                      <a:pt x="27940" y="2540"/>
                    </a:lnTo>
                    <a:lnTo>
                      <a:pt x="26670" y="3810"/>
                    </a:lnTo>
                    <a:lnTo>
                      <a:pt x="24130" y="5080"/>
                    </a:lnTo>
                    <a:lnTo>
                      <a:pt x="22860" y="6350"/>
                    </a:lnTo>
                    <a:lnTo>
                      <a:pt x="17780" y="8890"/>
                    </a:lnTo>
                    <a:lnTo>
                      <a:pt x="15240" y="11430"/>
                    </a:lnTo>
                    <a:lnTo>
                      <a:pt x="12700" y="12700"/>
                    </a:lnTo>
                    <a:lnTo>
                      <a:pt x="11430" y="13970"/>
                    </a:lnTo>
                    <a:lnTo>
                      <a:pt x="10160" y="16510"/>
                    </a:lnTo>
                    <a:lnTo>
                      <a:pt x="8890" y="17780"/>
                    </a:lnTo>
                    <a:lnTo>
                      <a:pt x="7620" y="20320"/>
                    </a:lnTo>
                    <a:lnTo>
                      <a:pt x="6350" y="21590"/>
                    </a:lnTo>
                    <a:lnTo>
                      <a:pt x="3810" y="26670"/>
                    </a:lnTo>
                    <a:lnTo>
                      <a:pt x="3810" y="27940"/>
                    </a:lnTo>
                    <a:lnTo>
                      <a:pt x="1270" y="33020"/>
                    </a:lnTo>
                    <a:lnTo>
                      <a:pt x="1270" y="39370"/>
                    </a:lnTo>
                    <a:lnTo>
                      <a:pt x="0" y="41910"/>
                    </a:lnTo>
                    <a:lnTo>
                      <a:pt x="0" y="220980"/>
                    </a:lnTo>
                    <a:lnTo>
                      <a:pt x="1270" y="223520"/>
                    </a:lnTo>
                    <a:lnTo>
                      <a:pt x="1270" y="229870"/>
                    </a:lnTo>
                    <a:lnTo>
                      <a:pt x="2540" y="231140"/>
                    </a:lnTo>
                    <a:lnTo>
                      <a:pt x="3810" y="233680"/>
                    </a:lnTo>
                    <a:lnTo>
                      <a:pt x="3810" y="236220"/>
                    </a:lnTo>
                    <a:lnTo>
                      <a:pt x="5080" y="238760"/>
                    </a:lnTo>
                    <a:lnTo>
                      <a:pt x="6350" y="240030"/>
                    </a:lnTo>
                    <a:lnTo>
                      <a:pt x="7620" y="242570"/>
                    </a:lnTo>
                    <a:lnTo>
                      <a:pt x="10160" y="245110"/>
                    </a:lnTo>
                    <a:lnTo>
                      <a:pt x="11430" y="247650"/>
                    </a:lnTo>
                    <a:lnTo>
                      <a:pt x="12700" y="248920"/>
                    </a:lnTo>
                    <a:lnTo>
                      <a:pt x="15240" y="250190"/>
                    </a:lnTo>
                    <a:lnTo>
                      <a:pt x="16510" y="252730"/>
                    </a:lnTo>
                    <a:lnTo>
                      <a:pt x="17780" y="254000"/>
                    </a:lnTo>
                    <a:lnTo>
                      <a:pt x="22860" y="256540"/>
                    </a:lnTo>
                    <a:lnTo>
                      <a:pt x="24130" y="257810"/>
                    </a:lnTo>
                    <a:lnTo>
                      <a:pt x="26670" y="257810"/>
                    </a:lnTo>
                    <a:lnTo>
                      <a:pt x="27940" y="259080"/>
                    </a:lnTo>
                    <a:lnTo>
                      <a:pt x="30480" y="260350"/>
                    </a:lnTo>
                    <a:lnTo>
                      <a:pt x="981710" y="260350"/>
                    </a:lnTo>
                    <a:lnTo>
                      <a:pt x="982980" y="259080"/>
                    </a:lnTo>
                    <a:lnTo>
                      <a:pt x="985520" y="259080"/>
                    </a:lnTo>
                    <a:lnTo>
                      <a:pt x="990600" y="256540"/>
                    </a:lnTo>
                    <a:lnTo>
                      <a:pt x="991870" y="255270"/>
                    </a:lnTo>
                    <a:lnTo>
                      <a:pt x="994410" y="254000"/>
                    </a:lnTo>
                    <a:lnTo>
                      <a:pt x="996950" y="251460"/>
                    </a:lnTo>
                    <a:lnTo>
                      <a:pt x="999490" y="250190"/>
                    </a:lnTo>
                    <a:lnTo>
                      <a:pt x="1005840" y="243840"/>
                    </a:lnTo>
                    <a:lnTo>
                      <a:pt x="1007110" y="241300"/>
                    </a:lnTo>
                    <a:lnTo>
                      <a:pt x="1008380" y="240030"/>
                    </a:lnTo>
                    <a:lnTo>
                      <a:pt x="1009650" y="237490"/>
                    </a:lnTo>
                    <a:lnTo>
                      <a:pt x="1009650" y="236220"/>
                    </a:lnTo>
                    <a:lnTo>
                      <a:pt x="1012190" y="231140"/>
                    </a:lnTo>
                    <a:lnTo>
                      <a:pt x="1012190" y="227330"/>
                    </a:lnTo>
                    <a:lnTo>
                      <a:pt x="1013460" y="224790"/>
                    </a:lnTo>
                    <a:lnTo>
                      <a:pt x="1013460" y="36830"/>
                    </a:lnTo>
                    <a:lnTo>
                      <a:pt x="1012190" y="34290"/>
                    </a:lnTo>
                    <a:lnTo>
                      <a:pt x="1012190" y="33020"/>
                    </a:lnTo>
                    <a:lnTo>
                      <a:pt x="1010920" y="30480"/>
                    </a:lnTo>
                    <a:lnTo>
                      <a:pt x="1010920" y="27940"/>
                    </a:lnTo>
                    <a:lnTo>
                      <a:pt x="1009650" y="26670"/>
                    </a:lnTo>
                    <a:lnTo>
                      <a:pt x="1007110" y="21590"/>
                    </a:lnTo>
                    <a:lnTo>
                      <a:pt x="1005840" y="20320"/>
                    </a:lnTo>
                    <a:lnTo>
                      <a:pt x="1004570" y="17780"/>
                    </a:lnTo>
                    <a:lnTo>
                      <a:pt x="1003300" y="16510"/>
                    </a:lnTo>
                    <a:lnTo>
                      <a:pt x="1002030" y="13970"/>
                    </a:lnTo>
                    <a:lnTo>
                      <a:pt x="999490" y="11430"/>
                    </a:lnTo>
                    <a:lnTo>
                      <a:pt x="996950" y="10160"/>
                    </a:lnTo>
                    <a:lnTo>
                      <a:pt x="995680" y="8890"/>
                    </a:lnTo>
                    <a:lnTo>
                      <a:pt x="993140" y="7620"/>
                    </a:lnTo>
                    <a:lnTo>
                      <a:pt x="991870" y="6350"/>
                    </a:lnTo>
                    <a:lnTo>
                      <a:pt x="989330" y="5080"/>
                    </a:lnTo>
                    <a:lnTo>
                      <a:pt x="988060" y="3810"/>
                    </a:lnTo>
                    <a:lnTo>
                      <a:pt x="985520" y="2540"/>
                    </a:lnTo>
                    <a:close/>
                  </a:path>
                  <a:path w="1013460" h="261620">
                    <a:moveTo>
                      <a:pt x="980440" y="1270"/>
                    </a:moveTo>
                    <a:lnTo>
                      <a:pt x="33020" y="1270"/>
                    </a:lnTo>
                    <a:lnTo>
                      <a:pt x="30480" y="2540"/>
                    </a:lnTo>
                    <a:lnTo>
                      <a:pt x="982980" y="2540"/>
                    </a:lnTo>
                    <a:lnTo>
                      <a:pt x="980440" y="1270"/>
                    </a:lnTo>
                    <a:close/>
                  </a:path>
                  <a:path w="1013460" h="261620">
                    <a:moveTo>
                      <a:pt x="976630" y="0"/>
                    </a:moveTo>
                    <a:lnTo>
                      <a:pt x="36830" y="0"/>
                    </a:lnTo>
                    <a:lnTo>
                      <a:pt x="34290" y="1270"/>
                    </a:lnTo>
                    <a:lnTo>
                      <a:pt x="979170" y="1270"/>
                    </a:lnTo>
                    <a:lnTo>
                      <a:pt x="976630" y="0"/>
                    </a:lnTo>
                    <a:close/>
                  </a:path>
                </a:pathLst>
              </a:custGeom>
              <a:solidFill>
                <a:srgbClr val="EDEDED">
                  <a:alpha val="87998"/>
                </a:srgbClr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5" name="object 126">
                <a:extLst>
                  <a:ext uri="{FF2B5EF4-FFF2-40B4-BE49-F238E27FC236}">
                    <a16:creationId xmlns:a16="http://schemas.microsoft.com/office/drawing/2014/main" id="{8B85398A-1460-5E62-9BD1-C53EF2F13189}"/>
                  </a:ext>
                </a:extLst>
              </p:cNvPr>
              <p:cNvSpPr/>
              <p:nvPr/>
            </p:nvSpPr>
            <p:spPr>
              <a:xfrm>
                <a:off x="2218690" y="4754520"/>
                <a:ext cx="1013460" cy="261620"/>
              </a:xfrm>
              <a:custGeom>
                <a:avLst/>
                <a:gdLst/>
                <a:ahLst/>
                <a:cxnLst/>
                <a:rect l="l" t="t" r="r" b="b"/>
                <a:pathLst>
                  <a:path w="1013460" h="261620">
                    <a:moveTo>
                      <a:pt x="0" y="43180"/>
                    </a:moveTo>
                    <a:lnTo>
                      <a:pt x="0" y="41910"/>
                    </a:lnTo>
                    <a:lnTo>
                      <a:pt x="1270" y="39370"/>
                    </a:lnTo>
                    <a:lnTo>
                      <a:pt x="1270" y="36830"/>
                    </a:lnTo>
                    <a:lnTo>
                      <a:pt x="1270" y="34290"/>
                    </a:lnTo>
                    <a:lnTo>
                      <a:pt x="1270" y="33020"/>
                    </a:lnTo>
                    <a:lnTo>
                      <a:pt x="2540" y="30480"/>
                    </a:lnTo>
                    <a:lnTo>
                      <a:pt x="3810" y="27940"/>
                    </a:lnTo>
                    <a:lnTo>
                      <a:pt x="3810" y="26670"/>
                    </a:lnTo>
                    <a:lnTo>
                      <a:pt x="5080" y="24130"/>
                    </a:lnTo>
                    <a:lnTo>
                      <a:pt x="6350" y="21590"/>
                    </a:lnTo>
                    <a:lnTo>
                      <a:pt x="7620" y="20320"/>
                    </a:lnTo>
                    <a:lnTo>
                      <a:pt x="8890" y="17780"/>
                    </a:lnTo>
                    <a:lnTo>
                      <a:pt x="10160" y="16510"/>
                    </a:lnTo>
                    <a:lnTo>
                      <a:pt x="11430" y="13970"/>
                    </a:lnTo>
                    <a:lnTo>
                      <a:pt x="12700" y="12700"/>
                    </a:lnTo>
                    <a:lnTo>
                      <a:pt x="15240" y="11430"/>
                    </a:lnTo>
                    <a:lnTo>
                      <a:pt x="16510" y="10160"/>
                    </a:lnTo>
                    <a:lnTo>
                      <a:pt x="17780" y="8890"/>
                    </a:lnTo>
                    <a:lnTo>
                      <a:pt x="20320" y="7620"/>
                    </a:lnTo>
                    <a:lnTo>
                      <a:pt x="22860" y="6350"/>
                    </a:lnTo>
                    <a:lnTo>
                      <a:pt x="24130" y="5080"/>
                    </a:lnTo>
                    <a:lnTo>
                      <a:pt x="26670" y="3810"/>
                    </a:lnTo>
                    <a:lnTo>
                      <a:pt x="27940" y="2540"/>
                    </a:lnTo>
                    <a:lnTo>
                      <a:pt x="30480" y="2540"/>
                    </a:lnTo>
                    <a:lnTo>
                      <a:pt x="33020" y="1270"/>
                    </a:lnTo>
                    <a:lnTo>
                      <a:pt x="34290" y="1270"/>
                    </a:lnTo>
                    <a:lnTo>
                      <a:pt x="36830" y="0"/>
                    </a:lnTo>
                    <a:lnTo>
                      <a:pt x="39370" y="0"/>
                    </a:lnTo>
                    <a:lnTo>
                      <a:pt x="970280" y="0"/>
                    </a:lnTo>
                    <a:lnTo>
                      <a:pt x="976630" y="0"/>
                    </a:lnTo>
                    <a:lnTo>
                      <a:pt x="979170" y="1270"/>
                    </a:lnTo>
                    <a:lnTo>
                      <a:pt x="980440" y="1270"/>
                    </a:lnTo>
                    <a:lnTo>
                      <a:pt x="982980" y="2540"/>
                    </a:lnTo>
                    <a:lnTo>
                      <a:pt x="985520" y="2540"/>
                    </a:lnTo>
                    <a:lnTo>
                      <a:pt x="988060" y="3810"/>
                    </a:lnTo>
                    <a:lnTo>
                      <a:pt x="989330" y="5080"/>
                    </a:lnTo>
                    <a:lnTo>
                      <a:pt x="991870" y="6350"/>
                    </a:lnTo>
                    <a:lnTo>
                      <a:pt x="993140" y="7620"/>
                    </a:lnTo>
                    <a:lnTo>
                      <a:pt x="995680" y="8890"/>
                    </a:lnTo>
                    <a:lnTo>
                      <a:pt x="996950" y="10160"/>
                    </a:lnTo>
                    <a:lnTo>
                      <a:pt x="999490" y="11430"/>
                    </a:lnTo>
                    <a:lnTo>
                      <a:pt x="1000760" y="12700"/>
                    </a:lnTo>
                    <a:lnTo>
                      <a:pt x="1002030" y="13970"/>
                    </a:lnTo>
                    <a:lnTo>
                      <a:pt x="1003300" y="16510"/>
                    </a:lnTo>
                    <a:lnTo>
                      <a:pt x="1004570" y="17780"/>
                    </a:lnTo>
                    <a:lnTo>
                      <a:pt x="1005840" y="20320"/>
                    </a:lnTo>
                    <a:lnTo>
                      <a:pt x="1007110" y="21590"/>
                    </a:lnTo>
                    <a:lnTo>
                      <a:pt x="1008380" y="24130"/>
                    </a:lnTo>
                    <a:lnTo>
                      <a:pt x="1009650" y="26670"/>
                    </a:lnTo>
                    <a:lnTo>
                      <a:pt x="1010920" y="27940"/>
                    </a:lnTo>
                    <a:lnTo>
                      <a:pt x="1010920" y="30480"/>
                    </a:lnTo>
                    <a:lnTo>
                      <a:pt x="1012190" y="33020"/>
                    </a:lnTo>
                    <a:lnTo>
                      <a:pt x="1012190" y="34290"/>
                    </a:lnTo>
                    <a:lnTo>
                      <a:pt x="1013460" y="36830"/>
                    </a:lnTo>
                    <a:lnTo>
                      <a:pt x="1013460" y="39370"/>
                    </a:lnTo>
                    <a:lnTo>
                      <a:pt x="1013460" y="218440"/>
                    </a:lnTo>
                    <a:lnTo>
                      <a:pt x="1013460" y="224790"/>
                    </a:lnTo>
                    <a:lnTo>
                      <a:pt x="1012190" y="227330"/>
                    </a:lnTo>
                    <a:lnTo>
                      <a:pt x="1012190" y="228600"/>
                    </a:lnTo>
                    <a:lnTo>
                      <a:pt x="1012190" y="231140"/>
                    </a:lnTo>
                    <a:lnTo>
                      <a:pt x="1010920" y="233680"/>
                    </a:lnTo>
                    <a:lnTo>
                      <a:pt x="1009650" y="236220"/>
                    </a:lnTo>
                    <a:lnTo>
                      <a:pt x="1009650" y="237490"/>
                    </a:lnTo>
                    <a:lnTo>
                      <a:pt x="1008380" y="240030"/>
                    </a:lnTo>
                    <a:lnTo>
                      <a:pt x="1007110" y="241300"/>
                    </a:lnTo>
                    <a:lnTo>
                      <a:pt x="1005840" y="243840"/>
                    </a:lnTo>
                    <a:lnTo>
                      <a:pt x="1004570" y="245110"/>
                    </a:lnTo>
                    <a:lnTo>
                      <a:pt x="1002030" y="247650"/>
                    </a:lnTo>
                    <a:lnTo>
                      <a:pt x="1000760" y="248920"/>
                    </a:lnTo>
                    <a:lnTo>
                      <a:pt x="999490" y="250190"/>
                    </a:lnTo>
                    <a:lnTo>
                      <a:pt x="996950" y="251460"/>
                    </a:lnTo>
                    <a:lnTo>
                      <a:pt x="995680" y="252730"/>
                    </a:lnTo>
                    <a:lnTo>
                      <a:pt x="994410" y="254000"/>
                    </a:lnTo>
                    <a:lnTo>
                      <a:pt x="991870" y="255270"/>
                    </a:lnTo>
                    <a:lnTo>
                      <a:pt x="990600" y="256540"/>
                    </a:lnTo>
                    <a:lnTo>
                      <a:pt x="988060" y="257810"/>
                    </a:lnTo>
                    <a:lnTo>
                      <a:pt x="985520" y="259080"/>
                    </a:lnTo>
                    <a:lnTo>
                      <a:pt x="982980" y="259080"/>
                    </a:lnTo>
                    <a:lnTo>
                      <a:pt x="981710" y="260350"/>
                    </a:lnTo>
                    <a:lnTo>
                      <a:pt x="979170" y="260350"/>
                    </a:lnTo>
                    <a:lnTo>
                      <a:pt x="976630" y="261620"/>
                    </a:lnTo>
                    <a:lnTo>
                      <a:pt x="36830" y="261620"/>
                    </a:lnTo>
                    <a:lnTo>
                      <a:pt x="34290" y="260350"/>
                    </a:lnTo>
                    <a:lnTo>
                      <a:pt x="33020" y="260350"/>
                    </a:lnTo>
                    <a:lnTo>
                      <a:pt x="30480" y="260350"/>
                    </a:lnTo>
                    <a:lnTo>
                      <a:pt x="27940" y="259080"/>
                    </a:lnTo>
                    <a:lnTo>
                      <a:pt x="26670" y="257810"/>
                    </a:lnTo>
                    <a:lnTo>
                      <a:pt x="24130" y="257810"/>
                    </a:lnTo>
                    <a:lnTo>
                      <a:pt x="22860" y="256540"/>
                    </a:lnTo>
                    <a:lnTo>
                      <a:pt x="20320" y="255270"/>
                    </a:lnTo>
                    <a:lnTo>
                      <a:pt x="17780" y="254000"/>
                    </a:lnTo>
                    <a:lnTo>
                      <a:pt x="16510" y="252730"/>
                    </a:lnTo>
                    <a:lnTo>
                      <a:pt x="15240" y="250190"/>
                    </a:lnTo>
                    <a:lnTo>
                      <a:pt x="12700" y="248920"/>
                    </a:lnTo>
                    <a:lnTo>
                      <a:pt x="11430" y="247650"/>
                    </a:lnTo>
                    <a:lnTo>
                      <a:pt x="10160" y="245110"/>
                    </a:lnTo>
                    <a:lnTo>
                      <a:pt x="8890" y="243840"/>
                    </a:lnTo>
                    <a:lnTo>
                      <a:pt x="7620" y="242570"/>
                    </a:lnTo>
                    <a:lnTo>
                      <a:pt x="6350" y="240030"/>
                    </a:lnTo>
                    <a:lnTo>
                      <a:pt x="5080" y="238760"/>
                    </a:lnTo>
                    <a:lnTo>
                      <a:pt x="3810" y="236220"/>
                    </a:lnTo>
                    <a:lnTo>
                      <a:pt x="3810" y="233680"/>
                    </a:lnTo>
                    <a:lnTo>
                      <a:pt x="2540" y="231140"/>
                    </a:lnTo>
                    <a:lnTo>
                      <a:pt x="1270" y="229870"/>
                    </a:lnTo>
                    <a:lnTo>
                      <a:pt x="1270" y="227330"/>
                    </a:lnTo>
                    <a:lnTo>
                      <a:pt x="1270" y="224790"/>
                    </a:lnTo>
                    <a:lnTo>
                      <a:pt x="1270" y="223520"/>
                    </a:lnTo>
                    <a:lnTo>
                      <a:pt x="0" y="220980"/>
                    </a:lnTo>
                    <a:lnTo>
                      <a:pt x="0" y="218440"/>
                    </a:lnTo>
                    <a:lnTo>
                      <a:pt x="0" y="43180"/>
                    </a:lnTo>
                    <a:close/>
                  </a:path>
                </a:pathLst>
              </a:custGeom>
              <a:ln w="25518">
                <a:solidFill>
                  <a:srgbClr val="003C72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6" name="object 127">
                <a:extLst>
                  <a:ext uri="{FF2B5EF4-FFF2-40B4-BE49-F238E27FC236}">
                    <a16:creationId xmlns:a16="http://schemas.microsoft.com/office/drawing/2014/main" id="{72C07B87-CC86-F83E-CBCF-4A0677903022}"/>
                  </a:ext>
                </a:extLst>
              </p:cNvPr>
              <p:cNvSpPr/>
              <p:nvPr/>
            </p:nvSpPr>
            <p:spPr>
              <a:xfrm>
                <a:off x="2205926" y="4741769"/>
                <a:ext cx="1039494" cy="287655"/>
              </a:xfrm>
              <a:custGeom>
                <a:avLst/>
                <a:gdLst/>
                <a:ahLst/>
                <a:cxnLst/>
                <a:rect l="l" t="t" r="r" b="b"/>
                <a:pathLst>
                  <a:path w="1039494" h="287654">
                    <a:moveTo>
                      <a:pt x="25514" y="12750"/>
                    </a:moveTo>
                    <a:lnTo>
                      <a:pt x="21780" y="3733"/>
                    </a:lnTo>
                    <a:lnTo>
                      <a:pt x="12763" y="0"/>
                    </a:lnTo>
                    <a:lnTo>
                      <a:pt x="3733" y="3733"/>
                    </a:lnTo>
                    <a:lnTo>
                      <a:pt x="0" y="12750"/>
                    </a:lnTo>
                    <a:lnTo>
                      <a:pt x="3733" y="21780"/>
                    </a:lnTo>
                    <a:lnTo>
                      <a:pt x="12763" y="25514"/>
                    </a:lnTo>
                    <a:lnTo>
                      <a:pt x="21780" y="21780"/>
                    </a:lnTo>
                    <a:lnTo>
                      <a:pt x="25514" y="12750"/>
                    </a:lnTo>
                    <a:close/>
                  </a:path>
                  <a:path w="1039494" h="287654">
                    <a:moveTo>
                      <a:pt x="1038974" y="274370"/>
                    </a:moveTo>
                    <a:lnTo>
                      <a:pt x="1035240" y="265353"/>
                    </a:lnTo>
                    <a:lnTo>
                      <a:pt x="1026223" y="261620"/>
                    </a:lnTo>
                    <a:lnTo>
                      <a:pt x="1017193" y="265353"/>
                    </a:lnTo>
                    <a:lnTo>
                      <a:pt x="1013460" y="274370"/>
                    </a:lnTo>
                    <a:lnTo>
                      <a:pt x="1017193" y="283400"/>
                    </a:lnTo>
                    <a:lnTo>
                      <a:pt x="1026223" y="287134"/>
                    </a:lnTo>
                    <a:lnTo>
                      <a:pt x="1035240" y="283400"/>
                    </a:lnTo>
                    <a:lnTo>
                      <a:pt x="1038974" y="274370"/>
                    </a:lnTo>
                    <a:close/>
                  </a:path>
                </a:pathLst>
              </a:custGeom>
              <a:solidFill>
                <a:srgbClr val="003C72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</p:grpSp>
        <p:sp>
          <p:nvSpPr>
            <p:cNvPr id="14" name="object 128">
              <a:extLst>
                <a:ext uri="{FF2B5EF4-FFF2-40B4-BE49-F238E27FC236}">
                  <a16:creationId xmlns:a16="http://schemas.microsoft.com/office/drawing/2014/main" id="{017F90EB-A589-8BB7-CD38-D2F0AE266BC7}"/>
                </a:ext>
              </a:extLst>
            </p:cNvPr>
            <p:cNvSpPr txBox="1"/>
            <p:nvPr/>
          </p:nvSpPr>
          <p:spPr>
            <a:xfrm>
              <a:off x="2313939" y="4765950"/>
              <a:ext cx="824230" cy="208995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sz="1500" b="1" spc="-8" dirty="0">
                  <a:solidFill>
                    <a:srgbClr val="0C1E62"/>
                  </a:solidFill>
                  <a:latin typeface="Carlito"/>
                  <a:cs typeface="Carlito"/>
                </a:rPr>
                <a:t>Antimatter</a:t>
              </a:r>
              <a:endParaRPr sz="1500" dirty="0">
                <a:latin typeface="Carlito"/>
                <a:cs typeface="Carlito"/>
              </a:endParaRPr>
            </a:p>
          </p:txBody>
        </p:sp>
        <p:grpSp>
          <p:nvGrpSpPr>
            <p:cNvPr id="15" name="object 129">
              <a:extLst>
                <a:ext uri="{FF2B5EF4-FFF2-40B4-BE49-F238E27FC236}">
                  <a16:creationId xmlns:a16="http://schemas.microsoft.com/office/drawing/2014/main" id="{A1DAC0A2-B473-7E31-9A99-2E36C25F6417}"/>
                </a:ext>
              </a:extLst>
            </p:cNvPr>
            <p:cNvGrpSpPr/>
            <p:nvPr/>
          </p:nvGrpSpPr>
          <p:grpSpPr>
            <a:xfrm>
              <a:off x="3465512" y="5212672"/>
              <a:ext cx="744855" cy="294005"/>
              <a:chOff x="3465512" y="5212672"/>
              <a:chExt cx="744855" cy="294005"/>
            </a:xfrm>
          </p:grpSpPr>
          <p:sp>
            <p:nvSpPr>
              <p:cNvPr id="17" name="object 130">
                <a:extLst>
                  <a:ext uri="{FF2B5EF4-FFF2-40B4-BE49-F238E27FC236}">
                    <a16:creationId xmlns:a16="http://schemas.microsoft.com/office/drawing/2014/main" id="{C5C44814-F251-F79F-4248-E0BFBD433FFD}"/>
                  </a:ext>
                </a:extLst>
              </p:cNvPr>
              <p:cNvSpPr/>
              <p:nvPr/>
            </p:nvSpPr>
            <p:spPr>
              <a:xfrm>
                <a:off x="3478529" y="5225690"/>
                <a:ext cx="718820" cy="267970"/>
              </a:xfrm>
              <a:custGeom>
                <a:avLst/>
                <a:gdLst/>
                <a:ahLst/>
                <a:cxnLst/>
                <a:rect l="l" t="t" r="r" b="b"/>
                <a:pathLst>
                  <a:path w="718820" h="267970">
                    <a:moveTo>
                      <a:pt x="683260" y="266700"/>
                    </a:moveTo>
                    <a:lnTo>
                      <a:pt x="35560" y="266700"/>
                    </a:lnTo>
                    <a:lnTo>
                      <a:pt x="38100" y="267969"/>
                    </a:lnTo>
                    <a:lnTo>
                      <a:pt x="680720" y="267969"/>
                    </a:lnTo>
                    <a:lnTo>
                      <a:pt x="683260" y="266700"/>
                    </a:lnTo>
                    <a:close/>
                  </a:path>
                  <a:path w="718820" h="267970">
                    <a:moveTo>
                      <a:pt x="688340" y="265430"/>
                    </a:moveTo>
                    <a:lnTo>
                      <a:pt x="30480" y="265430"/>
                    </a:lnTo>
                    <a:lnTo>
                      <a:pt x="33020" y="266700"/>
                    </a:lnTo>
                    <a:lnTo>
                      <a:pt x="685800" y="266700"/>
                    </a:lnTo>
                    <a:lnTo>
                      <a:pt x="688340" y="265430"/>
                    </a:lnTo>
                    <a:close/>
                  </a:path>
                  <a:path w="718820" h="267970">
                    <a:moveTo>
                      <a:pt x="695960" y="5080"/>
                    </a:moveTo>
                    <a:lnTo>
                      <a:pt x="21590" y="5080"/>
                    </a:lnTo>
                    <a:lnTo>
                      <a:pt x="20320" y="6350"/>
                    </a:lnTo>
                    <a:lnTo>
                      <a:pt x="17780" y="7619"/>
                    </a:lnTo>
                    <a:lnTo>
                      <a:pt x="16510" y="10159"/>
                    </a:lnTo>
                    <a:lnTo>
                      <a:pt x="13970" y="11430"/>
                    </a:lnTo>
                    <a:lnTo>
                      <a:pt x="11430" y="13969"/>
                    </a:lnTo>
                    <a:lnTo>
                      <a:pt x="10160" y="16509"/>
                    </a:lnTo>
                    <a:lnTo>
                      <a:pt x="8890" y="17780"/>
                    </a:lnTo>
                    <a:lnTo>
                      <a:pt x="7620" y="20319"/>
                    </a:lnTo>
                    <a:lnTo>
                      <a:pt x="6350" y="21590"/>
                    </a:lnTo>
                    <a:lnTo>
                      <a:pt x="3810" y="26669"/>
                    </a:lnTo>
                    <a:lnTo>
                      <a:pt x="2540" y="27940"/>
                    </a:lnTo>
                    <a:lnTo>
                      <a:pt x="2540" y="30480"/>
                    </a:lnTo>
                    <a:lnTo>
                      <a:pt x="1270" y="33019"/>
                    </a:lnTo>
                    <a:lnTo>
                      <a:pt x="1270" y="34290"/>
                    </a:lnTo>
                    <a:lnTo>
                      <a:pt x="0" y="36830"/>
                    </a:lnTo>
                    <a:lnTo>
                      <a:pt x="0" y="231140"/>
                    </a:lnTo>
                    <a:lnTo>
                      <a:pt x="1270" y="233680"/>
                    </a:lnTo>
                    <a:lnTo>
                      <a:pt x="1270" y="234950"/>
                    </a:lnTo>
                    <a:lnTo>
                      <a:pt x="2540" y="237490"/>
                    </a:lnTo>
                    <a:lnTo>
                      <a:pt x="2540" y="240030"/>
                    </a:lnTo>
                    <a:lnTo>
                      <a:pt x="3810" y="241300"/>
                    </a:lnTo>
                    <a:lnTo>
                      <a:pt x="6350" y="246380"/>
                    </a:lnTo>
                    <a:lnTo>
                      <a:pt x="7620" y="247650"/>
                    </a:lnTo>
                    <a:lnTo>
                      <a:pt x="8890" y="250190"/>
                    </a:lnTo>
                    <a:lnTo>
                      <a:pt x="11430" y="252730"/>
                    </a:lnTo>
                    <a:lnTo>
                      <a:pt x="12700" y="255269"/>
                    </a:lnTo>
                    <a:lnTo>
                      <a:pt x="13970" y="256540"/>
                    </a:lnTo>
                    <a:lnTo>
                      <a:pt x="16510" y="257809"/>
                    </a:lnTo>
                    <a:lnTo>
                      <a:pt x="17780" y="260350"/>
                    </a:lnTo>
                    <a:lnTo>
                      <a:pt x="20320" y="260350"/>
                    </a:lnTo>
                    <a:lnTo>
                      <a:pt x="21590" y="262890"/>
                    </a:lnTo>
                    <a:lnTo>
                      <a:pt x="24130" y="262890"/>
                    </a:lnTo>
                    <a:lnTo>
                      <a:pt x="29210" y="265430"/>
                    </a:lnTo>
                    <a:lnTo>
                      <a:pt x="689610" y="265430"/>
                    </a:lnTo>
                    <a:lnTo>
                      <a:pt x="694690" y="262890"/>
                    </a:lnTo>
                    <a:lnTo>
                      <a:pt x="695960" y="261619"/>
                    </a:lnTo>
                    <a:lnTo>
                      <a:pt x="698500" y="260350"/>
                    </a:lnTo>
                    <a:lnTo>
                      <a:pt x="699770" y="259080"/>
                    </a:lnTo>
                    <a:lnTo>
                      <a:pt x="702310" y="257809"/>
                    </a:lnTo>
                    <a:lnTo>
                      <a:pt x="709930" y="250190"/>
                    </a:lnTo>
                    <a:lnTo>
                      <a:pt x="711200" y="247650"/>
                    </a:lnTo>
                    <a:lnTo>
                      <a:pt x="712470" y="246380"/>
                    </a:lnTo>
                    <a:lnTo>
                      <a:pt x="715010" y="241300"/>
                    </a:lnTo>
                    <a:lnTo>
                      <a:pt x="715010" y="238759"/>
                    </a:lnTo>
                    <a:lnTo>
                      <a:pt x="716280" y="237490"/>
                    </a:lnTo>
                    <a:lnTo>
                      <a:pt x="716280" y="234950"/>
                    </a:lnTo>
                    <a:lnTo>
                      <a:pt x="717550" y="232409"/>
                    </a:lnTo>
                    <a:lnTo>
                      <a:pt x="717550" y="228600"/>
                    </a:lnTo>
                    <a:lnTo>
                      <a:pt x="718820" y="226059"/>
                    </a:lnTo>
                    <a:lnTo>
                      <a:pt x="718820" y="41909"/>
                    </a:lnTo>
                    <a:lnTo>
                      <a:pt x="717550" y="39369"/>
                    </a:lnTo>
                    <a:lnTo>
                      <a:pt x="717550" y="34290"/>
                    </a:lnTo>
                    <a:lnTo>
                      <a:pt x="716280" y="33019"/>
                    </a:lnTo>
                    <a:lnTo>
                      <a:pt x="716280" y="30480"/>
                    </a:lnTo>
                    <a:lnTo>
                      <a:pt x="715010" y="27940"/>
                    </a:lnTo>
                    <a:lnTo>
                      <a:pt x="715010" y="26669"/>
                    </a:lnTo>
                    <a:lnTo>
                      <a:pt x="712470" y="21590"/>
                    </a:lnTo>
                    <a:lnTo>
                      <a:pt x="711200" y="20319"/>
                    </a:lnTo>
                    <a:lnTo>
                      <a:pt x="709930" y="17780"/>
                    </a:lnTo>
                    <a:lnTo>
                      <a:pt x="708660" y="16509"/>
                    </a:lnTo>
                    <a:lnTo>
                      <a:pt x="707390" y="13969"/>
                    </a:lnTo>
                    <a:lnTo>
                      <a:pt x="704850" y="12700"/>
                    </a:lnTo>
                    <a:lnTo>
                      <a:pt x="698500" y="6350"/>
                    </a:lnTo>
                    <a:lnTo>
                      <a:pt x="695960" y="5080"/>
                    </a:lnTo>
                    <a:close/>
                  </a:path>
                  <a:path w="718820" h="267970">
                    <a:moveTo>
                      <a:pt x="687070" y="1269"/>
                    </a:moveTo>
                    <a:lnTo>
                      <a:pt x="30480" y="1269"/>
                    </a:lnTo>
                    <a:lnTo>
                      <a:pt x="29210" y="2539"/>
                    </a:lnTo>
                    <a:lnTo>
                      <a:pt x="24130" y="5080"/>
                    </a:lnTo>
                    <a:lnTo>
                      <a:pt x="693420" y="5080"/>
                    </a:lnTo>
                    <a:lnTo>
                      <a:pt x="692150" y="3810"/>
                    </a:lnTo>
                    <a:lnTo>
                      <a:pt x="687070" y="1269"/>
                    </a:lnTo>
                    <a:close/>
                  </a:path>
                  <a:path w="718820" h="267970">
                    <a:moveTo>
                      <a:pt x="683260" y="0"/>
                    </a:moveTo>
                    <a:lnTo>
                      <a:pt x="35560" y="0"/>
                    </a:lnTo>
                    <a:lnTo>
                      <a:pt x="33020" y="1269"/>
                    </a:lnTo>
                    <a:lnTo>
                      <a:pt x="685800" y="1269"/>
                    </a:lnTo>
                    <a:lnTo>
                      <a:pt x="683260" y="0"/>
                    </a:lnTo>
                    <a:close/>
                  </a:path>
                </a:pathLst>
              </a:custGeom>
              <a:solidFill>
                <a:srgbClr val="EDEDED">
                  <a:alpha val="87998"/>
                </a:srgbClr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8" name="object 131">
                <a:extLst>
                  <a:ext uri="{FF2B5EF4-FFF2-40B4-BE49-F238E27FC236}">
                    <a16:creationId xmlns:a16="http://schemas.microsoft.com/office/drawing/2014/main" id="{757632CE-5D96-845B-BD7D-5D514983F156}"/>
                  </a:ext>
                </a:extLst>
              </p:cNvPr>
              <p:cNvSpPr/>
              <p:nvPr/>
            </p:nvSpPr>
            <p:spPr>
              <a:xfrm>
                <a:off x="3478529" y="5225690"/>
                <a:ext cx="718820" cy="267970"/>
              </a:xfrm>
              <a:custGeom>
                <a:avLst/>
                <a:gdLst/>
                <a:ahLst/>
                <a:cxnLst/>
                <a:rect l="l" t="t" r="r" b="b"/>
                <a:pathLst>
                  <a:path w="718820" h="267970">
                    <a:moveTo>
                      <a:pt x="0" y="44450"/>
                    </a:moveTo>
                    <a:lnTo>
                      <a:pt x="0" y="41909"/>
                    </a:lnTo>
                    <a:lnTo>
                      <a:pt x="0" y="39369"/>
                    </a:lnTo>
                    <a:lnTo>
                      <a:pt x="0" y="36830"/>
                    </a:lnTo>
                    <a:lnTo>
                      <a:pt x="1270" y="34290"/>
                    </a:lnTo>
                    <a:lnTo>
                      <a:pt x="1270" y="33019"/>
                    </a:lnTo>
                    <a:lnTo>
                      <a:pt x="2540" y="30480"/>
                    </a:lnTo>
                    <a:lnTo>
                      <a:pt x="2540" y="27940"/>
                    </a:lnTo>
                    <a:lnTo>
                      <a:pt x="3810" y="26669"/>
                    </a:lnTo>
                    <a:lnTo>
                      <a:pt x="5080" y="24130"/>
                    </a:lnTo>
                    <a:lnTo>
                      <a:pt x="6350" y="21590"/>
                    </a:lnTo>
                    <a:lnTo>
                      <a:pt x="7620" y="20319"/>
                    </a:lnTo>
                    <a:lnTo>
                      <a:pt x="8890" y="17780"/>
                    </a:lnTo>
                    <a:lnTo>
                      <a:pt x="10160" y="16509"/>
                    </a:lnTo>
                    <a:lnTo>
                      <a:pt x="11430" y="13969"/>
                    </a:lnTo>
                    <a:lnTo>
                      <a:pt x="12700" y="12700"/>
                    </a:lnTo>
                    <a:lnTo>
                      <a:pt x="13970" y="11430"/>
                    </a:lnTo>
                    <a:lnTo>
                      <a:pt x="16510" y="10159"/>
                    </a:lnTo>
                    <a:lnTo>
                      <a:pt x="17780" y="7619"/>
                    </a:lnTo>
                    <a:lnTo>
                      <a:pt x="20320" y="6350"/>
                    </a:lnTo>
                    <a:lnTo>
                      <a:pt x="21590" y="5080"/>
                    </a:lnTo>
                    <a:lnTo>
                      <a:pt x="24130" y="5080"/>
                    </a:lnTo>
                    <a:lnTo>
                      <a:pt x="26670" y="3810"/>
                    </a:lnTo>
                    <a:lnTo>
                      <a:pt x="29210" y="2539"/>
                    </a:lnTo>
                    <a:lnTo>
                      <a:pt x="30480" y="1269"/>
                    </a:lnTo>
                    <a:lnTo>
                      <a:pt x="33020" y="1269"/>
                    </a:lnTo>
                    <a:lnTo>
                      <a:pt x="35560" y="0"/>
                    </a:lnTo>
                    <a:lnTo>
                      <a:pt x="38100" y="0"/>
                    </a:lnTo>
                    <a:lnTo>
                      <a:pt x="39370" y="0"/>
                    </a:lnTo>
                    <a:lnTo>
                      <a:pt x="673100" y="0"/>
                    </a:lnTo>
                    <a:lnTo>
                      <a:pt x="683260" y="0"/>
                    </a:lnTo>
                    <a:lnTo>
                      <a:pt x="685800" y="1269"/>
                    </a:lnTo>
                    <a:lnTo>
                      <a:pt x="687070" y="1269"/>
                    </a:lnTo>
                    <a:lnTo>
                      <a:pt x="689610" y="2539"/>
                    </a:lnTo>
                    <a:lnTo>
                      <a:pt x="692150" y="3810"/>
                    </a:lnTo>
                    <a:lnTo>
                      <a:pt x="693420" y="5080"/>
                    </a:lnTo>
                    <a:lnTo>
                      <a:pt x="695960" y="5080"/>
                    </a:lnTo>
                    <a:lnTo>
                      <a:pt x="698500" y="6350"/>
                    </a:lnTo>
                    <a:lnTo>
                      <a:pt x="699770" y="7619"/>
                    </a:lnTo>
                    <a:lnTo>
                      <a:pt x="702310" y="10159"/>
                    </a:lnTo>
                    <a:lnTo>
                      <a:pt x="703580" y="11430"/>
                    </a:lnTo>
                    <a:lnTo>
                      <a:pt x="704850" y="12700"/>
                    </a:lnTo>
                    <a:lnTo>
                      <a:pt x="707390" y="13969"/>
                    </a:lnTo>
                    <a:lnTo>
                      <a:pt x="708660" y="16509"/>
                    </a:lnTo>
                    <a:lnTo>
                      <a:pt x="709930" y="17780"/>
                    </a:lnTo>
                    <a:lnTo>
                      <a:pt x="711200" y="20319"/>
                    </a:lnTo>
                    <a:lnTo>
                      <a:pt x="712470" y="21590"/>
                    </a:lnTo>
                    <a:lnTo>
                      <a:pt x="713740" y="24130"/>
                    </a:lnTo>
                    <a:lnTo>
                      <a:pt x="715010" y="26669"/>
                    </a:lnTo>
                    <a:lnTo>
                      <a:pt x="715010" y="27940"/>
                    </a:lnTo>
                    <a:lnTo>
                      <a:pt x="716280" y="30480"/>
                    </a:lnTo>
                    <a:lnTo>
                      <a:pt x="716280" y="33019"/>
                    </a:lnTo>
                    <a:lnTo>
                      <a:pt x="717550" y="34290"/>
                    </a:lnTo>
                    <a:lnTo>
                      <a:pt x="717550" y="36830"/>
                    </a:lnTo>
                    <a:lnTo>
                      <a:pt x="717550" y="39369"/>
                    </a:lnTo>
                    <a:lnTo>
                      <a:pt x="718820" y="41909"/>
                    </a:lnTo>
                    <a:lnTo>
                      <a:pt x="718820" y="44450"/>
                    </a:lnTo>
                    <a:lnTo>
                      <a:pt x="718820" y="223519"/>
                    </a:lnTo>
                    <a:lnTo>
                      <a:pt x="718820" y="226059"/>
                    </a:lnTo>
                    <a:lnTo>
                      <a:pt x="717550" y="228600"/>
                    </a:lnTo>
                    <a:lnTo>
                      <a:pt x="717550" y="229869"/>
                    </a:lnTo>
                    <a:lnTo>
                      <a:pt x="717550" y="232409"/>
                    </a:lnTo>
                    <a:lnTo>
                      <a:pt x="716280" y="234950"/>
                    </a:lnTo>
                    <a:lnTo>
                      <a:pt x="716280" y="237490"/>
                    </a:lnTo>
                    <a:lnTo>
                      <a:pt x="715010" y="238759"/>
                    </a:lnTo>
                    <a:lnTo>
                      <a:pt x="715010" y="241300"/>
                    </a:lnTo>
                    <a:lnTo>
                      <a:pt x="713740" y="243840"/>
                    </a:lnTo>
                    <a:lnTo>
                      <a:pt x="712470" y="246380"/>
                    </a:lnTo>
                    <a:lnTo>
                      <a:pt x="711200" y="247650"/>
                    </a:lnTo>
                    <a:lnTo>
                      <a:pt x="709930" y="250190"/>
                    </a:lnTo>
                    <a:lnTo>
                      <a:pt x="708660" y="251459"/>
                    </a:lnTo>
                    <a:lnTo>
                      <a:pt x="707390" y="252730"/>
                    </a:lnTo>
                    <a:lnTo>
                      <a:pt x="704850" y="255269"/>
                    </a:lnTo>
                    <a:lnTo>
                      <a:pt x="703580" y="256540"/>
                    </a:lnTo>
                    <a:lnTo>
                      <a:pt x="702310" y="257809"/>
                    </a:lnTo>
                    <a:lnTo>
                      <a:pt x="699770" y="259080"/>
                    </a:lnTo>
                    <a:lnTo>
                      <a:pt x="698500" y="260350"/>
                    </a:lnTo>
                    <a:lnTo>
                      <a:pt x="695960" y="261619"/>
                    </a:lnTo>
                    <a:lnTo>
                      <a:pt x="694690" y="262890"/>
                    </a:lnTo>
                    <a:lnTo>
                      <a:pt x="692150" y="264159"/>
                    </a:lnTo>
                    <a:lnTo>
                      <a:pt x="689610" y="265430"/>
                    </a:lnTo>
                    <a:lnTo>
                      <a:pt x="688340" y="265430"/>
                    </a:lnTo>
                    <a:lnTo>
                      <a:pt x="685800" y="266700"/>
                    </a:lnTo>
                    <a:lnTo>
                      <a:pt x="683260" y="266700"/>
                    </a:lnTo>
                    <a:lnTo>
                      <a:pt x="680720" y="267969"/>
                    </a:lnTo>
                    <a:lnTo>
                      <a:pt x="678180" y="267969"/>
                    </a:lnTo>
                    <a:lnTo>
                      <a:pt x="38100" y="267969"/>
                    </a:lnTo>
                    <a:lnTo>
                      <a:pt x="35560" y="266700"/>
                    </a:lnTo>
                    <a:lnTo>
                      <a:pt x="33020" y="266700"/>
                    </a:lnTo>
                    <a:lnTo>
                      <a:pt x="30480" y="265430"/>
                    </a:lnTo>
                    <a:lnTo>
                      <a:pt x="29210" y="265430"/>
                    </a:lnTo>
                    <a:lnTo>
                      <a:pt x="26670" y="264159"/>
                    </a:lnTo>
                    <a:lnTo>
                      <a:pt x="24130" y="262890"/>
                    </a:lnTo>
                    <a:lnTo>
                      <a:pt x="21590" y="262890"/>
                    </a:lnTo>
                    <a:lnTo>
                      <a:pt x="20320" y="260350"/>
                    </a:lnTo>
                    <a:lnTo>
                      <a:pt x="17780" y="260350"/>
                    </a:lnTo>
                    <a:lnTo>
                      <a:pt x="16510" y="257809"/>
                    </a:lnTo>
                    <a:lnTo>
                      <a:pt x="13970" y="256540"/>
                    </a:lnTo>
                    <a:lnTo>
                      <a:pt x="12700" y="255269"/>
                    </a:lnTo>
                    <a:lnTo>
                      <a:pt x="11430" y="252730"/>
                    </a:lnTo>
                    <a:lnTo>
                      <a:pt x="10160" y="251459"/>
                    </a:lnTo>
                    <a:lnTo>
                      <a:pt x="8890" y="250190"/>
                    </a:lnTo>
                    <a:lnTo>
                      <a:pt x="7620" y="247650"/>
                    </a:lnTo>
                    <a:lnTo>
                      <a:pt x="6350" y="246380"/>
                    </a:lnTo>
                    <a:lnTo>
                      <a:pt x="5080" y="243840"/>
                    </a:lnTo>
                    <a:lnTo>
                      <a:pt x="3810" y="241300"/>
                    </a:lnTo>
                    <a:lnTo>
                      <a:pt x="2540" y="240030"/>
                    </a:lnTo>
                    <a:lnTo>
                      <a:pt x="2540" y="237490"/>
                    </a:lnTo>
                    <a:lnTo>
                      <a:pt x="1270" y="234950"/>
                    </a:lnTo>
                    <a:lnTo>
                      <a:pt x="1270" y="233680"/>
                    </a:lnTo>
                    <a:lnTo>
                      <a:pt x="0" y="231140"/>
                    </a:lnTo>
                    <a:lnTo>
                      <a:pt x="0" y="228600"/>
                    </a:lnTo>
                    <a:lnTo>
                      <a:pt x="0" y="226059"/>
                    </a:lnTo>
                    <a:lnTo>
                      <a:pt x="0" y="223519"/>
                    </a:lnTo>
                    <a:lnTo>
                      <a:pt x="0" y="44450"/>
                    </a:lnTo>
                    <a:close/>
                  </a:path>
                </a:pathLst>
              </a:custGeom>
              <a:ln w="25518">
                <a:solidFill>
                  <a:srgbClr val="003C72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0" name="object 132">
                <a:extLst>
                  <a:ext uri="{FF2B5EF4-FFF2-40B4-BE49-F238E27FC236}">
                    <a16:creationId xmlns:a16="http://schemas.microsoft.com/office/drawing/2014/main" id="{EA01EB47-5361-D6EB-FD39-981C953F795D}"/>
                  </a:ext>
                </a:extLst>
              </p:cNvPr>
              <p:cNvSpPr/>
              <p:nvPr/>
            </p:nvSpPr>
            <p:spPr>
              <a:xfrm>
                <a:off x="3465766" y="5212939"/>
                <a:ext cx="744855" cy="294005"/>
              </a:xfrm>
              <a:custGeom>
                <a:avLst/>
                <a:gdLst/>
                <a:ahLst/>
                <a:cxnLst/>
                <a:rect l="l" t="t" r="r" b="b"/>
                <a:pathLst>
                  <a:path w="744854" h="294004">
                    <a:moveTo>
                      <a:pt x="25514" y="12750"/>
                    </a:moveTo>
                    <a:lnTo>
                      <a:pt x="21780" y="3733"/>
                    </a:lnTo>
                    <a:lnTo>
                      <a:pt x="12763" y="0"/>
                    </a:lnTo>
                    <a:lnTo>
                      <a:pt x="3733" y="3733"/>
                    </a:lnTo>
                    <a:lnTo>
                      <a:pt x="0" y="12750"/>
                    </a:lnTo>
                    <a:lnTo>
                      <a:pt x="3733" y="21780"/>
                    </a:lnTo>
                    <a:lnTo>
                      <a:pt x="12763" y="25514"/>
                    </a:lnTo>
                    <a:lnTo>
                      <a:pt x="21780" y="21780"/>
                    </a:lnTo>
                    <a:lnTo>
                      <a:pt x="25514" y="12750"/>
                    </a:lnTo>
                    <a:close/>
                  </a:path>
                  <a:path w="744854" h="294004">
                    <a:moveTo>
                      <a:pt x="744334" y="280720"/>
                    </a:moveTo>
                    <a:lnTo>
                      <a:pt x="740600" y="271703"/>
                    </a:lnTo>
                    <a:lnTo>
                      <a:pt x="731583" y="267970"/>
                    </a:lnTo>
                    <a:lnTo>
                      <a:pt x="722553" y="271703"/>
                    </a:lnTo>
                    <a:lnTo>
                      <a:pt x="718820" y="280720"/>
                    </a:lnTo>
                    <a:lnTo>
                      <a:pt x="722553" y="289750"/>
                    </a:lnTo>
                    <a:lnTo>
                      <a:pt x="731583" y="293484"/>
                    </a:lnTo>
                    <a:lnTo>
                      <a:pt x="740600" y="289750"/>
                    </a:lnTo>
                    <a:lnTo>
                      <a:pt x="744334" y="280720"/>
                    </a:lnTo>
                    <a:close/>
                  </a:path>
                </a:pathLst>
              </a:custGeom>
              <a:solidFill>
                <a:srgbClr val="003C72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</p:grpSp>
        <p:sp>
          <p:nvSpPr>
            <p:cNvPr id="16" name="object 133">
              <a:extLst>
                <a:ext uri="{FF2B5EF4-FFF2-40B4-BE49-F238E27FC236}">
                  <a16:creationId xmlns:a16="http://schemas.microsoft.com/office/drawing/2014/main" id="{6A5B7F64-A2E3-C45A-4250-C240D22B1D73}"/>
                </a:ext>
              </a:extLst>
            </p:cNvPr>
            <p:cNvSpPr txBox="1"/>
            <p:nvPr/>
          </p:nvSpPr>
          <p:spPr>
            <a:xfrm>
              <a:off x="3572509" y="5239660"/>
              <a:ext cx="530860" cy="208995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sz="1500" b="1" spc="-8" dirty="0">
                  <a:solidFill>
                    <a:srgbClr val="0C1E62"/>
                  </a:solidFill>
                  <a:latin typeface="Carlito"/>
                  <a:cs typeface="Carlito"/>
                </a:rPr>
                <a:t>Matter</a:t>
              </a:r>
              <a:endParaRPr sz="1050" dirty="0">
                <a:latin typeface="Carlito"/>
                <a:cs typeface="Carlito"/>
              </a:endParaRPr>
            </a:p>
          </p:txBody>
        </p:sp>
      </p:grpSp>
      <p:pic>
        <p:nvPicPr>
          <p:cNvPr id="459" name="object 11">
            <a:extLst>
              <a:ext uri="{FF2B5EF4-FFF2-40B4-BE49-F238E27FC236}">
                <a16:creationId xmlns:a16="http://schemas.microsoft.com/office/drawing/2014/main" id="{D4A9218B-3466-F8EC-720A-B5D19CF1730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39386" y="2963106"/>
            <a:ext cx="991870" cy="1568449"/>
          </a:xfrm>
          <a:prstGeom prst="rect">
            <a:avLst/>
          </a:prstGeom>
        </p:spPr>
      </p:pic>
      <p:pic>
        <p:nvPicPr>
          <p:cNvPr id="460" name="object 47">
            <a:extLst>
              <a:ext uri="{FF2B5EF4-FFF2-40B4-BE49-F238E27FC236}">
                <a16:creationId xmlns:a16="http://schemas.microsoft.com/office/drawing/2014/main" id="{5C8B1BC7-5766-2F24-8676-166867924889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96345" y="2859105"/>
            <a:ext cx="947391" cy="1141609"/>
          </a:xfrm>
          <a:prstGeom prst="rect">
            <a:avLst/>
          </a:prstGeom>
        </p:spPr>
      </p:pic>
      <p:pic>
        <p:nvPicPr>
          <p:cNvPr id="464" name="Picture 463">
            <a:extLst>
              <a:ext uri="{FF2B5EF4-FFF2-40B4-BE49-F238E27FC236}">
                <a16:creationId xmlns:a16="http://schemas.microsoft.com/office/drawing/2014/main" id="{031C1350-06CB-29FA-B34A-C570EF2D0E9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" b="2008"/>
          <a:stretch/>
        </p:blipFill>
        <p:spPr>
          <a:xfrm>
            <a:off x="5798191" y="1917941"/>
            <a:ext cx="5542763" cy="4000948"/>
          </a:xfrm>
          <a:prstGeom prst="rect">
            <a:avLst/>
          </a:prstGeom>
        </p:spPr>
      </p:pic>
      <p:sp>
        <p:nvSpPr>
          <p:cNvPr id="471" name="TextBox 470">
            <a:extLst>
              <a:ext uri="{FF2B5EF4-FFF2-40B4-BE49-F238E27FC236}">
                <a16:creationId xmlns:a16="http://schemas.microsoft.com/office/drawing/2014/main" id="{75B6D637-5514-390E-EFC9-E17C35380CF0}"/>
              </a:ext>
            </a:extLst>
          </p:cNvPr>
          <p:cNvSpPr txBox="1"/>
          <p:nvPr/>
        </p:nvSpPr>
        <p:spPr>
          <a:xfrm>
            <a:off x="6449862" y="1943731"/>
            <a:ext cx="36209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8001"/>
                </a:solidFill>
              </a:rPr>
              <a:t>Known SM CP Violation (CKM)</a:t>
            </a:r>
            <a:endParaRPr lang="en-US" sz="1600" dirty="0"/>
          </a:p>
        </p:txBody>
      </p:sp>
      <p:sp>
        <p:nvSpPr>
          <p:cNvPr id="476" name="Rectangle 475">
            <a:extLst>
              <a:ext uri="{FF2B5EF4-FFF2-40B4-BE49-F238E27FC236}">
                <a16:creationId xmlns:a16="http://schemas.microsoft.com/office/drawing/2014/main" id="{FAF03C2E-D1EB-B5B1-2C36-9CEA24701F15}"/>
              </a:ext>
            </a:extLst>
          </p:cNvPr>
          <p:cNvSpPr/>
          <p:nvPr/>
        </p:nvSpPr>
        <p:spPr>
          <a:xfrm rot="5400000">
            <a:off x="10763311" y="2828064"/>
            <a:ext cx="504985" cy="233109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Rectangle 476">
            <a:extLst>
              <a:ext uri="{FF2B5EF4-FFF2-40B4-BE49-F238E27FC236}">
                <a16:creationId xmlns:a16="http://schemas.microsoft.com/office/drawing/2014/main" id="{50776631-6477-AE5E-4DB1-F087969B19ED}"/>
              </a:ext>
            </a:extLst>
          </p:cNvPr>
          <p:cNvSpPr/>
          <p:nvPr/>
        </p:nvSpPr>
        <p:spPr>
          <a:xfrm>
            <a:off x="10661341" y="1989322"/>
            <a:ext cx="504985" cy="233109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TextBox 472">
            <a:extLst>
              <a:ext uri="{FF2B5EF4-FFF2-40B4-BE49-F238E27FC236}">
                <a16:creationId xmlns:a16="http://schemas.microsoft.com/office/drawing/2014/main" id="{1944C742-7947-1369-F8AA-57E0107E0A5D}"/>
              </a:ext>
            </a:extLst>
          </p:cNvPr>
          <p:cNvSpPr txBox="1"/>
          <p:nvPr/>
        </p:nvSpPr>
        <p:spPr>
          <a:xfrm rot="16200000">
            <a:off x="10912224" y="2756254"/>
            <a:ext cx="13667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spc="70" dirty="0">
                <a:solidFill>
                  <a:srgbClr val="DB19D2"/>
                </a:solidFill>
              </a:rPr>
              <a:t>Discovery</a:t>
            </a:r>
            <a:r>
              <a:rPr lang="en-US" sz="1800" spc="76" dirty="0">
                <a:solidFill>
                  <a:srgbClr val="DB19D2"/>
                </a:solidFill>
              </a:rPr>
              <a:t> </a:t>
            </a:r>
            <a:r>
              <a:rPr lang="en-US" sz="1800" spc="53" dirty="0">
                <a:solidFill>
                  <a:srgbClr val="DB19D2"/>
                </a:solidFill>
              </a:rPr>
              <a:t>Window </a:t>
            </a:r>
            <a:endParaRPr lang="en-US" dirty="0"/>
          </a:p>
        </p:txBody>
      </p:sp>
      <p:sp>
        <p:nvSpPr>
          <p:cNvPr id="478" name="Rectangle 477">
            <a:extLst>
              <a:ext uri="{FF2B5EF4-FFF2-40B4-BE49-F238E27FC236}">
                <a16:creationId xmlns:a16="http://schemas.microsoft.com/office/drawing/2014/main" id="{4CB98B39-6865-EF96-5B7B-74D37BDA0A2A}"/>
              </a:ext>
            </a:extLst>
          </p:cNvPr>
          <p:cNvSpPr/>
          <p:nvPr/>
        </p:nvSpPr>
        <p:spPr>
          <a:xfrm>
            <a:off x="6553677" y="2363842"/>
            <a:ext cx="2787093" cy="19103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1" name="Picture 480">
            <a:extLst>
              <a:ext uri="{FF2B5EF4-FFF2-40B4-BE49-F238E27FC236}">
                <a16:creationId xmlns:a16="http://schemas.microsoft.com/office/drawing/2014/main" id="{21F09A09-E184-DF9B-8A78-8B342D6D32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5407" y="4919407"/>
            <a:ext cx="2989586" cy="898768"/>
          </a:xfrm>
          <a:prstGeom prst="rect">
            <a:avLst/>
          </a:prstGeom>
        </p:spPr>
      </p:pic>
      <p:sp>
        <p:nvSpPr>
          <p:cNvPr id="482" name="object 44">
            <a:extLst>
              <a:ext uri="{FF2B5EF4-FFF2-40B4-BE49-F238E27FC236}">
                <a16:creationId xmlns:a16="http://schemas.microsoft.com/office/drawing/2014/main" id="{411D0038-27DC-07FC-DAAF-FECA33CCCD15}"/>
              </a:ext>
            </a:extLst>
          </p:cNvPr>
          <p:cNvSpPr txBox="1"/>
          <p:nvPr/>
        </p:nvSpPr>
        <p:spPr>
          <a:xfrm>
            <a:off x="2782098" y="2943773"/>
            <a:ext cx="2165048" cy="359073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R="1417320" algn="ctr">
              <a:spcBef>
                <a:spcPts val="640"/>
              </a:spcBef>
            </a:pPr>
            <a:r>
              <a:rPr sz="1050" b="1" spc="-5" dirty="0">
                <a:solidFill>
                  <a:srgbClr val="E22300"/>
                </a:solidFill>
                <a:latin typeface="Carlito"/>
                <a:cs typeface="Carlito"/>
              </a:rPr>
              <a:t>225</a:t>
            </a:r>
            <a:r>
              <a:rPr sz="2700" b="1" spc="-7" baseline="-16975" dirty="0">
                <a:solidFill>
                  <a:srgbClr val="E22300"/>
                </a:solidFill>
                <a:latin typeface="Carlito"/>
                <a:cs typeface="Carlito"/>
              </a:rPr>
              <a:t>Ra</a:t>
            </a:r>
            <a:endParaRPr sz="2700" baseline="-16975" dirty="0">
              <a:latin typeface="Carlito"/>
              <a:cs typeface="Carlito"/>
            </a:endParaRPr>
          </a:p>
        </p:txBody>
      </p:sp>
      <p:cxnSp>
        <p:nvCxnSpPr>
          <p:cNvPr id="483" name="Straight Arrow Connector 482">
            <a:extLst>
              <a:ext uri="{FF2B5EF4-FFF2-40B4-BE49-F238E27FC236}">
                <a16:creationId xmlns:a16="http://schemas.microsoft.com/office/drawing/2014/main" id="{6A3FB09E-C596-7CBB-7D5C-7C99587CFCB2}"/>
              </a:ext>
            </a:extLst>
          </p:cNvPr>
          <p:cNvCxnSpPr/>
          <p:nvPr/>
        </p:nvCxnSpPr>
        <p:spPr>
          <a:xfrm>
            <a:off x="11007524" y="2363842"/>
            <a:ext cx="0" cy="1426556"/>
          </a:xfrm>
          <a:prstGeom prst="straightConnector1">
            <a:avLst/>
          </a:prstGeom>
          <a:noFill/>
          <a:ln w="50800" cap="flat">
            <a:solidFill>
              <a:srgbClr val="FF49A8"/>
            </a:solidFill>
            <a:prstDash val="solid"/>
            <a:miter lim="8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029296582"/>
      </p:ext>
    </p:extLst>
  </p:cSld>
  <p:clrMapOvr>
    <a:masterClrMapping/>
  </p:clrMapOvr>
  <p:transition spd="med" advTm="27434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7DBFC-615B-BA17-5014-5FE65E96C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>
            <a:extLst>
              <a:ext uri="{FF2B5EF4-FFF2-40B4-BE49-F238E27FC236}">
                <a16:creationId xmlns:a16="http://schemas.microsoft.com/office/drawing/2014/main" id="{C8B025DC-FB0E-BBA8-1CCD-3C56EAB889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86153" y="90001"/>
            <a:ext cx="9900278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The Magic of Molecules: CP Violation</a:t>
            </a:r>
            <a:endParaRPr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867E7C-2719-04C6-BCBE-B6BC33EA97F3}"/>
              </a:ext>
            </a:extLst>
          </p:cNvPr>
          <p:cNvSpPr/>
          <p:nvPr/>
        </p:nvSpPr>
        <p:spPr>
          <a:xfrm>
            <a:off x="674669" y="6520639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Rectangle 61">
            <a:extLst>
              <a:ext uri="{FF2B5EF4-FFF2-40B4-BE49-F238E27FC236}">
                <a16:creationId xmlns:a16="http://schemas.microsoft.com/office/drawing/2014/main" id="{F26E0A3F-BE05-C9DC-51AF-F02375E9D7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" y="727142"/>
            <a:ext cx="12009119" cy="437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Worldwide race to exploit power of 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Radioactive Molecules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Generate internal fields orders of magnitude above lab possibilities</a:t>
            </a: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Enhancements in molecules vs atoms </a:t>
            </a:r>
            <a:r>
              <a:rPr lang="en-US" sz="2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&gt;4000!</a:t>
            </a:r>
          </a:p>
          <a:p>
            <a:endParaRPr lang="en-US" sz="800" baseline="30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69" indent="-167969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Probe </a:t>
            </a:r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1000TeV</a:t>
            </a:r>
            <a:r>
              <a:rPr lang="en-US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scale in our lifetimes</a:t>
            </a:r>
            <a:endParaRPr lang="en-US" sz="2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69" indent="-167969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9DF400B-885E-F040-5A47-E55B9E3FA0A4}"/>
              </a:ext>
            </a:extLst>
          </p:cNvPr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4" name="Picture 463">
            <a:extLst>
              <a:ext uri="{FF2B5EF4-FFF2-40B4-BE49-F238E27FC236}">
                <a16:creationId xmlns:a16="http://schemas.microsoft.com/office/drawing/2014/main" id="{031C1350-06CB-29FA-B34A-C570EF2D0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8190" y="1917939"/>
            <a:ext cx="5546916" cy="4086000"/>
          </a:xfrm>
          <a:prstGeom prst="rect">
            <a:avLst/>
          </a:prstGeom>
        </p:spPr>
      </p:pic>
      <p:sp>
        <p:nvSpPr>
          <p:cNvPr id="471" name="TextBox 470">
            <a:extLst>
              <a:ext uri="{FF2B5EF4-FFF2-40B4-BE49-F238E27FC236}">
                <a16:creationId xmlns:a16="http://schemas.microsoft.com/office/drawing/2014/main" id="{75B6D637-5514-390E-EFC9-E17C35380CF0}"/>
              </a:ext>
            </a:extLst>
          </p:cNvPr>
          <p:cNvSpPr txBox="1"/>
          <p:nvPr/>
        </p:nvSpPr>
        <p:spPr>
          <a:xfrm>
            <a:off x="6449862" y="1943731"/>
            <a:ext cx="36209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8001"/>
                </a:solidFill>
              </a:rPr>
              <a:t>Known SM CP Violation (CKM matrix)</a:t>
            </a:r>
            <a:endParaRPr lang="en-US" sz="1600" dirty="0"/>
          </a:p>
        </p:txBody>
      </p:sp>
      <p:sp>
        <p:nvSpPr>
          <p:cNvPr id="478" name="Rectangle 477">
            <a:extLst>
              <a:ext uri="{FF2B5EF4-FFF2-40B4-BE49-F238E27FC236}">
                <a16:creationId xmlns:a16="http://schemas.microsoft.com/office/drawing/2014/main" id="{4CB98B39-6865-EF96-5B7B-74D37BDA0A2A}"/>
              </a:ext>
            </a:extLst>
          </p:cNvPr>
          <p:cNvSpPr/>
          <p:nvPr/>
        </p:nvSpPr>
        <p:spPr>
          <a:xfrm>
            <a:off x="6553677" y="2363842"/>
            <a:ext cx="2787093" cy="19103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4B6801-3332-2191-7EEB-E273EAFDC3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" t="17803" r="61470" b="17302"/>
          <a:stretch/>
        </p:blipFill>
        <p:spPr>
          <a:xfrm>
            <a:off x="132640" y="1857232"/>
            <a:ext cx="1724650" cy="173514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A664E93-45A5-7CD4-8975-18F1FE6DC0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9" t="23594" r="1960" b="22276"/>
          <a:stretch/>
        </p:blipFill>
        <p:spPr>
          <a:xfrm>
            <a:off x="2132824" y="1831441"/>
            <a:ext cx="3046923" cy="2006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84F29C1-5FFE-E07A-B564-5DCFCD3C74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0299" y="2565871"/>
            <a:ext cx="635000" cy="292100"/>
          </a:xfrm>
          <a:prstGeom prst="rect">
            <a:avLst/>
          </a:prstGeom>
        </p:spPr>
      </p:pic>
      <p:sp>
        <p:nvSpPr>
          <p:cNvPr id="19" name="Striped Right Arrow 18">
            <a:extLst>
              <a:ext uri="{FF2B5EF4-FFF2-40B4-BE49-F238E27FC236}">
                <a16:creationId xmlns:a16="http://schemas.microsoft.com/office/drawing/2014/main" id="{BD1BFEFF-1E39-C6BE-8051-DB14E2DB450A}"/>
              </a:ext>
            </a:extLst>
          </p:cNvPr>
          <p:cNvSpPr/>
          <p:nvPr/>
        </p:nvSpPr>
        <p:spPr>
          <a:xfrm>
            <a:off x="1801448" y="2387879"/>
            <a:ext cx="821802" cy="559294"/>
          </a:xfrm>
          <a:prstGeom prst="stripedRightArrow">
            <a:avLst/>
          </a:prstGeom>
          <a:solidFill>
            <a:srgbClr val="FF000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7C8B36B-F946-86C2-7036-B9B435E9FADA}"/>
              </a:ext>
            </a:extLst>
          </p:cNvPr>
          <p:cNvSpPr txBox="1"/>
          <p:nvPr/>
        </p:nvSpPr>
        <p:spPr>
          <a:xfrm>
            <a:off x="11140824" y="2870554"/>
            <a:ext cx="11471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spc="70" dirty="0">
                <a:solidFill>
                  <a:srgbClr val="DB19D2"/>
                </a:solidFill>
              </a:rPr>
              <a:t>10 years</a:t>
            </a:r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35EBED7-19B6-1ECE-8B0D-AD410921A68B}"/>
              </a:ext>
            </a:extLst>
          </p:cNvPr>
          <p:cNvSpPr txBox="1"/>
          <p:nvPr/>
        </p:nvSpPr>
        <p:spPr>
          <a:xfrm>
            <a:off x="11167509" y="1911841"/>
            <a:ext cx="11471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spc="70" dirty="0">
                <a:solidFill>
                  <a:srgbClr val="DB19D2"/>
                </a:solidFill>
              </a:rPr>
              <a:t>20 years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33DDA0-26DE-B923-D346-5CC39DAAA1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439" t="22998" r="2881" b="67963"/>
          <a:stretch/>
        </p:blipFill>
        <p:spPr>
          <a:xfrm>
            <a:off x="10862862" y="3309540"/>
            <a:ext cx="315033" cy="3693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59D28D-0475-18F3-1135-115DDC93CF6D}"/>
              </a:ext>
            </a:extLst>
          </p:cNvPr>
          <p:cNvSpPr txBox="1"/>
          <p:nvPr/>
        </p:nvSpPr>
        <p:spPr>
          <a:xfrm>
            <a:off x="11206726" y="3356588"/>
            <a:ext cx="10156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spc="70" dirty="0">
                <a:solidFill>
                  <a:srgbClr val="DB19D2"/>
                </a:solidFill>
              </a:rPr>
              <a:t>5 years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772464"/>
      </p:ext>
    </p:extLst>
  </p:cSld>
  <p:clrMapOvr>
    <a:masterClrMapping/>
  </p:clrMapOvr>
  <p:transition spd="med" advTm="27434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7DBFC-615B-BA17-5014-5FE65E96C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>
            <a:extLst>
              <a:ext uri="{FF2B5EF4-FFF2-40B4-BE49-F238E27FC236}">
                <a16:creationId xmlns:a16="http://schemas.microsoft.com/office/drawing/2014/main" id="{C8B025DC-FB0E-BBA8-1CCD-3C56EAB889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86153" y="90001"/>
            <a:ext cx="9900278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The Magic of Molecules: CP Violation</a:t>
            </a:r>
            <a:endParaRPr dirty="0"/>
          </a:p>
        </p:txBody>
      </p:sp>
      <p:sp>
        <p:nvSpPr>
          <p:cNvPr id="13" name="Rectangle 61">
            <a:extLst>
              <a:ext uri="{FF2B5EF4-FFF2-40B4-BE49-F238E27FC236}">
                <a16:creationId xmlns:a16="http://schemas.microsoft.com/office/drawing/2014/main" id="{F26E0A3F-BE05-C9DC-51AF-F02375E9D7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" y="727142"/>
            <a:ext cx="12009119" cy="437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Worldwide race to exploit power of 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Radioactive Molecules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Generate internal fields orders of magnitude above lab possibilities</a:t>
            </a: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Enhancements in molecules vs atoms </a:t>
            </a:r>
            <a:r>
              <a:rPr lang="en-US" sz="2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&gt;4000</a:t>
            </a:r>
          </a:p>
          <a:p>
            <a:endParaRPr lang="en-US" sz="800" baseline="30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69" indent="-167969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Probe 1000TeV scale in our lifetimes</a:t>
            </a:r>
            <a:endParaRPr lang="en-US" sz="2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69" indent="-167969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9DF400B-885E-F040-5A47-E55B9E3FA0A4}"/>
              </a:ext>
            </a:extLst>
          </p:cNvPr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Rectangle 477">
            <a:extLst>
              <a:ext uri="{FF2B5EF4-FFF2-40B4-BE49-F238E27FC236}">
                <a16:creationId xmlns:a16="http://schemas.microsoft.com/office/drawing/2014/main" id="{4CB98B39-6865-EF96-5B7B-74D37BDA0A2A}"/>
              </a:ext>
            </a:extLst>
          </p:cNvPr>
          <p:cNvSpPr/>
          <p:nvPr/>
        </p:nvSpPr>
        <p:spPr>
          <a:xfrm>
            <a:off x="6553677" y="2277343"/>
            <a:ext cx="2787093" cy="19103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4B6801-3332-2191-7EEB-E273EAFDC3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" t="17803" r="61470" b="17302"/>
          <a:stretch/>
        </p:blipFill>
        <p:spPr>
          <a:xfrm>
            <a:off x="132640" y="1857232"/>
            <a:ext cx="1724650" cy="173514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A664E93-45A5-7CD4-8975-18F1FE6DC0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9" t="23594" r="1960" b="22276"/>
          <a:stretch/>
        </p:blipFill>
        <p:spPr>
          <a:xfrm>
            <a:off x="2132824" y="1831441"/>
            <a:ext cx="3046923" cy="2006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84F29C1-5FFE-E07A-B564-5DCFCD3C74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0299" y="2565871"/>
            <a:ext cx="635000" cy="292100"/>
          </a:xfrm>
          <a:prstGeom prst="rect">
            <a:avLst/>
          </a:prstGeom>
        </p:spPr>
      </p:pic>
      <p:sp>
        <p:nvSpPr>
          <p:cNvPr id="19" name="Striped Right Arrow 18">
            <a:extLst>
              <a:ext uri="{FF2B5EF4-FFF2-40B4-BE49-F238E27FC236}">
                <a16:creationId xmlns:a16="http://schemas.microsoft.com/office/drawing/2014/main" id="{BD1BFEFF-1E39-C6BE-8051-DB14E2DB450A}"/>
              </a:ext>
            </a:extLst>
          </p:cNvPr>
          <p:cNvSpPr/>
          <p:nvPr/>
        </p:nvSpPr>
        <p:spPr>
          <a:xfrm>
            <a:off x="1801448" y="2387879"/>
            <a:ext cx="821802" cy="559294"/>
          </a:xfrm>
          <a:prstGeom prst="stripedRightArrow">
            <a:avLst/>
          </a:prstGeom>
          <a:solidFill>
            <a:srgbClr val="FF000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 descr="KamLANDzen.jpg">
            <a:extLst>
              <a:ext uri="{FF2B5EF4-FFF2-40B4-BE49-F238E27FC236}">
                <a16:creationId xmlns:a16="http://schemas.microsoft.com/office/drawing/2014/main" id="{3C910D7B-4B8F-0D84-CEE3-1F306173E2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677" y="1686373"/>
            <a:ext cx="5288711" cy="49086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451F202-A419-B0E0-F612-0EBEB50281C0}"/>
              </a:ext>
            </a:extLst>
          </p:cNvPr>
          <p:cNvSpPr/>
          <p:nvPr/>
        </p:nvSpPr>
        <p:spPr>
          <a:xfrm>
            <a:off x="674669" y="6520639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6756025"/>
      </p:ext>
    </p:extLst>
  </p:cSld>
  <p:clrMapOvr>
    <a:masterClrMapping/>
  </p:clrMapOvr>
  <p:transition spd="med" advTm="27434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7DBFC-615B-BA17-5014-5FE65E96C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>
            <a:extLst>
              <a:ext uri="{FF2B5EF4-FFF2-40B4-BE49-F238E27FC236}">
                <a16:creationId xmlns:a16="http://schemas.microsoft.com/office/drawing/2014/main" id="{C8B025DC-FB0E-BBA8-1CCD-3C56EAB889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86153" y="90001"/>
            <a:ext cx="9900278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The Magic of Molecules: CP Violation</a:t>
            </a:r>
            <a:endParaRPr dirty="0"/>
          </a:p>
        </p:txBody>
      </p:sp>
      <p:sp>
        <p:nvSpPr>
          <p:cNvPr id="13" name="Rectangle 61">
            <a:extLst>
              <a:ext uri="{FF2B5EF4-FFF2-40B4-BE49-F238E27FC236}">
                <a16:creationId xmlns:a16="http://schemas.microsoft.com/office/drawing/2014/main" id="{F26E0A3F-BE05-C9DC-51AF-F02375E9D7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" y="727142"/>
            <a:ext cx="12009119" cy="437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Worldwide race to exploit power of 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Radioactive Molecules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Generate internal fields orders of magnitude above lab possibilities</a:t>
            </a: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Enhancements in molecules vs atoms </a:t>
            </a:r>
            <a:r>
              <a:rPr lang="en-US" sz="2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&gt;4000</a:t>
            </a:r>
          </a:p>
          <a:p>
            <a:endParaRPr lang="en-US" sz="800" baseline="30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69" indent="-167969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Probe 1000TeV scale in our lifetimes</a:t>
            </a:r>
            <a:endParaRPr lang="en-US" sz="2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69" indent="-167969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9DF400B-885E-F040-5A47-E55B9E3FA0A4}"/>
              </a:ext>
            </a:extLst>
          </p:cNvPr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Rectangle 477">
            <a:extLst>
              <a:ext uri="{FF2B5EF4-FFF2-40B4-BE49-F238E27FC236}">
                <a16:creationId xmlns:a16="http://schemas.microsoft.com/office/drawing/2014/main" id="{4CB98B39-6865-EF96-5B7B-74D37BDA0A2A}"/>
              </a:ext>
            </a:extLst>
          </p:cNvPr>
          <p:cNvSpPr/>
          <p:nvPr/>
        </p:nvSpPr>
        <p:spPr>
          <a:xfrm>
            <a:off x="6553677" y="2277343"/>
            <a:ext cx="2787093" cy="19103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4B6801-3332-2191-7EEB-E273EAFDC3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" t="17803" r="61470" b="17302"/>
          <a:stretch/>
        </p:blipFill>
        <p:spPr>
          <a:xfrm>
            <a:off x="132640" y="1857232"/>
            <a:ext cx="1724650" cy="173514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A664E93-45A5-7CD4-8975-18F1FE6DC0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9" t="23594" r="1960" b="22276"/>
          <a:stretch/>
        </p:blipFill>
        <p:spPr>
          <a:xfrm>
            <a:off x="2132824" y="1831441"/>
            <a:ext cx="3046923" cy="2006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84F29C1-5FFE-E07A-B564-5DCFCD3C74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0299" y="2565871"/>
            <a:ext cx="635000" cy="292100"/>
          </a:xfrm>
          <a:prstGeom prst="rect">
            <a:avLst/>
          </a:prstGeom>
        </p:spPr>
      </p:pic>
      <p:sp>
        <p:nvSpPr>
          <p:cNvPr id="19" name="Striped Right Arrow 18">
            <a:extLst>
              <a:ext uri="{FF2B5EF4-FFF2-40B4-BE49-F238E27FC236}">
                <a16:creationId xmlns:a16="http://schemas.microsoft.com/office/drawing/2014/main" id="{BD1BFEFF-1E39-C6BE-8051-DB14E2DB450A}"/>
              </a:ext>
            </a:extLst>
          </p:cNvPr>
          <p:cNvSpPr/>
          <p:nvPr/>
        </p:nvSpPr>
        <p:spPr>
          <a:xfrm>
            <a:off x="1801448" y="2387879"/>
            <a:ext cx="821802" cy="559294"/>
          </a:xfrm>
          <a:prstGeom prst="stripedRightArrow">
            <a:avLst/>
          </a:prstGeom>
          <a:solidFill>
            <a:srgbClr val="FF000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 descr="KamLANDzen.jpg">
            <a:extLst>
              <a:ext uri="{FF2B5EF4-FFF2-40B4-BE49-F238E27FC236}">
                <a16:creationId xmlns:a16="http://schemas.microsoft.com/office/drawing/2014/main" id="{3C910D7B-4B8F-0D84-CEE3-1F306173E2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677" y="1686373"/>
            <a:ext cx="5288711" cy="49086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79B97-645E-2999-3C20-80EAA18BB794}"/>
              </a:ext>
            </a:extLst>
          </p:cNvPr>
          <p:cNvSpPr/>
          <p:nvPr/>
        </p:nvSpPr>
        <p:spPr>
          <a:xfrm>
            <a:off x="7438683" y="5919103"/>
            <a:ext cx="3025946" cy="376118"/>
          </a:xfrm>
          <a:prstGeom prst="rect">
            <a:avLst/>
          </a:prstGeom>
          <a:solidFill>
            <a:srgbClr val="0070C0">
              <a:alpha val="60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x1000 enhancement</a:t>
            </a:r>
          </a:p>
        </p:txBody>
      </p:sp>
      <p:sp>
        <p:nvSpPr>
          <p:cNvPr id="9" name="Striped Right Arrow 8">
            <a:extLst>
              <a:ext uri="{FF2B5EF4-FFF2-40B4-BE49-F238E27FC236}">
                <a16:creationId xmlns:a16="http://schemas.microsoft.com/office/drawing/2014/main" id="{7F0DD498-BEEE-9133-CBC2-26DD30619539}"/>
              </a:ext>
            </a:extLst>
          </p:cNvPr>
          <p:cNvSpPr/>
          <p:nvPr/>
        </p:nvSpPr>
        <p:spPr>
          <a:xfrm rot="5400000">
            <a:off x="9071885" y="4550219"/>
            <a:ext cx="2227487" cy="558000"/>
          </a:xfrm>
          <a:prstGeom prst="stripedRightArrow">
            <a:avLst/>
          </a:prstGeom>
          <a:solidFill>
            <a:srgbClr val="FF0000">
              <a:alpha val="44026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C2869E-8746-593C-9C9B-22E6B9FB3390}"/>
              </a:ext>
            </a:extLst>
          </p:cNvPr>
          <p:cNvSpPr/>
          <p:nvPr/>
        </p:nvSpPr>
        <p:spPr>
          <a:xfrm>
            <a:off x="674669" y="6520639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6537852"/>
      </p:ext>
    </p:extLst>
  </p:cSld>
  <p:clrMapOvr>
    <a:masterClrMapping/>
  </p:clrMapOvr>
  <p:transition spd="med" advTm="27434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7DBFC-615B-BA17-5014-5FE65E96C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>
            <a:extLst>
              <a:ext uri="{FF2B5EF4-FFF2-40B4-BE49-F238E27FC236}">
                <a16:creationId xmlns:a16="http://schemas.microsoft.com/office/drawing/2014/main" id="{C8B025DC-FB0E-BBA8-1CCD-3C56EAB889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86153" y="90001"/>
            <a:ext cx="9900278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The Magic of Molecules: CP Violation</a:t>
            </a:r>
            <a:endParaRPr dirty="0"/>
          </a:p>
        </p:txBody>
      </p:sp>
      <p:sp>
        <p:nvSpPr>
          <p:cNvPr id="13" name="Rectangle 61">
            <a:extLst>
              <a:ext uri="{FF2B5EF4-FFF2-40B4-BE49-F238E27FC236}">
                <a16:creationId xmlns:a16="http://schemas.microsoft.com/office/drawing/2014/main" id="{F26E0A3F-BE05-C9DC-51AF-F02375E9D7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" y="727142"/>
            <a:ext cx="12009119" cy="5084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Worldwide race to exploit power of 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Radioactive Molecules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Generate internal fields orders of magnitude above lab possibilities</a:t>
            </a: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Enhancements in molecules vs atoms </a:t>
            </a:r>
            <a:r>
              <a:rPr lang="en-US" sz="2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&gt;4000</a:t>
            </a:r>
          </a:p>
          <a:p>
            <a:endParaRPr lang="en-US" sz="800" baseline="30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69" indent="-167969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Probe 1000TeV scale in our lifetimes</a:t>
            </a:r>
            <a:endParaRPr lang="en-US" sz="2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69" indent="-167969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69" indent="-167969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date, no rigorous nuclear theory</a:t>
            </a:r>
          </a:p>
          <a:p>
            <a:pPr marL="167969" indent="-167969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(motivation, interpretation)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9DF400B-885E-F040-5A47-E55B9E3FA0A4}"/>
              </a:ext>
            </a:extLst>
          </p:cNvPr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Rectangle 477">
            <a:extLst>
              <a:ext uri="{FF2B5EF4-FFF2-40B4-BE49-F238E27FC236}">
                <a16:creationId xmlns:a16="http://schemas.microsoft.com/office/drawing/2014/main" id="{4CB98B39-6865-EF96-5B7B-74D37BDA0A2A}"/>
              </a:ext>
            </a:extLst>
          </p:cNvPr>
          <p:cNvSpPr/>
          <p:nvPr/>
        </p:nvSpPr>
        <p:spPr>
          <a:xfrm>
            <a:off x="6553677" y="2277343"/>
            <a:ext cx="2787093" cy="19103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4B6801-3332-2191-7EEB-E273EAFDC3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" t="17803" r="61470" b="17302"/>
          <a:stretch/>
        </p:blipFill>
        <p:spPr>
          <a:xfrm>
            <a:off x="132640" y="1857232"/>
            <a:ext cx="1724650" cy="173514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A664E93-45A5-7CD4-8975-18F1FE6DC0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9" t="23594" r="1960" b="22276"/>
          <a:stretch/>
        </p:blipFill>
        <p:spPr>
          <a:xfrm>
            <a:off x="2132824" y="1831441"/>
            <a:ext cx="3046923" cy="2006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84F29C1-5FFE-E07A-B564-5DCFCD3C74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0299" y="2565871"/>
            <a:ext cx="635000" cy="292100"/>
          </a:xfrm>
          <a:prstGeom prst="rect">
            <a:avLst/>
          </a:prstGeom>
        </p:spPr>
      </p:pic>
      <p:sp>
        <p:nvSpPr>
          <p:cNvPr id="19" name="Striped Right Arrow 18">
            <a:extLst>
              <a:ext uri="{FF2B5EF4-FFF2-40B4-BE49-F238E27FC236}">
                <a16:creationId xmlns:a16="http://schemas.microsoft.com/office/drawing/2014/main" id="{BD1BFEFF-1E39-C6BE-8051-DB14E2DB450A}"/>
              </a:ext>
            </a:extLst>
          </p:cNvPr>
          <p:cNvSpPr/>
          <p:nvPr/>
        </p:nvSpPr>
        <p:spPr>
          <a:xfrm>
            <a:off x="1801448" y="2387879"/>
            <a:ext cx="821802" cy="559294"/>
          </a:xfrm>
          <a:prstGeom prst="stripedRightArrow">
            <a:avLst/>
          </a:prstGeom>
          <a:solidFill>
            <a:srgbClr val="FF000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 descr="KamLANDzen.jpg">
            <a:extLst>
              <a:ext uri="{FF2B5EF4-FFF2-40B4-BE49-F238E27FC236}">
                <a16:creationId xmlns:a16="http://schemas.microsoft.com/office/drawing/2014/main" id="{3C910D7B-4B8F-0D84-CEE3-1F306173E2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677" y="1686373"/>
            <a:ext cx="5288711" cy="49086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79B97-645E-2999-3C20-80EAA18BB794}"/>
              </a:ext>
            </a:extLst>
          </p:cNvPr>
          <p:cNvSpPr/>
          <p:nvPr/>
        </p:nvSpPr>
        <p:spPr>
          <a:xfrm>
            <a:off x="7438683" y="5919103"/>
            <a:ext cx="3025946" cy="376118"/>
          </a:xfrm>
          <a:prstGeom prst="rect">
            <a:avLst/>
          </a:prstGeom>
          <a:solidFill>
            <a:srgbClr val="0070C0">
              <a:alpha val="60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x1000 enhancement</a:t>
            </a:r>
          </a:p>
        </p:txBody>
      </p:sp>
      <p:sp>
        <p:nvSpPr>
          <p:cNvPr id="9" name="Striped Right Arrow 8">
            <a:extLst>
              <a:ext uri="{FF2B5EF4-FFF2-40B4-BE49-F238E27FC236}">
                <a16:creationId xmlns:a16="http://schemas.microsoft.com/office/drawing/2014/main" id="{7F0DD498-BEEE-9133-CBC2-26DD30619539}"/>
              </a:ext>
            </a:extLst>
          </p:cNvPr>
          <p:cNvSpPr/>
          <p:nvPr/>
        </p:nvSpPr>
        <p:spPr>
          <a:xfrm rot="5400000">
            <a:off x="9071885" y="4550219"/>
            <a:ext cx="2227487" cy="558000"/>
          </a:xfrm>
          <a:prstGeom prst="stripedRightArrow">
            <a:avLst/>
          </a:prstGeom>
          <a:solidFill>
            <a:srgbClr val="FF0000">
              <a:alpha val="44026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C2869E-8746-593C-9C9B-22E6B9FB3390}"/>
              </a:ext>
            </a:extLst>
          </p:cNvPr>
          <p:cNvSpPr/>
          <p:nvPr/>
        </p:nvSpPr>
        <p:spPr>
          <a:xfrm>
            <a:off x="674669" y="6520639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object 4">
            <a:extLst>
              <a:ext uri="{FF2B5EF4-FFF2-40B4-BE49-F238E27FC236}">
                <a16:creationId xmlns:a16="http://schemas.microsoft.com/office/drawing/2014/main" id="{DF785F2D-8266-3AB6-7068-CA300F4923D2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2640" y="6123450"/>
            <a:ext cx="5754933" cy="64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01F2345-3D57-4588-84E5-752F3C80D86B}"/>
              </a:ext>
            </a:extLst>
          </p:cNvPr>
          <p:cNvSpPr/>
          <p:nvPr/>
        </p:nvSpPr>
        <p:spPr>
          <a:xfrm>
            <a:off x="2596316" y="6045617"/>
            <a:ext cx="1512695" cy="376118"/>
          </a:xfrm>
          <a:prstGeom prst="rect">
            <a:avLst/>
          </a:prstGeom>
          <a:solidFill>
            <a:schemeClr val="accent2">
              <a:lumMod val="60000"/>
              <a:lumOff val="40000"/>
              <a:alpha val="1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AD9C1B-D94A-D6A7-D48A-31881AB61600}"/>
              </a:ext>
            </a:extLst>
          </p:cNvPr>
          <p:cNvSpPr/>
          <p:nvPr/>
        </p:nvSpPr>
        <p:spPr>
          <a:xfrm>
            <a:off x="4143467" y="6045617"/>
            <a:ext cx="1732531" cy="376118"/>
          </a:xfrm>
          <a:prstGeom prst="rect">
            <a:avLst/>
          </a:prstGeom>
          <a:solidFill>
            <a:srgbClr val="0070C0">
              <a:alpha val="15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44C6D1-F10A-77C6-FB00-5578F56C5E6A}"/>
              </a:ext>
            </a:extLst>
          </p:cNvPr>
          <p:cNvSpPr txBox="1"/>
          <p:nvPr/>
        </p:nvSpPr>
        <p:spPr>
          <a:xfrm>
            <a:off x="2186153" y="5737842"/>
            <a:ext cx="1454883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Nuclear structure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694BC1-9838-0A46-CDF7-8922C06A05F2}"/>
              </a:ext>
            </a:extLst>
          </p:cNvPr>
          <p:cNvSpPr txBox="1"/>
          <p:nvPr/>
        </p:nvSpPr>
        <p:spPr>
          <a:xfrm>
            <a:off x="4400521" y="5745085"/>
            <a:ext cx="1267333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P,T odd NN i</a:t>
            </a:r>
            <a:r>
              <a:rPr lang="en-US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nt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03595D-2353-E0FA-DBC3-803BD4A0BEF3}"/>
              </a:ext>
            </a:extLst>
          </p:cNvPr>
          <p:cNvSpPr/>
          <p:nvPr/>
        </p:nvSpPr>
        <p:spPr>
          <a:xfrm>
            <a:off x="3462312" y="6444310"/>
            <a:ext cx="1512695" cy="376118"/>
          </a:xfrm>
          <a:prstGeom prst="rect">
            <a:avLst/>
          </a:prstGeom>
          <a:solidFill>
            <a:srgbClr val="00B050">
              <a:alpha val="15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5B6A03-8145-52A0-A7EB-CB84B2BE9D80}"/>
              </a:ext>
            </a:extLst>
          </p:cNvPr>
          <p:cNvSpPr txBox="1"/>
          <p:nvPr/>
        </p:nvSpPr>
        <p:spPr>
          <a:xfrm>
            <a:off x="4973927" y="6572405"/>
            <a:ext cx="998028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rgbClr val="00B050"/>
                </a:solidFill>
              </a:rPr>
              <a:t>Experiment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B16DB4C-F8BB-F1ED-ED43-88B116313A0A}"/>
              </a:ext>
            </a:extLst>
          </p:cNvPr>
          <p:cNvSpPr>
            <a:spLocks noChangeAspect="1"/>
          </p:cNvSpPr>
          <p:nvPr/>
        </p:nvSpPr>
        <p:spPr>
          <a:xfrm>
            <a:off x="23151" y="6227367"/>
            <a:ext cx="374064" cy="407303"/>
          </a:xfrm>
          <a:prstGeom prst="ellipse">
            <a:avLst/>
          </a:prstGeom>
          <a:solidFill>
            <a:srgbClr val="FF0000">
              <a:alpha val="14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A78B7B-D095-C2EC-B427-858AE00DB8BC}"/>
              </a:ext>
            </a:extLst>
          </p:cNvPr>
          <p:cNvSpPr txBox="1"/>
          <p:nvPr/>
        </p:nvSpPr>
        <p:spPr>
          <a:xfrm>
            <a:off x="5318" y="5842312"/>
            <a:ext cx="1196851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Measurement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D741415-ADAC-EE60-DF7D-6A3A5116B528}"/>
              </a:ext>
            </a:extLst>
          </p:cNvPr>
          <p:cNvSpPr txBox="1"/>
          <p:nvPr/>
        </p:nvSpPr>
        <p:spPr>
          <a:xfrm>
            <a:off x="5898879" y="6103086"/>
            <a:ext cx="149015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New physics</a:t>
            </a:r>
          </a:p>
        </p:txBody>
      </p:sp>
    </p:spTree>
    <p:extLst>
      <p:ext uri="{BB962C8B-B14F-4D97-AF65-F5344CB8AC3E}">
        <p14:creationId xmlns:p14="http://schemas.microsoft.com/office/powerpoint/2010/main" val="231637876"/>
      </p:ext>
    </p:extLst>
  </p:cSld>
  <p:clrMapOvr>
    <a:masterClrMapping/>
  </p:clrMapOvr>
  <p:transition spd="med" advTm="27434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7DBFC-615B-BA17-5014-5FE65E96C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>
            <a:extLst>
              <a:ext uri="{FF2B5EF4-FFF2-40B4-BE49-F238E27FC236}">
                <a16:creationId xmlns:a16="http://schemas.microsoft.com/office/drawing/2014/main" id="{C8B025DC-FB0E-BBA8-1CCD-3C56EAB889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86153" y="90001"/>
            <a:ext cx="9900278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The Magic of Molecules: Weak Structure of Nuclei</a:t>
            </a:r>
            <a:endParaRPr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867E7C-2719-04C6-BCBE-B6BC33EA97F3}"/>
              </a:ext>
            </a:extLst>
          </p:cNvPr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Rectangle 61">
            <a:extLst>
              <a:ext uri="{FF2B5EF4-FFF2-40B4-BE49-F238E27FC236}">
                <a16:creationId xmlns:a16="http://schemas.microsoft.com/office/drawing/2014/main" id="{F26E0A3F-BE05-C9DC-51AF-F02375E9D7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" y="738717"/>
            <a:ext cx="12009119" cy="5750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Hadronic P violation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– probe the 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weak structure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of the atomic nucleus!</a:t>
            </a:r>
          </a:p>
          <a:p>
            <a:endParaRPr lang="en-US" sz="8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W,Z exchange between nucleons generates </a:t>
            </a:r>
            <a:r>
              <a:rPr lang="en-US" sz="2100" b="1" dirty="0">
                <a:solidFill>
                  <a:srgbClr val="C00000"/>
                </a:solidFill>
                <a:latin typeface="Myriad pro"/>
                <a:cs typeface="Myriad pro"/>
              </a:rPr>
              <a:t>anapole moment</a:t>
            </a: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    </a:t>
            </a:r>
          </a:p>
          <a:p>
            <a:endParaRPr lang="en-US" sz="21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						         Experimental tuning enhances &gt;10</a:t>
            </a:r>
            <a:r>
              <a:rPr lang="en-US" sz="2100" baseline="30000" dirty="0">
                <a:latin typeface="Myriad pro"/>
                <a:cs typeface="Myriad pro"/>
              </a:rPr>
              <a:t>11</a:t>
            </a: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r>
              <a:rPr lang="en-US" sz="2100" b="1" dirty="0">
                <a:solidFill>
                  <a:srgbClr val="C00000"/>
                </a:solidFill>
                <a:latin typeface="Myriad pro"/>
                <a:cs typeface="Myriad pro"/>
              </a:rPr>
              <a:t>To date, no rigorous nuclear theory</a:t>
            </a:r>
          </a:p>
          <a:p>
            <a:pPr marL="167969" indent="-167969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69" indent="-167969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9DF400B-885E-F040-5A47-E55B9E3FA0A4}"/>
              </a:ext>
            </a:extLst>
          </p:cNvPr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F7434D4-46C1-8F3F-2F2B-7EBD5885C3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782" t="19861" r="10099" b="24042"/>
          <a:stretch/>
        </p:blipFill>
        <p:spPr>
          <a:xfrm>
            <a:off x="8143891" y="1134317"/>
            <a:ext cx="3988799" cy="4182924"/>
          </a:xfrm>
          <a:prstGeom prst="rect">
            <a:avLst/>
          </a:prstGeom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A6668DB9-2313-01DD-2003-766CFDEAE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3940" b="5121"/>
          <a:stretch/>
        </p:blipFill>
        <p:spPr bwMode="auto">
          <a:xfrm>
            <a:off x="182880" y="6013808"/>
            <a:ext cx="5247937" cy="76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08A8BC99-97A0-7313-E97F-614B2664996B}"/>
              </a:ext>
            </a:extLst>
          </p:cNvPr>
          <p:cNvSpPr/>
          <p:nvPr/>
        </p:nvSpPr>
        <p:spPr>
          <a:xfrm>
            <a:off x="2538441" y="6053282"/>
            <a:ext cx="1512695" cy="376118"/>
          </a:xfrm>
          <a:prstGeom prst="rect">
            <a:avLst/>
          </a:prstGeom>
          <a:solidFill>
            <a:schemeClr val="accent2">
              <a:lumMod val="60000"/>
              <a:lumOff val="40000"/>
              <a:alpha val="1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68D5F06-A0EF-C382-F6DF-030F9D125FC4}"/>
              </a:ext>
            </a:extLst>
          </p:cNvPr>
          <p:cNvSpPr/>
          <p:nvPr/>
        </p:nvSpPr>
        <p:spPr>
          <a:xfrm>
            <a:off x="4050868" y="6053282"/>
            <a:ext cx="1454884" cy="376118"/>
          </a:xfrm>
          <a:prstGeom prst="rect">
            <a:avLst/>
          </a:prstGeom>
          <a:solidFill>
            <a:srgbClr val="0070C0">
              <a:alpha val="15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D4EE5FD-D8CD-BE3D-ABCE-63709144EBAD}"/>
              </a:ext>
            </a:extLst>
          </p:cNvPr>
          <p:cNvSpPr txBox="1"/>
          <p:nvPr/>
        </p:nvSpPr>
        <p:spPr>
          <a:xfrm>
            <a:off x="2498670" y="5745507"/>
            <a:ext cx="1454883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Nuclear structure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B3C69F6-1C68-E43C-C3C5-7556D1FD5B04}"/>
              </a:ext>
            </a:extLst>
          </p:cNvPr>
          <p:cNvSpPr txBox="1"/>
          <p:nvPr/>
        </p:nvSpPr>
        <p:spPr>
          <a:xfrm>
            <a:off x="4174551" y="5762510"/>
            <a:ext cx="1118253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P-odd NN i</a:t>
            </a:r>
            <a:r>
              <a:rPr lang="en-US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nt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E493DBA-D0B5-EDAB-4D7C-7E07208AD54C}"/>
              </a:ext>
            </a:extLst>
          </p:cNvPr>
          <p:cNvSpPr/>
          <p:nvPr/>
        </p:nvSpPr>
        <p:spPr>
          <a:xfrm>
            <a:off x="3439163" y="6451975"/>
            <a:ext cx="1159034" cy="376118"/>
          </a:xfrm>
          <a:prstGeom prst="rect">
            <a:avLst/>
          </a:prstGeom>
          <a:solidFill>
            <a:srgbClr val="00B050">
              <a:alpha val="15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186B9B3-6845-67D8-575F-3489BD2AFA0E}"/>
              </a:ext>
            </a:extLst>
          </p:cNvPr>
          <p:cNvSpPr txBox="1"/>
          <p:nvPr/>
        </p:nvSpPr>
        <p:spPr>
          <a:xfrm>
            <a:off x="4661408" y="6580070"/>
            <a:ext cx="998028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rgbClr val="00B050"/>
                </a:solidFill>
              </a:rPr>
              <a:t>Experiment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799D47E-1BEE-5655-224A-2A25E87A7CD8}"/>
              </a:ext>
            </a:extLst>
          </p:cNvPr>
          <p:cNvSpPr txBox="1"/>
          <p:nvPr/>
        </p:nvSpPr>
        <p:spPr>
          <a:xfrm>
            <a:off x="5582281" y="5916119"/>
            <a:ext cx="1810750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New P-violating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physics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C48636FB-7B52-1B9C-0660-C2701C6D68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080" t="27215" r="31810" b="17927"/>
          <a:stretch/>
        </p:blipFill>
        <p:spPr>
          <a:xfrm>
            <a:off x="350158" y="2020320"/>
            <a:ext cx="1785381" cy="321991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E6EA5A02-B166-B41B-A69E-42C5F73A42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667" t="18026" r="64247" b="48389"/>
          <a:stretch/>
        </p:blipFill>
        <p:spPr>
          <a:xfrm>
            <a:off x="1809731" y="2020320"/>
            <a:ext cx="1780000" cy="1861521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7833D012-30BB-3DDC-98EC-835695574436}"/>
              </a:ext>
            </a:extLst>
          </p:cNvPr>
          <p:cNvSpPr/>
          <p:nvPr/>
        </p:nvSpPr>
        <p:spPr>
          <a:xfrm>
            <a:off x="1746563" y="4900578"/>
            <a:ext cx="505274" cy="262865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A3A6BB6-200C-58FB-D14B-F479B79F25DE}"/>
              </a:ext>
            </a:extLst>
          </p:cNvPr>
          <p:cNvCxnSpPr/>
          <p:nvPr/>
        </p:nvCxnSpPr>
        <p:spPr>
          <a:xfrm flipV="1">
            <a:off x="1395285" y="2798708"/>
            <a:ext cx="575514" cy="91611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64BCC8C-3062-B0DC-DD9C-D8C4A3D48E78}"/>
              </a:ext>
            </a:extLst>
          </p:cNvPr>
          <p:cNvCxnSpPr>
            <a:cxnSpLocks/>
          </p:cNvCxnSpPr>
          <p:nvPr/>
        </p:nvCxnSpPr>
        <p:spPr>
          <a:xfrm flipV="1">
            <a:off x="1881871" y="3789017"/>
            <a:ext cx="904398" cy="621605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53" name="Picture 2">
            <a:extLst>
              <a:ext uri="{FF2B5EF4-FFF2-40B4-BE49-F238E27FC236}">
                <a16:creationId xmlns:a16="http://schemas.microsoft.com/office/drawing/2014/main" id="{F9DD5910-40EA-E8E7-AA4D-CC3485573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660" y="1715147"/>
            <a:ext cx="4105709" cy="260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910A425-A4BA-BFF6-22CA-6776B14FE96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780" t="32640" r="37900" b="28007"/>
          <a:stretch/>
        </p:blipFill>
        <p:spPr>
          <a:xfrm>
            <a:off x="8778765" y="5364783"/>
            <a:ext cx="3357427" cy="144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785366"/>
      </p:ext>
    </p:extLst>
  </p:cSld>
  <p:clrMapOvr>
    <a:masterClrMapping/>
  </p:clrMapOvr>
  <p:transition spd="med" advTm="27434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7DBFC-615B-BA17-5014-5FE65E96C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B9DF400B-885E-F040-5A47-E55B9E3FA0A4}"/>
              </a:ext>
            </a:extLst>
          </p:cNvPr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>
            <a:extLst>
              <a:ext uri="{FF2B5EF4-FFF2-40B4-BE49-F238E27FC236}">
                <a16:creationId xmlns:a16="http://schemas.microsoft.com/office/drawing/2014/main" id="{C8B025DC-FB0E-BBA8-1CCD-3C56EAB889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86153" y="90001"/>
            <a:ext cx="9900278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The Magic of Molecules: Weak Structure of Nuclei</a:t>
            </a:r>
            <a:endParaRPr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867E7C-2719-04C6-BCBE-B6BC33EA97F3}"/>
              </a:ext>
            </a:extLst>
          </p:cNvPr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Rectangle 61">
            <a:extLst>
              <a:ext uri="{FF2B5EF4-FFF2-40B4-BE49-F238E27FC236}">
                <a16:creationId xmlns:a16="http://schemas.microsoft.com/office/drawing/2014/main" id="{F26E0A3F-BE05-C9DC-51AF-F02375E9D7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" y="738717"/>
            <a:ext cx="12009119" cy="5550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Hadronic P violation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– probe the weak structure of the atomic nucleus!</a:t>
            </a:r>
          </a:p>
          <a:p>
            <a:endParaRPr lang="en-US" sz="8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W,Z exchange between nucleons generates </a:t>
            </a:r>
            <a:r>
              <a:rPr lang="en-US" sz="2100" b="1" dirty="0">
                <a:solidFill>
                  <a:srgbClr val="C00000"/>
                </a:solidFill>
                <a:latin typeface="Myriad pro"/>
                <a:cs typeface="Myriad pro"/>
              </a:rPr>
              <a:t>anapole moment</a:t>
            </a: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    </a:t>
            </a: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r>
              <a:rPr lang="en-US" sz="2100" b="1" dirty="0">
                <a:solidFill>
                  <a:srgbClr val="C00000"/>
                </a:solidFill>
                <a:latin typeface="Myriad pro"/>
                <a:cs typeface="Myriad pro"/>
              </a:rPr>
              <a:t>To date, no rigorous nuclear theory						</a:t>
            </a:r>
            <a:r>
              <a:rPr lang="en-US" sz="2100" b="1" baseline="30000" dirty="0">
                <a:solidFill>
                  <a:srgbClr val="C00000"/>
                </a:solidFill>
                <a:latin typeface="Myriad pro"/>
                <a:cs typeface="Myriad pro"/>
              </a:rPr>
              <a:t>133</a:t>
            </a:r>
            <a:r>
              <a:rPr lang="en-US" sz="2100" b="1" dirty="0">
                <a:solidFill>
                  <a:srgbClr val="C00000"/>
                </a:solidFill>
                <a:latin typeface="Myriad pro"/>
                <a:cs typeface="Myriad pro"/>
              </a:rPr>
              <a:t>Cs underway!</a:t>
            </a:r>
          </a:p>
          <a:p>
            <a:pPr marL="167969" indent="-167969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69" indent="-167969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88620D3-F8CA-9E3D-D426-49A4E82AF5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080" t="27215" r="31810" b="17927"/>
          <a:stretch/>
        </p:blipFill>
        <p:spPr>
          <a:xfrm>
            <a:off x="350158" y="2020320"/>
            <a:ext cx="1785381" cy="3219912"/>
          </a:xfrm>
          <a:prstGeom prst="rect">
            <a:avLst/>
          </a:prstGeom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A6668DB9-2313-01DD-2003-766CFDEAE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3940" b="5121"/>
          <a:stretch/>
        </p:blipFill>
        <p:spPr bwMode="auto">
          <a:xfrm>
            <a:off x="182880" y="6013808"/>
            <a:ext cx="5247937" cy="76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08A8BC99-97A0-7313-E97F-614B2664996B}"/>
              </a:ext>
            </a:extLst>
          </p:cNvPr>
          <p:cNvSpPr/>
          <p:nvPr/>
        </p:nvSpPr>
        <p:spPr>
          <a:xfrm>
            <a:off x="2538441" y="6053282"/>
            <a:ext cx="1512695" cy="376118"/>
          </a:xfrm>
          <a:prstGeom prst="rect">
            <a:avLst/>
          </a:prstGeom>
          <a:solidFill>
            <a:schemeClr val="accent2">
              <a:lumMod val="60000"/>
              <a:lumOff val="40000"/>
              <a:alpha val="1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68D5F06-A0EF-C382-F6DF-030F9D125FC4}"/>
              </a:ext>
            </a:extLst>
          </p:cNvPr>
          <p:cNvSpPr/>
          <p:nvPr/>
        </p:nvSpPr>
        <p:spPr>
          <a:xfrm>
            <a:off x="4050868" y="6053282"/>
            <a:ext cx="1454884" cy="376118"/>
          </a:xfrm>
          <a:prstGeom prst="rect">
            <a:avLst/>
          </a:prstGeom>
          <a:solidFill>
            <a:srgbClr val="0070C0">
              <a:alpha val="15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D4EE5FD-D8CD-BE3D-ABCE-63709144EBAD}"/>
              </a:ext>
            </a:extLst>
          </p:cNvPr>
          <p:cNvSpPr txBox="1"/>
          <p:nvPr/>
        </p:nvSpPr>
        <p:spPr>
          <a:xfrm>
            <a:off x="2498670" y="5745507"/>
            <a:ext cx="1454883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Nuclear structure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B3C69F6-1C68-E43C-C3C5-7556D1FD5B04}"/>
              </a:ext>
            </a:extLst>
          </p:cNvPr>
          <p:cNvSpPr txBox="1"/>
          <p:nvPr/>
        </p:nvSpPr>
        <p:spPr>
          <a:xfrm>
            <a:off x="4174551" y="5762510"/>
            <a:ext cx="1118253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P-odd NN i</a:t>
            </a:r>
            <a:r>
              <a:rPr lang="en-US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nt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E493DBA-D0B5-EDAB-4D7C-7E07208AD54C}"/>
              </a:ext>
            </a:extLst>
          </p:cNvPr>
          <p:cNvSpPr/>
          <p:nvPr/>
        </p:nvSpPr>
        <p:spPr>
          <a:xfrm>
            <a:off x="3439163" y="6451975"/>
            <a:ext cx="1159034" cy="376118"/>
          </a:xfrm>
          <a:prstGeom prst="rect">
            <a:avLst/>
          </a:prstGeom>
          <a:solidFill>
            <a:srgbClr val="00B050">
              <a:alpha val="15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186B9B3-6845-67D8-575F-3489BD2AFA0E}"/>
              </a:ext>
            </a:extLst>
          </p:cNvPr>
          <p:cNvSpPr txBox="1"/>
          <p:nvPr/>
        </p:nvSpPr>
        <p:spPr>
          <a:xfrm>
            <a:off x="4661408" y="6580070"/>
            <a:ext cx="998028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rgbClr val="00B050"/>
                </a:solidFill>
              </a:rPr>
              <a:t>Experiment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D16C71-7DC7-4ECB-0C10-9D02B658F8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667" t="18026" r="64247" b="48389"/>
          <a:stretch/>
        </p:blipFill>
        <p:spPr>
          <a:xfrm>
            <a:off x="1809731" y="2020320"/>
            <a:ext cx="1780000" cy="1861521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439DE715-01E8-6CDE-F56A-DA1A38E897CC}"/>
              </a:ext>
            </a:extLst>
          </p:cNvPr>
          <p:cNvSpPr/>
          <p:nvPr/>
        </p:nvSpPr>
        <p:spPr>
          <a:xfrm>
            <a:off x="1746563" y="4900578"/>
            <a:ext cx="505274" cy="262865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FACCB86-8DBF-37C1-A6EC-8DEB3B0E87E4}"/>
              </a:ext>
            </a:extLst>
          </p:cNvPr>
          <p:cNvCxnSpPr/>
          <p:nvPr/>
        </p:nvCxnSpPr>
        <p:spPr>
          <a:xfrm flipV="1">
            <a:off x="1395285" y="2798708"/>
            <a:ext cx="575514" cy="91611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FF86861-BAED-8968-5FF2-85C5C3C99F9B}"/>
              </a:ext>
            </a:extLst>
          </p:cNvPr>
          <p:cNvCxnSpPr>
            <a:cxnSpLocks/>
          </p:cNvCxnSpPr>
          <p:nvPr/>
        </p:nvCxnSpPr>
        <p:spPr>
          <a:xfrm flipV="1">
            <a:off x="1881871" y="3789017"/>
            <a:ext cx="904398" cy="621605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8799D47E-1BEE-5655-224A-2A25E87A7CD8}"/>
              </a:ext>
            </a:extLst>
          </p:cNvPr>
          <p:cNvSpPr txBox="1"/>
          <p:nvPr/>
        </p:nvSpPr>
        <p:spPr>
          <a:xfrm>
            <a:off x="5582281" y="5916119"/>
            <a:ext cx="1810750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New P-violating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physics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BAAD5AFD-AC10-7FCF-8CA3-8B962FC736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78" t="35854" r="3912" b="10614"/>
          <a:stretch/>
        </p:blipFill>
        <p:spPr>
          <a:xfrm>
            <a:off x="5160422" y="1856468"/>
            <a:ext cx="5747390" cy="34606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304D3A-9F24-9222-8749-42AB04ECB6F2}"/>
              </a:ext>
            </a:extLst>
          </p:cNvPr>
          <p:cNvSpPr txBox="1"/>
          <p:nvPr/>
        </p:nvSpPr>
        <p:spPr>
          <a:xfrm>
            <a:off x="8727962" y="4122938"/>
            <a:ext cx="46743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aseline="30000" dirty="0"/>
              <a:t>15</a:t>
            </a: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934118232"/>
      </p:ext>
    </p:extLst>
  </p:cSld>
  <p:clrMapOvr>
    <a:masterClrMapping/>
  </p:clrMapOvr>
  <p:transition spd="med" advTm="27434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61">
            <a:extLst>
              <a:ext uri="{FF2B5EF4-FFF2-40B4-BE49-F238E27FC236}">
                <a16:creationId xmlns:a16="http://schemas.microsoft.com/office/drawing/2014/main" id="{9897898E-2534-76BE-7CB7-F0889816EB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000" y="720000"/>
            <a:ext cx="11421450" cy="8740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</a:rPr>
              <a:t>Aim of modern nuclear theory: develop unified </a:t>
            </a:r>
            <a:r>
              <a:rPr lang="en-US" sz="2100" i="1" dirty="0">
                <a:solidFill>
                  <a:schemeClr val="tx1"/>
                </a:solidFill>
              </a:rPr>
              <a:t>first-principles </a:t>
            </a:r>
            <a:r>
              <a:rPr lang="en-US" sz="2100" dirty="0">
                <a:solidFill>
                  <a:schemeClr val="tx1"/>
                </a:solidFill>
              </a:rPr>
              <a:t>picture of structure and reactions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chemeClr val="tx1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</a:rPr>
              <a:t>(Approximately) solve nonrelativistic Schrödinger equation</a:t>
            </a: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108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Approach to Nuclear Structure</a:t>
            </a:r>
            <a:endParaRPr dirty="0"/>
          </a:p>
        </p:txBody>
      </p:sp>
      <p:sp>
        <p:nvSpPr>
          <p:cNvPr id="8" name="Rectangle 7"/>
          <p:cNvSpPr/>
          <p:nvPr/>
        </p:nvSpPr>
        <p:spPr>
          <a:xfrm>
            <a:off x="11473104" y="5374422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9D4A0B3-13CC-31A8-6392-4A0A6CD83224}"/>
              </a:ext>
            </a:extLst>
          </p:cNvPr>
          <p:cNvSpPr/>
          <p:nvPr/>
        </p:nvSpPr>
        <p:spPr>
          <a:xfrm>
            <a:off x="666063" y="6423661"/>
            <a:ext cx="650316" cy="359584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6F72A0-C9E4-97A5-653C-A341A1C5CB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2" t="4883" r="8958" b="26092"/>
          <a:stretch/>
        </p:blipFill>
        <p:spPr>
          <a:xfrm>
            <a:off x="89990" y="2780000"/>
            <a:ext cx="5543760" cy="34389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C287ED-DA85-F328-A220-7FD1151C8DDD}"/>
              </a:ext>
            </a:extLst>
          </p:cNvPr>
          <p:cNvSpPr/>
          <p:nvPr/>
        </p:nvSpPr>
        <p:spPr>
          <a:xfrm>
            <a:off x="90421" y="4933969"/>
            <a:ext cx="2008292" cy="126421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73F033-8CD2-EAC1-FAD7-CA1B6714502C}"/>
              </a:ext>
            </a:extLst>
          </p:cNvPr>
          <p:cNvSpPr/>
          <p:nvPr/>
        </p:nvSpPr>
        <p:spPr>
          <a:xfrm>
            <a:off x="3006090" y="4993337"/>
            <a:ext cx="2593587" cy="116091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AD3D54-FDE4-5216-03E1-C106887113D9}"/>
              </a:ext>
            </a:extLst>
          </p:cNvPr>
          <p:cNvSpPr/>
          <p:nvPr/>
        </p:nvSpPr>
        <p:spPr>
          <a:xfrm>
            <a:off x="3729478" y="4572606"/>
            <a:ext cx="1146809" cy="30108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11D084B-5F32-467A-77C6-CF8DD0DCA0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023" y="5022462"/>
            <a:ext cx="1093470" cy="109347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146661F-F9C0-04DD-30B7-750D0999908C}"/>
              </a:ext>
            </a:extLst>
          </p:cNvPr>
          <p:cNvSpPr/>
          <p:nvPr/>
        </p:nvSpPr>
        <p:spPr>
          <a:xfrm>
            <a:off x="4348563" y="2639635"/>
            <a:ext cx="3265140" cy="39703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B0AFCA7-1796-9D46-2700-B4480B9BB14A}"/>
              </a:ext>
            </a:extLst>
          </p:cNvPr>
          <p:cNvSpPr/>
          <p:nvPr/>
        </p:nvSpPr>
        <p:spPr>
          <a:xfrm>
            <a:off x="1451611" y="3680470"/>
            <a:ext cx="1604010" cy="1038698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CC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tx1"/>
                </a:solidFill>
              </a:rPr>
              <a:t>IMSRG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SCGF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2053571-1C3B-7BFC-DC39-99CCB6EE8A2B}"/>
              </a:ext>
            </a:extLst>
          </p:cNvPr>
          <p:cNvSpPr/>
          <p:nvPr/>
        </p:nvSpPr>
        <p:spPr>
          <a:xfrm>
            <a:off x="1427921" y="3653900"/>
            <a:ext cx="1667191" cy="10978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pic>
        <p:nvPicPr>
          <p:cNvPr id="23" name="Picture 22" descr="latex-image-1.pdf">
            <a:extLst>
              <a:ext uri="{FF2B5EF4-FFF2-40B4-BE49-F238E27FC236}">
                <a16:creationId xmlns:a16="http://schemas.microsoft.com/office/drawing/2014/main" id="{CA784C75-F2C4-8D9D-2ADA-7B52882FB3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00" y="1848287"/>
            <a:ext cx="3727908" cy="69463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5" name="Horizontal Scroll 24">
            <a:extLst>
              <a:ext uri="{FF2B5EF4-FFF2-40B4-BE49-F238E27FC236}">
                <a16:creationId xmlns:a16="http://schemas.microsoft.com/office/drawing/2014/main" id="{A20C57F5-31B9-84B8-7556-849AD6D96531}"/>
              </a:ext>
            </a:extLst>
          </p:cNvPr>
          <p:cNvSpPr/>
          <p:nvPr/>
        </p:nvSpPr>
        <p:spPr>
          <a:xfrm>
            <a:off x="4807468" y="1100955"/>
            <a:ext cx="7325513" cy="5746162"/>
          </a:xfrm>
          <a:prstGeom prst="horizontalScroll">
            <a:avLst/>
          </a:prstGeom>
          <a:solidFill>
            <a:srgbClr val="FFFFFF"/>
          </a:solidFill>
          <a:ln w="1905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u="sng" dirty="0"/>
              <a:t> Ab Initio Cheat Sheet (polynomial scaling methods)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800" u="sng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100" dirty="0"/>
              <a:t> </a:t>
            </a:r>
            <a:r>
              <a:rPr lang="en-US" sz="2100" b="1" dirty="0">
                <a:solidFill>
                  <a:srgbClr val="C00000"/>
                </a:solidFill>
              </a:rPr>
              <a:t>CC</a:t>
            </a:r>
            <a:r>
              <a:rPr lang="en-US" sz="2100" dirty="0"/>
              <a:t>: Coupled cluster theory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100" dirty="0"/>
              <a:t> </a:t>
            </a:r>
            <a:r>
              <a:rPr kumimoji="0" lang="en-US" sz="2100" b="1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IMSRG</a:t>
            </a:r>
            <a:r>
              <a:rPr kumimoji="0" lang="en-US" sz="2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100" dirty="0"/>
              <a:t>In-medium similarity renormalization group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100" b="1" dirty="0">
                <a:solidFill>
                  <a:srgbClr val="00B050"/>
                </a:solidFill>
              </a:rPr>
              <a:t> </a:t>
            </a:r>
            <a:r>
              <a:rPr kumimoji="0" lang="en-US" sz="2100" b="1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SCGF</a:t>
            </a:r>
            <a:r>
              <a:rPr kumimoji="0" lang="en-US" sz="2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100" dirty="0"/>
              <a:t>Self-consistent Green’s function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1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100" dirty="0"/>
          </a:p>
        </p:txBody>
      </p:sp>
      <p:pic>
        <p:nvPicPr>
          <p:cNvPr id="26" name="Picture 5">
            <a:extLst>
              <a:ext uri="{FF2B5EF4-FFF2-40B4-BE49-F238E27FC236}">
                <a16:creationId xmlns:a16="http://schemas.microsoft.com/office/drawing/2014/main" id="{3B77856E-6F23-77EC-74DD-1A2937380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62819" y="2596779"/>
            <a:ext cx="3451319" cy="8064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134354C-A53D-01C3-6210-00272E4493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4565" y="3733740"/>
            <a:ext cx="1313180" cy="141224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3ADC23A-77BA-0AEF-BE53-4FB735D5D0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6840" y="3733740"/>
            <a:ext cx="1303020" cy="141478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E597FC5-BBA1-0E7D-5850-2C03953CBF2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5174" t="8742" r="36658" b="75278"/>
          <a:stretch/>
        </p:blipFill>
        <p:spPr>
          <a:xfrm>
            <a:off x="9315465" y="4079568"/>
            <a:ext cx="236733" cy="22608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ECAE076-6FDB-E431-A43C-5B545AAC5AD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5174" t="8742" r="36658" b="75278"/>
          <a:stretch/>
        </p:blipFill>
        <p:spPr>
          <a:xfrm>
            <a:off x="9563628" y="3841749"/>
            <a:ext cx="236733" cy="22608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6F5A03A-9487-6C7D-AD81-FCEDDA1751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74076" y="4288822"/>
            <a:ext cx="367003" cy="393218"/>
          </a:xfrm>
          <a:prstGeom prst="rect">
            <a:avLst/>
          </a:prstGeom>
        </p:spPr>
      </p:pic>
      <p:pic>
        <p:nvPicPr>
          <p:cNvPr id="32" name="Picture 31" descr="latex-image-1.pdf">
            <a:extLst>
              <a:ext uri="{FF2B5EF4-FFF2-40B4-BE49-F238E27FC236}">
                <a16:creationId xmlns:a16="http://schemas.microsoft.com/office/drawing/2014/main" id="{D65FE3AE-8890-DEAE-7F3F-7E5240EA662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290" b="8640"/>
          <a:stretch/>
        </p:blipFill>
        <p:spPr>
          <a:xfrm>
            <a:off x="7774680" y="3796916"/>
            <a:ext cx="1452652" cy="447594"/>
          </a:xfrm>
          <a:prstGeom prst="rect">
            <a:avLst/>
          </a:prstGeom>
        </p:spPr>
      </p:pic>
      <p:pic>
        <p:nvPicPr>
          <p:cNvPr id="33" name="Picture 7" descr="txp_fig">
            <a:extLst>
              <a:ext uri="{FF2B5EF4-FFF2-40B4-BE49-F238E27FC236}">
                <a16:creationId xmlns:a16="http://schemas.microsoft.com/office/drawing/2014/main" id="{ECDDDFDC-5FC5-1102-1FD9-167D9FDE61D8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12"/>
          <a:srcRect r="58191"/>
          <a:stretch/>
        </p:blipFill>
        <p:spPr bwMode="auto">
          <a:xfrm>
            <a:off x="9835026" y="2316803"/>
            <a:ext cx="1684725" cy="10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9EBB5FC-3D18-06B2-F749-6ECA51AB2FD1}"/>
              </a:ext>
            </a:extLst>
          </p:cNvPr>
          <p:cNvSpPr txBox="1"/>
          <p:nvPr/>
        </p:nvSpPr>
        <p:spPr>
          <a:xfrm>
            <a:off x="32839" y="5902912"/>
            <a:ext cx="2655445" cy="338540"/>
          </a:xfrm>
          <a:prstGeom prst="rect">
            <a:avLst/>
          </a:prstGeom>
          <a:noFill/>
        </p:spPr>
        <p:txBody>
          <a:bodyPr wrap="square" lIns="121904" tIns="60953" rIns="121904" bIns="60953" rtlCol="0">
            <a:spAutoFit/>
          </a:bodyPr>
          <a:lstStyle/>
          <a:p>
            <a:r>
              <a:rPr lang="it-IT" sz="1400" dirty="0" err="1">
                <a:solidFill>
                  <a:schemeClr val="tx1"/>
                </a:solidFill>
              </a:rPr>
              <a:t>Courtesy</a:t>
            </a:r>
            <a:r>
              <a:rPr lang="it-IT" sz="1400" dirty="0">
                <a:solidFill>
                  <a:schemeClr val="tx1"/>
                </a:solidFill>
              </a:rPr>
              <a:t>, S. </a:t>
            </a:r>
            <a:r>
              <a:rPr lang="it-IT" sz="1400" dirty="0" err="1">
                <a:solidFill>
                  <a:schemeClr val="tx1"/>
                </a:solidFill>
              </a:rPr>
              <a:t>R</a:t>
            </a:r>
            <a:r>
              <a:rPr lang="it-IT" sz="1400" dirty="0">
                <a:solidFill>
                  <a:schemeClr val="tx1"/>
                </a:solidFill>
              </a:rPr>
              <a:t>. </a:t>
            </a:r>
            <a:r>
              <a:rPr lang="it-IT" sz="1400" dirty="0" err="1">
                <a:solidFill>
                  <a:schemeClr val="tx1"/>
                </a:solidFill>
              </a:rPr>
              <a:t>Stroberg</a:t>
            </a:r>
            <a:endParaRPr lang="it-IT" sz="1400" dirty="0">
              <a:solidFill>
                <a:schemeClr val="tx1"/>
              </a:solidFill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C15582EC-CC23-E8BD-30B6-6C63D4F9F10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9339" t="72046" r="29028" b="15043"/>
          <a:stretch/>
        </p:blipFill>
        <p:spPr>
          <a:xfrm>
            <a:off x="7869169" y="5515233"/>
            <a:ext cx="1919345" cy="44600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4B20877-3298-B556-A9EB-AA39E745DE0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5928" t="21270" r="38125" b="53419"/>
          <a:stretch/>
        </p:blipFill>
        <p:spPr>
          <a:xfrm>
            <a:off x="7032468" y="5533077"/>
            <a:ext cx="710316" cy="519218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6C1BAA59-F5D9-D307-CBBE-F62365545F14}"/>
              </a:ext>
            </a:extLst>
          </p:cNvPr>
          <p:cNvSpPr/>
          <p:nvPr/>
        </p:nvSpPr>
        <p:spPr>
          <a:xfrm>
            <a:off x="880110" y="1797617"/>
            <a:ext cx="3809288" cy="7750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825818"/>
      </p:ext>
    </p:extLst>
  </p:cSld>
  <p:clrMapOvr>
    <a:masterClrMapping/>
  </p:clrMapOvr>
  <p:transition spd="med" advTm="1542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108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Approach to Nuclear Structure</a:t>
            </a:r>
            <a:endParaRPr dirty="0"/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00" y="1848287"/>
            <a:ext cx="3727908" cy="69463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ctangle 7"/>
          <p:cNvSpPr/>
          <p:nvPr/>
        </p:nvSpPr>
        <p:spPr>
          <a:xfrm>
            <a:off x="11507394" y="5397282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7EB8F9-98CB-F84D-A95C-C44C5086B7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2" t="4883" r="8958" b="26092"/>
          <a:stretch/>
        </p:blipFill>
        <p:spPr>
          <a:xfrm>
            <a:off x="89990" y="2768570"/>
            <a:ext cx="5543760" cy="343895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010B480-513F-4046-B86A-A320152DFA31}"/>
              </a:ext>
            </a:extLst>
          </p:cNvPr>
          <p:cNvSpPr/>
          <p:nvPr/>
        </p:nvSpPr>
        <p:spPr>
          <a:xfrm>
            <a:off x="90421" y="4933969"/>
            <a:ext cx="2008292" cy="126421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9D4A0B3-13CC-31A8-6392-4A0A6CD83224}"/>
              </a:ext>
            </a:extLst>
          </p:cNvPr>
          <p:cNvSpPr/>
          <p:nvPr/>
        </p:nvSpPr>
        <p:spPr>
          <a:xfrm>
            <a:off x="666063" y="6423661"/>
            <a:ext cx="650316" cy="359584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EB89C9-29AE-C85F-27BC-34052C79784C}"/>
              </a:ext>
            </a:extLst>
          </p:cNvPr>
          <p:cNvSpPr/>
          <p:nvPr/>
        </p:nvSpPr>
        <p:spPr>
          <a:xfrm>
            <a:off x="880110" y="1797617"/>
            <a:ext cx="3809288" cy="7750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1F3740-CE4E-8979-10B8-ADB69C7418FC}"/>
              </a:ext>
            </a:extLst>
          </p:cNvPr>
          <p:cNvSpPr/>
          <p:nvPr/>
        </p:nvSpPr>
        <p:spPr>
          <a:xfrm>
            <a:off x="1427921" y="3653900"/>
            <a:ext cx="1667191" cy="10978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1A8232-9BCC-47BB-8C86-284247794E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2384" y="2780000"/>
            <a:ext cx="6416276" cy="176995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134349" tIns="67176" rIns="134349" bIns="67176">
            <a:prstTxWarp prst="textNoShape">
              <a:avLst/>
            </a:prstTxWarp>
            <a:spAutoFit/>
          </a:bodyPr>
          <a:lstStyle/>
          <a:p>
            <a:pPr marL="167938" indent="-167938" algn="ctr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u="sng" dirty="0">
                <a:solidFill>
                  <a:srgbClr val="0070C0"/>
                </a:solidFill>
                <a:latin typeface="Arial Rounded MT Bold"/>
              </a:rPr>
              <a:t>Methods Exact up to Truncations</a:t>
            </a:r>
          </a:p>
          <a:p>
            <a:pPr marL="167938" indent="-167938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latin typeface="Arial Rounded MT Bold"/>
            </a:endParaRPr>
          </a:p>
          <a:p>
            <a:pPr marL="167938" indent="-167938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dirty="0">
                <a:solidFill>
                  <a:schemeClr val="tx1"/>
                </a:solidFill>
                <a:latin typeface="Arial Rounded MT Bold"/>
              </a:rPr>
              <a:t>✅ Single-particle basis</a:t>
            </a:r>
          </a:p>
          <a:p>
            <a:pPr marL="167938" indent="-167938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chemeClr val="tx1"/>
              </a:solidFill>
              <a:latin typeface="Arial Rounded MT Bold"/>
            </a:endParaRPr>
          </a:p>
          <a:p>
            <a:pPr marL="167938" indent="-167938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dirty="0">
                <a:solidFill>
                  <a:schemeClr val="tx1"/>
                </a:solidFill>
                <a:latin typeface="Arial Rounded MT Bold"/>
              </a:rPr>
              <a:t>✅ Storage limits of 3N forces </a:t>
            </a:r>
          </a:p>
          <a:p>
            <a:pPr marL="167938" indent="-167938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chemeClr val="tx1"/>
              </a:solidFill>
              <a:latin typeface="Arial Rounded MT Bold"/>
            </a:endParaRPr>
          </a:p>
          <a:p>
            <a:pPr marL="167938" indent="-167938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dirty="0">
                <a:solidFill>
                  <a:schemeClr val="tx1"/>
                </a:solidFill>
                <a:latin typeface="Arial Rounded MT Bold"/>
              </a:rPr>
              <a:t>🤷🏻‍♂️ Many-body operators: e.g., CCSD(T), IMSRG(2)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030484-53BE-C8F2-2E44-DA854ACBC3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5767" y="3295338"/>
            <a:ext cx="1651000" cy="25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23F25C-B7D8-32FC-6A36-7526439798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2997" b="-22693"/>
          <a:stretch/>
        </p:blipFill>
        <p:spPr>
          <a:xfrm>
            <a:off x="9336410" y="3726022"/>
            <a:ext cx="2825110" cy="3272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E504F7-D393-7AD5-FA2E-5BC4CAF608E6}"/>
              </a:ext>
            </a:extLst>
          </p:cNvPr>
          <p:cNvSpPr txBox="1"/>
          <p:nvPr/>
        </p:nvSpPr>
        <p:spPr>
          <a:xfrm>
            <a:off x="32839" y="5902912"/>
            <a:ext cx="2655445" cy="338540"/>
          </a:xfrm>
          <a:prstGeom prst="rect">
            <a:avLst/>
          </a:prstGeom>
          <a:noFill/>
        </p:spPr>
        <p:txBody>
          <a:bodyPr wrap="square" lIns="121904" tIns="60953" rIns="121904" bIns="60953" rtlCol="0">
            <a:spAutoFit/>
          </a:bodyPr>
          <a:lstStyle/>
          <a:p>
            <a:r>
              <a:rPr lang="it-IT" sz="1400" dirty="0" err="1">
                <a:solidFill>
                  <a:schemeClr val="tx1"/>
                </a:solidFill>
              </a:rPr>
              <a:t>Courtesy</a:t>
            </a:r>
            <a:r>
              <a:rPr lang="it-IT" sz="1400" dirty="0">
                <a:solidFill>
                  <a:schemeClr val="tx1"/>
                </a:solidFill>
              </a:rPr>
              <a:t>, S. </a:t>
            </a:r>
            <a:r>
              <a:rPr lang="it-IT" sz="1400" dirty="0" err="1">
                <a:solidFill>
                  <a:schemeClr val="tx1"/>
                </a:solidFill>
              </a:rPr>
              <a:t>R</a:t>
            </a:r>
            <a:r>
              <a:rPr lang="it-IT" sz="1400" dirty="0">
                <a:solidFill>
                  <a:schemeClr val="tx1"/>
                </a:solidFill>
              </a:rPr>
              <a:t>. </a:t>
            </a:r>
            <a:r>
              <a:rPr lang="it-IT" sz="1400" dirty="0" err="1">
                <a:solidFill>
                  <a:schemeClr val="tx1"/>
                </a:solidFill>
              </a:rPr>
              <a:t>Stroberg</a:t>
            </a:r>
            <a:endParaRPr lang="it-IT" sz="1400" dirty="0">
              <a:solidFill>
                <a:schemeClr val="tx1"/>
              </a:solidFill>
            </a:endParaRPr>
          </a:p>
        </p:txBody>
      </p:sp>
      <p:sp>
        <p:nvSpPr>
          <p:cNvPr id="21" name="Rectangle 61">
            <a:extLst>
              <a:ext uri="{FF2B5EF4-FFF2-40B4-BE49-F238E27FC236}">
                <a16:creationId xmlns:a16="http://schemas.microsoft.com/office/drawing/2014/main" id="{A524C8E7-3945-31B8-BF35-110C37A39B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000" y="720000"/>
            <a:ext cx="11421450" cy="8740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</a:rPr>
              <a:t>Aim of modern nuclear theory: develop unified </a:t>
            </a:r>
            <a:r>
              <a:rPr lang="en-US" sz="2100" i="1" dirty="0">
                <a:solidFill>
                  <a:schemeClr val="tx1"/>
                </a:solidFill>
              </a:rPr>
              <a:t>first-principles </a:t>
            </a:r>
            <a:r>
              <a:rPr lang="en-US" sz="2100" dirty="0">
                <a:solidFill>
                  <a:schemeClr val="tx1"/>
                </a:solidFill>
              </a:rPr>
              <a:t>picture of structure and reactions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chemeClr val="tx1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</a:rPr>
              <a:t>(Approximately) solve nonrelativistic Schrödinger equation</a:t>
            </a:r>
          </a:p>
        </p:txBody>
      </p:sp>
    </p:spTree>
    <p:extLst>
      <p:ext uri="{BB962C8B-B14F-4D97-AF65-F5344CB8AC3E}">
        <p14:creationId xmlns:p14="http://schemas.microsoft.com/office/powerpoint/2010/main" val="1699380517"/>
      </p:ext>
    </p:extLst>
  </p:cSld>
  <p:clrMapOvr>
    <a:masterClrMapping/>
  </p:clrMapOvr>
  <p:transition spd="med" advTm="31087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Status of </a:t>
            </a:r>
            <a:r>
              <a:rPr lang="en-US" dirty="0">
                <a:latin typeface="Times New Roman"/>
                <a:cs typeface="Times New Roman"/>
              </a:rPr>
              <a:t>0ν</a:t>
            </a:r>
            <a:r>
              <a:rPr lang="en-US" dirty="0">
                <a:latin typeface="Times New Roman"/>
                <a:ea typeface="Lucida Grande"/>
                <a:cs typeface="Times New Roman"/>
              </a:rPr>
              <a:t>ββ</a:t>
            </a:r>
            <a:r>
              <a:rPr lang="en-CA" dirty="0"/>
              <a:t>-Decay Matrix Elements</a:t>
            </a:r>
            <a:endParaRPr dirty="0"/>
          </a:p>
        </p:txBody>
      </p:sp>
      <p:sp>
        <p:nvSpPr>
          <p:cNvPr id="8" name="Rectangle 7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Rectangle 61"/>
          <p:cNvSpPr>
            <a:spLocks noChangeArrowheads="1"/>
          </p:cNvSpPr>
          <p:nvPr/>
        </p:nvSpPr>
        <p:spPr bwMode="auto">
          <a:xfrm>
            <a:off x="196427" y="738716"/>
            <a:ext cx="12009119" cy="5293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All calculations to date from 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extrapolated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phenomenological models; large spread in results</a:t>
            </a: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approach to NME calculations: </a:t>
            </a:r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 initio theory 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consistent results when extrapolated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8E5D92-1483-0748-B966-332E2599A4E5}"/>
              </a:ext>
            </a:extLst>
          </p:cNvPr>
          <p:cNvSpPr/>
          <p:nvPr/>
        </p:nvSpPr>
        <p:spPr>
          <a:xfrm>
            <a:off x="748154" y="1300280"/>
            <a:ext cx="219891" cy="192413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3AC8CF-A384-787A-88BC-058B249B37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16" t="13231" r="25209" b="10494"/>
          <a:stretch/>
        </p:blipFill>
        <p:spPr>
          <a:xfrm>
            <a:off x="7031421" y="1299839"/>
            <a:ext cx="4791630" cy="41743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AC86167-FA12-1D85-9F04-F00ED17827A3}"/>
              </a:ext>
            </a:extLst>
          </p:cNvPr>
          <p:cNvSpPr/>
          <p:nvPr/>
        </p:nvSpPr>
        <p:spPr>
          <a:xfrm>
            <a:off x="4337807" y="1393652"/>
            <a:ext cx="1147492" cy="40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E5491F-E852-48FD-DB7D-99A0C45900B4}"/>
              </a:ext>
            </a:extLst>
          </p:cNvPr>
          <p:cNvSpPr/>
          <p:nvPr/>
        </p:nvSpPr>
        <p:spPr>
          <a:xfrm>
            <a:off x="742058" y="1330760"/>
            <a:ext cx="219891" cy="192413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1AC203-F612-55FA-CB26-74ECA9F80E36}"/>
              </a:ext>
            </a:extLst>
          </p:cNvPr>
          <p:cNvSpPr/>
          <p:nvPr/>
        </p:nvSpPr>
        <p:spPr>
          <a:xfrm>
            <a:off x="693290" y="1416104"/>
            <a:ext cx="219891" cy="192413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24B922-5DA5-858C-D087-60947621185D}"/>
              </a:ext>
            </a:extLst>
          </p:cNvPr>
          <p:cNvSpPr txBox="1"/>
          <p:nvPr/>
        </p:nvSpPr>
        <p:spPr>
          <a:xfrm>
            <a:off x="9792184" y="1534748"/>
            <a:ext cx="1752010" cy="338550"/>
          </a:xfrm>
          <a:prstGeom prst="rect">
            <a:avLst/>
          </a:prstGeom>
          <a:solidFill>
            <a:srgbClr val="FFFFFF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it-IT" sz="1400" b="1" dirty="0">
                <a:solidFill>
                  <a:srgbClr val="C00000"/>
                </a:solidFill>
              </a:rPr>
              <a:t>Ab </a:t>
            </a:r>
            <a:r>
              <a:rPr lang="it-IT" sz="1400" b="1" dirty="0" err="1">
                <a:solidFill>
                  <a:srgbClr val="C00000"/>
                </a:solidFill>
              </a:rPr>
              <a:t>Initio</a:t>
            </a:r>
            <a:r>
              <a:rPr lang="it-IT" sz="1400" b="1" dirty="0">
                <a:solidFill>
                  <a:srgbClr val="C00000"/>
                </a:solidFill>
              </a:rPr>
              <a:t> Methods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E6E127-3278-99A9-4AB9-75CDA7B8B7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1" b="52053"/>
          <a:stretch/>
        </p:blipFill>
        <p:spPr>
          <a:xfrm>
            <a:off x="88055" y="1373272"/>
            <a:ext cx="6494169" cy="38192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552AA05-D90A-D41F-3DEA-A1599346FB75}"/>
              </a:ext>
            </a:extLst>
          </p:cNvPr>
          <p:cNvSpPr txBox="1"/>
          <p:nvPr/>
        </p:nvSpPr>
        <p:spPr>
          <a:xfrm>
            <a:off x="4206685" y="4594890"/>
            <a:ext cx="2226771" cy="33855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it-IT" sz="1400" dirty="0"/>
              <a:t>Engel, </a:t>
            </a:r>
            <a:r>
              <a:rPr lang="it-IT" sz="1400" dirty="0" err="1"/>
              <a:t>Menendez</a:t>
            </a:r>
            <a:r>
              <a:rPr lang="it-IT" sz="1400" dirty="0"/>
              <a:t> (2016)</a:t>
            </a:r>
          </a:p>
        </p:txBody>
      </p:sp>
    </p:spTree>
    <p:extLst>
      <p:ext uri="{BB962C8B-B14F-4D97-AF65-F5344CB8AC3E}">
        <p14:creationId xmlns:p14="http://schemas.microsoft.com/office/powerpoint/2010/main" val="673370145"/>
      </p:ext>
    </p:extLst>
  </p:cSld>
  <p:clrMapOvr>
    <a:masterClrMapping/>
  </p:clrMapOvr>
  <p:transition spd="med" advTm="72772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61">
            <a:extLst>
              <a:ext uri="{FF2B5EF4-FFF2-40B4-BE49-F238E27FC236}">
                <a16:creationId xmlns:a16="http://schemas.microsoft.com/office/drawing/2014/main" id="{93D981DC-E3B7-D749-903E-0AC8F504F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2" y="698585"/>
            <a:ext cx="11934613" cy="3904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						</a:t>
            </a:r>
            <a:b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7231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97893" y="5370685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317299A-CF7A-F0EA-2058-2C845E55420D}"/>
              </a:ext>
            </a:extLst>
          </p:cNvPr>
          <p:cNvSpPr txBox="1">
            <a:spLocks/>
          </p:cNvSpPr>
          <p:nvPr/>
        </p:nvSpPr>
        <p:spPr>
          <a:xfrm>
            <a:off x="2325039" y="90001"/>
            <a:ext cx="9761391" cy="688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1" tIns="45712" rIns="45711" bIns="45712" anchor="t">
            <a:normAutofit/>
          </a:bodyPr>
          <a:lstStyle>
            <a:lvl1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00B0F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algn="r" hangingPunct="1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E9BD8CA-2852-D529-B206-6BAEC545651D}"/>
              </a:ext>
            </a:extLst>
          </p:cNvPr>
          <p:cNvSpPr txBox="1">
            <a:spLocks/>
          </p:cNvSpPr>
          <p:nvPr/>
        </p:nvSpPr>
        <p:spPr>
          <a:xfrm>
            <a:off x="2325600" y="90000"/>
            <a:ext cx="9761391" cy="688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1" tIns="45712" rIns="45711" bIns="45712" anchor="t">
            <a:normAutofit/>
          </a:bodyPr>
          <a:lstStyle>
            <a:lvl1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00B0F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algn="r" hangingPunct="1"/>
            <a:r>
              <a:rPr lang="en-US" dirty="0"/>
              <a:t>Neutron Skin of </a:t>
            </a:r>
            <a:r>
              <a:rPr lang="en-US" baseline="30000" dirty="0"/>
              <a:t>208</a:t>
            </a:r>
            <a:r>
              <a:rPr lang="en-US" dirty="0"/>
              <a:t>Pb and Nuclear EOS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C2DDB23-D058-22CA-3F60-1E03A8572B38}"/>
              </a:ext>
            </a:extLst>
          </p:cNvPr>
          <p:cNvSpPr txBox="1">
            <a:spLocks/>
          </p:cNvSpPr>
          <p:nvPr/>
        </p:nvSpPr>
        <p:spPr>
          <a:xfrm>
            <a:off x="1" y="691944"/>
            <a:ext cx="8345346" cy="7784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1" tIns="45712" rIns="45711" bIns="45712" anchor="t">
            <a:noAutofit/>
          </a:bodyPr>
          <a:lstStyle>
            <a:lvl1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00B0F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hangingPunct="1"/>
            <a:endParaRPr lang="en-US" sz="45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106E546-B8CB-82A3-74FB-97DA3A51CF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7419"/>
          <a:stretch/>
        </p:blipFill>
        <p:spPr>
          <a:xfrm>
            <a:off x="7297069" y="1357834"/>
            <a:ext cx="4465009" cy="431059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5FC6CCE-51D5-A808-CE1E-D3A7A9A5D1C8}"/>
              </a:ext>
            </a:extLst>
          </p:cNvPr>
          <p:cNvSpPr/>
          <p:nvPr/>
        </p:nvSpPr>
        <p:spPr>
          <a:xfrm>
            <a:off x="9550236" y="1383991"/>
            <a:ext cx="2269677" cy="1870371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6CE90C-61D3-3349-E910-E8EB9DA651BC}"/>
              </a:ext>
            </a:extLst>
          </p:cNvPr>
          <p:cNvSpPr txBox="1"/>
          <p:nvPr/>
        </p:nvSpPr>
        <p:spPr>
          <a:xfrm>
            <a:off x="14329103" y="8007481"/>
            <a:ext cx="107922" cy="954105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2016</a:t>
            </a:r>
          </a:p>
        </p:txBody>
      </p:sp>
      <p:sp>
        <p:nvSpPr>
          <p:cNvPr id="32" name="Rectangle 61">
            <a:extLst>
              <a:ext uri="{FF2B5EF4-FFF2-40B4-BE49-F238E27FC236}">
                <a16:creationId xmlns:a16="http://schemas.microsoft.com/office/drawing/2014/main" id="{526DA22F-83A2-4AF8-641B-EEF8A5FC5C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2" y="695653"/>
            <a:ext cx="11934613" cy="6118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Slope of symmetry energy (</a:t>
            </a:r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related to NS pressure			</a:t>
            </a:r>
            <a:r>
              <a:rPr kumimoji="0" lang="en-US" sz="210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Correlations from ab initio </a:t>
            </a:r>
            <a:r>
              <a:rPr kumimoji="0" lang="en-US" sz="2100" i="0" u="none" strike="noStrike" cap="none" spc="0" normalizeH="0" baseline="3000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208</a:t>
            </a:r>
            <a:r>
              <a:rPr kumimoji="0" lang="en-US" sz="210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Pb</a:t>
            </a:r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Crucial for mass-radii relationship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chemeClr val="tx1"/>
              </a:solidFill>
              <a:latin typeface="Myriad pro"/>
              <a:cs typeface="Myriad pro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chemeClr val="tx1"/>
              </a:solidFill>
              <a:latin typeface="Myriad pro"/>
              <a:cs typeface="Myriad pro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chemeClr val="tx1"/>
              </a:solidFill>
              <a:latin typeface="Myriad pro"/>
              <a:cs typeface="Myriad pro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chemeClr val="tx1"/>
              </a:solidFill>
              <a:latin typeface="Myriad pro"/>
              <a:cs typeface="Myriad pro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chemeClr val="tx1"/>
              </a:solidFill>
              <a:latin typeface="Myriad pro"/>
              <a:cs typeface="Myriad pro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chemeClr val="tx1"/>
                </a:solidFill>
                <a:latin typeface="Myriad pro"/>
                <a:cs typeface="Myriad pro"/>
              </a:rPr>
              <a:t>        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chemeClr val="tx1"/>
              </a:solidFill>
              <a:latin typeface="Myriad pro"/>
              <a:cs typeface="Myriad pro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chemeClr val="tx1"/>
              </a:solidFill>
              <a:latin typeface="Myriad pro"/>
              <a:cs typeface="Myriad pro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chemeClr val="tx1"/>
              </a:solidFill>
              <a:latin typeface="Myriad pro"/>
              <a:cs typeface="Myriad pro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chemeClr val="tx1"/>
              </a:solidFill>
              <a:latin typeface="Myriad pro"/>
              <a:cs typeface="Myriad pro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chemeClr val="tx1"/>
              </a:solidFill>
              <a:latin typeface="Myriad pro"/>
              <a:cs typeface="Myriad pro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chemeClr val="tx1"/>
              </a:solidFill>
              <a:latin typeface="Myriad pro"/>
              <a:cs typeface="Myriad pro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chemeClr val="tx1"/>
              </a:solidFill>
              <a:latin typeface="Myriad pro"/>
              <a:cs typeface="Myriad pro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  <a:latin typeface="Myriad pro"/>
                <a:cs typeface="Myriad pro"/>
              </a:rPr>
              <a:t>Mirror charge radii, dipole/quadrupole polarizabilities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DD16E8-FBCC-6548-AE33-0528EA32F84F}"/>
              </a:ext>
            </a:extLst>
          </p:cNvPr>
          <p:cNvSpPr/>
          <p:nvPr/>
        </p:nvSpPr>
        <p:spPr>
          <a:xfrm>
            <a:off x="7030879" y="1414988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ECCCB5F-DDB7-1C59-BAD0-1372D9A1601F}"/>
              </a:ext>
            </a:extLst>
          </p:cNvPr>
          <p:cNvSpPr/>
          <p:nvPr/>
        </p:nvSpPr>
        <p:spPr>
          <a:xfrm>
            <a:off x="8249103" y="1170267"/>
            <a:ext cx="3846653" cy="928795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1E231C1-E5EF-1D8A-5652-8EED9A76AFAE}"/>
              </a:ext>
            </a:extLst>
          </p:cNvPr>
          <p:cNvCxnSpPr>
            <a:cxnSpLocks/>
          </p:cNvCxnSpPr>
          <p:nvPr/>
        </p:nvCxnSpPr>
        <p:spPr>
          <a:xfrm>
            <a:off x="9486526" y="2083013"/>
            <a:ext cx="478090" cy="2782065"/>
          </a:xfrm>
          <a:prstGeom prst="straightConnector1">
            <a:avLst/>
          </a:prstGeom>
          <a:ln w="444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61">
            <a:extLst>
              <a:ext uri="{FF2B5EF4-FFF2-40B4-BE49-F238E27FC236}">
                <a16:creationId xmlns:a16="http://schemas.microsoft.com/office/drawing/2014/main" id="{C1C43F2E-3FE6-C1B9-0E75-92381B991A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1995" y="5818116"/>
            <a:ext cx="4485829" cy="904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Potentially constrain nuclear forces: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Neutron star radii/mergers  </a:t>
            </a:r>
          </a:p>
        </p:txBody>
      </p:sp>
      <p:sp>
        <p:nvSpPr>
          <p:cNvPr id="44" name="Rectangle 61">
            <a:extLst>
              <a:ext uri="{FF2B5EF4-FFF2-40B4-BE49-F238E27FC236}">
                <a16:creationId xmlns:a16="http://schemas.microsoft.com/office/drawing/2014/main" id="{EA16859E-8044-B886-8C3C-DD91AAC6D9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1190" y="3580236"/>
            <a:ext cx="2023871" cy="41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= 38-69 MeV</a:t>
            </a:r>
            <a:endParaRPr lang="en-US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1F6DCC-3269-028F-8730-3F786B6E25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66" y="1837016"/>
            <a:ext cx="6286389" cy="43906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7BA42A-79E9-DE17-3625-FE72F09B2FCB}"/>
              </a:ext>
            </a:extLst>
          </p:cNvPr>
          <p:cNvSpPr txBox="1"/>
          <p:nvPr/>
        </p:nvSpPr>
        <p:spPr>
          <a:xfrm>
            <a:off x="4046928" y="1989785"/>
            <a:ext cx="2236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Helvetica CY"/>
                <a:cs typeface="Helvetica CY"/>
              </a:rPr>
              <a:t>Gandolfi, Carlson &amp; </a:t>
            </a:r>
          </a:p>
          <a:p>
            <a:pPr algn="ctr"/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Helvetica CY"/>
                <a:cs typeface="Helvetica CY"/>
              </a:rPr>
              <a:t>Reddy, PRC (2012)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5FAAF1-2B95-BF7A-1A9B-5C3B6C5FBDD6}"/>
              </a:ext>
            </a:extLst>
          </p:cNvPr>
          <p:cNvSpPr txBox="1"/>
          <p:nvPr/>
        </p:nvSpPr>
        <p:spPr>
          <a:xfrm>
            <a:off x="8569043" y="1303928"/>
            <a:ext cx="3338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Correlation between </a:t>
            </a:r>
            <a:r>
              <a:rPr lang="en-US" sz="1800" dirty="0" err="1"/>
              <a:t>R</a:t>
            </a:r>
            <a:r>
              <a:rPr lang="en-US" sz="1800" baseline="-25000" dirty="0" err="1"/>
              <a:t>skin</a:t>
            </a:r>
            <a:r>
              <a:rPr lang="en-US" sz="1800" dirty="0"/>
              <a:t> and symmetry-energy slope (</a:t>
            </a:r>
            <a:r>
              <a:rPr lang="en-US" sz="1800" b="1" dirty="0">
                <a:solidFill>
                  <a:srgbClr val="FF0000"/>
                </a:solidFill>
              </a:rPr>
              <a:t>L</a:t>
            </a:r>
            <a:r>
              <a:rPr lang="en-US" sz="1800" dirty="0"/>
              <a:t>) 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0823210-FC3A-1889-BD02-12557B5D86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7230" y="1080796"/>
            <a:ext cx="1907324" cy="6927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89817F-F470-FF7A-7E8E-192F249C7C7D}"/>
              </a:ext>
            </a:extLst>
          </p:cNvPr>
          <p:cNvSpPr txBox="1"/>
          <p:nvPr/>
        </p:nvSpPr>
        <p:spPr>
          <a:xfrm>
            <a:off x="9543791" y="2192961"/>
            <a:ext cx="2697464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Nature Physics </a:t>
            </a:r>
            <a:r>
              <a:rPr lang="en-CA" sz="1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CA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1196 (2022)</a:t>
            </a:r>
            <a:endParaRPr lang="en-CA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161519"/>
      </p:ext>
    </p:extLst>
  </p:cSld>
  <p:clrMapOvr>
    <a:masterClrMapping/>
  </p:clrMapOvr>
  <p:transition spd="med" advTm="11098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Large-Scale Ab Initio GT Transitions</a:t>
            </a:r>
            <a:endParaRPr dirty="0"/>
          </a:p>
        </p:txBody>
      </p:sp>
      <p:sp>
        <p:nvSpPr>
          <p:cNvPr id="9" name="Rectangle 8"/>
          <p:cNvSpPr/>
          <p:nvPr/>
        </p:nvSpPr>
        <p:spPr>
          <a:xfrm>
            <a:off x="4337807" y="1393652"/>
            <a:ext cx="1147492" cy="40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Picture 9" descr="NatPhys_News&amp;Views (dragged)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" t="20824" r="5593" b="67422"/>
          <a:stretch/>
        </p:blipFill>
        <p:spPr>
          <a:xfrm>
            <a:off x="6055361" y="696140"/>
            <a:ext cx="6150185" cy="1082481"/>
          </a:xfrm>
          <a:prstGeom prst="rect">
            <a:avLst/>
          </a:prstGeom>
        </p:spPr>
      </p:pic>
      <p:pic>
        <p:nvPicPr>
          <p:cNvPr id="11" name="Picture 10" descr="NatPhys_News&amp;Views (dragged)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6" t="36346" r="6777" b="26518"/>
          <a:stretch/>
        </p:blipFill>
        <p:spPr>
          <a:xfrm>
            <a:off x="5946987" y="1638730"/>
            <a:ext cx="6044629" cy="5212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289706" y="5030317"/>
            <a:ext cx="1273640" cy="369328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VS-IMSRG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30612" y="6116658"/>
            <a:ext cx="2252574" cy="369328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1600" b="1" dirty="0">
                <a:solidFill>
                  <a:srgbClr val="008000"/>
                </a:solidFill>
              </a:rPr>
              <a:t>No-Core Shell Model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946329" y="1983059"/>
            <a:ext cx="1830784" cy="369328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Coupled Cluster</a:t>
            </a:r>
          </a:p>
        </p:txBody>
      </p:sp>
      <p:sp>
        <p:nvSpPr>
          <p:cNvPr id="15" name="Oval 14"/>
          <p:cNvSpPr/>
          <p:nvPr/>
        </p:nvSpPr>
        <p:spPr>
          <a:xfrm>
            <a:off x="6434666" y="5614137"/>
            <a:ext cx="866988" cy="887736"/>
          </a:xfrm>
          <a:prstGeom prst="ellipse">
            <a:avLst/>
          </a:prstGeom>
          <a:noFill/>
          <a:ln w="31750">
            <a:solidFill>
              <a:srgbClr val="008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 rot="19617712">
            <a:off x="6170548" y="4339889"/>
            <a:ext cx="4490425" cy="1020396"/>
          </a:xfrm>
          <a:prstGeom prst="ellipse">
            <a:avLst/>
          </a:prstGeom>
          <a:noFill/>
          <a:ln w="38100">
            <a:solidFill>
              <a:srgbClr val="0000FF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rot="16200000">
            <a:off x="10401479" y="2211287"/>
            <a:ext cx="1152853" cy="380605"/>
          </a:xfrm>
          <a:prstGeom prst="ellipse">
            <a:avLst/>
          </a:prstGeom>
          <a:noFill/>
          <a:ln w="31750">
            <a:solidFill>
              <a:srgbClr val="FF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F543BA-F83E-1B4C-9ABA-9904E75B37AC}"/>
              </a:ext>
            </a:extLst>
          </p:cNvPr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61">
            <a:extLst>
              <a:ext uri="{FF2B5EF4-FFF2-40B4-BE49-F238E27FC236}">
                <a16:creationId xmlns:a16="http://schemas.microsoft.com/office/drawing/2014/main" id="{41C969CB-0A39-6065-B7D6-7E6B439C5B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305" y="649430"/>
            <a:ext cx="12009119" cy="6063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Ab initio survey of 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GT matrix elements</a:t>
            </a:r>
          </a:p>
          <a:p>
            <a:endParaRPr lang="en-US" sz="2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2BC: Coupling of weak force to two nucleons</a:t>
            </a:r>
          </a:p>
          <a:p>
            <a:b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Light → heavy mass regions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- Many-body correlations</a:t>
            </a:r>
          </a:p>
          <a:p>
            <a:pPr marL="342900" indent="-342900">
              <a:buFontTx/>
              <a:buChar char="-"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- Consistent NN+3N forces + 2BC</a:t>
            </a:r>
          </a:p>
        </p:txBody>
      </p:sp>
      <p:pic>
        <p:nvPicPr>
          <p:cNvPr id="4" name="Picture 3" descr="2bc.pdf">
            <a:extLst>
              <a:ext uri="{FF2B5EF4-FFF2-40B4-BE49-F238E27FC236}">
                <a16:creationId xmlns:a16="http://schemas.microsoft.com/office/drawing/2014/main" id="{EB561487-7B0C-BA0A-C921-DC00498724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83" t="55409" r="6577" b="17442"/>
          <a:stretch/>
        </p:blipFill>
        <p:spPr>
          <a:xfrm>
            <a:off x="2146202" y="2659600"/>
            <a:ext cx="3288599" cy="1547227"/>
          </a:xfrm>
          <a:prstGeom prst="rect">
            <a:avLst/>
          </a:prstGeom>
        </p:spPr>
      </p:pic>
      <p:pic>
        <p:nvPicPr>
          <p:cNvPr id="19" name="Picture 18" descr="2bc.pdf">
            <a:extLst>
              <a:ext uri="{FF2B5EF4-FFF2-40B4-BE49-F238E27FC236}">
                <a16:creationId xmlns:a16="http://schemas.microsoft.com/office/drawing/2014/main" id="{C0A760AD-DC46-445A-A2E1-75E5DC40E6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40" t="22350" r="6578" b="47293"/>
          <a:stretch/>
        </p:blipFill>
        <p:spPr>
          <a:xfrm>
            <a:off x="777988" y="2595286"/>
            <a:ext cx="1246293" cy="1679276"/>
          </a:xfrm>
          <a:prstGeom prst="rect">
            <a:avLst/>
          </a:prstGeom>
        </p:spPr>
      </p:pic>
      <p:pic>
        <p:nvPicPr>
          <p:cNvPr id="20" name="Picture 19" descr="mathcal_O_mathrm.pdf">
            <a:extLst>
              <a:ext uri="{FF2B5EF4-FFF2-40B4-BE49-F238E27FC236}">
                <a16:creationId xmlns:a16="http://schemas.microsoft.com/office/drawing/2014/main" id="{CB867FB7-1690-5B19-76C2-529C1C284D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28" y="4560999"/>
            <a:ext cx="3251200" cy="457200"/>
          </a:xfrm>
          <a:prstGeom prst="rect">
            <a:avLst/>
          </a:prstGeom>
        </p:spPr>
      </p:pic>
      <p:pic>
        <p:nvPicPr>
          <p:cNvPr id="21" name="Picture 20" descr="M_mathrm_GT_=_g_-2.pdf">
            <a:extLst>
              <a:ext uri="{FF2B5EF4-FFF2-40B4-BE49-F238E27FC236}">
                <a16:creationId xmlns:a16="http://schemas.microsoft.com/office/drawing/2014/main" id="{937CE18A-24A2-9E02-C41E-A19B64A0F7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31" y="1282132"/>
            <a:ext cx="3335867" cy="38946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19D3AAF-CFDD-7753-F24D-4D77FB4549ED}"/>
              </a:ext>
            </a:extLst>
          </p:cNvPr>
          <p:cNvSpPr/>
          <p:nvPr/>
        </p:nvSpPr>
        <p:spPr>
          <a:xfrm>
            <a:off x="2714699" y="1215290"/>
            <a:ext cx="1566189" cy="524715"/>
          </a:xfrm>
          <a:prstGeom prst="rect">
            <a:avLst/>
          </a:prstGeom>
          <a:solidFill>
            <a:schemeClr val="tx2">
              <a:lumMod val="60000"/>
              <a:lumOff val="40000"/>
              <a:alpha val="18000"/>
            </a:schemeClr>
          </a:solidFill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AE7CED-98F4-A4C5-14FF-47CD2C77F6CA}"/>
              </a:ext>
            </a:extLst>
          </p:cNvPr>
          <p:cNvSpPr txBox="1"/>
          <p:nvPr/>
        </p:nvSpPr>
        <p:spPr>
          <a:xfrm>
            <a:off x="6434666" y="2954867"/>
            <a:ext cx="2591855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Rios, Nature Physics</a:t>
            </a:r>
          </a:p>
          <a:p>
            <a:r>
              <a:rPr lang="en-CA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News &amp; Views 15, 425 (2019)</a:t>
            </a:r>
            <a:endParaRPr lang="en-CA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6595639-227B-3623-FBB6-D2E470F7BB3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255" t="3881" r="4383" b="93570"/>
          <a:stretch/>
        </p:blipFill>
        <p:spPr>
          <a:xfrm>
            <a:off x="7230611" y="768224"/>
            <a:ext cx="4957535" cy="199199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4512C783-1618-B0E6-7FB4-EF0B838BABD9}"/>
              </a:ext>
            </a:extLst>
          </p:cNvPr>
          <p:cNvSpPr>
            <a:spLocks noChangeAspect="1"/>
          </p:cNvSpPr>
          <p:nvPr/>
        </p:nvSpPr>
        <p:spPr>
          <a:xfrm>
            <a:off x="2145288" y="1215611"/>
            <a:ext cx="533284" cy="580672"/>
          </a:xfrm>
          <a:prstGeom prst="ellipse">
            <a:avLst/>
          </a:prstGeom>
          <a:solidFill>
            <a:srgbClr val="FF0000">
              <a:alpha val="14000"/>
            </a:srgbClr>
          </a:solidFill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6689661"/>
      </p:ext>
    </p:extLst>
  </p:cSld>
  <p:clrMapOvr>
    <a:masterClrMapping/>
  </p:clrMapOvr>
  <p:transition spd="med" advTm="23421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CA" dirty="0"/>
              <a:t>Solution to </a:t>
            </a:r>
            <a:r>
              <a:rPr lang="en-CA" dirty="0" err="1"/>
              <a:t>g</a:t>
            </a:r>
            <a:r>
              <a:rPr lang="en-CA" baseline="-25000" dirty="0" err="1"/>
              <a:t>A</a:t>
            </a:r>
            <a:r>
              <a:rPr lang="en-CA" dirty="0"/>
              <a:t>-Quenching Problem</a:t>
            </a:r>
            <a:endParaRPr dirty="0"/>
          </a:p>
        </p:txBody>
      </p:sp>
      <p:sp>
        <p:nvSpPr>
          <p:cNvPr id="9" name="Rectangle 8"/>
          <p:cNvSpPr/>
          <p:nvPr/>
        </p:nvSpPr>
        <p:spPr>
          <a:xfrm>
            <a:off x="4337807" y="1176482"/>
            <a:ext cx="1147492" cy="40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386561" y="1158451"/>
            <a:ext cx="3228360" cy="47215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Rectangle 61"/>
          <p:cNvSpPr>
            <a:spLocks noChangeArrowheads="1"/>
          </p:cNvSpPr>
          <p:nvPr/>
        </p:nvSpPr>
        <p:spPr bwMode="auto">
          <a:xfrm>
            <a:off x="182880" y="738716"/>
            <a:ext cx="12009119" cy="6022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VS-IMSRG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calculations in regions from O → Ca (</a:t>
            </a:r>
            <a:r>
              <a:rPr lang="en-US" sz="21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and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Ca→Ni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shells</a:t>
            </a:r>
          </a:p>
          <a:p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 initio calculations across the chart explain data with unquenched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21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100" b="1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00" b="1" baseline="-25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Next up: explore </a:t>
            </a: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double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-beta decays…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B891C8-52DE-1B41-AB04-9555B8873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9972" y="1495153"/>
            <a:ext cx="896312" cy="1619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21B6DE-B23A-5E42-AFF3-CD0CC0FB2F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7" t="29706" r="50451" b="46280"/>
          <a:stretch/>
        </p:blipFill>
        <p:spPr>
          <a:xfrm>
            <a:off x="6127875" y="1101392"/>
            <a:ext cx="5965053" cy="4341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E4B9BD-EFFB-F741-801E-57E16C1BE3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8" t="6386" r="50012" b="70382"/>
          <a:stretch/>
        </p:blipFill>
        <p:spPr>
          <a:xfrm>
            <a:off x="105159" y="1221641"/>
            <a:ext cx="5968426" cy="4200871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504" y="5297539"/>
            <a:ext cx="1547040" cy="336979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6F5761D-9A00-4F42-B81C-EFD37E5C7A2B}"/>
              </a:ext>
            </a:extLst>
          </p:cNvPr>
          <p:cNvSpPr/>
          <p:nvPr/>
        </p:nvSpPr>
        <p:spPr>
          <a:xfrm>
            <a:off x="182880" y="1221641"/>
            <a:ext cx="219891" cy="192413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DFA675-3630-7B49-858E-F68BA17FEBBC}"/>
              </a:ext>
            </a:extLst>
          </p:cNvPr>
          <p:cNvSpPr/>
          <p:nvPr/>
        </p:nvSpPr>
        <p:spPr>
          <a:xfrm>
            <a:off x="6216654" y="1221641"/>
            <a:ext cx="219891" cy="192413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9E6BD8-9FE6-2AFA-E208-D4F25967F6EC}"/>
              </a:ext>
            </a:extLst>
          </p:cNvPr>
          <p:cNvSpPr txBox="1"/>
          <p:nvPr/>
        </p:nvSpPr>
        <p:spPr>
          <a:xfrm>
            <a:off x="2302853" y="1527732"/>
            <a:ext cx="1046510" cy="36932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it-IT" sz="1600" b="1" dirty="0" err="1">
                <a:solidFill>
                  <a:srgbClr val="0070C0"/>
                </a:solidFill>
              </a:rPr>
              <a:t>sd</a:t>
            </a:r>
            <a:r>
              <a:rPr lang="it-IT" sz="1600" b="1" dirty="0">
                <a:solidFill>
                  <a:srgbClr val="0070C0"/>
                </a:solidFill>
              </a:rPr>
              <a:t>-shell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1DBFD1-E9F7-3D1A-0639-ADE6F9FAF253}"/>
              </a:ext>
            </a:extLst>
          </p:cNvPr>
          <p:cNvSpPr txBox="1"/>
          <p:nvPr/>
        </p:nvSpPr>
        <p:spPr>
          <a:xfrm>
            <a:off x="8402619" y="1531542"/>
            <a:ext cx="1987251" cy="36932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it-IT" sz="1600" b="1" dirty="0" err="1">
                <a:solidFill>
                  <a:srgbClr val="0070C0"/>
                </a:solidFill>
              </a:rPr>
              <a:t>pf</a:t>
            </a:r>
            <a:r>
              <a:rPr lang="it-IT" sz="1600" b="1" dirty="0">
                <a:solidFill>
                  <a:srgbClr val="0070C0"/>
                </a:solidFill>
              </a:rPr>
              <a:t>-shell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6938CC-5F6C-BC48-A586-8F146F69AAF4}"/>
              </a:ext>
            </a:extLst>
          </p:cNvPr>
          <p:cNvSpPr txBox="1"/>
          <p:nvPr/>
        </p:nvSpPr>
        <p:spPr>
          <a:xfrm>
            <a:off x="9556354" y="6509064"/>
            <a:ext cx="2591855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Nature Physics </a:t>
            </a:r>
            <a:r>
              <a:rPr lang="en-CA" sz="1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CA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428 (2019)</a:t>
            </a:r>
            <a:endParaRPr lang="en-CA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764887"/>
      </p:ext>
    </p:extLst>
  </p:cSld>
  <p:clrMapOvr>
    <a:masterClrMapping/>
  </p:clrMapOvr>
  <p:transition spd="med" advTm="57102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108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Approach to Nuclear Structure</a:t>
            </a:r>
            <a:endParaRPr dirty="0"/>
          </a:p>
        </p:txBody>
      </p:sp>
      <p:sp>
        <p:nvSpPr>
          <p:cNvPr id="8" name="Rectangle 7"/>
          <p:cNvSpPr/>
          <p:nvPr/>
        </p:nvSpPr>
        <p:spPr>
          <a:xfrm>
            <a:off x="11507394" y="5397282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9D4A0B3-13CC-31A8-6392-4A0A6CD83224}"/>
              </a:ext>
            </a:extLst>
          </p:cNvPr>
          <p:cNvSpPr/>
          <p:nvPr/>
        </p:nvSpPr>
        <p:spPr>
          <a:xfrm>
            <a:off x="666063" y="6423661"/>
            <a:ext cx="650316" cy="359584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6F72A0-C9E4-97A5-653C-A341A1C5CB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2" t="4883" r="8958" b="26092"/>
          <a:stretch/>
        </p:blipFill>
        <p:spPr>
          <a:xfrm>
            <a:off x="89990" y="2780000"/>
            <a:ext cx="5543760" cy="34389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C287ED-DA85-F328-A220-7FD1151C8DDD}"/>
              </a:ext>
            </a:extLst>
          </p:cNvPr>
          <p:cNvSpPr/>
          <p:nvPr/>
        </p:nvSpPr>
        <p:spPr>
          <a:xfrm>
            <a:off x="90421" y="4933969"/>
            <a:ext cx="2008292" cy="126421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8C4A65-2C40-A6BC-3AFD-6BD72AF4B9BB}"/>
              </a:ext>
            </a:extLst>
          </p:cNvPr>
          <p:cNvSpPr txBox="1"/>
          <p:nvPr/>
        </p:nvSpPr>
        <p:spPr>
          <a:xfrm>
            <a:off x="32839" y="5902912"/>
            <a:ext cx="2655445" cy="338540"/>
          </a:xfrm>
          <a:prstGeom prst="rect">
            <a:avLst/>
          </a:prstGeom>
          <a:noFill/>
        </p:spPr>
        <p:txBody>
          <a:bodyPr wrap="square" lIns="121904" tIns="60953" rIns="121904" bIns="60953" rtlCol="0">
            <a:spAutoFit/>
          </a:bodyPr>
          <a:lstStyle/>
          <a:p>
            <a:r>
              <a:rPr lang="it-IT" sz="1400" dirty="0" err="1">
                <a:solidFill>
                  <a:schemeClr val="tx1"/>
                </a:solidFill>
              </a:rPr>
              <a:t>Courtesy</a:t>
            </a:r>
            <a:r>
              <a:rPr lang="it-IT" sz="1400" dirty="0">
                <a:solidFill>
                  <a:schemeClr val="tx1"/>
                </a:solidFill>
              </a:rPr>
              <a:t>, S. </a:t>
            </a:r>
            <a:r>
              <a:rPr lang="it-IT" sz="1400" dirty="0" err="1">
                <a:solidFill>
                  <a:schemeClr val="tx1"/>
                </a:solidFill>
              </a:rPr>
              <a:t>R</a:t>
            </a:r>
            <a:r>
              <a:rPr lang="it-IT" sz="1400" dirty="0">
                <a:solidFill>
                  <a:schemeClr val="tx1"/>
                </a:solidFill>
              </a:rPr>
              <a:t>. </a:t>
            </a:r>
            <a:r>
              <a:rPr lang="it-IT" sz="1400" dirty="0" err="1">
                <a:solidFill>
                  <a:schemeClr val="tx1"/>
                </a:solidFill>
              </a:rPr>
              <a:t>Stroberg</a:t>
            </a:r>
            <a:endParaRPr lang="it-IT" sz="1400" dirty="0">
              <a:solidFill>
                <a:schemeClr val="tx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912BAA9-1F68-36A7-7535-67A13BF94223}"/>
              </a:ext>
            </a:extLst>
          </p:cNvPr>
          <p:cNvSpPr/>
          <p:nvPr/>
        </p:nvSpPr>
        <p:spPr>
          <a:xfrm>
            <a:off x="1459511" y="3834957"/>
            <a:ext cx="1604010" cy="735744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Ab initio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tx1"/>
                </a:solidFill>
              </a:rPr>
              <a:t>many-body</a:t>
            </a:r>
            <a:endParaRPr kumimoji="0" lang="en-US" sz="14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73F033-8CD2-EAC1-FAD7-CA1B6714502C}"/>
              </a:ext>
            </a:extLst>
          </p:cNvPr>
          <p:cNvSpPr/>
          <p:nvPr/>
        </p:nvSpPr>
        <p:spPr>
          <a:xfrm>
            <a:off x="3006090" y="4993337"/>
            <a:ext cx="2593587" cy="116091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AD3D54-FDE4-5216-03E1-C106887113D9}"/>
              </a:ext>
            </a:extLst>
          </p:cNvPr>
          <p:cNvSpPr/>
          <p:nvPr/>
        </p:nvSpPr>
        <p:spPr>
          <a:xfrm>
            <a:off x="3729478" y="4572606"/>
            <a:ext cx="1146809" cy="30108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11D084B-5F32-467A-77C6-CF8DD0DCA0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023" y="5022462"/>
            <a:ext cx="1093470" cy="1093470"/>
          </a:xfrm>
          <a:prstGeom prst="rect">
            <a:avLst/>
          </a:prstGeom>
        </p:spPr>
      </p:pic>
      <p:pic>
        <p:nvPicPr>
          <p:cNvPr id="20" name="Picture 19" descr="latex-image-1.pdf">
            <a:extLst>
              <a:ext uri="{FF2B5EF4-FFF2-40B4-BE49-F238E27FC236}">
                <a16:creationId xmlns:a16="http://schemas.microsoft.com/office/drawing/2014/main" id="{0A6FA6E9-5062-0BD9-61B3-3D71F38AFA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00" y="1848287"/>
            <a:ext cx="3727908" cy="69463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146661F-F9C0-04DD-30B7-750D0999908C}"/>
              </a:ext>
            </a:extLst>
          </p:cNvPr>
          <p:cNvSpPr/>
          <p:nvPr/>
        </p:nvSpPr>
        <p:spPr>
          <a:xfrm>
            <a:off x="4348563" y="2639635"/>
            <a:ext cx="3265140" cy="39703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Rectangle 61">
            <a:extLst>
              <a:ext uri="{FF2B5EF4-FFF2-40B4-BE49-F238E27FC236}">
                <a16:creationId xmlns:a16="http://schemas.microsoft.com/office/drawing/2014/main" id="{F49E679D-7112-C9E8-2B3D-A5E7675953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000" y="720000"/>
            <a:ext cx="11421450" cy="8740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</a:rPr>
              <a:t>Aim of modern nuclear theory: develop unified </a:t>
            </a:r>
            <a:r>
              <a:rPr lang="en-US" sz="2100" i="1" dirty="0">
                <a:solidFill>
                  <a:schemeClr val="tx1"/>
                </a:solidFill>
              </a:rPr>
              <a:t>first-principles </a:t>
            </a:r>
            <a:r>
              <a:rPr lang="en-US" sz="2100" dirty="0">
                <a:solidFill>
                  <a:schemeClr val="tx1"/>
                </a:solidFill>
              </a:rPr>
              <a:t>picture of structure and reactions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chemeClr val="tx1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0070C0"/>
                </a:solidFill>
              </a:rPr>
              <a:t>(Approximately) solve nonrelativistic Schrödinger equation</a:t>
            </a:r>
          </a:p>
        </p:txBody>
      </p:sp>
    </p:spTree>
    <p:extLst>
      <p:ext uri="{BB962C8B-B14F-4D97-AF65-F5344CB8AC3E}">
        <p14:creationId xmlns:p14="http://schemas.microsoft.com/office/powerpoint/2010/main" val="798728341"/>
      </p:ext>
    </p:extLst>
  </p:cSld>
  <p:clrMapOvr>
    <a:masterClrMapping/>
  </p:clrMapOvr>
  <p:transition spd="med" advTm="12006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E &amp;=&amp; \langle \Phi|\overline{H}|\Phi\rangle\\&#10;0 &amp;=&amp; \langle \Phi_i^a|\overline{H}|\Phi\rangle\\&#10;0 &amp;=&amp; \langle \Phi_{ij}^{ab}|\overline{H}|\Phi\rangle\\&#10;\overline{H} &amp;\equiv&amp; e^{-T} H e^T = \left(H e^T\right)_c = \left(H + HT_1 + HT_2 + {1\over 2}HT_1^2 +\ldots\right)_c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616"/>
  <p:tag name="PICTUREFILESIZE" val="52128"/>
</p:tagLst>
</file>

<file path=ppt/theme/theme1.xml><?xml version="1.0" encoding="utf-8"?>
<a:theme xmlns:a="http://schemas.openxmlformats.org/drawingml/2006/main" name="Custom Design">
  <a:themeElements>
    <a:clrScheme name="Custom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Custom Design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Custom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Custom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Custom Design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Custom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161678</TotalTime>
  <Words>6434</Words>
  <Application>Microsoft Macintosh PowerPoint</Application>
  <PresentationFormat>Widescreen</PresentationFormat>
  <Paragraphs>1522</Paragraphs>
  <Slides>82</Slides>
  <Notes>68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95" baseType="lpstr">
      <vt:lpstr>Arial</vt:lpstr>
      <vt:lpstr>Arial Black</vt:lpstr>
      <vt:lpstr>Arial Rounded MT Bold</vt:lpstr>
      <vt:lpstr>Calibri</vt:lpstr>
      <vt:lpstr>Carlito</vt:lpstr>
      <vt:lpstr>Helvetica CY</vt:lpstr>
      <vt:lpstr>Myriad pro</vt:lpstr>
      <vt:lpstr>Symbol</vt:lpstr>
      <vt:lpstr>Times</vt:lpstr>
      <vt:lpstr>Times New Roman</vt:lpstr>
      <vt:lpstr>Wingdings</vt:lpstr>
      <vt:lpstr>Custom Design</vt:lpstr>
      <vt:lpstr>Equation</vt:lpstr>
      <vt:lpstr>First-Principles Theory for New Physics Searches</vt:lpstr>
      <vt:lpstr>Major BSM Searches Worldwide </vt:lpstr>
      <vt:lpstr>Atomic Nucleus Drives New Physics Discoveries</vt:lpstr>
      <vt:lpstr>Neutrino-less (0ν) Double-Beta (ββ) Decay</vt:lpstr>
      <vt:lpstr>Neutrino-less (0ν) Double-Beta (ββ) Decay</vt:lpstr>
      <vt:lpstr>Nature of Neutrino: 0νββ Decay</vt:lpstr>
      <vt:lpstr>Status of 0νββ-Decay Matrix Elements</vt:lpstr>
      <vt:lpstr>Status of 0νββ-Decay Matrix Elements</vt:lpstr>
      <vt:lpstr>Ab Initio Approach to Nuclear Structure</vt:lpstr>
      <vt:lpstr>Ingredient I: Nuclear Forces</vt:lpstr>
      <vt:lpstr>*Key Advance* Valence-Space Approach</vt:lpstr>
      <vt:lpstr>Ab Initio 2010</vt:lpstr>
      <vt:lpstr>Ab Initio 2016</vt:lpstr>
      <vt:lpstr>The 5-Year Revolution: 2022</vt:lpstr>
      <vt:lpstr>Limits of Existence in Medium-Mass Region</vt:lpstr>
      <vt:lpstr>Ab Initio Progress: How Heavy Can We Go?</vt:lpstr>
      <vt:lpstr>Ab Initio Progress: How Heavy Can We Go?</vt:lpstr>
      <vt:lpstr>Converged Calculations of Heavy Nuclei</vt:lpstr>
      <vt:lpstr>*Key Advance* Ab Initio for Heavy Nuclei</vt:lpstr>
      <vt:lpstr>Ab Initio Neutron Skin of 208Pb  Linked to Neutron Star Properties</vt:lpstr>
      <vt:lpstr>PowerPoint Presentation</vt:lpstr>
      <vt:lpstr>Ab Initio in 2016</vt:lpstr>
      <vt:lpstr>New Scope of Ab Initio Theory: 2025</vt:lpstr>
      <vt:lpstr>Major Questions in Nuclear Structure/Astrophysics</vt:lpstr>
      <vt:lpstr>VS-IMSRG Campaign: Masses + Charge Radii</vt:lpstr>
      <vt:lpstr>VS-IMSRG Campaign: Spectra + EM Moments</vt:lpstr>
      <vt:lpstr>New Scope of Ab Initio Theory</vt:lpstr>
      <vt:lpstr>Searches for BSM Physics</vt:lpstr>
      <vt:lpstr>Two-Body Currents for Gamow-Teller Transitions and gA Quenching</vt:lpstr>
      <vt:lpstr>0νββ Decay for All Major Players: 76Ge 100Mo,130Te,136Xe</vt:lpstr>
      <vt:lpstr>The Year(s) We Lost Hope: Leading-Order Contact</vt:lpstr>
      <vt:lpstr>(More) Current Status of NMEs</vt:lpstr>
      <vt:lpstr>Ab Initio Strategy: Predict in Heavy Nuclei</vt:lpstr>
      <vt:lpstr>Ab Initio Strategy: Predict in Heavy Nuclei</vt:lpstr>
      <vt:lpstr>Ab Initio Strategy: Predict in Heavy Nuclei</vt:lpstr>
      <vt:lpstr>Ab Initio Strategy: Explore Correlations</vt:lpstr>
      <vt:lpstr>MM-DGP Emulator: Correlation w/ 1S0 Phase Shift</vt:lpstr>
      <vt:lpstr>Rigorous Ab Initio Uncertainties for 76Ge</vt:lpstr>
      <vt:lpstr>Updated Predictions in Heavy Nuclei</vt:lpstr>
      <vt:lpstr>Ab Initio Strategy: Impact on Worldwide Searches</vt:lpstr>
      <vt:lpstr>Ab Initio Strategy: Impact on Ton-Scale Searches</vt:lpstr>
      <vt:lpstr>Combined Limits: Likelihood Functions</vt:lpstr>
      <vt:lpstr>NMEs for Heavy Sterile Neutrino Exchange</vt:lpstr>
      <vt:lpstr>PowerPoint Presentation</vt:lpstr>
      <vt:lpstr>Ab Initio Theory for Origin of Heavy Elements</vt:lpstr>
      <vt:lpstr>Ab Initio Impact on r-Process Simulations</vt:lpstr>
      <vt:lpstr>Ab Initio Impact on r-Process Simulations</vt:lpstr>
      <vt:lpstr>Future of Ab Initio Theory</vt:lpstr>
      <vt:lpstr>Nuclear Theory for BSM Searches</vt:lpstr>
      <vt:lpstr>Ab Initio SD WIMP-Nucleus Response Overview</vt:lpstr>
      <vt:lpstr>Ab Initio WIMP/ν-Nucleus Responses</vt:lpstr>
      <vt:lpstr>Future of Ab Initio Theory</vt:lpstr>
      <vt:lpstr>Future of Ab Initio Theory</vt:lpstr>
      <vt:lpstr>Future of Ab Initio Theory</vt:lpstr>
      <vt:lpstr>Future of Ab Initio Theory</vt:lpstr>
      <vt:lpstr>Why Small Matrix Elements?</vt:lpstr>
      <vt:lpstr>Ab Initio Strategy: Explore Correlations</vt:lpstr>
      <vt:lpstr>Ab Initio Strategy: Explore Correlations</vt:lpstr>
      <vt:lpstr>Ab Initio Strategy: Explore Correlations</vt:lpstr>
      <vt:lpstr>Machine Learning for Sensitivity Analysis</vt:lpstr>
      <vt:lpstr>MM-DGP Emulator for IMSRG: Sensitivity Analysis</vt:lpstr>
      <vt:lpstr>Ab Initio Strategy: Explore Correlations</vt:lpstr>
      <vt:lpstr>Ab Initio Strategy IV: Rigorous Uncertainties</vt:lpstr>
      <vt:lpstr>Ab Initio Strategy IV: Rigorous Uncertainties</vt:lpstr>
      <vt:lpstr>Ab Initio Strategy IV: Rigorous Uncertainties</vt:lpstr>
      <vt:lpstr>Ab Initio Strategy IV: Rigorous Uncertainties</vt:lpstr>
      <vt:lpstr>Ab Initio Strategy I: Benchmark in Light Nuclei</vt:lpstr>
      <vt:lpstr>Valence-Space IMSRG</vt:lpstr>
      <vt:lpstr>Valence-Space IMSRG</vt:lpstr>
      <vt:lpstr>Valence-Space IMSRG</vt:lpstr>
      <vt:lpstr>The Magic of Molecules: CP Violation</vt:lpstr>
      <vt:lpstr>The Magic of Molecules: CP Violation</vt:lpstr>
      <vt:lpstr>The Magic of Molecules: CP Violation</vt:lpstr>
      <vt:lpstr>The Magic of Molecules: CP Violation</vt:lpstr>
      <vt:lpstr>The Magic of Molecules: CP Violation</vt:lpstr>
      <vt:lpstr>The Magic of Molecules: Weak Structure of Nuclei</vt:lpstr>
      <vt:lpstr>The Magic of Molecules: Weak Structure of Nuclei</vt:lpstr>
      <vt:lpstr>Ab Initio Approach to Nuclear Structure</vt:lpstr>
      <vt:lpstr>Ab Initio Approach to Nuclear Structure</vt:lpstr>
      <vt:lpstr>PowerPoint Presentation</vt:lpstr>
      <vt:lpstr>Large-Scale Ab Initio GT Transitions</vt:lpstr>
      <vt:lpstr>Solution to gA-Quenching Problem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TRIUMF and XXX</dc:title>
  <cp:lastModifiedBy>Jason Holt</cp:lastModifiedBy>
  <cp:revision>473</cp:revision>
  <cp:lastPrinted>2024-09-06T06:07:07Z</cp:lastPrinted>
  <dcterms:modified xsi:type="dcterms:W3CDTF">2025-06-12T19:37:31Z</dcterms:modified>
</cp:coreProperties>
</file>