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y="5143500" cx="9144000"/>
  <p:notesSz cx="6858000" cy="9144000"/>
  <p:embeddedFontLst>
    <p:embeddedFont>
      <p:font typeface="Arvo"/>
      <p:regular r:id="rId31"/>
      <p:bold r:id="rId32"/>
      <p:italic r:id="rId33"/>
      <p:boldItalic r:id="rId34"/>
    </p:embeddedFont>
    <p:embeddedFont>
      <p:font typeface="Roboto Condensed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2906236-C96D-4EF1-82C7-699EA27F61B6}">
  <a:tblStyle styleId="{32906236-C96D-4EF1-82C7-699EA27F61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Arvo-regular.fntdata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Arvo-italic.fntdata"/><Relationship Id="rId10" Type="http://schemas.openxmlformats.org/officeDocument/2006/relationships/slide" Target="slides/slide3.xml"/><Relationship Id="rId32" Type="http://schemas.openxmlformats.org/officeDocument/2006/relationships/font" Target="fonts/Arvo-bold.fntdata"/><Relationship Id="rId13" Type="http://schemas.openxmlformats.org/officeDocument/2006/relationships/slide" Target="slides/slide6.xml"/><Relationship Id="rId35" Type="http://schemas.openxmlformats.org/officeDocument/2006/relationships/font" Target="fonts/RobotoCondensed-regular.fntdata"/><Relationship Id="rId12" Type="http://schemas.openxmlformats.org/officeDocument/2006/relationships/slide" Target="slides/slide5.xml"/><Relationship Id="rId34" Type="http://schemas.openxmlformats.org/officeDocument/2006/relationships/font" Target="fonts/Arvo-boldItalic.fntdata"/><Relationship Id="rId15" Type="http://schemas.openxmlformats.org/officeDocument/2006/relationships/slide" Target="slides/slide8.xml"/><Relationship Id="rId37" Type="http://schemas.openxmlformats.org/officeDocument/2006/relationships/font" Target="fonts/RobotoCondensed-italic.fntdata"/><Relationship Id="rId14" Type="http://schemas.openxmlformats.org/officeDocument/2006/relationships/slide" Target="slides/slide7.xml"/><Relationship Id="rId36" Type="http://schemas.openxmlformats.org/officeDocument/2006/relationships/font" Target="fonts/RobotoCondensed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schemas.openxmlformats.org/officeDocument/2006/relationships/font" Target="fonts/RobotoCondensed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481264417_1_413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481264417_1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faa6d88ed_0_23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faa6d88ed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faa6d88ed_0_13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faa6d88e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e67a548b8_0_25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e67a548b8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67a548b8_0_23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67a548b8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67a548b8_0_27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67a548b8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67a548b8_0_4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67a548b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67a548b8_0_25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67a548b8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e67a548b8_0_27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e67a548b8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ff3314e0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ff3314e0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79d4e088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79d4e0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67a548b8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67a548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5e67a548b8_6_2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5e67a548b8_6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f3314e08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f3314e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5e67a548b8_0_49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5e67a548b8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faa6d88ed_0_12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faa6d88e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e67a548b8_0_1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e67a548b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aa6d88ed_0_18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aa6d88ed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aa6d88e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aa6d88e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aa6d88e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aa6d88e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aa6d88e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aa6d88e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67a548b8_0_6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67a548b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67a548b8_6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67a548b8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loability Templat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350" y="324850"/>
            <a:ext cx="1855179" cy="4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553" y="256075"/>
            <a:ext cx="1861975" cy="5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title="Screenshot 2025-06-02 at 10.59.39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7893" y="194490"/>
            <a:ext cx="2309750" cy="59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5497" y="4095162"/>
            <a:ext cx="4184651" cy="10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6">
            <a:alphaModFix/>
          </a:blip>
          <a:srcRect b="7989" l="2262" r="2253" t="49556"/>
          <a:stretch/>
        </p:blipFill>
        <p:spPr>
          <a:xfrm>
            <a:off x="4272761" y="298825"/>
            <a:ext cx="2190564" cy="4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25" name="Google Shape;25;p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26" name="Google Shape;26;p3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27" name="Google Shape;27;p3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29" name="Google Shape;29;p3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32" name="Google Shape;32;p3"/>
          <p:cNvSpPr txBox="1"/>
          <p:nvPr>
            <p:ph type="title"/>
          </p:nvPr>
        </p:nvSpPr>
        <p:spPr>
          <a:xfrm>
            <a:off x="3570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Font typeface="Arial"/>
              <a:buNone/>
              <a:defRPr sz="23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33" name="Google Shape;33;p3"/>
          <p:cNvSpPr txBox="1"/>
          <p:nvPr>
            <p:ph idx="1" type="body"/>
          </p:nvPr>
        </p:nvSpPr>
        <p:spPr>
          <a:xfrm>
            <a:off x="357075" y="1487450"/>
            <a:ext cx="8520900" cy="3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▰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▻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▻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▻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▻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▻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▻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SzPts val="2400"/>
              <a:buFont typeface="Arial"/>
              <a:buChar char="▻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3"/>
          <p:cNvSpPr txBox="1"/>
          <p:nvPr>
            <p:ph idx="12" type="sldNum"/>
          </p:nvPr>
        </p:nvSpPr>
        <p:spPr>
          <a:xfrm>
            <a:off x="8289150" y="4665300"/>
            <a:ext cx="727800" cy="315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4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37" name="Google Shape;37;p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38" name="Google Shape;38;p4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39" name="Google Shape;39;p4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41" name="Google Shape;41;p4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42" name="Google Shape;42;p4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44" name="Google Shape;44;p4"/>
          <p:cNvSpPr txBox="1"/>
          <p:nvPr>
            <p:ph type="title"/>
          </p:nvPr>
        </p:nvSpPr>
        <p:spPr>
          <a:xfrm>
            <a:off x="3570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9pPr>
          </a:lstStyle>
          <a:p/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" name="Google Shape;53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1" name="Google Shape;61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Char char="▰"/>
              <a:defRPr sz="2400">
                <a:solidFill>
                  <a:srgbClr val="263248"/>
                </a:solidFill>
              </a:defRPr>
            </a:lvl1pPr>
            <a:lvl2pPr indent="-381000" lvl="1" marL="9144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Char char="▻"/>
              <a:defRPr sz="2400">
                <a:solidFill>
                  <a:srgbClr val="263248"/>
                </a:solidFill>
              </a:defRPr>
            </a:lvl2pPr>
            <a:lvl3pPr indent="-381000" lvl="2" marL="13716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Char char="▻"/>
              <a:defRPr sz="2400">
                <a:solidFill>
                  <a:srgbClr val="263248"/>
                </a:solidFill>
              </a:defRPr>
            </a:lvl3pPr>
            <a:lvl4pPr indent="-381000" lvl="3" marL="18288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Char char="▻"/>
              <a:defRPr sz="2400">
                <a:solidFill>
                  <a:srgbClr val="263248"/>
                </a:solidFill>
              </a:defRPr>
            </a:lvl4pPr>
            <a:lvl5pPr indent="-381000" lvl="4" marL="2286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Char char="▻"/>
              <a:defRPr sz="2400">
                <a:solidFill>
                  <a:srgbClr val="263248"/>
                </a:solidFill>
              </a:defRPr>
            </a:lvl5pPr>
            <a:lvl6pPr indent="-381000" lvl="5" marL="27432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Char char="▻"/>
              <a:defRPr sz="2400">
                <a:solidFill>
                  <a:srgbClr val="263248"/>
                </a:solidFill>
              </a:defRPr>
            </a:lvl6pPr>
            <a:lvl7pPr indent="-381000" lvl="6" marL="32004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Char char="▻"/>
              <a:defRPr sz="2400">
                <a:solidFill>
                  <a:srgbClr val="263248"/>
                </a:solidFill>
              </a:defRPr>
            </a:lvl7pPr>
            <a:lvl8pPr indent="-381000" lvl="7" marL="36576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Char char="▻"/>
              <a:defRPr sz="2400">
                <a:solidFill>
                  <a:srgbClr val="263248"/>
                </a:solidFill>
              </a:defRPr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Char char="▻"/>
              <a:defRPr sz="2400">
                <a:solidFill>
                  <a:srgbClr val="263248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ithub.com/floability/floability-cli/tree/distributed-iguide-gis-aging-dams/example/iguide-gis-aging-dams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28.png"/><Relationship Id="rId8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ithub.com/floability/floability-examples/tree/main/cms-physics-dv5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hyperlink" Target="https://github.com/floability/floability-examples/tree/main/cms-physics-dv5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Relationship Id="rId4" Type="http://schemas.openxmlformats.org/officeDocument/2006/relationships/hyperlink" Target="https://github.com/floability/floability-examples/tree/main/cms-physics-dv5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Relationship Id="rId4" Type="http://schemas.openxmlformats.org/officeDocument/2006/relationships/hyperlink" Target="https://github.com/floability/floability-examples/tree/main/cms-physics-dv5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Relationship Id="rId4" Type="http://schemas.openxmlformats.org/officeDocument/2006/relationships/hyperlink" Target="https://github.com/floability/floability-examples/tree/main/cms-physics-dv5" TargetMode="External"/><Relationship Id="rId5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hyperlink" Target="https://github.com/floability/floability-examples/tree/main/cms-physics-dv5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github.com/floability/floability-exampl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hyperlink" Target="http://floability.github.io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png"/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.png"/><Relationship Id="rId5" Type="http://schemas.openxmlformats.org/officeDocument/2006/relationships/hyperlink" Target="http://floability.github.io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0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6.png"/><Relationship Id="rId13" Type="http://schemas.openxmlformats.org/officeDocument/2006/relationships/image" Target="../media/image23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x.doi.org/10.1109/SC41406.2024.00068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9.png"/><Relationship Id="rId7" Type="http://schemas.openxmlformats.org/officeDocument/2006/relationships/image" Target="../media/image20.png"/><Relationship Id="rId8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15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ithub.com/floability/floability-examples/tree/main/cesm_oceanheat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5" Type="http://schemas.openxmlformats.org/officeDocument/2006/relationships/image" Target="../media/image38.png"/><Relationship Id="rId6" Type="http://schemas.openxmlformats.org/officeDocument/2006/relationships/image" Target="../media/image25.jpg"/><Relationship Id="rId7" Type="http://schemas.openxmlformats.org/officeDocument/2006/relationships/image" Target="../media/image21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ctrTitle"/>
          </p:nvPr>
        </p:nvSpPr>
        <p:spPr>
          <a:xfrm>
            <a:off x="76200" y="1014550"/>
            <a:ext cx="8859600" cy="40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Wrangling Complex Notebook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Workflows with Floability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Douglas Thain, on behalf of the Floability team:</a:t>
            </a:r>
            <a:endParaRPr b="0"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Saiful Islam, Talha Aziz, Shahadat Hossain, Raza Ahmad,</a:t>
            </a:r>
            <a:endParaRPr b="0"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Furquan Baig, Tanu Malik, Kevin Lannon, Shaowen Wang</a:t>
            </a:r>
            <a:endParaRPr b="0"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Throughput Computing 2025</a:t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Madison, WI July 2024</a:t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/>
          <p:nvPr>
            <p:ph type="title"/>
          </p:nvPr>
        </p:nvSpPr>
        <p:spPr>
          <a:xfrm>
            <a:off x="240725" y="451650"/>
            <a:ext cx="69075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Aging Dams Simulation Workflow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https://github.com/floability/floability-cli/tree/distributed-iguide-gis-aging-dams/example/iguide-gis-aging-dams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59" name="Google Shape;25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9950" y="1461800"/>
            <a:ext cx="4060874" cy="183887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8"/>
          <p:cNvSpPr/>
          <p:nvPr/>
        </p:nvSpPr>
        <p:spPr>
          <a:xfrm>
            <a:off x="99848" y="1436650"/>
            <a:ext cx="1802400" cy="26856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3284B"/>
                </a:solidFill>
              </a:rPr>
              <a:t>Analyze</a:t>
            </a:r>
            <a:r>
              <a:rPr b="0" i="0" lang="en" sz="1300" u="none" cap="none" strike="noStrike">
                <a:solidFill>
                  <a:srgbClr val="13284B"/>
                </a:solidFill>
                <a:latin typeface="Arial"/>
                <a:ea typeface="Arial"/>
                <a:cs typeface="Arial"/>
                <a:sym typeface="Arial"/>
              </a:rPr>
              <a:t> Downstream Impacts of Dam Failures to Critical Infrastructure, Vulnerable Populations &amp; Ecosystems</a:t>
            </a:r>
            <a:endParaRPr sz="1300"/>
          </a:p>
        </p:txBody>
      </p:sp>
      <p:grpSp>
        <p:nvGrpSpPr>
          <p:cNvPr id="261" name="Google Shape;261;p28"/>
          <p:cNvGrpSpPr/>
          <p:nvPr/>
        </p:nvGrpSpPr>
        <p:grpSpPr>
          <a:xfrm>
            <a:off x="3061800" y="3368050"/>
            <a:ext cx="3020400" cy="1664204"/>
            <a:chOff x="2833200" y="3298900"/>
            <a:chExt cx="3020400" cy="1664204"/>
          </a:xfrm>
        </p:grpSpPr>
        <p:pic>
          <p:nvPicPr>
            <p:cNvPr id="262" name="Google Shape;262;p28"/>
            <p:cNvPicPr preferRelativeResize="0"/>
            <p:nvPr/>
          </p:nvPicPr>
          <p:blipFill rotWithShape="1">
            <a:blip r:embed="rId5">
              <a:alphaModFix/>
            </a:blip>
            <a:srcRect b="35951" l="0" r="0" t="1762"/>
            <a:stretch/>
          </p:blipFill>
          <p:spPr>
            <a:xfrm>
              <a:off x="2974570" y="3815563"/>
              <a:ext cx="2831625" cy="10786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28"/>
            <p:cNvSpPr/>
            <p:nvPr/>
          </p:nvSpPr>
          <p:spPr>
            <a:xfrm>
              <a:off x="2833200" y="3504204"/>
              <a:ext cx="3020400" cy="1458900"/>
            </a:xfrm>
            <a:prstGeom prst="roundRect">
              <a:avLst>
                <a:gd fmla="val 2677" name="adj"/>
              </a:avLst>
            </a:prstGeom>
            <a:noFill/>
            <a:ln cap="flat" cmpd="sng" w="12700">
              <a:solidFill>
                <a:srgbClr val="13284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2982370" y="3298900"/>
              <a:ext cx="2394300" cy="439800"/>
            </a:xfrm>
            <a:prstGeom prst="roundRect">
              <a:avLst>
                <a:gd fmla="val 16667" name="adj"/>
              </a:avLst>
            </a:prstGeom>
            <a:solidFill>
              <a:srgbClr val="F3F1F2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Modularized steps </a:t>
              </a:r>
              <a:endParaRPr sz="1013">
                <a:solidFill>
                  <a:srgbClr val="13284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(Flooded area identification)</a:t>
              </a:r>
              <a:endParaRPr sz="1013">
                <a:solidFill>
                  <a:srgbClr val="13284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5" name="Google Shape;265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30578" y="2386248"/>
            <a:ext cx="2150700" cy="276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 title="IGUIDE_logoH_ColorSolid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2900" y="172775"/>
            <a:ext cx="1705498" cy="8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8"/>
          <p:cNvSpPr/>
          <p:nvPr/>
        </p:nvSpPr>
        <p:spPr>
          <a:xfrm>
            <a:off x="1841550" y="2571850"/>
            <a:ext cx="469500" cy="56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2330400" y="1388150"/>
            <a:ext cx="4060800" cy="370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8"/>
          <p:cNvSpPr/>
          <p:nvPr/>
        </p:nvSpPr>
        <p:spPr>
          <a:xfrm>
            <a:off x="6391202" y="2800450"/>
            <a:ext cx="469500" cy="56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33950" y="1006375"/>
            <a:ext cx="792050" cy="99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8"/>
          <p:cNvPicPr preferRelativeResize="0"/>
          <p:nvPr/>
        </p:nvPicPr>
        <p:blipFill rotWithShape="1">
          <a:blip r:embed="rId9">
            <a:alphaModFix/>
          </a:blip>
          <a:srcRect b="0" l="15171" r="12719" t="0"/>
          <a:stretch/>
        </p:blipFill>
        <p:spPr>
          <a:xfrm>
            <a:off x="7148225" y="1006375"/>
            <a:ext cx="713950" cy="9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8"/>
          <p:cNvSpPr txBox="1"/>
          <p:nvPr/>
        </p:nvSpPr>
        <p:spPr>
          <a:xfrm>
            <a:off x="6993759" y="1911495"/>
            <a:ext cx="9720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63248"/>
                </a:solidFill>
              </a:rPr>
              <a:t>Furquan</a:t>
            </a:r>
            <a:br>
              <a:rPr b="1" lang="en" sz="1200">
                <a:solidFill>
                  <a:srgbClr val="263248"/>
                </a:solidFill>
              </a:rPr>
            </a:br>
            <a:r>
              <a:rPr b="1" lang="en" sz="1200">
                <a:solidFill>
                  <a:srgbClr val="263248"/>
                </a:solidFill>
              </a:rPr>
              <a:t>Baig</a:t>
            </a:r>
            <a:endParaRPr b="1" sz="1200">
              <a:solidFill>
                <a:srgbClr val="263248"/>
              </a:solidFill>
            </a:endParaRPr>
          </a:p>
        </p:txBody>
      </p:sp>
      <p:sp>
        <p:nvSpPr>
          <p:cNvPr id="273" name="Google Shape;273;p28"/>
          <p:cNvSpPr txBox="1"/>
          <p:nvPr/>
        </p:nvSpPr>
        <p:spPr>
          <a:xfrm>
            <a:off x="7908159" y="1911495"/>
            <a:ext cx="9720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63248"/>
                </a:solidFill>
              </a:rPr>
              <a:t>Shaowen</a:t>
            </a:r>
            <a:endParaRPr b="1" sz="1200">
              <a:solidFill>
                <a:srgbClr val="26324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63248"/>
                </a:solidFill>
              </a:rPr>
              <a:t>Wang</a:t>
            </a:r>
            <a:endParaRPr b="1" sz="1200">
              <a:solidFill>
                <a:srgbClr val="263248"/>
              </a:solidFill>
            </a:endParaRPr>
          </a:p>
        </p:txBody>
      </p:sp>
      <p:sp>
        <p:nvSpPr>
          <p:cNvPr id="274" name="Google Shape;274;p28"/>
          <p:cNvSpPr txBox="1"/>
          <p:nvPr/>
        </p:nvSpPr>
        <p:spPr>
          <a:xfrm>
            <a:off x="110450" y="4355225"/>
            <a:ext cx="2058600" cy="567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248"/>
                </a:solidFill>
              </a:rPr>
              <a:t>Backpack captured but not distributed (yet)</a:t>
            </a:r>
            <a:endParaRPr>
              <a:solidFill>
                <a:srgbClr val="263248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9"/>
          <p:cNvSpPr txBox="1"/>
          <p:nvPr>
            <p:ph type="title"/>
          </p:nvPr>
        </p:nvSpPr>
        <p:spPr>
          <a:xfrm>
            <a:off x="357075" y="392575"/>
            <a:ext cx="59565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What's Actually in a Backpack? (V1)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https://github.com/floability/floability-examples/tree/main/cms-physics-dv5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0" name="Google Shape;280;p29"/>
          <p:cNvSpPr txBox="1"/>
          <p:nvPr/>
        </p:nvSpPr>
        <p:spPr>
          <a:xfrm>
            <a:off x="146800" y="1418075"/>
            <a:ext cx="6243900" cy="3551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workflow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cms-physics-dv5.ipynb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software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environment.yml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worker-environment.yml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samples/qcd/…/nano_mc2017_11.root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samples/diboson/…/nanomc2017_6.root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compute.yml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/>
          <p:nvPr/>
        </p:nvSpPr>
        <p:spPr>
          <a:xfrm>
            <a:off x="146800" y="1418075"/>
            <a:ext cx="6243900" cy="3551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b="1"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workflow</a:t>
            </a:r>
            <a:endParaRPr b="1"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b="1"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cms-physics-dv5.ipynb</a:t>
            </a:r>
            <a:endParaRPr b="1"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software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environment.yml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worker-environment.yml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samples/qcd/…/nano_mc2017_11.root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samples/diboson/…/nanomc2017_6.root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compute.yml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86" name="Google Shape;286;p30" title="Screenshot 2025-06-02 at 2.49.16 PM.png"/>
          <p:cNvPicPr preferRelativeResize="0"/>
          <p:nvPr/>
        </p:nvPicPr>
        <p:blipFill rotWithShape="1">
          <a:blip r:embed="rId3">
            <a:alphaModFix/>
          </a:blip>
          <a:srcRect b="0" l="12625" r="19789" t="0"/>
          <a:stretch/>
        </p:blipFill>
        <p:spPr>
          <a:xfrm>
            <a:off x="5183400" y="930175"/>
            <a:ext cx="3808201" cy="381070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7" name="Google Shape;287;p30"/>
          <p:cNvSpPr/>
          <p:nvPr/>
        </p:nvSpPr>
        <p:spPr>
          <a:xfrm>
            <a:off x="4794550" y="1487075"/>
            <a:ext cx="668100" cy="56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0"/>
          <p:cNvSpPr txBox="1"/>
          <p:nvPr>
            <p:ph type="title"/>
          </p:nvPr>
        </p:nvSpPr>
        <p:spPr>
          <a:xfrm>
            <a:off x="357075" y="392575"/>
            <a:ext cx="59565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What's Actually in a Backpack? (V1)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https://github.com/floability/floability-examples/tree/main/cms-physics-dv5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"/>
          <p:cNvSpPr txBox="1"/>
          <p:nvPr/>
        </p:nvSpPr>
        <p:spPr>
          <a:xfrm>
            <a:off x="146800" y="1418075"/>
            <a:ext cx="6243900" cy="3551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workflow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cms-physics-dv5.ipynb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software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b="1"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environment.yml</a:t>
            </a:r>
            <a:endParaRPr b="1"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worker-environment.yml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samples/qcd/…/nano_mc2017_11.root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samples/diboson/…/nanomc2017_6.root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compute.yml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94" name="Google Shape;294;p31" title="Screenshot 2025-06-02 at 3.19.2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124" y="235350"/>
            <a:ext cx="3663101" cy="45972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5" name="Google Shape;295;p31"/>
          <p:cNvSpPr/>
          <p:nvPr/>
        </p:nvSpPr>
        <p:spPr>
          <a:xfrm>
            <a:off x="4715950" y="2404100"/>
            <a:ext cx="668100" cy="56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1"/>
          <p:cNvSpPr txBox="1"/>
          <p:nvPr>
            <p:ph type="title"/>
          </p:nvPr>
        </p:nvSpPr>
        <p:spPr>
          <a:xfrm>
            <a:off x="357075" y="392575"/>
            <a:ext cx="59565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What's Actually in a Backpack? (V1)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https://github.com/floability/floability-examples/tree/main/cms-physics-dv5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/>
          <p:nvPr/>
        </p:nvSpPr>
        <p:spPr>
          <a:xfrm>
            <a:off x="146800" y="1418075"/>
            <a:ext cx="6243900" cy="3551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workflow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cms-physics-dv5.ipynb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software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environment.yml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b="1"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worker-environment.yml</a:t>
            </a:r>
            <a:endParaRPr b="1"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samples/qcd/…/nano_mc2017_11.root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samples/diboson/…/nanomc2017_6.root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compute.yml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02" name="Google Shape;302;p32" title="Screenshot 2025-06-02 at 3.19.5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500" y="74425"/>
            <a:ext cx="3093474" cy="49166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3" name="Google Shape;303;p32"/>
          <p:cNvSpPr/>
          <p:nvPr/>
        </p:nvSpPr>
        <p:spPr>
          <a:xfrm>
            <a:off x="5401750" y="2632700"/>
            <a:ext cx="668100" cy="56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2"/>
          <p:cNvSpPr txBox="1"/>
          <p:nvPr>
            <p:ph type="title"/>
          </p:nvPr>
        </p:nvSpPr>
        <p:spPr>
          <a:xfrm>
            <a:off x="357075" y="392575"/>
            <a:ext cx="59565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What's Actually in a Backpack? (V1)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https://github.com/floability/floability-examples/tree/main/cms-physics-dv5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/>
          <p:nvPr>
            <p:ph type="title"/>
          </p:nvPr>
        </p:nvSpPr>
        <p:spPr>
          <a:xfrm>
            <a:off x="128475" y="392575"/>
            <a:ext cx="68136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find software/data deps?</a:t>
            </a:r>
            <a:endParaRPr/>
          </a:p>
        </p:txBody>
      </p:sp>
      <p:pic>
        <p:nvPicPr>
          <p:cNvPr id="310" name="Google Shape;310;p33" title="floability-env.cli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2352374"/>
            <a:ext cx="8636526" cy="20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3"/>
          <p:cNvSpPr txBox="1"/>
          <p:nvPr/>
        </p:nvSpPr>
        <p:spPr>
          <a:xfrm>
            <a:off x="348100" y="1373000"/>
            <a:ext cx="84951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63248"/>
                </a:solidFill>
              </a:rPr>
              <a:t>Use the </a:t>
            </a:r>
            <a:r>
              <a:rPr b="1" lang="en" sz="2400">
                <a:solidFill>
                  <a:srgbClr val="263248"/>
                </a:solidFill>
              </a:rPr>
              <a:t>SciUnit</a:t>
            </a:r>
            <a:r>
              <a:rPr lang="en" sz="2400">
                <a:solidFill>
                  <a:srgbClr val="263248"/>
                </a:solidFill>
              </a:rPr>
              <a:t> technology to instrument a running notebook to observe the Python dependencies of the manager/worker.</a:t>
            </a:r>
            <a:endParaRPr sz="2400">
              <a:solidFill>
                <a:srgbClr val="263248"/>
              </a:solidFill>
            </a:endParaRPr>
          </a:p>
        </p:txBody>
      </p:sp>
      <p:sp>
        <p:nvSpPr>
          <p:cNvPr id="312" name="Google Shape;312;p33"/>
          <p:cNvSpPr txBox="1"/>
          <p:nvPr/>
        </p:nvSpPr>
        <p:spPr>
          <a:xfrm>
            <a:off x="235500" y="4494750"/>
            <a:ext cx="86076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Fils, Gabriel, Zhihao Yuan, and Tanu Malik. "Sciunits: Reusable research objects."</a:t>
            </a:r>
            <a:b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In </a:t>
            </a:r>
            <a:r>
              <a:rPr i="1" lang="en" sz="1300">
                <a:solidFill>
                  <a:srgbClr val="222222"/>
                </a:solidFill>
              </a:rPr>
              <a:t>2017 IEEE 13th International Conference on e-Science (e-Science)</a:t>
            </a: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, pp. 374-383. IEEE, 2017.</a:t>
            </a:r>
            <a:endParaRPr sz="2700">
              <a:solidFill>
                <a:srgbClr val="263248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/>
          <p:nvPr/>
        </p:nvSpPr>
        <p:spPr>
          <a:xfrm>
            <a:off x="146800" y="1418075"/>
            <a:ext cx="6243900" cy="3551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workflow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cms-physics-dv5.ipynb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software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environment.yml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worker-environment.yml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b="1"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b="1"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b="1"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data.yml</a:t>
            </a:r>
            <a:endParaRPr b="1"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b="1"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samples/qcd/…/nano_mc2017_11.root</a:t>
            </a:r>
            <a:endParaRPr b="1"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b="1"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samples/diboson/…/nanomc2017_6.root</a:t>
            </a:r>
            <a:endParaRPr b="1"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compute.yml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18" name="Google Shape;318;p34" title="Screenshot 2025-06-02 at 3.19.1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474" y="1371502"/>
            <a:ext cx="5922676" cy="217620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9" name="Google Shape;319;p34"/>
          <p:cNvSpPr/>
          <p:nvPr/>
        </p:nvSpPr>
        <p:spPr>
          <a:xfrm>
            <a:off x="2521250" y="2982200"/>
            <a:ext cx="668100" cy="56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4"/>
          <p:cNvSpPr txBox="1"/>
          <p:nvPr>
            <p:ph type="title"/>
          </p:nvPr>
        </p:nvSpPr>
        <p:spPr>
          <a:xfrm>
            <a:off x="357075" y="392575"/>
            <a:ext cx="59565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What's Actually in a Backpack? (V1)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https://github.com/floability/floability-examples/tree/main/cms-physics-dv5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21" name="Google Shape;32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1575" y="4334613"/>
            <a:ext cx="668099" cy="66778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4"/>
          <p:cNvSpPr txBox="1"/>
          <p:nvPr/>
        </p:nvSpPr>
        <p:spPr>
          <a:xfrm>
            <a:off x="6690450" y="3633025"/>
            <a:ext cx="21504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3248"/>
                </a:solidFill>
              </a:rPr>
              <a:t>Opportunity to connect Pelican!</a:t>
            </a:r>
            <a:endParaRPr sz="1800">
              <a:solidFill>
                <a:srgbClr val="263248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/>
          <p:nvPr/>
        </p:nvSpPr>
        <p:spPr>
          <a:xfrm>
            <a:off x="146800" y="1418075"/>
            <a:ext cx="6243900" cy="3551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workflow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cms-physics-dv5.ipynb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software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environment.yml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worker-environment.yml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data.yml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samples/qcd/…/nano_mc2017_11.root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samples/diboson/…/nanomc2017_6.ro</a:t>
            </a:r>
            <a:r>
              <a:rPr b="1"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ot</a:t>
            </a:r>
            <a:endParaRPr b="1"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➔"/>
            </a:pPr>
            <a:r>
              <a:rPr b="1"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endParaRPr b="1"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Char char="◆"/>
            </a:pPr>
            <a:r>
              <a:rPr b="1"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compute.yml</a:t>
            </a:r>
            <a:endParaRPr b="1"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28" name="Google Shape;328;p35" title="Screenshot 2025-06-02 at 3.18.4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8575" y="2491800"/>
            <a:ext cx="3997725" cy="24776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9" name="Google Shape;329;p35"/>
          <p:cNvSpPr/>
          <p:nvPr/>
        </p:nvSpPr>
        <p:spPr>
          <a:xfrm>
            <a:off x="4476025" y="4406075"/>
            <a:ext cx="668100" cy="56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5"/>
          <p:cNvSpPr txBox="1"/>
          <p:nvPr/>
        </p:nvSpPr>
        <p:spPr>
          <a:xfrm>
            <a:off x="7938800" y="3213525"/>
            <a:ext cx="793500" cy="46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63248"/>
                </a:solidFill>
                <a:latin typeface="Consolas"/>
                <a:ea typeface="Consolas"/>
                <a:cs typeface="Consolas"/>
                <a:sym typeface="Consolas"/>
              </a:rPr>
              <a:t>400</a:t>
            </a:r>
            <a:endParaRPr sz="2200">
              <a:solidFill>
                <a:srgbClr val="26324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1" name="Google Shape;331;p35"/>
          <p:cNvSpPr txBox="1"/>
          <p:nvPr>
            <p:ph type="title"/>
          </p:nvPr>
        </p:nvSpPr>
        <p:spPr>
          <a:xfrm>
            <a:off x="357075" y="392575"/>
            <a:ext cx="59565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What's Actually in a Backpack? (V1)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https://github.com/floability/floability-examples/tree/main/cms-physics-dv5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36"/>
          <p:cNvGrpSpPr/>
          <p:nvPr/>
        </p:nvGrpSpPr>
        <p:grpSpPr>
          <a:xfrm>
            <a:off x="1145075" y="1224475"/>
            <a:ext cx="7810200" cy="3624000"/>
            <a:chOff x="1145075" y="1224475"/>
            <a:chExt cx="7810200" cy="3624000"/>
          </a:xfrm>
        </p:grpSpPr>
        <p:sp>
          <p:nvSpPr>
            <p:cNvPr id="337" name="Google Shape;337;p36"/>
            <p:cNvSpPr/>
            <p:nvPr/>
          </p:nvSpPr>
          <p:spPr>
            <a:xfrm>
              <a:off x="1403375" y="1224475"/>
              <a:ext cx="7551900" cy="36240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floability instance</a:t>
              </a:r>
              <a:endParaRPr/>
            </a:p>
          </p:txBody>
        </p:sp>
        <p:cxnSp>
          <p:nvCxnSpPr>
            <p:cNvPr id="338" name="Google Shape;338;p36"/>
            <p:cNvCxnSpPr>
              <a:stCxn id="339" idx="0"/>
            </p:cNvCxnSpPr>
            <p:nvPr/>
          </p:nvCxnSpPr>
          <p:spPr>
            <a:xfrm flipH="1" rot="10800000">
              <a:off x="1145075" y="2537700"/>
              <a:ext cx="261300" cy="13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sp>
        <p:nvSpPr>
          <p:cNvPr id="340" name="Google Shape;340;p36"/>
          <p:cNvSpPr/>
          <p:nvPr/>
        </p:nvSpPr>
        <p:spPr>
          <a:xfrm>
            <a:off x="5934200" y="3085850"/>
            <a:ext cx="2939100" cy="199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batch system</a:t>
            </a:r>
            <a:endParaRPr/>
          </a:p>
        </p:txBody>
      </p:sp>
      <p:sp>
        <p:nvSpPr>
          <p:cNvPr id="341" name="Google Shape;341;p36"/>
          <p:cNvSpPr/>
          <p:nvPr/>
        </p:nvSpPr>
        <p:spPr>
          <a:xfrm>
            <a:off x="6096325" y="3276800"/>
            <a:ext cx="2629500" cy="14130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batch job</a:t>
            </a:r>
            <a:endParaRPr/>
          </a:p>
        </p:txBody>
      </p:sp>
      <p:sp>
        <p:nvSpPr>
          <p:cNvPr id="342" name="Google Shape;342;p36"/>
          <p:cNvSpPr/>
          <p:nvPr/>
        </p:nvSpPr>
        <p:spPr>
          <a:xfrm>
            <a:off x="1405050" y="259575"/>
            <a:ext cx="7551900" cy="43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6"/>
          <p:cNvSpPr/>
          <p:nvPr/>
        </p:nvSpPr>
        <p:spPr>
          <a:xfrm>
            <a:off x="1695461" y="346347"/>
            <a:ext cx="1518000" cy="267000"/>
          </a:xfrm>
          <a:prstGeom prst="roundRect">
            <a:avLst>
              <a:gd fmla="val 16667" name="adj"/>
            </a:avLst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</a:t>
            </a:r>
            <a:endParaRPr/>
          </a:p>
        </p:txBody>
      </p:sp>
      <p:sp>
        <p:nvSpPr>
          <p:cNvPr id="344" name="Google Shape;344;p36"/>
          <p:cNvSpPr/>
          <p:nvPr/>
        </p:nvSpPr>
        <p:spPr>
          <a:xfrm>
            <a:off x="7145285" y="346345"/>
            <a:ext cx="1518000" cy="267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Specs</a:t>
            </a:r>
            <a:endParaRPr/>
          </a:p>
        </p:txBody>
      </p:sp>
      <p:sp>
        <p:nvSpPr>
          <p:cNvPr id="345" name="Google Shape;345;p36"/>
          <p:cNvSpPr/>
          <p:nvPr/>
        </p:nvSpPr>
        <p:spPr>
          <a:xfrm>
            <a:off x="5325629" y="346346"/>
            <a:ext cx="1518000" cy="267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Specs</a:t>
            </a:r>
            <a:endParaRPr/>
          </a:p>
        </p:txBody>
      </p:sp>
      <p:cxnSp>
        <p:nvCxnSpPr>
          <p:cNvPr id="346" name="Google Shape;346;p36"/>
          <p:cNvCxnSpPr/>
          <p:nvPr/>
        </p:nvCxnSpPr>
        <p:spPr>
          <a:xfrm>
            <a:off x="4274125" y="2236816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7" name="Google Shape;347;p36"/>
          <p:cNvSpPr/>
          <p:nvPr/>
        </p:nvSpPr>
        <p:spPr>
          <a:xfrm>
            <a:off x="6256475" y="3276800"/>
            <a:ext cx="2358300" cy="100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worker software environ</a:t>
            </a:r>
            <a:endParaRPr/>
          </a:p>
        </p:txBody>
      </p:sp>
      <p:sp>
        <p:nvSpPr>
          <p:cNvPr id="348" name="Google Shape;348;p36"/>
          <p:cNvSpPr/>
          <p:nvPr/>
        </p:nvSpPr>
        <p:spPr>
          <a:xfrm>
            <a:off x="6388775" y="3445616"/>
            <a:ext cx="2066700" cy="459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worker</a:t>
            </a:r>
            <a:endParaRPr/>
          </a:p>
        </p:txBody>
      </p:sp>
      <p:sp>
        <p:nvSpPr>
          <p:cNvPr id="349" name="Google Shape;349;p36"/>
          <p:cNvSpPr/>
          <p:nvPr/>
        </p:nvSpPr>
        <p:spPr>
          <a:xfrm>
            <a:off x="3472279" y="346346"/>
            <a:ext cx="1518000" cy="267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Specs</a:t>
            </a:r>
            <a:endParaRPr/>
          </a:p>
        </p:txBody>
      </p:sp>
      <p:grpSp>
        <p:nvGrpSpPr>
          <p:cNvPr id="350" name="Google Shape;350;p36"/>
          <p:cNvGrpSpPr/>
          <p:nvPr/>
        </p:nvGrpSpPr>
        <p:grpSpPr>
          <a:xfrm>
            <a:off x="1695461" y="613350"/>
            <a:ext cx="1518000" cy="1581322"/>
            <a:chOff x="1695461" y="613350"/>
            <a:chExt cx="1518000" cy="1581322"/>
          </a:xfrm>
        </p:grpSpPr>
        <p:sp>
          <p:nvSpPr>
            <p:cNvPr id="351" name="Google Shape;351;p36"/>
            <p:cNvSpPr/>
            <p:nvPr/>
          </p:nvSpPr>
          <p:spPr>
            <a:xfrm rot="5400000">
              <a:off x="1819050" y="982800"/>
              <a:ext cx="1270800" cy="531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copy</a:t>
              </a:r>
              <a:endParaRPr/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1695461" y="1927672"/>
              <a:ext cx="1518000" cy="267000"/>
            </a:xfrm>
            <a:prstGeom prst="roundRect">
              <a:avLst>
                <a:gd fmla="val 16667" name="adj"/>
              </a:avLst>
            </a:prstGeom>
            <a:solidFill>
              <a:srgbClr val="E6B8A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Workflow</a:t>
              </a:r>
              <a:endParaRPr/>
            </a:p>
          </p:txBody>
        </p:sp>
      </p:grpSp>
      <p:grpSp>
        <p:nvGrpSpPr>
          <p:cNvPr id="353" name="Google Shape;353;p36"/>
          <p:cNvGrpSpPr/>
          <p:nvPr/>
        </p:nvGrpSpPr>
        <p:grpSpPr>
          <a:xfrm>
            <a:off x="1579875" y="2635527"/>
            <a:ext cx="3874300" cy="2054123"/>
            <a:chOff x="1579875" y="2635527"/>
            <a:chExt cx="3874300" cy="2054123"/>
          </a:xfrm>
        </p:grpSpPr>
        <p:sp>
          <p:nvSpPr>
            <p:cNvPr id="354" name="Google Shape;354;p36"/>
            <p:cNvSpPr/>
            <p:nvPr/>
          </p:nvSpPr>
          <p:spPr>
            <a:xfrm>
              <a:off x="1579875" y="3113450"/>
              <a:ext cx="3564300" cy="1576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manager software environment</a:t>
              </a:r>
              <a:endParaRPr/>
            </a:p>
          </p:txBody>
        </p:sp>
        <p:cxnSp>
          <p:nvCxnSpPr>
            <p:cNvPr id="355" name="Google Shape;355;p36"/>
            <p:cNvCxnSpPr>
              <a:stCxn id="356" idx="1"/>
            </p:cNvCxnSpPr>
            <p:nvPr/>
          </p:nvCxnSpPr>
          <p:spPr>
            <a:xfrm flipH="1">
              <a:off x="4864075" y="2635527"/>
              <a:ext cx="590100" cy="4593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339" name="Google Shape;339;p36"/>
          <p:cNvSpPr/>
          <p:nvPr/>
        </p:nvSpPr>
        <p:spPr>
          <a:xfrm rot="5400000">
            <a:off x="-1352425" y="2334600"/>
            <a:ext cx="4561800" cy="4332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/>
              <a:t>floability</a:t>
            </a:r>
            <a:endParaRPr b="1" i="1" sz="2500"/>
          </a:p>
        </p:txBody>
      </p:sp>
      <p:cxnSp>
        <p:nvCxnSpPr>
          <p:cNvPr id="357" name="Google Shape;357;p36"/>
          <p:cNvCxnSpPr>
            <a:stCxn id="342" idx="1"/>
          </p:cNvCxnSpPr>
          <p:nvPr/>
        </p:nvCxnSpPr>
        <p:spPr>
          <a:xfrm flipH="1">
            <a:off x="1147950" y="476175"/>
            <a:ext cx="257100" cy="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58" name="Google Shape;358;p36"/>
          <p:cNvSpPr/>
          <p:nvPr/>
        </p:nvSpPr>
        <p:spPr>
          <a:xfrm>
            <a:off x="66075" y="1036525"/>
            <a:ext cx="1260900" cy="84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Deploy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Backpack</a:t>
            </a:r>
            <a:endParaRPr/>
          </a:p>
        </p:txBody>
      </p:sp>
      <p:grpSp>
        <p:nvGrpSpPr>
          <p:cNvPr id="359" name="Google Shape;359;p36"/>
          <p:cNvGrpSpPr/>
          <p:nvPr/>
        </p:nvGrpSpPr>
        <p:grpSpPr>
          <a:xfrm>
            <a:off x="3425000" y="613350"/>
            <a:ext cx="1504275" cy="1623466"/>
            <a:chOff x="3425000" y="613350"/>
            <a:chExt cx="1504275" cy="1623466"/>
          </a:xfrm>
        </p:grpSpPr>
        <p:sp>
          <p:nvSpPr>
            <p:cNvPr id="360" name="Google Shape;360;p36"/>
            <p:cNvSpPr/>
            <p:nvPr/>
          </p:nvSpPr>
          <p:spPr>
            <a:xfrm rot="5400000">
              <a:off x="3681725" y="964500"/>
              <a:ext cx="1234200" cy="531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fetch</a:t>
              </a:r>
              <a:endParaRPr/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3668375" y="1885516"/>
              <a:ext cx="1260900" cy="3513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data</a:t>
              </a:r>
              <a:endParaRPr/>
            </a:p>
          </p:txBody>
        </p:sp>
        <p:sp>
          <p:nvSpPr>
            <p:cNvPr id="362" name="Google Shape;362;p36"/>
            <p:cNvSpPr txBox="1"/>
            <p:nvPr/>
          </p:nvSpPr>
          <p:spPr>
            <a:xfrm>
              <a:off x="3425000" y="1445900"/>
              <a:ext cx="7065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</a:rPr>
                <a:t>$$$</a:t>
              </a:r>
              <a:endParaRPr sz="1800">
                <a:solidFill>
                  <a:schemeClr val="dk2"/>
                </a:solidFill>
              </a:endParaRPr>
            </a:p>
          </p:txBody>
        </p:sp>
      </p:grpSp>
      <p:grpSp>
        <p:nvGrpSpPr>
          <p:cNvPr id="363" name="Google Shape;363;p36"/>
          <p:cNvGrpSpPr/>
          <p:nvPr/>
        </p:nvGrpSpPr>
        <p:grpSpPr>
          <a:xfrm>
            <a:off x="5144075" y="613350"/>
            <a:ext cx="1571000" cy="2238777"/>
            <a:chOff x="5144075" y="613350"/>
            <a:chExt cx="1571000" cy="2238777"/>
          </a:xfrm>
        </p:grpSpPr>
        <p:sp>
          <p:nvSpPr>
            <p:cNvPr id="364" name="Google Shape;364;p36"/>
            <p:cNvSpPr/>
            <p:nvPr/>
          </p:nvSpPr>
          <p:spPr>
            <a:xfrm rot="5400000">
              <a:off x="5467537" y="964500"/>
              <a:ext cx="1234200" cy="531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install</a:t>
              </a:r>
              <a:endParaRPr/>
            </a:p>
          </p:txBody>
        </p:sp>
        <p:sp>
          <p:nvSpPr>
            <p:cNvPr id="356" name="Google Shape;356;p36"/>
            <p:cNvSpPr/>
            <p:nvPr/>
          </p:nvSpPr>
          <p:spPr>
            <a:xfrm>
              <a:off x="5454175" y="2418927"/>
              <a:ext cx="1260900" cy="433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manager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tarball</a:t>
              </a:r>
              <a:endParaRPr/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5454175" y="1856203"/>
              <a:ext cx="1260900" cy="400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worker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tarball</a:t>
              </a:r>
              <a:endParaRPr/>
            </a:p>
          </p:txBody>
        </p:sp>
        <p:sp>
          <p:nvSpPr>
            <p:cNvPr id="366" name="Google Shape;366;p36"/>
            <p:cNvSpPr txBox="1"/>
            <p:nvPr/>
          </p:nvSpPr>
          <p:spPr>
            <a:xfrm>
              <a:off x="5144075" y="1454450"/>
              <a:ext cx="7065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</a:rPr>
                <a:t>$$$</a:t>
              </a:r>
              <a:endParaRPr sz="1800">
                <a:solidFill>
                  <a:schemeClr val="dk2"/>
                </a:solidFill>
              </a:endParaRPr>
            </a:p>
          </p:txBody>
        </p:sp>
      </p:grpSp>
      <p:grpSp>
        <p:nvGrpSpPr>
          <p:cNvPr id="367" name="Google Shape;367;p36"/>
          <p:cNvGrpSpPr/>
          <p:nvPr/>
        </p:nvGrpSpPr>
        <p:grpSpPr>
          <a:xfrm>
            <a:off x="1700475" y="2194672"/>
            <a:ext cx="1518000" cy="2067328"/>
            <a:chOff x="1700475" y="2194672"/>
            <a:chExt cx="1518000" cy="2067328"/>
          </a:xfrm>
        </p:grpSpPr>
        <p:sp>
          <p:nvSpPr>
            <p:cNvPr id="368" name="Google Shape;368;p36"/>
            <p:cNvSpPr/>
            <p:nvPr/>
          </p:nvSpPr>
          <p:spPr>
            <a:xfrm>
              <a:off x="1700475" y="3191600"/>
              <a:ext cx="1518000" cy="1070400"/>
            </a:xfrm>
            <a:prstGeom prst="roundRect">
              <a:avLst>
                <a:gd fmla="val 16667" name="adj"/>
              </a:avLst>
            </a:prstGeom>
            <a:solidFill>
              <a:srgbClr val="E6B8A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/>
                <a:t>notebook kernel</a:t>
              </a:r>
              <a:endParaRPr sz="1300"/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1947375" y="3440275"/>
              <a:ext cx="991200" cy="459300"/>
            </a:xfrm>
            <a:prstGeom prst="roundRect">
              <a:avLst>
                <a:gd fmla="val 16667" name="adj"/>
              </a:avLst>
            </a:prstGeom>
            <a:solidFill>
              <a:srgbClr val="E6B8A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manager</a:t>
              </a:r>
              <a:endParaRPr/>
            </a:p>
          </p:txBody>
        </p:sp>
        <p:cxnSp>
          <p:nvCxnSpPr>
            <p:cNvPr id="370" name="Google Shape;370;p36"/>
            <p:cNvCxnSpPr>
              <a:stCxn id="352" idx="2"/>
              <a:endCxn id="368" idx="0"/>
            </p:cNvCxnSpPr>
            <p:nvPr/>
          </p:nvCxnSpPr>
          <p:spPr>
            <a:xfrm>
              <a:off x="2454461" y="2194672"/>
              <a:ext cx="5100" cy="996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71" name="Google Shape;371;p36"/>
          <p:cNvGrpSpPr/>
          <p:nvPr/>
        </p:nvGrpSpPr>
        <p:grpSpPr>
          <a:xfrm>
            <a:off x="3670658" y="2236816"/>
            <a:ext cx="1260900" cy="1359275"/>
            <a:chOff x="3670658" y="2236816"/>
            <a:chExt cx="1260900" cy="1359275"/>
          </a:xfrm>
        </p:grpSpPr>
        <p:sp>
          <p:nvSpPr>
            <p:cNvPr id="372" name="Google Shape;372;p36"/>
            <p:cNvSpPr/>
            <p:nvPr/>
          </p:nvSpPr>
          <p:spPr>
            <a:xfrm>
              <a:off x="3670658" y="3244791"/>
              <a:ext cx="1260900" cy="3513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data</a:t>
              </a:r>
              <a:endParaRPr/>
            </a:p>
          </p:txBody>
        </p:sp>
        <p:cxnSp>
          <p:nvCxnSpPr>
            <p:cNvPr id="373" name="Google Shape;373;p36"/>
            <p:cNvCxnSpPr>
              <a:stCxn id="361" idx="2"/>
              <a:endCxn id="372" idx="0"/>
            </p:cNvCxnSpPr>
            <p:nvPr/>
          </p:nvCxnSpPr>
          <p:spPr>
            <a:xfrm>
              <a:off x="4298825" y="2236816"/>
              <a:ext cx="2400" cy="1008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74" name="Google Shape;374;p36"/>
          <p:cNvGrpSpPr/>
          <p:nvPr/>
        </p:nvGrpSpPr>
        <p:grpSpPr>
          <a:xfrm>
            <a:off x="6715075" y="613338"/>
            <a:ext cx="2734050" cy="2492785"/>
            <a:chOff x="6715075" y="613338"/>
            <a:chExt cx="2734050" cy="2492785"/>
          </a:xfrm>
        </p:grpSpPr>
        <p:sp>
          <p:nvSpPr>
            <p:cNvPr id="375" name="Google Shape;375;p36"/>
            <p:cNvSpPr/>
            <p:nvPr/>
          </p:nvSpPr>
          <p:spPr>
            <a:xfrm rot="5400000">
              <a:off x="7278025" y="964488"/>
              <a:ext cx="1234200" cy="531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provision</a:t>
              </a: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7273825" y="1836625"/>
              <a:ext cx="1260900" cy="4332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vine_factory</a:t>
              </a:r>
              <a:endParaRPr/>
            </a:p>
          </p:txBody>
        </p:sp>
        <p:sp>
          <p:nvSpPr>
            <p:cNvPr id="377" name="Google Shape;377;p36"/>
            <p:cNvSpPr txBox="1"/>
            <p:nvPr/>
          </p:nvSpPr>
          <p:spPr>
            <a:xfrm>
              <a:off x="7931125" y="2524600"/>
              <a:ext cx="1518000" cy="1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</a:rPr>
                <a:t>dynamically</a:t>
              </a:r>
              <a:endParaRPr>
                <a:solidFill>
                  <a:schemeClr val="dk2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</a:rPr>
                <a:t>submit</a:t>
              </a:r>
              <a:endParaRPr>
                <a:solidFill>
                  <a:schemeClr val="dk2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</a:rPr>
                <a:t>workers</a:t>
              </a:r>
              <a:endParaRPr>
                <a:solidFill>
                  <a:schemeClr val="dk2"/>
                </a:solidFill>
              </a:endParaRPr>
            </a:p>
          </p:txBody>
        </p:sp>
        <p:cxnSp>
          <p:nvCxnSpPr>
            <p:cNvPr id="378" name="Google Shape;378;p36"/>
            <p:cNvCxnSpPr/>
            <p:nvPr/>
          </p:nvCxnSpPr>
          <p:spPr>
            <a:xfrm flipH="1">
              <a:off x="7901275" y="2237323"/>
              <a:ext cx="3000" cy="8688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79" name="Google Shape;379;p36"/>
            <p:cNvCxnSpPr/>
            <p:nvPr/>
          </p:nvCxnSpPr>
          <p:spPr>
            <a:xfrm flipH="1">
              <a:off x="7825075" y="2236816"/>
              <a:ext cx="3000" cy="8688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80" name="Google Shape;380;p36"/>
            <p:cNvCxnSpPr/>
            <p:nvPr/>
          </p:nvCxnSpPr>
          <p:spPr>
            <a:xfrm flipH="1">
              <a:off x="7748875" y="2236816"/>
              <a:ext cx="3000" cy="8688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81" name="Google Shape;381;p36"/>
            <p:cNvCxnSpPr/>
            <p:nvPr/>
          </p:nvCxnSpPr>
          <p:spPr>
            <a:xfrm flipH="1">
              <a:off x="7977475" y="2236816"/>
              <a:ext cx="3000" cy="8688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82" name="Google Shape;382;p36"/>
            <p:cNvCxnSpPr/>
            <p:nvPr/>
          </p:nvCxnSpPr>
          <p:spPr>
            <a:xfrm flipH="1">
              <a:off x="7672675" y="2236816"/>
              <a:ext cx="3000" cy="8688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83" name="Google Shape;383;p36"/>
            <p:cNvCxnSpPr>
              <a:stCxn id="365" idx="3"/>
              <a:endCxn id="376" idx="1"/>
            </p:cNvCxnSpPr>
            <p:nvPr/>
          </p:nvCxnSpPr>
          <p:spPr>
            <a:xfrm flipH="1" rot="10800000">
              <a:off x="6715075" y="2053303"/>
              <a:ext cx="558900" cy="3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84" name="Google Shape;384;p36"/>
          <p:cNvGrpSpPr/>
          <p:nvPr/>
        </p:nvGrpSpPr>
        <p:grpSpPr>
          <a:xfrm>
            <a:off x="2938475" y="3423767"/>
            <a:ext cx="3450300" cy="251499"/>
            <a:chOff x="2938475" y="3423767"/>
            <a:chExt cx="3450300" cy="251499"/>
          </a:xfrm>
        </p:grpSpPr>
        <p:sp>
          <p:nvSpPr>
            <p:cNvPr id="385" name="Google Shape;385;p36"/>
            <p:cNvSpPr txBox="1"/>
            <p:nvPr/>
          </p:nvSpPr>
          <p:spPr>
            <a:xfrm>
              <a:off x="4951449" y="3423767"/>
              <a:ext cx="1196400" cy="1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</a:rPr>
                <a:t>connect</a:t>
              </a:r>
              <a:endParaRPr b="1">
                <a:solidFill>
                  <a:schemeClr val="dk2"/>
                </a:solidFill>
              </a:endParaRPr>
            </a:p>
          </p:txBody>
        </p:sp>
        <p:cxnSp>
          <p:nvCxnSpPr>
            <p:cNvPr id="386" name="Google Shape;386;p36"/>
            <p:cNvCxnSpPr>
              <a:stCxn id="348" idx="1"/>
              <a:endCxn id="369" idx="3"/>
            </p:cNvCxnSpPr>
            <p:nvPr/>
          </p:nvCxnSpPr>
          <p:spPr>
            <a:xfrm rot="10800000">
              <a:off x="2938475" y="3669866"/>
              <a:ext cx="3450300" cy="54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sp>
        <p:nvSpPr>
          <p:cNvPr id="387" name="Google Shape;387;p36"/>
          <p:cNvSpPr/>
          <p:nvPr/>
        </p:nvSpPr>
        <p:spPr>
          <a:xfrm>
            <a:off x="410900" y="3276800"/>
            <a:ext cx="1518000" cy="84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Interactive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/>
          <p:nvPr>
            <p:ph type="title"/>
          </p:nvPr>
        </p:nvSpPr>
        <p:spPr>
          <a:xfrm>
            <a:off x="204675" y="392575"/>
            <a:ext cx="75918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 is a Work in Progress</a:t>
            </a:r>
            <a:endParaRPr/>
          </a:p>
        </p:txBody>
      </p:sp>
      <p:graphicFrame>
        <p:nvGraphicFramePr>
          <p:cNvPr id="393" name="Google Shape;393;p37"/>
          <p:cNvGraphicFramePr/>
          <p:nvPr/>
        </p:nvGraphicFramePr>
        <p:xfrm>
          <a:off x="611475" y="151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{32906236-C96D-4EF1-82C7-699EA27F61B6}</a:tableStyleId>
              </a:tblPr>
              <a:tblGrid>
                <a:gridCol w="1220150"/>
                <a:gridCol w="1220150"/>
                <a:gridCol w="1220150"/>
                <a:gridCol w="1220150"/>
                <a:gridCol w="1220150"/>
                <a:gridCol w="1220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Workflow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ND CRC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Purdue Anvil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UT Stampede3</a:t>
                      </a:r>
                      <a:r>
                        <a:rPr b="1" lang="en"/>
                        <a:t> 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AWS</a:t>
                      </a:r>
                      <a:br>
                        <a:rPr b="1" lang="en"/>
                      </a:br>
                      <a:r>
                        <a:rPr b="1" lang="en"/>
                        <a:t>Cluster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OSPool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DV5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363A47"/>
                          </a:solidFill>
                          <a:highlight>
                            <a:srgbClr val="FFFFFF"/>
                          </a:highlight>
                        </a:rPr>
                        <a:t>✔️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363A47"/>
                          </a:solidFill>
                          <a:highlight>
                            <a:srgbClr val="FFFFFF"/>
                          </a:highlight>
                        </a:rPr>
                        <a:t>✔️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363A47"/>
                          </a:solidFill>
                          <a:highlight>
                            <a:srgbClr val="FFFFFF"/>
                          </a:highlight>
                        </a:rPr>
                        <a:t>✔️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363A47"/>
                          </a:solidFill>
                          <a:highlight>
                            <a:srgbClr val="FFFFFF"/>
                          </a:highlight>
                        </a:rPr>
                        <a:t>✔️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DConv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363A47"/>
                          </a:solidFill>
                          <a:highlight>
                            <a:srgbClr val="FFFFFF"/>
                          </a:highlight>
                        </a:rPr>
                        <a:t>✔️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363A47"/>
                          </a:solidFill>
                          <a:highlight>
                            <a:srgbClr val="FFFFFF"/>
                          </a:highlight>
                        </a:rPr>
                        <a:t>✔️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363A47"/>
                          </a:solidFill>
                          <a:highlight>
                            <a:srgbClr val="FFFFFF"/>
                          </a:highlight>
                        </a:rPr>
                        <a:t>✔️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363A47"/>
                          </a:solidFill>
                          <a:highlight>
                            <a:srgbClr val="FFFFFF"/>
                          </a:highlight>
                        </a:rPr>
                        <a:t>✔️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CTrend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363A47"/>
                          </a:solidFill>
                          <a:highlight>
                            <a:srgbClr val="FFFFFF"/>
                          </a:highlight>
                        </a:rPr>
                        <a:t>✔️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363A47"/>
                          </a:solidFill>
                          <a:highlight>
                            <a:srgbClr val="FFFFFF"/>
                          </a:highlight>
                        </a:rPr>
                        <a:t>✔️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363A47"/>
                          </a:solidFill>
                          <a:highlight>
                            <a:srgbClr val="FFFFFF"/>
                          </a:highlight>
                        </a:rPr>
                        <a:t>✔️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363A47"/>
                          </a:solidFill>
                          <a:highlight>
                            <a:srgbClr val="FFFFFF"/>
                          </a:highlight>
                        </a:rPr>
                        <a:t>✔️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CESM Ocean Heat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363A47"/>
                          </a:solidFill>
                          <a:highlight>
                            <a:srgbClr val="FFFFFF"/>
                          </a:highlight>
                        </a:rPr>
                        <a:t>✔️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363A47"/>
                          </a:solidFill>
                          <a:highlight>
                            <a:srgbClr val="FFFFFF"/>
                          </a:highlight>
                        </a:rPr>
                        <a:t>✔️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363A47"/>
                          </a:solidFill>
                          <a:highlight>
                            <a:srgbClr val="FFFFFF"/>
                          </a:highlight>
                        </a:rPr>
                        <a:t>✔️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363A47"/>
                          </a:solidFill>
                          <a:highlight>
                            <a:srgbClr val="FFFFFF"/>
                          </a:highlight>
                        </a:rPr>
                        <a:t>✔️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Montage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363A47"/>
                          </a:solidFill>
                          <a:highlight>
                            <a:srgbClr val="FFFFFF"/>
                          </a:highlight>
                        </a:rPr>
                        <a:t>✔️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94" name="Google Shape;394;p37"/>
          <p:cNvSpPr txBox="1"/>
          <p:nvPr/>
        </p:nvSpPr>
        <p:spPr>
          <a:xfrm>
            <a:off x="550550" y="4523500"/>
            <a:ext cx="74847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https://github.com/floability/floability-examples</a:t>
            </a:r>
            <a:endParaRPr sz="1800">
              <a:solidFill>
                <a:srgbClr val="263248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57075" y="392575"/>
            <a:ext cx="5507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Different Worlds of Computing?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200" y="2101675"/>
            <a:ext cx="3928776" cy="278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 rotWithShape="1">
          <a:blip r:embed="rId4">
            <a:alphaModFix/>
          </a:blip>
          <a:srcRect b="0" l="0" r="43368" t="0"/>
          <a:stretch/>
        </p:blipFill>
        <p:spPr>
          <a:xfrm>
            <a:off x="5195876" y="2269067"/>
            <a:ext cx="2441600" cy="2290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7375" y="2573875"/>
            <a:ext cx="2349703" cy="229095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3" name="Google Shape;113;p20"/>
          <p:cNvSpPr txBox="1"/>
          <p:nvPr/>
        </p:nvSpPr>
        <p:spPr>
          <a:xfrm>
            <a:off x="0" y="1383950"/>
            <a:ext cx="45747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63248"/>
                </a:solidFill>
              </a:rPr>
              <a:t>Interactive Notebooks</a:t>
            </a:r>
            <a:endParaRPr sz="2200">
              <a:solidFill>
                <a:srgbClr val="26324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3248"/>
                </a:solidFill>
              </a:rPr>
              <a:t>Graphical, Interactive, Personal, </a:t>
            </a:r>
            <a:r>
              <a:rPr b="1" lang="en" sz="1600">
                <a:solidFill>
                  <a:srgbClr val="263248"/>
                </a:solidFill>
              </a:rPr>
              <a:t>Limited</a:t>
            </a:r>
            <a:endParaRPr b="1" sz="1600">
              <a:solidFill>
                <a:srgbClr val="263248"/>
              </a:solidFill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4442000" y="1383950"/>
            <a:ext cx="46257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63248"/>
                </a:solidFill>
              </a:rPr>
              <a:t>High Throughput Workflows</a:t>
            </a:r>
            <a:endParaRPr sz="2200">
              <a:solidFill>
                <a:srgbClr val="26324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3248"/>
                </a:solidFill>
              </a:rPr>
              <a:t>Scripting, Batch, Shared, </a:t>
            </a:r>
            <a:r>
              <a:rPr b="1" lang="en" sz="1600">
                <a:solidFill>
                  <a:srgbClr val="263248"/>
                </a:solidFill>
              </a:rPr>
              <a:t>Scalable</a:t>
            </a:r>
            <a:endParaRPr b="1" sz="1600">
              <a:solidFill>
                <a:srgbClr val="26324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63248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8"/>
          <p:cNvSpPr txBox="1"/>
          <p:nvPr>
            <p:ph type="title"/>
          </p:nvPr>
        </p:nvSpPr>
        <p:spPr>
          <a:xfrm>
            <a:off x="204675" y="392575"/>
            <a:ext cx="75918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 to Multiple Sites: floability run</a:t>
            </a:r>
            <a:endParaRPr/>
          </a:p>
        </p:txBody>
      </p:sp>
      <p:pic>
        <p:nvPicPr>
          <p:cNvPr id="400" name="Google Shape;400;p38" title="Screenshot 2025-06-02 at 5.09.3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75" y="1481725"/>
            <a:ext cx="8315226" cy="32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300"/>
              <a:t>Overall Project Status:</a:t>
            </a:r>
            <a:endParaRPr b="1" sz="2300"/>
          </a:p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Year one of a four year translational project.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MVP of the Floability tool is published via Conda:</a:t>
            </a:r>
            <a:endParaRPr sz="2300"/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b="1" lang="en" sz="1700">
                <a:latin typeface="Consolas"/>
                <a:ea typeface="Consolas"/>
                <a:cs typeface="Consolas"/>
                <a:sym typeface="Consolas"/>
              </a:rPr>
              <a:t>conda install -c conda-forge floability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Currently gathering and testing applications at multiple sites.</a:t>
            </a:r>
            <a:endParaRPr sz="23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OSPool – Need to be able to connect from worker to manager.</a:t>
            </a:r>
            <a:endParaRPr sz="20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Looking for applications and (brave) initial users.</a:t>
            </a:r>
            <a:endParaRPr sz="2300"/>
          </a:p>
        </p:txBody>
      </p:sp>
      <p:pic>
        <p:nvPicPr>
          <p:cNvPr id="406" name="Google Shape;40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513" y="231713"/>
            <a:ext cx="4184651" cy="10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9"/>
          <p:cNvSpPr txBox="1"/>
          <p:nvPr/>
        </p:nvSpPr>
        <p:spPr>
          <a:xfrm>
            <a:off x="1681800" y="1001425"/>
            <a:ext cx="31689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 u="sng">
                <a:solidFill>
                  <a:schemeClr val="hlink"/>
                </a:solidFill>
                <a:hlinkClick r:id="rId4"/>
              </a:rPr>
              <a:t>floability.github.io</a:t>
            </a:r>
            <a:endParaRPr i="1" sz="2400">
              <a:solidFill>
                <a:srgbClr val="2632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263248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0"/>
          <p:cNvSpPr txBox="1"/>
          <p:nvPr>
            <p:ph type="title"/>
          </p:nvPr>
        </p:nvSpPr>
        <p:spPr>
          <a:xfrm>
            <a:off x="3570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Ahead to New Challenges</a:t>
            </a:r>
            <a:endParaRPr/>
          </a:p>
        </p:txBody>
      </p:sp>
      <p:sp>
        <p:nvSpPr>
          <p:cNvPr id="413" name="Google Shape;413;p40"/>
          <p:cNvSpPr txBox="1"/>
          <p:nvPr>
            <p:ph idx="1" type="body"/>
          </p:nvPr>
        </p:nvSpPr>
        <p:spPr>
          <a:xfrm>
            <a:off x="128475" y="1206200"/>
            <a:ext cx="8520900" cy="36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Char char="▰"/>
            </a:pPr>
            <a:r>
              <a:rPr lang="en" sz="2300"/>
              <a:t>Evaluate "Whole Workflow" Requirements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▻"/>
            </a:pPr>
            <a:r>
              <a:rPr lang="en" sz="1900"/>
              <a:t>Find more ways to say NO prior to execution: available disk space, worker capacity, network utilization, cluster architecture…</a:t>
            </a:r>
            <a:endParaRPr sz="19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▰"/>
            </a:pPr>
            <a:r>
              <a:rPr lang="en" sz="2300"/>
              <a:t>Reconciling Interactive and Batch Allocation</a:t>
            </a:r>
            <a:endParaRPr sz="23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▻"/>
            </a:pPr>
            <a:r>
              <a:rPr lang="en" sz="1900"/>
              <a:t>The interactive allocation is not useful without the batch allocation, and vice versa.  Both have limited capacity to be managed!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▰"/>
            </a:pPr>
            <a:r>
              <a:rPr lang="en" sz="2300"/>
              <a:t>Capture Site Specializations</a:t>
            </a:r>
            <a:endParaRPr sz="23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▻"/>
            </a:pPr>
            <a:r>
              <a:rPr lang="en" sz="1900"/>
              <a:t>Every facility is a snowflake.  Can we capture functional differences (network, storage, policy) between facilities in a constructive way?</a:t>
            </a:r>
            <a:endParaRPr sz="19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▰"/>
            </a:pPr>
            <a:r>
              <a:rPr lang="en" sz="2300"/>
              <a:t>Exploit Concurrency in Notebook Structure</a:t>
            </a:r>
            <a:endParaRPr sz="23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▻"/>
            </a:pPr>
            <a:r>
              <a:rPr lang="en" sz="1900"/>
              <a:t>Instead of writing in a parallel framework, can we infer independent tasks from the cell structure itself?</a:t>
            </a:r>
            <a:endParaRPr sz="1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41" title="logo-deskto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75" y="4073325"/>
            <a:ext cx="941050" cy="941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1"/>
          <p:cNvSpPr txBox="1"/>
          <p:nvPr/>
        </p:nvSpPr>
        <p:spPr>
          <a:xfrm>
            <a:off x="1152600" y="4191850"/>
            <a:ext cx="352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3248"/>
                </a:solidFill>
              </a:rPr>
              <a:t>This work was supported in part by NSF grant </a:t>
            </a:r>
            <a:r>
              <a:rPr lang="en" sz="1200">
                <a:solidFill>
                  <a:srgbClr val="1B1B1B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2411436 CSSI Frameworks: From Notebook to Workflow and Back Again</a:t>
            </a:r>
            <a:endParaRPr sz="1200">
              <a:solidFill>
                <a:srgbClr val="263248"/>
              </a:solidFill>
            </a:endParaRPr>
          </a:p>
        </p:txBody>
      </p:sp>
      <p:pic>
        <p:nvPicPr>
          <p:cNvPr id="420" name="Google Shape;42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513" y="231713"/>
            <a:ext cx="4184651" cy="10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1"/>
          <p:cNvSpPr txBox="1"/>
          <p:nvPr/>
        </p:nvSpPr>
        <p:spPr>
          <a:xfrm>
            <a:off x="1681800" y="1001425"/>
            <a:ext cx="31689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 u="sng">
                <a:solidFill>
                  <a:schemeClr val="hlink"/>
                </a:solidFill>
                <a:hlinkClick r:id="rId5"/>
              </a:rPr>
              <a:t>floability.github.io</a:t>
            </a:r>
            <a:endParaRPr i="1" sz="2400">
              <a:solidFill>
                <a:srgbClr val="2632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263248"/>
              </a:solidFill>
            </a:endParaRPr>
          </a:p>
        </p:txBody>
      </p:sp>
      <p:pic>
        <p:nvPicPr>
          <p:cNvPr id="422" name="Google Shape;422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75" y="2322100"/>
            <a:ext cx="2155150" cy="5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11550" y="2230800"/>
            <a:ext cx="2275386" cy="6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1" title="Screenshot 2025-06-02 at 10.59.39 A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5449" y="2944188"/>
            <a:ext cx="2472682" cy="63977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1"/>
          <p:cNvSpPr txBox="1"/>
          <p:nvPr/>
        </p:nvSpPr>
        <p:spPr>
          <a:xfrm>
            <a:off x="336875" y="1620875"/>
            <a:ext cx="4955400" cy="455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63248"/>
                </a:solidFill>
                <a:latin typeface="Consolas"/>
                <a:ea typeface="Consolas"/>
                <a:cs typeface="Consolas"/>
                <a:sym typeface="Consolas"/>
              </a:rPr>
              <a:t>conda install -c conda-forge floability</a:t>
            </a:r>
            <a:endParaRPr b="1" sz="1700">
              <a:solidFill>
                <a:srgbClr val="26324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26" name="Google Shape;426;p41"/>
          <p:cNvPicPr preferRelativeResize="0"/>
          <p:nvPr/>
        </p:nvPicPr>
        <p:blipFill rotWithShape="1">
          <a:blip r:embed="rId9">
            <a:alphaModFix/>
          </a:blip>
          <a:srcRect b="7989" l="2262" r="2253" t="49556"/>
          <a:stretch/>
        </p:blipFill>
        <p:spPr>
          <a:xfrm>
            <a:off x="2082721" y="3703206"/>
            <a:ext cx="2472676" cy="48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1" title="Screenshot 2025-06-03 at 10.59.34 PM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25675" y="152400"/>
            <a:ext cx="3208668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1" title="Screenshot 2025-06-03 at 10.59.44 PM.png"/>
          <p:cNvPicPr preferRelativeResize="0"/>
          <p:nvPr/>
        </p:nvPicPr>
        <p:blipFill rotWithShape="1">
          <a:blip r:embed="rId11">
            <a:alphaModFix/>
          </a:blip>
          <a:srcRect b="1419" l="0" r="0" t="0"/>
          <a:stretch/>
        </p:blipFill>
        <p:spPr>
          <a:xfrm>
            <a:off x="4754525" y="3370850"/>
            <a:ext cx="1078550" cy="162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57075" y="392575"/>
            <a:ext cx="77538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Nobody* </a:t>
            </a:r>
            <a:r>
              <a:rPr lang="en">
                <a:solidFill>
                  <a:srgbClr val="FFF2CC"/>
                </a:solidFill>
              </a:rPr>
              <a:t>Starts</a:t>
            </a:r>
            <a:r>
              <a:rPr lang="en"/>
              <a:t> with High Throughput!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0" l="0" r="32678" t="0"/>
          <a:stretch/>
        </p:blipFill>
        <p:spPr>
          <a:xfrm>
            <a:off x="5466025" y="2793450"/>
            <a:ext cx="2780248" cy="219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188700" y="1373350"/>
            <a:ext cx="8636400" cy="141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55555"/>
                </a:solidFill>
              </a:rPr>
              <a:t>They begin by writing Python in a notebook on the laptop.</a:t>
            </a:r>
            <a:endParaRPr sz="2300">
              <a:solidFill>
                <a:srgbClr val="55555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55555"/>
                </a:solidFill>
              </a:rPr>
              <a:t>And then they share and publish that notebook with others.</a:t>
            </a:r>
            <a:endParaRPr sz="2300">
              <a:solidFill>
                <a:srgbClr val="55555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55555"/>
                </a:solidFill>
              </a:rPr>
              <a:t>After a while…  they bump up against the limits of one node.</a:t>
            </a:r>
            <a:endParaRPr sz="2300">
              <a:solidFill>
                <a:srgbClr val="55555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55555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55555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555555"/>
              </a:solidFill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650" y="2793450"/>
            <a:ext cx="2929570" cy="219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/>
        </p:nvSpPr>
        <p:spPr>
          <a:xfrm>
            <a:off x="3907450" y="3217950"/>
            <a:ext cx="1381200" cy="134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???</a:t>
            </a:r>
            <a:endParaRPr sz="2300"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4217" y="4000992"/>
            <a:ext cx="1564954" cy="57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6617" y="4153392"/>
            <a:ext cx="1564954" cy="57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9017" y="4305792"/>
            <a:ext cx="1564954" cy="5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/>
          <p:nvPr/>
        </p:nvSpPr>
        <p:spPr>
          <a:xfrm>
            <a:off x="2644500" y="1436500"/>
            <a:ext cx="4021800" cy="1873200"/>
          </a:xfrm>
          <a:prstGeom prst="rightArrow">
            <a:avLst>
              <a:gd fmla="val 47751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 rotWithShape="1">
          <a:blip r:embed="rId3">
            <a:alphaModFix/>
          </a:blip>
          <a:srcRect b="0" l="0" r="43368" t="0"/>
          <a:stretch/>
        </p:blipFill>
        <p:spPr>
          <a:xfrm>
            <a:off x="6931000" y="1755848"/>
            <a:ext cx="1851491" cy="173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4825" y="1954875"/>
            <a:ext cx="3548725" cy="8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9225" y="1664325"/>
            <a:ext cx="2287650" cy="162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6300" y="1495950"/>
            <a:ext cx="1662250" cy="1620701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6" name="Google Shape;136;p22"/>
          <p:cNvSpPr txBox="1"/>
          <p:nvPr/>
        </p:nvSpPr>
        <p:spPr>
          <a:xfrm>
            <a:off x="188700" y="154150"/>
            <a:ext cx="8636400" cy="141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55555"/>
                </a:solidFill>
              </a:rPr>
              <a:t>The </a:t>
            </a:r>
            <a:r>
              <a:rPr b="1" lang="en" sz="2300">
                <a:solidFill>
                  <a:srgbClr val="555555"/>
                </a:solidFill>
              </a:rPr>
              <a:t>Floability Project</a:t>
            </a:r>
            <a:r>
              <a:rPr lang="en" sz="2300">
                <a:solidFill>
                  <a:srgbClr val="555555"/>
                </a:solidFill>
              </a:rPr>
              <a:t> aims to enable the rapid and portable deployment of notebooks expressing complex scientific workflows across a wide range of cyberinfrastructure.</a:t>
            </a:r>
            <a:endParaRPr sz="2300">
              <a:solidFill>
                <a:srgbClr val="263248"/>
              </a:solidFill>
            </a:endParaRPr>
          </a:p>
        </p:txBody>
      </p:sp>
      <p:pic>
        <p:nvPicPr>
          <p:cNvPr id="137" name="Google Shape;137;p22" title="logo-desktop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8875" y="4073325"/>
            <a:ext cx="941050" cy="9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23726" y="4323381"/>
            <a:ext cx="2155150" cy="5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42752" y="4223090"/>
            <a:ext cx="2275386" cy="6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 title="Screenshot 2025-06-02 at 10.59.39 AM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20031" y="4213900"/>
            <a:ext cx="2309750" cy="59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1143000" y="3810000"/>
            <a:ext cx="732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B1B1B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CSSI Frameworks: From Notebook to Workflow and Back Again</a:t>
            </a:r>
            <a:endParaRPr>
              <a:solidFill>
                <a:srgbClr val="26324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>
            <a:off x="1350925" y="1702375"/>
            <a:ext cx="1750200" cy="2225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/>
          <p:nvPr/>
        </p:nvSpPr>
        <p:spPr>
          <a:xfrm>
            <a:off x="1500675" y="2298900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</a:t>
            </a:r>
            <a:endParaRPr/>
          </a:p>
        </p:txBody>
      </p:sp>
      <p:sp>
        <p:nvSpPr>
          <p:cNvPr id="148" name="Google Shape;148;p23"/>
          <p:cNvSpPr/>
          <p:nvPr/>
        </p:nvSpPr>
        <p:spPr>
          <a:xfrm>
            <a:off x="1500675" y="2679900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sp>
        <p:nvSpPr>
          <p:cNvPr id="149" name="Google Shape;149;p23"/>
          <p:cNvSpPr/>
          <p:nvPr/>
        </p:nvSpPr>
        <p:spPr>
          <a:xfrm>
            <a:off x="1500675" y="3060900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150" name="Google Shape;150;p23"/>
          <p:cNvSpPr/>
          <p:nvPr/>
        </p:nvSpPr>
        <p:spPr>
          <a:xfrm>
            <a:off x="1500675" y="3441900"/>
            <a:ext cx="316200" cy="309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 txBox="1"/>
          <p:nvPr/>
        </p:nvSpPr>
        <p:spPr>
          <a:xfrm>
            <a:off x="0" y="467900"/>
            <a:ext cx="91440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</a:rPr>
              <a:t>You cannot deploy a notebook workflow</a:t>
            </a:r>
            <a:endParaRPr sz="2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</a:rPr>
              <a:t>effectively without all the supporting environment.</a:t>
            </a:r>
            <a:endParaRPr sz="2900">
              <a:solidFill>
                <a:schemeClr val="dk1"/>
              </a:solidFill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5770525" y="1755325"/>
            <a:ext cx="1750200" cy="2172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 txBox="1"/>
          <p:nvPr/>
        </p:nvSpPr>
        <p:spPr>
          <a:xfrm>
            <a:off x="1248741" y="3957575"/>
            <a:ext cx="19749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Workflow Runs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at Facility 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5658981" y="3957575"/>
            <a:ext cx="19749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Workflow Fails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at Facility B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3223650" y="2046956"/>
            <a:ext cx="2407800" cy="87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"Just run this workflow!"</a:t>
            </a:r>
            <a:endParaRPr i="1"/>
          </a:p>
        </p:txBody>
      </p:sp>
      <p:sp>
        <p:nvSpPr>
          <p:cNvPr id="156" name="Google Shape;156;p23"/>
          <p:cNvSpPr/>
          <p:nvPr/>
        </p:nvSpPr>
        <p:spPr>
          <a:xfrm>
            <a:off x="1881675" y="3441900"/>
            <a:ext cx="316200" cy="309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/>
          <p:nvPr/>
        </p:nvSpPr>
        <p:spPr>
          <a:xfrm>
            <a:off x="2262675" y="3441900"/>
            <a:ext cx="316200" cy="309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2643675" y="3441900"/>
            <a:ext cx="316200" cy="309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5915575" y="3441900"/>
            <a:ext cx="412500" cy="309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6448975" y="3441900"/>
            <a:ext cx="412500" cy="309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6982375" y="3441900"/>
            <a:ext cx="412500" cy="309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"/>
          <p:cNvSpPr/>
          <p:nvPr/>
        </p:nvSpPr>
        <p:spPr>
          <a:xfrm>
            <a:off x="6291475" y="2713200"/>
            <a:ext cx="727500" cy="6234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3"/>
          <p:cNvSpPr txBox="1"/>
          <p:nvPr/>
        </p:nvSpPr>
        <p:spPr>
          <a:xfrm>
            <a:off x="1500675" y="3385400"/>
            <a:ext cx="14601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HPC Cluster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5929634" y="3386726"/>
            <a:ext cx="14601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HPC Cluster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165" name="Google Shape;165;p23"/>
          <p:cNvGrpSpPr/>
          <p:nvPr/>
        </p:nvGrpSpPr>
        <p:grpSpPr>
          <a:xfrm>
            <a:off x="3843319" y="2808067"/>
            <a:ext cx="1043763" cy="980719"/>
            <a:chOff x="3607561" y="2764900"/>
            <a:chExt cx="1561351" cy="1527600"/>
          </a:xfrm>
        </p:grpSpPr>
        <p:sp>
          <p:nvSpPr>
            <p:cNvPr id="166" name="Google Shape;166;p23"/>
            <p:cNvSpPr/>
            <p:nvPr/>
          </p:nvSpPr>
          <p:spPr>
            <a:xfrm>
              <a:off x="3614313" y="2788000"/>
              <a:ext cx="1554600" cy="15045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07561" y="2764900"/>
              <a:ext cx="1538039" cy="1504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/>
          <p:nvPr/>
        </p:nvSpPr>
        <p:spPr>
          <a:xfrm>
            <a:off x="1484250" y="1891269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Notebook</a:t>
            </a:r>
            <a:endParaRPr/>
          </a:p>
        </p:txBody>
      </p:sp>
      <p:sp>
        <p:nvSpPr>
          <p:cNvPr id="169" name="Google Shape;169;p23"/>
          <p:cNvSpPr/>
          <p:nvPr/>
        </p:nvSpPr>
        <p:spPr>
          <a:xfrm>
            <a:off x="5903747" y="1896126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Notebook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/>
        </p:nvSpPr>
        <p:spPr>
          <a:xfrm>
            <a:off x="0" y="467900"/>
            <a:ext cx="91440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</a:rPr>
              <a:t>A </a:t>
            </a:r>
            <a:r>
              <a:rPr b="1" lang="en" sz="2900">
                <a:solidFill>
                  <a:schemeClr val="dk1"/>
                </a:solidFill>
              </a:rPr>
              <a:t>backpack</a:t>
            </a:r>
            <a:r>
              <a:rPr lang="en" sz="2900">
                <a:solidFill>
                  <a:schemeClr val="dk1"/>
                </a:solidFill>
              </a:rPr>
              <a:t> contains everything needed</a:t>
            </a:r>
            <a:endParaRPr sz="2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</a:rPr>
              <a:t>to deploy a notebook workflow at large scale.</a:t>
            </a:r>
            <a:endParaRPr sz="2900">
              <a:solidFill>
                <a:schemeClr val="dk1"/>
              </a:solidFill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4406400" y="1781600"/>
            <a:ext cx="1750200" cy="211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4"/>
          <p:cNvSpPr txBox="1"/>
          <p:nvPr>
            <p:ph type="ctrTitle"/>
          </p:nvPr>
        </p:nvSpPr>
        <p:spPr>
          <a:xfrm>
            <a:off x="4330200" y="3647300"/>
            <a:ext cx="1882800" cy="71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Backpack</a:t>
            </a:r>
            <a:endParaRPr sz="1800"/>
          </a:p>
        </p:txBody>
      </p:sp>
      <p:sp>
        <p:nvSpPr>
          <p:cNvPr id="177" name="Google Shape;177;p24"/>
          <p:cNvSpPr/>
          <p:nvPr/>
        </p:nvSpPr>
        <p:spPr>
          <a:xfrm>
            <a:off x="4556150" y="2271500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</a:t>
            </a: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4556150" y="2652500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sp>
        <p:nvSpPr>
          <p:cNvPr id="179" name="Google Shape;179;p24"/>
          <p:cNvSpPr/>
          <p:nvPr/>
        </p:nvSpPr>
        <p:spPr>
          <a:xfrm>
            <a:off x="4556150" y="3033500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4556150" y="3414500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Cluster Specs</a:t>
            </a:r>
            <a:endParaRPr/>
          </a:p>
        </p:txBody>
      </p:sp>
      <p:sp>
        <p:nvSpPr>
          <p:cNvPr id="181" name="Google Shape;181;p24"/>
          <p:cNvSpPr txBox="1"/>
          <p:nvPr>
            <p:ph type="ctrTitle"/>
          </p:nvPr>
        </p:nvSpPr>
        <p:spPr>
          <a:xfrm>
            <a:off x="2582127" y="3647304"/>
            <a:ext cx="1882800" cy="71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Workflow</a:t>
            </a:r>
            <a:endParaRPr sz="1800"/>
          </a:p>
        </p:txBody>
      </p:sp>
      <p:grpSp>
        <p:nvGrpSpPr>
          <p:cNvPr id="182" name="Google Shape;182;p24"/>
          <p:cNvGrpSpPr/>
          <p:nvPr/>
        </p:nvGrpSpPr>
        <p:grpSpPr>
          <a:xfrm>
            <a:off x="2831595" y="2342564"/>
            <a:ext cx="1383874" cy="1326733"/>
            <a:chOff x="3607560" y="2764877"/>
            <a:chExt cx="1479763" cy="1527615"/>
          </a:xfrm>
        </p:grpSpPr>
        <p:sp>
          <p:nvSpPr>
            <p:cNvPr id="183" name="Google Shape;183;p24"/>
            <p:cNvSpPr/>
            <p:nvPr/>
          </p:nvSpPr>
          <p:spPr>
            <a:xfrm>
              <a:off x="3614323" y="2787992"/>
              <a:ext cx="1473000" cy="15045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4" name="Google Shape;184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07560" y="2764877"/>
              <a:ext cx="1472867" cy="1504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5" name="Google Shape;185;p24"/>
          <p:cNvSpPr/>
          <p:nvPr/>
        </p:nvSpPr>
        <p:spPr>
          <a:xfrm>
            <a:off x="4152375" y="2753000"/>
            <a:ext cx="327600" cy="47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4556150" y="1890494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Notebook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/>
          <p:nvPr/>
        </p:nvSpPr>
        <p:spPr>
          <a:xfrm>
            <a:off x="3812850" y="1593675"/>
            <a:ext cx="4911300" cy="2467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5"/>
          <p:cNvSpPr/>
          <p:nvPr/>
        </p:nvSpPr>
        <p:spPr>
          <a:xfrm>
            <a:off x="215400" y="1652600"/>
            <a:ext cx="1750200" cy="2171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5"/>
          <p:cNvSpPr/>
          <p:nvPr/>
        </p:nvSpPr>
        <p:spPr>
          <a:xfrm>
            <a:off x="365150" y="2195300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</a:t>
            </a:r>
            <a:endParaRPr/>
          </a:p>
        </p:txBody>
      </p:sp>
      <p:sp>
        <p:nvSpPr>
          <p:cNvPr id="194" name="Google Shape;194;p25"/>
          <p:cNvSpPr/>
          <p:nvPr/>
        </p:nvSpPr>
        <p:spPr>
          <a:xfrm>
            <a:off x="365150" y="2576300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365150" y="2957300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196" name="Google Shape;196;p25"/>
          <p:cNvSpPr/>
          <p:nvPr/>
        </p:nvSpPr>
        <p:spPr>
          <a:xfrm>
            <a:off x="365150" y="3338300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Cluster Specs</a:t>
            </a:r>
            <a:endParaRPr/>
          </a:p>
        </p:txBody>
      </p:sp>
      <p:sp>
        <p:nvSpPr>
          <p:cNvPr id="197" name="Google Shape;197;p25"/>
          <p:cNvSpPr/>
          <p:nvPr/>
        </p:nvSpPr>
        <p:spPr>
          <a:xfrm>
            <a:off x="4001500" y="1756100"/>
            <a:ext cx="1750200" cy="2101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 Node</a:t>
            </a:r>
            <a:endParaRPr/>
          </a:p>
        </p:txBody>
      </p:sp>
      <p:sp>
        <p:nvSpPr>
          <p:cNvPr id="198" name="Google Shape;198;p25"/>
          <p:cNvSpPr/>
          <p:nvPr/>
        </p:nvSpPr>
        <p:spPr>
          <a:xfrm>
            <a:off x="6363700" y="1756100"/>
            <a:ext cx="1750200" cy="179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6516100" y="1908500"/>
            <a:ext cx="1750200" cy="179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6668500" y="2060900"/>
            <a:ext cx="1750200" cy="179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Worker Nodes</a:t>
            </a:r>
            <a:endParaRPr/>
          </a:p>
        </p:txBody>
      </p:sp>
      <p:sp>
        <p:nvSpPr>
          <p:cNvPr id="201" name="Google Shape;201;p25"/>
          <p:cNvSpPr/>
          <p:nvPr/>
        </p:nvSpPr>
        <p:spPr>
          <a:xfrm>
            <a:off x="4151250" y="2305550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</a:t>
            </a:r>
            <a:endParaRPr/>
          </a:p>
        </p:txBody>
      </p:sp>
      <p:sp>
        <p:nvSpPr>
          <p:cNvPr id="202" name="Google Shape;202;p25"/>
          <p:cNvSpPr/>
          <p:nvPr/>
        </p:nvSpPr>
        <p:spPr>
          <a:xfrm>
            <a:off x="4151250" y="2686550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4151250" y="3067550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6842150" y="2707625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6818250" y="2305550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Worker Code</a:t>
            </a:r>
            <a:endParaRPr/>
          </a:p>
        </p:txBody>
      </p:sp>
      <p:cxnSp>
        <p:nvCxnSpPr>
          <p:cNvPr id="206" name="Google Shape;206;p25"/>
          <p:cNvCxnSpPr>
            <a:stCxn id="197" idx="3"/>
            <a:endCxn id="200" idx="1"/>
          </p:cNvCxnSpPr>
          <p:nvPr/>
        </p:nvCxnSpPr>
        <p:spPr>
          <a:xfrm>
            <a:off x="5751700" y="2807000"/>
            <a:ext cx="916800" cy="15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" name="Google Shape;207;p25"/>
          <p:cNvCxnSpPr>
            <a:stCxn id="197" idx="3"/>
            <a:endCxn id="199" idx="1"/>
          </p:cNvCxnSpPr>
          <p:nvPr/>
        </p:nvCxnSpPr>
        <p:spPr>
          <a:xfrm>
            <a:off x="5751700" y="2807000"/>
            <a:ext cx="764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25"/>
          <p:cNvCxnSpPr>
            <a:stCxn id="197" idx="3"/>
            <a:endCxn id="198" idx="1"/>
          </p:cNvCxnSpPr>
          <p:nvPr/>
        </p:nvCxnSpPr>
        <p:spPr>
          <a:xfrm flipH="1" rot="10800000">
            <a:off x="5751700" y="2654600"/>
            <a:ext cx="612000" cy="15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9" name="Google Shape;209;p25"/>
          <p:cNvSpPr/>
          <p:nvPr/>
        </p:nvSpPr>
        <p:spPr>
          <a:xfrm>
            <a:off x="6842150" y="3109700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10" name="Google Shape;210;p25"/>
          <p:cNvSpPr/>
          <p:nvPr/>
        </p:nvSpPr>
        <p:spPr>
          <a:xfrm>
            <a:off x="2184375" y="2954725"/>
            <a:ext cx="1562100" cy="81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1. deploy</a:t>
            </a:r>
            <a:endParaRPr b="1" i="1"/>
          </a:p>
        </p:txBody>
      </p:sp>
      <p:sp>
        <p:nvSpPr>
          <p:cNvPr id="211" name="Google Shape;211;p25"/>
          <p:cNvSpPr txBox="1"/>
          <p:nvPr>
            <p:ph type="ctrTitle"/>
          </p:nvPr>
        </p:nvSpPr>
        <p:spPr>
          <a:xfrm>
            <a:off x="4880925" y="4010300"/>
            <a:ext cx="2517600" cy="71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HPC Cluster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(HTCondor, SLURM, UGE,...)</a:t>
            </a:r>
            <a:endParaRPr sz="1800"/>
          </a:p>
        </p:txBody>
      </p:sp>
      <p:sp>
        <p:nvSpPr>
          <p:cNvPr id="212" name="Google Shape;212;p25"/>
          <p:cNvSpPr txBox="1"/>
          <p:nvPr/>
        </p:nvSpPr>
        <p:spPr>
          <a:xfrm>
            <a:off x="217875" y="467900"/>
            <a:ext cx="87177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</a:rPr>
              <a:t>Floability deploys a </a:t>
            </a:r>
            <a:r>
              <a:rPr b="1" lang="en" sz="2900">
                <a:solidFill>
                  <a:schemeClr val="dk1"/>
                </a:solidFill>
              </a:rPr>
              <a:t>backpack</a:t>
            </a:r>
            <a:r>
              <a:rPr lang="en" sz="2900">
                <a:solidFill>
                  <a:schemeClr val="dk1"/>
                </a:solidFill>
              </a:rPr>
              <a:t> into a facility.</a:t>
            </a:r>
            <a:endParaRPr sz="2900">
              <a:solidFill>
                <a:schemeClr val="dk1"/>
              </a:solidFill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4151250" y="1924550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Notebook</a:t>
            </a:r>
            <a:endParaRPr/>
          </a:p>
        </p:txBody>
      </p:sp>
      <p:sp>
        <p:nvSpPr>
          <p:cNvPr id="214" name="Google Shape;214;p25"/>
          <p:cNvSpPr/>
          <p:nvPr/>
        </p:nvSpPr>
        <p:spPr>
          <a:xfrm>
            <a:off x="350550" y="1805974"/>
            <a:ext cx="1460100" cy="3090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Notebook</a:t>
            </a:r>
            <a:endParaRPr/>
          </a:p>
        </p:txBody>
      </p:sp>
      <p:sp>
        <p:nvSpPr>
          <p:cNvPr id="215" name="Google Shape;215;p25"/>
          <p:cNvSpPr txBox="1"/>
          <p:nvPr/>
        </p:nvSpPr>
        <p:spPr>
          <a:xfrm>
            <a:off x="4449175" y="4039450"/>
            <a:ext cx="37407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63248"/>
                </a:solidFill>
              </a:rPr>
              <a:t>Computing Facility</a:t>
            </a:r>
            <a:endParaRPr sz="2400">
              <a:solidFill>
                <a:srgbClr val="263248"/>
              </a:solidFill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2145350" y="1811100"/>
            <a:ext cx="603000" cy="567000"/>
          </a:xfrm>
          <a:prstGeom prst="smileyFace">
            <a:avLst>
              <a:gd fmla="val 4653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5"/>
          <p:cNvSpPr/>
          <p:nvPr/>
        </p:nvSpPr>
        <p:spPr>
          <a:xfrm>
            <a:off x="2810875" y="1673450"/>
            <a:ext cx="1562100" cy="81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2. interact</a:t>
            </a:r>
            <a:endParaRPr b="1" i="1"/>
          </a:p>
        </p:txBody>
      </p:sp>
      <p:sp>
        <p:nvSpPr>
          <p:cNvPr id="218" name="Google Shape;218;p25"/>
          <p:cNvSpPr txBox="1"/>
          <p:nvPr/>
        </p:nvSpPr>
        <p:spPr>
          <a:xfrm>
            <a:off x="-808625" y="3810850"/>
            <a:ext cx="37407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63248"/>
                </a:solidFill>
              </a:rPr>
              <a:t>Backpack</a:t>
            </a:r>
            <a:endParaRPr sz="2400">
              <a:solidFill>
                <a:srgbClr val="263248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/>
        </p:nvSpPr>
        <p:spPr>
          <a:xfrm>
            <a:off x="5828325" y="3648575"/>
            <a:ext cx="3004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Consumes 1.5TB Data</a:t>
            </a:r>
            <a:endParaRPr/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Submits 17K Tasks</a:t>
            </a:r>
            <a:endParaRPr/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Uses 2400 cores, 200 nodes.</a:t>
            </a:r>
            <a:endParaRPr/>
          </a:p>
        </p:txBody>
      </p:sp>
      <p:sp>
        <p:nvSpPr>
          <p:cNvPr id="224" name="Google Shape;224;p26"/>
          <p:cNvSpPr txBox="1"/>
          <p:nvPr>
            <p:ph type="title"/>
          </p:nvPr>
        </p:nvSpPr>
        <p:spPr>
          <a:xfrm>
            <a:off x="204675" y="392575"/>
            <a:ext cx="64713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DV5 CMS Analysis Application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http://dx.doi.org/10.1109/SC41406.2024.00068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225" name="Google Shape;225;p26"/>
          <p:cNvPicPr preferRelativeResize="0"/>
          <p:nvPr/>
        </p:nvPicPr>
        <p:blipFill rotWithShape="1">
          <a:blip r:embed="rId4">
            <a:alphaModFix/>
          </a:blip>
          <a:srcRect b="0" l="23173" r="23699" t="0"/>
          <a:stretch/>
        </p:blipFill>
        <p:spPr>
          <a:xfrm>
            <a:off x="3075350" y="1371925"/>
            <a:ext cx="2914918" cy="308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6"/>
          <p:cNvPicPr preferRelativeResize="0"/>
          <p:nvPr/>
        </p:nvPicPr>
        <p:blipFill rotWithShape="1">
          <a:blip r:embed="rId5">
            <a:alphaModFix/>
          </a:blip>
          <a:srcRect b="0" l="20146" r="0" t="0"/>
          <a:stretch/>
        </p:blipFill>
        <p:spPr>
          <a:xfrm>
            <a:off x="7241001" y="167625"/>
            <a:ext cx="730174" cy="9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/>
          <p:nvPr/>
        </p:nvSpPr>
        <p:spPr>
          <a:xfrm>
            <a:off x="7113050" y="1137325"/>
            <a:ext cx="100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Kevin Lannon</a:t>
            </a:r>
            <a:endParaRPr b="1"/>
          </a:p>
        </p:txBody>
      </p:sp>
      <p:sp>
        <p:nvSpPr>
          <p:cNvPr id="228" name="Google Shape;228;p26"/>
          <p:cNvSpPr txBox="1"/>
          <p:nvPr/>
        </p:nvSpPr>
        <p:spPr>
          <a:xfrm>
            <a:off x="8000075" y="1137325"/>
            <a:ext cx="100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Connor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Moore</a:t>
            </a:r>
            <a:endParaRPr b="1"/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6">
            <a:alphaModFix/>
          </a:blip>
          <a:srcRect b="0" l="0" r="32678" t="0"/>
          <a:stretch/>
        </p:blipFill>
        <p:spPr>
          <a:xfrm>
            <a:off x="6401656" y="1782051"/>
            <a:ext cx="2341918" cy="18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 title="Screenshot 2025-06-02 at 2.44.01 P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50" y="3296525"/>
            <a:ext cx="2762125" cy="145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 title="Screenshot 2025-06-02 at 2.49.16 P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725" y="1448125"/>
            <a:ext cx="2733150" cy="184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727" y="4141500"/>
            <a:ext cx="778400" cy="86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01650" y="4428579"/>
            <a:ext cx="2431500" cy="57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72817" y="4458192"/>
            <a:ext cx="1564954" cy="57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43400" y="4520625"/>
            <a:ext cx="2167925" cy="5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6"/>
          <p:cNvPicPr preferRelativeResize="0"/>
          <p:nvPr/>
        </p:nvPicPr>
        <p:blipFill rotWithShape="1">
          <a:blip r:embed="rId13">
            <a:alphaModFix/>
          </a:blip>
          <a:srcRect b="15413" l="0" r="0" t="6504"/>
          <a:stretch/>
        </p:blipFill>
        <p:spPr>
          <a:xfrm>
            <a:off x="8117450" y="174278"/>
            <a:ext cx="730176" cy="91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>
            <p:ph type="title"/>
          </p:nvPr>
        </p:nvSpPr>
        <p:spPr>
          <a:xfrm>
            <a:off x="357075" y="392575"/>
            <a:ext cx="58728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r>
              <a:rPr lang="en"/>
              <a:t>Surface Ocean Heat (CESM2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https://github.com/floability/floability-examples/tree/main/cesm_oceanheat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42" name="Google Shape;242;p27" title="qrcode_github.co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6788" y="2512050"/>
            <a:ext cx="1013525" cy="101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 title="Screenshot 2025-06-02 at 1.54.48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8300" y="1363350"/>
            <a:ext cx="3464750" cy="359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" name="Google Shape;244;p27"/>
          <p:cNvGrpSpPr/>
          <p:nvPr/>
        </p:nvGrpSpPr>
        <p:grpSpPr>
          <a:xfrm>
            <a:off x="7711200" y="221150"/>
            <a:ext cx="1169700" cy="1367400"/>
            <a:chOff x="7658625" y="120050"/>
            <a:chExt cx="1169700" cy="1367400"/>
          </a:xfrm>
        </p:grpSpPr>
        <p:pic>
          <p:nvPicPr>
            <p:cNvPr id="245" name="Google Shape;245;p27" title="harsha.jpe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854700" y="120050"/>
              <a:ext cx="882700" cy="88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27"/>
            <p:cNvSpPr txBox="1"/>
            <p:nvPr/>
          </p:nvSpPr>
          <p:spPr>
            <a:xfrm>
              <a:off x="7658625" y="944750"/>
              <a:ext cx="1169700" cy="54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rgbClr val="1F2328"/>
                  </a:solidFill>
                  <a:highlight>
                    <a:srgbClr val="FFFFFF"/>
                  </a:highlight>
                </a:rPr>
                <a:t>Harsha Hampapura</a:t>
              </a:r>
              <a:endParaRPr b="1">
                <a:solidFill>
                  <a:srgbClr val="1F2328"/>
                </a:solidFill>
                <a:highlight>
                  <a:srgbClr val="FFFFFF"/>
                </a:highlight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2400">
                <a:solidFill>
                  <a:srgbClr val="1F2328"/>
                </a:solidFill>
                <a:highlight>
                  <a:srgbClr val="FFFFFF"/>
                </a:highlight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3248"/>
                </a:solidFill>
              </a:endParaRPr>
            </a:p>
          </p:txBody>
        </p:sp>
      </p:grpSp>
      <p:pic>
        <p:nvPicPr>
          <p:cNvPr id="247" name="Google Shape;247;p27" title="Screenshot 2025-06-02 at 4.38.04 P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7075" y="1412700"/>
            <a:ext cx="3091949" cy="182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7"/>
          <p:cNvSpPr txBox="1"/>
          <p:nvPr/>
        </p:nvSpPr>
        <p:spPr>
          <a:xfrm>
            <a:off x="433275" y="3183425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248"/>
                </a:solidFill>
              </a:rPr>
              <a:t>Data: CESM2 LENS 1850-2100</a:t>
            </a:r>
            <a:endParaRPr>
              <a:solidFill>
                <a:srgbClr val="2632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248"/>
                </a:solidFill>
              </a:rPr>
              <a:t>Tasks: </a:t>
            </a:r>
            <a:r>
              <a:rPr lang="en">
                <a:solidFill>
                  <a:srgbClr val="263248"/>
                </a:solidFill>
              </a:rPr>
              <a:t>2800</a:t>
            </a:r>
            <a:r>
              <a:rPr lang="en">
                <a:solidFill>
                  <a:srgbClr val="263248"/>
                </a:solidFill>
              </a:rPr>
              <a:t>+ parallel jobs</a:t>
            </a:r>
            <a:endParaRPr>
              <a:solidFill>
                <a:srgbClr val="2632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248"/>
                </a:solidFill>
              </a:rPr>
              <a:t>Tools: Xarray + Dask/TaskVine</a:t>
            </a:r>
            <a:endParaRPr>
              <a:solidFill>
                <a:srgbClr val="2632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248"/>
                </a:solidFill>
              </a:rPr>
              <a:t>Notebook Size: 1.3 MB</a:t>
            </a:r>
            <a:endParaRPr>
              <a:solidFill>
                <a:srgbClr val="2632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248"/>
                </a:solidFill>
              </a:rPr>
              <a:t>Backpack Size: 1.5 MB</a:t>
            </a:r>
            <a:endParaRPr/>
          </a:p>
        </p:txBody>
      </p:sp>
      <p:pic>
        <p:nvPicPr>
          <p:cNvPr id="249" name="Google Shape;249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67925" y="1855850"/>
            <a:ext cx="1112976" cy="35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22198" y="4514213"/>
            <a:ext cx="1169700" cy="428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0125" y="4428575"/>
            <a:ext cx="518790" cy="57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67925" y="3663782"/>
            <a:ext cx="1013499" cy="1013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69425" y="4555175"/>
            <a:ext cx="1420116" cy="3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