
<file path=[Content_Types].xml><?xml version="1.0" encoding="utf-8"?>
<Types xmlns="http://schemas.openxmlformats.org/package/2006/content-types">
  <Default Extension="fntdata" ContentType="application/x-fontdata"/>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Masters/slideMaster3.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theme/theme2.xml" ContentType="application/vnd.openxmlformats-officedocument.theme+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theme/theme3.xml" ContentType="application/vnd.openxmlformats-officedocument.theme+xml"/>
  <Override PartName="/ppt/theme/theme4.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trictFirstAndLastChars="0" embedTrueTypeFonts="1" saveSubsetFonts="1" autoCompressPictures="0">
  <p:sldMasterIdLst>
    <p:sldMasterId id="2147483648" r:id="rId1"/>
    <p:sldMasterId id="2147483652" r:id="rId2"/>
    <p:sldMasterId id="2147483656" r:id="rId3"/>
  </p:sldMasterIdLst>
  <p:notesMasterIdLst>
    <p:notesMasterId r:id="rId28"/>
  </p:notesMasterIdLst>
  <p:sldIdLst>
    <p:sldId id="256" r:id="rId4"/>
    <p:sldId id="257" r:id="rId5"/>
    <p:sldId id="258" r:id="rId6"/>
    <p:sldId id="259" r:id="rId7"/>
    <p:sldId id="260" r:id="rId8"/>
    <p:sldId id="261" r:id="rId9"/>
    <p:sldId id="262" r:id="rId10"/>
    <p:sldId id="263" r:id="rId11"/>
    <p:sldId id="265" r:id="rId12"/>
    <p:sldId id="266" r:id="rId13"/>
    <p:sldId id="269" r:id="rId14"/>
    <p:sldId id="267" r:id="rId15"/>
    <p:sldId id="279" r:id="rId16"/>
    <p:sldId id="268" r:id="rId17"/>
    <p:sldId id="270" r:id="rId18"/>
    <p:sldId id="277" r:id="rId19"/>
    <p:sldId id="278" r:id="rId20"/>
    <p:sldId id="280" r:id="rId21"/>
    <p:sldId id="271" r:id="rId22"/>
    <p:sldId id="272" r:id="rId23"/>
    <p:sldId id="273" r:id="rId24"/>
    <p:sldId id="274" r:id="rId25"/>
    <p:sldId id="275" r:id="rId26"/>
    <p:sldId id="276" r:id="rId27"/>
  </p:sldIdLst>
  <p:sldSz cx="12192000" cy="6858000"/>
  <p:notesSz cx="6858000" cy="9144000"/>
  <p:embeddedFontLst>
    <p:embeddedFont>
      <p:font typeface="Helvetica Neue" panose="02000503000000020004" pitchFamily="2" charset="0"/>
      <p:regular r:id="rId29"/>
      <p:bold r:id="rId30"/>
      <p:italic r:id="rId31"/>
      <p:boldItalic r:id="rId32"/>
    </p:embeddedFont>
    <p:embeddedFont>
      <p:font typeface="Inter" panose="02000503000000020004" pitchFamily="2" charset="0"/>
      <p:regular r:id="rId33"/>
      <p:bold r:id="rId34"/>
      <p:italic r:id="rId35"/>
      <p:boldItalic r:id="rId36"/>
    </p:embeddedFont>
    <p:embeddedFont>
      <p:font typeface="Play" pitchFamily="2" charset="0"/>
      <p:regular r:id="rId37"/>
      <p:bold r:id="rId38"/>
    </p:embeddedFont>
    <p:embeddedFont>
      <p:font typeface="Poppins" pitchFamily="2" charset="77"/>
      <p:regular r:id="rId39"/>
      <p:bold r:id="rId40"/>
      <p:italic r:id="rId41"/>
      <p:boldItalic r:id="rId42"/>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ext>
    <p:ext uri="GoogleSlidesCustomDataVersion2">
      <go:slidesCustomData xmlns="" xmlns:mc="http://schemas.openxmlformats.org/markup-compatibility/2006"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4="http://schemas.microsoft.com/office/powerpoint/2010/main" xmlns:p15="http://schemas.microsoft.com/office/powerpoint/2012/main" xmlns:ahyp="http://schemas.microsoft.com/office/drawing/2018/hyperlinkcolor" xmlns:go="http://customooxmlschemas.google.com/" r:id="rId43" roundtripDataSignature="AMtx7mi7RgLLCZSSmtB15/smqmGMXDyQhw=="/>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6523"/>
    <p:restoredTop sz="94581"/>
  </p:normalViewPr>
  <p:slideViewPr>
    <p:cSldViewPr snapToGrid="0">
      <p:cViewPr varScale="1">
        <p:scale>
          <a:sx n="113" d="100"/>
          <a:sy n="113" d="100"/>
        </p:scale>
        <p:origin x="712" y="184"/>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0.xml"/><Relationship Id="rId18" Type="http://schemas.openxmlformats.org/officeDocument/2006/relationships/slide" Target="slides/slide15.xml"/><Relationship Id="rId26" Type="http://schemas.openxmlformats.org/officeDocument/2006/relationships/slide" Target="slides/slide23.xml"/><Relationship Id="rId39" Type="http://schemas.openxmlformats.org/officeDocument/2006/relationships/font" Target="fonts/font11.fntdata"/><Relationship Id="rId21" Type="http://schemas.openxmlformats.org/officeDocument/2006/relationships/slide" Target="slides/slide18.xml"/><Relationship Id="rId34" Type="http://schemas.openxmlformats.org/officeDocument/2006/relationships/font" Target="fonts/font6.fntdata"/><Relationship Id="rId42" Type="http://schemas.openxmlformats.org/officeDocument/2006/relationships/font" Target="fonts/font14.fntdata"/><Relationship Id="rId47" Type="http://schemas.openxmlformats.org/officeDocument/2006/relationships/tableStyles" Target="tableStyles.xml"/><Relationship Id="rId7" Type="http://schemas.openxmlformats.org/officeDocument/2006/relationships/slide" Target="slides/slide4.xml"/><Relationship Id="rId2" Type="http://schemas.openxmlformats.org/officeDocument/2006/relationships/slideMaster" Target="slideMasters/slideMaster2.xml"/><Relationship Id="rId16" Type="http://schemas.openxmlformats.org/officeDocument/2006/relationships/slide" Target="slides/slide13.xml"/><Relationship Id="rId29" Type="http://schemas.openxmlformats.org/officeDocument/2006/relationships/font" Target="fonts/font1.fntdata"/><Relationship Id="rId1" Type="http://schemas.openxmlformats.org/officeDocument/2006/relationships/slideMaster" Target="slideMasters/slideMaster1.xml"/><Relationship Id="rId6" Type="http://schemas.openxmlformats.org/officeDocument/2006/relationships/slide" Target="slides/slide3.xml"/><Relationship Id="rId11" Type="http://schemas.openxmlformats.org/officeDocument/2006/relationships/slide" Target="slides/slide8.xml"/><Relationship Id="rId24" Type="http://schemas.openxmlformats.org/officeDocument/2006/relationships/slide" Target="slides/slide21.xml"/><Relationship Id="rId32" Type="http://schemas.openxmlformats.org/officeDocument/2006/relationships/font" Target="fonts/font4.fntdata"/><Relationship Id="rId37" Type="http://schemas.openxmlformats.org/officeDocument/2006/relationships/font" Target="fonts/font9.fntdata"/><Relationship Id="rId40" Type="http://schemas.openxmlformats.org/officeDocument/2006/relationships/font" Target="fonts/font12.fntdata"/><Relationship Id="rId45" Type="http://schemas.openxmlformats.org/officeDocument/2006/relationships/viewProps" Target="viewProps.xml"/><Relationship Id="rId5" Type="http://schemas.openxmlformats.org/officeDocument/2006/relationships/slide" Target="slides/slide2.xml"/><Relationship Id="rId15" Type="http://schemas.openxmlformats.org/officeDocument/2006/relationships/slide" Target="slides/slide12.xml"/><Relationship Id="rId23" Type="http://schemas.openxmlformats.org/officeDocument/2006/relationships/slide" Target="slides/slide20.xml"/><Relationship Id="rId28" Type="http://schemas.openxmlformats.org/officeDocument/2006/relationships/notesMaster" Target="notesMasters/notesMaster1.xml"/><Relationship Id="rId36" Type="http://schemas.openxmlformats.org/officeDocument/2006/relationships/font" Target="fonts/font8.fntdata"/><Relationship Id="rId10" Type="http://schemas.openxmlformats.org/officeDocument/2006/relationships/slide" Target="slides/slide7.xml"/><Relationship Id="rId19" Type="http://schemas.openxmlformats.org/officeDocument/2006/relationships/slide" Target="slides/slide16.xml"/><Relationship Id="rId31" Type="http://schemas.openxmlformats.org/officeDocument/2006/relationships/font" Target="fonts/font3.fntdata"/><Relationship Id="rId44" Type="http://schemas.openxmlformats.org/officeDocument/2006/relationships/presProps" Target="presProps.xml"/><Relationship Id="rId4" Type="http://schemas.openxmlformats.org/officeDocument/2006/relationships/slide" Target="slides/slide1.xml"/><Relationship Id="rId9" Type="http://schemas.openxmlformats.org/officeDocument/2006/relationships/slide" Target="slides/slide6.xml"/><Relationship Id="rId14" Type="http://schemas.openxmlformats.org/officeDocument/2006/relationships/slide" Target="slides/slide11.xml"/><Relationship Id="rId22" Type="http://schemas.openxmlformats.org/officeDocument/2006/relationships/slide" Target="slides/slide19.xml"/><Relationship Id="rId27" Type="http://schemas.openxmlformats.org/officeDocument/2006/relationships/slide" Target="slides/slide24.xml"/><Relationship Id="rId30" Type="http://schemas.openxmlformats.org/officeDocument/2006/relationships/font" Target="fonts/font2.fntdata"/><Relationship Id="rId35" Type="http://schemas.openxmlformats.org/officeDocument/2006/relationships/font" Target="fonts/font7.fntdata"/><Relationship Id="rId43" Type="http://customschemas.google.com/relationships/presentationmetadata" Target="metadata"/><Relationship Id="rId8" Type="http://schemas.openxmlformats.org/officeDocument/2006/relationships/slide" Target="slides/slide5.xml"/><Relationship Id="rId3" Type="http://schemas.openxmlformats.org/officeDocument/2006/relationships/slideMaster" Target="slideMasters/slideMaster3.xml"/><Relationship Id="rId12" Type="http://schemas.openxmlformats.org/officeDocument/2006/relationships/slide" Target="slides/slide9.xml"/><Relationship Id="rId17" Type="http://schemas.openxmlformats.org/officeDocument/2006/relationships/slide" Target="slides/slide14.xml"/><Relationship Id="rId25" Type="http://schemas.openxmlformats.org/officeDocument/2006/relationships/slide" Target="slides/slide22.xml"/><Relationship Id="rId33" Type="http://schemas.openxmlformats.org/officeDocument/2006/relationships/font" Target="fonts/font5.fntdata"/><Relationship Id="rId38" Type="http://schemas.openxmlformats.org/officeDocument/2006/relationships/font" Target="fonts/font10.fntdata"/><Relationship Id="rId46" Type="http://schemas.openxmlformats.org/officeDocument/2006/relationships/theme" Target="theme/theme1.xml"/><Relationship Id="rId20" Type="http://schemas.openxmlformats.org/officeDocument/2006/relationships/slide" Target="slides/slide17.xml"/><Relationship Id="rId41" Type="http://schemas.openxmlformats.org/officeDocument/2006/relationships/font" Target="fonts/font13.fntdata"/></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4.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1143225" y="685800"/>
            <a:ext cx="457222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marR="0" lvl="0"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1pPr>
            <a:lvl2pPr marL="914400" marR="0" lvl="1"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2pPr>
            <a:lvl3pPr marL="1371600" marR="0" lvl="2"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3pPr>
            <a:lvl4pPr marL="1828800" marR="0" lvl="3"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4pPr>
            <a:lvl5pPr marL="2286000" marR="0" lvl="4"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5pPr>
            <a:lvl6pPr marL="2743200" marR="0" lvl="5"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6pPr>
            <a:lvl7pPr marL="3200400" marR="0" lvl="6"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7pPr>
            <a:lvl8pPr marL="3657600" marR="0" lvl="7"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8pPr>
            <a:lvl9pPr marL="4114800" marR="0" lvl="8"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09"/>
        <p:cNvGrpSpPr/>
        <p:nvPr/>
      </p:nvGrpSpPr>
      <p:grpSpPr>
        <a:xfrm>
          <a:off x="0" y="0"/>
          <a:ext cx="0" cy="0"/>
          <a:chOff x="0" y="0"/>
          <a:chExt cx="0" cy="0"/>
        </a:xfrm>
      </p:grpSpPr>
      <p:sp>
        <p:nvSpPr>
          <p:cNvPr id="110" name="Google Shape;110;g33f8ddc54e6_1_387: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Hi everyone! I am Harsha Hampapura and I work as an associate at the National Center for Atmospheric Research and I am here today to talk about the `Integration of NSF NCAR’s data infra with the OSDF’</a:t>
            </a:r>
            <a:endParaRPr sz="1400" dirty="0"/>
          </a:p>
        </p:txBody>
      </p:sp>
      <p:sp>
        <p:nvSpPr>
          <p:cNvPr id="111" name="Google Shape;111;g33f8ddc54e6_1_38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19"/>
        <p:cNvGrpSpPr/>
        <p:nvPr/>
      </p:nvGrpSpPr>
      <p:grpSpPr>
        <a:xfrm>
          <a:off x="0" y="0"/>
          <a:ext cx="0" cy="0"/>
          <a:chOff x="0" y="0"/>
          <a:chExt cx="0" cy="0"/>
        </a:xfrm>
      </p:grpSpPr>
      <p:sp>
        <p:nvSpPr>
          <p:cNvPr id="120" name="Google Shape;120;p1: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The collaboration is a part of an NSF funded pilot effort to develop an </a:t>
            </a:r>
            <a:r>
              <a:rPr lang="en-US" sz="1400" b="1" i="1" dirty="0"/>
              <a:t>integrated</a:t>
            </a:r>
            <a:r>
              <a:rPr lang="en-US" sz="1400" dirty="0"/>
              <a:t> national-scale cyber infra capable of supporting research in the Earth systems science. So, this is my plan: I will begin by introducing NCAR’s data infrastructure which we will soon be rebranded as `Data Commons’. I will then talk about our collaboration with the OSDF and showcase what we have accomplished in the past year or so and talk about a prototypical workflow. Finally, I will talk about a few compute challenges with running such workflows on the </a:t>
            </a:r>
            <a:r>
              <a:rPr lang="en-US" sz="1400" dirty="0" err="1"/>
              <a:t>OSPool</a:t>
            </a:r>
            <a:r>
              <a:rPr lang="en-US" sz="1400" dirty="0"/>
              <a:t>.</a:t>
            </a:r>
            <a:endParaRPr sz="1400" dirty="0"/>
          </a:p>
        </p:txBody>
      </p:sp>
      <p:sp>
        <p:nvSpPr>
          <p:cNvPr id="121" name="Google Shape;121;p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7"/>
        <p:cNvGrpSpPr/>
        <p:nvPr/>
      </p:nvGrpSpPr>
      <p:grpSpPr>
        <a:xfrm>
          <a:off x="0" y="0"/>
          <a:ext cx="0" cy="0"/>
          <a:chOff x="0" y="0"/>
          <a:chExt cx="0" cy="0"/>
        </a:xfrm>
      </p:grpSpPr>
      <p:sp>
        <p:nvSpPr>
          <p:cNvPr id="128" name="Google Shape;128;g33f3f96e888_4_61:notes"/>
          <p:cNvSpPr txBox="1">
            <a:spLocks noGrp="1"/>
          </p:cNvSpPr>
          <p:nvPr>
            <p:ph type="body" idx="1"/>
          </p:nvPr>
        </p:nvSpPr>
        <p:spPr>
          <a:xfrm>
            <a:off x="685800" y="4400550"/>
            <a:ext cx="5486283" cy="360059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These are the goals of our collaboration with OSDF under the NDC banner: We want to broaden community access to several PBs of NCAR’s data including model outputs and </a:t>
            </a:r>
            <a:r>
              <a:rPr lang="en-US" sz="1400" dirty="0" err="1"/>
              <a:t>obs</a:t>
            </a:r>
            <a:r>
              <a:rPr lang="en-US" sz="1400" dirty="0"/>
              <a:t> in order to support climate and weather research. We also want to train researchers to leverage this infrastructure in their research workflows: This involves accessing data from NCAR and other data origins and running these workflows on a variety of computational resources like your fac HPC or the </a:t>
            </a:r>
            <a:r>
              <a:rPr lang="en-US" sz="1400" dirty="0" err="1"/>
              <a:t>OSPool</a:t>
            </a:r>
            <a:r>
              <a:rPr lang="en-US" sz="1400" dirty="0"/>
              <a:t>.</a:t>
            </a:r>
            <a:endParaRPr sz="1400" dirty="0"/>
          </a:p>
        </p:txBody>
      </p:sp>
      <p:sp>
        <p:nvSpPr>
          <p:cNvPr id="129" name="Google Shape;129;g33f3f96e888_4_6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3"/>
        <p:cNvGrpSpPr/>
        <p:nvPr/>
      </p:nvGrpSpPr>
      <p:grpSpPr>
        <a:xfrm>
          <a:off x="0" y="0"/>
          <a:ext cx="0" cy="0"/>
          <a:chOff x="0" y="0"/>
          <a:chExt cx="0" cy="0"/>
        </a:xfrm>
      </p:grpSpPr>
      <p:sp>
        <p:nvSpPr>
          <p:cNvPr id="134" name="Google Shape;134;p2:notes"/>
          <p:cNvSpPr txBox="1">
            <a:spLocks noGrp="1"/>
          </p:cNvSpPr>
          <p:nvPr>
            <p:ph type="body" idx="1"/>
          </p:nvPr>
        </p:nvSpPr>
        <p:spPr>
          <a:xfrm>
            <a:off x="685800" y="4400550"/>
            <a:ext cx="5486283" cy="360059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 NCAR has 8 labs and several programs that perform research on a wide set of topics ranging from the Sun’s </a:t>
            </a:r>
            <a:r>
              <a:rPr lang="en-US" sz="1400" dirty="0" err="1"/>
              <a:t>ef</a:t>
            </a:r>
            <a:r>
              <a:rPr lang="en-US" sz="1400" dirty="0"/>
              <a:t> …. We are also engaged in educating the next gen of scientists</a:t>
            </a:r>
            <a:endParaRPr sz="1400" dirty="0"/>
          </a:p>
        </p:txBody>
      </p:sp>
      <p:sp>
        <p:nvSpPr>
          <p:cNvPr id="135" name="Google Shape;135;p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42"/>
        <p:cNvGrpSpPr/>
        <p:nvPr/>
      </p:nvGrpSpPr>
      <p:grpSpPr>
        <a:xfrm>
          <a:off x="0" y="0"/>
          <a:ext cx="0" cy="0"/>
          <a:chOff x="0" y="0"/>
          <a:chExt cx="0" cy="0"/>
        </a:xfrm>
      </p:grpSpPr>
      <p:sp>
        <p:nvSpPr>
          <p:cNvPr id="143" name="Google Shape;143;g33f3f96e888_4_14:notes"/>
          <p:cNvSpPr txBox="1">
            <a:spLocks noGrp="1"/>
          </p:cNvSpPr>
          <p:nvPr>
            <p:ph type="body" idx="1"/>
          </p:nvPr>
        </p:nvSpPr>
        <p:spPr>
          <a:xfrm>
            <a:off x="685800" y="4400550"/>
            <a:ext cx="5486283" cy="360059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All these programs and labs generate lots of data, which are archived as datasets in different data repos, for historical reasons. </a:t>
            </a:r>
            <a:r>
              <a:rPr lang="en-US" sz="1400" dirty="0" err="1"/>
              <a:t>Eg</a:t>
            </a:r>
            <a:r>
              <a:rPr lang="en-US" sz="1400" dirty="0"/>
              <a:t> :research data archive, climate data gateway . You can discover some of these datasets using our data catalog.</a:t>
            </a:r>
            <a:endParaRPr sz="1400" dirty="0"/>
          </a:p>
        </p:txBody>
      </p:sp>
      <p:sp>
        <p:nvSpPr>
          <p:cNvPr id="144" name="Google Shape;144;g33f3f96e888_4_1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6"/>
        <p:cNvGrpSpPr/>
        <p:nvPr/>
      </p:nvGrpSpPr>
      <p:grpSpPr>
        <a:xfrm>
          <a:off x="0" y="0"/>
          <a:ext cx="0" cy="0"/>
          <a:chOff x="0" y="0"/>
          <a:chExt cx="0" cy="0"/>
        </a:xfrm>
      </p:grpSpPr>
      <p:sp>
        <p:nvSpPr>
          <p:cNvPr id="157" name="Google Shape;157;g33f3f96e888_2_12:notes"/>
          <p:cNvSpPr txBox="1">
            <a:spLocks noGrp="1"/>
          </p:cNvSpPr>
          <p:nvPr>
            <p:ph type="body" idx="1"/>
          </p:nvPr>
        </p:nvSpPr>
        <p:spPr>
          <a:xfrm>
            <a:off x="701040" y="4473892"/>
            <a:ext cx="5608200" cy="366060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dirty="0"/>
              <a:t>These datasets are accessed in two main ways and there are several challenges involved with both of them. Firstly, there are the remote users who follow the `legacy download and analyze model’.  They search and discover objects on NCAR’s research data archive, download all the files using https, clean-up the files and finally, analyze. This is obviously time consuming and inefficient. Sometimes users are downloading </a:t>
            </a:r>
            <a:r>
              <a:rPr lang="en-US" dirty="0" err="1"/>
              <a:t>Gbs</a:t>
            </a:r>
            <a:r>
              <a:rPr lang="en-US" dirty="0"/>
              <a:t> to analyze a few MBs. Moreover, the user experience for data access and transfer can be totally different for a different data repo. The second set of users have access to NCAR’s HPC resources, who have direct disk access to a subset of dataset. There is no good …</a:t>
            </a:r>
            <a:endParaRPr dirty="0"/>
          </a:p>
        </p:txBody>
      </p:sp>
      <p:sp>
        <p:nvSpPr>
          <p:cNvPr id="158" name="Google Shape;158;g33f3f96e888_2_12:notes"/>
          <p:cNvSpPr>
            <a:spLocks noGrp="1" noRot="1" noChangeAspect="1"/>
          </p:cNvSpPr>
          <p:nvPr>
            <p:ph type="sldImg" idx="2"/>
          </p:nvPr>
        </p:nvSpPr>
        <p:spPr>
          <a:xfrm>
            <a:off x="717550" y="1162050"/>
            <a:ext cx="5575300" cy="31369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7"/>
        <p:cNvGrpSpPr/>
        <p:nvPr/>
      </p:nvGrpSpPr>
      <p:grpSpPr>
        <a:xfrm>
          <a:off x="0" y="0"/>
          <a:ext cx="0" cy="0"/>
          <a:chOff x="0" y="0"/>
          <a:chExt cx="0" cy="0"/>
        </a:xfrm>
      </p:grpSpPr>
      <p:sp>
        <p:nvSpPr>
          <p:cNvPr id="168" name="Google Shape;168;p3:notes"/>
          <p:cNvSpPr txBox="1">
            <a:spLocks noGrp="1"/>
          </p:cNvSpPr>
          <p:nvPr>
            <p:ph type="body" idx="1"/>
          </p:nvPr>
        </p:nvSpPr>
        <p:spPr>
          <a:xfrm>
            <a:off x="701040" y="4473892"/>
            <a:ext cx="5608200" cy="3660600"/>
          </a:xfrm>
          <a:prstGeom prst="rect">
            <a:avLst/>
          </a:prstGeom>
          <a:noFill/>
          <a:ln>
            <a:noFill/>
          </a:ln>
        </p:spPr>
        <p:txBody>
          <a:bodyPr spcFirstLastPara="1" wrap="square" lIns="93175" tIns="46575" rIns="93175" bIns="46575" anchor="t" anchorCtr="0">
            <a:noAutofit/>
          </a:bodyPr>
          <a:lstStyle/>
          <a:p>
            <a:pPr marL="381000" marR="381000" lvl="0" indent="0" algn="l" rtl="0">
              <a:lnSpc>
                <a:spcPct val="115000"/>
              </a:lnSpc>
              <a:spcBef>
                <a:spcPts val="1200"/>
              </a:spcBef>
              <a:spcAft>
                <a:spcPts val="0"/>
              </a:spcAft>
              <a:buSzPts val="1100"/>
              <a:buNone/>
            </a:pPr>
            <a:r>
              <a:rPr lang="en-US" sz="1100" dirty="0">
                <a:latin typeface="Arial"/>
                <a:ea typeface="Arial"/>
                <a:cs typeface="Arial"/>
                <a:sym typeface="Arial"/>
              </a:rPr>
              <a:t>This slide lays out our </a:t>
            </a:r>
            <a:r>
              <a:rPr lang="en-US" sz="1100" b="1" dirty="0">
                <a:latin typeface="Arial"/>
                <a:ea typeface="Arial"/>
                <a:cs typeface="Arial"/>
                <a:sym typeface="Arial"/>
              </a:rPr>
              <a:t>vision</a:t>
            </a:r>
            <a:r>
              <a:rPr lang="en-US" sz="1100" dirty="0">
                <a:latin typeface="Arial"/>
                <a:ea typeface="Arial"/>
                <a:cs typeface="Arial"/>
                <a:sym typeface="Arial"/>
              </a:rPr>
              <a:t> for how the Data Commons will transform access to NSF NCAR’s research data.</a:t>
            </a:r>
            <a:endParaRPr sz="1100" dirty="0">
              <a:latin typeface="Arial"/>
              <a:ea typeface="Arial"/>
              <a:cs typeface="Arial"/>
              <a:sym typeface="Arial"/>
            </a:endParaRPr>
          </a:p>
          <a:p>
            <a:pPr marL="457200" lvl="0" indent="-298450" algn="l" rtl="0">
              <a:lnSpc>
                <a:spcPct val="115000"/>
              </a:lnSpc>
              <a:spcBef>
                <a:spcPts val="1200"/>
              </a:spcBef>
              <a:spcAft>
                <a:spcPts val="0"/>
              </a:spcAft>
              <a:buClr>
                <a:schemeClr val="dk1"/>
              </a:buClr>
              <a:buSzPts val="1100"/>
              <a:buChar char="●"/>
            </a:pPr>
            <a:r>
              <a:rPr lang="en-US" sz="1100" dirty="0">
                <a:latin typeface="Arial"/>
                <a:ea typeface="Arial"/>
                <a:cs typeface="Arial"/>
                <a:sym typeface="Arial"/>
              </a:rPr>
              <a:t>First, we aim to </a:t>
            </a:r>
            <a:r>
              <a:rPr lang="en-US" sz="1100" b="1" dirty="0">
                <a:latin typeface="Arial"/>
                <a:ea typeface="Arial"/>
                <a:cs typeface="Arial"/>
                <a:sym typeface="Arial"/>
              </a:rPr>
              <a:t>make data accessible to everyone</a:t>
            </a:r>
            <a:r>
              <a:rPr lang="en-US" sz="1100" dirty="0">
                <a:latin typeface="Arial"/>
                <a:ea typeface="Arial"/>
                <a:cs typeface="Arial"/>
                <a:sym typeface="Arial"/>
              </a:rPr>
              <a:t>—from graduate students just starting out to experienced scientists. A consistent user experience across platforms reduces the learning curve and allows researchers to focus more on discovery than on how to find or access data.</a:t>
            </a:r>
            <a:endParaRPr sz="1100" dirty="0">
              <a:latin typeface="Arial"/>
              <a:ea typeface="Arial"/>
              <a:cs typeface="Arial"/>
              <a:sym typeface="Arial"/>
            </a:endParaRPr>
          </a:p>
          <a:p>
            <a:pPr marL="457200" lvl="0" indent="-298450" algn="l" rtl="0">
              <a:lnSpc>
                <a:spcPct val="115000"/>
              </a:lnSpc>
              <a:spcBef>
                <a:spcPts val="0"/>
              </a:spcBef>
              <a:spcAft>
                <a:spcPts val="0"/>
              </a:spcAft>
              <a:buClr>
                <a:schemeClr val="dk1"/>
              </a:buClr>
              <a:buSzPts val="1100"/>
              <a:buChar char="●"/>
            </a:pPr>
            <a:r>
              <a:rPr lang="en-US" sz="1100" dirty="0">
                <a:latin typeface="Arial"/>
                <a:ea typeface="Arial"/>
                <a:cs typeface="Arial"/>
                <a:sym typeface="Arial"/>
              </a:rPr>
              <a:t>Second, we’re designing the infrastructure to be </a:t>
            </a:r>
            <a:r>
              <a:rPr lang="en-US" sz="1100" b="1" dirty="0">
                <a:latin typeface="Arial"/>
                <a:ea typeface="Arial"/>
                <a:cs typeface="Arial"/>
                <a:sym typeface="Arial"/>
              </a:rPr>
              <a:t>deeply integrated</a:t>
            </a:r>
            <a:r>
              <a:rPr lang="en-US" sz="1100" dirty="0">
                <a:latin typeface="Arial"/>
                <a:ea typeface="Arial"/>
                <a:cs typeface="Arial"/>
                <a:sym typeface="Arial"/>
              </a:rPr>
              <a:t>. That means bringing together tools for data exploration, analysis, assimilation, and modern workflows like AI and machine learning—all within a shared ecosystem. This integration allows users to move seamlessly from discovery to analysis.</a:t>
            </a:r>
            <a:endParaRPr sz="1100" dirty="0">
              <a:latin typeface="Arial"/>
              <a:ea typeface="Arial"/>
              <a:cs typeface="Arial"/>
              <a:sym typeface="Arial"/>
            </a:endParaRPr>
          </a:p>
          <a:p>
            <a:pPr marL="457200" lvl="0" indent="-298450" algn="l" rtl="0">
              <a:lnSpc>
                <a:spcPct val="115000"/>
              </a:lnSpc>
              <a:spcBef>
                <a:spcPts val="0"/>
              </a:spcBef>
              <a:spcAft>
                <a:spcPts val="0"/>
              </a:spcAft>
              <a:buClr>
                <a:schemeClr val="dk1"/>
              </a:buClr>
              <a:buSzPts val="1100"/>
              <a:buChar char="●"/>
            </a:pPr>
            <a:r>
              <a:rPr lang="en-US" sz="1100" dirty="0">
                <a:latin typeface="Arial"/>
                <a:ea typeface="Arial"/>
                <a:cs typeface="Arial"/>
                <a:sym typeface="Arial"/>
              </a:rPr>
              <a:t>Finally, we see this as a </a:t>
            </a:r>
            <a:r>
              <a:rPr lang="en-US" sz="1100" b="1" dirty="0">
                <a:latin typeface="Arial"/>
                <a:ea typeface="Arial"/>
                <a:cs typeface="Arial"/>
                <a:sym typeface="Arial"/>
              </a:rPr>
              <a:t>community-first effort</a:t>
            </a:r>
            <a:r>
              <a:rPr lang="en-US" sz="1100" dirty="0">
                <a:latin typeface="Arial"/>
                <a:ea typeface="Arial"/>
                <a:cs typeface="Arial"/>
                <a:sym typeface="Arial"/>
              </a:rPr>
              <a:t>. This infrastructure positions NSF NCAR to both support and help lead broader community CI initiatives. It aligns us with the open science movement and strengthens our ability to collaborate across institutions and disciplines.</a:t>
            </a:r>
          </a:p>
          <a:p>
            <a:pPr marL="457200" lvl="0" indent="-298450" algn="l" rtl="0">
              <a:lnSpc>
                <a:spcPct val="115000"/>
              </a:lnSpc>
              <a:spcBef>
                <a:spcPts val="0"/>
              </a:spcBef>
              <a:spcAft>
                <a:spcPts val="0"/>
              </a:spcAft>
              <a:buClr>
                <a:schemeClr val="dk1"/>
              </a:buClr>
              <a:buSzPts val="1100"/>
              <a:buChar char="●"/>
            </a:pPr>
            <a:endParaRPr lang="en-US" sz="1100" dirty="0">
              <a:latin typeface="Arial"/>
              <a:ea typeface="Arial"/>
              <a:cs typeface="Arial"/>
              <a:sym typeface="Arial"/>
            </a:endParaRPr>
          </a:p>
          <a:p>
            <a:pPr marL="457200" lvl="0" indent="-298450" algn="l" rtl="0">
              <a:lnSpc>
                <a:spcPct val="115000"/>
              </a:lnSpc>
              <a:spcBef>
                <a:spcPts val="0"/>
              </a:spcBef>
              <a:spcAft>
                <a:spcPts val="0"/>
              </a:spcAft>
              <a:buClr>
                <a:schemeClr val="dk1"/>
              </a:buClr>
              <a:buSzPts val="1100"/>
              <a:buChar char="●"/>
            </a:pPr>
            <a:r>
              <a:rPr lang="en-US" sz="1100" dirty="0"/>
              <a:t>So, an NCAR HPC user logged into Derecho, one of our supercomputers should be able to directly read any NCAR data from the Data Commons into their </a:t>
            </a:r>
            <a:r>
              <a:rPr lang="en-US" sz="1100" dirty="0" err="1"/>
              <a:t>jupyter</a:t>
            </a:r>
            <a:r>
              <a:rPr lang="en-US" sz="1100" dirty="0"/>
              <a:t> notebooks/ batch jobs. They should simultaneously be able to stream data from some external data provider seamlessly. A remote user running the same workflow on their laptop or another HPC system would stream both of these datasets via HTTPS.</a:t>
            </a:r>
            <a:endParaRPr sz="1100" dirty="0">
              <a:latin typeface="Arial"/>
              <a:ea typeface="Arial"/>
              <a:cs typeface="Arial"/>
              <a:sym typeface="Arial"/>
            </a:endParaRPr>
          </a:p>
          <a:p>
            <a:pPr marL="381000" marR="381000" lvl="0" indent="0" algn="l" rtl="0">
              <a:lnSpc>
                <a:spcPct val="115000"/>
              </a:lnSpc>
              <a:spcBef>
                <a:spcPts val="1200"/>
              </a:spcBef>
              <a:spcAft>
                <a:spcPts val="0"/>
              </a:spcAft>
              <a:buClr>
                <a:schemeClr val="dk1"/>
              </a:buClr>
              <a:buSzPts val="1100"/>
              <a:buFont typeface="Arial"/>
              <a:buNone/>
            </a:pPr>
            <a:r>
              <a:rPr lang="en-US" sz="1100" dirty="0">
                <a:latin typeface="Arial"/>
                <a:ea typeface="Arial"/>
                <a:cs typeface="Arial"/>
                <a:sym typeface="Arial"/>
              </a:rPr>
              <a:t>Together, this vision reflects a shift from fragmented data access to a </a:t>
            </a:r>
            <a:r>
              <a:rPr lang="en-US" sz="1100" b="1" dirty="0">
                <a:latin typeface="Arial"/>
                <a:ea typeface="Arial"/>
                <a:cs typeface="Arial"/>
                <a:sym typeface="Arial"/>
              </a:rPr>
              <a:t>cohesive, researcher-centric environment</a:t>
            </a:r>
            <a:r>
              <a:rPr lang="en-US" sz="1100" dirty="0">
                <a:latin typeface="Arial"/>
                <a:ea typeface="Arial"/>
                <a:cs typeface="Arial"/>
                <a:sym typeface="Arial"/>
              </a:rPr>
              <a:t>—one that supports innovation, reuse, and insight at every stage of the scientific process.</a:t>
            </a:r>
            <a:endParaRPr sz="1100" dirty="0">
              <a:latin typeface="Arial"/>
              <a:ea typeface="Arial"/>
              <a:cs typeface="Arial"/>
              <a:sym typeface="Arial"/>
            </a:endParaRPr>
          </a:p>
          <a:p>
            <a:pPr marL="0" lvl="0" indent="0" algn="l" rtl="0">
              <a:lnSpc>
                <a:spcPct val="100000"/>
              </a:lnSpc>
              <a:spcBef>
                <a:spcPts val="1200"/>
              </a:spcBef>
              <a:spcAft>
                <a:spcPts val="0"/>
              </a:spcAft>
              <a:buSzPts val="1400"/>
              <a:buNone/>
            </a:pPr>
            <a:endParaRPr dirty="0"/>
          </a:p>
        </p:txBody>
      </p:sp>
      <p:sp>
        <p:nvSpPr>
          <p:cNvPr id="169" name="Google Shape;169;p3:notes"/>
          <p:cNvSpPr>
            <a:spLocks noGrp="1" noRot="1" noChangeAspect="1"/>
          </p:cNvSpPr>
          <p:nvPr>
            <p:ph type="sldImg" idx="2"/>
          </p:nvPr>
        </p:nvSpPr>
        <p:spPr>
          <a:xfrm>
            <a:off x="717550" y="1162050"/>
            <a:ext cx="5575300" cy="31369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81"/>
        <p:cNvGrpSpPr/>
        <p:nvPr/>
      </p:nvGrpSpPr>
      <p:grpSpPr>
        <a:xfrm>
          <a:off x="0" y="0"/>
          <a:ext cx="0" cy="0"/>
          <a:chOff x="0" y="0"/>
          <a:chExt cx="0" cy="0"/>
        </a:xfrm>
      </p:grpSpPr>
      <p:sp>
        <p:nvSpPr>
          <p:cNvPr id="182" name="Google Shape;182;p4:notes"/>
          <p:cNvSpPr txBox="1">
            <a:spLocks noGrp="1"/>
          </p:cNvSpPr>
          <p:nvPr>
            <p:ph type="body" idx="1"/>
          </p:nvPr>
        </p:nvSpPr>
        <p:spPr>
          <a:xfrm>
            <a:off x="701040" y="4473892"/>
            <a:ext cx="5608200" cy="3660600"/>
          </a:xfrm>
          <a:prstGeom prst="rect">
            <a:avLst/>
          </a:prstGeom>
          <a:noFill/>
          <a:ln>
            <a:noFill/>
          </a:ln>
        </p:spPr>
        <p:txBody>
          <a:bodyPr spcFirstLastPara="1" wrap="square" lIns="93175" tIns="46575" rIns="93175" bIns="46575" anchor="t" anchorCtr="0">
            <a:noAutofit/>
          </a:bodyPr>
          <a:lstStyle/>
          <a:p>
            <a:pPr marL="0" lvl="0" indent="0" algn="l" rtl="0">
              <a:lnSpc>
                <a:spcPct val="100000"/>
              </a:lnSpc>
              <a:spcBef>
                <a:spcPts val="0"/>
              </a:spcBef>
              <a:spcAft>
                <a:spcPts val="0"/>
              </a:spcAft>
              <a:buSzPts val="1400"/>
              <a:buNone/>
            </a:pPr>
            <a:r>
              <a:rPr lang="en-US" dirty="0"/>
              <a:t>This is where our collaboration with OSDF comes in. OSDF is …</a:t>
            </a:r>
            <a:endParaRPr dirty="0"/>
          </a:p>
        </p:txBody>
      </p:sp>
      <p:sp>
        <p:nvSpPr>
          <p:cNvPr id="183" name="Google Shape;183;p4:notes"/>
          <p:cNvSpPr>
            <a:spLocks noGrp="1" noRot="1" noChangeAspect="1"/>
          </p:cNvSpPr>
          <p:nvPr>
            <p:ph type="sldImg" idx="2"/>
          </p:nvPr>
        </p:nvSpPr>
        <p:spPr>
          <a:xfrm>
            <a:off x="717550" y="1162050"/>
            <a:ext cx="5575300" cy="31369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0"/>
        <p:cNvGrpSpPr/>
        <p:nvPr/>
      </p:nvGrpSpPr>
      <p:grpSpPr>
        <a:xfrm>
          <a:off x="0" y="0"/>
          <a:ext cx="0" cy="0"/>
          <a:chOff x="0" y="0"/>
          <a:chExt cx="0" cy="0"/>
        </a:xfrm>
      </p:grpSpPr>
      <p:sp>
        <p:nvSpPr>
          <p:cNvPr id="221" name="Google Shape;221;g33f8ddc54e6_1_344: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Here are some highlights of the progress we have made in the past year: NCAR OSDF origins and a cache were deployed last year. Since March of this year, all https data access links use the OSDF backed links. In the climate science python data ecosystem intake is a commonly used open source package to develop catalogs to access datasets. So, we have published several intake catalogs to simplify programmatic data search and access. </a:t>
            </a:r>
            <a:endParaRPr sz="1400" dirty="0"/>
          </a:p>
        </p:txBody>
      </p:sp>
      <p:sp>
        <p:nvSpPr>
          <p:cNvPr id="222" name="Google Shape;222;g33f8ddc54e6_1_344: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26"/>
        <p:cNvGrpSpPr/>
        <p:nvPr/>
      </p:nvGrpSpPr>
      <p:grpSpPr>
        <a:xfrm>
          <a:off x="0" y="0"/>
          <a:ext cx="0" cy="0"/>
          <a:chOff x="0" y="0"/>
          <a:chExt cx="0" cy="0"/>
        </a:xfrm>
      </p:grpSpPr>
      <p:sp>
        <p:nvSpPr>
          <p:cNvPr id="227" name="Google Shape;227;p5:notes"/>
          <p:cNvSpPr txBox="1">
            <a:spLocks noGrp="1"/>
          </p:cNvSpPr>
          <p:nvPr>
            <p:ph type="body" idx="1"/>
          </p:nvPr>
        </p:nvSpPr>
        <p:spPr>
          <a:xfrm>
            <a:off x="685800" y="4400550"/>
            <a:ext cx="5486283" cy="360059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If you go to the data access tab or any dataset on the Research Data Archive, we have a `Web file listing’ and all the https links are powered by OSDF. Here is an example link.</a:t>
            </a:r>
            <a:endParaRPr sz="1400" dirty="0"/>
          </a:p>
        </p:txBody>
      </p:sp>
      <p:sp>
        <p:nvSpPr>
          <p:cNvPr id="228" name="Google Shape;228;p5: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76"/>
        <p:cNvGrpSpPr/>
        <p:nvPr/>
      </p:nvGrpSpPr>
      <p:grpSpPr>
        <a:xfrm>
          <a:off x="0" y="0"/>
          <a:ext cx="0" cy="0"/>
          <a:chOff x="0" y="0"/>
          <a:chExt cx="0" cy="0"/>
        </a:xfrm>
      </p:grpSpPr>
      <p:sp>
        <p:nvSpPr>
          <p:cNvPr id="277" name="Google Shape;277;g33f8ddc54e6_1_371: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Here is an example of NCAR data passing through the OSDF cache in Korea </a:t>
            </a:r>
            <a:endParaRPr sz="1400" dirty="0"/>
          </a:p>
        </p:txBody>
      </p:sp>
      <p:sp>
        <p:nvSpPr>
          <p:cNvPr id="278" name="Google Shape;278;g33f8ddc54e6_1_371: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p:cNvGrpSpPr/>
        <p:nvPr/>
      </p:nvGrpSpPr>
      <p:grpSpPr>
        <a:xfrm>
          <a:off x="0" y="0"/>
          <a:ext cx="0" cy="0"/>
          <a:chOff x="0" y="0"/>
          <a:chExt cx="0" cy="0"/>
        </a:xfrm>
      </p:grpSpPr>
      <p:sp>
        <p:nvSpPr>
          <p:cNvPr id="236" name="Google Shape;236;g33f3f96e888_6_0:notes"/>
          <p:cNvSpPr txBox="1">
            <a:spLocks noGrp="1"/>
          </p:cNvSpPr>
          <p:nvPr>
            <p:ph type="body" idx="1"/>
          </p:nvPr>
        </p:nvSpPr>
        <p:spPr>
          <a:xfrm>
            <a:off x="685800" y="4400550"/>
            <a:ext cx="5486283" cy="360059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If you go to the analysis-ready access tab, you see links to an intake catalog with </a:t>
            </a:r>
            <a:r>
              <a:rPr lang="en-US" sz="1400" dirty="0" err="1"/>
              <a:t>osdf</a:t>
            </a:r>
            <a:r>
              <a:rPr lang="en-US" sz="1400" dirty="0"/>
              <a:t>-backed https links. We also have a </a:t>
            </a:r>
            <a:r>
              <a:rPr lang="en-US" sz="1400" dirty="0" err="1"/>
              <a:t>posix</a:t>
            </a:r>
            <a:r>
              <a:rPr lang="en-US" sz="1400" dirty="0"/>
              <a:t> catalog for NCAR users and https catalog as a backup, in case there are any issues accessing the datasets. A user would use such a catalog in their python script to access data. Here, analysis ready means we have tried to minimize the number of common data cleaning have already been performed.</a:t>
            </a:r>
            <a:endParaRPr sz="1400" dirty="0"/>
          </a:p>
        </p:txBody>
      </p:sp>
      <p:sp>
        <p:nvSpPr>
          <p:cNvPr id="237" name="Google Shape;237;g33f3f96e888_6_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6">
          <a:extLst>
            <a:ext uri="{FF2B5EF4-FFF2-40B4-BE49-F238E27FC236}">
              <a16:creationId xmlns:a16="http://schemas.microsoft.com/office/drawing/2014/main" id="{2E884E13-6ACD-616D-16A3-2A06331FC679}"/>
            </a:ext>
          </a:extLst>
        </p:cNvPr>
        <p:cNvGrpSpPr/>
        <p:nvPr/>
      </p:nvGrpSpPr>
      <p:grpSpPr>
        <a:xfrm>
          <a:off x="0" y="0"/>
          <a:ext cx="0" cy="0"/>
          <a:chOff x="0" y="0"/>
          <a:chExt cx="0" cy="0"/>
        </a:xfrm>
      </p:grpSpPr>
      <p:sp>
        <p:nvSpPr>
          <p:cNvPr id="247" name="Google Shape;247;g33f8ddc54e6_1_396:notes">
            <a:extLst>
              <a:ext uri="{FF2B5EF4-FFF2-40B4-BE49-F238E27FC236}">
                <a16:creationId xmlns:a16="http://schemas.microsoft.com/office/drawing/2014/main" id="{E3B1B653-EEF2-8D89-58F8-95CB8BE8B30E}"/>
              </a:ext>
            </a:extLst>
          </p:cNvPr>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r>
              <a:rPr lang="en-US" dirty="0"/>
              <a:t>Putting it all together, here are the typical workflows: An NCAR HPC user would use our intake catalog with POSIX links and read data into their scripts and notebooks, denoted by the orange arrow. A remote user would follow the blue arrow and use a different intake catalog to stream data. The http links in the catalog are passed on to </a:t>
            </a:r>
            <a:r>
              <a:rPr lang="en-US" dirty="0" err="1"/>
              <a:t>pelicanFS</a:t>
            </a:r>
            <a:r>
              <a:rPr lang="en-US" dirty="0"/>
              <a:t>, an </a:t>
            </a:r>
            <a:r>
              <a:rPr lang="en-US" dirty="0" err="1"/>
              <a:t>fsspec</a:t>
            </a:r>
            <a:r>
              <a:rPr lang="en-US" dirty="0"/>
              <a:t> implementation of the pelican client. </a:t>
            </a:r>
            <a:endParaRPr dirty="0"/>
          </a:p>
        </p:txBody>
      </p:sp>
      <p:sp>
        <p:nvSpPr>
          <p:cNvPr id="248" name="Google Shape;248;g33f8ddc54e6_1_396:notes">
            <a:extLst>
              <a:ext uri="{FF2B5EF4-FFF2-40B4-BE49-F238E27FC236}">
                <a16:creationId xmlns:a16="http://schemas.microsoft.com/office/drawing/2014/main" id="{F0B7990F-1E96-6A49-A622-321E716B2526}"/>
              </a:ext>
            </a:extLst>
          </p:cNvPr>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421596084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46"/>
        <p:cNvGrpSpPr/>
        <p:nvPr/>
      </p:nvGrpSpPr>
      <p:grpSpPr>
        <a:xfrm>
          <a:off x="0" y="0"/>
          <a:ext cx="0" cy="0"/>
          <a:chOff x="0" y="0"/>
          <a:chExt cx="0" cy="0"/>
        </a:xfrm>
      </p:grpSpPr>
      <p:sp>
        <p:nvSpPr>
          <p:cNvPr id="247" name="Google Shape;247;g33f8ddc54e6_1_396: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r>
              <a:rPr lang="en-US" dirty="0"/>
              <a:t>Putting it all together, here are the typical workflows: An NCAR HPC user would use our intake catalog with POSIX links and read data into their scripts and notebooks, denoted by the orange arrow. A remote user would follow the blue arrow and use a different intake catalog to stream data. The http links in the catalog are passed on to </a:t>
            </a:r>
            <a:r>
              <a:rPr lang="en-US" dirty="0" err="1"/>
              <a:t>pelicanFS</a:t>
            </a:r>
            <a:r>
              <a:rPr lang="en-US" dirty="0"/>
              <a:t>, an </a:t>
            </a:r>
            <a:r>
              <a:rPr lang="en-US" dirty="0" err="1"/>
              <a:t>fsspec</a:t>
            </a:r>
            <a:r>
              <a:rPr lang="en-US" dirty="0"/>
              <a:t> implementation of the pelican client. </a:t>
            </a:r>
            <a:endParaRPr dirty="0"/>
          </a:p>
        </p:txBody>
      </p:sp>
      <p:sp>
        <p:nvSpPr>
          <p:cNvPr id="248" name="Google Shape;248;g33f8ddc54e6_1_396: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3"/>
        <p:cNvGrpSpPr/>
        <p:nvPr/>
      </p:nvGrpSpPr>
      <p:grpSpPr>
        <a:xfrm>
          <a:off x="0" y="0"/>
          <a:ext cx="0" cy="0"/>
          <a:chOff x="0" y="0"/>
          <a:chExt cx="0" cy="0"/>
        </a:xfrm>
      </p:grpSpPr>
      <p:sp>
        <p:nvSpPr>
          <p:cNvPr id="284" name="Google Shape;284;g33f8ddc54e6_1_350: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In order to encourage earth system scientists to use this architecture backed by pelican and OSDF, we have developed multiple </a:t>
            </a:r>
            <a:r>
              <a:rPr lang="en-US" sz="1400" dirty="0" err="1"/>
              <a:t>jupyter</a:t>
            </a:r>
            <a:r>
              <a:rPr lang="en-US" sz="1400" dirty="0"/>
              <a:t> notebook based workflows, which are openly accessible . I will discuss one of them today. Brian B briefly explained this workflow, here I am computing an important metric: Change in global annual mean surface temperature </a:t>
            </a:r>
            <a:r>
              <a:rPr lang="en-US" sz="1400" dirty="0" err="1"/>
              <a:t>w.r.t</a:t>
            </a:r>
            <a:r>
              <a:rPr lang="en-US" sz="1400" dirty="0"/>
              <a:t> to a baseline. We need to compute this for about 27 global climate models. This output data is stored on AWS and compare it with observations hosted on NCAR’s data commons.</a:t>
            </a:r>
            <a:endParaRPr sz="1400" dirty="0"/>
          </a:p>
        </p:txBody>
      </p:sp>
      <p:sp>
        <p:nvSpPr>
          <p:cNvPr id="285" name="Google Shape;285;g33f8ddc54e6_1_350: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3">
          <a:extLst>
            <a:ext uri="{FF2B5EF4-FFF2-40B4-BE49-F238E27FC236}">
              <a16:creationId xmlns:a16="http://schemas.microsoft.com/office/drawing/2014/main" id="{3D7F214A-2852-6293-1F62-D61D22C6C7AC}"/>
            </a:ext>
          </a:extLst>
        </p:cNvPr>
        <p:cNvGrpSpPr/>
        <p:nvPr/>
      </p:nvGrpSpPr>
      <p:grpSpPr>
        <a:xfrm>
          <a:off x="0" y="0"/>
          <a:ext cx="0" cy="0"/>
          <a:chOff x="0" y="0"/>
          <a:chExt cx="0" cy="0"/>
        </a:xfrm>
      </p:grpSpPr>
      <p:sp>
        <p:nvSpPr>
          <p:cNvPr id="284" name="Google Shape;284;g33f8ddc54e6_1_350:notes">
            <a:extLst>
              <a:ext uri="{FF2B5EF4-FFF2-40B4-BE49-F238E27FC236}">
                <a16:creationId xmlns:a16="http://schemas.microsoft.com/office/drawing/2014/main" id="{26DE5E95-9717-B69F-680D-87B825ED7769}"/>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Brian B walked through this example. So, I will be brief. We fetch data from AWS and NCAR data commons to my </a:t>
            </a:r>
            <a:r>
              <a:rPr lang="en-US" sz="1400" dirty="0" err="1"/>
              <a:t>jupyter</a:t>
            </a:r>
            <a:r>
              <a:rPr lang="en-US" sz="1400" dirty="0"/>
              <a:t> notebook hosted on NCAR’s HPC. If the nearest cache doesn’t have it, it comes through the appropriate origins.</a:t>
            </a:r>
            <a:endParaRPr sz="1400" dirty="0"/>
          </a:p>
        </p:txBody>
      </p:sp>
      <p:sp>
        <p:nvSpPr>
          <p:cNvPr id="285" name="Google Shape;285;g33f8ddc54e6_1_350:notes">
            <a:extLst>
              <a:ext uri="{FF2B5EF4-FFF2-40B4-BE49-F238E27FC236}">
                <a16:creationId xmlns:a16="http://schemas.microsoft.com/office/drawing/2014/main" id="{EEA642F7-8DD5-0296-61DA-971CEFF3BD37}"/>
              </a:ext>
            </a:extLst>
          </p:cNvPr>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4098920666"/>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3">
          <a:extLst>
            <a:ext uri="{FF2B5EF4-FFF2-40B4-BE49-F238E27FC236}">
              <a16:creationId xmlns:a16="http://schemas.microsoft.com/office/drawing/2014/main" id="{C22FD7AA-4D84-066C-094E-4E0726C61DBD}"/>
            </a:ext>
          </a:extLst>
        </p:cNvPr>
        <p:cNvGrpSpPr/>
        <p:nvPr/>
      </p:nvGrpSpPr>
      <p:grpSpPr>
        <a:xfrm>
          <a:off x="0" y="0"/>
          <a:ext cx="0" cy="0"/>
          <a:chOff x="0" y="0"/>
          <a:chExt cx="0" cy="0"/>
        </a:xfrm>
      </p:grpSpPr>
      <p:sp>
        <p:nvSpPr>
          <p:cNvPr id="284" name="Google Shape;284;g33f8ddc54e6_1_350:notes">
            <a:extLst>
              <a:ext uri="{FF2B5EF4-FFF2-40B4-BE49-F238E27FC236}">
                <a16:creationId xmlns:a16="http://schemas.microsoft.com/office/drawing/2014/main" id="{C1606DFD-528F-D7D0-CC25-E553E8F23193}"/>
              </a:ext>
            </a:extLst>
          </p:cNvPr>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endParaRPr sz="1400"/>
          </a:p>
        </p:txBody>
      </p:sp>
      <p:sp>
        <p:nvSpPr>
          <p:cNvPr id="285" name="Google Shape;285;g33f8ddc54e6_1_350:notes">
            <a:extLst>
              <a:ext uri="{FF2B5EF4-FFF2-40B4-BE49-F238E27FC236}">
                <a16:creationId xmlns:a16="http://schemas.microsoft.com/office/drawing/2014/main" id="{F6F87637-522C-2B45-E625-D1599A7A489F}"/>
              </a:ext>
            </a:extLst>
          </p:cNvPr>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2493661971"/>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35">
          <a:extLst>
            <a:ext uri="{FF2B5EF4-FFF2-40B4-BE49-F238E27FC236}">
              <a16:creationId xmlns:a16="http://schemas.microsoft.com/office/drawing/2014/main" id="{0C409E39-C5E0-6E49-01DC-BA7A6F34F397}"/>
            </a:ext>
          </a:extLst>
        </p:cNvPr>
        <p:cNvGrpSpPr/>
        <p:nvPr/>
      </p:nvGrpSpPr>
      <p:grpSpPr>
        <a:xfrm>
          <a:off x="0" y="0"/>
          <a:ext cx="0" cy="0"/>
          <a:chOff x="0" y="0"/>
          <a:chExt cx="0" cy="0"/>
        </a:xfrm>
      </p:grpSpPr>
      <p:sp>
        <p:nvSpPr>
          <p:cNvPr id="236" name="Google Shape;236;g33f3f96e888_6_0:notes">
            <a:extLst>
              <a:ext uri="{FF2B5EF4-FFF2-40B4-BE49-F238E27FC236}">
                <a16:creationId xmlns:a16="http://schemas.microsoft.com/office/drawing/2014/main" id="{00651C41-1307-A2A9-400C-C1F1E3DF8965}"/>
              </a:ext>
            </a:extLst>
          </p:cNvPr>
          <p:cNvSpPr txBox="1">
            <a:spLocks noGrp="1"/>
          </p:cNvSpPr>
          <p:nvPr>
            <p:ph type="body" idx="1"/>
          </p:nvPr>
        </p:nvSpPr>
        <p:spPr>
          <a:xfrm>
            <a:off x="685800" y="4400550"/>
            <a:ext cx="5486283" cy="360059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Here is an example that demonstrates the power of an intake-ESM catalog. I am searching for data from 3 different experiments, at monthly </a:t>
            </a:r>
            <a:r>
              <a:rPr lang="en-US" sz="1400" dirty="0" err="1"/>
              <a:t>freq</a:t>
            </a:r>
            <a:r>
              <a:rPr lang="en-US" sz="1400" dirty="0"/>
              <a:t>, for specific variables and ensemble member. Returns a catalog subset with </a:t>
            </a:r>
            <a:r>
              <a:rPr lang="en-US" sz="1400" dirty="0" err="1"/>
              <a:t>urls</a:t>
            </a:r>
            <a:r>
              <a:rPr lang="en-US" sz="1400" dirty="0"/>
              <a:t>. This sub catalog can be turned into pandas </a:t>
            </a:r>
            <a:r>
              <a:rPr lang="en-US" sz="1400" dirty="0" err="1"/>
              <a:t>dataframe</a:t>
            </a:r>
            <a:r>
              <a:rPr lang="en-US" sz="1400" dirty="0"/>
              <a:t> and all the objects are read using the </a:t>
            </a:r>
            <a:r>
              <a:rPr lang="en-US" sz="1400" dirty="0" err="1"/>
              <a:t>xarray</a:t>
            </a:r>
            <a:r>
              <a:rPr lang="en-US" sz="1400" dirty="0"/>
              <a:t> package, with </a:t>
            </a:r>
            <a:r>
              <a:rPr lang="en-US" sz="1400" dirty="0" err="1"/>
              <a:t>dask</a:t>
            </a:r>
            <a:r>
              <a:rPr lang="en-US" sz="1400" dirty="0"/>
              <a:t> handling the parallel scaling of </a:t>
            </a:r>
            <a:r>
              <a:rPr lang="en-US" sz="1400"/>
              <a:t>the computation.</a:t>
            </a:r>
            <a:endParaRPr sz="1400" dirty="0"/>
          </a:p>
        </p:txBody>
      </p:sp>
      <p:sp>
        <p:nvSpPr>
          <p:cNvPr id="237" name="Google Shape;237;g33f3f96e888_6_0:notes">
            <a:extLst>
              <a:ext uri="{FF2B5EF4-FFF2-40B4-BE49-F238E27FC236}">
                <a16:creationId xmlns:a16="http://schemas.microsoft.com/office/drawing/2014/main" id="{E6F37B0A-2D2B-3D85-FD4A-9CEB40C3E3C4}"/>
              </a:ext>
            </a:extLst>
          </p:cNvPr>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extLst>
      <p:ext uri="{BB962C8B-B14F-4D97-AF65-F5344CB8AC3E}">
        <p14:creationId xmlns:p14="http://schemas.microsoft.com/office/powerpoint/2010/main" val="602395390"/>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89"/>
        <p:cNvGrpSpPr/>
        <p:nvPr/>
      </p:nvGrpSpPr>
      <p:grpSpPr>
        <a:xfrm>
          <a:off x="0" y="0"/>
          <a:ext cx="0" cy="0"/>
          <a:chOff x="0" y="0"/>
          <a:chExt cx="0" cy="0"/>
        </a:xfrm>
      </p:grpSpPr>
      <p:sp>
        <p:nvSpPr>
          <p:cNvPr id="290" name="Google Shape;290;p6: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endParaRPr sz="1400" dirty="0"/>
          </a:p>
        </p:txBody>
      </p:sp>
      <p:sp>
        <p:nvSpPr>
          <p:cNvPr id="291" name="Google Shape;291;p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298"/>
        <p:cNvGrpSpPr/>
        <p:nvPr/>
      </p:nvGrpSpPr>
      <p:grpSpPr>
        <a:xfrm>
          <a:off x="0" y="0"/>
          <a:ext cx="0" cy="0"/>
          <a:chOff x="0" y="0"/>
          <a:chExt cx="0" cy="0"/>
        </a:xfrm>
      </p:grpSpPr>
      <p:sp>
        <p:nvSpPr>
          <p:cNvPr id="299" name="Google Shape;299;p7: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Green- Historical forcing. Orange is one future forcing scenario, purple is the one with a slightly higher GHG forcing. The red dashed line are observations.</a:t>
            </a:r>
            <a:endParaRPr sz="1400" dirty="0"/>
          </a:p>
        </p:txBody>
      </p:sp>
      <p:sp>
        <p:nvSpPr>
          <p:cNvPr id="300" name="Google Shape;300;p7: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05"/>
        <p:cNvGrpSpPr/>
        <p:nvPr/>
      </p:nvGrpSpPr>
      <p:grpSpPr>
        <a:xfrm>
          <a:off x="0" y="0"/>
          <a:ext cx="0" cy="0"/>
          <a:chOff x="0" y="0"/>
          <a:chExt cx="0" cy="0"/>
        </a:xfrm>
      </p:grpSpPr>
      <p:sp>
        <p:nvSpPr>
          <p:cNvPr id="306" name="Google Shape;306;g33f8ddc54e6_1_376: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r>
              <a:rPr lang="en-US" sz="1400" dirty="0"/>
              <a:t>In the. last part of my talk, I would like to talk about the portability of this code to the </a:t>
            </a:r>
            <a:r>
              <a:rPr lang="en-US" sz="1400" dirty="0" err="1"/>
              <a:t>OSPool</a:t>
            </a:r>
            <a:r>
              <a:rPr lang="en-US" sz="1400" dirty="0"/>
              <a:t>.  So, what I showed is a typical (pleasingly parallel) analysis workflow in the python data science ecosystem in the geosciences. We do have several aspects of this software stack that can be implemented on the </a:t>
            </a:r>
            <a:r>
              <a:rPr lang="en-US" sz="1400" dirty="0" err="1"/>
              <a:t>OSPool</a:t>
            </a:r>
            <a:r>
              <a:rPr lang="en-US" sz="1400" dirty="0"/>
              <a:t>. </a:t>
            </a:r>
            <a:r>
              <a:rPr lang="en-US" sz="1400" dirty="0" err="1"/>
              <a:t>Jupyter</a:t>
            </a:r>
            <a:r>
              <a:rPr lang="en-US" sz="1400" dirty="0"/>
              <a:t> notebook, python packages intake to search for data, </a:t>
            </a:r>
            <a:r>
              <a:rPr lang="en-US" sz="1400" dirty="0" err="1"/>
              <a:t>xarray</a:t>
            </a:r>
            <a:r>
              <a:rPr lang="en-US" sz="1400" dirty="0"/>
              <a:t> to read N-dimensional labelled arrays. In order to scale up computing resources in an interactive workflow like this, we need some software like </a:t>
            </a:r>
            <a:r>
              <a:rPr lang="en-US" sz="1400" dirty="0" err="1"/>
              <a:t>dask</a:t>
            </a:r>
            <a:r>
              <a:rPr lang="en-US" sz="1400" dirty="0"/>
              <a:t>.</a:t>
            </a:r>
            <a:endParaRPr sz="1400" dirty="0"/>
          </a:p>
        </p:txBody>
      </p:sp>
      <p:sp>
        <p:nvSpPr>
          <p:cNvPr id="307" name="Google Shape;307;g33f8ddc54e6_1_376: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0"/>
        <p:cNvGrpSpPr/>
        <p:nvPr/>
      </p:nvGrpSpPr>
      <p:grpSpPr>
        <a:xfrm>
          <a:off x="0" y="0"/>
          <a:ext cx="0" cy="0"/>
          <a:chOff x="0" y="0"/>
          <a:chExt cx="0" cy="0"/>
        </a:xfrm>
      </p:grpSpPr>
      <p:sp>
        <p:nvSpPr>
          <p:cNvPr id="321" name="Google Shape;321;p8: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endParaRPr sz="1400"/>
          </a:p>
        </p:txBody>
      </p:sp>
      <p:sp>
        <p:nvSpPr>
          <p:cNvPr id="322" name="Google Shape;322;p8: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27"/>
        <p:cNvGrpSpPr/>
        <p:nvPr/>
      </p:nvGrpSpPr>
      <p:grpSpPr>
        <a:xfrm>
          <a:off x="0" y="0"/>
          <a:ext cx="0" cy="0"/>
          <a:chOff x="0" y="0"/>
          <a:chExt cx="0" cy="0"/>
        </a:xfrm>
      </p:grpSpPr>
      <p:sp>
        <p:nvSpPr>
          <p:cNvPr id="328" name="Google Shape;328;p9: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endParaRPr sz="1400"/>
          </a:p>
        </p:txBody>
      </p:sp>
      <p:sp>
        <p:nvSpPr>
          <p:cNvPr id="329" name="Google Shape;329;p9: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335"/>
        <p:cNvGrpSpPr/>
        <p:nvPr/>
      </p:nvGrpSpPr>
      <p:grpSpPr>
        <a:xfrm>
          <a:off x="0" y="0"/>
          <a:ext cx="0" cy="0"/>
          <a:chOff x="0" y="0"/>
          <a:chExt cx="0" cy="0"/>
        </a:xfrm>
      </p:grpSpPr>
      <p:sp>
        <p:nvSpPr>
          <p:cNvPr id="336" name="Google Shape;336;p22:notes"/>
          <p:cNvSpPr txBox="1">
            <a:spLocks noGrp="1"/>
          </p:cNvSpPr>
          <p:nvPr>
            <p:ph type="body" idx="1"/>
          </p:nvPr>
        </p:nvSpPr>
        <p:spPr>
          <a:xfrm>
            <a:off x="685800" y="4400550"/>
            <a:ext cx="5486400" cy="3600600"/>
          </a:xfrm>
          <a:prstGeom prst="rect">
            <a:avLst/>
          </a:prstGeom>
          <a:noFill/>
          <a:ln>
            <a:noFill/>
          </a:ln>
        </p:spPr>
        <p:txBody>
          <a:bodyPr spcFirstLastPara="1" wrap="square" lIns="91325" tIns="45650" rIns="91325" bIns="45650" anchor="t" anchorCtr="0">
            <a:noAutofit/>
          </a:bodyPr>
          <a:lstStyle/>
          <a:p>
            <a:pPr marL="0" lvl="0" indent="0" algn="l" rtl="0">
              <a:lnSpc>
                <a:spcPct val="100000"/>
              </a:lnSpc>
              <a:spcBef>
                <a:spcPts val="0"/>
              </a:spcBef>
              <a:spcAft>
                <a:spcPts val="0"/>
              </a:spcAft>
              <a:buSzPts val="1400"/>
              <a:buNone/>
            </a:pPr>
            <a:endParaRPr sz="1400"/>
          </a:p>
        </p:txBody>
      </p:sp>
      <p:sp>
        <p:nvSpPr>
          <p:cNvPr id="337" name="Google Shape;337;p22:notes"/>
          <p:cNvSpPr>
            <a:spLocks noGrp="1" noRot="1" noChangeAspect="1"/>
          </p:cNvSpPr>
          <p:nvPr>
            <p:ph type="sldImg" idx="2"/>
          </p:nvPr>
        </p:nvSpPr>
        <p:spPr>
          <a:xfrm>
            <a:off x="685800" y="1143000"/>
            <a:ext cx="5486400" cy="3086100"/>
          </a:xfrm>
          <a:custGeom>
            <a:avLst/>
            <a:gdLst/>
            <a:ahLst/>
            <a:cxnLst/>
            <a:rect l="l" t="t" r="r" b="b"/>
            <a:pathLst>
              <a:path w="120000" h="120000" extrusionOk="0">
                <a:moveTo>
                  <a:pt x="0" y="0"/>
                </a:moveTo>
                <a:lnTo>
                  <a:pt x="120000" y="0"/>
                </a:lnTo>
                <a:lnTo>
                  <a:pt x="120000" y="120000"/>
                </a:lnTo>
                <a:lnTo>
                  <a:pt x="0" y="120000"/>
                </a:lnTo>
                <a:close/>
              </a:path>
            </a:pathLst>
          </a:custGeom>
          <a:noFill/>
          <a:ln w="12700" cap="flat" cmpd="sng">
            <a:solidFill>
              <a:srgbClr val="000000"/>
            </a:solidFill>
            <a:prstDash val="solid"/>
            <a:round/>
            <a:headEnd type="none" w="sm" len="sm"/>
            <a:tailEnd type="none" w="sm" len="sm"/>
          </a:ln>
        </p:spPr>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3.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11"/>
        <p:cNvGrpSpPr/>
        <p:nvPr/>
      </p:nvGrpSpPr>
      <p:grpSpPr>
        <a:xfrm>
          <a:off x="0" y="0"/>
          <a:ext cx="0" cy="0"/>
          <a:chOff x="0" y="0"/>
          <a:chExt cx="0" cy="0"/>
        </a:xfrm>
      </p:grpSpPr>
      <p:sp>
        <p:nvSpPr>
          <p:cNvPr id="12" name="Google Shape;12;g33f3f96e888_2_10"/>
          <p:cNvSpPr txBox="1">
            <a:spLocks noGrp="1"/>
          </p:cNvSpPr>
          <p:nvPr>
            <p:ph type="title"/>
          </p:nvPr>
        </p:nvSpPr>
        <p:spPr>
          <a:xfrm>
            <a:off x="609600" y="156300"/>
            <a:ext cx="10972800" cy="377100"/>
          </a:xfrm>
          <a:prstGeom prst="rect">
            <a:avLst/>
          </a:prstGeom>
          <a:noFill/>
          <a:ln>
            <a:noFill/>
          </a:ln>
        </p:spPr>
        <p:txBody>
          <a:bodyPr spcFirstLastPara="1" wrap="square" lIns="91425" tIns="45700" rIns="91425" bIns="45700" anchor="ctr" anchorCtr="0">
            <a:noAutofit/>
          </a:bodyPr>
          <a:lstStyle>
            <a:lvl1pPr marR="0" lvl="0" algn="ctr">
              <a:lnSpc>
                <a:spcPct val="100000"/>
              </a:lnSpc>
              <a:spcBef>
                <a:spcPts val="0"/>
              </a:spcBef>
              <a:spcAft>
                <a:spcPts val="0"/>
              </a:spcAft>
              <a:buClr>
                <a:schemeClr val="lt1"/>
              </a:buClr>
              <a:buSzPts val="2250"/>
              <a:buNone/>
              <a:defRPr sz="2250" i="0" u="none" strike="noStrike" cap="none">
                <a:solidFill>
                  <a:schemeClr val="lt1"/>
                </a:solidFill>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13"/>
        <p:cNvGrpSpPr/>
        <p:nvPr/>
      </p:nvGrpSpPr>
      <p:grpSpPr>
        <a:xfrm>
          <a:off x="0" y="0"/>
          <a:ext cx="0" cy="0"/>
          <a:chOff x="0" y="0"/>
          <a:chExt cx="0" cy="0"/>
        </a:xfrm>
      </p:grpSpPr>
      <p:sp>
        <p:nvSpPr>
          <p:cNvPr id="14" name="Google Shape;14;g33f3f96e888_2_6"/>
          <p:cNvSpPr txBox="1">
            <a:spLocks noGrp="1"/>
          </p:cNvSpPr>
          <p:nvPr>
            <p:ph type="title"/>
          </p:nvPr>
        </p:nvSpPr>
        <p:spPr>
          <a:xfrm>
            <a:off x="609600" y="156300"/>
            <a:ext cx="10972800" cy="377100"/>
          </a:xfrm>
          <a:prstGeom prst="rect">
            <a:avLst/>
          </a:prstGeom>
          <a:noFill/>
          <a:ln>
            <a:noFill/>
          </a:ln>
        </p:spPr>
        <p:txBody>
          <a:bodyPr spcFirstLastPara="1" wrap="square" lIns="91425" tIns="45700" rIns="91425" bIns="45700" anchor="ctr" anchorCtr="0">
            <a:noAutofit/>
          </a:bodyPr>
          <a:lstStyle>
            <a:lvl1pPr marR="0" lvl="0" algn="ctr">
              <a:lnSpc>
                <a:spcPct val="100000"/>
              </a:lnSpc>
              <a:spcBef>
                <a:spcPts val="0"/>
              </a:spcBef>
              <a:spcAft>
                <a:spcPts val="0"/>
              </a:spcAft>
              <a:buClr>
                <a:schemeClr val="lt1"/>
              </a:buClr>
              <a:buSzPts val="2250"/>
              <a:buNone/>
              <a:defRPr sz="2250" i="0" u="none" strike="noStrike" cap="none">
                <a:solidFill>
                  <a:schemeClr val="lt1"/>
                </a:solidFill>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5" name="Google Shape;15;g33f3f96e888_2_6"/>
          <p:cNvSpPr txBox="1">
            <a:spLocks noGrp="1"/>
          </p:cNvSpPr>
          <p:nvPr>
            <p:ph type="body" idx="1"/>
          </p:nvPr>
        </p:nvSpPr>
        <p:spPr>
          <a:xfrm>
            <a:off x="609602" y="2174875"/>
            <a:ext cx="5386800" cy="3951300"/>
          </a:xfrm>
          <a:prstGeom prst="rect">
            <a:avLst/>
          </a:prstGeom>
          <a:noFill/>
          <a:ln>
            <a:noFill/>
          </a:ln>
        </p:spPr>
        <p:txBody>
          <a:bodyPr spcFirstLastPara="1" wrap="square" lIns="91425" tIns="45700" rIns="91425" bIns="45700" anchor="t" anchorCtr="0">
            <a:noAutofit/>
          </a:bodyPr>
          <a:lstStyle>
            <a:lvl1pPr marL="457200" marR="0" lvl="0" indent="-340677" algn="l">
              <a:lnSpc>
                <a:spcPct val="100000"/>
              </a:lnSpc>
              <a:spcBef>
                <a:spcPts val="353"/>
              </a:spcBef>
              <a:spcAft>
                <a:spcPts val="0"/>
              </a:spcAft>
              <a:buSzPts val="1765"/>
              <a:buChar char="•"/>
              <a:defRPr sz="1765" i="0" u="none" strike="noStrike" cap="none"/>
            </a:lvl1pPr>
            <a:lvl2pPr marL="914400" marR="0" lvl="1" indent="-329437" algn="l">
              <a:lnSpc>
                <a:spcPct val="100000"/>
              </a:lnSpc>
              <a:spcBef>
                <a:spcPts val="318"/>
              </a:spcBef>
              <a:spcAft>
                <a:spcPts val="0"/>
              </a:spcAft>
              <a:buSzPts val="1588"/>
              <a:buChar char="–"/>
              <a:defRPr sz="1588" i="0" u="none" strike="noStrike" cap="none"/>
            </a:lvl2pPr>
            <a:lvl3pPr marL="1371600" marR="0" lvl="2" indent="-318261" algn="l">
              <a:lnSpc>
                <a:spcPct val="100000"/>
              </a:lnSpc>
              <a:spcBef>
                <a:spcPts val="282"/>
              </a:spcBef>
              <a:spcAft>
                <a:spcPts val="0"/>
              </a:spcAft>
              <a:buSzPts val="1412"/>
              <a:buChar char="•"/>
              <a:defRPr sz="1412" i="0" u="none" strike="noStrike" cap="none"/>
            </a:lvl3pPr>
            <a:lvl4pPr marL="1828800" marR="0" lvl="3" indent="-307022" algn="l">
              <a:lnSpc>
                <a:spcPct val="100000"/>
              </a:lnSpc>
              <a:spcBef>
                <a:spcPts val="247"/>
              </a:spcBef>
              <a:spcAft>
                <a:spcPts val="0"/>
              </a:spcAft>
              <a:buSzPts val="1235"/>
              <a:buChar char="–"/>
              <a:defRPr sz="1235" i="0" u="none" strike="noStrike" cap="none"/>
            </a:lvl4pPr>
            <a:lvl5pPr marL="2286000" marR="0" lvl="4" indent="-295846" algn="l">
              <a:lnSpc>
                <a:spcPct val="100000"/>
              </a:lnSpc>
              <a:spcBef>
                <a:spcPts val="212"/>
              </a:spcBef>
              <a:spcAft>
                <a:spcPts val="0"/>
              </a:spcAft>
              <a:buSzPts val="1059"/>
              <a:buChar char="»"/>
              <a:defRPr sz="1059" i="0" u="none" strike="noStrike" cap="none"/>
            </a:lvl5pPr>
            <a:lvl6pPr marL="2743200" marR="0" lvl="5" indent="-318261" algn="l">
              <a:lnSpc>
                <a:spcPct val="100000"/>
              </a:lnSpc>
              <a:spcBef>
                <a:spcPts val="282"/>
              </a:spcBef>
              <a:spcAft>
                <a:spcPts val="0"/>
              </a:spcAft>
              <a:buSzPts val="1412"/>
              <a:buChar char="•"/>
              <a:defRPr sz="1412" i="0" u="none" strike="noStrike" cap="none"/>
            </a:lvl6pPr>
            <a:lvl7pPr marL="3200400" marR="0" lvl="6" indent="-318261" algn="l">
              <a:lnSpc>
                <a:spcPct val="100000"/>
              </a:lnSpc>
              <a:spcBef>
                <a:spcPts val="282"/>
              </a:spcBef>
              <a:spcAft>
                <a:spcPts val="0"/>
              </a:spcAft>
              <a:buSzPts val="1412"/>
              <a:buChar char="•"/>
              <a:defRPr sz="1412" i="0" u="none" strike="noStrike" cap="none"/>
            </a:lvl7pPr>
            <a:lvl8pPr marL="3657600" marR="0" lvl="7" indent="-318261" algn="l">
              <a:lnSpc>
                <a:spcPct val="100000"/>
              </a:lnSpc>
              <a:spcBef>
                <a:spcPts val="282"/>
              </a:spcBef>
              <a:spcAft>
                <a:spcPts val="0"/>
              </a:spcAft>
              <a:buSzPts val="1412"/>
              <a:buChar char="•"/>
              <a:defRPr sz="1412" i="0" u="none" strike="noStrike" cap="none"/>
            </a:lvl8pPr>
            <a:lvl9pPr marL="4114800" marR="0" lvl="8" indent="-318261" algn="l">
              <a:lnSpc>
                <a:spcPct val="100000"/>
              </a:lnSpc>
              <a:spcBef>
                <a:spcPts val="282"/>
              </a:spcBef>
              <a:spcAft>
                <a:spcPts val="0"/>
              </a:spcAft>
              <a:buSzPts val="1412"/>
              <a:buChar char="•"/>
              <a:defRPr sz="1412" i="0" u="none" strike="noStrike" cap="none"/>
            </a:lvl9pPr>
          </a:lstStyle>
          <a:p>
            <a:endParaRPr/>
          </a:p>
        </p:txBody>
      </p:sp>
      <p:sp>
        <p:nvSpPr>
          <p:cNvPr id="16" name="Google Shape;16;g33f3f96e888_2_6"/>
          <p:cNvSpPr txBox="1">
            <a:spLocks noGrp="1"/>
          </p:cNvSpPr>
          <p:nvPr>
            <p:ph type="body" idx="2"/>
          </p:nvPr>
        </p:nvSpPr>
        <p:spPr>
          <a:xfrm>
            <a:off x="6193380" y="2174875"/>
            <a:ext cx="5388900" cy="3951300"/>
          </a:xfrm>
          <a:prstGeom prst="rect">
            <a:avLst/>
          </a:prstGeom>
          <a:noFill/>
          <a:ln>
            <a:noFill/>
          </a:ln>
        </p:spPr>
        <p:txBody>
          <a:bodyPr spcFirstLastPara="1" wrap="square" lIns="91425" tIns="45700" rIns="91425" bIns="45700" anchor="t" anchorCtr="0">
            <a:noAutofit/>
          </a:bodyPr>
          <a:lstStyle>
            <a:lvl1pPr marL="457200" marR="0" lvl="0" indent="-340677" algn="l">
              <a:lnSpc>
                <a:spcPct val="100000"/>
              </a:lnSpc>
              <a:spcBef>
                <a:spcPts val="353"/>
              </a:spcBef>
              <a:spcAft>
                <a:spcPts val="0"/>
              </a:spcAft>
              <a:buSzPts val="1765"/>
              <a:buChar char="•"/>
              <a:defRPr sz="1765" i="0" u="none" strike="noStrike" cap="none"/>
            </a:lvl1pPr>
            <a:lvl2pPr marL="914400" marR="0" lvl="1" indent="-329437" algn="l">
              <a:lnSpc>
                <a:spcPct val="100000"/>
              </a:lnSpc>
              <a:spcBef>
                <a:spcPts val="318"/>
              </a:spcBef>
              <a:spcAft>
                <a:spcPts val="0"/>
              </a:spcAft>
              <a:buSzPts val="1588"/>
              <a:buChar char="–"/>
              <a:defRPr sz="1588" i="0" u="none" strike="noStrike" cap="none"/>
            </a:lvl2pPr>
            <a:lvl3pPr marL="1371600" marR="0" lvl="2" indent="-318261" algn="l">
              <a:lnSpc>
                <a:spcPct val="100000"/>
              </a:lnSpc>
              <a:spcBef>
                <a:spcPts val="282"/>
              </a:spcBef>
              <a:spcAft>
                <a:spcPts val="0"/>
              </a:spcAft>
              <a:buSzPts val="1412"/>
              <a:buChar char="•"/>
              <a:defRPr sz="1412" i="0" u="none" strike="noStrike" cap="none"/>
            </a:lvl3pPr>
            <a:lvl4pPr marL="1828800" marR="0" lvl="3" indent="-307022" algn="l">
              <a:lnSpc>
                <a:spcPct val="100000"/>
              </a:lnSpc>
              <a:spcBef>
                <a:spcPts val="247"/>
              </a:spcBef>
              <a:spcAft>
                <a:spcPts val="0"/>
              </a:spcAft>
              <a:buSzPts val="1235"/>
              <a:buChar char="–"/>
              <a:defRPr sz="1235" i="0" u="none" strike="noStrike" cap="none"/>
            </a:lvl4pPr>
            <a:lvl5pPr marL="2286000" marR="0" lvl="4" indent="-295846" algn="l">
              <a:lnSpc>
                <a:spcPct val="100000"/>
              </a:lnSpc>
              <a:spcBef>
                <a:spcPts val="212"/>
              </a:spcBef>
              <a:spcAft>
                <a:spcPts val="0"/>
              </a:spcAft>
              <a:buSzPts val="1059"/>
              <a:buChar char="»"/>
              <a:defRPr sz="1059" i="0" u="none" strike="noStrike" cap="none"/>
            </a:lvl5pPr>
            <a:lvl6pPr marL="2743200" marR="0" lvl="5" indent="-318261" algn="l">
              <a:lnSpc>
                <a:spcPct val="100000"/>
              </a:lnSpc>
              <a:spcBef>
                <a:spcPts val="282"/>
              </a:spcBef>
              <a:spcAft>
                <a:spcPts val="0"/>
              </a:spcAft>
              <a:buSzPts val="1412"/>
              <a:buChar char="•"/>
              <a:defRPr sz="1412" i="0" u="none" strike="noStrike" cap="none"/>
            </a:lvl6pPr>
            <a:lvl7pPr marL="3200400" marR="0" lvl="6" indent="-318261" algn="l">
              <a:lnSpc>
                <a:spcPct val="100000"/>
              </a:lnSpc>
              <a:spcBef>
                <a:spcPts val="282"/>
              </a:spcBef>
              <a:spcAft>
                <a:spcPts val="0"/>
              </a:spcAft>
              <a:buSzPts val="1412"/>
              <a:buChar char="•"/>
              <a:defRPr sz="1412" i="0" u="none" strike="noStrike" cap="none"/>
            </a:lvl7pPr>
            <a:lvl8pPr marL="3657600" marR="0" lvl="7" indent="-318261" algn="l">
              <a:lnSpc>
                <a:spcPct val="100000"/>
              </a:lnSpc>
              <a:spcBef>
                <a:spcPts val="282"/>
              </a:spcBef>
              <a:spcAft>
                <a:spcPts val="0"/>
              </a:spcAft>
              <a:buSzPts val="1412"/>
              <a:buChar char="•"/>
              <a:defRPr sz="1412" i="0" u="none" strike="noStrike" cap="none"/>
            </a:lvl8pPr>
            <a:lvl9pPr marL="4114800" marR="0" lvl="8" indent="-318261" algn="l">
              <a:lnSpc>
                <a:spcPct val="100000"/>
              </a:lnSpc>
              <a:spcBef>
                <a:spcPts val="282"/>
              </a:spcBef>
              <a:spcAft>
                <a:spcPts val="0"/>
              </a:spcAft>
              <a:buSzPts val="1412"/>
              <a:buChar char="•"/>
              <a:defRPr sz="1412" i="0" u="none" strike="noStrike" cap="none"/>
            </a:lvl9pPr>
          </a:lstStyle>
          <a:p>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17"/>
        <p:cNvGrpSpPr/>
        <p:nvPr/>
      </p:nvGrpSpPr>
      <p:grpSpPr>
        <a:xfrm>
          <a:off x="0" y="0"/>
          <a:ext cx="0" cy="0"/>
          <a:chOff x="0" y="0"/>
          <a:chExt cx="0" cy="0"/>
        </a:xfrm>
      </p:grpSpPr>
      <p:sp>
        <p:nvSpPr>
          <p:cNvPr id="18" name="Google Shape;18;g33f3f96e888_4_37"/>
          <p:cNvSpPr txBox="1">
            <a:spLocks noGrp="1"/>
          </p:cNvSpPr>
          <p:nvPr>
            <p:ph type="title"/>
          </p:nvPr>
        </p:nvSpPr>
        <p:spPr>
          <a:xfrm>
            <a:off x="609600" y="274639"/>
            <a:ext cx="10972800" cy="1143000"/>
          </a:xfrm>
          <a:prstGeom prst="rect">
            <a:avLst/>
          </a:prstGeom>
          <a:noFill/>
          <a:ln>
            <a:noFill/>
          </a:ln>
        </p:spPr>
        <p:txBody>
          <a:bodyPr spcFirstLastPara="1" wrap="square" lIns="91425" tIns="45700" rIns="91425" bIns="45700" anchor="ctr" anchorCtr="0">
            <a:noAutofit/>
          </a:bodyPr>
          <a:lstStyle>
            <a:lvl1pPr marR="0" lvl="0" algn="ctr">
              <a:lnSpc>
                <a:spcPct val="100000"/>
              </a:lnSpc>
              <a:spcBef>
                <a:spcPts val="0"/>
              </a:spcBef>
              <a:spcAft>
                <a:spcPts val="0"/>
              </a:spcAft>
              <a:buSzPts val="2471"/>
              <a:buNone/>
              <a:defRPr sz="2471" i="0" u="none" strike="noStrike" cap="none"/>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19" name="Google Shape;19;g33f3f96e888_4_37"/>
          <p:cNvSpPr txBox="1">
            <a:spLocks noGrp="1"/>
          </p:cNvSpPr>
          <p:nvPr>
            <p:ph type="body" idx="1"/>
          </p:nvPr>
        </p:nvSpPr>
        <p:spPr>
          <a:xfrm>
            <a:off x="609600" y="1600203"/>
            <a:ext cx="10972800" cy="4318800"/>
          </a:xfrm>
          <a:prstGeom prst="rect">
            <a:avLst/>
          </a:prstGeom>
          <a:noFill/>
          <a:ln>
            <a:noFill/>
          </a:ln>
        </p:spPr>
        <p:txBody>
          <a:bodyPr spcFirstLastPara="1" wrap="square" lIns="91425" tIns="45700" rIns="91425" bIns="45700" anchor="t" anchorCtr="0">
            <a:noAutofit/>
          </a:bodyPr>
          <a:lstStyle>
            <a:lvl1pPr marL="457200" marR="0" lvl="0" indent="-363093" algn="l">
              <a:lnSpc>
                <a:spcPct val="100000"/>
              </a:lnSpc>
              <a:spcBef>
                <a:spcPts val="424"/>
              </a:spcBef>
              <a:spcAft>
                <a:spcPts val="0"/>
              </a:spcAft>
              <a:buSzPts val="2118"/>
              <a:buChar char="•"/>
              <a:defRPr sz="2118" i="0" u="none" strike="noStrike" cap="none"/>
            </a:lvl1pPr>
            <a:lvl2pPr marL="914400" marR="0" lvl="1" indent="-340677" algn="l">
              <a:lnSpc>
                <a:spcPct val="100000"/>
              </a:lnSpc>
              <a:spcBef>
                <a:spcPts val="353"/>
              </a:spcBef>
              <a:spcAft>
                <a:spcPts val="0"/>
              </a:spcAft>
              <a:buSzPts val="1765"/>
              <a:buChar char="–"/>
              <a:defRPr sz="1765" i="0" u="none" strike="noStrike" cap="none"/>
            </a:lvl2pPr>
            <a:lvl3pPr marL="1371600" marR="0" lvl="2" indent="-329438" algn="l">
              <a:lnSpc>
                <a:spcPct val="100000"/>
              </a:lnSpc>
              <a:spcBef>
                <a:spcPts val="318"/>
              </a:spcBef>
              <a:spcAft>
                <a:spcPts val="0"/>
              </a:spcAft>
              <a:buSzPts val="1588"/>
              <a:buChar char="•"/>
              <a:defRPr sz="1588" i="0" u="none" strike="noStrike" cap="none"/>
            </a:lvl3pPr>
            <a:lvl4pPr marL="1828800" marR="0" lvl="3" indent="-318261" algn="l">
              <a:lnSpc>
                <a:spcPct val="100000"/>
              </a:lnSpc>
              <a:spcBef>
                <a:spcPts val="282"/>
              </a:spcBef>
              <a:spcAft>
                <a:spcPts val="0"/>
              </a:spcAft>
              <a:buSzPts val="1412"/>
              <a:buChar char="–"/>
              <a:defRPr sz="1412" i="0" u="none" strike="noStrike" cap="none"/>
            </a:lvl4pPr>
            <a:lvl5pPr marL="2286000" marR="0" lvl="4" indent="-307022" algn="l">
              <a:lnSpc>
                <a:spcPct val="100000"/>
              </a:lnSpc>
              <a:spcBef>
                <a:spcPts val="247"/>
              </a:spcBef>
              <a:spcAft>
                <a:spcPts val="0"/>
              </a:spcAft>
              <a:buSzPts val="1235"/>
              <a:buChar char="»"/>
              <a:defRPr sz="1235" i="0" u="none" strike="noStrike" cap="none"/>
            </a:lvl5pPr>
            <a:lvl6pPr marL="2743200" marR="0" lvl="5" indent="-340677" algn="l">
              <a:lnSpc>
                <a:spcPct val="100000"/>
              </a:lnSpc>
              <a:spcBef>
                <a:spcPts val="353"/>
              </a:spcBef>
              <a:spcAft>
                <a:spcPts val="0"/>
              </a:spcAft>
              <a:buSzPts val="1765"/>
              <a:buChar char="•"/>
              <a:defRPr sz="1765" i="0" u="none" strike="noStrike" cap="none"/>
            </a:lvl6pPr>
            <a:lvl7pPr marL="3200400" marR="0" lvl="6" indent="-340677" algn="l">
              <a:lnSpc>
                <a:spcPct val="100000"/>
              </a:lnSpc>
              <a:spcBef>
                <a:spcPts val="353"/>
              </a:spcBef>
              <a:spcAft>
                <a:spcPts val="0"/>
              </a:spcAft>
              <a:buSzPts val="1765"/>
              <a:buChar char="•"/>
              <a:defRPr sz="1765" i="0" u="none" strike="noStrike" cap="none"/>
            </a:lvl7pPr>
            <a:lvl8pPr marL="3657600" marR="0" lvl="7" indent="-340677" algn="l">
              <a:lnSpc>
                <a:spcPct val="100000"/>
              </a:lnSpc>
              <a:spcBef>
                <a:spcPts val="353"/>
              </a:spcBef>
              <a:spcAft>
                <a:spcPts val="0"/>
              </a:spcAft>
              <a:buSzPts val="1765"/>
              <a:buChar char="•"/>
              <a:defRPr sz="1765" i="0" u="none" strike="noStrike" cap="none"/>
            </a:lvl8pPr>
            <a:lvl9pPr marL="4114800" marR="0" lvl="8" indent="-340677" algn="l">
              <a:lnSpc>
                <a:spcPct val="100000"/>
              </a:lnSpc>
              <a:spcBef>
                <a:spcPts val="353"/>
              </a:spcBef>
              <a:spcAft>
                <a:spcPts val="0"/>
              </a:spcAft>
              <a:buSzPts val="1765"/>
              <a:buChar char="•"/>
              <a:defRPr sz="1765" i="0" u="none" strike="noStrike" cap="none"/>
            </a:lvl9pPr>
          </a:lstStyle>
          <a:p>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24"/>
        <p:cNvGrpSpPr/>
        <p:nvPr/>
      </p:nvGrpSpPr>
      <p:grpSpPr>
        <a:xfrm>
          <a:off x="0" y="0"/>
          <a:ext cx="0" cy="0"/>
          <a:chOff x="0" y="0"/>
          <a:chExt cx="0" cy="0"/>
        </a:xfrm>
      </p:grpSpPr>
      <p:sp>
        <p:nvSpPr>
          <p:cNvPr id="25" name="Google Shape;25;g33f3f96e888_4_8"/>
          <p:cNvSpPr txBox="1">
            <a:spLocks noGrp="1"/>
          </p:cNvSpPr>
          <p:nvPr>
            <p:ph type="title"/>
          </p:nvPr>
        </p:nvSpPr>
        <p:spPr>
          <a:xfrm>
            <a:off x="609600" y="156300"/>
            <a:ext cx="10972800" cy="377100"/>
          </a:xfrm>
          <a:prstGeom prst="rect">
            <a:avLst/>
          </a:prstGeom>
          <a:noFill/>
          <a:ln>
            <a:noFill/>
          </a:ln>
        </p:spPr>
        <p:txBody>
          <a:bodyPr spcFirstLastPara="1" wrap="square" lIns="91425" tIns="45700" rIns="91425" bIns="45700" anchor="ctr" anchorCtr="0">
            <a:noAutofit/>
          </a:bodyPr>
          <a:lstStyle>
            <a:lvl1pPr marR="0" lvl="0" algn="ctr">
              <a:lnSpc>
                <a:spcPct val="100000"/>
              </a:lnSpc>
              <a:spcBef>
                <a:spcPts val="0"/>
              </a:spcBef>
              <a:spcAft>
                <a:spcPts val="0"/>
              </a:spcAft>
              <a:buClr>
                <a:schemeClr val="lt1"/>
              </a:buClr>
              <a:buSzPts val="2250"/>
              <a:buNone/>
              <a:defRPr sz="2250" i="0" u="none" strike="noStrike" cap="none">
                <a:solidFill>
                  <a:schemeClr val="lt1"/>
                </a:solidFill>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26" name="Google Shape;26;g33f3f96e888_4_8"/>
          <p:cNvSpPr txBox="1">
            <a:spLocks noGrp="1"/>
          </p:cNvSpPr>
          <p:nvPr>
            <p:ph type="body" idx="1"/>
          </p:nvPr>
        </p:nvSpPr>
        <p:spPr>
          <a:xfrm>
            <a:off x="609600" y="1600203"/>
            <a:ext cx="10972800" cy="4318800"/>
          </a:xfrm>
          <a:prstGeom prst="rect">
            <a:avLst/>
          </a:prstGeom>
          <a:noFill/>
          <a:ln>
            <a:noFill/>
          </a:ln>
        </p:spPr>
        <p:txBody>
          <a:bodyPr spcFirstLastPara="1" wrap="square" lIns="91425" tIns="45700" rIns="91425" bIns="45700" anchor="t" anchorCtr="0">
            <a:noAutofit/>
          </a:bodyPr>
          <a:lstStyle>
            <a:lvl1pPr marL="457200" marR="0" lvl="0" indent="-363093" algn="l">
              <a:lnSpc>
                <a:spcPct val="100000"/>
              </a:lnSpc>
              <a:spcBef>
                <a:spcPts val="424"/>
              </a:spcBef>
              <a:spcAft>
                <a:spcPts val="0"/>
              </a:spcAft>
              <a:buSzPts val="2118"/>
              <a:buChar char="•"/>
              <a:defRPr sz="2118" i="0" u="none" strike="noStrike" cap="none"/>
            </a:lvl1pPr>
            <a:lvl2pPr marL="914400" marR="0" lvl="1" indent="-340677" algn="l">
              <a:lnSpc>
                <a:spcPct val="100000"/>
              </a:lnSpc>
              <a:spcBef>
                <a:spcPts val="353"/>
              </a:spcBef>
              <a:spcAft>
                <a:spcPts val="0"/>
              </a:spcAft>
              <a:buSzPts val="1765"/>
              <a:buChar char="–"/>
              <a:defRPr sz="1765" i="0" u="none" strike="noStrike" cap="none"/>
            </a:lvl2pPr>
            <a:lvl3pPr marL="1371600" marR="0" lvl="2" indent="-329438" algn="l">
              <a:lnSpc>
                <a:spcPct val="100000"/>
              </a:lnSpc>
              <a:spcBef>
                <a:spcPts val="318"/>
              </a:spcBef>
              <a:spcAft>
                <a:spcPts val="0"/>
              </a:spcAft>
              <a:buSzPts val="1588"/>
              <a:buChar char="•"/>
              <a:defRPr sz="1588" i="0" u="none" strike="noStrike" cap="none"/>
            </a:lvl3pPr>
            <a:lvl4pPr marL="1828800" marR="0" lvl="3" indent="-318261" algn="l">
              <a:lnSpc>
                <a:spcPct val="100000"/>
              </a:lnSpc>
              <a:spcBef>
                <a:spcPts val="282"/>
              </a:spcBef>
              <a:spcAft>
                <a:spcPts val="0"/>
              </a:spcAft>
              <a:buSzPts val="1412"/>
              <a:buChar char="–"/>
              <a:defRPr sz="1412" i="0" u="none" strike="noStrike" cap="none"/>
            </a:lvl4pPr>
            <a:lvl5pPr marL="2286000" marR="0" lvl="4" indent="-307022" algn="l">
              <a:lnSpc>
                <a:spcPct val="100000"/>
              </a:lnSpc>
              <a:spcBef>
                <a:spcPts val="247"/>
              </a:spcBef>
              <a:spcAft>
                <a:spcPts val="0"/>
              </a:spcAft>
              <a:buSzPts val="1235"/>
              <a:buChar char="»"/>
              <a:defRPr sz="1235" i="0" u="none" strike="noStrike" cap="none"/>
            </a:lvl5pPr>
            <a:lvl6pPr marL="2743200" marR="0" lvl="5" indent="-340677" algn="l">
              <a:lnSpc>
                <a:spcPct val="100000"/>
              </a:lnSpc>
              <a:spcBef>
                <a:spcPts val="353"/>
              </a:spcBef>
              <a:spcAft>
                <a:spcPts val="0"/>
              </a:spcAft>
              <a:buSzPts val="1765"/>
              <a:buChar char="•"/>
              <a:defRPr sz="1765" i="0" u="none" strike="noStrike" cap="none"/>
            </a:lvl6pPr>
            <a:lvl7pPr marL="3200400" marR="0" lvl="6" indent="-340677" algn="l">
              <a:lnSpc>
                <a:spcPct val="100000"/>
              </a:lnSpc>
              <a:spcBef>
                <a:spcPts val="353"/>
              </a:spcBef>
              <a:spcAft>
                <a:spcPts val="0"/>
              </a:spcAft>
              <a:buSzPts val="1765"/>
              <a:buChar char="•"/>
              <a:defRPr sz="1765" i="0" u="none" strike="noStrike" cap="none"/>
            </a:lvl7pPr>
            <a:lvl8pPr marL="3657600" marR="0" lvl="7" indent="-340677" algn="l">
              <a:lnSpc>
                <a:spcPct val="100000"/>
              </a:lnSpc>
              <a:spcBef>
                <a:spcPts val="353"/>
              </a:spcBef>
              <a:spcAft>
                <a:spcPts val="0"/>
              </a:spcAft>
              <a:buSzPts val="1765"/>
              <a:buChar char="•"/>
              <a:defRPr sz="1765" i="0" u="none" strike="noStrike" cap="none"/>
            </a:lvl8pPr>
            <a:lvl9pPr marL="4114800" marR="0" lvl="8" indent="-340677" algn="l">
              <a:lnSpc>
                <a:spcPct val="100000"/>
              </a:lnSpc>
              <a:spcBef>
                <a:spcPts val="353"/>
              </a:spcBef>
              <a:spcAft>
                <a:spcPts val="0"/>
              </a:spcAft>
              <a:buSzPts val="1765"/>
              <a:buChar char="•"/>
              <a:defRPr sz="1765" i="0" u="none" strike="noStrike" cap="none"/>
            </a:lvl9pPr>
          </a:lstStyle>
          <a:p>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27"/>
        <p:cNvGrpSpPr/>
        <p:nvPr/>
      </p:nvGrpSpPr>
      <p:grpSpPr>
        <a:xfrm>
          <a:off x="0" y="0"/>
          <a:ext cx="0" cy="0"/>
          <a:chOff x="0" y="0"/>
          <a:chExt cx="0" cy="0"/>
        </a:xfrm>
      </p:grpSpPr>
      <p:sp>
        <p:nvSpPr>
          <p:cNvPr id="28" name="Google Shape;28;g33f3f96e888_4_11"/>
          <p:cNvSpPr txBox="1">
            <a:spLocks noGrp="1"/>
          </p:cNvSpPr>
          <p:nvPr>
            <p:ph type="title"/>
          </p:nvPr>
        </p:nvSpPr>
        <p:spPr>
          <a:xfrm>
            <a:off x="609600" y="156300"/>
            <a:ext cx="10972800" cy="377400"/>
          </a:xfrm>
          <a:prstGeom prst="rect">
            <a:avLst/>
          </a:prstGeom>
          <a:noFill/>
          <a:ln>
            <a:noFill/>
          </a:ln>
        </p:spPr>
        <p:txBody>
          <a:bodyPr spcFirstLastPara="1" wrap="square" lIns="88375" tIns="44175" rIns="88375" bIns="44175" anchor="ctr" anchorCtr="0">
            <a:noAutofit/>
          </a:bodyPr>
          <a:lstStyle>
            <a:lvl1pPr marR="0" lvl="0" algn="ctr">
              <a:lnSpc>
                <a:spcPct val="100000"/>
              </a:lnSpc>
              <a:spcBef>
                <a:spcPts val="0"/>
              </a:spcBef>
              <a:spcAft>
                <a:spcPts val="0"/>
              </a:spcAft>
              <a:buClr>
                <a:schemeClr val="lt1"/>
              </a:buClr>
              <a:buSzPts val="2200"/>
              <a:buFont typeface="Helvetica Neue"/>
              <a:buNone/>
              <a:defRPr sz="2200" b="1" i="0" u="none" strike="noStrike" cap="none">
                <a:solidFill>
                  <a:schemeClr val="lt1"/>
                </a:solidFill>
                <a:latin typeface="Helvetica Neue"/>
                <a:ea typeface="Helvetica Neue"/>
                <a:cs typeface="Helvetica Neue"/>
                <a:sym typeface="Helvetica Neue"/>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29" name="Google Shape;29;g33f3f96e888_4_11"/>
          <p:cNvSpPr txBox="1">
            <a:spLocks noGrp="1"/>
          </p:cNvSpPr>
          <p:nvPr>
            <p:ph type="sldNum" idx="12"/>
          </p:nvPr>
        </p:nvSpPr>
        <p:spPr>
          <a:xfrm>
            <a:off x="11409045" y="6333135"/>
            <a:ext cx="731700" cy="525000"/>
          </a:xfrm>
          <a:prstGeom prst="rect">
            <a:avLst/>
          </a:prstGeom>
          <a:noFill/>
          <a:ln>
            <a:noFill/>
          </a:ln>
        </p:spPr>
        <p:txBody>
          <a:bodyPr spcFirstLastPara="1" wrap="square" lIns="88375" tIns="88375" rIns="88375" bIns="88375" anchor="t" anchorCtr="0">
            <a:noAutofit/>
          </a:bodyPr>
          <a:lstStyle>
            <a:lvl1pPr marL="0" marR="0" lvl="0"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1pPr>
            <a:lvl2pPr marL="0" marR="0" lvl="1"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2pPr>
            <a:lvl3pPr marL="0" marR="0" lvl="2"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3pPr>
            <a:lvl4pPr marL="0" marR="0" lvl="3"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4pPr>
            <a:lvl5pPr marL="0" marR="0" lvl="4"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5pPr>
            <a:lvl6pPr marL="0" marR="0" lvl="5"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6pPr>
            <a:lvl7pPr marL="0" marR="0" lvl="6"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7pPr>
            <a:lvl8pPr marL="0" marR="0" lvl="7"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8pPr>
            <a:lvl9pPr marL="0" marR="0" lvl="8" indent="0" algn="r" rtl="0">
              <a:lnSpc>
                <a:spcPct val="100000"/>
              </a:lnSpc>
              <a:spcBef>
                <a:spcPts val="0"/>
              </a:spcBef>
              <a:spcAft>
                <a:spcPts val="0"/>
              </a:spcAft>
              <a:buClr>
                <a:srgbClr val="000000"/>
              </a:buClr>
              <a:buSzPts val="1300"/>
              <a:buFont typeface="Arial"/>
              <a:buNone/>
              <a:defRPr sz="1300" b="0" i="0" u="none" strike="noStrike" cap="none">
                <a:solidFill>
                  <a:srgbClr val="CCCCCC"/>
                </a:solidFill>
                <a:latin typeface="Helvetica Neue"/>
                <a:ea typeface="Helvetica Neue"/>
                <a:cs typeface="Helvetica Neue"/>
                <a:sym typeface="Helvetica Neue"/>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30"/>
        <p:cNvGrpSpPr/>
        <p:nvPr/>
      </p:nvGrpSpPr>
      <p:grpSpPr>
        <a:xfrm>
          <a:off x="0" y="0"/>
          <a:ext cx="0" cy="0"/>
          <a:chOff x="0" y="0"/>
          <a:chExt cx="0" cy="0"/>
        </a:xfrm>
      </p:grpSpPr>
      <p:sp>
        <p:nvSpPr>
          <p:cNvPr id="31" name="Google Shape;31;g33f3f96e888_4_4"/>
          <p:cNvSpPr txBox="1">
            <a:spLocks noGrp="1"/>
          </p:cNvSpPr>
          <p:nvPr>
            <p:ph type="title"/>
          </p:nvPr>
        </p:nvSpPr>
        <p:spPr>
          <a:xfrm>
            <a:off x="609600" y="156300"/>
            <a:ext cx="10972800" cy="377100"/>
          </a:xfrm>
          <a:prstGeom prst="rect">
            <a:avLst/>
          </a:prstGeom>
          <a:noFill/>
          <a:ln>
            <a:noFill/>
          </a:ln>
        </p:spPr>
        <p:txBody>
          <a:bodyPr spcFirstLastPara="1" wrap="square" lIns="91425" tIns="45700" rIns="91425" bIns="45700" anchor="ctr" anchorCtr="0">
            <a:noAutofit/>
          </a:bodyPr>
          <a:lstStyle>
            <a:lvl1pPr marR="0" lvl="0" algn="ctr">
              <a:lnSpc>
                <a:spcPct val="100000"/>
              </a:lnSpc>
              <a:spcBef>
                <a:spcPts val="0"/>
              </a:spcBef>
              <a:spcAft>
                <a:spcPts val="0"/>
              </a:spcAft>
              <a:buClr>
                <a:schemeClr val="lt1"/>
              </a:buClr>
              <a:buSzPts val="2250"/>
              <a:buNone/>
              <a:defRPr sz="2250" i="0" u="none" strike="noStrike" cap="none">
                <a:solidFill>
                  <a:schemeClr val="lt1"/>
                </a:solidFill>
              </a:defRPr>
            </a:lvl1pPr>
            <a:lvl2pPr lvl="1" algn="l">
              <a:lnSpc>
                <a:spcPct val="100000"/>
              </a:lnSpc>
              <a:spcBef>
                <a:spcPts val="0"/>
              </a:spcBef>
              <a:spcAft>
                <a:spcPts val="0"/>
              </a:spcAft>
              <a:buSzPts val="1400"/>
              <a:buNone/>
              <a:defRPr sz="1800"/>
            </a:lvl2pPr>
            <a:lvl3pPr lvl="2" algn="l">
              <a:lnSpc>
                <a:spcPct val="100000"/>
              </a:lnSpc>
              <a:spcBef>
                <a:spcPts val="0"/>
              </a:spcBef>
              <a:spcAft>
                <a:spcPts val="0"/>
              </a:spcAft>
              <a:buSzPts val="1400"/>
              <a:buNone/>
              <a:defRPr sz="1800"/>
            </a:lvl3pPr>
            <a:lvl4pPr lvl="3" algn="l">
              <a:lnSpc>
                <a:spcPct val="100000"/>
              </a:lnSpc>
              <a:spcBef>
                <a:spcPts val="0"/>
              </a:spcBef>
              <a:spcAft>
                <a:spcPts val="0"/>
              </a:spcAft>
              <a:buSzPts val="1400"/>
              <a:buNone/>
              <a:defRPr sz="1800"/>
            </a:lvl4pPr>
            <a:lvl5pPr lvl="4" algn="l">
              <a:lnSpc>
                <a:spcPct val="100000"/>
              </a:lnSpc>
              <a:spcBef>
                <a:spcPts val="0"/>
              </a:spcBef>
              <a:spcAft>
                <a:spcPts val="0"/>
              </a:spcAft>
              <a:buSzPts val="1400"/>
              <a:buNone/>
              <a:defRPr sz="1800"/>
            </a:lvl5pPr>
            <a:lvl6pPr lvl="5" algn="l">
              <a:lnSpc>
                <a:spcPct val="100000"/>
              </a:lnSpc>
              <a:spcBef>
                <a:spcPts val="0"/>
              </a:spcBef>
              <a:spcAft>
                <a:spcPts val="0"/>
              </a:spcAft>
              <a:buSzPts val="1400"/>
              <a:buNone/>
              <a:defRPr sz="1800"/>
            </a:lvl6pPr>
            <a:lvl7pPr lvl="6" algn="l">
              <a:lnSpc>
                <a:spcPct val="100000"/>
              </a:lnSpc>
              <a:spcBef>
                <a:spcPts val="0"/>
              </a:spcBef>
              <a:spcAft>
                <a:spcPts val="0"/>
              </a:spcAft>
              <a:buSzPts val="1400"/>
              <a:buNone/>
              <a:defRPr sz="1800"/>
            </a:lvl7pPr>
            <a:lvl8pPr lvl="7" algn="l">
              <a:lnSpc>
                <a:spcPct val="100000"/>
              </a:lnSpc>
              <a:spcBef>
                <a:spcPts val="0"/>
              </a:spcBef>
              <a:spcAft>
                <a:spcPts val="0"/>
              </a:spcAft>
              <a:buSzPts val="1400"/>
              <a:buNone/>
              <a:defRPr sz="1800"/>
            </a:lvl8pPr>
            <a:lvl9pPr lvl="8" algn="l">
              <a:lnSpc>
                <a:spcPct val="100000"/>
              </a:lnSpc>
              <a:spcBef>
                <a:spcPts val="0"/>
              </a:spcBef>
              <a:spcAft>
                <a:spcPts val="0"/>
              </a:spcAft>
              <a:buSzPts val="1400"/>
              <a:buNone/>
              <a:defRPr sz="1800"/>
            </a:lvl9pPr>
          </a:lstStyle>
          <a:p>
            <a:endParaRPr/>
          </a:p>
        </p:txBody>
      </p:sp>
      <p:sp>
        <p:nvSpPr>
          <p:cNvPr id="32" name="Google Shape;32;g33f3f96e888_4_4"/>
          <p:cNvSpPr txBox="1">
            <a:spLocks noGrp="1"/>
          </p:cNvSpPr>
          <p:nvPr>
            <p:ph type="body" idx="1"/>
          </p:nvPr>
        </p:nvSpPr>
        <p:spPr>
          <a:xfrm>
            <a:off x="609600" y="1600207"/>
            <a:ext cx="5384700" cy="4526100"/>
          </a:xfrm>
          <a:prstGeom prst="rect">
            <a:avLst/>
          </a:prstGeom>
          <a:noFill/>
          <a:ln>
            <a:noFill/>
          </a:ln>
        </p:spPr>
        <p:txBody>
          <a:bodyPr spcFirstLastPara="1" wrap="square" lIns="91425" tIns="45700" rIns="91425" bIns="45700" anchor="t" anchorCtr="0">
            <a:noAutofit/>
          </a:bodyPr>
          <a:lstStyle>
            <a:lvl1pPr marL="457200" marR="0" lvl="0" indent="-340677" algn="l">
              <a:lnSpc>
                <a:spcPct val="100000"/>
              </a:lnSpc>
              <a:spcBef>
                <a:spcPts val="353"/>
              </a:spcBef>
              <a:spcAft>
                <a:spcPts val="0"/>
              </a:spcAft>
              <a:buSzPts val="1765"/>
              <a:buChar char="•"/>
              <a:defRPr sz="1765" i="0" u="none" strike="noStrike" cap="none"/>
            </a:lvl1pPr>
            <a:lvl2pPr marL="914400" marR="0" lvl="1" indent="-329437" algn="l">
              <a:lnSpc>
                <a:spcPct val="100000"/>
              </a:lnSpc>
              <a:spcBef>
                <a:spcPts val="318"/>
              </a:spcBef>
              <a:spcAft>
                <a:spcPts val="0"/>
              </a:spcAft>
              <a:buSzPts val="1588"/>
              <a:buChar char="–"/>
              <a:defRPr sz="1588" i="0" u="none" strike="noStrike" cap="none"/>
            </a:lvl2pPr>
            <a:lvl3pPr marL="1371600" marR="0" lvl="2" indent="-318261" algn="l">
              <a:lnSpc>
                <a:spcPct val="100000"/>
              </a:lnSpc>
              <a:spcBef>
                <a:spcPts val="282"/>
              </a:spcBef>
              <a:spcAft>
                <a:spcPts val="0"/>
              </a:spcAft>
              <a:buSzPts val="1412"/>
              <a:buChar char="•"/>
              <a:defRPr sz="1412" i="0" u="none" strike="noStrike" cap="none"/>
            </a:lvl3pPr>
            <a:lvl4pPr marL="1828800" marR="0" lvl="3" indent="-307022" algn="l">
              <a:lnSpc>
                <a:spcPct val="100000"/>
              </a:lnSpc>
              <a:spcBef>
                <a:spcPts val="247"/>
              </a:spcBef>
              <a:spcAft>
                <a:spcPts val="0"/>
              </a:spcAft>
              <a:buSzPts val="1235"/>
              <a:buChar char="–"/>
              <a:defRPr sz="1235" i="0" u="none" strike="noStrike" cap="none"/>
            </a:lvl4pPr>
            <a:lvl5pPr marL="2286000" marR="0" lvl="4" indent="-295846" algn="l">
              <a:lnSpc>
                <a:spcPct val="100000"/>
              </a:lnSpc>
              <a:spcBef>
                <a:spcPts val="212"/>
              </a:spcBef>
              <a:spcAft>
                <a:spcPts val="0"/>
              </a:spcAft>
              <a:buSzPts val="1059"/>
              <a:buChar char="»"/>
              <a:defRPr sz="1059" i="0" u="none" strike="noStrike" cap="none"/>
            </a:lvl5pPr>
            <a:lvl6pPr marL="2743200" marR="0" lvl="5" indent="-329438" algn="l">
              <a:lnSpc>
                <a:spcPct val="100000"/>
              </a:lnSpc>
              <a:spcBef>
                <a:spcPts val="318"/>
              </a:spcBef>
              <a:spcAft>
                <a:spcPts val="0"/>
              </a:spcAft>
              <a:buSzPts val="1588"/>
              <a:buChar char="•"/>
              <a:defRPr sz="1588" i="0" u="none" strike="noStrike" cap="none"/>
            </a:lvl6pPr>
            <a:lvl7pPr marL="3200400" marR="0" lvl="6" indent="-329438" algn="l">
              <a:lnSpc>
                <a:spcPct val="100000"/>
              </a:lnSpc>
              <a:spcBef>
                <a:spcPts val="318"/>
              </a:spcBef>
              <a:spcAft>
                <a:spcPts val="0"/>
              </a:spcAft>
              <a:buSzPts val="1588"/>
              <a:buChar char="•"/>
              <a:defRPr sz="1588" i="0" u="none" strike="noStrike" cap="none"/>
            </a:lvl7pPr>
            <a:lvl8pPr marL="3657600" marR="0" lvl="7" indent="-329438" algn="l">
              <a:lnSpc>
                <a:spcPct val="100000"/>
              </a:lnSpc>
              <a:spcBef>
                <a:spcPts val="318"/>
              </a:spcBef>
              <a:spcAft>
                <a:spcPts val="0"/>
              </a:spcAft>
              <a:buSzPts val="1588"/>
              <a:buChar char="•"/>
              <a:defRPr sz="1588" i="0" u="none" strike="noStrike" cap="none"/>
            </a:lvl8pPr>
            <a:lvl9pPr marL="4114800" marR="0" lvl="8" indent="-329438" algn="l">
              <a:lnSpc>
                <a:spcPct val="100000"/>
              </a:lnSpc>
              <a:spcBef>
                <a:spcPts val="318"/>
              </a:spcBef>
              <a:spcAft>
                <a:spcPts val="0"/>
              </a:spcAft>
              <a:buSzPts val="1588"/>
              <a:buChar char="•"/>
              <a:defRPr sz="1588" i="0" u="none" strike="noStrike" cap="none"/>
            </a:lvl9pPr>
          </a:lstStyle>
          <a:p>
            <a:endParaRPr/>
          </a:p>
        </p:txBody>
      </p:sp>
      <p:sp>
        <p:nvSpPr>
          <p:cNvPr id="33" name="Google Shape;33;g33f3f96e888_4_4"/>
          <p:cNvSpPr txBox="1">
            <a:spLocks noGrp="1"/>
          </p:cNvSpPr>
          <p:nvPr>
            <p:ph type="body" idx="2"/>
          </p:nvPr>
        </p:nvSpPr>
        <p:spPr>
          <a:xfrm>
            <a:off x="6197600" y="1600207"/>
            <a:ext cx="5384700" cy="4526100"/>
          </a:xfrm>
          <a:prstGeom prst="rect">
            <a:avLst/>
          </a:prstGeom>
          <a:noFill/>
          <a:ln>
            <a:noFill/>
          </a:ln>
        </p:spPr>
        <p:txBody>
          <a:bodyPr spcFirstLastPara="1" wrap="square" lIns="91425" tIns="45700" rIns="91425" bIns="45700" anchor="t" anchorCtr="0">
            <a:noAutofit/>
          </a:bodyPr>
          <a:lstStyle>
            <a:lvl1pPr marL="457200" marR="0" lvl="0" indent="-340677" algn="l">
              <a:lnSpc>
                <a:spcPct val="100000"/>
              </a:lnSpc>
              <a:spcBef>
                <a:spcPts val="353"/>
              </a:spcBef>
              <a:spcAft>
                <a:spcPts val="0"/>
              </a:spcAft>
              <a:buSzPts val="1765"/>
              <a:buChar char="•"/>
              <a:defRPr sz="1765" i="0" u="none" strike="noStrike" cap="none"/>
            </a:lvl1pPr>
            <a:lvl2pPr marL="914400" marR="0" lvl="1" indent="-329437" algn="l">
              <a:lnSpc>
                <a:spcPct val="100000"/>
              </a:lnSpc>
              <a:spcBef>
                <a:spcPts val="318"/>
              </a:spcBef>
              <a:spcAft>
                <a:spcPts val="0"/>
              </a:spcAft>
              <a:buSzPts val="1588"/>
              <a:buChar char="–"/>
              <a:defRPr sz="1588" i="0" u="none" strike="noStrike" cap="none"/>
            </a:lvl2pPr>
            <a:lvl3pPr marL="1371600" marR="0" lvl="2" indent="-318261" algn="l">
              <a:lnSpc>
                <a:spcPct val="100000"/>
              </a:lnSpc>
              <a:spcBef>
                <a:spcPts val="282"/>
              </a:spcBef>
              <a:spcAft>
                <a:spcPts val="0"/>
              </a:spcAft>
              <a:buSzPts val="1412"/>
              <a:buChar char="•"/>
              <a:defRPr sz="1412" i="0" u="none" strike="noStrike" cap="none"/>
            </a:lvl3pPr>
            <a:lvl4pPr marL="1828800" marR="0" lvl="3" indent="-307022" algn="l">
              <a:lnSpc>
                <a:spcPct val="100000"/>
              </a:lnSpc>
              <a:spcBef>
                <a:spcPts val="247"/>
              </a:spcBef>
              <a:spcAft>
                <a:spcPts val="0"/>
              </a:spcAft>
              <a:buSzPts val="1235"/>
              <a:buChar char="–"/>
              <a:defRPr sz="1235" i="0" u="none" strike="noStrike" cap="none"/>
            </a:lvl4pPr>
            <a:lvl5pPr marL="2286000" marR="0" lvl="4" indent="-295846" algn="l">
              <a:lnSpc>
                <a:spcPct val="100000"/>
              </a:lnSpc>
              <a:spcBef>
                <a:spcPts val="212"/>
              </a:spcBef>
              <a:spcAft>
                <a:spcPts val="0"/>
              </a:spcAft>
              <a:buSzPts val="1059"/>
              <a:buChar char="»"/>
              <a:defRPr sz="1059" i="0" u="none" strike="noStrike" cap="none"/>
            </a:lvl5pPr>
            <a:lvl6pPr marL="2743200" marR="0" lvl="5" indent="-329438" algn="l">
              <a:lnSpc>
                <a:spcPct val="100000"/>
              </a:lnSpc>
              <a:spcBef>
                <a:spcPts val="318"/>
              </a:spcBef>
              <a:spcAft>
                <a:spcPts val="0"/>
              </a:spcAft>
              <a:buSzPts val="1588"/>
              <a:buChar char="•"/>
              <a:defRPr sz="1588" i="0" u="none" strike="noStrike" cap="none"/>
            </a:lvl6pPr>
            <a:lvl7pPr marL="3200400" marR="0" lvl="6" indent="-329438" algn="l">
              <a:lnSpc>
                <a:spcPct val="100000"/>
              </a:lnSpc>
              <a:spcBef>
                <a:spcPts val="318"/>
              </a:spcBef>
              <a:spcAft>
                <a:spcPts val="0"/>
              </a:spcAft>
              <a:buSzPts val="1588"/>
              <a:buChar char="•"/>
              <a:defRPr sz="1588" i="0" u="none" strike="noStrike" cap="none"/>
            </a:lvl7pPr>
            <a:lvl8pPr marL="3657600" marR="0" lvl="7" indent="-329438" algn="l">
              <a:lnSpc>
                <a:spcPct val="100000"/>
              </a:lnSpc>
              <a:spcBef>
                <a:spcPts val="318"/>
              </a:spcBef>
              <a:spcAft>
                <a:spcPts val="0"/>
              </a:spcAft>
              <a:buSzPts val="1588"/>
              <a:buChar char="•"/>
              <a:defRPr sz="1588" i="0" u="none" strike="noStrike" cap="none"/>
            </a:lvl8pPr>
            <a:lvl9pPr marL="4114800" marR="0" lvl="8" indent="-329438" algn="l">
              <a:lnSpc>
                <a:spcPct val="100000"/>
              </a:lnSpc>
              <a:spcBef>
                <a:spcPts val="318"/>
              </a:spcBef>
              <a:spcAft>
                <a:spcPts val="0"/>
              </a:spcAft>
              <a:buSzPts val="1588"/>
              <a:buChar char="•"/>
              <a:defRPr sz="1588" i="0" u="none" strike="noStrike" cap="none"/>
            </a:lvl9pPr>
          </a:lstStyle>
          <a:p>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Slide" type="title">
  <p:cSld name="TITLE">
    <p:spTree>
      <p:nvGrpSpPr>
        <p:cNvPr id="1" name="Shape 40"/>
        <p:cNvGrpSpPr/>
        <p:nvPr/>
      </p:nvGrpSpPr>
      <p:grpSpPr>
        <a:xfrm>
          <a:off x="0" y="0"/>
          <a:ext cx="0" cy="0"/>
          <a:chOff x="0" y="0"/>
          <a:chExt cx="0" cy="0"/>
        </a:xfrm>
      </p:grpSpPr>
      <p:sp>
        <p:nvSpPr>
          <p:cNvPr id="41" name="Google Shape;41;p11"/>
          <p:cNvSpPr txBox="1">
            <a:spLocks noGrp="1"/>
          </p:cNvSpPr>
          <p:nvPr>
            <p:ph type="ctrTitle"/>
          </p:nvPr>
        </p:nvSpPr>
        <p:spPr>
          <a:xfrm>
            <a:off x="1524000" y="1122363"/>
            <a:ext cx="9144000" cy="2387700"/>
          </a:xfrm>
          <a:prstGeom prst="rect">
            <a:avLst/>
          </a:prstGeom>
          <a:noFill/>
          <a:ln>
            <a:noFill/>
          </a:ln>
        </p:spPr>
        <p:txBody>
          <a:bodyPr spcFirstLastPara="1" wrap="square" lIns="91425" tIns="45700" rIns="91425" bIns="45700" anchor="b" anchorCtr="0">
            <a:normAutofit/>
          </a:bodyPr>
          <a:lstStyle>
            <a:lvl1pPr lvl="0" algn="ctr">
              <a:lnSpc>
                <a:spcPct val="90000"/>
              </a:lnSpc>
              <a:spcBef>
                <a:spcPts val="0"/>
              </a:spcBef>
              <a:spcAft>
                <a:spcPts val="0"/>
              </a:spcAft>
              <a:buClr>
                <a:schemeClr val="dk1"/>
              </a:buClr>
              <a:buSzPts val="6000"/>
              <a:buFont typeface="Play"/>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2" name="Google Shape;42;p11"/>
          <p:cNvSpPr txBox="1">
            <a:spLocks noGrp="1"/>
          </p:cNvSpPr>
          <p:nvPr>
            <p:ph type="subTitle" idx="1"/>
          </p:nvPr>
        </p:nvSpPr>
        <p:spPr>
          <a:xfrm>
            <a:off x="1524000" y="3602038"/>
            <a:ext cx="9144000" cy="1655700"/>
          </a:xfrm>
          <a:prstGeom prst="rect">
            <a:avLst/>
          </a:prstGeom>
          <a:noFill/>
          <a:ln>
            <a:noFill/>
          </a:ln>
        </p:spPr>
        <p:txBody>
          <a:bodyPr spcFirstLastPara="1" wrap="square" lIns="91425" tIns="45700" rIns="91425" bIns="45700" anchor="t" anchorCtr="0">
            <a:normAutofit/>
          </a:bodyPr>
          <a:lstStyle>
            <a:lvl1pPr lvl="0" algn="ctr">
              <a:lnSpc>
                <a:spcPct val="90000"/>
              </a:lnSpc>
              <a:spcBef>
                <a:spcPts val="1000"/>
              </a:spcBef>
              <a:spcAft>
                <a:spcPts val="0"/>
              </a:spcAft>
              <a:buClr>
                <a:schemeClr val="dk1"/>
              </a:buClr>
              <a:buSzPts val="2400"/>
              <a:buNone/>
              <a:defRPr sz="2400"/>
            </a:lvl1pPr>
            <a:lvl2pPr lvl="1" algn="ctr">
              <a:lnSpc>
                <a:spcPct val="90000"/>
              </a:lnSpc>
              <a:spcBef>
                <a:spcPts val="500"/>
              </a:spcBef>
              <a:spcAft>
                <a:spcPts val="0"/>
              </a:spcAft>
              <a:buClr>
                <a:schemeClr val="dk1"/>
              </a:buClr>
              <a:buSzPts val="2000"/>
              <a:buNone/>
              <a:defRPr sz="2000"/>
            </a:lvl2pPr>
            <a:lvl3pPr lvl="2" algn="ctr">
              <a:lnSpc>
                <a:spcPct val="90000"/>
              </a:lnSpc>
              <a:spcBef>
                <a:spcPts val="500"/>
              </a:spcBef>
              <a:spcAft>
                <a:spcPts val="0"/>
              </a:spcAft>
              <a:buClr>
                <a:schemeClr val="dk1"/>
              </a:buClr>
              <a:buSzPts val="1800"/>
              <a:buNone/>
              <a:defRPr sz="1800"/>
            </a:lvl3pPr>
            <a:lvl4pPr lvl="3" algn="ctr">
              <a:lnSpc>
                <a:spcPct val="90000"/>
              </a:lnSpc>
              <a:spcBef>
                <a:spcPts val="500"/>
              </a:spcBef>
              <a:spcAft>
                <a:spcPts val="0"/>
              </a:spcAft>
              <a:buClr>
                <a:schemeClr val="dk1"/>
              </a:buClr>
              <a:buSzPts val="1600"/>
              <a:buNone/>
              <a:defRPr sz="1600"/>
            </a:lvl4pPr>
            <a:lvl5pPr lvl="4" algn="ctr">
              <a:lnSpc>
                <a:spcPct val="90000"/>
              </a:lnSpc>
              <a:spcBef>
                <a:spcPts val="500"/>
              </a:spcBef>
              <a:spcAft>
                <a:spcPts val="0"/>
              </a:spcAft>
              <a:buClr>
                <a:schemeClr val="dk1"/>
              </a:buClr>
              <a:buSzPts val="1600"/>
              <a:buNone/>
              <a:defRPr sz="1600"/>
            </a:lvl5pPr>
            <a:lvl6pPr lvl="5" algn="ctr">
              <a:lnSpc>
                <a:spcPct val="90000"/>
              </a:lnSpc>
              <a:spcBef>
                <a:spcPts val="500"/>
              </a:spcBef>
              <a:spcAft>
                <a:spcPts val="0"/>
              </a:spcAft>
              <a:buClr>
                <a:schemeClr val="dk1"/>
              </a:buClr>
              <a:buSzPts val="1600"/>
              <a:buNone/>
              <a:defRPr sz="1600"/>
            </a:lvl6pPr>
            <a:lvl7pPr lvl="6" algn="ctr">
              <a:lnSpc>
                <a:spcPct val="90000"/>
              </a:lnSpc>
              <a:spcBef>
                <a:spcPts val="500"/>
              </a:spcBef>
              <a:spcAft>
                <a:spcPts val="0"/>
              </a:spcAft>
              <a:buClr>
                <a:schemeClr val="dk1"/>
              </a:buClr>
              <a:buSzPts val="1600"/>
              <a:buNone/>
              <a:defRPr sz="1600"/>
            </a:lvl7pPr>
            <a:lvl8pPr lvl="7" algn="ctr">
              <a:lnSpc>
                <a:spcPct val="90000"/>
              </a:lnSpc>
              <a:spcBef>
                <a:spcPts val="500"/>
              </a:spcBef>
              <a:spcAft>
                <a:spcPts val="0"/>
              </a:spcAft>
              <a:buClr>
                <a:schemeClr val="dk1"/>
              </a:buClr>
              <a:buSzPts val="1600"/>
              <a:buNone/>
              <a:defRPr sz="1600"/>
            </a:lvl8pPr>
            <a:lvl9pPr lvl="8" algn="ctr">
              <a:lnSpc>
                <a:spcPct val="90000"/>
              </a:lnSpc>
              <a:spcBef>
                <a:spcPts val="500"/>
              </a:spcBef>
              <a:spcAft>
                <a:spcPts val="0"/>
              </a:spcAft>
              <a:buClr>
                <a:schemeClr val="dk1"/>
              </a:buClr>
              <a:buSzPts val="1600"/>
              <a:buNone/>
              <a:defRPr sz="1600"/>
            </a:lvl9pPr>
          </a:lstStyle>
          <a:p>
            <a:endParaRPr/>
          </a:p>
        </p:txBody>
      </p:sp>
      <p:sp>
        <p:nvSpPr>
          <p:cNvPr id="43" name="Google Shape;43;p11"/>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4" name="Google Shape;44;p11"/>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5" name="Google Shape;45;p11"/>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Title and Content" type="obj">
  <p:cSld name="OBJECT">
    <p:spTree>
      <p:nvGrpSpPr>
        <p:cNvPr id="1" name="Shape 46"/>
        <p:cNvGrpSpPr/>
        <p:nvPr/>
      </p:nvGrpSpPr>
      <p:grpSpPr>
        <a:xfrm>
          <a:off x="0" y="0"/>
          <a:ext cx="0" cy="0"/>
          <a:chOff x="0" y="0"/>
          <a:chExt cx="0" cy="0"/>
        </a:xfrm>
      </p:grpSpPr>
      <p:sp>
        <p:nvSpPr>
          <p:cNvPr id="47" name="Google Shape;47;p12"/>
          <p:cNvSpPr txBox="1">
            <a:spLocks noGrp="1"/>
          </p:cNvSpPr>
          <p:nvPr>
            <p:ph type="title"/>
          </p:nvPr>
        </p:nvSpPr>
        <p:spPr>
          <a:xfrm>
            <a:off x="838200" y="365125"/>
            <a:ext cx="10515600" cy="13257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48" name="Google Shape;48;p12"/>
          <p:cNvSpPr txBox="1">
            <a:spLocks noGrp="1"/>
          </p:cNvSpPr>
          <p:nvPr>
            <p:ph type="body" idx="1"/>
          </p:nvPr>
        </p:nvSpPr>
        <p:spPr>
          <a:xfrm>
            <a:off x="838200" y="1825625"/>
            <a:ext cx="10515600" cy="43512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49" name="Google Shape;49;p12"/>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0" name="Google Shape;50;p12"/>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1" name="Google Shape;51;p12"/>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Section Header" type="secHead">
  <p:cSld name="SECTION_HEADER">
    <p:spTree>
      <p:nvGrpSpPr>
        <p:cNvPr id="1" name="Shape 52"/>
        <p:cNvGrpSpPr/>
        <p:nvPr/>
      </p:nvGrpSpPr>
      <p:grpSpPr>
        <a:xfrm>
          <a:off x="0" y="0"/>
          <a:ext cx="0" cy="0"/>
          <a:chOff x="0" y="0"/>
          <a:chExt cx="0" cy="0"/>
        </a:xfrm>
      </p:grpSpPr>
      <p:sp>
        <p:nvSpPr>
          <p:cNvPr id="53" name="Google Shape;53;p13"/>
          <p:cNvSpPr txBox="1">
            <a:spLocks noGrp="1"/>
          </p:cNvSpPr>
          <p:nvPr>
            <p:ph type="title"/>
          </p:nvPr>
        </p:nvSpPr>
        <p:spPr>
          <a:xfrm>
            <a:off x="831850" y="1709738"/>
            <a:ext cx="10515600" cy="28527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6000"/>
              <a:buFont typeface="Play"/>
              <a:buNone/>
              <a:defRPr sz="60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4" name="Google Shape;54;p13"/>
          <p:cNvSpPr txBox="1">
            <a:spLocks noGrp="1"/>
          </p:cNvSpPr>
          <p:nvPr>
            <p:ph type="body" idx="1"/>
          </p:nvPr>
        </p:nvSpPr>
        <p:spPr>
          <a:xfrm>
            <a:off x="831850" y="4589463"/>
            <a:ext cx="10515600" cy="1500300"/>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rgbClr val="757575"/>
              </a:buClr>
              <a:buSzPts val="2400"/>
              <a:buNone/>
              <a:defRPr sz="2400">
                <a:solidFill>
                  <a:srgbClr val="757575"/>
                </a:solidFill>
              </a:defRPr>
            </a:lvl1pPr>
            <a:lvl2pPr marL="914400" lvl="1" indent="-228600" algn="l">
              <a:lnSpc>
                <a:spcPct val="90000"/>
              </a:lnSpc>
              <a:spcBef>
                <a:spcPts val="500"/>
              </a:spcBef>
              <a:spcAft>
                <a:spcPts val="0"/>
              </a:spcAft>
              <a:buClr>
                <a:srgbClr val="757575"/>
              </a:buClr>
              <a:buSzPts val="2000"/>
              <a:buNone/>
              <a:defRPr sz="2000">
                <a:solidFill>
                  <a:srgbClr val="757575"/>
                </a:solidFill>
              </a:defRPr>
            </a:lvl2pPr>
            <a:lvl3pPr marL="1371600" lvl="2" indent="-228600" algn="l">
              <a:lnSpc>
                <a:spcPct val="90000"/>
              </a:lnSpc>
              <a:spcBef>
                <a:spcPts val="500"/>
              </a:spcBef>
              <a:spcAft>
                <a:spcPts val="0"/>
              </a:spcAft>
              <a:buClr>
                <a:srgbClr val="757575"/>
              </a:buClr>
              <a:buSzPts val="1800"/>
              <a:buNone/>
              <a:defRPr sz="1800">
                <a:solidFill>
                  <a:srgbClr val="757575"/>
                </a:solidFill>
              </a:defRPr>
            </a:lvl3pPr>
            <a:lvl4pPr marL="1828800" lvl="3" indent="-228600" algn="l">
              <a:lnSpc>
                <a:spcPct val="90000"/>
              </a:lnSpc>
              <a:spcBef>
                <a:spcPts val="500"/>
              </a:spcBef>
              <a:spcAft>
                <a:spcPts val="0"/>
              </a:spcAft>
              <a:buClr>
                <a:srgbClr val="757575"/>
              </a:buClr>
              <a:buSzPts val="1600"/>
              <a:buNone/>
              <a:defRPr sz="1600">
                <a:solidFill>
                  <a:srgbClr val="757575"/>
                </a:solidFill>
              </a:defRPr>
            </a:lvl4pPr>
            <a:lvl5pPr marL="2286000" lvl="4" indent="-228600" algn="l">
              <a:lnSpc>
                <a:spcPct val="90000"/>
              </a:lnSpc>
              <a:spcBef>
                <a:spcPts val="500"/>
              </a:spcBef>
              <a:spcAft>
                <a:spcPts val="0"/>
              </a:spcAft>
              <a:buClr>
                <a:srgbClr val="757575"/>
              </a:buClr>
              <a:buSzPts val="1600"/>
              <a:buNone/>
              <a:defRPr sz="1600">
                <a:solidFill>
                  <a:srgbClr val="757575"/>
                </a:solidFill>
              </a:defRPr>
            </a:lvl5pPr>
            <a:lvl6pPr marL="2743200" lvl="5" indent="-228600" algn="l">
              <a:lnSpc>
                <a:spcPct val="90000"/>
              </a:lnSpc>
              <a:spcBef>
                <a:spcPts val="500"/>
              </a:spcBef>
              <a:spcAft>
                <a:spcPts val="0"/>
              </a:spcAft>
              <a:buClr>
                <a:srgbClr val="757575"/>
              </a:buClr>
              <a:buSzPts val="1600"/>
              <a:buNone/>
              <a:defRPr sz="1600">
                <a:solidFill>
                  <a:srgbClr val="757575"/>
                </a:solidFill>
              </a:defRPr>
            </a:lvl6pPr>
            <a:lvl7pPr marL="3200400" lvl="6" indent="-228600" algn="l">
              <a:lnSpc>
                <a:spcPct val="90000"/>
              </a:lnSpc>
              <a:spcBef>
                <a:spcPts val="500"/>
              </a:spcBef>
              <a:spcAft>
                <a:spcPts val="0"/>
              </a:spcAft>
              <a:buClr>
                <a:srgbClr val="757575"/>
              </a:buClr>
              <a:buSzPts val="1600"/>
              <a:buNone/>
              <a:defRPr sz="1600">
                <a:solidFill>
                  <a:srgbClr val="757575"/>
                </a:solidFill>
              </a:defRPr>
            </a:lvl7pPr>
            <a:lvl8pPr marL="3657600" lvl="7" indent="-228600" algn="l">
              <a:lnSpc>
                <a:spcPct val="90000"/>
              </a:lnSpc>
              <a:spcBef>
                <a:spcPts val="500"/>
              </a:spcBef>
              <a:spcAft>
                <a:spcPts val="0"/>
              </a:spcAft>
              <a:buClr>
                <a:srgbClr val="757575"/>
              </a:buClr>
              <a:buSzPts val="1600"/>
              <a:buNone/>
              <a:defRPr sz="1600">
                <a:solidFill>
                  <a:srgbClr val="757575"/>
                </a:solidFill>
              </a:defRPr>
            </a:lvl8pPr>
            <a:lvl9pPr marL="4114800" lvl="8" indent="-228600" algn="l">
              <a:lnSpc>
                <a:spcPct val="90000"/>
              </a:lnSpc>
              <a:spcBef>
                <a:spcPts val="500"/>
              </a:spcBef>
              <a:spcAft>
                <a:spcPts val="0"/>
              </a:spcAft>
              <a:buClr>
                <a:srgbClr val="757575"/>
              </a:buClr>
              <a:buSzPts val="1600"/>
              <a:buNone/>
              <a:defRPr sz="1600">
                <a:solidFill>
                  <a:srgbClr val="757575"/>
                </a:solidFill>
              </a:defRPr>
            </a:lvl9pPr>
          </a:lstStyle>
          <a:p>
            <a:endParaRPr/>
          </a:p>
        </p:txBody>
      </p:sp>
      <p:sp>
        <p:nvSpPr>
          <p:cNvPr id="55" name="Google Shape;55;p13"/>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6" name="Google Shape;56;p13"/>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57" name="Google Shape;57;p13"/>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Two Content" type="twoObj">
  <p:cSld name="TWO_OBJECTS">
    <p:spTree>
      <p:nvGrpSpPr>
        <p:cNvPr id="1" name="Shape 58"/>
        <p:cNvGrpSpPr/>
        <p:nvPr/>
      </p:nvGrpSpPr>
      <p:grpSpPr>
        <a:xfrm>
          <a:off x="0" y="0"/>
          <a:ext cx="0" cy="0"/>
          <a:chOff x="0" y="0"/>
          <a:chExt cx="0" cy="0"/>
        </a:xfrm>
      </p:grpSpPr>
      <p:sp>
        <p:nvSpPr>
          <p:cNvPr id="59" name="Google Shape;59;p14"/>
          <p:cNvSpPr txBox="1">
            <a:spLocks noGrp="1"/>
          </p:cNvSpPr>
          <p:nvPr>
            <p:ph type="title"/>
          </p:nvPr>
        </p:nvSpPr>
        <p:spPr>
          <a:xfrm>
            <a:off x="838200" y="365125"/>
            <a:ext cx="10515600" cy="13257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0" name="Google Shape;60;p14"/>
          <p:cNvSpPr txBox="1">
            <a:spLocks noGrp="1"/>
          </p:cNvSpPr>
          <p:nvPr>
            <p:ph type="body" idx="1"/>
          </p:nvPr>
        </p:nvSpPr>
        <p:spPr>
          <a:xfrm>
            <a:off x="838200" y="1825625"/>
            <a:ext cx="5181600" cy="43512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61" name="Google Shape;61;p14"/>
          <p:cNvSpPr txBox="1">
            <a:spLocks noGrp="1"/>
          </p:cNvSpPr>
          <p:nvPr>
            <p:ph type="body" idx="2"/>
          </p:nvPr>
        </p:nvSpPr>
        <p:spPr>
          <a:xfrm>
            <a:off x="6172200" y="1825625"/>
            <a:ext cx="5181600" cy="43512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62" name="Google Shape;62;p14"/>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3" name="Google Shape;63;p14"/>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4" name="Google Shape;64;p14"/>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Comparison" type="twoTxTwoObj">
  <p:cSld name="TWO_OBJECTS_WITH_TEXT">
    <p:spTree>
      <p:nvGrpSpPr>
        <p:cNvPr id="1" name="Shape 65"/>
        <p:cNvGrpSpPr/>
        <p:nvPr/>
      </p:nvGrpSpPr>
      <p:grpSpPr>
        <a:xfrm>
          <a:off x="0" y="0"/>
          <a:ext cx="0" cy="0"/>
          <a:chOff x="0" y="0"/>
          <a:chExt cx="0" cy="0"/>
        </a:xfrm>
      </p:grpSpPr>
      <p:sp>
        <p:nvSpPr>
          <p:cNvPr id="66" name="Google Shape;66;p15"/>
          <p:cNvSpPr txBox="1">
            <a:spLocks noGrp="1"/>
          </p:cNvSpPr>
          <p:nvPr>
            <p:ph type="title"/>
          </p:nvPr>
        </p:nvSpPr>
        <p:spPr>
          <a:xfrm>
            <a:off x="839788" y="365125"/>
            <a:ext cx="10515600" cy="13257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67" name="Google Shape;67;p15"/>
          <p:cNvSpPr txBox="1">
            <a:spLocks noGrp="1"/>
          </p:cNvSpPr>
          <p:nvPr>
            <p:ph type="body" idx="1"/>
          </p:nvPr>
        </p:nvSpPr>
        <p:spPr>
          <a:xfrm>
            <a:off x="839788" y="1681163"/>
            <a:ext cx="5157900" cy="823800"/>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68" name="Google Shape;68;p15"/>
          <p:cNvSpPr txBox="1">
            <a:spLocks noGrp="1"/>
          </p:cNvSpPr>
          <p:nvPr>
            <p:ph type="body" idx="2"/>
          </p:nvPr>
        </p:nvSpPr>
        <p:spPr>
          <a:xfrm>
            <a:off x="839788" y="2505075"/>
            <a:ext cx="5157900" cy="36846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69" name="Google Shape;69;p15"/>
          <p:cNvSpPr txBox="1">
            <a:spLocks noGrp="1"/>
          </p:cNvSpPr>
          <p:nvPr>
            <p:ph type="body" idx="3"/>
          </p:nvPr>
        </p:nvSpPr>
        <p:spPr>
          <a:xfrm>
            <a:off x="6172200" y="1681163"/>
            <a:ext cx="5183100" cy="823800"/>
          </a:xfrm>
          <a:prstGeom prst="rect">
            <a:avLst/>
          </a:prstGeom>
          <a:noFill/>
          <a:ln>
            <a:noFill/>
          </a:ln>
        </p:spPr>
        <p:txBody>
          <a:bodyPr spcFirstLastPara="1" wrap="square" lIns="91425" tIns="45700" rIns="91425" bIns="45700" anchor="b" anchorCtr="0">
            <a:normAutofit/>
          </a:bodyPr>
          <a:lstStyle>
            <a:lvl1pPr marL="457200" lvl="0" indent="-228600" algn="l">
              <a:lnSpc>
                <a:spcPct val="90000"/>
              </a:lnSpc>
              <a:spcBef>
                <a:spcPts val="1000"/>
              </a:spcBef>
              <a:spcAft>
                <a:spcPts val="0"/>
              </a:spcAft>
              <a:buClr>
                <a:schemeClr val="dk1"/>
              </a:buClr>
              <a:buSzPts val="2400"/>
              <a:buNone/>
              <a:defRPr sz="2400" b="1"/>
            </a:lvl1pPr>
            <a:lvl2pPr marL="914400" lvl="1" indent="-228600" algn="l">
              <a:lnSpc>
                <a:spcPct val="90000"/>
              </a:lnSpc>
              <a:spcBef>
                <a:spcPts val="500"/>
              </a:spcBef>
              <a:spcAft>
                <a:spcPts val="0"/>
              </a:spcAft>
              <a:buClr>
                <a:schemeClr val="dk1"/>
              </a:buClr>
              <a:buSzPts val="2000"/>
              <a:buNone/>
              <a:defRPr sz="2000" b="1"/>
            </a:lvl2pPr>
            <a:lvl3pPr marL="1371600" lvl="2" indent="-228600" algn="l">
              <a:lnSpc>
                <a:spcPct val="90000"/>
              </a:lnSpc>
              <a:spcBef>
                <a:spcPts val="500"/>
              </a:spcBef>
              <a:spcAft>
                <a:spcPts val="0"/>
              </a:spcAft>
              <a:buClr>
                <a:schemeClr val="dk1"/>
              </a:buClr>
              <a:buSzPts val="1800"/>
              <a:buNone/>
              <a:defRPr sz="1800" b="1"/>
            </a:lvl3pPr>
            <a:lvl4pPr marL="1828800" lvl="3" indent="-228600" algn="l">
              <a:lnSpc>
                <a:spcPct val="90000"/>
              </a:lnSpc>
              <a:spcBef>
                <a:spcPts val="500"/>
              </a:spcBef>
              <a:spcAft>
                <a:spcPts val="0"/>
              </a:spcAft>
              <a:buClr>
                <a:schemeClr val="dk1"/>
              </a:buClr>
              <a:buSzPts val="1600"/>
              <a:buNone/>
              <a:defRPr sz="1600" b="1"/>
            </a:lvl4pPr>
            <a:lvl5pPr marL="2286000" lvl="4" indent="-228600" algn="l">
              <a:lnSpc>
                <a:spcPct val="90000"/>
              </a:lnSpc>
              <a:spcBef>
                <a:spcPts val="500"/>
              </a:spcBef>
              <a:spcAft>
                <a:spcPts val="0"/>
              </a:spcAft>
              <a:buClr>
                <a:schemeClr val="dk1"/>
              </a:buClr>
              <a:buSzPts val="1600"/>
              <a:buNone/>
              <a:defRPr sz="1600" b="1"/>
            </a:lvl5pPr>
            <a:lvl6pPr marL="2743200" lvl="5" indent="-228600" algn="l">
              <a:lnSpc>
                <a:spcPct val="90000"/>
              </a:lnSpc>
              <a:spcBef>
                <a:spcPts val="500"/>
              </a:spcBef>
              <a:spcAft>
                <a:spcPts val="0"/>
              </a:spcAft>
              <a:buClr>
                <a:schemeClr val="dk1"/>
              </a:buClr>
              <a:buSzPts val="1600"/>
              <a:buNone/>
              <a:defRPr sz="1600" b="1"/>
            </a:lvl6pPr>
            <a:lvl7pPr marL="3200400" lvl="6" indent="-228600" algn="l">
              <a:lnSpc>
                <a:spcPct val="90000"/>
              </a:lnSpc>
              <a:spcBef>
                <a:spcPts val="500"/>
              </a:spcBef>
              <a:spcAft>
                <a:spcPts val="0"/>
              </a:spcAft>
              <a:buClr>
                <a:schemeClr val="dk1"/>
              </a:buClr>
              <a:buSzPts val="1600"/>
              <a:buNone/>
              <a:defRPr sz="1600" b="1"/>
            </a:lvl7pPr>
            <a:lvl8pPr marL="3657600" lvl="7" indent="-228600" algn="l">
              <a:lnSpc>
                <a:spcPct val="90000"/>
              </a:lnSpc>
              <a:spcBef>
                <a:spcPts val="500"/>
              </a:spcBef>
              <a:spcAft>
                <a:spcPts val="0"/>
              </a:spcAft>
              <a:buClr>
                <a:schemeClr val="dk1"/>
              </a:buClr>
              <a:buSzPts val="1600"/>
              <a:buNone/>
              <a:defRPr sz="1600" b="1"/>
            </a:lvl8pPr>
            <a:lvl9pPr marL="4114800" lvl="8" indent="-228600" algn="l">
              <a:lnSpc>
                <a:spcPct val="90000"/>
              </a:lnSpc>
              <a:spcBef>
                <a:spcPts val="500"/>
              </a:spcBef>
              <a:spcAft>
                <a:spcPts val="0"/>
              </a:spcAft>
              <a:buClr>
                <a:schemeClr val="dk1"/>
              </a:buClr>
              <a:buSzPts val="1600"/>
              <a:buNone/>
              <a:defRPr sz="1600" b="1"/>
            </a:lvl9pPr>
          </a:lstStyle>
          <a:p>
            <a:endParaRPr/>
          </a:p>
        </p:txBody>
      </p:sp>
      <p:sp>
        <p:nvSpPr>
          <p:cNvPr id="70" name="Google Shape;70;p15"/>
          <p:cNvSpPr txBox="1">
            <a:spLocks noGrp="1"/>
          </p:cNvSpPr>
          <p:nvPr>
            <p:ph type="body" idx="4"/>
          </p:nvPr>
        </p:nvSpPr>
        <p:spPr>
          <a:xfrm>
            <a:off x="6172200" y="2505075"/>
            <a:ext cx="5183100" cy="36846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71" name="Google Shape;71;p15"/>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2" name="Google Shape;72;p15"/>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3" name="Google Shape;73;p15"/>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74"/>
        <p:cNvGrpSpPr/>
        <p:nvPr/>
      </p:nvGrpSpPr>
      <p:grpSpPr>
        <a:xfrm>
          <a:off x="0" y="0"/>
          <a:ext cx="0" cy="0"/>
          <a:chOff x="0" y="0"/>
          <a:chExt cx="0" cy="0"/>
        </a:xfrm>
      </p:grpSpPr>
      <p:sp>
        <p:nvSpPr>
          <p:cNvPr id="75" name="Google Shape;75;p16"/>
          <p:cNvSpPr txBox="1">
            <a:spLocks noGrp="1"/>
          </p:cNvSpPr>
          <p:nvPr>
            <p:ph type="title"/>
          </p:nvPr>
        </p:nvSpPr>
        <p:spPr>
          <a:xfrm>
            <a:off x="838200" y="365125"/>
            <a:ext cx="10515600" cy="13257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6" name="Google Shape;76;p16"/>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7" name="Google Shape;77;p16"/>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78" name="Google Shape;78;p16"/>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79"/>
        <p:cNvGrpSpPr/>
        <p:nvPr/>
      </p:nvGrpSpPr>
      <p:grpSpPr>
        <a:xfrm>
          <a:off x="0" y="0"/>
          <a:ext cx="0" cy="0"/>
          <a:chOff x="0" y="0"/>
          <a:chExt cx="0" cy="0"/>
        </a:xfrm>
      </p:grpSpPr>
      <p:sp>
        <p:nvSpPr>
          <p:cNvPr id="80" name="Google Shape;80;p17"/>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1" name="Google Shape;81;p17"/>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2" name="Google Shape;82;p17"/>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Content with Caption" type="objTx">
  <p:cSld name="OBJECT_WITH_CAPTION_TEXT">
    <p:spTree>
      <p:nvGrpSpPr>
        <p:cNvPr id="1" name="Shape 83"/>
        <p:cNvGrpSpPr/>
        <p:nvPr/>
      </p:nvGrpSpPr>
      <p:grpSpPr>
        <a:xfrm>
          <a:off x="0" y="0"/>
          <a:ext cx="0" cy="0"/>
          <a:chOff x="0" y="0"/>
          <a:chExt cx="0" cy="0"/>
        </a:xfrm>
      </p:grpSpPr>
      <p:sp>
        <p:nvSpPr>
          <p:cNvPr id="84" name="Google Shape;84;p18"/>
          <p:cNvSpPr txBox="1">
            <a:spLocks noGrp="1"/>
          </p:cNvSpPr>
          <p:nvPr>
            <p:ph type="title"/>
          </p:nvPr>
        </p:nvSpPr>
        <p:spPr>
          <a:xfrm>
            <a:off x="839788" y="457200"/>
            <a:ext cx="3932100"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Play"/>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5" name="Google Shape;85;p18"/>
          <p:cNvSpPr txBox="1">
            <a:spLocks noGrp="1"/>
          </p:cNvSpPr>
          <p:nvPr>
            <p:ph type="body" idx="1"/>
          </p:nvPr>
        </p:nvSpPr>
        <p:spPr>
          <a:xfrm>
            <a:off x="5183188" y="987425"/>
            <a:ext cx="6172200" cy="4873500"/>
          </a:xfrm>
          <a:prstGeom prst="rect">
            <a:avLst/>
          </a:prstGeom>
          <a:noFill/>
          <a:ln>
            <a:noFill/>
          </a:ln>
        </p:spPr>
        <p:txBody>
          <a:bodyPr spcFirstLastPara="1" wrap="square" lIns="91425" tIns="45700" rIns="91425" bIns="45700" anchor="t" anchorCtr="0">
            <a:normAutofit/>
          </a:bodyPr>
          <a:lstStyle>
            <a:lvl1pPr marL="457200" lvl="0" indent="-431800" algn="l">
              <a:lnSpc>
                <a:spcPct val="90000"/>
              </a:lnSpc>
              <a:spcBef>
                <a:spcPts val="1000"/>
              </a:spcBef>
              <a:spcAft>
                <a:spcPts val="0"/>
              </a:spcAft>
              <a:buClr>
                <a:schemeClr val="dk1"/>
              </a:buClr>
              <a:buSzPts val="3200"/>
              <a:buChar char="•"/>
              <a:defRPr sz="3200"/>
            </a:lvl1pPr>
            <a:lvl2pPr marL="914400" lvl="1" indent="-406400" algn="l">
              <a:lnSpc>
                <a:spcPct val="90000"/>
              </a:lnSpc>
              <a:spcBef>
                <a:spcPts val="500"/>
              </a:spcBef>
              <a:spcAft>
                <a:spcPts val="0"/>
              </a:spcAft>
              <a:buClr>
                <a:schemeClr val="dk1"/>
              </a:buClr>
              <a:buSzPts val="2800"/>
              <a:buChar char="•"/>
              <a:defRPr sz="2800"/>
            </a:lvl2pPr>
            <a:lvl3pPr marL="1371600" lvl="2" indent="-381000" algn="l">
              <a:lnSpc>
                <a:spcPct val="90000"/>
              </a:lnSpc>
              <a:spcBef>
                <a:spcPts val="500"/>
              </a:spcBef>
              <a:spcAft>
                <a:spcPts val="0"/>
              </a:spcAft>
              <a:buClr>
                <a:schemeClr val="dk1"/>
              </a:buClr>
              <a:buSzPts val="2400"/>
              <a:buChar char="•"/>
              <a:defRPr sz="2400"/>
            </a:lvl3pPr>
            <a:lvl4pPr marL="1828800" lvl="3" indent="-355600" algn="l">
              <a:lnSpc>
                <a:spcPct val="90000"/>
              </a:lnSpc>
              <a:spcBef>
                <a:spcPts val="500"/>
              </a:spcBef>
              <a:spcAft>
                <a:spcPts val="0"/>
              </a:spcAft>
              <a:buClr>
                <a:schemeClr val="dk1"/>
              </a:buClr>
              <a:buSzPts val="2000"/>
              <a:buChar char="•"/>
              <a:defRPr sz="2000"/>
            </a:lvl4pPr>
            <a:lvl5pPr marL="2286000" lvl="4" indent="-355600" algn="l">
              <a:lnSpc>
                <a:spcPct val="90000"/>
              </a:lnSpc>
              <a:spcBef>
                <a:spcPts val="500"/>
              </a:spcBef>
              <a:spcAft>
                <a:spcPts val="0"/>
              </a:spcAft>
              <a:buClr>
                <a:schemeClr val="dk1"/>
              </a:buClr>
              <a:buSzPts val="2000"/>
              <a:buChar char="•"/>
              <a:defRPr sz="2000"/>
            </a:lvl5pPr>
            <a:lvl6pPr marL="2743200" lvl="5" indent="-355600" algn="l">
              <a:lnSpc>
                <a:spcPct val="90000"/>
              </a:lnSpc>
              <a:spcBef>
                <a:spcPts val="500"/>
              </a:spcBef>
              <a:spcAft>
                <a:spcPts val="0"/>
              </a:spcAft>
              <a:buClr>
                <a:schemeClr val="dk1"/>
              </a:buClr>
              <a:buSzPts val="2000"/>
              <a:buChar char="•"/>
              <a:defRPr sz="2000"/>
            </a:lvl6pPr>
            <a:lvl7pPr marL="3200400" lvl="6" indent="-355600" algn="l">
              <a:lnSpc>
                <a:spcPct val="90000"/>
              </a:lnSpc>
              <a:spcBef>
                <a:spcPts val="500"/>
              </a:spcBef>
              <a:spcAft>
                <a:spcPts val="0"/>
              </a:spcAft>
              <a:buClr>
                <a:schemeClr val="dk1"/>
              </a:buClr>
              <a:buSzPts val="2000"/>
              <a:buChar char="•"/>
              <a:defRPr sz="2000"/>
            </a:lvl7pPr>
            <a:lvl8pPr marL="3657600" lvl="7" indent="-355600" algn="l">
              <a:lnSpc>
                <a:spcPct val="90000"/>
              </a:lnSpc>
              <a:spcBef>
                <a:spcPts val="500"/>
              </a:spcBef>
              <a:spcAft>
                <a:spcPts val="0"/>
              </a:spcAft>
              <a:buClr>
                <a:schemeClr val="dk1"/>
              </a:buClr>
              <a:buSzPts val="2000"/>
              <a:buChar char="•"/>
              <a:defRPr sz="2000"/>
            </a:lvl8pPr>
            <a:lvl9pPr marL="4114800" lvl="8" indent="-355600" algn="l">
              <a:lnSpc>
                <a:spcPct val="90000"/>
              </a:lnSpc>
              <a:spcBef>
                <a:spcPts val="500"/>
              </a:spcBef>
              <a:spcAft>
                <a:spcPts val="0"/>
              </a:spcAft>
              <a:buClr>
                <a:schemeClr val="dk1"/>
              </a:buClr>
              <a:buSzPts val="2000"/>
              <a:buChar char="•"/>
              <a:defRPr sz="2000"/>
            </a:lvl9pPr>
          </a:lstStyle>
          <a:p>
            <a:endParaRPr/>
          </a:p>
        </p:txBody>
      </p:sp>
      <p:sp>
        <p:nvSpPr>
          <p:cNvPr id="86" name="Google Shape;86;p18"/>
          <p:cNvSpPr txBox="1">
            <a:spLocks noGrp="1"/>
          </p:cNvSpPr>
          <p:nvPr>
            <p:ph type="body" idx="2"/>
          </p:nvPr>
        </p:nvSpPr>
        <p:spPr>
          <a:xfrm>
            <a:off x="839788" y="2057400"/>
            <a:ext cx="3932100" cy="3811500"/>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87" name="Google Shape;87;p18"/>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8" name="Google Shape;88;p18"/>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89" name="Google Shape;89;p18"/>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Picture with Caption" type="picTx">
  <p:cSld name="PICTURE_WITH_CAPTION_TEXT">
    <p:spTree>
      <p:nvGrpSpPr>
        <p:cNvPr id="1" name="Shape 90"/>
        <p:cNvGrpSpPr/>
        <p:nvPr/>
      </p:nvGrpSpPr>
      <p:grpSpPr>
        <a:xfrm>
          <a:off x="0" y="0"/>
          <a:ext cx="0" cy="0"/>
          <a:chOff x="0" y="0"/>
          <a:chExt cx="0" cy="0"/>
        </a:xfrm>
      </p:grpSpPr>
      <p:sp>
        <p:nvSpPr>
          <p:cNvPr id="91" name="Google Shape;91;p19"/>
          <p:cNvSpPr txBox="1">
            <a:spLocks noGrp="1"/>
          </p:cNvSpPr>
          <p:nvPr>
            <p:ph type="title"/>
          </p:nvPr>
        </p:nvSpPr>
        <p:spPr>
          <a:xfrm>
            <a:off x="839788" y="457200"/>
            <a:ext cx="3932100" cy="1600200"/>
          </a:xfrm>
          <a:prstGeom prst="rect">
            <a:avLst/>
          </a:prstGeom>
          <a:noFill/>
          <a:ln>
            <a:noFill/>
          </a:ln>
        </p:spPr>
        <p:txBody>
          <a:bodyPr spcFirstLastPara="1" wrap="square" lIns="91425" tIns="45700" rIns="91425" bIns="45700" anchor="b" anchorCtr="0">
            <a:normAutofit/>
          </a:bodyPr>
          <a:lstStyle>
            <a:lvl1pPr lvl="0" algn="l">
              <a:lnSpc>
                <a:spcPct val="90000"/>
              </a:lnSpc>
              <a:spcBef>
                <a:spcPts val="0"/>
              </a:spcBef>
              <a:spcAft>
                <a:spcPts val="0"/>
              </a:spcAft>
              <a:buClr>
                <a:schemeClr val="dk1"/>
              </a:buClr>
              <a:buSzPts val="3200"/>
              <a:buFont typeface="Play"/>
              <a:buNone/>
              <a:defRPr sz="3200"/>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2" name="Google Shape;92;p19"/>
          <p:cNvSpPr>
            <a:spLocks noGrp="1"/>
          </p:cNvSpPr>
          <p:nvPr>
            <p:ph type="pic" idx="2"/>
          </p:nvPr>
        </p:nvSpPr>
        <p:spPr>
          <a:xfrm>
            <a:off x="5183188" y="987425"/>
            <a:ext cx="6172200" cy="4873500"/>
          </a:xfrm>
          <a:prstGeom prst="rect">
            <a:avLst/>
          </a:prstGeom>
          <a:noFill/>
          <a:ln>
            <a:noFill/>
          </a:ln>
        </p:spPr>
      </p:sp>
      <p:sp>
        <p:nvSpPr>
          <p:cNvPr id="93" name="Google Shape;93;p19"/>
          <p:cNvSpPr txBox="1">
            <a:spLocks noGrp="1"/>
          </p:cNvSpPr>
          <p:nvPr>
            <p:ph type="body" idx="1"/>
          </p:nvPr>
        </p:nvSpPr>
        <p:spPr>
          <a:xfrm>
            <a:off x="839788" y="2057400"/>
            <a:ext cx="3932100" cy="3811500"/>
          </a:xfrm>
          <a:prstGeom prst="rect">
            <a:avLst/>
          </a:prstGeom>
          <a:noFill/>
          <a:ln>
            <a:noFill/>
          </a:ln>
        </p:spPr>
        <p:txBody>
          <a:bodyPr spcFirstLastPara="1" wrap="square" lIns="91425" tIns="45700" rIns="91425" bIns="45700" anchor="t" anchorCtr="0">
            <a:normAutofit/>
          </a:bodyPr>
          <a:lstStyle>
            <a:lvl1pPr marL="457200" lvl="0" indent="-228600" algn="l">
              <a:lnSpc>
                <a:spcPct val="90000"/>
              </a:lnSpc>
              <a:spcBef>
                <a:spcPts val="1000"/>
              </a:spcBef>
              <a:spcAft>
                <a:spcPts val="0"/>
              </a:spcAft>
              <a:buClr>
                <a:schemeClr val="dk1"/>
              </a:buClr>
              <a:buSzPts val="1600"/>
              <a:buNone/>
              <a:defRPr sz="1600"/>
            </a:lvl1pPr>
            <a:lvl2pPr marL="914400" lvl="1" indent="-228600" algn="l">
              <a:lnSpc>
                <a:spcPct val="90000"/>
              </a:lnSpc>
              <a:spcBef>
                <a:spcPts val="500"/>
              </a:spcBef>
              <a:spcAft>
                <a:spcPts val="0"/>
              </a:spcAft>
              <a:buClr>
                <a:schemeClr val="dk1"/>
              </a:buClr>
              <a:buSzPts val="1400"/>
              <a:buNone/>
              <a:defRPr sz="1400"/>
            </a:lvl2pPr>
            <a:lvl3pPr marL="1371600" lvl="2" indent="-228600" algn="l">
              <a:lnSpc>
                <a:spcPct val="90000"/>
              </a:lnSpc>
              <a:spcBef>
                <a:spcPts val="500"/>
              </a:spcBef>
              <a:spcAft>
                <a:spcPts val="0"/>
              </a:spcAft>
              <a:buClr>
                <a:schemeClr val="dk1"/>
              </a:buClr>
              <a:buSzPts val="1200"/>
              <a:buNone/>
              <a:defRPr sz="1200"/>
            </a:lvl3pPr>
            <a:lvl4pPr marL="1828800" lvl="3" indent="-228600" algn="l">
              <a:lnSpc>
                <a:spcPct val="90000"/>
              </a:lnSpc>
              <a:spcBef>
                <a:spcPts val="500"/>
              </a:spcBef>
              <a:spcAft>
                <a:spcPts val="0"/>
              </a:spcAft>
              <a:buClr>
                <a:schemeClr val="dk1"/>
              </a:buClr>
              <a:buSzPts val="1000"/>
              <a:buNone/>
              <a:defRPr sz="1000"/>
            </a:lvl4pPr>
            <a:lvl5pPr marL="2286000" lvl="4" indent="-228600" algn="l">
              <a:lnSpc>
                <a:spcPct val="90000"/>
              </a:lnSpc>
              <a:spcBef>
                <a:spcPts val="500"/>
              </a:spcBef>
              <a:spcAft>
                <a:spcPts val="0"/>
              </a:spcAft>
              <a:buClr>
                <a:schemeClr val="dk1"/>
              </a:buClr>
              <a:buSzPts val="1000"/>
              <a:buNone/>
              <a:defRPr sz="1000"/>
            </a:lvl5pPr>
            <a:lvl6pPr marL="2743200" lvl="5" indent="-228600" algn="l">
              <a:lnSpc>
                <a:spcPct val="90000"/>
              </a:lnSpc>
              <a:spcBef>
                <a:spcPts val="500"/>
              </a:spcBef>
              <a:spcAft>
                <a:spcPts val="0"/>
              </a:spcAft>
              <a:buClr>
                <a:schemeClr val="dk1"/>
              </a:buClr>
              <a:buSzPts val="1000"/>
              <a:buNone/>
              <a:defRPr sz="1000"/>
            </a:lvl6pPr>
            <a:lvl7pPr marL="3200400" lvl="6" indent="-228600" algn="l">
              <a:lnSpc>
                <a:spcPct val="90000"/>
              </a:lnSpc>
              <a:spcBef>
                <a:spcPts val="500"/>
              </a:spcBef>
              <a:spcAft>
                <a:spcPts val="0"/>
              </a:spcAft>
              <a:buClr>
                <a:schemeClr val="dk1"/>
              </a:buClr>
              <a:buSzPts val="1000"/>
              <a:buNone/>
              <a:defRPr sz="1000"/>
            </a:lvl7pPr>
            <a:lvl8pPr marL="3657600" lvl="7" indent="-228600" algn="l">
              <a:lnSpc>
                <a:spcPct val="90000"/>
              </a:lnSpc>
              <a:spcBef>
                <a:spcPts val="500"/>
              </a:spcBef>
              <a:spcAft>
                <a:spcPts val="0"/>
              </a:spcAft>
              <a:buClr>
                <a:schemeClr val="dk1"/>
              </a:buClr>
              <a:buSzPts val="1000"/>
              <a:buNone/>
              <a:defRPr sz="1000"/>
            </a:lvl8pPr>
            <a:lvl9pPr marL="4114800" lvl="8" indent="-228600" algn="l">
              <a:lnSpc>
                <a:spcPct val="90000"/>
              </a:lnSpc>
              <a:spcBef>
                <a:spcPts val="500"/>
              </a:spcBef>
              <a:spcAft>
                <a:spcPts val="0"/>
              </a:spcAft>
              <a:buClr>
                <a:schemeClr val="dk1"/>
              </a:buClr>
              <a:buSzPts val="1000"/>
              <a:buNone/>
              <a:defRPr sz="1000"/>
            </a:lvl9pPr>
          </a:lstStyle>
          <a:p>
            <a:endParaRPr/>
          </a:p>
        </p:txBody>
      </p:sp>
      <p:sp>
        <p:nvSpPr>
          <p:cNvPr id="94" name="Google Shape;94;p19"/>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5" name="Google Shape;95;p19"/>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6" name="Google Shape;96;p19"/>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Title and Vertical Text" type="vertTx">
  <p:cSld name="VERTICAL_TEXT">
    <p:spTree>
      <p:nvGrpSpPr>
        <p:cNvPr id="1" name="Shape 97"/>
        <p:cNvGrpSpPr/>
        <p:nvPr/>
      </p:nvGrpSpPr>
      <p:grpSpPr>
        <a:xfrm>
          <a:off x="0" y="0"/>
          <a:ext cx="0" cy="0"/>
          <a:chOff x="0" y="0"/>
          <a:chExt cx="0" cy="0"/>
        </a:xfrm>
      </p:grpSpPr>
      <p:sp>
        <p:nvSpPr>
          <p:cNvPr id="98" name="Google Shape;98;p20"/>
          <p:cNvSpPr txBox="1">
            <a:spLocks noGrp="1"/>
          </p:cNvSpPr>
          <p:nvPr>
            <p:ph type="title"/>
          </p:nvPr>
        </p:nvSpPr>
        <p:spPr>
          <a:xfrm>
            <a:off x="838200" y="365125"/>
            <a:ext cx="10515600" cy="13257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99" name="Google Shape;99;p20"/>
          <p:cNvSpPr txBox="1">
            <a:spLocks noGrp="1"/>
          </p:cNvSpPr>
          <p:nvPr>
            <p:ph type="body" idx="1"/>
          </p:nvPr>
        </p:nvSpPr>
        <p:spPr>
          <a:xfrm rot="5400000">
            <a:off x="3920400" y="-1256575"/>
            <a:ext cx="4351200" cy="105156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00" name="Google Shape;100;p20"/>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1" name="Google Shape;101;p20"/>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2" name="Google Shape;102;p20"/>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Vertical Title and Text" type="vertTitleAndTx">
  <p:cSld name="VERTICAL_TITLE_AND_VERTICAL_TEXT">
    <p:spTree>
      <p:nvGrpSpPr>
        <p:cNvPr id="1" name="Shape 103"/>
        <p:cNvGrpSpPr/>
        <p:nvPr/>
      </p:nvGrpSpPr>
      <p:grpSpPr>
        <a:xfrm>
          <a:off x="0" y="0"/>
          <a:ext cx="0" cy="0"/>
          <a:chOff x="0" y="0"/>
          <a:chExt cx="0" cy="0"/>
        </a:xfrm>
      </p:grpSpPr>
      <p:sp>
        <p:nvSpPr>
          <p:cNvPr id="104" name="Google Shape;104;p21"/>
          <p:cNvSpPr txBox="1">
            <a:spLocks noGrp="1"/>
          </p:cNvSpPr>
          <p:nvPr>
            <p:ph type="title"/>
          </p:nvPr>
        </p:nvSpPr>
        <p:spPr>
          <a:xfrm rot="5400000">
            <a:off x="7133400" y="1956625"/>
            <a:ext cx="5811900" cy="2628900"/>
          </a:xfrm>
          <a:prstGeom prst="rect">
            <a:avLst/>
          </a:prstGeom>
          <a:noFill/>
          <a:ln>
            <a:noFill/>
          </a:ln>
        </p:spPr>
        <p:txBody>
          <a:bodyPr spcFirstLastPara="1" wrap="square" lIns="91425" tIns="45700" rIns="91425" bIns="45700" anchor="ctr" anchorCtr="0">
            <a:normAutofit/>
          </a:bodyPr>
          <a:lstStyle>
            <a:lvl1pPr lvl="0" algn="l">
              <a:lnSpc>
                <a:spcPct val="90000"/>
              </a:lnSpc>
              <a:spcBef>
                <a:spcPts val="0"/>
              </a:spcBef>
              <a:spcAft>
                <a:spcPts val="0"/>
              </a:spcAft>
              <a:buClr>
                <a:schemeClr val="dk1"/>
              </a:buClr>
              <a:buSzPts val="18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5" name="Google Shape;105;p21"/>
          <p:cNvSpPr txBox="1">
            <a:spLocks noGrp="1"/>
          </p:cNvSpPr>
          <p:nvPr>
            <p:ph type="body" idx="1"/>
          </p:nvPr>
        </p:nvSpPr>
        <p:spPr>
          <a:xfrm rot="5400000">
            <a:off x="1799400" y="-596075"/>
            <a:ext cx="5811900" cy="7734300"/>
          </a:xfrm>
          <a:prstGeom prst="rect">
            <a:avLst/>
          </a:prstGeom>
          <a:noFill/>
          <a:ln>
            <a:noFill/>
          </a:ln>
        </p:spPr>
        <p:txBody>
          <a:bodyPr spcFirstLastPara="1" wrap="square" lIns="91425" tIns="45700" rIns="91425" bIns="45700" anchor="t" anchorCtr="0">
            <a:normAutofit/>
          </a:bodyPr>
          <a:lstStyle>
            <a:lvl1pPr marL="457200" lvl="0" indent="-342900" algn="l">
              <a:lnSpc>
                <a:spcPct val="90000"/>
              </a:lnSpc>
              <a:spcBef>
                <a:spcPts val="1000"/>
              </a:spcBef>
              <a:spcAft>
                <a:spcPts val="0"/>
              </a:spcAft>
              <a:buClr>
                <a:schemeClr val="dk1"/>
              </a:buClr>
              <a:buSzPts val="1800"/>
              <a:buChar char="•"/>
              <a:defRPr/>
            </a:lvl1pPr>
            <a:lvl2pPr marL="914400" lvl="1" indent="-342900" algn="l">
              <a:lnSpc>
                <a:spcPct val="90000"/>
              </a:lnSpc>
              <a:spcBef>
                <a:spcPts val="500"/>
              </a:spcBef>
              <a:spcAft>
                <a:spcPts val="0"/>
              </a:spcAft>
              <a:buClr>
                <a:schemeClr val="dk1"/>
              </a:buClr>
              <a:buSzPts val="1800"/>
              <a:buChar char="•"/>
              <a:defRPr/>
            </a:lvl2pPr>
            <a:lvl3pPr marL="1371600" lvl="2" indent="-342900" algn="l">
              <a:lnSpc>
                <a:spcPct val="90000"/>
              </a:lnSpc>
              <a:spcBef>
                <a:spcPts val="500"/>
              </a:spcBef>
              <a:spcAft>
                <a:spcPts val="0"/>
              </a:spcAft>
              <a:buClr>
                <a:schemeClr val="dk1"/>
              </a:buClr>
              <a:buSzPts val="1800"/>
              <a:buChar char="•"/>
              <a:defRPr/>
            </a:lvl3pPr>
            <a:lvl4pPr marL="1828800" lvl="3" indent="-342900" algn="l">
              <a:lnSpc>
                <a:spcPct val="90000"/>
              </a:lnSpc>
              <a:spcBef>
                <a:spcPts val="500"/>
              </a:spcBef>
              <a:spcAft>
                <a:spcPts val="0"/>
              </a:spcAft>
              <a:buClr>
                <a:schemeClr val="dk1"/>
              </a:buClr>
              <a:buSzPts val="1800"/>
              <a:buChar char="•"/>
              <a:defRPr/>
            </a:lvl4pPr>
            <a:lvl5pPr marL="2286000" lvl="4" indent="-342900" algn="l">
              <a:lnSpc>
                <a:spcPct val="90000"/>
              </a:lnSpc>
              <a:spcBef>
                <a:spcPts val="500"/>
              </a:spcBef>
              <a:spcAft>
                <a:spcPts val="0"/>
              </a:spcAft>
              <a:buClr>
                <a:schemeClr val="dk1"/>
              </a:buClr>
              <a:buSzPts val="1800"/>
              <a:buChar char="•"/>
              <a:defRPr/>
            </a:lvl5pPr>
            <a:lvl6pPr marL="2743200" lvl="5" indent="-342900" algn="l">
              <a:lnSpc>
                <a:spcPct val="90000"/>
              </a:lnSpc>
              <a:spcBef>
                <a:spcPts val="500"/>
              </a:spcBef>
              <a:spcAft>
                <a:spcPts val="0"/>
              </a:spcAft>
              <a:buClr>
                <a:schemeClr val="dk1"/>
              </a:buClr>
              <a:buSzPts val="1800"/>
              <a:buChar char="•"/>
              <a:defRPr/>
            </a:lvl6pPr>
            <a:lvl7pPr marL="3200400" lvl="6" indent="-342900" algn="l">
              <a:lnSpc>
                <a:spcPct val="90000"/>
              </a:lnSpc>
              <a:spcBef>
                <a:spcPts val="500"/>
              </a:spcBef>
              <a:spcAft>
                <a:spcPts val="0"/>
              </a:spcAft>
              <a:buClr>
                <a:schemeClr val="dk1"/>
              </a:buClr>
              <a:buSzPts val="1800"/>
              <a:buChar char="•"/>
              <a:defRPr/>
            </a:lvl7pPr>
            <a:lvl8pPr marL="3657600" lvl="7" indent="-342900" algn="l">
              <a:lnSpc>
                <a:spcPct val="90000"/>
              </a:lnSpc>
              <a:spcBef>
                <a:spcPts val="500"/>
              </a:spcBef>
              <a:spcAft>
                <a:spcPts val="0"/>
              </a:spcAft>
              <a:buClr>
                <a:schemeClr val="dk1"/>
              </a:buClr>
              <a:buSzPts val="1800"/>
              <a:buChar char="•"/>
              <a:defRPr/>
            </a:lvl8pPr>
            <a:lvl9pPr marL="4114800" lvl="8" indent="-342900" algn="l">
              <a:lnSpc>
                <a:spcPct val="90000"/>
              </a:lnSpc>
              <a:spcBef>
                <a:spcPts val="500"/>
              </a:spcBef>
              <a:spcAft>
                <a:spcPts val="0"/>
              </a:spcAft>
              <a:buClr>
                <a:schemeClr val="dk1"/>
              </a:buClr>
              <a:buSzPts val="1800"/>
              <a:buChar char="•"/>
              <a:defRPr/>
            </a:lvl9pPr>
          </a:lstStyle>
          <a:p>
            <a:endParaRPr/>
          </a:p>
        </p:txBody>
      </p:sp>
      <p:sp>
        <p:nvSpPr>
          <p:cNvPr id="106" name="Google Shape;106;p21"/>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lvl="0" algn="l">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7" name="Google Shape;107;p21"/>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lvl="0" algn="ctr">
              <a:lnSpc>
                <a:spcPct val="100000"/>
              </a:lnSpc>
              <a:spcBef>
                <a:spcPts val="0"/>
              </a:spcBef>
              <a:spcAft>
                <a:spcPts val="0"/>
              </a:spcAft>
              <a:buSzPts val="1400"/>
              <a:buNone/>
              <a:defRPr/>
            </a:lvl1pPr>
            <a:lvl2pPr lvl="1" algn="l">
              <a:lnSpc>
                <a:spcPct val="100000"/>
              </a:lnSpc>
              <a:spcBef>
                <a:spcPts val="0"/>
              </a:spcBef>
              <a:spcAft>
                <a:spcPts val="0"/>
              </a:spcAft>
              <a:buSzPts val="1400"/>
              <a:buNone/>
              <a:defRPr/>
            </a:lvl2pPr>
            <a:lvl3pPr lvl="2" algn="l">
              <a:lnSpc>
                <a:spcPct val="100000"/>
              </a:lnSpc>
              <a:spcBef>
                <a:spcPts val="0"/>
              </a:spcBef>
              <a:spcAft>
                <a:spcPts val="0"/>
              </a:spcAft>
              <a:buSzPts val="1400"/>
              <a:buNone/>
              <a:defRPr/>
            </a:lvl3pPr>
            <a:lvl4pPr lvl="3" algn="l">
              <a:lnSpc>
                <a:spcPct val="100000"/>
              </a:lnSpc>
              <a:spcBef>
                <a:spcPts val="0"/>
              </a:spcBef>
              <a:spcAft>
                <a:spcPts val="0"/>
              </a:spcAft>
              <a:buSzPts val="1400"/>
              <a:buNone/>
              <a:defRPr/>
            </a:lvl4pPr>
            <a:lvl5pPr lvl="4" algn="l">
              <a:lnSpc>
                <a:spcPct val="100000"/>
              </a:lnSpc>
              <a:spcBef>
                <a:spcPts val="0"/>
              </a:spcBef>
              <a:spcAft>
                <a:spcPts val="0"/>
              </a:spcAft>
              <a:buSzPts val="1400"/>
              <a:buNone/>
              <a:defRPr/>
            </a:lvl5pPr>
            <a:lvl6pPr lvl="5" algn="l">
              <a:lnSpc>
                <a:spcPct val="100000"/>
              </a:lnSpc>
              <a:spcBef>
                <a:spcPts val="0"/>
              </a:spcBef>
              <a:spcAft>
                <a:spcPts val="0"/>
              </a:spcAft>
              <a:buSzPts val="1400"/>
              <a:buNone/>
              <a:defRPr/>
            </a:lvl6pPr>
            <a:lvl7pPr lvl="6" algn="l">
              <a:lnSpc>
                <a:spcPct val="100000"/>
              </a:lnSpc>
              <a:spcBef>
                <a:spcPts val="0"/>
              </a:spcBef>
              <a:spcAft>
                <a:spcPts val="0"/>
              </a:spcAft>
              <a:buSzPts val="1400"/>
              <a:buNone/>
              <a:defRPr/>
            </a:lvl7pPr>
            <a:lvl8pPr lvl="7" algn="l">
              <a:lnSpc>
                <a:spcPct val="100000"/>
              </a:lnSpc>
              <a:spcBef>
                <a:spcPts val="0"/>
              </a:spcBef>
              <a:spcAft>
                <a:spcPts val="0"/>
              </a:spcAft>
              <a:buSzPts val="1400"/>
              <a:buNone/>
              <a:defRPr/>
            </a:lvl8pPr>
            <a:lvl9pPr lvl="8" algn="l">
              <a:lnSpc>
                <a:spcPct val="100000"/>
              </a:lnSpc>
              <a:spcBef>
                <a:spcPts val="0"/>
              </a:spcBef>
              <a:spcAft>
                <a:spcPts val="0"/>
              </a:spcAft>
              <a:buSzPts val="1400"/>
              <a:buNone/>
              <a:defRPr/>
            </a:lvl9pPr>
          </a:lstStyle>
          <a:p>
            <a:endParaRPr/>
          </a:p>
        </p:txBody>
      </p:sp>
      <p:sp>
        <p:nvSpPr>
          <p:cNvPr id="108" name="Google Shape;108;p21"/>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image" Target="../media/image2.png"/><Relationship Id="rId5" Type="http://schemas.openxmlformats.org/officeDocument/2006/relationships/image" Target="../media/image1.jpg"/><Relationship Id="rId4" Type="http://schemas.openxmlformats.org/officeDocument/2006/relationships/theme" Target="../theme/theme1.xml"/></Relationships>
</file>

<file path=ppt/slideMasters/_rels/slideMaster2.xml.rels><?xml version="1.0" encoding="UTF-8" standalone="yes"?>
<Relationships xmlns="http://schemas.openxmlformats.org/package/2006/relationships"><Relationship Id="rId3" Type="http://schemas.openxmlformats.org/officeDocument/2006/relationships/slideLayout" Target="../slideLayouts/slideLayout6.xml"/><Relationship Id="rId2" Type="http://schemas.openxmlformats.org/officeDocument/2006/relationships/slideLayout" Target="../slideLayouts/slideLayout5.xml"/><Relationship Id="rId1" Type="http://schemas.openxmlformats.org/officeDocument/2006/relationships/slideLayout" Target="../slideLayouts/slideLayout4.xml"/><Relationship Id="rId4" Type="http://schemas.openxmlformats.org/officeDocument/2006/relationships/theme" Target="../theme/theme2.xml"/></Relationships>
</file>

<file path=ppt/slideMasters/_rels/slideMaster3.xml.rels><?xml version="1.0" encoding="UTF-8" standalone="yes"?>
<Relationships xmlns="http://schemas.openxmlformats.org/package/2006/relationships"><Relationship Id="rId8" Type="http://schemas.openxmlformats.org/officeDocument/2006/relationships/slideLayout" Target="../slideLayouts/slideLayout14.xml"/><Relationship Id="rId3" Type="http://schemas.openxmlformats.org/officeDocument/2006/relationships/slideLayout" Target="../slideLayouts/slideLayout9.xml"/><Relationship Id="rId7" Type="http://schemas.openxmlformats.org/officeDocument/2006/relationships/slideLayout" Target="../slideLayouts/slideLayout13.xml"/><Relationship Id="rId12" Type="http://schemas.openxmlformats.org/officeDocument/2006/relationships/theme" Target="../theme/theme3.xml"/><Relationship Id="rId2" Type="http://schemas.openxmlformats.org/officeDocument/2006/relationships/slideLayout" Target="../slideLayouts/slideLayout8.xml"/><Relationship Id="rId1" Type="http://schemas.openxmlformats.org/officeDocument/2006/relationships/slideLayout" Target="../slideLayouts/slideLayout7.xml"/><Relationship Id="rId6" Type="http://schemas.openxmlformats.org/officeDocument/2006/relationships/slideLayout" Target="../slideLayouts/slideLayout12.xml"/><Relationship Id="rId11" Type="http://schemas.openxmlformats.org/officeDocument/2006/relationships/slideLayout" Target="../slideLayouts/slideLayout17.xml"/><Relationship Id="rId5" Type="http://schemas.openxmlformats.org/officeDocument/2006/relationships/slideLayout" Target="../slideLayouts/slideLayout11.xml"/><Relationship Id="rId10" Type="http://schemas.openxmlformats.org/officeDocument/2006/relationships/slideLayout" Target="../slideLayouts/slideLayout16.xml"/><Relationship Id="rId4" Type="http://schemas.openxmlformats.org/officeDocument/2006/relationships/slideLayout" Target="../slideLayouts/slideLayout10.xml"/><Relationship Id="rId9" Type="http://schemas.openxmlformats.org/officeDocument/2006/relationships/slideLayout" Target="../slideLayouts/slideLayout15.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5"/>
        <p:cNvGrpSpPr/>
        <p:nvPr/>
      </p:nvGrpSpPr>
      <p:grpSpPr>
        <a:xfrm>
          <a:off x="0" y="0"/>
          <a:ext cx="0" cy="0"/>
          <a:chOff x="0" y="0"/>
          <a:chExt cx="0" cy="0"/>
        </a:xfrm>
      </p:grpSpPr>
      <p:pic>
        <p:nvPicPr>
          <p:cNvPr id="6" name="Google Shape;6;g33f3f96e888_2_0"/>
          <p:cNvPicPr preferRelativeResize="0"/>
          <p:nvPr/>
        </p:nvPicPr>
        <p:blipFill rotWithShape="1">
          <a:blip r:embed="rId5">
            <a:alphaModFix/>
          </a:blip>
          <a:srcRect/>
          <a:stretch/>
        </p:blipFill>
        <p:spPr>
          <a:xfrm>
            <a:off x="-1" y="6272784"/>
            <a:ext cx="12192002" cy="585216"/>
          </a:xfrm>
          <a:prstGeom prst="rect">
            <a:avLst/>
          </a:prstGeom>
          <a:noFill/>
          <a:ln>
            <a:noFill/>
          </a:ln>
        </p:spPr>
      </p:pic>
      <p:sp>
        <p:nvSpPr>
          <p:cNvPr id="7" name="Google Shape;7;g33f3f96e888_2_0"/>
          <p:cNvSpPr/>
          <p:nvPr/>
        </p:nvSpPr>
        <p:spPr>
          <a:xfrm>
            <a:off x="-1" y="0"/>
            <a:ext cx="12192000" cy="651600"/>
          </a:xfrm>
          <a:prstGeom prst="rect">
            <a:avLst/>
          </a:prstGeom>
          <a:solidFill>
            <a:srgbClr val="1A658F"/>
          </a:solidFill>
          <a:ln>
            <a:noFill/>
          </a:ln>
          <a:effectLst>
            <a:outerShdw blurRad="50800" dist="38100" dir="5400000" algn="t" rotWithShape="0">
              <a:srgbClr val="000000">
                <a:alpha val="40000"/>
              </a:srgbClr>
            </a:outerShdw>
          </a:effectLst>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266"/>
              <a:buFont typeface="Arial"/>
              <a:buNone/>
            </a:pPr>
            <a:endParaRPr sz="1266" b="0" i="0" u="none" strike="noStrike" cap="none">
              <a:solidFill>
                <a:schemeClr val="lt1"/>
              </a:solidFill>
              <a:latin typeface="Arial"/>
              <a:ea typeface="Arial"/>
              <a:cs typeface="Arial"/>
              <a:sym typeface="Arial"/>
            </a:endParaRPr>
          </a:p>
        </p:txBody>
      </p:sp>
      <p:sp>
        <p:nvSpPr>
          <p:cNvPr id="8" name="Google Shape;8;g33f3f96e888_2_0"/>
          <p:cNvSpPr txBox="1">
            <a:spLocks noGrp="1"/>
          </p:cNvSpPr>
          <p:nvPr>
            <p:ph type="body" idx="1"/>
          </p:nvPr>
        </p:nvSpPr>
        <p:spPr>
          <a:xfrm>
            <a:off x="609600" y="1600203"/>
            <a:ext cx="10972800" cy="4318800"/>
          </a:xfrm>
          <a:prstGeom prst="rect">
            <a:avLst/>
          </a:prstGeom>
          <a:noFill/>
          <a:ln>
            <a:noFill/>
          </a:ln>
        </p:spPr>
        <p:txBody>
          <a:bodyPr spcFirstLastPara="1" wrap="square" lIns="91425" tIns="45700" rIns="91425" bIns="45700" anchor="t" anchorCtr="0">
            <a:noAutofit/>
          </a:bodyPr>
          <a:lstStyle>
            <a:lvl1pPr marL="457200" marR="0" lvl="0" indent="-363093" algn="l" rtl="0">
              <a:lnSpc>
                <a:spcPct val="100000"/>
              </a:lnSpc>
              <a:spcBef>
                <a:spcPts val="424"/>
              </a:spcBef>
              <a:spcAft>
                <a:spcPts val="0"/>
              </a:spcAft>
              <a:buClr>
                <a:srgbClr val="000000"/>
              </a:buClr>
              <a:buSzPts val="2118"/>
              <a:buFont typeface="Arial"/>
              <a:buChar char="•"/>
              <a:defRPr sz="2118" b="0" i="0" u="none" strike="noStrike" cap="none">
                <a:solidFill>
                  <a:srgbClr val="000000"/>
                </a:solidFill>
                <a:latin typeface="Arial"/>
                <a:ea typeface="Arial"/>
                <a:cs typeface="Arial"/>
                <a:sym typeface="Arial"/>
              </a:defRPr>
            </a:lvl1pPr>
            <a:lvl2pPr marL="914400" marR="0" lvl="1"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2pPr>
            <a:lvl3pPr marL="1371600" marR="0" lvl="2" indent="-329438" algn="l" rtl="0">
              <a:lnSpc>
                <a:spcPct val="100000"/>
              </a:lnSpc>
              <a:spcBef>
                <a:spcPts val="318"/>
              </a:spcBef>
              <a:spcAft>
                <a:spcPts val="0"/>
              </a:spcAft>
              <a:buClr>
                <a:srgbClr val="000000"/>
              </a:buClr>
              <a:buSzPts val="1588"/>
              <a:buFont typeface="Arial"/>
              <a:buChar char="•"/>
              <a:defRPr sz="1588" b="0" i="0" u="none" strike="noStrike" cap="none">
                <a:solidFill>
                  <a:srgbClr val="000000"/>
                </a:solidFill>
                <a:latin typeface="Arial"/>
                <a:ea typeface="Arial"/>
                <a:cs typeface="Arial"/>
                <a:sym typeface="Arial"/>
              </a:defRPr>
            </a:lvl3pPr>
            <a:lvl4pPr marL="1828800" marR="0" lvl="3" indent="-318261" algn="l" rtl="0">
              <a:lnSpc>
                <a:spcPct val="100000"/>
              </a:lnSpc>
              <a:spcBef>
                <a:spcPts val="282"/>
              </a:spcBef>
              <a:spcAft>
                <a:spcPts val="0"/>
              </a:spcAft>
              <a:buClr>
                <a:srgbClr val="000000"/>
              </a:buClr>
              <a:buSzPts val="1412"/>
              <a:buFont typeface="Arial"/>
              <a:buChar char="–"/>
              <a:defRPr sz="1412" b="0" i="0" u="none" strike="noStrike" cap="none">
                <a:solidFill>
                  <a:srgbClr val="000000"/>
                </a:solidFill>
                <a:latin typeface="Arial"/>
                <a:ea typeface="Arial"/>
                <a:cs typeface="Arial"/>
                <a:sym typeface="Arial"/>
              </a:defRPr>
            </a:lvl4pPr>
            <a:lvl5pPr marL="2286000" marR="0" lvl="4" indent="-307022" algn="l" rtl="0">
              <a:lnSpc>
                <a:spcPct val="100000"/>
              </a:lnSpc>
              <a:spcBef>
                <a:spcPts val="247"/>
              </a:spcBef>
              <a:spcAft>
                <a:spcPts val="0"/>
              </a:spcAft>
              <a:buClr>
                <a:srgbClr val="000000"/>
              </a:buClr>
              <a:buSzPts val="1235"/>
              <a:buFont typeface="Arial"/>
              <a:buChar char="»"/>
              <a:defRPr sz="1235" b="0" i="0" u="none" strike="noStrike" cap="none">
                <a:solidFill>
                  <a:srgbClr val="000000"/>
                </a:solidFill>
                <a:latin typeface="Arial"/>
                <a:ea typeface="Arial"/>
                <a:cs typeface="Arial"/>
                <a:sym typeface="Arial"/>
              </a:defRPr>
            </a:lvl5pPr>
            <a:lvl6pPr marL="2743200" marR="0" lvl="5"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6pPr>
            <a:lvl7pPr marL="3200400" marR="0" lvl="6"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7pPr>
            <a:lvl8pPr marL="3657600" marR="0" lvl="7"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8pPr>
            <a:lvl9pPr marL="4114800" marR="0" lvl="8"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9pPr>
          </a:lstStyle>
          <a:p>
            <a:endParaRPr/>
          </a:p>
        </p:txBody>
      </p:sp>
      <p:sp>
        <p:nvSpPr>
          <p:cNvPr id="9" name="Google Shape;9;g33f3f96e888_2_0"/>
          <p:cNvSpPr txBox="1">
            <a:spLocks noGrp="1"/>
          </p:cNvSpPr>
          <p:nvPr>
            <p:ph type="title"/>
          </p:nvPr>
        </p:nvSpPr>
        <p:spPr>
          <a:xfrm>
            <a:off x="609600" y="156300"/>
            <a:ext cx="10972800" cy="377100"/>
          </a:xfrm>
          <a:prstGeom prst="rect">
            <a:avLst/>
          </a:prstGeom>
          <a:noFill/>
          <a:ln>
            <a:noFill/>
          </a:ln>
        </p:spPr>
        <p:txBody>
          <a:bodyPr spcFirstLastPara="1" wrap="square" lIns="91425" tIns="45700" rIns="91425" bIns="45700" anchor="ctr" anchorCtr="0">
            <a:noAutofit/>
          </a:bodyPr>
          <a:lstStyle>
            <a:lvl1pPr marR="0" lvl="0" algn="ctr" rtl="0">
              <a:lnSpc>
                <a:spcPct val="100000"/>
              </a:lnSpc>
              <a:spcBef>
                <a:spcPts val="0"/>
              </a:spcBef>
              <a:spcAft>
                <a:spcPts val="0"/>
              </a:spcAft>
              <a:buClr>
                <a:schemeClr val="lt1"/>
              </a:buClr>
              <a:buSzPts val="2250"/>
              <a:buFont typeface="Arial"/>
              <a:buNone/>
              <a:defRPr sz="22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pic>
        <p:nvPicPr>
          <p:cNvPr id="10" name="Google Shape;10;g33f3f96e888_2_0"/>
          <p:cNvPicPr preferRelativeResize="0"/>
          <p:nvPr/>
        </p:nvPicPr>
        <p:blipFill rotWithShape="1">
          <a:blip r:embed="rId6">
            <a:alphaModFix/>
          </a:blip>
          <a:srcRect/>
          <a:stretch/>
        </p:blipFill>
        <p:spPr>
          <a:xfrm>
            <a:off x="117800" y="6302590"/>
            <a:ext cx="1550607" cy="517125"/>
          </a:xfrm>
          <a:prstGeom prst="rect">
            <a:avLst/>
          </a:prstGeom>
          <a:noFill/>
          <a:ln>
            <a:noFill/>
          </a:ln>
        </p:spPr>
      </p:pic>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Lst>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0"/>
        <p:cNvGrpSpPr/>
        <p:nvPr/>
      </p:nvGrpSpPr>
      <p:grpSpPr>
        <a:xfrm>
          <a:off x="0" y="0"/>
          <a:ext cx="0" cy="0"/>
          <a:chOff x="0" y="0"/>
          <a:chExt cx="0" cy="0"/>
        </a:xfrm>
      </p:grpSpPr>
      <p:sp>
        <p:nvSpPr>
          <p:cNvPr id="21" name="Google Shape;21;g33f3f96e888_4_0"/>
          <p:cNvSpPr/>
          <p:nvPr/>
        </p:nvSpPr>
        <p:spPr>
          <a:xfrm>
            <a:off x="-1" y="0"/>
            <a:ext cx="12192000" cy="651600"/>
          </a:xfrm>
          <a:prstGeom prst="rect">
            <a:avLst/>
          </a:prstGeom>
          <a:solidFill>
            <a:srgbClr val="1A658F"/>
          </a:solidFill>
          <a:ln>
            <a:noFill/>
          </a:ln>
          <a:effectLst>
            <a:outerShdw blurRad="50800" dist="38100" dir="5400000" algn="t" rotWithShape="0">
              <a:srgbClr val="000000">
                <a:alpha val="40000"/>
              </a:srgbClr>
            </a:outerShdw>
          </a:effectLst>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1266"/>
              <a:buFont typeface="Arial"/>
              <a:buNone/>
            </a:pPr>
            <a:endParaRPr sz="1266" b="0" i="0" u="none" strike="noStrike" cap="none">
              <a:solidFill>
                <a:schemeClr val="lt1"/>
              </a:solidFill>
              <a:latin typeface="Calibri"/>
              <a:ea typeface="Calibri"/>
              <a:cs typeface="Calibri"/>
              <a:sym typeface="Calibri"/>
            </a:endParaRPr>
          </a:p>
        </p:txBody>
      </p:sp>
      <p:sp>
        <p:nvSpPr>
          <p:cNvPr id="22" name="Google Shape;22;g33f3f96e888_4_0"/>
          <p:cNvSpPr txBox="1">
            <a:spLocks noGrp="1"/>
          </p:cNvSpPr>
          <p:nvPr>
            <p:ph type="body" idx="1"/>
          </p:nvPr>
        </p:nvSpPr>
        <p:spPr>
          <a:xfrm>
            <a:off x="609600" y="1600203"/>
            <a:ext cx="10972800" cy="4318800"/>
          </a:xfrm>
          <a:prstGeom prst="rect">
            <a:avLst/>
          </a:prstGeom>
          <a:noFill/>
          <a:ln>
            <a:noFill/>
          </a:ln>
        </p:spPr>
        <p:txBody>
          <a:bodyPr spcFirstLastPara="1" wrap="square" lIns="91425" tIns="45700" rIns="91425" bIns="45700" anchor="t" anchorCtr="0">
            <a:noAutofit/>
          </a:bodyPr>
          <a:lstStyle>
            <a:lvl1pPr marL="457200" marR="0" lvl="0" indent="-363093" algn="l" rtl="0">
              <a:lnSpc>
                <a:spcPct val="100000"/>
              </a:lnSpc>
              <a:spcBef>
                <a:spcPts val="424"/>
              </a:spcBef>
              <a:spcAft>
                <a:spcPts val="0"/>
              </a:spcAft>
              <a:buClr>
                <a:srgbClr val="000000"/>
              </a:buClr>
              <a:buSzPts val="2118"/>
              <a:buFont typeface="Arial"/>
              <a:buChar char="•"/>
              <a:defRPr sz="2118" b="0" i="0" u="none" strike="noStrike" cap="none">
                <a:solidFill>
                  <a:srgbClr val="000000"/>
                </a:solidFill>
                <a:latin typeface="Arial"/>
                <a:ea typeface="Arial"/>
                <a:cs typeface="Arial"/>
                <a:sym typeface="Arial"/>
              </a:defRPr>
            </a:lvl1pPr>
            <a:lvl2pPr marL="914400" marR="0" lvl="1"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2pPr>
            <a:lvl3pPr marL="1371600" marR="0" lvl="2" indent="-329438" algn="l" rtl="0">
              <a:lnSpc>
                <a:spcPct val="100000"/>
              </a:lnSpc>
              <a:spcBef>
                <a:spcPts val="318"/>
              </a:spcBef>
              <a:spcAft>
                <a:spcPts val="0"/>
              </a:spcAft>
              <a:buClr>
                <a:srgbClr val="000000"/>
              </a:buClr>
              <a:buSzPts val="1588"/>
              <a:buFont typeface="Arial"/>
              <a:buChar char="•"/>
              <a:defRPr sz="1588" b="0" i="0" u="none" strike="noStrike" cap="none">
                <a:solidFill>
                  <a:srgbClr val="000000"/>
                </a:solidFill>
                <a:latin typeface="Arial"/>
                <a:ea typeface="Arial"/>
                <a:cs typeface="Arial"/>
                <a:sym typeface="Arial"/>
              </a:defRPr>
            </a:lvl3pPr>
            <a:lvl4pPr marL="1828800" marR="0" lvl="3" indent="-318261" algn="l" rtl="0">
              <a:lnSpc>
                <a:spcPct val="100000"/>
              </a:lnSpc>
              <a:spcBef>
                <a:spcPts val="282"/>
              </a:spcBef>
              <a:spcAft>
                <a:spcPts val="0"/>
              </a:spcAft>
              <a:buClr>
                <a:srgbClr val="000000"/>
              </a:buClr>
              <a:buSzPts val="1412"/>
              <a:buFont typeface="Arial"/>
              <a:buChar char="–"/>
              <a:defRPr sz="1412" b="0" i="0" u="none" strike="noStrike" cap="none">
                <a:solidFill>
                  <a:srgbClr val="000000"/>
                </a:solidFill>
                <a:latin typeface="Arial"/>
                <a:ea typeface="Arial"/>
                <a:cs typeface="Arial"/>
                <a:sym typeface="Arial"/>
              </a:defRPr>
            </a:lvl4pPr>
            <a:lvl5pPr marL="2286000" marR="0" lvl="4" indent="-307022" algn="l" rtl="0">
              <a:lnSpc>
                <a:spcPct val="100000"/>
              </a:lnSpc>
              <a:spcBef>
                <a:spcPts val="247"/>
              </a:spcBef>
              <a:spcAft>
                <a:spcPts val="0"/>
              </a:spcAft>
              <a:buClr>
                <a:srgbClr val="000000"/>
              </a:buClr>
              <a:buSzPts val="1235"/>
              <a:buFont typeface="Arial"/>
              <a:buChar char="»"/>
              <a:defRPr sz="1235" b="0" i="0" u="none" strike="noStrike" cap="none">
                <a:solidFill>
                  <a:srgbClr val="000000"/>
                </a:solidFill>
                <a:latin typeface="Arial"/>
                <a:ea typeface="Arial"/>
                <a:cs typeface="Arial"/>
                <a:sym typeface="Arial"/>
              </a:defRPr>
            </a:lvl5pPr>
            <a:lvl6pPr marL="2743200" marR="0" lvl="5"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6pPr>
            <a:lvl7pPr marL="3200400" marR="0" lvl="6"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7pPr>
            <a:lvl8pPr marL="3657600" marR="0" lvl="7"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8pPr>
            <a:lvl9pPr marL="4114800" marR="0" lvl="8" indent="-340677" algn="l" rtl="0">
              <a:lnSpc>
                <a:spcPct val="100000"/>
              </a:lnSpc>
              <a:spcBef>
                <a:spcPts val="353"/>
              </a:spcBef>
              <a:spcAft>
                <a:spcPts val="0"/>
              </a:spcAft>
              <a:buClr>
                <a:srgbClr val="000000"/>
              </a:buClr>
              <a:buSzPts val="1765"/>
              <a:buFont typeface="Arial"/>
              <a:buChar char="•"/>
              <a:defRPr sz="1765" b="0" i="0" u="none" strike="noStrike" cap="none">
                <a:solidFill>
                  <a:srgbClr val="000000"/>
                </a:solidFill>
                <a:latin typeface="Arial"/>
                <a:ea typeface="Arial"/>
                <a:cs typeface="Arial"/>
                <a:sym typeface="Arial"/>
              </a:defRPr>
            </a:lvl9pPr>
          </a:lstStyle>
          <a:p>
            <a:endParaRPr/>
          </a:p>
        </p:txBody>
      </p:sp>
      <p:sp>
        <p:nvSpPr>
          <p:cNvPr id="23" name="Google Shape;23;g33f3f96e888_4_0"/>
          <p:cNvSpPr txBox="1">
            <a:spLocks noGrp="1"/>
          </p:cNvSpPr>
          <p:nvPr>
            <p:ph type="title"/>
          </p:nvPr>
        </p:nvSpPr>
        <p:spPr>
          <a:xfrm>
            <a:off x="609600" y="156300"/>
            <a:ext cx="10972800" cy="377100"/>
          </a:xfrm>
          <a:prstGeom prst="rect">
            <a:avLst/>
          </a:prstGeom>
          <a:noFill/>
          <a:ln>
            <a:noFill/>
          </a:ln>
        </p:spPr>
        <p:txBody>
          <a:bodyPr spcFirstLastPara="1" wrap="square" lIns="91425" tIns="45700" rIns="91425" bIns="45700" anchor="ctr" anchorCtr="0">
            <a:noAutofit/>
          </a:bodyPr>
          <a:lstStyle>
            <a:lvl1pPr marR="0" lvl="0" algn="ctr" rtl="0">
              <a:lnSpc>
                <a:spcPct val="100000"/>
              </a:lnSpc>
              <a:spcBef>
                <a:spcPts val="0"/>
              </a:spcBef>
              <a:spcAft>
                <a:spcPts val="0"/>
              </a:spcAft>
              <a:buClr>
                <a:schemeClr val="lt1"/>
              </a:buClr>
              <a:buSzPts val="2250"/>
              <a:buFont typeface="Arial"/>
              <a:buNone/>
              <a:defRPr sz="2250" b="1" i="0" u="none" strike="noStrike" cap="none">
                <a:solidFill>
                  <a:schemeClr val="lt1"/>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Tree>
  </p:cSld>
  <p:clrMap bg1="lt1" tx1="dk1" bg2="dk2" tx2="lt2" accent1="accent1" accent2="accent2" accent3="accent3" accent4="accent4" accent5="accent5" accent6="accent6" hlink="hlink" folHlink="folHlink"/>
  <p:sldLayoutIdLst>
    <p:sldLayoutId id="2147483653" r:id="rId1"/>
    <p:sldLayoutId id="2147483654" r:id="rId2"/>
    <p:sldLayoutId id="2147483655" r:id="rId3"/>
  </p:sldLayoutIdLst>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Masters/slideMaster3.xml><?xml version="1.0" encoding="utf-8"?>
<p:sld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34"/>
        <p:cNvGrpSpPr/>
        <p:nvPr/>
      </p:nvGrpSpPr>
      <p:grpSpPr>
        <a:xfrm>
          <a:off x="0" y="0"/>
          <a:ext cx="0" cy="0"/>
          <a:chOff x="0" y="0"/>
          <a:chExt cx="0" cy="0"/>
        </a:xfrm>
      </p:grpSpPr>
      <p:sp>
        <p:nvSpPr>
          <p:cNvPr id="35" name="Google Shape;35;p10"/>
          <p:cNvSpPr txBox="1">
            <a:spLocks noGrp="1"/>
          </p:cNvSpPr>
          <p:nvPr>
            <p:ph type="title"/>
          </p:nvPr>
        </p:nvSpPr>
        <p:spPr>
          <a:xfrm>
            <a:off x="838200" y="365125"/>
            <a:ext cx="10515600" cy="1325700"/>
          </a:xfrm>
          <a:prstGeom prst="rect">
            <a:avLst/>
          </a:prstGeom>
          <a:noFill/>
          <a:ln>
            <a:noFill/>
          </a:ln>
        </p:spPr>
        <p:txBody>
          <a:bodyPr spcFirstLastPara="1" wrap="square" lIns="91425" tIns="45700" rIns="91425" bIns="45700" anchor="ctr" anchorCtr="0">
            <a:normAutofit/>
          </a:bodyPr>
          <a:lstStyle>
            <a:lvl1pPr marR="0" lvl="0" algn="l" rtl="0">
              <a:lnSpc>
                <a:spcPct val="90000"/>
              </a:lnSpc>
              <a:spcBef>
                <a:spcPts val="0"/>
              </a:spcBef>
              <a:spcAft>
                <a:spcPts val="0"/>
              </a:spcAft>
              <a:buClr>
                <a:schemeClr val="dk1"/>
              </a:buClr>
              <a:buSzPts val="4400"/>
              <a:buFont typeface="Play"/>
              <a:buNone/>
              <a:defRPr sz="4400" b="0" i="0" u="none" strike="noStrike" cap="none">
                <a:solidFill>
                  <a:schemeClr val="dk1"/>
                </a:solidFill>
                <a:latin typeface="Play"/>
                <a:ea typeface="Play"/>
                <a:cs typeface="Play"/>
                <a:sym typeface="Play"/>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rgbClr val="000000"/>
                </a:solidFill>
                <a:latin typeface="Arial"/>
                <a:ea typeface="Arial"/>
                <a:cs typeface="Arial"/>
                <a:sym typeface="Arial"/>
              </a:defRPr>
            </a:lvl9pPr>
          </a:lstStyle>
          <a:p>
            <a:endParaRPr/>
          </a:p>
        </p:txBody>
      </p:sp>
      <p:sp>
        <p:nvSpPr>
          <p:cNvPr id="36" name="Google Shape;36;p10"/>
          <p:cNvSpPr txBox="1">
            <a:spLocks noGrp="1"/>
          </p:cNvSpPr>
          <p:nvPr>
            <p:ph type="body" idx="1"/>
          </p:nvPr>
        </p:nvSpPr>
        <p:spPr>
          <a:xfrm>
            <a:off x="838200" y="1825625"/>
            <a:ext cx="10515600" cy="4351200"/>
          </a:xfrm>
          <a:prstGeom prst="rect">
            <a:avLst/>
          </a:prstGeom>
          <a:noFill/>
          <a:ln>
            <a:noFill/>
          </a:ln>
        </p:spPr>
        <p:txBody>
          <a:bodyPr spcFirstLastPara="1" wrap="square" lIns="91425" tIns="45700" rIns="91425" bIns="45700" anchor="t" anchorCtr="0">
            <a:normAutofit/>
          </a:bodyPr>
          <a:lstStyle>
            <a:lvl1pPr marL="457200" marR="0" lvl="0" indent="-406400" algn="l" rtl="0">
              <a:lnSpc>
                <a:spcPct val="90000"/>
              </a:lnSpc>
              <a:spcBef>
                <a:spcPts val="1000"/>
              </a:spcBef>
              <a:spcAft>
                <a:spcPts val="0"/>
              </a:spcAft>
              <a:buClr>
                <a:schemeClr val="dk1"/>
              </a:buClr>
              <a:buSzPts val="2800"/>
              <a:buFont typeface="Arial"/>
              <a:buChar char="•"/>
              <a:defRPr sz="2800" b="0" i="0" u="none" strike="noStrike" cap="none">
                <a:solidFill>
                  <a:schemeClr val="dk1"/>
                </a:solidFill>
                <a:latin typeface="Arial"/>
                <a:ea typeface="Arial"/>
                <a:cs typeface="Arial"/>
                <a:sym typeface="Arial"/>
              </a:defRPr>
            </a:lvl1pPr>
            <a:lvl2pPr marL="914400" marR="0" lvl="1" indent="-381000" algn="l" rtl="0">
              <a:lnSpc>
                <a:spcPct val="90000"/>
              </a:lnSpc>
              <a:spcBef>
                <a:spcPts val="500"/>
              </a:spcBef>
              <a:spcAft>
                <a:spcPts val="0"/>
              </a:spcAft>
              <a:buClr>
                <a:schemeClr val="dk1"/>
              </a:buClr>
              <a:buSzPts val="2400"/>
              <a:buFont typeface="Arial"/>
              <a:buChar char="•"/>
              <a:defRPr sz="2400" b="0" i="0" u="none" strike="noStrike" cap="none">
                <a:solidFill>
                  <a:schemeClr val="dk1"/>
                </a:solidFill>
                <a:latin typeface="Arial"/>
                <a:ea typeface="Arial"/>
                <a:cs typeface="Arial"/>
                <a:sym typeface="Arial"/>
              </a:defRPr>
            </a:lvl2pPr>
            <a:lvl3pPr marL="1371600" marR="0" lvl="2" indent="-355600" algn="l" rtl="0">
              <a:lnSpc>
                <a:spcPct val="90000"/>
              </a:lnSpc>
              <a:spcBef>
                <a:spcPts val="500"/>
              </a:spcBef>
              <a:spcAft>
                <a:spcPts val="0"/>
              </a:spcAft>
              <a:buClr>
                <a:schemeClr val="dk1"/>
              </a:buClr>
              <a:buSzPts val="2000"/>
              <a:buFont typeface="Arial"/>
              <a:buChar char="•"/>
              <a:defRPr sz="2000" b="0" i="0" u="none" strike="noStrike" cap="none">
                <a:solidFill>
                  <a:schemeClr val="dk1"/>
                </a:solidFill>
                <a:latin typeface="Arial"/>
                <a:ea typeface="Arial"/>
                <a:cs typeface="Arial"/>
                <a:sym typeface="Arial"/>
              </a:defRPr>
            </a:lvl3pPr>
            <a:lvl4pPr marL="1828800" marR="0" lvl="3"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4pPr>
            <a:lvl5pPr marL="2286000" marR="0" lvl="4"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5pPr>
            <a:lvl6pPr marL="2743200" marR="0" lvl="5"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6pPr>
            <a:lvl7pPr marL="3200400" marR="0" lvl="6"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7pPr>
            <a:lvl8pPr marL="3657600" marR="0" lvl="7"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8pPr>
            <a:lvl9pPr marL="4114800" marR="0" lvl="8" indent="-342900" algn="l" rtl="0">
              <a:lnSpc>
                <a:spcPct val="90000"/>
              </a:lnSpc>
              <a:spcBef>
                <a:spcPts val="500"/>
              </a:spcBef>
              <a:spcAft>
                <a:spcPts val="0"/>
              </a:spcAft>
              <a:buClr>
                <a:schemeClr val="dk1"/>
              </a:buClr>
              <a:buSzPts val="1800"/>
              <a:buFont typeface="Arial"/>
              <a:buChar char="•"/>
              <a:defRPr sz="1800" b="0" i="0" u="none" strike="noStrike" cap="none">
                <a:solidFill>
                  <a:schemeClr val="dk1"/>
                </a:solidFill>
                <a:latin typeface="Arial"/>
                <a:ea typeface="Arial"/>
                <a:cs typeface="Arial"/>
                <a:sym typeface="Arial"/>
              </a:defRPr>
            </a:lvl9pPr>
          </a:lstStyle>
          <a:p>
            <a:endParaRPr/>
          </a:p>
        </p:txBody>
      </p:sp>
      <p:sp>
        <p:nvSpPr>
          <p:cNvPr id="37" name="Google Shape;37;p10"/>
          <p:cNvSpPr txBox="1">
            <a:spLocks noGrp="1"/>
          </p:cNvSpPr>
          <p:nvPr>
            <p:ph type="dt" idx="10"/>
          </p:nvPr>
        </p:nvSpPr>
        <p:spPr>
          <a:xfrm>
            <a:off x="838200" y="6356350"/>
            <a:ext cx="2743200" cy="365100"/>
          </a:xfrm>
          <a:prstGeom prst="rect">
            <a:avLst/>
          </a:prstGeom>
          <a:noFill/>
          <a:ln>
            <a:noFill/>
          </a:ln>
        </p:spPr>
        <p:txBody>
          <a:bodyPr spcFirstLastPara="1" wrap="square" lIns="91425" tIns="45700" rIns="91425" bIns="45700" anchor="ctr" anchorCtr="0">
            <a:noAutofit/>
          </a:bodyPr>
          <a:lstStyle>
            <a:lvl1pPr marR="0" lvl="0" algn="l" rtl="0">
              <a:lnSpc>
                <a:spcPct val="100000"/>
              </a:lnSpc>
              <a:spcBef>
                <a:spcPts val="0"/>
              </a:spcBef>
              <a:spcAft>
                <a:spcPts val="0"/>
              </a:spcAft>
              <a:buClr>
                <a:srgbClr val="000000"/>
              </a:buClr>
              <a:buSzPts val="1400"/>
              <a:buFont typeface="Arial"/>
              <a:buNone/>
              <a:defRPr sz="1200" b="0" i="0" u="none" strike="noStrike" cap="none">
                <a:solidFill>
                  <a:srgbClr val="757575"/>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38" name="Google Shape;38;p10"/>
          <p:cNvSpPr txBox="1">
            <a:spLocks noGrp="1"/>
          </p:cNvSpPr>
          <p:nvPr>
            <p:ph type="ftr" idx="11"/>
          </p:nvPr>
        </p:nvSpPr>
        <p:spPr>
          <a:xfrm>
            <a:off x="4038600" y="6356350"/>
            <a:ext cx="4114800" cy="365100"/>
          </a:xfrm>
          <a:prstGeom prst="rect">
            <a:avLst/>
          </a:prstGeom>
          <a:noFill/>
          <a:ln>
            <a:noFill/>
          </a:ln>
        </p:spPr>
        <p:txBody>
          <a:bodyPr spcFirstLastPara="1" wrap="square" lIns="91425" tIns="45700" rIns="91425" bIns="45700" anchor="ctr" anchorCtr="0">
            <a:noAutofit/>
          </a:bodyPr>
          <a:lstStyle>
            <a:lvl1pPr marR="0" lvl="0" algn="ctr" rtl="0">
              <a:lnSpc>
                <a:spcPct val="100000"/>
              </a:lnSpc>
              <a:spcBef>
                <a:spcPts val="0"/>
              </a:spcBef>
              <a:spcAft>
                <a:spcPts val="0"/>
              </a:spcAft>
              <a:buClr>
                <a:srgbClr val="000000"/>
              </a:buClr>
              <a:buSzPts val="1400"/>
              <a:buFont typeface="Arial"/>
              <a:buNone/>
              <a:defRPr sz="1200" b="0" i="0" u="none" strike="noStrike" cap="none">
                <a:solidFill>
                  <a:srgbClr val="757575"/>
                </a:solidFill>
                <a:latin typeface="Arial"/>
                <a:ea typeface="Arial"/>
                <a:cs typeface="Arial"/>
                <a:sym typeface="Arial"/>
              </a:defRPr>
            </a:lvl1pPr>
            <a:lvl2pPr marR="0" lvl="1"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2pPr>
            <a:lvl3pPr marR="0" lvl="2"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3pPr>
            <a:lvl4pPr marR="0" lvl="3"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4pPr>
            <a:lvl5pPr marR="0" lvl="4"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5pPr>
            <a:lvl6pPr marR="0" lvl="5"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6pPr>
            <a:lvl7pPr marR="0" lvl="6"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7pPr>
            <a:lvl8pPr marR="0" lvl="7"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8pPr>
            <a:lvl9pPr marR="0" lvl="8" algn="l" rtl="0">
              <a:lnSpc>
                <a:spcPct val="100000"/>
              </a:lnSpc>
              <a:spcBef>
                <a:spcPts val="0"/>
              </a:spcBef>
              <a:spcAft>
                <a:spcPts val="0"/>
              </a:spcAft>
              <a:buClr>
                <a:srgbClr val="000000"/>
              </a:buClr>
              <a:buSzPts val="1400"/>
              <a:buFont typeface="Arial"/>
              <a:buNone/>
              <a:defRPr sz="1800" b="0" i="0" u="none" strike="noStrike" cap="none">
                <a:solidFill>
                  <a:schemeClr val="dk1"/>
                </a:solidFill>
                <a:latin typeface="Arial"/>
                <a:ea typeface="Arial"/>
                <a:cs typeface="Arial"/>
                <a:sym typeface="Arial"/>
              </a:defRPr>
            </a:lvl9pPr>
          </a:lstStyle>
          <a:p>
            <a:endParaRPr/>
          </a:p>
        </p:txBody>
      </p:sp>
      <p:sp>
        <p:nvSpPr>
          <p:cNvPr id="39" name="Google Shape;39;p10"/>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lvl1pPr marL="0" marR="0" lvl="0"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1pPr>
            <a:lvl2pPr marL="0" marR="0" lvl="1"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2pPr>
            <a:lvl3pPr marL="0" marR="0" lvl="2"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3pPr>
            <a:lvl4pPr marL="0" marR="0" lvl="3"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4pPr>
            <a:lvl5pPr marL="0" marR="0" lvl="4"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5pPr>
            <a:lvl6pPr marL="0" marR="0" lvl="5"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6pPr>
            <a:lvl7pPr marL="0" marR="0" lvl="6"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7pPr>
            <a:lvl8pPr marL="0" marR="0" lvl="7"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8pPr>
            <a:lvl9pPr marL="0" marR="0" lvl="8" indent="0" algn="r" rtl="0">
              <a:lnSpc>
                <a:spcPct val="100000"/>
              </a:lnSpc>
              <a:spcBef>
                <a:spcPts val="0"/>
              </a:spcBef>
              <a:spcAft>
                <a:spcPts val="0"/>
              </a:spcAft>
              <a:buClr>
                <a:srgbClr val="000000"/>
              </a:buClr>
              <a:buSzPts val="1200"/>
              <a:buFont typeface="Arial"/>
              <a:buNone/>
              <a:defRPr sz="1200" b="0" i="0" u="none" strike="noStrike" cap="none">
                <a:solidFill>
                  <a:srgbClr val="757575"/>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US"/>
              <a:t>‹#›</a:t>
            </a:fld>
            <a:endParaRPr/>
          </a:p>
        </p:txBody>
      </p:sp>
    </p:spTree>
  </p:cSld>
  <p:clrMap bg1="lt1" tx1="dk1" bg2="dk2" tx2="lt2" accent1="accent1" accent2="accent2" accent3="accent3" accent4="accent4" accent5="accent5" accent6="accent6" hlink="hlink" folHlink="folHlink"/>
  <p:sldLayoutIdLst>
    <p:sldLayoutId id="2147483657" r:id="rId1"/>
    <p:sldLayoutId id="2147483658" r:id="rId2"/>
    <p:sldLayoutId id="2147483659" r:id="rId3"/>
    <p:sldLayoutId id="2147483660" r:id="rId4"/>
    <p:sldLayoutId id="2147483661" r:id="rId5"/>
    <p:sldLayoutId id="2147483662" r:id="rId6"/>
    <p:sldLayoutId id="2147483663" r:id="rId7"/>
    <p:sldLayoutId id="2147483664" r:id="rId8"/>
    <p:sldLayoutId id="2147483665" r:id="rId9"/>
    <p:sldLayoutId id="2147483666" r:id="rId10"/>
    <p:sldLayoutId id="2147483667" r:id="rId11"/>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1.xml"/><Relationship Id="rId1" Type="http://schemas.openxmlformats.org/officeDocument/2006/relationships/slideLayout" Target="../slideLayouts/slideLayout1.xml"/><Relationship Id="rId5" Type="http://schemas.openxmlformats.org/officeDocument/2006/relationships/image" Target="../media/image5.png"/><Relationship Id="rId4" Type="http://schemas.openxmlformats.org/officeDocument/2006/relationships/image" Target="../media/image4.png"/></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4.xml"/><Relationship Id="rId1" Type="http://schemas.openxmlformats.org/officeDocument/2006/relationships/slideLayout" Target="../slideLayouts/slideLayout1.xml"/><Relationship Id="rId5" Type="http://schemas.openxmlformats.org/officeDocument/2006/relationships/image" Target="../media/image8.png"/><Relationship Id="rId4" Type="http://schemas.openxmlformats.org/officeDocument/2006/relationships/image" Target="../media/image7.png"/></Relationships>
</file>

<file path=ppt/slides/_rels/slide5.xml.rels><?xml version="1.0" encoding="UTF-8" standalone="yes"?>
<Relationships xmlns="http://schemas.openxmlformats.org/package/2006/relationships"><Relationship Id="rId8" Type="http://schemas.openxmlformats.org/officeDocument/2006/relationships/image" Target="../media/image14.png"/><Relationship Id="rId3" Type="http://schemas.openxmlformats.org/officeDocument/2006/relationships/image" Target="../media/image9.png"/><Relationship Id="rId7" Type="http://schemas.openxmlformats.org/officeDocument/2006/relationships/image" Target="../media/image13.png"/><Relationship Id="rId2" Type="http://schemas.openxmlformats.org/officeDocument/2006/relationships/notesSlide" Target="../notesSlides/notesSlide5.xml"/><Relationship Id="rId1" Type="http://schemas.openxmlformats.org/officeDocument/2006/relationships/slideLayout" Target="../slideLayouts/slideLayout4.xml"/><Relationship Id="rId6" Type="http://schemas.openxmlformats.org/officeDocument/2006/relationships/image" Target="../media/image12.png"/><Relationship Id="rId5" Type="http://schemas.openxmlformats.org/officeDocument/2006/relationships/image" Target="../media/image11.png"/><Relationship Id="rId4" Type="http://schemas.openxmlformats.org/officeDocument/2006/relationships/image" Target="../media/image10.png"/><Relationship Id="rId9" Type="http://schemas.openxmlformats.org/officeDocument/2006/relationships/hyperlink" Target="https://data.ucar.edu"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15.jpg"/><Relationship Id="rId2" Type="http://schemas.openxmlformats.org/officeDocument/2006/relationships/notesSlide" Target="../notesSlides/notesSlide6.xml"/><Relationship Id="rId1" Type="http://schemas.openxmlformats.org/officeDocument/2006/relationships/slideLayout" Target="../slideLayouts/slideLayout5.xml"/><Relationship Id="rId4" Type="http://schemas.openxmlformats.org/officeDocument/2006/relationships/image" Target="../media/image16.png"/></Relationships>
</file>

<file path=ppt/slides/_rels/slide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7.xml"/><Relationship Id="rId1" Type="http://schemas.openxmlformats.org/officeDocument/2006/relationships/slideLayout" Target="../slideLayouts/slideLayout5.xml"/><Relationship Id="rId6" Type="http://schemas.openxmlformats.org/officeDocument/2006/relationships/image" Target="../media/image19.png"/><Relationship Id="rId5" Type="http://schemas.openxmlformats.org/officeDocument/2006/relationships/image" Target="../media/image18.png"/><Relationship Id="rId4" Type="http://schemas.openxmlformats.org/officeDocument/2006/relationships/hyperlink" Target="https://doi.org/10.1038/s41597-023-02029-x" TargetMode="External"/></Relationships>
</file>

<file path=ppt/slides/_rels/slide8.xml.rels><?xml version="1.0" encoding="UTF-8" standalone="yes"?>
<Relationships xmlns="http://schemas.openxmlformats.org/package/2006/relationships"><Relationship Id="rId3" Type="http://schemas.openxmlformats.org/officeDocument/2006/relationships/hyperlink" Target="https://osg-htc.org/services/osdf.html" TargetMode="External"/><Relationship Id="rId2" Type="http://schemas.openxmlformats.org/officeDocument/2006/relationships/notesSlide" Target="../notesSlides/notesSlide8.xml"/><Relationship Id="rId1" Type="http://schemas.openxmlformats.org/officeDocument/2006/relationships/slideLayout" Target="../slideLayouts/slideLayout5.xml"/><Relationship Id="rId4" Type="http://schemas.openxmlformats.org/officeDocument/2006/relationships/image" Target="../media/image20.png"/></Relationships>
</file>

<file path=ppt/slides/_rels/slide9.xml.rels><?xml version="1.0" encoding="UTF-8" standalone="yes"?>
<Relationships xmlns="http://schemas.openxmlformats.org/package/2006/relationships"><Relationship Id="rId3" Type="http://schemas.openxmlformats.org/officeDocument/2006/relationships/hyperlink" Target="https://rda.ucar.edu/datasets/d010092/dataaccess/" TargetMode="External"/><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hyperlink" Target="https://rda.ucar.edu/datasets/d010092/dataaccess/" TargetMode="External"/><Relationship Id="rId2" Type="http://schemas.openxmlformats.org/officeDocument/2006/relationships/notesSlide" Target="../notesSlides/notesSlide10.xml"/><Relationship Id="rId1" Type="http://schemas.openxmlformats.org/officeDocument/2006/relationships/slideLayout" Target="../slideLayouts/slideLayout4.xml"/><Relationship Id="rId5" Type="http://schemas.openxmlformats.org/officeDocument/2006/relationships/hyperlink" Target="https://data-osdf.rda.ucar.edu/ncar/rda/d633000/e5.oper.an.pl/" TargetMode="External"/><Relationship Id="rId4" Type="http://schemas.openxmlformats.org/officeDocument/2006/relationships/image" Target="../media/image21.png"/></Relationships>
</file>

<file path=ppt/slides/_rels/slide11.xml.rels><?xml version="1.0" encoding="UTF-8" standalone="yes"?>
<Relationships xmlns="http://schemas.openxmlformats.org/package/2006/relationships"><Relationship Id="rId3" Type="http://schemas.openxmlformats.org/officeDocument/2006/relationships/image" Target="../media/image22.jpg"/><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hyperlink" Target="https://rda.ucar.edu/datasets/d010092/dataaccess/" TargetMode="External"/><Relationship Id="rId2" Type="http://schemas.openxmlformats.org/officeDocument/2006/relationships/notesSlide" Target="../notesSlides/notesSlide12.xml"/><Relationship Id="rId1" Type="http://schemas.openxmlformats.org/officeDocument/2006/relationships/slideLayout" Target="../slideLayouts/slideLayout4.xml"/><Relationship Id="rId5" Type="http://schemas.openxmlformats.org/officeDocument/2006/relationships/image" Target="../media/image24.jpg"/><Relationship Id="rId4" Type="http://schemas.openxmlformats.org/officeDocument/2006/relationships/image" Target="../media/image23.jpg"/></Relationships>
</file>

<file path=ppt/slides/_rels/slide13.xml.rels><?xml version="1.0" encoding="UTF-8" standalone="yes"?>
<Relationships xmlns="http://schemas.openxmlformats.org/package/2006/relationships"><Relationship Id="rId8" Type="http://schemas.openxmlformats.org/officeDocument/2006/relationships/image" Target="../media/image29.jpg"/><Relationship Id="rId3" Type="http://schemas.openxmlformats.org/officeDocument/2006/relationships/image" Target="../media/image5.png"/><Relationship Id="rId7" Type="http://schemas.openxmlformats.org/officeDocument/2006/relationships/image" Target="../media/image28.png"/><Relationship Id="rId2" Type="http://schemas.openxmlformats.org/officeDocument/2006/relationships/notesSlide" Target="../notesSlides/notesSlide13.xml"/><Relationship Id="rId1" Type="http://schemas.openxmlformats.org/officeDocument/2006/relationships/slideLayout" Target="../slideLayouts/slideLayout4.xml"/><Relationship Id="rId6" Type="http://schemas.openxmlformats.org/officeDocument/2006/relationships/image" Target="../media/image27.png"/><Relationship Id="rId5" Type="http://schemas.openxmlformats.org/officeDocument/2006/relationships/image" Target="../media/image26.png"/><Relationship Id="rId4" Type="http://schemas.openxmlformats.org/officeDocument/2006/relationships/image" Target="../media/image25.png"/></Relationships>
</file>

<file path=ppt/slides/_rels/slide14.xml.rels><?xml version="1.0" encoding="UTF-8" standalone="yes"?>
<Relationships xmlns="http://schemas.openxmlformats.org/package/2006/relationships"><Relationship Id="rId3" Type="http://schemas.openxmlformats.org/officeDocument/2006/relationships/image" Target="../media/image30.png"/><Relationship Id="rId2" Type="http://schemas.openxmlformats.org/officeDocument/2006/relationships/notesSlide" Target="../notesSlides/notesSlide14.xml"/><Relationship Id="rId1" Type="http://schemas.openxmlformats.org/officeDocument/2006/relationships/slideLayout" Target="../slideLayouts/slideLayout4.xml"/><Relationship Id="rId4" Type="http://schemas.openxmlformats.org/officeDocument/2006/relationships/image" Target="../media/image5.png"/></Relationships>
</file>

<file path=ppt/slides/_rels/slide15.xml.rels><?xml version="1.0" encoding="UTF-8" standalone="yes"?>
<Relationships xmlns="http://schemas.openxmlformats.org/package/2006/relationships"><Relationship Id="rId3" Type="http://schemas.openxmlformats.org/officeDocument/2006/relationships/hyperlink" Target="https://github.com/NCAR/osdf_examples" TargetMode="External"/><Relationship Id="rId2" Type="http://schemas.openxmlformats.org/officeDocument/2006/relationships/notesSlide" Target="../notesSlides/notesSlide15.xml"/><Relationship Id="rId1" Type="http://schemas.openxmlformats.org/officeDocument/2006/relationships/slideLayout" Target="../slideLayouts/slideLayout1.xml"/><Relationship Id="rId5" Type="http://schemas.openxmlformats.org/officeDocument/2006/relationships/hyperlink" Target="https://github.com/NCAR/osdf_examples/blob/main/notebooks/cmip6_temps_zarr.ipynb" TargetMode="External"/><Relationship Id="rId4" Type="http://schemas.openxmlformats.org/officeDocument/2006/relationships/hyperlink" Target="https://rda.ucar.edu/resources/ndcc-osdf/" TargetMode="External"/></Relationships>
</file>

<file path=ppt/slides/_rels/slide16.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6.xml"/><Relationship Id="rId1" Type="http://schemas.openxmlformats.org/officeDocument/2006/relationships/slideLayout" Target="../slideLayouts/slideLayout1.xml"/><Relationship Id="rId5" Type="http://schemas.openxmlformats.org/officeDocument/2006/relationships/image" Target="../media/image25.png"/><Relationship Id="rId4" Type="http://schemas.openxmlformats.org/officeDocument/2006/relationships/image" Target="../media/image28.png"/></Relationships>
</file>

<file path=ppt/slides/_rels/slide17.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7.xml"/><Relationship Id="rId1" Type="http://schemas.openxmlformats.org/officeDocument/2006/relationships/slideLayout" Target="../slideLayouts/slideLayout1.xml"/><Relationship Id="rId5" Type="http://schemas.openxmlformats.org/officeDocument/2006/relationships/image" Target="../media/image25.png"/><Relationship Id="rId4" Type="http://schemas.openxmlformats.org/officeDocument/2006/relationships/image" Target="../media/image28.png"/></Relationships>
</file>

<file path=ppt/slides/_rels/slide18.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8.xml"/><Relationship Id="rId1" Type="http://schemas.openxmlformats.org/officeDocument/2006/relationships/slideLayout" Target="../slideLayouts/slideLayout4.xml"/><Relationship Id="rId5" Type="http://schemas.openxmlformats.org/officeDocument/2006/relationships/image" Target="../media/image33.png"/><Relationship Id="rId4" Type="http://schemas.openxmlformats.org/officeDocument/2006/relationships/image" Target="../media/image32.png"/></Relationships>
</file>

<file path=ppt/slides/_rels/slide19.xml.rels><?xml version="1.0" encoding="UTF-8" standalone="yes"?>
<Relationships xmlns="http://schemas.openxmlformats.org/package/2006/relationships"><Relationship Id="rId3" Type="http://schemas.openxmlformats.org/officeDocument/2006/relationships/image" Target="../media/image34.png"/><Relationship Id="rId2" Type="http://schemas.openxmlformats.org/officeDocument/2006/relationships/notesSlide" Target="../notesSlides/notesSlide19.xml"/><Relationship Id="rId1" Type="http://schemas.openxmlformats.org/officeDocument/2006/relationships/slideLayout" Target="../slideLayouts/slideLayout1.xml"/><Relationship Id="rId4" Type="http://schemas.openxmlformats.org/officeDocument/2006/relationships/image" Target="../media/image35.png"/></Relationships>
</file>

<file path=ppt/slides/_rels/slide20.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notesSlide" Target="../notesSlides/notesSlide20.xml"/><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8" Type="http://schemas.openxmlformats.org/officeDocument/2006/relationships/image" Target="../media/image33.png"/><Relationship Id="rId3" Type="http://schemas.openxmlformats.org/officeDocument/2006/relationships/image" Target="../media/image37.png"/><Relationship Id="rId7" Type="http://schemas.openxmlformats.org/officeDocument/2006/relationships/image" Target="../media/image32.png"/><Relationship Id="rId2" Type="http://schemas.openxmlformats.org/officeDocument/2006/relationships/notesSlide" Target="../notesSlides/notesSlide21.xml"/><Relationship Id="rId1" Type="http://schemas.openxmlformats.org/officeDocument/2006/relationships/slideLayout" Target="../slideLayouts/slideLayout1.xml"/><Relationship Id="rId6" Type="http://schemas.openxmlformats.org/officeDocument/2006/relationships/image" Target="../media/image40.png"/><Relationship Id="rId5" Type="http://schemas.openxmlformats.org/officeDocument/2006/relationships/image" Target="../media/image39.png"/><Relationship Id="rId10" Type="http://schemas.openxmlformats.org/officeDocument/2006/relationships/image" Target="../media/image25.png"/><Relationship Id="rId4" Type="http://schemas.openxmlformats.org/officeDocument/2006/relationships/image" Target="../media/image38.png"/><Relationship Id="rId9" Type="http://schemas.openxmlformats.org/officeDocument/2006/relationships/image" Target="../media/image41.png"/></Relationships>
</file>

<file path=ppt/slides/_rels/slide22.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22.xml"/><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image" Target="../media/image42.jpeg"/><Relationship Id="rId2" Type="http://schemas.openxmlformats.org/officeDocument/2006/relationships/notesSlide" Target="../notesSlides/notesSlide23.xml"/><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3" Type="http://schemas.openxmlformats.org/officeDocument/2006/relationships/hyperlink" Target="mailto:harsha@ucar.edu" TargetMode="External"/><Relationship Id="rId2" Type="http://schemas.openxmlformats.org/officeDocument/2006/relationships/notesSlide" Target="../notesSlides/notesSlide24.xml"/><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12"/>
        <p:cNvGrpSpPr/>
        <p:nvPr/>
      </p:nvGrpSpPr>
      <p:grpSpPr>
        <a:xfrm>
          <a:off x="0" y="0"/>
          <a:ext cx="0" cy="0"/>
          <a:chOff x="0" y="0"/>
          <a:chExt cx="0" cy="0"/>
        </a:xfrm>
      </p:grpSpPr>
      <p:sp>
        <p:nvSpPr>
          <p:cNvPr id="113" name="Google Shape;113;g33f8ddc54e6_1_387"/>
          <p:cNvSpPr txBox="1"/>
          <p:nvPr/>
        </p:nvSpPr>
        <p:spPr>
          <a:xfrm>
            <a:off x="1948049" y="2179202"/>
            <a:ext cx="8152683" cy="1412450"/>
          </a:xfrm>
          <a:prstGeom prst="rect">
            <a:avLst/>
          </a:prstGeom>
          <a:noFill/>
          <a:ln>
            <a:noFill/>
          </a:ln>
        </p:spPr>
        <p:txBody>
          <a:bodyPr spcFirstLastPara="1" wrap="square" lIns="91425" tIns="91425" rIns="91425" bIns="91425" anchor="t" anchorCtr="0">
            <a:noAutofit/>
          </a:bodyPr>
          <a:lstStyle/>
          <a:p>
            <a:pPr marL="0" marR="0" lvl="0" indent="0" algn="ctr" rtl="0">
              <a:lnSpc>
                <a:spcPct val="90000"/>
              </a:lnSpc>
              <a:spcBef>
                <a:spcPts val="0"/>
              </a:spcBef>
              <a:spcAft>
                <a:spcPts val="0"/>
              </a:spcAft>
              <a:buNone/>
            </a:pPr>
            <a:r>
              <a:rPr lang="en-US" sz="4800" b="0" i="0" u="none" strike="noStrike" cap="none" dirty="0">
                <a:solidFill>
                  <a:srgbClr val="000000"/>
                </a:solidFill>
                <a:latin typeface="Arial"/>
                <a:ea typeface="Arial"/>
                <a:cs typeface="Arial"/>
                <a:sym typeface="Arial"/>
              </a:rPr>
              <a:t>Integrating NSF NCAR’s data infrastructure with the OSDF</a:t>
            </a:r>
          </a:p>
          <a:p>
            <a:pPr marL="0" marR="0" lvl="0" indent="0" algn="ctr" rtl="0">
              <a:lnSpc>
                <a:spcPct val="90000"/>
              </a:lnSpc>
              <a:spcBef>
                <a:spcPts val="0"/>
              </a:spcBef>
              <a:spcAft>
                <a:spcPts val="0"/>
              </a:spcAft>
              <a:buNone/>
            </a:pPr>
            <a:r>
              <a:rPr lang="en-US" sz="4800" b="0" i="0" u="none" strike="noStrike" cap="none" dirty="0">
                <a:solidFill>
                  <a:srgbClr val="000000"/>
                </a:solidFill>
                <a:latin typeface="Arial"/>
                <a:ea typeface="Arial"/>
                <a:cs typeface="Arial"/>
                <a:sym typeface="Arial"/>
              </a:rPr>
              <a:t> </a:t>
            </a:r>
          </a:p>
          <a:p>
            <a:pPr marL="0" marR="0" lvl="0" indent="0" algn="ctr" rtl="0">
              <a:lnSpc>
                <a:spcPct val="90000"/>
              </a:lnSpc>
              <a:spcBef>
                <a:spcPts val="0"/>
              </a:spcBef>
              <a:spcAft>
                <a:spcPts val="0"/>
              </a:spcAft>
              <a:buNone/>
            </a:pPr>
            <a:r>
              <a:rPr lang="en-US" sz="2800" b="0" i="0" u="none" strike="noStrike" cap="none" dirty="0">
                <a:solidFill>
                  <a:srgbClr val="000000"/>
                </a:solidFill>
                <a:latin typeface="Arial"/>
                <a:ea typeface="Arial"/>
                <a:cs typeface="Arial"/>
                <a:sym typeface="Arial"/>
              </a:rPr>
              <a:t>HTC25</a:t>
            </a:r>
            <a:endParaRPr sz="2800" dirty="0"/>
          </a:p>
          <a:p>
            <a:pPr marL="0" marR="0" lvl="0" indent="0" algn="ctr" rtl="0">
              <a:lnSpc>
                <a:spcPct val="90000"/>
              </a:lnSpc>
              <a:spcBef>
                <a:spcPts val="0"/>
              </a:spcBef>
              <a:spcAft>
                <a:spcPts val="0"/>
              </a:spcAft>
              <a:buClr>
                <a:srgbClr val="000000"/>
              </a:buClr>
              <a:buSzPts val="6000"/>
              <a:buFont typeface="Play"/>
              <a:buNone/>
            </a:pPr>
            <a:endParaRPr sz="1400" b="0" i="0" u="none" strike="noStrike" cap="none" dirty="0">
              <a:solidFill>
                <a:srgbClr val="000000"/>
              </a:solidFill>
              <a:latin typeface="Arial"/>
              <a:ea typeface="Arial"/>
              <a:cs typeface="Arial"/>
              <a:sym typeface="Arial"/>
            </a:endParaRPr>
          </a:p>
        </p:txBody>
      </p:sp>
      <p:sp>
        <p:nvSpPr>
          <p:cNvPr id="114" name="Google Shape;114;g33f8ddc54e6_1_387"/>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l" rtl="0">
              <a:lnSpc>
                <a:spcPct val="90000"/>
              </a:lnSpc>
              <a:spcBef>
                <a:spcPts val="0"/>
              </a:spcBef>
              <a:spcAft>
                <a:spcPts val="0"/>
              </a:spcAft>
              <a:buClr>
                <a:srgbClr val="000000"/>
              </a:buClr>
              <a:buSzPts val="5290"/>
              <a:buFont typeface="Arial"/>
              <a:buNone/>
            </a:pPr>
            <a:endParaRPr sz="2267" b="1" i="0" u="none" strike="noStrike" cap="none">
              <a:solidFill>
                <a:schemeClr val="lt1"/>
              </a:solidFill>
              <a:latin typeface="Arial"/>
              <a:ea typeface="Arial"/>
              <a:cs typeface="Arial"/>
              <a:sym typeface="Arial"/>
            </a:endParaRPr>
          </a:p>
        </p:txBody>
      </p:sp>
      <p:sp>
        <p:nvSpPr>
          <p:cNvPr id="115" name="Google Shape;115;g33f8ddc54e6_1_387"/>
          <p:cNvSpPr txBox="1"/>
          <p:nvPr/>
        </p:nvSpPr>
        <p:spPr>
          <a:xfrm>
            <a:off x="2610900" y="4653428"/>
            <a:ext cx="6970200" cy="1996800"/>
          </a:xfrm>
          <a:prstGeom prst="rect">
            <a:avLst/>
          </a:prstGeom>
          <a:noFill/>
          <a:ln>
            <a:noFill/>
          </a:ln>
        </p:spPr>
        <p:txBody>
          <a:bodyPr spcFirstLastPara="1" wrap="square" lIns="91425" tIns="91425" rIns="91425" bIns="91425" anchor="t" anchorCtr="0">
            <a:noAutofit/>
          </a:bodyPr>
          <a:lstStyle/>
          <a:p>
            <a:pPr marL="0" marR="0" lvl="0" indent="0" algn="ctr" rtl="0">
              <a:lnSpc>
                <a:spcPct val="90000"/>
              </a:lnSpc>
              <a:spcBef>
                <a:spcPts val="0"/>
              </a:spcBef>
              <a:spcAft>
                <a:spcPts val="0"/>
              </a:spcAft>
              <a:buClr>
                <a:srgbClr val="000000"/>
              </a:buClr>
              <a:buSzPts val="2400"/>
              <a:buFont typeface="Arial"/>
              <a:buNone/>
            </a:pPr>
            <a:r>
              <a:rPr lang="en-US" sz="2400" b="0" i="0" u="none" strike="noStrike" cap="none" dirty="0">
                <a:solidFill>
                  <a:srgbClr val="000000"/>
                </a:solidFill>
                <a:latin typeface="Arial"/>
                <a:ea typeface="Arial"/>
                <a:cs typeface="Arial"/>
                <a:sym typeface="Arial"/>
              </a:rPr>
              <a:t>Harsha Hampapura, </a:t>
            </a:r>
            <a:r>
              <a:rPr lang="en-US" sz="2400" b="0" i="1" u="none" strike="noStrike" cap="none" dirty="0">
                <a:solidFill>
                  <a:srgbClr val="000000"/>
                </a:solidFill>
                <a:latin typeface="Arial"/>
                <a:ea typeface="Arial"/>
                <a:cs typeface="Arial"/>
                <a:sym typeface="Arial"/>
              </a:rPr>
              <a:t>Associate Scientist II</a:t>
            </a:r>
            <a:endParaRPr sz="2400" b="0" i="1" u="none" strike="noStrike" cap="none" dirty="0">
              <a:solidFill>
                <a:srgbClr val="000000"/>
              </a:solidFill>
              <a:latin typeface="Arial"/>
              <a:ea typeface="Arial"/>
              <a:cs typeface="Arial"/>
              <a:sym typeface="Arial"/>
            </a:endParaRPr>
          </a:p>
          <a:p>
            <a:pPr marL="0" marR="0" lvl="0" indent="0" algn="ctr" rtl="0">
              <a:lnSpc>
                <a:spcPct val="90000"/>
              </a:lnSpc>
              <a:spcBef>
                <a:spcPts val="0"/>
              </a:spcBef>
              <a:spcAft>
                <a:spcPts val="0"/>
              </a:spcAft>
              <a:buClr>
                <a:srgbClr val="000000"/>
              </a:buClr>
              <a:buSzPts val="2400"/>
              <a:buFont typeface="Arial"/>
              <a:buNone/>
            </a:pPr>
            <a:r>
              <a:rPr lang="en-US" sz="2400" b="0" i="0" u="none" strike="noStrike" cap="none" dirty="0">
                <a:solidFill>
                  <a:srgbClr val="000000"/>
                </a:solidFill>
                <a:latin typeface="Arial"/>
                <a:ea typeface="Arial"/>
                <a:cs typeface="Arial"/>
                <a:sym typeface="Arial"/>
              </a:rPr>
              <a:t>NSF National Center for Atmospheric Research</a:t>
            </a:r>
            <a:endParaRPr sz="2118" b="0" i="0" u="none" strike="noStrike" cap="none" dirty="0">
              <a:solidFill>
                <a:srgbClr val="000000"/>
              </a:solidFill>
              <a:latin typeface="Arial"/>
              <a:ea typeface="Arial"/>
              <a:cs typeface="Arial"/>
              <a:sym typeface="Arial"/>
            </a:endParaRPr>
          </a:p>
        </p:txBody>
      </p:sp>
      <p:pic>
        <p:nvPicPr>
          <p:cNvPr id="116" name="Google Shape;116;g33f8ddc54e6_1_387"/>
          <p:cNvPicPr preferRelativeResize="0"/>
          <p:nvPr/>
        </p:nvPicPr>
        <p:blipFill rotWithShape="1">
          <a:blip r:embed="rId3">
            <a:alphaModFix/>
          </a:blip>
          <a:srcRect/>
          <a:stretch/>
        </p:blipFill>
        <p:spPr>
          <a:xfrm>
            <a:off x="219650" y="998575"/>
            <a:ext cx="3148698" cy="1050075"/>
          </a:xfrm>
          <a:prstGeom prst="rect">
            <a:avLst/>
          </a:prstGeom>
          <a:noFill/>
          <a:ln>
            <a:noFill/>
          </a:ln>
        </p:spPr>
      </p:pic>
      <p:pic>
        <p:nvPicPr>
          <p:cNvPr id="117" name="Google Shape;117;g33f8ddc54e6_1_387"/>
          <p:cNvPicPr preferRelativeResize="0"/>
          <p:nvPr/>
        </p:nvPicPr>
        <p:blipFill rotWithShape="1">
          <a:blip r:embed="rId4">
            <a:alphaModFix/>
          </a:blip>
          <a:srcRect/>
          <a:stretch/>
        </p:blipFill>
        <p:spPr>
          <a:xfrm>
            <a:off x="8811075" y="1035926"/>
            <a:ext cx="1657875" cy="975350"/>
          </a:xfrm>
          <a:prstGeom prst="rect">
            <a:avLst/>
          </a:prstGeom>
          <a:noFill/>
          <a:ln>
            <a:noFill/>
          </a:ln>
        </p:spPr>
      </p:pic>
      <p:pic>
        <p:nvPicPr>
          <p:cNvPr id="118" name="Google Shape;118;g33f8ddc54e6_1_387"/>
          <p:cNvPicPr preferRelativeResize="0"/>
          <p:nvPr/>
        </p:nvPicPr>
        <p:blipFill rotWithShape="1">
          <a:blip r:embed="rId5">
            <a:alphaModFix/>
          </a:blip>
          <a:srcRect/>
          <a:stretch/>
        </p:blipFill>
        <p:spPr>
          <a:xfrm>
            <a:off x="10580900" y="961200"/>
            <a:ext cx="1050075" cy="1050075"/>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22"/>
        <p:cNvGrpSpPr/>
        <p:nvPr/>
      </p:nvGrpSpPr>
      <p:grpSpPr>
        <a:xfrm>
          <a:off x="0" y="0"/>
          <a:ext cx="0" cy="0"/>
          <a:chOff x="0" y="0"/>
          <a:chExt cx="0" cy="0"/>
        </a:xfrm>
      </p:grpSpPr>
      <p:sp>
        <p:nvSpPr>
          <p:cNvPr id="123" name="Google Shape;123;p1"/>
          <p:cNvSpPr txBox="1"/>
          <p:nvPr/>
        </p:nvSpPr>
        <p:spPr>
          <a:xfrm>
            <a:off x="497204" y="2485701"/>
            <a:ext cx="10608733" cy="3646199"/>
          </a:xfrm>
          <a:prstGeom prst="rect">
            <a:avLst/>
          </a:prstGeom>
          <a:noFill/>
          <a:ln>
            <a:noFill/>
          </a:ln>
        </p:spPr>
        <p:txBody>
          <a:bodyPr spcFirstLastPara="1" wrap="square" lIns="91425" tIns="91425" rIns="91425" bIns="91425" anchor="t" anchorCtr="0">
            <a:noAutofit/>
          </a:bodyPr>
          <a:lstStyle/>
          <a:p>
            <a:pPr marL="0" marR="0" lvl="0" indent="0" algn="ctr" rtl="0">
              <a:lnSpc>
                <a:spcPct val="90000"/>
              </a:lnSpc>
              <a:spcBef>
                <a:spcPts val="0"/>
              </a:spcBef>
              <a:spcAft>
                <a:spcPts val="0"/>
              </a:spcAft>
              <a:buNone/>
            </a:pPr>
            <a:endParaRPr sz="4000" b="0" i="0" u="none" strike="noStrike" cap="none">
              <a:solidFill>
                <a:srgbClr val="000000"/>
              </a:solidFill>
              <a:latin typeface="Arial"/>
              <a:ea typeface="Arial"/>
              <a:cs typeface="Arial"/>
              <a:sym typeface="Arial"/>
            </a:endParaRPr>
          </a:p>
          <a:p>
            <a:pPr marL="0" marR="0" lvl="0" indent="0" algn="ctr" rtl="0">
              <a:lnSpc>
                <a:spcPct val="90000"/>
              </a:lnSpc>
              <a:spcBef>
                <a:spcPts val="0"/>
              </a:spcBef>
              <a:spcAft>
                <a:spcPts val="0"/>
              </a:spcAft>
              <a:buClr>
                <a:srgbClr val="000000"/>
              </a:buClr>
              <a:buSzPts val="6000"/>
              <a:buFont typeface="Play"/>
              <a:buNone/>
            </a:pPr>
            <a:endParaRPr sz="1400" b="0" i="0" u="none" strike="noStrike" cap="none">
              <a:solidFill>
                <a:srgbClr val="000000"/>
              </a:solidFill>
              <a:latin typeface="Arial"/>
              <a:ea typeface="Arial"/>
              <a:cs typeface="Arial"/>
              <a:sym typeface="Arial"/>
            </a:endParaRPr>
          </a:p>
        </p:txBody>
      </p:sp>
      <p:sp>
        <p:nvSpPr>
          <p:cNvPr id="124" name="Google Shape;124;p1"/>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l" rtl="0">
              <a:lnSpc>
                <a:spcPct val="90000"/>
              </a:lnSpc>
              <a:spcBef>
                <a:spcPts val="0"/>
              </a:spcBef>
              <a:spcAft>
                <a:spcPts val="0"/>
              </a:spcAft>
              <a:buClr>
                <a:srgbClr val="000000"/>
              </a:buClr>
              <a:buSzPts val="5290"/>
              <a:buFont typeface="Arial"/>
              <a:buNone/>
            </a:pPr>
            <a:endParaRPr sz="2267" b="1" i="0" u="none" strike="noStrike" cap="none">
              <a:solidFill>
                <a:schemeClr val="lt1"/>
              </a:solidFill>
              <a:latin typeface="Arial"/>
              <a:ea typeface="Arial"/>
              <a:cs typeface="Arial"/>
              <a:sym typeface="Arial"/>
            </a:endParaRPr>
          </a:p>
        </p:txBody>
      </p:sp>
      <p:sp>
        <p:nvSpPr>
          <p:cNvPr id="125" name="Google Shape;125;p1"/>
          <p:cNvSpPr txBox="1"/>
          <p:nvPr/>
        </p:nvSpPr>
        <p:spPr>
          <a:xfrm>
            <a:off x="2226732" y="93075"/>
            <a:ext cx="7298267" cy="461665"/>
          </a:xfrm>
          <a:prstGeom prst="rect">
            <a:avLst/>
          </a:prstGeom>
          <a:noFill/>
          <a:ln>
            <a:noFill/>
          </a:ln>
        </p:spPr>
        <p:txBody>
          <a:bodyPr spcFirstLastPara="1" wrap="square" lIns="91425" tIns="45700" rIns="91425" bIns="45700" anchor="t" anchorCtr="0">
            <a:spAutoFit/>
          </a:bodyPr>
          <a:lstStyle/>
          <a:p>
            <a:pPr marL="0" marR="0" lvl="0" indent="0" algn="ctr" rtl="0">
              <a:lnSpc>
                <a:spcPct val="100000"/>
              </a:lnSpc>
              <a:spcBef>
                <a:spcPts val="0"/>
              </a:spcBef>
              <a:spcAft>
                <a:spcPts val="0"/>
              </a:spcAft>
              <a:buNone/>
            </a:pPr>
            <a:r>
              <a:rPr lang="en-US" sz="2400" b="1" i="0" u="none" strike="noStrike" cap="none">
                <a:solidFill>
                  <a:schemeClr val="lt1"/>
                </a:solidFill>
                <a:latin typeface="Arial"/>
                <a:ea typeface="Arial"/>
                <a:cs typeface="Arial"/>
                <a:sym typeface="Arial"/>
              </a:rPr>
              <a:t>Outline</a:t>
            </a:r>
            <a:endParaRPr/>
          </a:p>
        </p:txBody>
      </p:sp>
      <p:sp>
        <p:nvSpPr>
          <p:cNvPr id="126" name="Google Shape;126;p1"/>
          <p:cNvSpPr txBox="1"/>
          <p:nvPr/>
        </p:nvSpPr>
        <p:spPr>
          <a:xfrm>
            <a:off x="791550" y="1227898"/>
            <a:ext cx="10608900" cy="3970277"/>
          </a:xfrm>
          <a:prstGeom prst="rect">
            <a:avLst/>
          </a:prstGeom>
          <a:noFill/>
          <a:ln>
            <a:noFill/>
          </a:ln>
        </p:spPr>
        <p:txBody>
          <a:bodyPr spcFirstLastPara="1" wrap="square" lIns="91425" tIns="45700" rIns="91425" bIns="45700" anchor="t" anchorCtr="0">
            <a:spAutoFit/>
          </a:bodyPr>
          <a:lstStyle/>
          <a:p>
            <a:pPr marL="457200" marR="0" lvl="8" indent="-45720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Introduction</a:t>
            </a:r>
            <a:endParaRPr dirty="0"/>
          </a:p>
          <a:p>
            <a:pPr marL="0" marR="0" lvl="8" indent="0" algn="l" rtl="0">
              <a:lnSpc>
                <a:spcPct val="100000"/>
              </a:lnSpc>
              <a:spcBef>
                <a:spcPts val="0"/>
              </a:spcBef>
              <a:spcAft>
                <a:spcPts val="0"/>
              </a:spcAft>
              <a:buNone/>
            </a:pPr>
            <a:r>
              <a:rPr lang="en-US" sz="2800" b="0" i="0" u="none" strike="noStrike" cap="none" dirty="0">
                <a:solidFill>
                  <a:srgbClr val="000000"/>
                </a:solidFill>
                <a:latin typeface="Arial"/>
                <a:ea typeface="Arial"/>
                <a:cs typeface="Arial"/>
                <a:sym typeface="Arial"/>
              </a:rPr>
              <a:t>     - National Discovery Cloud (NDC)</a:t>
            </a:r>
            <a:r>
              <a:rPr lang="en-US" sz="2800" dirty="0"/>
              <a:t> for Climate</a:t>
            </a:r>
            <a:endParaRPr i="1" dirty="0"/>
          </a:p>
          <a:p>
            <a:pPr marL="0" marR="0" lvl="8" indent="0" algn="l" rtl="0">
              <a:lnSpc>
                <a:spcPct val="100000"/>
              </a:lnSpc>
              <a:spcBef>
                <a:spcPts val="0"/>
              </a:spcBef>
              <a:spcAft>
                <a:spcPts val="0"/>
              </a:spcAft>
              <a:buNone/>
            </a:pPr>
            <a:r>
              <a:rPr lang="en-US" sz="2800" b="0" i="0" u="none" strike="noStrike" cap="none" dirty="0">
                <a:solidFill>
                  <a:srgbClr val="000000"/>
                </a:solidFill>
                <a:latin typeface="Arial"/>
                <a:ea typeface="Arial"/>
                <a:cs typeface="Arial"/>
                <a:sym typeface="Arial"/>
              </a:rPr>
              <a:t>	- NSF NCAR and Data Commons</a:t>
            </a:r>
            <a:endParaRPr dirty="0"/>
          </a:p>
          <a:p>
            <a:pPr marL="0" marR="0" lvl="8" indent="0" algn="l" rtl="0">
              <a:lnSpc>
                <a:spcPct val="100000"/>
              </a:lnSpc>
              <a:spcBef>
                <a:spcPts val="0"/>
              </a:spcBef>
              <a:spcAft>
                <a:spcPts val="0"/>
              </a:spcAft>
              <a:buNone/>
            </a:pPr>
            <a:endParaRPr sz="2800" b="0" i="0" u="none" strike="noStrike" cap="none" dirty="0">
              <a:solidFill>
                <a:srgbClr val="000000"/>
              </a:solidFill>
              <a:latin typeface="Arial"/>
              <a:ea typeface="Arial"/>
              <a:cs typeface="Arial"/>
              <a:sym typeface="Arial"/>
            </a:endParaRPr>
          </a:p>
          <a:p>
            <a:pPr marL="457200" marR="0" lvl="2" indent="-45720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NCAR-OSDF collaboration</a:t>
            </a:r>
            <a:endParaRPr dirty="0"/>
          </a:p>
          <a:p>
            <a:pPr marL="0" marR="0" lvl="2" indent="0" algn="l" rtl="0">
              <a:lnSpc>
                <a:spcPct val="100000"/>
              </a:lnSpc>
              <a:spcBef>
                <a:spcPts val="0"/>
              </a:spcBef>
              <a:spcAft>
                <a:spcPts val="0"/>
              </a:spcAft>
              <a:buNone/>
            </a:pPr>
            <a:r>
              <a:rPr lang="en-US" sz="2800" b="0" i="0" u="none" strike="noStrike" cap="none" dirty="0">
                <a:solidFill>
                  <a:srgbClr val="000000"/>
                </a:solidFill>
                <a:latin typeface="Arial"/>
                <a:ea typeface="Arial"/>
                <a:cs typeface="Arial"/>
                <a:sym typeface="Arial"/>
              </a:rPr>
              <a:t>         - Data access and Workflows</a:t>
            </a:r>
            <a:endParaRPr dirty="0"/>
          </a:p>
          <a:p>
            <a:pPr marL="457200" marR="0" lvl="3" indent="-27940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457200" marR="0" lvl="3" indent="-45720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Compute Challenges</a:t>
            </a:r>
            <a:endParaRPr dirty="0"/>
          </a:p>
          <a:p>
            <a:pPr marL="0" marR="0" lvl="3" indent="0" algn="l" rtl="0">
              <a:lnSpc>
                <a:spcPct val="100000"/>
              </a:lnSpc>
              <a:spcBef>
                <a:spcPts val="0"/>
              </a:spcBef>
              <a:spcAft>
                <a:spcPts val="0"/>
              </a:spcAft>
              <a:buNone/>
            </a:pPr>
            <a:r>
              <a:rPr lang="en-US" sz="2800" b="0" i="0" u="none" strike="noStrike" cap="none" dirty="0">
                <a:solidFill>
                  <a:srgbClr val="000000"/>
                </a:solidFill>
                <a:latin typeface="Arial"/>
                <a:ea typeface="Arial"/>
                <a:cs typeface="Arial"/>
                <a:sym typeface="Arial"/>
              </a:rPr>
              <a:t>	- </a:t>
            </a:r>
            <a:r>
              <a:rPr lang="en-US" sz="2800" b="0" i="0" u="none" strike="noStrike" cap="none" dirty="0" err="1">
                <a:solidFill>
                  <a:srgbClr val="000000"/>
                </a:solidFill>
                <a:latin typeface="Arial"/>
                <a:ea typeface="Arial"/>
                <a:cs typeface="Arial"/>
                <a:sym typeface="Arial"/>
              </a:rPr>
              <a:t>Dask</a:t>
            </a:r>
            <a:r>
              <a:rPr lang="en-US" sz="2800" b="0" i="0" u="none" strike="noStrike" cap="none" dirty="0">
                <a:solidFill>
                  <a:srgbClr val="000000"/>
                </a:solidFill>
                <a:latin typeface="Arial"/>
                <a:ea typeface="Arial"/>
                <a:cs typeface="Arial"/>
                <a:sym typeface="Arial"/>
              </a:rPr>
              <a:t> on the </a:t>
            </a:r>
            <a:r>
              <a:rPr lang="en-US" sz="2800" b="0" i="0" u="none" strike="noStrike" cap="none" dirty="0" err="1">
                <a:solidFill>
                  <a:srgbClr val="000000"/>
                </a:solidFill>
                <a:latin typeface="Arial"/>
                <a:ea typeface="Arial"/>
                <a:cs typeface="Arial"/>
                <a:sym typeface="Arial"/>
              </a:rPr>
              <a:t>OSPool</a:t>
            </a:r>
            <a:r>
              <a:rPr lang="en-US" sz="2800" b="0" i="0" u="none" strike="noStrike" cap="none" dirty="0">
                <a:solidFill>
                  <a:srgbClr val="000000"/>
                </a:solidFill>
                <a:latin typeface="Arial"/>
                <a:ea typeface="Arial"/>
                <a:cs typeface="Arial"/>
                <a:sym typeface="Arial"/>
              </a:rPr>
              <a:t> </a:t>
            </a:r>
            <a:endParaRPr sz="2800" b="0" i="0" u="none" strike="noStrike" cap="none" dirty="0">
              <a:solidFill>
                <a:srgbClr val="000000"/>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30"/>
        <p:cNvGrpSpPr/>
        <p:nvPr/>
      </p:nvGrpSpPr>
      <p:grpSpPr>
        <a:xfrm>
          <a:off x="0" y="0"/>
          <a:ext cx="0" cy="0"/>
          <a:chOff x="0" y="0"/>
          <a:chExt cx="0" cy="0"/>
        </a:xfrm>
      </p:grpSpPr>
      <p:sp>
        <p:nvSpPr>
          <p:cNvPr id="131" name="Google Shape;131;g33f3f96e888_4_61"/>
          <p:cNvSpPr txBox="1"/>
          <p:nvPr/>
        </p:nvSpPr>
        <p:spPr>
          <a:xfrm>
            <a:off x="525600" y="984450"/>
            <a:ext cx="11140800" cy="4889100"/>
          </a:xfrm>
          <a:prstGeom prst="rect">
            <a:avLst/>
          </a:prstGeom>
          <a:noFill/>
          <a:ln>
            <a:noFill/>
          </a:ln>
        </p:spPr>
        <p:txBody>
          <a:bodyPr spcFirstLastPara="1" wrap="square" lIns="91425" tIns="91425" rIns="91425" bIns="91425" anchor="t" anchorCtr="0">
            <a:noAutofit/>
          </a:bodyPr>
          <a:lstStyle/>
          <a:p>
            <a:pPr marL="457200" marR="0" lvl="0" indent="-387350" algn="l" rtl="0">
              <a:lnSpc>
                <a:spcPct val="115000"/>
              </a:lnSpc>
              <a:spcBef>
                <a:spcPts val="0"/>
              </a:spcBef>
              <a:spcAft>
                <a:spcPts val="0"/>
              </a:spcAft>
              <a:buClr>
                <a:schemeClr val="dk2"/>
              </a:buClr>
              <a:buSzPts val="2500"/>
              <a:buFont typeface="Helvetica Neue"/>
              <a:buChar char="●"/>
            </a:pPr>
            <a:r>
              <a:rPr lang="en-US" sz="2500" b="0" i="0" u="none" strike="noStrike" cap="none" dirty="0">
                <a:solidFill>
                  <a:srgbClr val="000000"/>
                </a:solidFill>
                <a:latin typeface="Helvetica Neue"/>
                <a:ea typeface="Helvetica Neue"/>
                <a:cs typeface="Helvetica Neue"/>
                <a:sym typeface="Helvetica Neue"/>
              </a:rPr>
              <a:t>Broaden community access capabilities to NCAR’s data</a:t>
            </a:r>
            <a:endParaRPr dirty="0"/>
          </a:p>
          <a:p>
            <a:pPr marL="69850" marR="0" lvl="0" indent="0" algn="l" rtl="0">
              <a:lnSpc>
                <a:spcPct val="115000"/>
              </a:lnSpc>
              <a:spcBef>
                <a:spcPts val="0"/>
              </a:spcBef>
              <a:spcAft>
                <a:spcPts val="0"/>
              </a:spcAft>
              <a:buNone/>
            </a:pPr>
            <a:r>
              <a:rPr lang="en-US" sz="2500" b="0" i="0" u="none" strike="noStrike" cap="none" dirty="0">
                <a:solidFill>
                  <a:srgbClr val="000000"/>
                </a:solidFill>
                <a:latin typeface="Helvetica Neue"/>
                <a:ea typeface="Helvetica Neue"/>
                <a:cs typeface="Helvetica Neue"/>
                <a:sym typeface="Helvetica Neue"/>
              </a:rPr>
              <a:t>       - model generated outputs (future projections and historical reanalysis) </a:t>
            </a:r>
            <a:endParaRPr dirty="0"/>
          </a:p>
          <a:p>
            <a:pPr marL="69850" marR="0" lvl="0" indent="0" algn="l" rtl="0">
              <a:lnSpc>
                <a:spcPct val="115000"/>
              </a:lnSpc>
              <a:spcBef>
                <a:spcPts val="0"/>
              </a:spcBef>
              <a:spcAft>
                <a:spcPts val="0"/>
              </a:spcAft>
              <a:buNone/>
            </a:pPr>
            <a:r>
              <a:rPr lang="en-US" sz="2500" b="0" i="0" u="none" strike="noStrike" cap="none" dirty="0">
                <a:solidFill>
                  <a:srgbClr val="000000"/>
                </a:solidFill>
                <a:latin typeface="Helvetica Neue"/>
                <a:ea typeface="Helvetica Neue"/>
                <a:cs typeface="Helvetica Neue"/>
                <a:sym typeface="Helvetica Neue"/>
              </a:rPr>
              <a:t>       - observations </a:t>
            </a:r>
            <a:endParaRPr dirty="0"/>
          </a:p>
          <a:p>
            <a:pPr marL="69850" marR="0" lvl="0" indent="0" algn="l" rtl="0">
              <a:lnSpc>
                <a:spcPct val="115000"/>
              </a:lnSpc>
              <a:spcBef>
                <a:spcPts val="0"/>
              </a:spcBef>
              <a:spcAft>
                <a:spcPts val="0"/>
              </a:spcAft>
              <a:buNone/>
            </a:pPr>
            <a:r>
              <a:rPr lang="en-US" sz="2500" b="0" i="0" u="none" strike="noStrike" cap="none" dirty="0">
                <a:solidFill>
                  <a:srgbClr val="000000"/>
                </a:solidFill>
                <a:latin typeface="Helvetica Neue"/>
                <a:ea typeface="Helvetica Neue"/>
                <a:cs typeface="Helvetica Neue"/>
                <a:sym typeface="Helvetica Neue"/>
              </a:rPr>
              <a:t>       - support climate/extreme weather impacts research.</a:t>
            </a:r>
            <a:endParaRPr sz="2500" b="0" i="0" u="none" strike="noStrike" cap="none" dirty="0">
              <a:solidFill>
                <a:srgbClr val="000000"/>
              </a:solidFill>
              <a:latin typeface="Helvetica Neue"/>
              <a:ea typeface="Helvetica Neue"/>
              <a:cs typeface="Helvetica Neue"/>
              <a:sym typeface="Helvetica Neue"/>
            </a:endParaRPr>
          </a:p>
          <a:p>
            <a:pPr marL="0" marR="0" lvl="0" indent="0" algn="l" rtl="0">
              <a:lnSpc>
                <a:spcPct val="115000"/>
              </a:lnSpc>
              <a:spcBef>
                <a:spcPts val="0"/>
              </a:spcBef>
              <a:spcAft>
                <a:spcPts val="0"/>
              </a:spcAft>
              <a:buClr>
                <a:srgbClr val="000000"/>
              </a:buClr>
              <a:buSzPts val="2500"/>
              <a:buFont typeface="Arial"/>
              <a:buNone/>
            </a:pPr>
            <a:endParaRPr sz="2500" b="0" i="0" u="none" strike="noStrike" cap="none" dirty="0">
              <a:solidFill>
                <a:srgbClr val="000000"/>
              </a:solidFill>
              <a:latin typeface="Helvetica Neue"/>
              <a:ea typeface="Helvetica Neue"/>
              <a:cs typeface="Helvetica Neue"/>
              <a:sym typeface="Helvetica Neue"/>
            </a:endParaRPr>
          </a:p>
          <a:p>
            <a:pPr marL="457200" marR="0" lvl="0" indent="-387350" algn="l" rtl="0">
              <a:lnSpc>
                <a:spcPct val="115000"/>
              </a:lnSpc>
              <a:spcBef>
                <a:spcPts val="0"/>
              </a:spcBef>
              <a:spcAft>
                <a:spcPts val="0"/>
              </a:spcAft>
              <a:buClr>
                <a:srgbClr val="000000"/>
              </a:buClr>
              <a:buSzPts val="2500"/>
              <a:buFont typeface="Helvetica Neue"/>
              <a:buChar char="●"/>
            </a:pPr>
            <a:r>
              <a:rPr lang="en-US" sz="2500" b="0" i="0" u="none" strike="noStrike" cap="none" dirty="0">
                <a:solidFill>
                  <a:srgbClr val="000000"/>
                </a:solidFill>
                <a:latin typeface="Helvetica Neue"/>
                <a:ea typeface="Helvetica Neue"/>
                <a:cs typeface="Helvetica Neue"/>
                <a:sym typeface="Helvetica Neue"/>
              </a:rPr>
              <a:t>Train researchers on how their research workflows can leverage the capabilities of the NDC, </a:t>
            </a:r>
            <a:endParaRPr dirty="0"/>
          </a:p>
          <a:p>
            <a:pPr marL="69850" marR="0" lvl="0" indent="0" algn="l" rtl="0">
              <a:lnSpc>
                <a:spcPct val="115000"/>
              </a:lnSpc>
              <a:spcBef>
                <a:spcPts val="0"/>
              </a:spcBef>
              <a:spcAft>
                <a:spcPts val="0"/>
              </a:spcAft>
              <a:buNone/>
            </a:pPr>
            <a:r>
              <a:rPr lang="en-US" sz="2500" b="0" i="0" u="none" strike="noStrike" cap="none" dirty="0">
                <a:solidFill>
                  <a:srgbClr val="000000"/>
                </a:solidFill>
                <a:latin typeface="Helvetica Neue"/>
                <a:ea typeface="Helvetica Neue"/>
                <a:cs typeface="Helvetica Neue"/>
                <a:sym typeface="Helvetica Neue"/>
              </a:rPr>
              <a:t>      - Run workflows on a variety of computational resources </a:t>
            </a:r>
            <a:endParaRPr dirty="0"/>
          </a:p>
          <a:p>
            <a:pPr marL="69850" marR="0" lvl="0" indent="0" algn="l" rtl="0">
              <a:lnSpc>
                <a:spcPct val="115000"/>
              </a:lnSpc>
              <a:spcBef>
                <a:spcPts val="0"/>
              </a:spcBef>
              <a:spcAft>
                <a:spcPts val="0"/>
              </a:spcAft>
              <a:buNone/>
            </a:pPr>
            <a:r>
              <a:rPr lang="en-US" sz="2500" b="0" i="0" u="none" strike="noStrike" cap="none" dirty="0">
                <a:solidFill>
                  <a:srgbClr val="000000"/>
                </a:solidFill>
                <a:latin typeface="Helvetica Neue"/>
                <a:ea typeface="Helvetica Neue"/>
                <a:cs typeface="Helvetica Neue"/>
                <a:sym typeface="Helvetica Neue"/>
              </a:rPr>
              <a:t>      - Access data from both NCAR and other `data’ origins</a:t>
            </a:r>
            <a:endParaRPr sz="1400" b="0" i="0" u="none" strike="noStrike" cap="none" dirty="0">
              <a:solidFill>
                <a:srgbClr val="000000"/>
              </a:solidFill>
              <a:latin typeface="Arial"/>
              <a:ea typeface="Arial"/>
              <a:cs typeface="Arial"/>
              <a:sym typeface="Arial"/>
            </a:endParaRPr>
          </a:p>
        </p:txBody>
      </p:sp>
      <p:sp>
        <p:nvSpPr>
          <p:cNvPr id="132" name="Google Shape;132;g33f3f96e888_4_61"/>
          <p:cNvSpPr txBox="1"/>
          <p:nvPr/>
        </p:nvSpPr>
        <p:spPr>
          <a:xfrm>
            <a:off x="275100" y="93075"/>
            <a:ext cx="11641800" cy="505800"/>
          </a:xfrm>
          <a:prstGeom prst="rect">
            <a:avLst/>
          </a:prstGeom>
          <a:noFill/>
          <a:ln>
            <a:noFill/>
          </a:ln>
        </p:spPr>
        <p:txBody>
          <a:bodyPr spcFirstLastPara="1" wrap="square" lIns="45650" tIns="45650" rIns="45650" bIns="45650" anchor="ctr" anchorCtr="0">
            <a:normAutofit fontScale="77500" lnSpcReduction="20000"/>
          </a:bodyPr>
          <a:lstStyle/>
          <a:p>
            <a:pPr marL="0" marR="0" lvl="0" indent="0" algn="ctr" rtl="0">
              <a:lnSpc>
                <a:spcPct val="90000"/>
              </a:lnSpc>
              <a:spcBef>
                <a:spcPts val="0"/>
              </a:spcBef>
              <a:spcAft>
                <a:spcPts val="0"/>
              </a:spcAft>
              <a:buClr>
                <a:srgbClr val="000000"/>
              </a:buClr>
              <a:buSzPct val="130093"/>
              <a:buFont typeface="Arial"/>
              <a:buNone/>
            </a:pPr>
            <a:r>
              <a:rPr lang="en-US" sz="4066" b="1" i="0" u="none" strike="noStrike" cap="none" dirty="0">
                <a:solidFill>
                  <a:schemeClr val="lt1"/>
                </a:solidFill>
                <a:latin typeface="Arial"/>
                <a:ea typeface="Arial"/>
                <a:cs typeface="Arial"/>
                <a:sym typeface="Arial"/>
              </a:rPr>
              <a:t>NDC: Integrating NCAR’s data infrastructure with OSDF </a:t>
            </a:r>
            <a:endParaRPr dirty="0"/>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36"/>
        <p:cNvGrpSpPr/>
        <p:nvPr/>
      </p:nvGrpSpPr>
      <p:grpSpPr>
        <a:xfrm>
          <a:off x="0" y="0"/>
          <a:ext cx="0" cy="0"/>
          <a:chOff x="0" y="0"/>
          <a:chExt cx="0" cy="0"/>
        </a:xfrm>
      </p:grpSpPr>
      <p:sp>
        <p:nvSpPr>
          <p:cNvPr id="137" name="Google Shape;137;p2"/>
          <p:cNvSpPr txBox="1">
            <a:spLocks noGrp="1"/>
          </p:cNvSpPr>
          <p:nvPr>
            <p:ph type="title"/>
          </p:nvPr>
        </p:nvSpPr>
        <p:spPr>
          <a:xfrm>
            <a:off x="609600" y="156300"/>
            <a:ext cx="10972800" cy="377100"/>
          </a:xfrm>
          <a:prstGeom prst="rect">
            <a:avLst/>
          </a:prstGeom>
          <a:noFill/>
          <a:ln>
            <a:noFill/>
          </a:ln>
        </p:spPr>
        <p:txBody>
          <a:bodyPr spcFirstLastPara="1" wrap="square" lIns="121900" tIns="121900" rIns="121900" bIns="121900" anchor="ctr" anchorCtr="0">
            <a:noAutofit/>
          </a:bodyPr>
          <a:lstStyle/>
          <a:p>
            <a:pPr marL="0" lvl="0" indent="0" algn="ctr" rtl="0">
              <a:lnSpc>
                <a:spcPct val="100000"/>
              </a:lnSpc>
              <a:spcBef>
                <a:spcPts val="0"/>
              </a:spcBef>
              <a:spcAft>
                <a:spcPts val="0"/>
              </a:spcAft>
              <a:buSzPts val="1300"/>
              <a:buNone/>
            </a:pPr>
            <a:r>
              <a:rPr lang="en-US" sz="2900"/>
              <a:t>About NSF National Center for Atmospheric Research </a:t>
            </a:r>
            <a:endParaRPr sz="2900">
              <a:solidFill>
                <a:schemeClr val="lt1"/>
              </a:solidFill>
            </a:endParaRPr>
          </a:p>
        </p:txBody>
      </p:sp>
      <p:pic>
        <p:nvPicPr>
          <p:cNvPr id="138" name="Google Shape;138;p2"/>
          <p:cNvPicPr preferRelativeResize="0"/>
          <p:nvPr/>
        </p:nvPicPr>
        <p:blipFill rotWithShape="1">
          <a:blip r:embed="rId3">
            <a:alphaModFix/>
          </a:blip>
          <a:srcRect/>
          <a:stretch/>
        </p:blipFill>
        <p:spPr>
          <a:xfrm>
            <a:off x="7644535" y="3542187"/>
            <a:ext cx="3937864" cy="2731264"/>
          </a:xfrm>
          <a:prstGeom prst="rect">
            <a:avLst/>
          </a:prstGeom>
          <a:noFill/>
          <a:ln>
            <a:noFill/>
          </a:ln>
        </p:spPr>
      </p:pic>
      <p:pic>
        <p:nvPicPr>
          <p:cNvPr id="139" name="Google Shape;139;p2"/>
          <p:cNvPicPr preferRelativeResize="0"/>
          <p:nvPr/>
        </p:nvPicPr>
        <p:blipFill rotWithShape="1">
          <a:blip r:embed="rId4">
            <a:alphaModFix/>
          </a:blip>
          <a:srcRect/>
          <a:stretch/>
        </p:blipFill>
        <p:spPr>
          <a:xfrm>
            <a:off x="658314" y="3534800"/>
            <a:ext cx="6986209" cy="2746050"/>
          </a:xfrm>
          <a:prstGeom prst="rect">
            <a:avLst/>
          </a:prstGeom>
          <a:noFill/>
          <a:ln>
            <a:noFill/>
          </a:ln>
        </p:spPr>
      </p:pic>
      <p:pic>
        <p:nvPicPr>
          <p:cNvPr id="140" name="Google Shape;140;p2"/>
          <p:cNvPicPr preferRelativeResize="0"/>
          <p:nvPr/>
        </p:nvPicPr>
        <p:blipFill rotWithShape="1">
          <a:blip r:embed="rId5">
            <a:alphaModFix/>
          </a:blip>
          <a:srcRect/>
          <a:stretch/>
        </p:blipFill>
        <p:spPr>
          <a:xfrm>
            <a:off x="4927765" y="719025"/>
            <a:ext cx="6994888" cy="2746050"/>
          </a:xfrm>
          <a:prstGeom prst="rect">
            <a:avLst/>
          </a:prstGeom>
          <a:noFill/>
          <a:ln>
            <a:noFill/>
          </a:ln>
        </p:spPr>
      </p:pic>
      <p:sp>
        <p:nvSpPr>
          <p:cNvPr id="141" name="Google Shape;141;p2"/>
          <p:cNvSpPr txBox="1"/>
          <p:nvPr/>
        </p:nvSpPr>
        <p:spPr>
          <a:xfrm>
            <a:off x="124775" y="751650"/>
            <a:ext cx="4803000" cy="2680800"/>
          </a:xfrm>
          <a:prstGeom prst="rect">
            <a:avLst/>
          </a:prstGeom>
          <a:noFill/>
          <a:ln>
            <a:noFill/>
          </a:ln>
        </p:spPr>
        <p:txBody>
          <a:bodyPr spcFirstLastPara="1" wrap="square" lIns="91425" tIns="91425" rIns="91425" bIns="91425" anchor="t" anchorCtr="0">
            <a:noAutofit/>
          </a:bodyPr>
          <a:lstStyle/>
          <a:p>
            <a:pPr marL="342900" marR="0" lvl="0" indent="-342900" algn="l" rtl="0">
              <a:lnSpc>
                <a:spcPct val="100000"/>
              </a:lnSpc>
              <a:spcBef>
                <a:spcPts val="0"/>
              </a:spcBef>
              <a:spcAft>
                <a:spcPts val="0"/>
              </a:spcAft>
              <a:buClr>
                <a:srgbClr val="000000"/>
              </a:buClr>
              <a:buSzPts val="2000"/>
              <a:buFont typeface="Arial"/>
              <a:buChar char="-"/>
            </a:pPr>
            <a:r>
              <a:rPr lang="en-US" sz="2000" b="0" i="0" u="none" strike="noStrike" cap="none">
                <a:solidFill>
                  <a:srgbClr val="000000"/>
                </a:solidFill>
                <a:latin typeface="Arial"/>
                <a:ea typeface="Arial"/>
                <a:cs typeface="Arial"/>
                <a:sym typeface="Arial"/>
              </a:rPr>
              <a:t>8 Labs and Programs</a:t>
            </a:r>
            <a:endParaRPr/>
          </a:p>
          <a:p>
            <a:pPr marL="342900" marR="0" lvl="0" indent="-342900" algn="l" rtl="0">
              <a:lnSpc>
                <a:spcPct val="100000"/>
              </a:lnSpc>
              <a:spcBef>
                <a:spcPts val="0"/>
              </a:spcBef>
              <a:spcAft>
                <a:spcPts val="0"/>
              </a:spcAft>
              <a:buClr>
                <a:srgbClr val="000000"/>
              </a:buClr>
              <a:buSzPts val="2000"/>
              <a:buFont typeface="Arial"/>
              <a:buChar char="-"/>
            </a:pPr>
            <a:r>
              <a:rPr lang="en-US" sz="2000" b="0" i="0" u="none" strike="noStrike" cap="none">
                <a:solidFill>
                  <a:srgbClr val="000000"/>
                </a:solidFill>
                <a:latin typeface="Arial"/>
                <a:ea typeface="Arial"/>
                <a:cs typeface="Arial"/>
                <a:sym typeface="Arial"/>
              </a:rPr>
              <a:t>Research: Broad range of topics</a:t>
            </a:r>
            <a:endParaRPr/>
          </a:p>
          <a:p>
            <a:pPr marL="342900" marR="0" lvl="0" indent="-342900" algn="l" rtl="0">
              <a:lnSpc>
                <a:spcPct val="100000"/>
              </a:lnSpc>
              <a:spcBef>
                <a:spcPts val="0"/>
              </a:spcBef>
              <a:spcAft>
                <a:spcPts val="0"/>
              </a:spcAft>
              <a:buClr>
                <a:srgbClr val="000000"/>
              </a:buClr>
              <a:buSzPts val="2000"/>
              <a:buFont typeface="Arial"/>
              <a:buChar char="-"/>
            </a:pPr>
            <a:r>
              <a:rPr lang="en-US" sz="2000" b="0" i="0" u="none" strike="noStrike" cap="none">
                <a:solidFill>
                  <a:srgbClr val="000000"/>
                </a:solidFill>
                <a:latin typeface="Arial"/>
                <a:ea typeface="Arial"/>
                <a:cs typeface="Arial"/>
                <a:sym typeface="Arial"/>
              </a:rPr>
              <a:t>Sun’s effect on Earth’s atmosphere, Oceans’ role in weather and climate prediction  </a:t>
            </a:r>
            <a:endParaRPr/>
          </a:p>
          <a:p>
            <a:pPr marL="342900" marR="0" lvl="0" indent="-342900" algn="l" rtl="0">
              <a:lnSpc>
                <a:spcPct val="100000"/>
              </a:lnSpc>
              <a:spcBef>
                <a:spcPts val="0"/>
              </a:spcBef>
              <a:spcAft>
                <a:spcPts val="0"/>
              </a:spcAft>
              <a:buClr>
                <a:srgbClr val="000000"/>
              </a:buClr>
              <a:buSzPts val="2000"/>
              <a:buFont typeface="Arial"/>
              <a:buChar char="-"/>
            </a:pPr>
            <a:r>
              <a:rPr lang="en-US" sz="2000" b="0" i="0" u="none" strike="noStrike" cap="none">
                <a:solidFill>
                  <a:srgbClr val="000000"/>
                </a:solidFill>
                <a:latin typeface="Arial"/>
                <a:ea typeface="Arial"/>
                <a:cs typeface="Arial"/>
                <a:sym typeface="Arial"/>
              </a:rPr>
              <a:t>Educating next generation of scientists</a:t>
            </a:r>
            <a:endParaRPr sz="2000" b="0" i="0" u="none" strike="noStrike" cap="none">
              <a:solidFill>
                <a:srgbClr val="000000"/>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45"/>
        <p:cNvGrpSpPr/>
        <p:nvPr/>
      </p:nvGrpSpPr>
      <p:grpSpPr>
        <a:xfrm>
          <a:off x="0" y="0"/>
          <a:ext cx="0" cy="0"/>
          <a:chOff x="0" y="0"/>
          <a:chExt cx="0" cy="0"/>
        </a:xfrm>
      </p:grpSpPr>
      <p:sp>
        <p:nvSpPr>
          <p:cNvPr id="146" name="Google Shape;146;g33f3f96e888_4_14"/>
          <p:cNvSpPr txBox="1">
            <a:spLocks noGrp="1"/>
          </p:cNvSpPr>
          <p:nvPr>
            <p:ph type="title"/>
          </p:nvPr>
        </p:nvSpPr>
        <p:spPr>
          <a:xfrm>
            <a:off x="609600" y="156300"/>
            <a:ext cx="10972800" cy="377100"/>
          </a:xfrm>
          <a:prstGeom prst="rect">
            <a:avLst/>
          </a:prstGeom>
          <a:noFill/>
          <a:ln>
            <a:noFill/>
          </a:ln>
        </p:spPr>
        <p:txBody>
          <a:bodyPr spcFirstLastPara="1" wrap="square" lIns="121900" tIns="121900" rIns="121900" bIns="121900" anchor="ctr" anchorCtr="0">
            <a:noAutofit/>
          </a:bodyPr>
          <a:lstStyle/>
          <a:p>
            <a:pPr marL="0" lvl="0" indent="0" algn="ctr" rtl="0">
              <a:lnSpc>
                <a:spcPct val="100000"/>
              </a:lnSpc>
              <a:spcBef>
                <a:spcPts val="0"/>
              </a:spcBef>
              <a:spcAft>
                <a:spcPts val="0"/>
              </a:spcAft>
              <a:buSzPts val="1300"/>
              <a:buNone/>
            </a:pPr>
            <a:r>
              <a:rPr lang="en-US" sz="2800"/>
              <a:t>Search NSF NCAR Data Catalog</a:t>
            </a:r>
            <a:endParaRPr sz="2800">
              <a:solidFill>
                <a:schemeClr val="lt1"/>
              </a:solidFill>
            </a:endParaRPr>
          </a:p>
        </p:txBody>
      </p:sp>
      <p:pic>
        <p:nvPicPr>
          <p:cNvPr id="147" name="Google Shape;147;g33f3f96e888_4_14"/>
          <p:cNvPicPr preferRelativeResize="0"/>
          <p:nvPr/>
        </p:nvPicPr>
        <p:blipFill rotWithShape="1">
          <a:blip r:embed="rId3">
            <a:alphaModFix/>
          </a:blip>
          <a:srcRect/>
          <a:stretch/>
        </p:blipFill>
        <p:spPr>
          <a:xfrm>
            <a:off x="875500" y="841675"/>
            <a:ext cx="10440975" cy="4776924"/>
          </a:xfrm>
          <a:prstGeom prst="rect">
            <a:avLst/>
          </a:prstGeom>
          <a:noFill/>
          <a:ln>
            <a:noFill/>
          </a:ln>
        </p:spPr>
      </p:pic>
      <p:pic>
        <p:nvPicPr>
          <p:cNvPr id="148" name="Google Shape;148;g33f3f96e888_4_14"/>
          <p:cNvPicPr preferRelativeResize="0"/>
          <p:nvPr/>
        </p:nvPicPr>
        <p:blipFill rotWithShape="1">
          <a:blip r:embed="rId4">
            <a:alphaModFix/>
          </a:blip>
          <a:srcRect/>
          <a:stretch/>
        </p:blipFill>
        <p:spPr>
          <a:xfrm>
            <a:off x="5201943" y="5758713"/>
            <a:ext cx="1403208" cy="914400"/>
          </a:xfrm>
          <a:prstGeom prst="rect">
            <a:avLst/>
          </a:prstGeom>
          <a:noFill/>
          <a:ln>
            <a:noFill/>
          </a:ln>
          <a:effectLst>
            <a:outerShdw blurRad="57150" dist="19050" dir="5400000" algn="bl" rotWithShape="0">
              <a:srgbClr val="000000">
                <a:alpha val="49803"/>
              </a:srgbClr>
            </a:outerShdw>
          </a:effectLst>
        </p:spPr>
      </p:pic>
      <p:pic>
        <p:nvPicPr>
          <p:cNvPr id="149" name="Google Shape;149;g33f3f96e888_4_14"/>
          <p:cNvPicPr preferRelativeResize="0"/>
          <p:nvPr/>
        </p:nvPicPr>
        <p:blipFill rotWithShape="1">
          <a:blip r:embed="rId5">
            <a:alphaModFix/>
          </a:blip>
          <a:srcRect l="19" r="19"/>
          <a:stretch/>
        </p:blipFill>
        <p:spPr>
          <a:xfrm>
            <a:off x="439823" y="5894989"/>
            <a:ext cx="1984325" cy="641846"/>
          </a:xfrm>
          <a:prstGeom prst="rect">
            <a:avLst/>
          </a:prstGeom>
          <a:noFill/>
          <a:ln>
            <a:noFill/>
          </a:ln>
        </p:spPr>
      </p:pic>
      <p:pic>
        <p:nvPicPr>
          <p:cNvPr id="150" name="Google Shape;150;g33f3f96e888_4_14"/>
          <p:cNvPicPr preferRelativeResize="0"/>
          <p:nvPr/>
        </p:nvPicPr>
        <p:blipFill rotWithShape="1">
          <a:blip r:embed="rId6">
            <a:alphaModFix/>
          </a:blip>
          <a:srcRect/>
          <a:stretch/>
        </p:blipFill>
        <p:spPr>
          <a:xfrm>
            <a:off x="2732551" y="5899636"/>
            <a:ext cx="2211475" cy="632561"/>
          </a:xfrm>
          <a:prstGeom prst="rect">
            <a:avLst/>
          </a:prstGeom>
          <a:noFill/>
          <a:ln>
            <a:noFill/>
          </a:ln>
        </p:spPr>
      </p:pic>
      <p:pic>
        <p:nvPicPr>
          <p:cNvPr id="151" name="Google Shape;151;g33f3f96e888_4_14"/>
          <p:cNvPicPr preferRelativeResize="0"/>
          <p:nvPr/>
        </p:nvPicPr>
        <p:blipFill rotWithShape="1">
          <a:blip r:embed="rId7">
            <a:alphaModFix/>
          </a:blip>
          <a:srcRect/>
          <a:stretch/>
        </p:blipFill>
        <p:spPr>
          <a:xfrm>
            <a:off x="7089812" y="5847200"/>
            <a:ext cx="1984662" cy="737425"/>
          </a:xfrm>
          <a:prstGeom prst="rect">
            <a:avLst/>
          </a:prstGeom>
          <a:noFill/>
          <a:ln>
            <a:noFill/>
          </a:ln>
        </p:spPr>
      </p:pic>
      <p:pic>
        <p:nvPicPr>
          <p:cNvPr id="152" name="Google Shape;152;g33f3f96e888_4_14"/>
          <p:cNvPicPr preferRelativeResize="0"/>
          <p:nvPr/>
        </p:nvPicPr>
        <p:blipFill rotWithShape="1">
          <a:blip r:embed="rId8">
            <a:alphaModFix/>
          </a:blip>
          <a:srcRect/>
          <a:stretch/>
        </p:blipFill>
        <p:spPr>
          <a:xfrm>
            <a:off x="9559126" y="5899625"/>
            <a:ext cx="2148637" cy="632575"/>
          </a:xfrm>
          <a:prstGeom prst="rect">
            <a:avLst/>
          </a:prstGeom>
          <a:noFill/>
          <a:ln w="76200" cap="flat" cmpd="sng">
            <a:solidFill>
              <a:srgbClr val="073763"/>
            </a:solidFill>
            <a:prstDash val="solid"/>
            <a:round/>
            <a:headEnd type="none" w="sm" len="sm"/>
            <a:tailEnd type="none" w="sm" len="sm"/>
          </a:ln>
        </p:spPr>
      </p:pic>
      <p:sp>
        <p:nvSpPr>
          <p:cNvPr id="153" name="Google Shape;153;g33f3f96e888_4_14"/>
          <p:cNvSpPr txBox="1">
            <a:spLocks noGrp="1"/>
          </p:cNvSpPr>
          <p:nvPr>
            <p:ph type="body" idx="1"/>
          </p:nvPr>
        </p:nvSpPr>
        <p:spPr>
          <a:xfrm>
            <a:off x="5201950" y="841675"/>
            <a:ext cx="4673100" cy="570000"/>
          </a:xfrm>
          <a:prstGeom prst="rect">
            <a:avLst/>
          </a:prstGeom>
          <a:solidFill>
            <a:schemeClr val="accent1"/>
          </a:solidFill>
          <a:ln>
            <a:noFill/>
          </a:ln>
        </p:spPr>
        <p:txBody>
          <a:bodyPr spcFirstLastPara="1" wrap="square" lIns="91425" tIns="45700" rIns="91425" bIns="45700" anchor="t" anchorCtr="0">
            <a:noAutofit/>
          </a:bodyPr>
          <a:lstStyle/>
          <a:p>
            <a:pPr marL="302547" lvl="0" indent="-190469" algn="l" rtl="0">
              <a:lnSpc>
                <a:spcPct val="100000"/>
              </a:lnSpc>
              <a:spcBef>
                <a:spcPts val="0"/>
              </a:spcBef>
              <a:spcAft>
                <a:spcPts val="0"/>
              </a:spcAft>
              <a:buSzPts val="1765"/>
              <a:buNone/>
            </a:pPr>
            <a:r>
              <a:rPr lang="en-US" sz="3000" b="1" i="1">
                <a:solidFill>
                  <a:schemeClr val="lt1"/>
                </a:solidFill>
                <a:highlight>
                  <a:schemeClr val="accent1"/>
                </a:highlight>
                <a:uFill>
                  <a:noFill/>
                </a:uFill>
                <a:latin typeface="Poppins"/>
                <a:ea typeface="Poppins"/>
                <a:cs typeface="Poppins"/>
                <a:sym typeface="Poppins"/>
                <a:hlinkClick r:id="rId9">
                  <a:extLst>
                    <a:ext uri="{A12FA001-AC4F-418D-AE19-62706E023703}">
                      <ahyp:hlinkClr xmlns:ahyp="http://schemas.microsoft.com/office/drawing/2018/hyperlinkcolor" val="tx"/>
                    </a:ext>
                  </a:extLst>
                </a:hlinkClick>
              </a:rPr>
              <a:t>https://data.ucar.edu</a:t>
            </a:r>
            <a:endParaRPr sz="3000" b="1" i="1">
              <a:solidFill>
                <a:schemeClr val="lt1"/>
              </a:solidFill>
              <a:highlight>
                <a:schemeClr val="accent1"/>
              </a:highlight>
              <a:latin typeface="Poppins"/>
              <a:ea typeface="Poppins"/>
              <a:cs typeface="Poppins"/>
              <a:sym typeface="Poppins"/>
            </a:endParaRPr>
          </a:p>
        </p:txBody>
      </p:sp>
      <p:sp>
        <p:nvSpPr>
          <p:cNvPr id="154" name="Google Shape;154;g33f3f96e888_4_14"/>
          <p:cNvSpPr txBox="1"/>
          <p:nvPr/>
        </p:nvSpPr>
        <p:spPr>
          <a:xfrm>
            <a:off x="3022600" y="3266645"/>
            <a:ext cx="6146800" cy="307777"/>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None/>
            </a:pPr>
            <a:r>
              <a:rPr lang="en-US" sz="1400" b="0" i="0" u="none" strike="noStrike" cap="none">
                <a:solidFill>
                  <a:srgbClr val="000000"/>
                </a:solidFill>
                <a:latin typeface="Arial"/>
                <a:ea typeface="Arial"/>
                <a:cs typeface="Arial"/>
                <a:sym typeface="Arial"/>
              </a:rPr>
              <a:t> </a:t>
            </a:r>
            <a:endParaRPr sz="1400" b="0" i="0" u="none" strike="noStrike" cap="none">
              <a:solidFill>
                <a:srgbClr val="000000"/>
              </a:solidFill>
              <a:latin typeface="Arial"/>
              <a:ea typeface="Arial"/>
              <a:cs typeface="Arial"/>
              <a:sym typeface="Arial"/>
            </a:endParaRPr>
          </a:p>
        </p:txBody>
      </p:sp>
      <p:sp>
        <p:nvSpPr>
          <p:cNvPr id="155" name="Google Shape;155;g33f3f96e888_4_14"/>
          <p:cNvSpPr txBox="1"/>
          <p:nvPr/>
        </p:nvSpPr>
        <p:spPr>
          <a:xfrm>
            <a:off x="3022600" y="3266645"/>
            <a:ext cx="6146800" cy="307777"/>
          </a:xfrm>
          <a:prstGeom prst="rect">
            <a:avLst/>
          </a:prstGeom>
          <a:noFill/>
          <a:ln>
            <a:noFill/>
          </a:ln>
        </p:spPr>
        <p:txBody>
          <a:bodyPr spcFirstLastPara="1" wrap="square" lIns="91425" tIns="45700" rIns="91425" bIns="45700" anchor="t" anchorCtr="0">
            <a:spAutoFit/>
          </a:bodyPr>
          <a:lstStyle/>
          <a:p>
            <a:pPr marL="0" marR="0" lvl="0" indent="0" algn="l" rtl="0">
              <a:lnSpc>
                <a:spcPct val="100000"/>
              </a:lnSpc>
              <a:spcBef>
                <a:spcPts val="0"/>
              </a:spcBef>
              <a:spcAft>
                <a:spcPts val="0"/>
              </a:spcAft>
              <a:buNone/>
            </a:pPr>
            <a:r>
              <a:rPr lang="en-US" sz="1400" b="0" i="0" u="none" strike="noStrike" cap="none">
                <a:solidFill>
                  <a:srgbClr val="000000"/>
                </a:solidFill>
                <a:latin typeface="Arial"/>
                <a:ea typeface="Arial"/>
                <a:cs typeface="Arial"/>
                <a:sym typeface="Arial"/>
              </a:rPr>
              <a:t> </a:t>
            </a:r>
            <a:endParaRPr sz="1400" b="0" i="0" u="none" strike="noStrike" cap="none">
              <a:solidFill>
                <a:srgbClr val="000000"/>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59"/>
        <p:cNvGrpSpPr/>
        <p:nvPr/>
      </p:nvGrpSpPr>
      <p:grpSpPr>
        <a:xfrm>
          <a:off x="0" y="0"/>
          <a:ext cx="0" cy="0"/>
          <a:chOff x="0" y="0"/>
          <a:chExt cx="0" cy="0"/>
        </a:xfrm>
      </p:grpSpPr>
      <p:pic>
        <p:nvPicPr>
          <p:cNvPr id="160" name="Google Shape;160;g33f3f96e888_2_12"/>
          <p:cNvPicPr preferRelativeResize="0"/>
          <p:nvPr/>
        </p:nvPicPr>
        <p:blipFill rotWithShape="1">
          <a:blip r:embed="rId3">
            <a:alphaModFix/>
          </a:blip>
          <a:srcRect/>
          <a:stretch/>
        </p:blipFill>
        <p:spPr>
          <a:xfrm>
            <a:off x="5778950" y="712100"/>
            <a:ext cx="6413052" cy="2412100"/>
          </a:xfrm>
          <a:prstGeom prst="rect">
            <a:avLst/>
          </a:prstGeom>
          <a:noFill/>
          <a:ln>
            <a:noFill/>
          </a:ln>
        </p:spPr>
      </p:pic>
      <p:sp>
        <p:nvSpPr>
          <p:cNvPr id="161" name="Google Shape;161;g33f3f96e888_2_12"/>
          <p:cNvSpPr txBox="1">
            <a:spLocks noGrp="1"/>
          </p:cNvSpPr>
          <p:nvPr>
            <p:ph type="title"/>
          </p:nvPr>
        </p:nvSpPr>
        <p:spPr>
          <a:xfrm>
            <a:off x="1981200" y="156299"/>
            <a:ext cx="8229600" cy="377100"/>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SzPts val="2025"/>
              <a:buNone/>
            </a:pPr>
            <a:r>
              <a:rPr lang="en-US" sz="2825"/>
              <a:t>Current Data Services Challenges</a:t>
            </a:r>
            <a:endParaRPr sz="2825">
              <a:latin typeface="Arial"/>
              <a:ea typeface="Arial"/>
              <a:cs typeface="Arial"/>
              <a:sym typeface="Arial"/>
            </a:endParaRPr>
          </a:p>
        </p:txBody>
      </p:sp>
      <p:sp>
        <p:nvSpPr>
          <p:cNvPr id="162" name="Google Shape;162;g33f3f96e888_2_12"/>
          <p:cNvSpPr txBox="1"/>
          <p:nvPr/>
        </p:nvSpPr>
        <p:spPr>
          <a:xfrm>
            <a:off x="2079604" y="6383125"/>
            <a:ext cx="9288000" cy="388200"/>
          </a:xfrm>
          <a:prstGeom prst="rect">
            <a:avLst/>
          </a:prstGeom>
          <a:noFill/>
          <a:ln>
            <a:noFill/>
          </a:ln>
        </p:spPr>
        <p:txBody>
          <a:bodyPr spcFirstLastPara="1" wrap="square" lIns="91425" tIns="91425" rIns="91425" bIns="91425" anchor="ctr" anchorCtr="0">
            <a:normAutofit fontScale="47500" lnSpcReduction="20000"/>
          </a:bodyPr>
          <a:lstStyle/>
          <a:p>
            <a:pPr marL="0" marR="0" lvl="0" indent="0" algn="ctr" rtl="0">
              <a:lnSpc>
                <a:spcPct val="100000"/>
              </a:lnSpc>
              <a:spcBef>
                <a:spcPts val="0"/>
              </a:spcBef>
              <a:spcAft>
                <a:spcPts val="0"/>
              </a:spcAft>
              <a:buClr>
                <a:srgbClr val="000000"/>
              </a:buClr>
              <a:buSzPct val="100000"/>
              <a:buFont typeface="Arial"/>
              <a:buNone/>
            </a:pPr>
            <a:r>
              <a:rPr lang="en-US" sz="3000" b="1" i="0" u="none" strike="noStrike" cap="none">
                <a:solidFill>
                  <a:schemeClr val="lt1"/>
                </a:solidFill>
                <a:latin typeface="Arial"/>
                <a:ea typeface="Arial"/>
                <a:cs typeface="Arial"/>
                <a:sym typeface="Arial"/>
              </a:rPr>
              <a:t>NSF NCAR NG-GDEX Project Plan Responsibilities</a:t>
            </a:r>
            <a:endParaRPr sz="1600" b="1" i="0" u="none" strike="noStrike" cap="none">
              <a:solidFill>
                <a:srgbClr val="FFFFFF"/>
              </a:solidFill>
              <a:latin typeface="Arial"/>
              <a:ea typeface="Arial"/>
              <a:cs typeface="Arial"/>
              <a:sym typeface="Arial"/>
            </a:endParaRPr>
          </a:p>
        </p:txBody>
      </p:sp>
      <p:sp>
        <p:nvSpPr>
          <p:cNvPr id="163" name="Google Shape;163;g33f3f96e888_2_12"/>
          <p:cNvSpPr txBox="1"/>
          <p:nvPr/>
        </p:nvSpPr>
        <p:spPr>
          <a:xfrm>
            <a:off x="167850" y="1118500"/>
            <a:ext cx="6282900" cy="4949400"/>
          </a:xfrm>
          <a:prstGeom prst="rect">
            <a:avLst/>
          </a:prstGeom>
          <a:noFill/>
          <a:ln>
            <a:noFill/>
          </a:ln>
        </p:spPr>
        <p:txBody>
          <a:bodyPr spcFirstLastPara="1" wrap="square" lIns="91425" tIns="45700" rIns="91425" bIns="45700" anchor="t" anchorCtr="0">
            <a:noAutofit/>
          </a:bodyPr>
          <a:lstStyle/>
          <a:p>
            <a:pPr marL="0" marR="0" lvl="0" indent="0" algn="l" rtl="0">
              <a:lnSpc>
                <a:spcPct val="115000"/>
              </a:lnSpc>
              <a:spcBef>
                <a:spcPts val="0"/>
              </a:spcBef>
              <a:spcAft>
                <a:spcPts val="0"/>
              </a:spcAft>
              <a:buClr>
                <a:srgbClr val="000000"/>
              </a:buClr>
              <a:buSzPts val="2100"/>
              <a:buFont typeface="Arial"/>
              <a:buNone/>
            </a:pPr>
            <a:r>
              <a:rPr lang="en-US" sz="2100" b="0" i="0" u="none" strike="noStrike" cap="none">
                <a:solidFill>
                  <a:srgbClr val="000000"/>
                </a:solidFill>
                <a:latin typeface="Arial"/>
                <a:ea typeface="Arial"/>
                <a:cs typeface="Arial"/>
                <a:sym typeface="Arial"/>
              </a:rPr>
              <a:t>Remote Users -&gt; Legacy download and analyze workflow model from multiple repositories </a:t>
            </a:r>
            <a:endParaRPr sz="2100" b="0" i="0" u="none" strike="noStrike" cap="none">
              <a:solidFill>
                <a:srgbClr val="000000"/>
              </a:solidFill>
              <a:latin typeface="Arial"/>
              <a:ea typeface="Arial"/>
              <a:cs typeface="Arial"/>
              <a:sym typeface="Arial"/>
            </a:endParaRPr>
          </a:p>
          <a:p>
            <a:pPr marL="457200" marR="0" lvl="0" indent="-349250" algn="l" rtl="0">
              <a:lnSpc>
                <a:spcPct val="115000"/>
              </a:lnSpc>
              <a:spcBef>
                <a:spcPts val="0"/>
              </a:spcBef>
              <a:spcAft>
                <a:spcPts val="0"/>
              </a:spcAft>
              <a:buClr>
                <a:srgbClr val="000000"/>
              </a:buClr>
              <a:buSzPts val="1900"/>
              <a:buFont typeface="Arial"/>
              <a:buChar char="●"/>
            </a:pPr>
            <a:r>
              <a:rPr lang="en-US" sz="1900" b="0" i="0" u="none" strike="noStrike" cap="none">
                <a:solidFill>
                  <a:srgbClr val="000000"/>
                </a:solidFill>
                <a:latin typeface="Arial"/>
                <a:ea typeface="Arial"/>
                <a:cs typeface="Arial"/>
                <a:sym typeface="Arial"/>
              </a:rPr>
              <a:t>Time consuming &amp; inefficient</a:t>
            </a:r>
            <a:endParaRPr sz="1900" b="0" i="0" u="none" strike="noStrike" cap="none">
              <a:solidFill>
                <a:srgbClr val="000000"/>
              </a:solidFill>
              <a:latin typeface="Arial"/>
              <a:ea typeface="Arial"/>
              <a:cs typeface="Arial"/>
              <a:sym typeface="Arial"/>
            </a:endParaRPr>
          </a:p>
          <a:p>
            <a:pPr marL="457200" marR="0" lvl="0" indent="-349250" algn="l" rtl="0">
              <a:lnSpc>
                <a:spcPct val="115000"/>
              </a:lnSpc>
              <a:spcBef>
                <a:spcPts val="0"/>
              </a:spcBef>
              <a:spcAft>
                <a:spcPts val="0"/>
              </a:spcAft>
              <a:buClr>
                <a:srgbClr val="000000"/>
              </a:buClr>
              <a:buSzPts val="1900"/>
              <a:buFont typeface="Arial"/>
              <a:buChar char="●"/>
            </a:pPr>
            <a:r>
              <a:rPr lang="en-US" sz="1900" b="0" i="0" u="none" strike="noStrike" cap="none">
                <a:solidFill>
                  <a:srgbClr val="000000"/>
                </a:solidFill>
                <a:latin typeface="Arial"/>
                <a:ea typeface="Arial"/>
                <a:cs typeface="Arial"/>
                <a:sym typeface="Arial"/>
              </a:rPr>
              <a:t>User experience and data transfer </a:t>
            </a:r>
            <a:endParaRPr sz="1900" b="0" i="0" u="none" strike="noStrike" cap="none">
              <a:solidFill>
                <a:srgbClr val="000000"/>
              </a:solidFill>
              <a:latin typeface="Arial"/>
              <a:ea typeface="Arial"/>
              <a:cs typeface="Arial"/>
              <a:sym typeface="Arial"/>
            </a:endParaRPr>
          </a:p>
          <a:p>
            <a:pPr marL="457200" marR="0" lvl="0" indent="0" algn="l" rtl="0">
              <a:lnSpc>
                <a:spcPct val="115000"/>
              </a:lnSpc>
              <a:spcBef>
                <a:spcPts val="0"/>
              </a:spcBef>
              <a:spcAft>
                <a:spcPts val="0"/>
              </a:spcAft>
              <a:buClr>
                <a:srgbClr val="000000"/>
              </a:buClr>
              <a:buSzPts val="1900"/>
              <a:buFont typeface="Arial"/>
              <a:buNone/>
            </a:pPr>
            <a:r>
              <a:rPr lang="en-US" sz="1900" b="0" i="0" u="none" strike="noStrike" cap="none">
                <a:solidFill>
                  <a:srgbClr val="000000"/>
                </a:solidFill>
                <a:latin typeface="Arial"/>
                <a:ea typeface="Arial"/>
                <a:cs typeface="Arial"/>
                <a:sym typeface="Arial"/>
              </a:rPr>
              <a:t>service options differ by repository</a:t>
            </a:r>
            <a:endParaRPr sz="2100" b="0" i="0" u="none" strike="noStrike" cap="none">
              <a:solidFill>
                <a:srgbClr val="000000"/>
              </a:solidFill>
              <a:latin typeface="Arial"/>
              <a:ea typeface="Arial"/>
              <a:cs typeface="Arial"/>
              <a:sym typeface="Arial"/>
            </a:endParaRPr>
          </a:p>
          <a:p>
            <a:pPr marL="0" marR="0" lvl="0" indent="0" algn="l" rtl="0">
              <a:lnSpc>
                <a:spcPct val="115000"/>
              </a:lnSpc>
              <a:spcBef>
                <a:spcPts val="0"/>
              </a:spcBef>
              <a:spcAft>
                <a:spcPts val="0"/>
              </a:spcAft>
              <a:buClr>
                <a:srgbClr val="000000"/>
              </a:buClr>
              <a:buSzPts val="2100"/>
              <a:buFont typeface="Arial"/>
              <a:buNone/>
            </a:pPr>
            <a:endParaRPr sz="2100" b="0" i="0" u="none" strike="noStrike" cap="none">
              <a:solidFill>
                <a:srgbClr val="000000"/>
              </a:solidFill>
              <a:latin typeface="Arial"/>
              <a:ea typeface="Arial"/>
              <a:cs typeface="Arial"/>
              <a:sym typeface="Arial"/>
            </a:endParaRPr>
          </a:p>
          <a:p>
            <a:pPr marL="0" marR="0" lvl="0" indent="0" algn="l" rtl="0">
              <a:lnSpc>
                <a:spcPct val="115000"/>
              </a:lnSpc>
              <a:spcBef>
                <a:spcPts val="0"/>
              </a:spcBef>
              <a:spcAft>
                <a:spcPts val="0"/>
              </a:spcAft>
              <a:buClr>
                <a:srgbClr val="000000"/>
              </a:buClr>
              <a:buSzPts val="2100"/>
              <a:buFont typeface="Arial"/>
              <a:buNone/>
            </a:pPr>
            <a:endParaRPr sz="2100" b="0" i="0" u="none" strike="noStrike" cap="none">
              <a:solidFill>
                <a:srgbClr val="000000"/>
              </a:solidFill>
              <a:latin typeface="Arial"/>
              <a:ea typeface="Arial"/>
              <a:cs typeface="Arial"/>
              <a:sym typeface="Arial"/>
            </a:endParaRPr>
          </a:p>
          <a:p>
            <a:pPr marL="0" marR="0" lvl="0" indent="0" algn="l" rtl="0">
              <a:lnSpc>
                <a:spcPct val="115000"/>
              </a:lnSpc>
              <a:spcBef>
                <a:spcPts val="0"/>
              </a:spcBef>
              <a:spcAft>
                <a:spcPts val="0"/>
              </a:spcAft>
              <a:buClr>
                <a:srgbClr val="000000"/>
              </a:buClr>
              <a:buSzPts val="1100"/>
              <a:buFont typeface="Arial"/>
              <a:buNone/>
            </a:pPr>
            <a:r>
              <a:rPr lang="en-US" sz="2100" b="0" i="0" u="none" strike="noStrike" cap="none">
                <a:solidFill>
                  <a:srgbClr val="000000"/>
                </a:solidFill>
                <a:latin typeface="Arial"/>
                <a:ea typeface="Arial"/>
                <a:cs typeface="Arial"/>
                <a:sym typeface="Arial"/>
              </a:rPr>
              <a:t>NCAR HPC users -&gt; Direct access to selected datasets</a:t>
            </a:r>
            <a:endParaRPr sz="2100" b="0" i="0" u="none" strike="noStrike" cap="none">
              <a:solidFill>
                <a:srgbClr val="000000"/>
              </a:solidFill>
              <a:latin typeface="Arial"/>
              <a:ea typeface="Arial"/>
              <a:cs typeface="Arial"/>
              <a:sym typeface="Arial"/>
            </a:endParaRPr>
          </a:p>
          <a:p>
            <a:pPr marL="457200" marR="0" lvl="0" indent="-349250" algn="l" rtl="0">
              <a:lnSpc>
                <a:spcPct val="115000"/>
              </a:lnSpc>
              <a:spcBef>
                <a:spcPts val="0"/>
              </a:spcBef>
              <a:spcAft>
                <a:spcPts val="0"/>
              </a:spcAft>
              <a:buClr>
                <a:srgbClr val="000000"/>
              </a:buClr>
              <a:buSzPts val="1900"/>
              <a:buFont typeface="Arial"/>
              <a:buChar char="●"/>
            </a:pPr>
            <a:r>
              <a:rPr lang="en-US" sz="1900" b="0" i="0" u="none" strike="noStrike" cap="none">
                <a:solidFill>
                  <a:srgbClr val="000000"/>
                </a:solidFill>
                <a:latin typeface="Arial"/>
                <a:ea typeface="Arial"/>
                <a:cs typeface="Arial"/>
                <a:sym typeface="Arial"/>
              </a:rPr>
              <a:t>Limited to users with NCAR HPC accounts</a:t>
            </a:r>
            <a:endParaRPr sz="1900" b="0" i="0" u="none" strike="noStrike" cap="none">
              <a:solidFill>
                <a:srgbClr val="000000"/>
              </a:solidFill>
              <a:latin typeface="Arial"/>
              <a:ea typeface="Arial"/>
              <a:cs typeface="Arial"/>
              <a:sym typeface="Arial"/>
            </a:endParaRPr>
          </a:p>
          <a:p>
            <a:pPr marL="457200" marR="0" lvl="0" indent="-349250" algn="l" rtl="0">
              <a:lnSpc>
                <a:spcPct val="115000"/>
              </a:lnSpc>
              <a:spcBef>
                <a:spcPts val="0"/>
              </a:spcBef>
              <a:spcAft>
                <a:spcPts val="0"/>
              </a:spcAft>
              <a:buClr>
                <a:srgbClr val="000000"/>
              </a:buClr>
              <a:buSzPts val="1900"/>
              <a:buFont typeface="Arial"/>
              <a:buChar char="●"/>
            </a:pPr>
            <a:r>
              <a:rPr lang="en-US" sz="1900" b="0" i="0" u="none" strike="noStrike" cap="none">
                <a:solidFill>
                  <a:srgbClr val="000000"/>
                </a:solidFill>
                <a:latin typeface="Arial"/>
                <a:ea typeface="Arial"/>
                <a:cs typeface="Arial"/>
                <a:sym typeface="Arial"/>
              </a:rPr>
              <a:t>Only a subset of NCAR datasets accessible</a:t>
            </a:r>
            <a:endParaRPr sz="1900" b="0" i="0" u="none" strike="noStrike" cap="none">
              <a:solidFill>
                <a:srgbClr val="000000"/>
              </a:solidFill>
              <a:latin typeface="Arial"/>
              <a:ea typeface="Arial"/>
              <a:cs typeface="Arial"/>
              <a:sym typeface="Arial"/>
            </a:endParaRPr>
          </a:p>
          <a:p>
            <a:pPr marL="457200" marR="0" lvl="0" indent="-349250" algn="l" rtl="0">
              <a:lnSpc>
                <a:spcPct val="115000"/>
              </a:lnSpc>
              <a:spcBef>
                <a:spcPts val="0"/>
              </a:spcBef>
              <a:spcAft>
                <a:spcPts val="0"/>
              </a:spcAft>
              <a:buClr>
                <a:srgbClr val="000000"/>
              </a:buClr>
              <a:buSzPts val="1900"/>
              <a:buFont typeface="Arial"/>
              <a:buChar char="●"/>
            </a:pPr>
            <a:r>
              <a:rPr lang="en-US" sz="1900" b="0" i="0" u="none" strike="noStrike" cap="none">
                <a:solidFill>
                  <a:srgbClr val="000000"/>
                </a:solidFill>
                <a:latin typeface="Arial"/>
                <a:ea typeface="Arial"/>
                <a:cs typeface="Arial"/>
                <a:sym typeface="Arial"/>
              </a:rPr>
              <a:t>No good search capability outside of “ask</a:t>
            </a:r>
            <a:endParaRPr sz="1900" b="0" i="0" u="none" strike="noStrike" cap="none">
              <a:solidFill>
                <a:srgbClr val="000000"/>
              </a:solidFill>
              <a:latin typeface="Arial"/>
              <a:ea typeface="Arial"/>
              <a:cs typeface="Arial"/>
              <a:sym typeface="Arial"/>
            </a:endParaRPr>
          </a:p>
          <a:p>
            <a:pPr marL="0" marR="0" lvl="0" indent="457200" algn="l" rtl="0">
              <a:lnSpc>
                <a:spcPct val="115000"/>
              </a:lnSpc>
              <a:spcBef>
                <a:spcPts val="0"/>
              </a:spcBef>
              <a:spcAft>
                <a:spcPts val="0"/>
              </a:spcAft>
              <a:buClr>
                <a:srgbClr val="000000"/>
              </a:buClr>
              <a:buSzPts val="1900"/>
              <a:buFont typeface="Arial"/>
              <a:buNone/>
            </a:pPr>
            <a:r>
              <a:rPr lang="en-US" sz="1900" b="0" i="1" u="none" strike="noStrike" cap="none">
                <a:solidFill>
                  <a:srgbClr val="000000"/>
                </a:solidFill>
                <a:latin typeface="Arial"/>
                <a:ea typeface="Arial"/>
                <a:cs typeface="Arial"/>
                <a:sym typeface="Arial"/>
              </a:rPr>
              <a:t>where a dataset is located on storage”</a:t>
            </a:r>
            <a:endParaRPr sz="1900" b="0" i="0" u="none" strike="noStrike" cap="none">
              <a:solidFill>
                <a:srgbClr val="000000"/>
              </a:solidFill>
              <a:latin typeface="Arial"/>
              <a:ea typeface="Arial"/>
              <a:cs typeface="Arial"/>
              <a:sym typeface="Arial"/>
            </a:endParaRPr>
          </a:p>
        </p:txBody>
      </p:sp>
      <p:sp>
        <p:nvSpPr>
          <p:cNvPr id="164" name="Google Shape;164;g33f3f96e888_2_12"/>
          <p:cNvSpPr txBox="1"/>
          <p:nvPr/>
        </p:nvSpPr>
        <p:spPr>
          <a:xfrm>
            <a:off x="10297700" y="3006975"/>
            <a:ext cx="2686200" cy="345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000"/>
              <a:buFont typeface="Arial"/>
              <a:buNone/>
            </a:pPr>
            <a:r>
              <a:rPr lang="en-US" sz="1000" b="0" i="0" u="none" strike="noStrike" cap="none">
                <a:solidFill>
                  <a:srgbClr val="000000"/>
                </a:solidFill>
                <a:latin typeface="Arial"/>
                <a:ea typeface="Arial"/>
                <a:cs typeface="Arial"/>
                <a:sym typeface="Arial"/>
              </a:rPr>
              <a:t>Image Credit: Ryan Abernathy</a:t>
            </a:r>
            <a:endParaRPr sz="1000" b="0" i="0" u="none" strike="noStrike" cap="none">
              <a:solidFill>
                <a:srgbClr val="000000"/>
              </a:solidFill>
              <a:latin typeface="Arial"/>
              <a:ea typeface="Arial"/>
              <a:cs typeface="Arial"/>
              <a:sym typeface="Arial"/>
            </a:endParaRPr>
          </a:p>
        </p:txBody>
      </p:sp>
      <p:pic>
        <p:nvPicPr>
          <p:cNvPr id="165" name="Google Shape;165;g33f3f96e888_2_12"/>
          <p:cNvPicPr preferRelativeResize="0"/>
          <p:nvPr/>
        </p:nvPicPr>
        <p:blipFill rotWithShape="1">
          <a:blip r:embed="rId4">
            <a:alphaModFix/>
          </a:blip>
          <a:srcRect/>
          <a:stretch/>
        </p:blipFill>
        <p:spPr>
          <a:xfrm>
            <a:off x="6548575" y="3770909"/>
            <a:ext cx="4873824" cy="2193300"/>
          </a:xfrm>
          <a:prstGeom prst="rect">
            <a:avLst/>
          </a:prstGeom>
          <a:noFill/>
          <a:ln>
            <a:noFill/>
          </a:ln>
        </p:spPr>
      </p:pic>
      <p:cxnSp>
        <p:nvCxnSpPr>
          <p:cNvPr id="166" name="Google Shape;166;g33f3f96e888_2_12"/>
          <p:cNvCxnSpPr/>
          <p:nvPr/>
        </p:nvCxnSpPr>
        <p:spPr>
          <a:xfrm rot="10800000">
            <a:off x="1335500" y="3401350"/>
            <a:ext cx="8296800" cy="24000"/>
          </a:xfrm>
          <a:prstGeom prst="straightConnector1">
            <a:avLst/>
          </a:prstGeom>
          <a:noFill/>
          <a:ln w="9525" cap="flat" cmpd="sng">
            <a:solidFill>
              <a:schemeClr val="dk2"/>
            </a:solidFill>
            <a:prstDash val="solid"/>
            <a:round/>
            <a:headEnd type="none" w="sm" len="sm"/>
            <a:tailEnd type="none" w="sm" len="sm"/>
          </a:ln>
        </p:spPr>
      </p:cxn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170"/>
        <p:cNvGrpSpPr/>
        <p:nvPr/>
      </p:nvGrpSpPr>
      <p:grpSpPr>
        <a:xfrm>
          <a:off x="0" y="0"/>
          <a:ext cx="0" cy="0"/>
          <a:chOff x="0" y="0"/>
          <a:chExt cx="0" cy="0"/>
        </a:xfrm>
      </p:grpSpPr>
      <p:pic>
        <p:nvPicPr>
          <p:cNvPr id="171" name="Google Shape;171;p3" title="GDEX-Architecture-GDEX.png"/>
          <p:cNvPicPr preferRelativeResize="0"/>
          <p:nvPr/>
        </p:nvPicPr>
        <p:blipFill rotWithShape="1">
          <a:blip r:embed="rId3">
            <a:alphaModFix/>
          </a:blip>
          <a:srcRect/>
          <a:stretch/>
        </p:blipFill>
        <p:spPr>
          <a:xfrm>
            <a:off x="4394925" y="1257025"/>
            <a:ext cx="7637012" cy="4783200"/>
          </a:xfrm>
          <a:prstGeom prst="rect">
            <a:avLst/>
          </a:prstGeom>
          <a:noFill/>
          <a:ln>
            <a:noFill/>
          </a:ln>
        </p:spPr>
      </p:pic>
      <p:sp>
        <p:nvSpPr>
          <p:cNvPr id="172" name="Google Shape;172;p3"/>
          <p:cNvSpPr txBox="1"/>
          <p:nvPr/>
        </p:nvSpPr>
        <p:spPr>
          <a:xfrm>
            <a:off x="107625" y="940550"/>
            <a:ext cx="4136100" cy="51009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2000"/>
              <a:buFont typeface="Arial"/>
              <a:buNone/>
            </a:pPr>
            <a:r>
              <a:rPr lang="en-US" sz="2200" b="1" i="0" u="none" strike="noStrike" cap="none" dirty="0">
                <a:solidFill>
                  <a:srgbClr val="000000"/>
                </a:solidFill>
                <a:latin typeface="Arial"/>
                <a:ea typeface="Arial"/>
                <a:cs typeface="Arial"/>
                <a:sym typeface="Arial"/>
              </a:rPr>
              <a:t>Vision: Data Commons</a:t>
            </a:r>
            <a:endParaRPr sz="2000" b="1" i="0" u="none" strike="noStrike" cap="none" dirty="0">
              <a:solidFill>
                <a:srgbClr val="000000"/>
              </a:solidFill>
              <a:latin typeface="Arial"/>
              <a:ea typeface="Arial"/>
              <a:cs typeface="Arial"/>
              <a:sym typeface="Arial"/>
            </a:endParaRPr>
          </a:p>
          <a:p>
            <a:pPr marL="0" marR="0" lvl="0" indent="0" algn="l" rtl="0">
              <a:lnSpc>
                <a:spcPct val="100000"/>
              </a:lnSpc>
              <a:spcBef>
                <a:spcPts val="0"/>
              </a:spcBef>
              <a:spcAft>
                <a:spcPts val="0"/>
              </a:spcAft>
              <a:buClr>
                <a:srgbClr val="000000"/>
              </a:buClr>
              <a:buSzPts val="2000"/>
              <a:buFont typeface="Arial"/>
              <a:buNone/>
            </a:pPr>
            <a:endParaRPr sz="2000" b="1" i="0" u="none" strike="noStrike" cap="none" dirty="0">
              <a:solidFill>
                <a:srgbClr val="000000"/>
              </a:solidFill>
              <a:latin typeface="Arial"/>
              <a:ea typeface="Arial"/>
              <a:cs typeface="Arial"/>
              <a:sym typeface="Arial"/>
            </a:endParaRPr>
          </a:p>
          <a:p>
            <a:pPr marL="0" marR="0" lvl="0" indent="0" algn="l" rtl="0">
              <a:lnSpc>
                <a:spcPct val="100000"/>
              </a:lnSpc>
              <a:spcBef>
                <a:spcPts val="0"/>
              </a:spcBef>
              <a:spcAft>
                <a:spcPts val="0"/>
              </a:spcAft>
              <a:buClr>
                <a:srgbClr val="000000"/>
              </a:buClr>
              <a:buSzPts val="1800"/>
              <a:buFont typeface="Arial"/>
              <a:buNone/>
            </a:pPr>
            <a:r>
              <a:rPr lang="en-US" sz="1800" b="1" i="0" u="none" strike="noStrike" cap="none" dirty="0">
                <a:solidFill>
                  <a:srgbClr val="000000"/>
                </a:solidFill>
                <a:latin typeface="Arial"/>
                <a:ea typeface="Arial"/>
                <a:cs typeface="Arial"/>
                <a:sym typeface="Arial"/>
              </a:rPr>
              <a:t>Accessible to All</a:t>
            </a:r>
            <a:endParaRPr sz="1800" b="1" i="0" u="none" strike="noStrike" cap="none" dirty="0">
              <a:solidFill>
                <a:srgbClr val="000000"/>
              </a:solidFill>
              <a:latin typeface="Arial"/>
              <a:ea typeface="Arial"/>
              <a:cs typeface="Arial"/>
              <a:sym typeface="Arial"/>
            </a:endParaRPr>
          </a:p>
          <a:p>
            <a:pPr marL="457200" marR="0" lvl="0" indent="-342900" algn="l" rtl="0">
              <a:lnSpc>
                <a:spcPct val="100000"/>
              </a:lnSpc>
              <a:spcBef>
                <a:spcPts val="0"/>
              </a:spcBef>
              <a:spcAft>
                <a:spcPts val="0"/>
              </a:spcAft>
              <a:buClr>
                <a:srgbClr val="000000"/>
              </a:buClr>
              <a:buSzPts val="1800"/>
              <a:buFont typeface="Arial"/>
              <a:buChar char="-"/>
            </a:pPr>
            <a:r>
              <a:rPr lang="en-US" sz="1800" b="0" i="0" u="none" strike="noStrike" cap="none" dirty="0">
                <a:solidFill>
                  <a:srgbClr val="000000"/>
                </a:solidFill>
                <a:latin typeface="Arial"/>
                <a:ea typeface="Arial"/>
                <a:cs typeface="Arial"/>
                <a:sym typeface="Arial"/>
              </a:rPr>
              <a:t>Simple, consistent access for researchers — from novice to expert.</a:t>
            </a:r>
            <a:endParaRPr sz="1800" b="0" i="0" u="none" strike="noStrike" cap="none" dirty="0">
              <a:solidFill>
                <a:srgbClr val="000000"/>
              </a:solidFill>
              <a:latin typeface="Arial"/>
              <a:ea typeface="Arial"/>
              <a:cs typeface="Arial"/>
              <a:sym typeface="Arial"/>
            </a:endParaRPr>
          </a:p>
          <a:p>
            <a:pPr marL="457200" marR="0" lvl="0" indent="0" algn="l" rtl="0">
              <a:lnSpc>
                <a:spcPct val="100000"/>
              </a:lnSpc>
              <a:spcBef>
                <a:spcPts val="0"/>
              </a:spcBef>
              <a:spcAft>
                <a:spcPts val="0"/>
              </a:spcAft>
              <a:buClr>
                <a:srgbClr val="000000"/>
              </a:buClr>
              <a:buSzPts val="1800"/>
              <a:buFont typeface="Arial"/>
              <a:buNone/>
            </a:pPr>
            <a:endParaRPr sz="1800" b="0" i="0" u="none" strike="noStrike" cap="none" dirty="0">
              <a:solidFill>
                <a:srgbClr val="000000"/>
              </a:solidFill>
              <a:latin typeface="Arial"/>
              <a:ea typeface="Arial"/>
              <a:cs typeface="Arial"/>
              <a:sym typeface="Arial"/>
            </a:endParaRPr>
          </a:p>
          <a:p>
            <a:pPr marL="0" marR="0" lvl="0" indent="0" algn="l" rtl="0">
              <a:lnSpc>
                <a:spcPct val="100000"/>
              </a:lnSpc>
              <a:spcBef>
                <a:spcPts val="0"/>
              </a:spcBef>
              <a:spcAft>
                <a:spcPts val="0"/>
              </a:spcAft>
              <a:buClr>
                <a:srgbClr val="000000"/>
              </a:buClr>
              <a:buSzPts val="1800"/>
              <a:buFont typeface="Arial"/>
              <a:buNone/>
            </a:pPr>
            <a:r>
              <a:rPr lang="en-US" sz="1800" b="1" i="0" u="none" strike="noStrike" cap="none" dirty="0">
                <a:solidFill>
                  <a:srgbClr val="000000"/>
                </a:solidFill>
                <a:latin typeface="Arial"/>
                <a:ea typeface="Arial"/>
                <a:cs typeface="Arial"/>
                <a:sym typeface="Arial"/>
              </a:rPr>
              <a:t>Integrated for Insight</a:t>
            </a:r>
            <a:endParaRPr sz="1800" b="1" i="0" u="none" strike="noStrike" cap="none" dirty="0">
              <a:solidFill>
                <a:srgbClr val="000000"/>
              </a:solidFill>
              <a:latin typeface="Arial"/>
              <a:ea typeface="Arial"/>
              <a:cs typeface="Arial"/>
              <a:sym typeface="Arial"/>
            </a:endParaRPr>
          </a:p>
          <a:p>
            <a:pPr marL="457200" marR="0" lvl="0" indent="-342900" algn="l" rtl="0">
              <a:lnSpc>
                <a:spcPct val="100000"/>
              </a:lnSpc>
              <a:spcBef>
                <a:spcPts val="0"/>
              </a:spcBef>
              <a:spcAft>
                <a:spcPts val="0"/>
              </a:spcAft>
              <a:buClr>
                <a:srgbClr val="000000"/>
              </a:buClr>
              <a:buSzPts val="1800"/>
              <a:buFont typeface="Arial"/>
              <a:buChar char="-"/>
            </a:pPr>
            <a:r>
              <a:rPr lang="en-US" sz="1800" b="0" i="0" u="none" strike="noStrike" cap="none" dirty="0">
                <a:solidFill>
                  <a:srgbClr val="000000"/>
                </a:solidFill>
                <a:latin typeface="Arial"/>
                <a:ea typeface="Arial"/>
                <a:cs typeface="Arial"/>
                <a:sym typeface="Arial"/>
              </a:rPr>
              <a:t>Seamless tools for exploration, analysis, and AI/ML workflows</a:t>
            </a:r>
            <a:endParaRPr sz="1800" b="0" i="0" u="none" strike="noStrike" cap="none" dirty="0">
              <a:solidFill>
                <a:srgbClr val="000000"/>
              </a:solidFill>
              <a:latin typeface="Arial"/>
              <a:ea typeface="Arial"/>
              <a:cs typeface="Arial"/>
              <a:sym typeface="Arial"/>
            </a:endParaRPr>
          </a:p>
          <a:p>
            <a:pPr marL="457200" marR="0" lvl="0" indent="0" algn="l" rtl="0">
              <a:lnSpc>
                <a:spcPct val="100000"/>
              </a:lnSpc>
              <a:spcBef>
                <a:spcPts val="0"/>
              </a:spcBef>
              <a:spcAft>
                <a:spcPts val="0"/>
              </a:spcAft>
              <a:buClr>
                <a:srgbClr val="000000"/>
              </a:buClr>
              <a:buSzPts val="1800"/>
              <a:buFont typeface="Arial"/>
              <a:buNone/>
            </a:pPr>
            <a:endParaRPr sz="1800" b="0" i="0" u="none" strike="noStrike" cap="none" dirty="0">
              <a:solidFill>
                <a:srgbClr val="000000"/>
              </a:solidFill>
              <a:latin typeface="Arial"/>
              <a:ea typeface="Arial"/>
              <a:cs typeface="Arial"/>
              <a:sym typeface="Arial"/>
            </a:endParaRPr>
          </a:p>
          <a:p>
            <a:pPr marL="0" marR="0" lvl="0" indent="0" algn="l" rtl="0">
              <a:lnSpc>
                <a:spcPct val="100000"/>
              </a:lnSpc>
              <a:spcBef>
                <a:spcPts val="0"/>
              </a:spcBef>
              <a:spcAft>
                <a:spcPts val="0"/>
              </a:spcAft>
              <a:buClr>
                <a:srgbClr val="000000"/>
              </a:buClr>
              <a:buSzPts val="1800"/>
              <a:buFont typeface="Arial"/>
              <a:buNone/>
            </a:pPr>
            <a:r>
              <a:rPr lang="en-US" sz="1800" b="1" i="0" u="none" strike="noStrike" cap="none" dirty="0">
                <a:solidFill>
                  <a:srgbClr val="000000"/>
                </a:solidFill>
                <a:latin typeface="Arial"/>
                <a:ea typeface="Arial"/>
                <a:cs typeface="Arial"/>
                <a:sym typeface="Arial"/>
              </a:rPr>
              <a:t>Built for Community Leadership</a:t>
            </a:r>
            <a:endParaRPr sz="1800" b="1" i="0" u="none" strike="noStrike" cap="none" dirty="0">
              <a:solidFill>
                <a:srgbClr val="000000"/>
              </a:solidFill>
              <a:latin typeface="Arial"/>
              <a:ea typeface="Arial"/>
              <a:cs typeface="Arial"/>
              <a:sym typeface="Arial"/>
            </a:endParaRPr>
          </a:p>
          <a:p>
            <a:pPr marL="457200" marR="0" lvl="0" indent="-342900" algn="l" rtl="0">
              <a:lnSpc>
                <a:spcPct val="100000"/>
              </a:lnSpc>
              <a:spcBef>
                <a:spcPts val="0"/>
              </a:spcBef>
              <a:spcAft>
                <a:spcPts val="0"/>
              </a:spcAft>
              <a:buClr>
                <a:srgbClr val="000000"/>
              </a:buClr>
              <a:buSzPts val="1800"/>
              <a:buFont typeface="Arial"/>
              <a:buChar char="-"/>
            </a:pPr>
            <a:r>
              <a:rPr lang="en-US" sz="1800" b="0" i="0" u="none" strike="noStrike" cap="none" dirty="0">
                <a:solidFill>
                  <a:srgbClr val="000000"/>
                </a:solidFill>
                <a:latin typeface="Arial"/>
                <a:ea typeface="Arial"/>
                <a:cs typeface="Arial"/>
                <a:sym typeface="Arial"/>
              </a:rPr>
              <a:t>Enable open, collaborative, next-gen cyberinfrastructure</a:t>
            </a:r>
            <a:endParaRPr sz="1667" b="0" i="0" u="none" strike="noStrike" cap="none" dirty="0">
              <a:solidFill>
                <a:srgbClr val="000000"/>
              </a:solidFill>
              <a:latin typeface="Arial"/>
              <a:ea typeface="Arial"/>
              <a:cs typeface="Arial"/>
              <a:sym typeface="Arial"/>
            </a:endParaRPr>
          </a:p>
        </p:txBody>
      </p:sp>
      <p:sp>
        <p:nvSpPr>
          <p:cNvPr id="173" name="Google Shape;173;p3"/>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100000"/>
              </a:lnSpc>
              <a:spcBef>
                <a:spcPts val="0"/>
              </a:spcBef>
              <a:spcAft>
                <a:spcPts val="0"/>
              </a:spcAft>
              <a:buClr>
                <a:srgbClr val="000000"/>
              </a:buClr>
              <a:buSzPts val="2267"/>
              <a:buFont typeface="Arial"/>
              <a:buNone/>
            </a:pPr>
            <a:r>
              <a:rPr lang="en-US" sz="2267" b="1" i="0" u="none" strike="noStrike" cap="none">
                <a:solidFill>
                  <a:srgbClr val="FFFFFF"/>
                </a:solidFill>
                <a:latin typeface="Arial"/>
                <a:ea typeface="Arial"/>
                <a:cs typeface="Arial"/>
                <a:sym typeface="Arial"/>
              </a:rPr>
              <a:t>Realizing the Potential of NSF NCAR’s Research Data Ecosystem</a:t>
            </a:r>
            <a:endParaRPr sz="2267" b="1" i="0" u="none" strike="noStrike" cap="none">
              <a:solidFill>
                <a:srgbClr val="FFFFFF"/>
              </a:solidFill>
              <a:latin typeface="Arial"/>
              <a:ea typeface="Arial"/>
              <a:cs typeface="Arial"/>
              <a:sym typeface="Arial"/>
            </a:endParaRPr>
          </a:p>
        </p:txBody>
      </p:sp>
      <p:sp>
        <p:nvSpPr>
          <p:cNvPr id="174" name="Google Shape;174;p3"/>
          <p:cNvSpPr txBox="1"/>
          <p:nvPr/>
        </p:nvSpPr>
        <p:spPr>
          <a:xfrm>
            <a:off x="3528375" y="5855975"/>
            <a:ext cx="9752100" cy="377100"/>
          </a:xfrm>
          <a:prstGeom prst="rect">
            <a:avLst/>
          </a:prstGeom>
          <a:noFill/>
          <a:ln>
            <a:noFill/>
          </a:ln>
        </p:spPr>
        <p:txBody>
          <a:bodyPr spcFirstLastPara="1" wrap="square" lIns="91425" tIns="91425" rIns="91425" bIns="91425" anchor="t" anchorCtr="0">
            <a:noAutofit/>
          </a:bodyPr>
          <a:lstStyle/>
          <a:p>
            <a:pPr marL="0" marR="0" lvl="0" indent="0" algn="l" rtl="0">
              <a:lnSpc>
                <a:spcPct val="115000"/>
              </a:lnSpc>
              <a:spcBef>
                <a:spcPts val="0"/>
              </a:spcBef>
              <a:spcAft>
                <a:spcPts val="0"/>
              </a:spcAft>
              <a:buClr>
                <a:srgbClr val="000000"/>
              </a:buClr>
              <a:buSzPts val="1100"/>
              <a:buFont typeface="Arial"/>
              <a:buNone/>
            </a:pPr>
            <a:r>
              <a:rPr lang="en-US" sz="1100" b="0" i="0" u="none" strike="noStrike" cap="none">
                <a:solidFill>
                  <a:srgbClr val="222222"/>
                </a:solidFill>
                <a:highlight>
                  <a:srgbClr val="FFFFFF"/>
                </a:highlight>
                <a:latin typeface="Arial"/>
                <a:ea typeface="Arial"/>
                <a:cs typeface="Arial"/>
                <a:sym typeface="Arial"/>
              </a:rPr>
              <a:t>Grossman, R.L. Ten lessons for data sharing with a data commons. </a:t>
            </a:r>
            <a:r>
              <a:rPr lang="en-US" sz="1100" b="0" i="1" u="none" strike="noStrike" cap="none">
                <a:solidFill>
                  <a:srgbClr val="222222"/>
                </a:solidFill>
                <a:highlight>
                  <a:srgbClr val="FFFFFF"/>
                </a:highlight>
                <a:latin typeface="Arial"/>
                <a:ea typeface="Arial"/>
                <a:cs typeface="Arial"/>
                <a:sym typeface="Arial"/>
              </a:rPr>
              <a:t>Sci Data</a:t>
            </a:r>
            <a:r>
              <a:rPr lang="en-US" sz="1100" b="0" i="0" u="none" strike="noStrike" cap="none">
                <a:solidFill>
                  <a:srgbClr val="222222"/>
                </a:solidFill>
                <a:highlight>
                  <a:srgbClr val="FFFFFF"/>
                </a:highlight>
                <a:latin typeface="Arial"/>
                <a:ea typeface="Arial"/>
                <a:cs typeface="Arial"/>
                <a:sym typeface="Arial"/>
              </a:rPr>
              <a:t> 10, 120 (2023). </a:t>
            </a:r>
            <a:r>
              <a:rPr lang="en-US" sz="1100" b="0" i="0" u="sng" strike="noStrike" cap="none">
                <a:solidFill>
                  <a:srgbClr val="0097A7"/>
                </a:solidFill>
                <a:highlight>
                  <a:srgbClr val="FFFFFF"/>
                </a:highlight>
                <a:latin typeface="Arial"/>
                <a:ea typeface="Arial"/>
                <a:cs typeface="Arial"/>
                <a:sym typeface="Arial"/>
                <a:hlinkClick r:id="rId4">
                  <a:extLst>
                    <a:ext uri="{A12FA001-AC4F-418D-AE19-62706E023703}">
                      <ahyp:hlinkClr xmlns:ahyp="http://schemas.microsoft.com/office/drawing/2018/hyperlinkcolor" val="tx"/>
                    </a:ext>
                  </a:extLst>
                </a:hlinkClick>
              </a:rPr>
              <a:t>https://doi.org/10.1038/s41597-023-02029-x</a:t>
            </a:r>
            <a:endParaRPr sz="1100" b="0" i="0" u="none" strike="noStrike" cap="none">
              <a:solidFill>
                <a:srgbClr val="222222"/>
              </a:solidFill>
              <a:highlight>
                <a:srgbClr val="FFFFFF"/>
              </a:highlight>
              <a:latin typeface="Arial"/>
              <a:ea typeface="Arial"/>
              <a:cs typeface="Arial"/>
              <a:sym typeface="Arial"/>
            </a:endParaRPr>
          </a:p>
          <a:p>
            <a:pPr marL="0" marR="0" lvl="0" indent="0" algn="l" rtl="0">
              <a:lnSpc>
                <a:spcPct val="115000"/>
              </a:lnSpc>
              <a:spcBef>
                <a:spcPts val="1200"/>
              </a:spcBef>
              <a:spcAft>
                <a:spcPts val="0"/>
              </a:spcAft>
              <a:buClr>
                <a:srgbClr val="000000"/>
              </a:buClr>
              <a:buSzPts val="1100"/>
              <a:buFont typeface="Arial"/>
              <a:buNone/>
            </a:pPr>
            <a:endParaRPr sz="1100" b="0" i="0" u="none" strike="noStrike" cap="none">
              <a:solidFill>
                <a:srgbClr val="000000"/>
              </a:solidFill>
              <a:latin typeface="Arial"/>
              <a:ea typeface="Arial"/>
              <a:cs typeface="Arial"/>
              <a:sym typeface="Arial"/>
            </a:endParaRPr>
          </a:p>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75" name="Google Shape;175;p3"/>
          <p:cNvSpPr txBox="1"/>
          <p:nvPr/>
        </p:nvSpPr>
        <p:spPr>
          <a:xfrm>
            <a:off x="1794975" y="6383125"/>
            <a:ext cx="10283700" cy="388200"/>
          </a:xfrm>
          <a:prstGeom prst="rect">
            <a:avLst/>
          </a:prstGeom>
          <a:noFill/>
          <a:ln>
            <a:noFill/>
          </a:ln>
        </p:spPr>
        <p:txBody>
          <a:bodyPr spcFirstLastPara="1" wrap="square" lIns="91425" tIns="91425" rIns="91425" bIns="91425" anchor="ctr" anchorCtr="0">
            <a:normAutofit fontScale="47500" lnSpcReduction="20000"/>
          </a:bodyPr>
          <a:lstStyle/>
          <a:p>
            <a:pPr marL="0" marR="0" lvl="0" indent="0" algn="ctr" rtl="0">
              <a:lnSpc>
                <a:spcPct val="100000"/>
              </a:lnSpc>
              <a:spcBef>
                <a:spcPts val="0"/>
              </a:spcBef>
              <a:spcAft>
                <a:spcPts val="0"/>
              </a:spcAft>
              <a:buClr>
                <a:srgbClr val="000000"/>
              </a:buClr>
              <a:buSzPct val="100000"/>
              <a:buFont typeface="Arial"/>
              <a:buNone/>
            </a:pPr>
            <a:r>
              <a:rPr lang="en-US" sz="3000" b="1" i="0" u="none" strike="noStrike" cap="none">
                <a:solidFill>
                  <a:schemeClr val="lt1"/>
                </a:solidFill>
                <a:latin typeface="Arial"/>
                <a:ea typeface="Arial"/>
                <a:cs typeface="Arial"/>
                <a:sym typeface="Arial"/>
              </a:rPr>
              <a:t>Pivoting to NSF NCAR’s Integrated Research Data Commons -Forget about the data format/location, do the science </a:t>
            </a:r>
            <a:endParaRPr sz="1600" b="1" i="0" u="none" strike="noStrike" cap="none">
              <a:solidFill>
                <a:srgbClr val="FFFFFF"/>
              </a:solidFill>
              <a:latin typeface="Arial"/>
              <a:ea typeface="Arial"/>
              <a:cs typeface="Arial"/>
              <a:sym typeface="Arial"/>
            </a:endParaRPr>
          </a:p>
        </p:txBody>
      </p:sp>
      <p:sp>
        <p:nvSpPr>
          <p:cNvPr id="176" name="Google Shape;176;p3"/>
          <p:cNvSpPr txBox="1"/>
          <p:nvPr/>
        </p:nvSpPr>
        <p:spPr>
          <a:xfrm>
            <a:off x="4394925" y="5090350"/>
            <a:ext cx="7796400" cy="6156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400"/>
              <a:buFont typeface="Arial"/>
              <a:buNone/>
            </a:pPr>
            <a:r>
              <a:rPr lang="en-US" sz="1400" b="0" i="1" u="none" strike="noStrike" cap="none">
                <a:solidFill>
                  <a:srgbClr val="000000"/>
                </a:solidFill>
                <a:latin typeface="Arial"/>
                <a:ea typeface="Arial"/>
                <a:cs typeface="Arial"/>
                <a:sym typeface="Arial"/>
              </a:rPr>
              <a:t>A unified data infrastructure enables seamless access to scientific data—accelerating insight through both traditional and next-generation workflows.</a:t>
            </a:r>
            <a:endParaRPr sz="1400" b="0" i="1" u="none" strike="noStrike" cap="none">
              <a:solidFill>
                <a:srgbClr val="000000"/>
              </a:solidFill>
              <a:latin typeface="Arial"/>
              <a:ea typeface="Arial"/>
              <a:cs typeface="Arial"/>
              <a:sym typeface="Arial"/>
            </a:endParaRPr>
          </a:p>
        </p:txBody>
      </p:sp>
      <p:sp>
        <p:nvSpPr>
          <p:cNvPr id="177" name="Google Shape;177;p3"/>
          <p:cNvSpPr txBox="1"/>
          <p:nvPr/>
        </p:nvSpPr>
        <p:spPr>
          <a:xfrm>
            <a:off x="4243725" y="683400"/>
            <a:ext cx="6138000" cy="4002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400"/>
              <a:buFont typeface="Arial"/>
              <a:buNone/>
            </a:pPr>
            <a:r>
              <a:rPr lang="en-US" sz="1400" b="1" i="0" u="none" strike="noStrike" cap="none">
                <a:solidFill>
                  <a:srgbClr val="000000"/>
                </a:solidFill>
                <a:latin typeface="Arial"/>
                <a:ea typeface="Arial"/>
                <a:cs typeface="Arial"/>
                <a:sym typeface="Arial"/>
              </a:rPr>
              <a:t>Unifying Scientific Data for Seamless Access and Insight</a:t>
            </a:r>
            <a:endParaRPr sz="1400" b="1" i="0" u="none" strike="noStrike" cap="none">
              <a:solidFill>
                <a:srgbClr val="000000"/>
              </a:solidFill>
              <a:latin typeface="Arial"/>
              <a:ea typeface="Arial"/>
              <a:cs typeface="Arial"/>
              <a:sym typeface="Arial"/>
            </a:endParaRPr>
          </a:p>
        </p:txBody>
      </p:sp>
      <p:cxnSp>
        <p:nvCxnSpPr>
          <p:cNvPr id="178" name="Google Shape;178;p3"/>
          <p:cNvCxnSpPr/>
          <p:nvPr/>
        </p:nvCxnSpPr>
        <p:spPr>
          <a:xfrm>
            <a:off x="4123825" y="901875"/>
            <a:ext cx="1800" cy="4932600"/>
          </a:xfrm>
          <a:prstGeom prst="straightConnector1">
            <a:avLst/>
          </a:prstGeom>
          <a:noFill/>
          <a:ln w="9525" cap="flat" cmpd="sng">
            <a:solidFill>
              <a:schemeClr val="dk2"/>
            </a:solidFill>
            <a:prstDash val="solid"/>
            <a:round/>
            <a:headEnd type="none" w="sm" len="sm"/>
            <a:tailEnd type="none" w="sm" len="sm"/>
          </a:ln>
        </p:spPr>
      </p:cxnSp>
      <p:pic>
        <p:nvPicPr>
          <p:cNvPr id="179" name="Google Shape;179;p3"/>
          <p:cNvPicPr preferRelativeResize="0"/>
          <p:nvPr/>
        </p:nvPicPr>
        <p:blipFill rotWithShape="1">
          <a:blip r:embed="rId5">
            <a:alphaModFix/>
          </a:blip>
          <a:srcRect/>
          <a:stretch/>
        </p:blipFill>
        <p:spPr>
          <a:xfrm>
            <a:off x="5899939" y="1508400"/>
            <a:ext cx="1000125" cy="1323975"/>
          </a:xfrm>
          <a:prstGeom prst="rect">
            <a:avLst/>
          </a:prstGeom>
          <a:noFill/>
          <a:ln>
            <a:noFill/>
          </a:ln>
        </p:spPr>
      </p:pic>
      <p:pic>
        <p:nvPicPr>
          <p:cNvPr id="180" name="Google Shape;180;p3"/>
          <p:cNvPicPr preferRelativeResize="0"/>
          <p:nvPr/>
        </p:nvPicPr>
        <p:blipFill rotWithShape="1">
          <a:blip r:embed="rId6">
            <a:alphaModFix/>
          </a:blip>
          <a:srcRect/>
          <a:stretch/>
        </p:blipFill>
        <p:spPr>
          <a:xfrm>
            <a:off x="5614200" y="1083600"/>
            <a:ext cx="1571625" cy="438150"/>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184"/>
        <p:cNvGrpSpPr/>
        <p:nvPr/>
      </p:nvGrpSpPr>
      <p:grpSpPr>
        <a:xfrm>
          <a:off x="0" y="0"/>
          <a:ext cx="0" cy="0"/>
          <a:chOff x="0" y="0"/>
          <a:chExt cx="0" cy="0"/>
        </a:xfrm>
      </p:grpSpPr>
      <p:sp>
        <p:nvSpPr>
          <p:cNvPr id="185" name="Google Shape;185;p4"/>
          <p:cNvSpPr txBox="1"/>
          <p:nvPr/>
        </p:nvSpPr>
        <p:spPr>
          <a:xfrm>
            <a:off x="534800" y="744819"/>
            <a:ext cx="11122500" cy="1545600"/>
          </a:xfrm>
          <a:prstGeom prst="rect">
            <a:avLst/>
          </a:prstGeom>
          <a:noFill/>
          <a:ln>
            <a:noFill/>
          </a:ln>
        </p:spPr>
        <p:txBody>
          <a:bodyPr spcFirstLastPara="1" wrap="square" lIns="121900" tIns="121900" rIns="121900" bIns="121900" anchor="t" anchorCtr="0">
            <a:noAutofit/>
          </a:bodyPr>
          <a:lstStyle/>
          <a:p>
            <a:pPr marL="0" marR="0" lvl="0" indent="0" algn="l" rtl="0">
              <a:lnSpc>
                <a:spcPct val="115000"/>
              </a:lnSpc>
              <a:spcBef>
                <a:spcPts val="0"/>
              </a:spcBef>
              <a:spcAft>
                <a:spcPts val="0"/>
              </a:spcAft>
              <a:buClr>
                <a:srgbClr val="000000"/>
              </a:buClr>
              <a:buSzPts val="2300"/>
              <a:buFont typeface="Arial"/>
              <a:buNone/>
            </a:pPr>
            <a:r>
              <a:rPr lang="en-US" sz="2300" b="0" i="0" u="none" strike="noStrike" cap="none">
                <a:solidFill>
                  <a:srgbClr val="000000"/>
                </a:solidFill>
                <a:latin typeface="Poppins"/>
                <a:ea typeface="Poppins"/>
                <a:cs typeface="Poppins"/>
                <a:sym typeface="Poppins"/>
              </a:rPr>
              <a:t>The </a:t>
            </a:r>
            <a:r>
              <a:rPr lang="en-US" sz="2300" b="1" i="0" u="sng" strike="noStrike" cap="none">
                <a:solidFill>
                  <a:schemeClr val="hlink"/>
                </a:solidFill>
                <a:latin typeface="Poppins"/>
                <a:ea typeface="Poppins"/>
                <a:cs typeface="Poppins"/>
                <a:sym typeface="Poppins"/>
                <a:hlinkClick r:id="rId3"/>
              </a:rPr>
              <a:t>Open Science Data Federation</a:t>
            </a:r>
            <a:r>
              <a:rPr lang="en-US" sz="2300" b="0" i="0" u="none" strike="noStrike" cap="none">
                <a:solidFill>
                  <a:srgbClr val="000000"/>
                </a:solidFill>
                <a:latin typeface="Poppins"/>
                <a:ea typeface="Poppins"/>
                <a:cs typeface="Poppins"/>
                <a:sym typeface="Poppins"/>
              </a:rPr>
              <a:t> is a federated platform for delivering datasets from repositories to compute in an effective, scalable manner. </a:t>
            </a:r>
            <a:endParaRPr sz="2300" b="0" i="0" u="none" strike="noStrike" cap="none">
              <a:solidFill>
                <a:srgbClr val="000000"/>
              </a:solidFill>
              <a:latin typeface="Poppins"/>
              <a:ea typeface="Poppins"/>
              <a:cs typeface="Poppins"/>
              <a:sym typeface="Poppins"/>
            </a:endParaRPr>
          </a:p>
          <a:p>
            <a:pPr marL="457200" marR="0" lvl="0" indent="-374650" algn="l" rtl="0">
              <a:lnSpc>
                <a:spcPct val="115000"/>
              </a:lnSpc>
              <a:spcBef>
                <a:spcPts val="0"/>
              </a:spcBef>
              <a:spcAft>
                <a:spcPts val="0"/>
              </a:spcAft>
              <a:buClr>
                <a:srgbClr val="000000"/>
              </a:buClr>
              <a:buSzPts val="2300"/>
              <a:buFont typeface="Poppins"/>
              <a:buChar char="●"/>
            </a:pPr>
            <a:r>
              <a:rPr lang="en-US" sz="2300" b="1" i="0" u="none" strike="noStrike" cap="none">
                <a:solidFill>
                  <a:srgbClr val="000000"/>
                </a:solidFill>
                <a:latin typeface="Poppins"/>
                <a:ea typeface="Poppins"/>
                <a:cs typeface="Poppins"/>
                <a:sym typeface="Poppins"/>
              </a:rPr>
              <a:t>Democratize access to data :  Performa</a:t>
            </a:r>
            <a:r>
              <a:rPr lang="en-US" sz="2300" b="1">
                <a:latin typeface="Poppins"/>
                <a:ea typeface="Poppins"/>
                <a:cs typeface="Poppins"/>
                <a:sym typeface="Poppins"/>
              </a:rPr>
              <a:t>nt distributed access</a:t>
            </a:r>
            <a:endParaRPr sz="2300" b="1" i="0" u="none" strike="noStrike" cap="none">
              <a:solidFill>
                <a:srgbClr val="000000"/>
              </a:solidFill>
              <a:latin typeface="Poppins"/>
              <a:ea typeface="Poppins"/>
              <a:cs typeface="Poppins"/>
              <a:sym typeface="Poppins"/>
            </a:endParaRPr>
          </a:p>
        </p:txBody>
      </p:sp>
      <p:pic>
        <p:nvPicPr>
          <p:cNvPr id="186" name="Google Shape;186;p4"/>
          <p:cNvPicPr preferRelativeResize="0"/>
          <p:nvPr/>
        </p:nvPicPr>
        <p:blipFill rotWithShape="1">
          <a:blip r:embed="rId4">
            <a:alphaModFix/>
          </a:blip>
          <a:srcRect/>
          <a:stretch/>
        </p:blipFill>
        <p:spPr>
          <a:xfrm>
            <a:off x="1206500" y="2227175"/>
            <a:ext cx="9573426" cy="3693450"/>
          </a:xfrm>
          <a:prstGeom prst="rect">
            <a:avLst/>
          </a:prstGeom>
          <a:noFill/>
          <a:ln>
            <a:noFill/>
          </a:ln>
        </p:spPr>
      </p:pic>
      <p:sp>
        <p:nvSpPr>
          <p:cNvPr id="187" name="Google Shape;187;p4"/>
          <p:cNvSpPr txBox="1">
            <a:spLocks noGrp="1"/>
          </p:cNvSpPr>
          <p:nvPr>
            <p:ph type="title"/>
          </p:nvPr>
        </p:nvSpPr>
        <p:spPr>
          <a:xfrm>
            <a:off x="111950" y="156300"/>
            <a:ext cx="12080100" cy="377100"/>
          </a:xfrm>
          <a:prstGeom prst="rect">
            <a:avLst/>
          </a:prstGeom>
          <a:noFill/>
          <a:ln>
            <a:noFill/>
          </a:ln>
        </p:spPr>
        <p:txBody>
          <a:bodyPr spcFirstLastPara="1" wrap="square" lIns="91425" tIns="45700" rIns="91425" bIns="45700" anchor="ctr" anchorCtr="0">
            <a:noAutofit/>
          </a:bodyPr>
          <a:lstStyle/>
          <a:p>
            <a:pPr marL="0" lvl="0" indent="0" algn="ctr" rtl="0">
              <a:lnSpc>
                <a:spcPct val="100000"/>
              </a:lnSpc>
              <a:spcBef>
                <a:spcPts val="0"/>
              </a:spcBef>
              <a:spcAft>
                <a:spcPts val="0"/>
              </a:spcAft>
              <a:buSzPts val="1300"/>
              <a:buNone/>
            </a:pPr>
            <a:r>
              <a:rPr lang="en-US" sz="2300"/>
              <a:t>Completed: RDA Integrated with the Open Science Data Federation</a:t>
            </a:r>
            <a:endParaRPr sz="2200"/>
          </a:p>
        </p:txBody>
      </p:sp>
      <p:sp>
        <p:nvSpPr>
          <p:cNvPr id="188" name="Google Shape;188;p4"/>
          <p:cNvSpPr txBox="1"/>
          <p:nvPr/>
        </p:nvSpPr>
        <p:spPr>
          <a:xfrm>
            <a:off x="1794975" y="6383125"/>
            <a:ext cx="10283700" cy="388200"/>
          </a:xfrm>
          <a:prstGeom prst="rect">
            <a:avLst/>
          </a:prstGeom>
          <a:noFill/>
          <a:ln>
            <a:noFill/>
          </a:ln>
        </p:spPr>
        <p:txBody>
          <a:bodyPr spcFirstLastPara="1" wrap="square" lIns="91425" tIns="91425" rIns="91425" bIns="91425" anchor="ctr" anchorCtr="0">
            <a:normAutofit fontScale="47500" lnSpcReduction="20000"/>
          </a:bodyPr>
          <a:lstStyle/>
          <a:p>
            <a:pPr marL="0" marR="0" lvl="0" indent="0" algn="ctr" rtl="0">
              <a:lnSpc>
                <a:spcPct val="100000"/>
              </a:lnSpc>
              <a:spcBef>
                <a:spcPts val="0"/>
              </a:spcBef>
              <a:spcAft>
                <a:spcPts val="0"/>
              </a:spcAft>
              <a:buClr>
                <a:srgbClr val="000000"/>
              </a:buClr>
              <a:buSzPct val="100000"/>
              <a:buFont typeface="Arial"/>
              <a:buNone/>
            </a:pPr>
            <a:r>
              <a:rPr lang="en-US" sz="3000" b="1" i="0" u="none" strike="noStrike" cap="none">
                <a:solidFill>
                  <a:schemeClr val="lt1"/>
                </a:solidFill>
                <a:latin typeface="Arial"/>
                <a:ea typeface="Arial"/>
                <a:cs typeface="Arial"/>
                <a:sym typeface="Arial"/>
              </a:rPr>
              <a:t>Pivoting to NSF NCAR’s Integrated Research Data Commons -Forget about the data format/location, do the science </a:t>
            </a:r>
            <a:endParaRPr sz="1600" b="1" i="0" u="none" strike="noStrike" cap="none">
              <a:solidFill>
                <a:srgbClr val="FFFFFF"/>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Shape 223"/>
        <p:cNvGrpSpPr/>
        <p:nvPr/>
      </p:nvGrpSpPr>
      <p:grpSpPr>
        <a:xfrm>
          <a:off x="0" y="0"/>
          <a:ext cx="0" cy="0"/>
          <a:chOff x="0" y="0"/>
          <a:chExt cx="0" cy="0"/>
        </a:xfrm>
      </p:grpSpPr>
      <p:sp>
        <p:nvSpPr>
          <p:cNvPr id="224" name="Google Shape;224;g33f8ddc54e6_1_344"/>
          <p:cNvSpPr txBox="1"/>
          <p:nvPr/>
        </p:nvSpPr>
        <p:spPr>
          <a:xfrm>
            <a:off x="730100" y="1100998"/>
            <a:ext cx="11091900" cy="4881900"/>
          </a:xfrm>
          <a:prstGeom prst="rect">
            <a:avLst/>
          </a:prstGeom>
          <a:noFill/>
          <a:ln>
            <a:noFill/>
          </a:ln>
        </p:spPr>
        <p:txBody>
          <a:bodyPr spcFirstLastPara="1" wrap="square" lIns="91425" tIns="91425" rIns="91425" bIns="91425" anchor="t" anchorCtr="0">
            <a:normAutofit fontScale="92500" lnSpcReduction="10000"/>
          </a:bodyPr>
          <a:lstStyle/>
          <a:p>
            <a:pPr marL="0" marR="0" lvl="0" indent="0" algn="l" rtl="0">
              <a:lnSpc>
                <a:spcPct val="115000"/>
              </a:lnSpc>
              <a:spcBef>
                <a:spcPts val="0"/>
              </a:spcBef>
              <a:spcAft>
                <a:spcPts val="0"/>
              </a:spcAft>
              <a:buClr>
                <a:srgbClr val="000000"/>
              </a:buClr>
              <a:buSzPts val="3200"/>
              <a:buFont typeface="Arial"/>
              <a:buNone/>
            </a:pPr>
            <a:r>
              <a:rPr lang="en-US" sz="3200" b="1" i="0" u="none" strike="noStrike" cap="none" dirty="0">
                <a:solidFill>
                  <a:srgbClr val="172F52"/>
                </a:solidFill>
                <a:latin typeface="Poppins"/>
                <a:ea typeface="Poppins"/>
                <a:cs typeface="Poppins"/>
                <a:sym typeface="Poppins"/>
              </a:rPr>
              <a:t>Progress in the past year: </a:t>
            </a:r>
            <a:r>
              <a:rPr lang="en-US" sz="3000" dirty="0">
                <a:solidFill>
                  <a:srgbClr val="172F52"/>
                </a:solidFill>
                <a:latin typeface="+mn-lt"/>
                <a:ea typeface="Poppins"/>
                <a:cs typeface="Poppins"/>
                <a:sym typeface="Poppins"/>
              </a:rPr>
              <a:t> 	</a:t>
            </a:r>
            <a:endParaRPr lang="en-US" sz="3000" i="0" u="none" strike="noStrike" cap="none" dirty="0">
              <a:solidFill>
                <a:srgbClr val="172F52"/>
              </a:solidFill>
              <a:latin typeface="+mn-lt"/>
              <a:ea typeface="Poppins"/>
              <a:cs typeface="Poppins"/>
              <a:sym typeface="Poppins"/>
            </a:endParaRPr>
          </a:p>
          <a:p>
            <a:pPr marL="952500" lvl="0" indent="-457200">
              <a:lnSpc>
                <a:spcPct val="90000"/>
              </a:lnSpc>
              <a:spcBef>
                <a:spcPts val="1000"/>
              </a:spcBef>
              <a:buSzPts val="3000"/>
              <a:buFont typeface="Arial" panose="020B0604020202020204" pitchFamily="34" charset="0"/>
              <a:buChar char="•"/>
            </a:pPr>
            <a:r>
              <a:rPr lang="en-US" sz="3000" dirty="0">
                <a:solidFill>
                  <a:srgbClr val="172F52"/>
                </a:solidFill>
                <a:ea typeface="Poppins"/>
                <a:cs typeface="Poppins"/>
                <a:sym typeface="Poppins"/>
              </a:rPr>
              <a:t>2024: NCAR origins and cache deployed </a:t>
            </a:r>
          </a:p>
          <a:p>
            <a:pPr marL="952500" lvl="0" indent="-457200">
              <a:lnSpc>
                <a:spcPct val="90000"/>
              </a:lnSpc>
              <a:spcBef>
                <a:spcPts val="1000"/>
              </a:spcBef>
              <a:buSzPts val="3000"/>
              <a:buFont typeface="Arial" panose="020B0604020202020204" pitchFamily="34" charset="0"/>
              <a:buChar char="•"/>
            </a:pPr>
            <a:endParaRPr lang="en-US" sz="3000" dirty="0">
              <a:solidFill>
                <a:srgbClr val="172F52"/>
              </a:solidFill>
              <a:ea typeface="Poppins"/>
              <a:cs typeface="Poppins"/>
              <a:sym typeface="Poppins"/>
            </a:endParaRPr>
          </a:p>
          <a:p>
            <a:pPr marL="952500" lvl="0" indent="-457200">
              <a:lnSpc>
                <a:spcPct val="90000"/>
              </a:lnSpc>
              <a:spcBef>
                <a:spcPts val="1000"/>
              </a:spcBef>
              <a:buSzPts val="3000"/>
              <a:buFont typeface="Arial" panose="020B0604020202020204" pitchFamily="34" charset="0"/>
              <a:buChar char="•"/>
            </a:pPr>
            <a:r>
              <a:rPr lang="en-US" sz="3000" b="0" i="0" u="none" strike="noStrike" cap="none" dirty="0">
                <a:solidFill>
                  <a:srgbClr val="222222"/>
                </a:solidFill>
                <a:latin typeface="Arial"/>
                <a:ea typeface="Arial"/>
                <a:cs typeface="Arial"/>
                <a:sym typeface="Arial"/>
              </a:rPr>
              <a:t>March 2025: Publicly available data (&gt; 1.67 PB ) from NCAR’s Research Data Archive (RDA) are accessible to the OSDF.</a:t>
            </a:r>
            <a:endParaRPr sz="3000" b="0" i="0" u="none" strike="noStrike" cap="none" dirty="0">
              <a:solidFill>
                <a:srgbClr val="000000"/>
              </a:solidFill>
              <a:latin typeface="Arial"/>
              <a:ea typeface="Arial"/>
              <a:cs typeface="Arial"/>
              <a:sym typeface="Arial"/>
            </a:endParaRPr>
          </a:p>
          <a:p>
            <a:pPr marL="1143000" marR="0" lvl="0" indent="-457200" rtl="0">
              <a:lnSpc>
                <a:spcPct val="90000"/>
              </a:lnSpc>
              <a:spcBef>
                <a:spcPts val="1000"/>
              </a:spcBef>
              <a:spcAft>
                <a:spcPts val="0"/>
              </a:spcAft>
              <a:buClr>
                <a:srgbClr val="000000"/>
              </a:buClr>
              <a:buSzPts val="3000"/>
              <a:buFont typeface="Arial" panose="020B0604020202020204" pitchFamily="34" charset="0"/>
              <a:buChar char="•"/>
            </a:pPr>
            <a:endParaRPr sz="3000" b="0" i="0" u="none" strike="noStrike" cap="none" dirty="0">
              <a:solidFill>
                <a:srgbClr val="222222"/>
              </a:solidFill>
              <a:latin typeface="Arial"/>
              <a:ea typeface="Arial"/>
              <a:cs typeface="Arial"/>
              <a:sym typeface="Arial"/>
            </a:endParaRPr>
          </a:p>
          <a:p>
            <a:pPr marL="952500" marR="0" lvl="0" indent="-457200" rtl="0">
              <a:lnSpc>
                <a:spcPct val="90000"/>
              </a:lnSpc>
              <a:spcBef>
                <a:spcPts val="1000"/>
              </a:spcBef>
              <a:spcAft>
                <a:spcPts val="0"/>
              </a:spcAft>
              <a:buClr>
                <a:srgbClr val="000000"/>
              </a:buClr>
              <a:buSzPts val="3000"/>
              <a:buFont typeface="Arial" panose="020B0604020202020204" pitchFamily="34" charset="0"/>
              <a:buChar char="•"/>
            </a:pPr>
            <a:r>
              <a:rPr lang="en-US" sz="3000" b="0" i="0" u="sng" strike="noStrike" cap="none" dirty="0">
                <a:solidFill>
                  <a:srgbClr val="467886"/>
                </a:solidFill>
                <a:latin typeface="Arial"/>
                <a:ea typeface="Arial"/>
                <a:cs typeface="Arial"/>
                <a:sym typeface="Arial"/>
                <a:hlinkClick r:id="rId3">
                  <a:extLst>
                    <a:ext uri="{A12FA001-AC4F-418D-AE19-62706E023703}">
                      <ahyp:hlinkClr xmlns:ahyp="http://schemas.microsoft.com/office/drawing/2018/hyperlinkcolor" val="tx"/>
                    </a:ext>
                  </a:extLst>
                </a:hlinkClick>
              </a:rPr>
              <a:t>https://rda.ucar.edu/datasets/d010092/dataaccess/#</a:t>
            </a:r>
            <a:r>
              <a:rPr lang="en-US" sz="3000" b="0" i="0" u="none" strike="noStrike" cap="none" dirty="0">
                <a:solidFill>
                  <a:srgbClr val="000000"/>
                </a:solidFill>
                <a:latin typeface="Arial"/>
                <a:ea typeface="Arial"/>
                <a:cs typeface="Arial"/>
                <a:sym typeface="Arial"/>
              </a:rPr>
              <a:t>  </a:t>
            </a:r>
            <a:endParaRPr dirty="0"/>
          </a:p>
          <a:p>
            <a:pPr marL="1143000" marR="0" lvl="0" indent="-457200" rtl="0">
              <a:lnSpc>
                <a:spcPct val="90000"/>
              </a:lnSpc>
              <a:spcBef>
                <a:spcPts val="1000"/>
              </a:spcBef>
              <a:spcAft>
                <a:spcPts val="0"/>
              </a:spcAft>
              <a:buClr>
                <a:srgbClr val="000000"/>
              </a:buClr>
              <a:buSzPts val="3000"/>
              <a:buFont typeface="Arial" panose="020B0604020202020204" pitchFamily="34" charset="0"/>
              <a:buChar char="•"/>
            </a:pPr>
            <a:endParaRPr sz="3000" b="0" i="0" u="none" strike="noStrike" cap="none" dirty="0">
              <a:solidFill>
                <a:srgbClr val="222222"/>
              </a:solidFill>
              <a:latin typeface="Arial"/>
              <a:ea typeface="Arial"/>
              <a:cs typeface="Arial"/>
              <a:sym typeface="Arial"/>
            </a:endParaRPr>
          </a:p>
          <a:p>
            <a:pPr marL="952500" marR="0" lvl="0" indent="-457200" rtl="0">
              <a:lnSpc>
                <a:spcPct val="90000"/>
              </a:lnSpc>
              <a:spcBef>
                <a:spcPts val="1000"/>
              </a:spcBef>
              <a:spcAft>
                <a:spcPts val="0"/>
              </a:spcAft>
              <a:buClr>
                <a:srgbClr val="000000"/>
              </a:buClr>
              <a:buSzPts val="3000"/>
              <a:buFont typeface="Arial" panose="020B0604020202020204" pitchFamily="34" charset="0"/>
              <a:buChar char="•"/>
            </a:pPr>
            <a:r>
              <a:rPr lang="en-US" sz="3000" b="0" i="0" u="none" strike="noStrike" cap="none" dirty="0">
                <a:solidFill>
                  <a:srgbClr val="222222"/>
                </a:solidFill>
                <a:latin typeface="Arial"/>
                <a:ea typeface="Arial"/>
                <a:cs typeface="Arial"/>
                <a:sym typeface="Arial"/>
              </a:rPr>
              <a:t>Several </a:t>
            </a:r>
            <a:r>
              <a:rPr lang="en-US" sz="3000" b="0" i="1" u="none" strike="noStrike" cap="none" dirty="0">
                <a:solidFill>
                  <a:srgbClr val="222222"/>
                </a:solidFill>
                <a:latin typeface="Arial"/>
                <a:ea typeface="Arial"/>
                <a:cs typeface="Arial"/>
                <a:sym typeface="Arial"/>
              </a:rPr>
              <a:t>intake-ESM</a:t>
            </a:r>
            <a:r>
              <a:rPr lang="en-US" sz="3000" b="0" i="0" u="none" strike="noStrike" cap="none" dirty="0">
                <a:solidFill>
                  <a:srgbClr val="222222"/>
                </a:solidFill>
                <a:latin typeface="Arial"/>
                <a:ea typeface="Arial"/>
                <a:cs typeface="Arial"/>
                <a:sym typeface="Arial"/>
              </a:rPr>
              <a:t> catalogs published on the Research Data Archive.  Access metrics reported to NCAR.</a:t>
            </a:r>
            <a:endParaRPr sz="3000" b="0" i="0" u="none" strike="noStrike" cap="none" dirty="0">
              <a:solidFill>
                <a:srgbClr val="222222"/>
              </a:solidFill>
              <a:latin typeface="Arial"/>
              <a:ea typeface="Arial"/>
              <a:cs typeface="Arial"/>
              <a:sym typeface="Arial"/>
            </a:endParaRPr>
          </a:p>
          <a:p>
            <a:pPr marL="914400" marR="0" lvl="0" indent="-457200" algn="l" rtl="0">
              <a:lnSpc>
                <a:spcPct val="90000"/>
              </a:lnSpc>
              <a:spcBef>
                <a:spcPts val="1000"/>
              </a:spcBef>
              <a:spcAft>
                <a:spcPts val="0"/>
              </a:spcAft>
              <a:buClr>
                <a:srgbClr val="000000"/>
              </a:buClr>
              <a:buSzPts val="3000"/>
              <a:buFont typeface="Arial" panose="020B0604020202020204" pitchFamily="34" charset="0"/>
              <a:buChar char="•"/>
            </a:pPr>
            <a:endParaRPr sz="3000" b="0" i="0" u="none" strike="noStrike" cap="none" dirty="0">
              <a:solidFill>
                <a:srgbClr val="222222"/>
              </a:solidFill>
              <a:latin typeface="Arial"/>
              <a:ea typeface="Arial"/>
              <a:cs typeface="Arial"/>
              <a:sym typeface="Arial"/>
            </a:endParaRPr>
          </a:p>
          <a:p>
            <a:pPr marL="914400" marR="0" lvl="0" indent="-228600" algn="l" rtl="0">
              <a:lnSpc>
                <a:spcPct val="90000"/>
              </a:lnSpc>
              <a:spcBef>
                <a:spcPts val="1000"/>
              </a:spcBef>
              <a:spcAft>
                <a:spcPts val="0"/>
              </a:spcAft>
              <a:buClr>
                <a:srgbClr val="000000"/>
              </a:buClr>
              <a:buSzPts val="1800"/>
              <a:buFont typeface="Arial"/>
              <a:buNone/>
            </a:pPr>
            <a:endParaRPr sz="3000" b="0" i="0" u="none" strike="noStrike" cap="none" dirty="0">
              <a:solidFill>
                <a:srgbClr val="222222"/>
              </a:solidFill>
              <a:latin typeface="Arial"/>
              <a:ea typeface="Arial"/>
              <a:cs typeface="Arial"/>
              <a:sym typeface="Arial"/>
            </a:endParaRPr>
          </a:p>
          <a:p>
            <a:pPr marL="0" marR="0" lvl="0" indent="0" algn="l" rtl="0">
              <a:lnSpc>
                <a:spcPct val="115000"/>
              </a:lnSpc>
              <a:spcBef>
                <a:spcPts val="0"/>
              </a:spcBef>
              <a:spcAft>
                <a:spcPts val="0"/>
              </a:spcAft>
              <a:buClr>
                <a:srgbClr val="000000"/>
              </a:buClr>
              <a:buSzPts val="2400"/>
              <a:buFont typeface="Arial"/>
              <a:buNone/>
            </a:pPr>
            <a:endParaRPr sz="2400" b="1" i="0" u="none" strike="noStrike" cap="none" dirty="0">
              <a:solidFill>
                <a:srgbClr val="172F52"/>
              </a:solidFill>
              <a:latin typeface="Poppins"/>
              <a:ea typeface="Poppins"/>
              <a:cs typeface="Poppins"/>
              <a:sym typeface="Poppins"/>
            </a:endParaRPr>
          </a:p>
          <a:p>
            <a:pPr marL="0" marR="0" lvl="0" indent="0" algn="l" rtl="0">
              <a:lnSpc>
                <a:spcPct val="100000"/>
              </a:lnSpc>
              <a:spcBef>
                <a:spcPts val="0"/>
              </a:spcBef>
              <a:spcAft>
                <a:spcPts val="0"/>
              </a:spcAft>
              <a:buClr>
                <a:srgbClr val="000000"/>
              </a:buClr>
              <a:buSzPts val="1467"/>
              <a:buFont typeface="Arial"/>
              <a:buNone/>
            </a:pPr>
            <a:endParaRPr sz="1467" b="0" i="0" u="none" strike="noStrike" cap="none" dirty="0">
              <a:solidFill>
                <a:srgbClr val="000000"/>
              </a:solidFill>
              <a:latin typeface="Arial"/>
              <a:ea typeface="Arial"/>
              <a:cs typeface="Arial"/>
              <a:sym typeface="Arial"/>
            </a:endParaRPr>
          </a:p>
        </p:txBody>
      </p:sp>
      <p:sp>
        <p:nvSpPr>
          <p:cNvPr id="225" name="Google Shape;225;g33f8ddc54e6_1_344"/>
          <p:cNvSpPr txBox="1"/>
          <p:nvPr/>
        </p:nvSpPr>
        <p:spPr>
          <a:xfrm>
            <a:off x="-457200" y="8498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100000"/>
              </a:lnSpc>
              <a:spcBef>
                <a:spcPts val="0"/>
              </a:spcBef>
              <a:spcAft>
                <a:spcPts val="0"/>
              </a:spcAft>
              <a:buClr>
                <a:srgbClr val="000000"/>
              </a:buClr>
              <a:buSzPts val="2267"/>
              <a:buFont typeface="Arial"/>
              <a:buNone/>
            </a:pPr>
            <a:r>
              <a:rPr lang="en-US" sz="2400" b="1" i="0" u="none" strike="noStrike" cap="none" dirty="0">
                <a:solidFill>
                  <a:srgbClr val="FFFFFF"/>
                </a:solidFill>
                <a:latin typeface="Arial"/>
                <a:ea typeface="Arial"/>
                <a:cs typeface="Arial"/>
                <a:sym typeface="Arial"/>
              </a:rPr>
              <a:t>NCAR’s data + OSDF: Current Status</a:t>
            </a:r>
            <a:endParaRPr sz="2400" b="1" i="0" u="none" strike="noStrike" cap="none" dirty="0">
              <a:solidFill>
                <a:srgbClr val="FFFFFF"/>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Shape 229"/>
        <p:cNvGrpSpPr/>
        <p:nvPr/>
      </p:nvGrpSpPr>
      <p:grpSpPr>
        <a:xfrm>
          <a:off x="0" y="0"/>
          <a:ext cx="0" cy="0"/>
          <a:chOff x="0" y="0"/>
          <a:chExt cx="0" cy="0"/>
        </a:xfrm>
      </p:grpSpPr>
      <p:sp>
        <p:nvSpPr>
          <p:cNvPr id="230" name="Google Shape;230;p5"/>
          <p:cNvSpPr txBox="1"/>
          <p:nvPr/>
        </p:nvSpPr>
        <p:spPr>
          <a:xfrm>
            <a:off x="609600" y="97034"/>
            <a:ext cx="10972800" cy="37710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25"/>
              <a:buFont typeface="Arial"/>
              <a:buNone/>
            </a:pPr>
            <a:r>
              <a:rPr lang="en-US" sz="2025" b="1" i="0" u="none" strike="noStrike" cap="none">
                <a:solidFill>
                  <a:srgbClr val="FFFFFF"/>
                </a:solidFill>
                <a:latin typeface="Arial"/>
                <a:ea typeface="Arial"/>
                <a:cs typeface="Arial"/>
                <a:sym typeface="Arial"/>
              </a:rPr>
              <a:t>NSF NCAR Research Data Archive: Web File Access</a:t>
            </a:r>
            <a:endParaRPr sz="2025" b="1" i="0" u="none" strike="noStrike" cap="none">
              <a:solidFill>
                <a:srgbClr val="FFFFFF"/>
              </a:solidFill>
              <a:latin typeface="Arial"/>
              <a:ea typeface="Arial"/>
              <a:cs typeface="Arial"/>
              <a:sym typeface="Arial"/>
            </a:endParaRPr>
          </a:p>
        </p:txBody>
      </p:sp>
      <p:sp>
        <p:nvSpPr>
          <p:cNvPr id="231" name="Google Shape;231;p5"/>
          <p:cNvSpPr txBox="1"/>
          <p:nvPr/>
        </p:nvSpPr>
        <p:spPr>
          <a:xfrm>
            <a:off x="462100" y="1155550"/>
            <a:ext cx="4683300" cy="524024"/>
          </a:xfrm>
          <a:prstGeom prst="rect">
            <a:avLst/>
          </a:prstGeom>
          <a:solidFill>
            <a:schemeClr val="accent1"/>
          </a:solidFill>
          <a:ln w="38100" cap="flat" cmpd="sng">
            <a:solidFill>
              <a:schemeClr val="dk2"/>
            </a:solidFill>
            <a:prstDash val="solid"/>
            <a:round/>
            <a:headEnd type="none" w="sm" len="sm"/>
            <a:tailEnd type="none" w="sm" len="sm"/>
          </a:ln>
        </p:spPr>
        <p:txBody>
          <a:bodyPr spcFirstLastPara="1" wrap="square" lIns="91425" tIns="91425" rIns="91425" bIns="91425" anchor="t" anchorCtr="0">
            <a:spAutoFit/>
          </a:bodyPr>
          <a:lstStyle/>
          <a:p>
            <a:pPr marL="0" marR="0" lvl="0" indent="0" algn="l" rtl="0">
              <a:lnSpc>
                <a:spcPct val="115000"/>
              </a:lnSpc>
              <a:spcBef>
                <a:spcPts val="0"/>
              </a:spcBef>
              <a:spcAft>
                <a:spcPts val="0"/>
              </a:spcAft>
              <a:buClr>
                <a:srgbClr val="000000"/>
              </a:buClr>
              <a:buSzPts val="1918"/>
              <a:buFont typeface="Arial"/>
              <a:buNone/>
            </a:pPr>
            <a:r>
              <a:rPr lang="en-US" sz="1918" b="1" i="0" u="none" strike="noStrike" cap="none">
                <a:solidFill>
                  <a:schemeClr val="lt1"/>
                </a:solidFill>
                <a:latin typeface="Poppins"/>
                <a:ea typeface="Poppins"/>
                <a:cs typeface="Poppins"/>
                <a:sym typeface="Poppins"/>
              </a:rPr>
              <a:t>HTTPS access powered by OSDF</a:t>
            </a:r>
            <a:endParaRPr sz="1918" b="1" i="0" u="none" strike="noStrike" cap="none">
              <a:solidFill>
                <a:schemeClr val="lt1"/>
              </a:solidFill>
              <a:latin typeface="Poppins"/>
              <a:ea typeface="Poppins"/>
              <a:cs typeface="Poppins"/>
              <a:sym typeface="Poppins"/>
            </a:endParaRPr>
          </a:p>
        </p:txBody>
      </p:sp>
      <p:sp>
        <p:nvSpPr>
          <p:cNvPr id="232" name="Google Shape;232;p5"/>
          <p:cNvSpPr txBox="1">
            <a:spLocks noGrp="1"/>
          </p:cNvSpPr>
          <p:nvPr>
            <p:ph type="body" idx="1"/>
          </p:nvPr>
        </p:nvSpPr>
        <p:spPr>
          <a:xfrm>
            <a:off x="5946300" y="1155550"/>
            <a:ext cx="6093300" cy="570000"/>
          </a:xfrm>
          <a:prstGeom prst="rect">
            <a:avLst/>
          </a:prstGeom>
          <a:solidFill>
            <a:schemeClr val="accent1"/>
          </a:solidFill>
          <a:ln>
            <a:noFill/>
          </a:ln>
        </p:spPr>
        <p:txBody>
          <a:bodyPr spcFirstLastPara="1" wrap="square" lIns="91425" tIns="45700" rIns="91425" bIns="45700" anchor="t" anchorCtr="0">
            <a:noAutofit/>
          </a:bodyPr>
          <a:lstStyle/>
          <a:p>
            <a:pPr marL="302547" lvl="0" indent="-190469" algn="l" rtl="0">
              <a:lnSpc>
                <a:spcPct val="100000"/>
              </a:lnSpc>
              <a:spcBef>
                <a:spcPts val="0"/>
              </a:spcBef>
              <a:spcAft>
                <a:spcPts val="0"/>
              </a:spcAft>
              <a:buSzPts val="1765"/>
              <a:buNone/>
            </a:pPr>
            <a:r>
              <a:rPr lang="en-US" sz="1800" b="1" u="sng" dirty="0">
                <a:solidFill>
                  <a:schemeClr val="lt1"/>
                </a:solidFill>
                <a:hlinkClick r:id="rId3">
                  <a:extLst>
                    <a:ext uri="{A12FA001-AC4F-418D-AE19-62706E023703}">
                      <ahyp:hlinkClr xmlns:ahyp="http://schemas.microsoft.com/office/drawing/2018/hyperlinkcolor" val="tx"/>
                    </a:ext>
                  </a:extLst>
                </a:hlinkClick>
              </a:rPr>
              <a:t>https://rda.ucar.edu/datasets/d010092/dataaccess/</a:t>
            </a:r>
            <a:r>
              <a:rPr lang="en-US" sz="2400" u="sng" dirty="0">
                <a:solidFill>
                  <a:schemeClr val="lt1"/>
                </a:solidFill>
                <a:hlinkClick r:id="rId3">
                  <a:extLst>
                    <a:ext uri="{A12FA001-AC4F-418D-AE19-62706E023703}">
                      <ahyp:hlinkClr xmlns:ahyp="http://schemas.microsoft.com/office/drawing/2018/hyperlinkcolor" val="tx"/>
                    </a:ext>
                  </a:extLst>
                </a:hlinkClick>
              </a:rPr>
              <a:t>#</a:t>
            </a:r>
            <a:r>
              <a:rPr lang="en-US" sz="3000" b="1" i="1" dirty="0">
                <a:solidFill>
                  <a:schemeClr val="lt1"/>
                </a:solidFill>
                <a:latin typeface="Poppins"/>
                <a:ea typeface="Poppins"/>
                <a:cs typeface="Poppins"/>
                <a:sym typeface="Poppins"/>
              </a:rPr>
              <a:t> </a:t>
            </a:r>
            <a:endParaRPr sz="3000" b="1" i="1" dirty="0">
              <a:solidFill>
                <a:schemeClr val="lt1"/>
              </a:solidFill>
              <a:latin typeface="Poppins"/>
              <a:ea typeface="Poppins"/>
              <a:cs typeface="Poppins"/>
              <a:sym typeface="Poppins"/>
            </a:endParaRPr>
          </a:p>
        </p:txBody>
      </p:sp>
      <p:pic>
        <p:nvPicPr>
          <p:cNvPr id="233" name="Google Shape;233;p5"/>
          <p:cNvPicPr preferRelativeResize="0"/>
          <p:nvPr/>
        </p:nvPicPr>
        <p:blipFill rotWithShape="1">
          <a:blip r:embed="rId4">
            <a:alphaModFix/>
          </a:blip>
          <a:srcRect/>
          <a:stretch/>
        </p:blipFill>
        <p:spPr>
          <a:xfrm>
            <a:off x="347133" y="1827656"/>
            <a:ext cx="11522919" cy="2905211"/>
          </a:xfrm>
          <a:prstGeom prst="rect">
            <a:avLst/>
          </a:prstGeom>
          <a:noFill/>
          <a:ln>
            <a:noFill/>
          </a:ln>
        </p:spPr>
      </p:pic>
      <p:sp>
        <p:nvSpPr>
          <p:cNvPr id="234" name="Google Shape;234;p5"/>
          <p:cNvSpPr/>
          <p:nvPr/>
        </p:nvSpPr>
        <p:spPr>
          <a:xfrm>
            <a:off x="4097867" y="2916965"/>
            <a:ext cx="1659466" cy="342702"/>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chemeClr val="lt1"/>
              </a:solidFill>
              <a:latin typeface="Arial"/>
              <a:ea typeface="Arial"/>
              <a:cs typeface="Arial"/>
              <a:sym typeface="Arial"/>
            </a:endParaRPr>
          </a:p>
        </p:txBody>
      </p:sp>
      <p:sp>
        <p:nvSpPr>
          <p:cNvPr id="2" name="TextBox 1">
            <a:extLst>
              <a:ext uri="{FF2B5EF4-FFF2-40B4-BE49-F238E27FC236}">
                <a16:creationId xmlns:a16="http://schemas.microsoft.com/office/drawing/2014/main" id="{97860162-18E4-B967-7540-D490A08DBD0A}"/>
              </a:ext>
            </a:extLst>
          </p:cNvPr>
          <p:cNvSpPr txBox="1"/>
          <p:nvPr/>
        </p:nvSpPr>
        <p:spPr>
          <a:xfrm>
            <a:off x="59482" y="5232400"/>
            <a:ext cx="11980117" cy="954107"/>
          </a:xfrm>
          <a:prstGeom prst="rect">
            <a:avLst/>
          </a:prstGeom>
          <a:noFill/>
        </p:spPr>
        <p:txBody>
          <a:bodyPr wrap="square" rtlCol="0">
            <a:spAutoFit/>
          </a:bodyPr>
          <a:lstStyle/>
          <a:p>
            <a:r>
              <a:rPr lang="en-US" sz="2800" dirty="0">
                <a:solidFill>
                  <a:schemeClr val="bg2">
                    <a:lumMod val="60000"/>
                    <a:lumOff val="40000"/>
                  </a:schemeClr>
                </a:solidFill>
                <a:hlinkClick r:id="rId5"/>
              </a:rPr>
              <a:t>https://data-osdf.rda.ucar.edu/ncar/rda/d633000/e5.oper.an.pl/</a:t>
            </a:r>
            <a:endParaRPr lang="en-US" sz="2800" dirty="0">
              <a:solidFill>
                <a:schemeClr val="bg2">
                  <a:lumMod val="60000"/>
                  <a:lumOff val="40000"/>
                </a:schemeClr>
              </a:solidFill>
            </a:endParaRPr>
          </a:p>
          <a:p>
            <a:r>
              <a:rPr lang="en-US" sz="2800" dirty="0">
                <a:solidFill>
                  <a:schemeClr val="bg2">
                    <a:lumMod val="60000"/>
                    <a:lumOff val="40000"/>
                  </a:schemeClr>
                </a:solidFill>
              </a:rPr>
              <a:t>194012/e5.oper.an.pl.128_060_pv.ll025sc.1940120100_1940120123.nc</a:t>
            </a:r>
          </a:p>
        </p:txBody>
      </p:sp>
      <p:sp>
        <p:nvSpPr>
          <p:cNvPr id="3" name="Oval 2">
            <a:extLst>
              <a:ext uri="{FF2B5EF4-FFF2-40B4-BE49-F238E27FC236}">
                <a16:creationId xmlns:a16="http://schemas.microsoft.com/office/drawing/2014/main" id="{7A9E0340-B918-0F4A-6752-74D0E1484F47}"/>
              </a:ext>
            </a:extLst>
          </p:cNvPr>
          <p:cNvSpPr/>
          <p:nvPr/>
        </p:nvSpPr>
        <p:spPr>
          <a:xfrm>
            <a:off x="71120" y="5080000"/>
            <a:ext cx="4795520" cy="833120"/>
          </a:xfrm>
          <a:prstGeom prst="ellipse">
            <a:avLst/>
          </a:prstGeom>
          <a:noFill/>
          <a:ln>
            <a:solidFill>
              <a:srgbClr val="FF0000"/>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3"/>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Shape 279"/>
        <p:cNvGrpSpPr/>
        <p:nvPr/>
      </p:nvGrpSpPr>
      <p:grpSpPr>
        <a:xfrm>
          <a:off x="0" y="0"/>
          <a:ext cx="0" cy="0"/>
          <a:chOff x="0" y="0"/>
          <a:chExt cx="0" cy="0"/>
        </a:xfrm>
      </p:grpSpPr>
      <p:sp>
        <p:nvSpPr>
          <p:cNvPr id="280" name="Google Shape;280;g33f8ddc54e6_1_371"/>
          <p:cNvSpPr txBox="1"/>
          <p:nvPr/>
        </p:nvSpPr>
        <p:spPr>
          <a:xfrm>
            <a:off x="627475" y="849075"/>
            <a:ext cx="11289300" cy="5106000"/>
          </a:xfrm>
          <a:prstGeom prst="rect">
            <a:avLst/>
          </a:prstGeom>
          <a:noFill/>
          <a:ln>
            <a:noFill/>
          </a:ln>
        </p:spPr>
        <p:txBody>
          <a:bodyPr spcFirstLastPara="1" wrap="square" lIns="91425" tIns="91425" rIns="91425" bIns="91425" anchor="t" anchorCtr="0">
            <a:normAutofit/>
          </a:bodyPr>
          <a:lstStyle/>
          <a:p>
            <a:pPr marL="0" marR="0" lvl="0" indent="0" algn="l" rtl="0">
              <a:lnSpc>
                <a:spcPct val="90000"/>
              </a:lnSpc>
              <a:spcBef>
                <a:spcPts val="1000"/>
              </a:spcBef>
              <a:spcAft>
                <a:spcPts val="0"/>
              </a:spcAft>
              <a:buClr>
                <a:srgbClr val="000000"/>
              </a:buClr>
              <a:buSzPts val="2118"/>
              <a:buFont typeface="Arial"/>
              <a:buNone/>
            </a:pPr>
            <a:endParaRPr sz="2800" b="0" i="0" u="none" strike="noStrike" cap="none">
              <a:solidFill>
                <a:srgbClr val="000000"/>
              </a:solidFill>
              <a:latin typeface="Arial"/>
              <a:ea typeface="Arial"/>
              <a:cs typeface="Arial"/>
              <a:sym typeface="Arial"/>
            </a:endParaRPr>
          </a:p>
          <a:p>
            <a:pPr marL="914400" marR="0" lvl="0" indent="0" algn="l" rtl="0">
              <a:lnSpc>
                <a:spcPct val="115000"/>
              </a:lnSpc>
              <a:spcBef>
                <a:spcPts val="500"/>
              </a:spcBef>
              <a:spcAft>
                <a:spcPts val="0"/>
              </a:spcAft>
              <a:buClr>
                <a:srgbClr val="000000"/>
              </a:buClr>
              <a:buSzPts val="2800"/>
              <a:buFont typeface="Arial"/>
              <a:buNone/>
            </a:pPr>
            <a:endParaRPr sz="2800" b="0" i="0" u="none" strike="noStrike" cap="none">
              <a:solidFill>
                <a:srgbClr val="000000"/>
              </a:solidFill>
              <a:latin typeface="Arial"/>
              <a:ea typeface="Arial"/>
              <a:cs typeface="Arial"/>
              <a:sym typeface="Arial"/>
            </a:endParaRPr>
          </a:p>
          <a:p>
            <a:pPr marL="457200" marR="0" lvl="0" indent="0" algn="l" rtl="0">
              <a:lnSpc>
                <a:spcPct val="115000"/>
              </a:lnSpc>
              <a:spcBef>
                <a:spcPts val="500"/>
              </a:spcBef>
              <a:spcAft>
                <a:spcPts val="0"/>
              </a:spcAft>
              <a:buClr>
                <a:srgbClr val="000000"/>
              </a:buClr>
              <a:buSzPts val="2800"/>
              <a:buFont typeface="Arial"/>
              <a:buNone/>
            </a:pPr>
            <a:endParaRPr sz="2800" b="0" i="0" u="none" strike="noStrike" cap="none">
              <a:solidFill>
                <a:srgbClr val="000000"/>
              </a:solidFill>
              <a:latin typeface="Arial"/>
              <a:ea typeface="Arial"/>
              <a:cs typeface="Arial"/>
              <a:sym typeface="Arial"/>
            </a:endParaRPr>
          </a:p>
          <a:p>
            <a:pPr marL="457200" marR="0" lvl="0" indent="0" algn="l" rtl="0">
              <a:lnSpc>
                <a:spcPct val="115000"/>
              </a:lnSpc>
              <a:spcBef>
                <a:spcPts val="500"/>
              </a:spcBef>
              <a:spcAft>
                <a:spcPts val="0"/>
              </a:spcAft>
              <a:buClr>
                <a:srgbClr val="000000"/>
              </a:buClr>
              <a:buSzPts val="2800"/>
              <a:buFont typeface="Arial"/>
              <a:buNone/>
            </a:pPr>
            <a:endParaRPr sz="2800" b="0" i="0" u="none" strike="noStrike" cap="none">
              <a:solidFill>
                <a:srgbClr val="000000"/>
              </a:solidFill>
              <a:latin typeface="Arial"/>
              <a:ea typeface="Arial"/>
              <a:cs typeface="Arial"/>
              <a:sym typeface="Arial"/>
            </a:endParaRPr>
          </a:p>
        </p:txBody>
      </p:sp>
      <p:sp>
        <p:nvSpPr>
          <p:cNvPr id="281" name="Google Shape;281;g33f8ddc54e6_1_371"/>
          <p:cNvSpPr txBox="1"/>
          <p:nvPr/>
        </p:nvSpPr>
        <p:spPr>
          <a:xfrm>
            <a:off x="-124895" y="1184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222"/>
              <a:buFont typeface="Arial"/>
              <a:buNone/>
            </a:pPr>
            <a:r>
              <a:rPr lang="en-US" sz="2000" b="1" i="0" u="none" strike="noStrike" cap="none">
                <a:solidFill>
                  <a:schemeClr val="lt1"/>
                </a:solidFill>
                <a:latin typeface="Arial"/>
                <a:ea typeface="Arial"/>
                <a:cs typeface="Arial"/>
                <a:sym typeface="Arial"/>
              </a:rPr>
              <a:t>Data transfer example: NCAR data via Korea cache</a:t>
            </a:r>
            <a:endParaRPr sz="2000" b="1" i="0" u="none" strike="noStrike" cap="none">
              <a:solidFill>
                <a:schemeClr val="lt1"/>
              </a:solidFill>
              <a:latin typeface="Arial"/>
              <a:ea typeface="Arial"/>
              <a:cs typeface="Arial"/>
              <a:sym typeface="Arial"/>
            </a:endParaRPr>
          </a:p>
        </p:txBody>
      </p:sp>
      <p:pic>
        <p:nvPicPr>
          <p:cNvPr id="282" name="Google Shape;282;g33f8ddc54e6_1_371"/>
          <p:cNvPicPr preferRelativeResize="0"/>
          <p:nvPr/>
        </p:nvPicPr>
        <p:blipFill rotWithShape="1">
          <a:blip r:embed="rId3">
            <a:alphaModFix/>
          </a:blip>
          <a:srcRect/>
          <a:stretch/>
        </p:blipFill>
        <p:spPr>
          <a:xfrm>
            <a:off x="1320800" y="904307"/>
            <a:ext cx="9718058" cy="4902415"/>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Shape 238"/>
        <p:cNvGrpSpPr/>
        <p:nvPr/>
      </p:nvGrpSpPr>
      <p:grpSpPr>
        <a:xfrm>
          <a:off x="0" y="0"/>
          <a:ext cx="0" cy="0"/>
          <a:chOff x="0" y="0"/>
          <a:chExt cx="0" cy="0"/>
        </a:xfrm>
      </p:grpSpPr>
      <p:sp>
        <p:nvSpPr>
          <p:cNvPr id="239" name="Google Shape;239;g33f3f96e888_6_0"/>
          <p:cNvSpPr txBox="1"/>
          <p:nvPr/>
        </p:nvSpPr>
        <p:spPr>
          <a:xfrm>
            <a:off x="609600" y="92573"/>
            <a:ext cx="10972800" cy="37710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25"/>
              <a:buFont typeface="Arial"/>
              <a:buNone/>
            </a:pPr>
            <a:r>
              <a:rPr lang="en-US" sz="2025" b="1" i="0" u="none" strike="noStrike" cap="none" dirty="0">
                <a:solidFill>
                  <a:srgbClr val="FFFFFF"/>
                </a:solidFill>
                <a:latin typeface="Arial"/>
                <a:ea typeface="Arial"/>
                <a:cs typeface="Arial"/>
                <a:sym typeface="Arial"/>
              </a:rPr>
              <a:t>NSF NCAR Research Data Archive: Catalog based access</a:t>
            </a:r>
            <a:endParaRPr sz="2025" b="1" i="0" u="none" strike="noStrike" cap="none" dirty="0">
              <a:solidFill>
                <a:srgbClr val="FFFFFF"/>
              </a:solidFill>
              <a:latin typeface="Arial"/>
              <a:ea typeface="Arial"/>
              <a:cs typeface="Arial"/>
              <a:sym typeface="Arial"/>
            </a:endParaRPr>
          </a:p>
        </p:txBody>
      </p:sp>
      <p:sp>
        <p:nvSpPr>
          <p:cNvPr id="240" name="Google Shape;240;g33f3f96e888_6_0"/>
          <p:cNvSpPr txBox="1"/>
          <p:nvPr/>
        </p:nvSpPr>
        <p:spPr>
          <a:xfrm>
            <a:off x="462100" y="1155550"/>
            <a:ext cx="4683300" cy="524024"/>
          </a:xfrm>
          <a:prstGeom prst="rect">
            <a:avLst/>
          </a:prstGeom>
          <a:solidFill>
            <a:schemeClr val="accent1"/>
          </a:solidFill>
          <a:ln w="38100" cap="flat" cmpd="sng">
            <a:solidFill>
              <a:schemeClr val="dk2"/>
            </a:solidFill>
            <a:prstDash val="solid"/>
            <a:round/>
            <a:headEnd type="none" w="sm" len="sm"/>
            <a:tailEnd type="none" w="sm" len="sm"/>
          </a:ln>
        </p:spPr>
        <p:txBody>
          <a:bodyPr spcFirstLastPara="1" wrap="square" lIns="91425" tIns="91425" rIns="91425" bIns="91425" anchor="t" anchorCtr="0">
            <a:spAutoFit/>
          </a:bodyPr>
          <a:lstStyle/>
          <a:p>
            <a:pPr marL="0" marR="0" lvl="0" indent="0" algn="l" rtl="0">
              <a:lnSpc>
                <a:spcPct val="115000"/>
              </a:lnSpc>
              <a:spcBef>
                <a:spcPts val="0"/>
              </a:spcBef>
              <a:spcAft>
                <a:spcPts val="0"/>
              </a:spcAft>
              <a:buClr>
                <a:srgbClr val="000000"/>
              </a:buClr>
              <a:buSzPts val="1918"/>
              <a:buFont typeface="Arial"/>
              <a:buNone/>
            </a:pPr>
            <a:r>
              <a:rPr lang="en-US" sz="1918" b="1" i="0" u="none" strike="noStrike" cap="none" dirty="0">
                <a:solidFill>
                  <a:schemeClr val="lt1"/>
                </a:solidFill>
                <a:latin typeface="Poppins"/>
                <a:ea typeface="Poppins"/>
                <a:cs typeface="Poppins"/>
                <a:sym typeface="Poppins"/>
              </a:rPr>
              <a:t>Analysis-ready Access Example</a:t>
            </a:r>
            <a:endParaRPr sz="1918" b="1" i="0" u="none" strike="noStrike" cap="none" dirty="0">
              <a:solidFill>
                <a:schemeClr val="lt1"/>
              </a:solidFill>
              <a:latin typeface="Poppins"/>
              <a:ea typeface="Poppins"/>
              <a:cs typeface="Poppins"/>
              <a:sym typeface="Poppins"/>
            </a:endParaRPr>
          </a:p>
        </p:txBody>
      </p:sp>
      <p:sp>
        <p:nvSpPr>
          <p:cNvPr id="241" name="Google Shape;241;g33f3f96e888_6_0"/>
          <p:cNvSpPr txBox="1">
            <a:spLocks noGrp="1"/>
          </p:cNvSpPr>
          <p:nvPr>
            <p:ph type="body" idx="1"/>
          </p:nvPr>
        </p:nvSpPr>
        <p:spPr>
          <a:xfrm>
            <a:off x="5946300" y="1155550"/>
            <a:ext cx="6093300" cy="570000"/>
          </a:xfrm>
          <a:prstGeom prst="rect">
            <a:avLst/>
          </a:prstGeom>
          <a:solidFill>
            <a:schemeClr val="accent1"/>
          </a:solidFill>
          <a:ln>
            <a:noFill/>
          </a:ln>
        </p:spPr>
        <p:txBody>
          <a:bodyPr spcFirstLastPara="1" wrap="square" lIns="91425" tIns="45700" rIns="91425" bIns="45700" anchor="t" anchorCtr="0">
            <a:noAutofit/>
          </a:bodyPr>
          <a:lstStyle/>
          <a:p>
            <a:pPr marL="302547" lvl="0" indent="-190469" algn="l" rtl="0">
              <a:lnSpc>
                <a:spcPct val="100000"/>
              </a:lnSpc>
              <a:spcBef>
                <a:spcPts val="0"/>
              </a:spcBef>
              <a:spcAft>
                <a:spcPts val="0"/>
              </a:spcAft>
              <a:buSzPts val="1765"/>
              <a:buNone/>
            </a:pPr>
            <a:r>
              <a:rPr lang="en-US" sz="1800" b="1" u="sng">
                <a:solidFill>
                  <a:schemeClr val="lt1"/>
                </a:solidFill>
                <a:hlinkClick r:id="rId3">
                  <a:extLst>
                    <a:ext uri="{A12FA001-AC4F-418D-AE19-62706E023703}">
                      <ahyp:hlinkClr xmlns:ahyp="http://schemas.microsoft.com/office/drawing/2018/hyperlinkcolor" val="tx"/>
                    </a:ext>
                  </a:extLst>
                </a:hlinkClick>
              </a:rPr>
              <a:t>https://rda.ucar.edu/datasets/d010092/dataaccess/</a:t>
            </a:r>
            <a:r>
              <a:rPr lang="en-US" sz="2400" u="sng">
                <a:solidFill>
                  <a:schemeClr val="lt1"/>
                </a:solidFill>
                <a:hlinkClick r:id="rId3">
                  <a:extLst>
                    <a:ext uri="{A12FA001-AC4F-418D-AE19-62706E023703}">
                      <ahyp:hlinkClr xmlns:ahyp="http://schemas.microsoft.com/office/drawing/2018/hyperlinkcolor" val="tx"/>
                    </a:ext>
                  </a:extLst>
                </a:hlinkClick>
              </a:rPr>
              <a:t>#</a:t>
            </a:r>
            <a:r>
              <a:rPr lang="en-US" sz="3000" b="1" i="1">
                <a:solidFill>
                  <a:schemeClr val="lt1"/>
                </a:solidFill>
                <a:latin typeface="Poppins"/>
                <a:ea typeface="Poppins"/>
                <a:cs typeface="Poppins"/>
                <a:sym typeface="Poppins"/>
              </a:rPr>
              <a:t> </a:t>
            </a:r>
            <a:endParaRPr sz="3000" b="1" i="1">
              <a:solidFill>
                <a:schemeClr val="lt1"/>
              </a:solidFill>
              <a:latin typeface="Poppins"/>
              <a:ea typeface="Poppins"/>
              <a:cs typeface="Poppins"/>
              <a:sym typeface="Poppins"/>
            </a:endParaRPr>
          </a:p>
        </p:txBody>
      </p:sp>
      <p:pic>
        <p:nvPicPr>
          <p:cNvPr id="242" name="Google Shape;242;g33f3f96e888_6_0" title="AR-Access.jpg"/>
          <p:cNvPicPr preferRelativeResize="0"/>
          <p:nvPr/>
        </p:nvPicPr>
        <p:blipFill rotWithShape="1">
          <a:blip r:embed="rId4">
            <a:alphaModFix/>
          </a:blip>
          <a:srcRect/>
          <a:stretch/>
        </p:blipFill>
        <p:spPr>
          <a:xfrm>
            <a:off x="152400" y="1956400"/>
            <a:ext cx="11887201" cy="1613595"/>
          </a:xfrm>
          <a:prstGeom prst="rect">
            <a:avLst/>
          </a:prstGeom>
          <a:noFill/>
          <a:ln>
            <a:noFill/>
          </a:ln>
        </p:spPr>
      </p:pic>
      <p:sp>
        <p:nvSpPr>
          <p:cNvPr id="243" name="Google Shape;243;g33f3f96e888_6_0"/>
          <p:cNvSpPr/>
          <p:nvPr/>
        </p:nvSpPr>
        <p:spPr>
          <a:xfrm>
            <a:off x="231675" y="2762175"/>
            <a:ext cx="5864400" cy="807900"/>
          </a:xfrm>
          <a:prstGeom prst="roundRect">
            <a:avLst>
              <a:gd name="adj" fmla="val 16667"/>
            </a:avLst>
          </a:prstGeom>
          <a:noFill/>
          <a:ln w="38100"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pic>
        <p:nvPicPr>
          <p:cNvPr id="244" name="Google Shape;244;g33f3f96e888_6_0" title="cesm2-lens.jpg"/>
          <p:cNvPicPr preferRelativeResize="0"/>
          <p:nvPr/>
        </p:nvPicPr>
        <p:blipFill rotWithShape="1">
          <a:blip r:embed="rId5">
            <a:alphaModFix/>
          </a:blip>
          <a:srcRect/>
          <a:stretch/>
        </p:blipFill>
        <p:spPr>
          <a:xfrm>
            <a:off x="274022" y="4457665"/>
            <a:ext cx="11686303" cy="2025700"/>
          </a:xfrm>
          <a:prstGeom prst="rect">
            <a:avLst/>
          </a:prstGeom>
          <a:noFill/>
          <a:ln>
            <a:noFill/>
          </a:ln>
        </p:spPr>
      </p:pic>
      <p:sp>
        <p:nvSpPr>
          <p:cNvPr id="245" name="Google Shape;245;g33f3f96e888_6_0"/>
          <p:cNvSpPr/>
          <p:nvPr/>
        </p:nvSpPr>
        <p:spPr>
          <a:xfrm>
            <a:off x="441773" y="5417450"/>
            <a:ext cx="11350800" cy="570000"/>
          </a:xfrm>
          <a:prstGeom prst="roundRect">
            <a:avLst>
              <a:gd name="adj" fmla="val 16667"/>
            </a:avLst>
          </a:prstGeom>
          <a:noFill/>
          <a:ln w="38100" cap="flat" cmpd="sng">
            <a:solidFill>
              <a:schemeClr val="accent1"/>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Shape 249">
          <a:extLst>
            <a:ext uri="{FF2B5EF4-FFF2-40B4-BE49-F238E27FC236}">
              <a16:creationId xmlns:a16="http://schemas.microsoft.com/office/drawing/2014/main" id="{B39E954B-0E87-07E8-A8D8-4243E8F5FA7E}"/>
            </a:ext>
          </a:extLst>
        </p:cNvPr>
        <p:cNvGrpSpPr/>
        <p:nvPr/>
      </p:nvGrpSpPr>
      <p:grpSpPr>
        <a:xfrm>
          <a:off x="0" y="0"/>
          <a:ext cx="0" cy="0"/>
          <a:chOff x="0" y="0"/>
          <a:chExt cx="0" cy="0"/>
        </a:xfrm>
      </p:grpSpPr>
      <p:sp>
        <p:nvSpPr>
          <p:cNvPr id="250" name="Google Shape;250;g33f8ddc54e6_1_396">
            <a:extLst>
              <a:ext uri="{FF2B5EF4-FFF2-40B4-BE49-F238E27FC236}">
                <a16:creationId xmlns:a16="http://schemas.microsoft.com/office/drawing/2014/main" id="{5F48C06E-4261-B7A9-9E2C-D76869A3B39F}"/>
              </a:ext>
            </a:extLst>
          </p:cNvPr>
          <p:cNvSpPr txBox="1">
            <a:spLocks noGrp="1"/>
          </p:cNvSpPr>
          <p:nvPr>
            <p:ph type="title"/>
          </p:nvPr>
        </p:nvSpPr>
        <p:spPr>
          <a:xfrm>
            <a:off x="609450" y="151594"/>
            <a:ext cx="10826400" cy="504900"/>
          </a:xfrm>
          <a:prstGeom prst="rect">
            <a:avLst/>
          </a:prstGeom>
          <a:noFill/>
          <a:ln>
            <a:noFill/>
          </a:ln>
        </p:spPr>
        <p:txBody>
          <a:bodyPr spcFirstLastPara="1" wrap="square" lIns="91425" tIns="45700" rIns="91425" bIns="45700" anchor="ctr" anchorCtr="0">
            <a:normAutofit fontScale="90000"/>
          </a:bodyPr>
          <a:lstStyle/>
          <a:p>
            <a:pPr marL="0" lvl="0" indent="0" algn="l" rtl="0">
              <a:lnSpc>
                <a:spcPct val="90000"/>
              </a:lnSpc>
              <a:spcBef>
                <a:spcPts val="0"/>
              </a:spcBef>
              <a:spcAft>
                <a:spcPts val="0"/>
              </a:spcAft>
              <a:buSzPct val="212454"/>
              <a:buNone/>
            </a:pPr>
            <a:br>
              <a:rPr lang="en-US" dirty="0"/>
            </a:br>
            <a:endParaRPr dirty="0">
              <a:latin typeface="Arial"/>
              <a:ea typeface="Arial"/>
              <a:cs typeface="Arial"/>
              <a:sym typeface="Arial"/>
            </a:endParaRPr>
          </a:p>
        </p:txBody>
      </p:sp>
      <p:sp>
        <p:nvSpPr>
          <p:cNvPr id="251" name="Google Shape;251;g33f8ddc54e6_1_396">
            <a:extLst>
              <a:ext uri="{FF2B5EF4-FFF2-40B4-BE49-F238E27FC236}">
                <a16:creationId xmlns:a16="http://schemas.microsoft.com/office/drawing/2014/main" id="{443020D4-CF94-3BFA-F10C-6797FA7EA760}"/>
              </a:ext>
            </a:extLst>
          </p:cNvPr>
          <p:cNvSpPr txBox="1">
            <a:spLocks noGrp="1"/>
          </p:cNvSpPr>
          <p:nvPr>
            <p:ph type="sldNum" idx="12"/>
          </p:nvPr>
        </p:nvSpPr>
        <p:spPr>
          <a:xfrm>
            <a:off x="8610600" y="6356350"/>
            <a:ext cx="2743200" cy="365100"/>
          </a:xfrm>
          <a:prstGeom prst="rect">
            <a:avLst/>
          </a:prstGeom>
          <a:noFill/>
          <a:ln>
            <a:noFill/>
          </a:ln>
        </p:spPr>
        <p:txBody>
          <a:bodyPr spcFirstLastPara="1" wrap="square" lIns="91425" tIns="45700" rIns="91425" bIns="45700" anchor="ctr" anchorCtr="0">
            <a:noAutofit/>
          </a:bodyPr>
          <a:lstStyle/>
          <a:p>
            <a:pPr marL="0" marR="0" lvl="0" indent="0" algn="r" rtl="0">
              <a:lnSpc>
                <a:spcPct val="100000"/>
              </a:lnSpc>
              <a:spcBef>
                <a:spcPts val="0"/>
              </a:spcBef>
              <a:spcAft>
                <a:spcPts val="0"/>
              </a:spcAft>
              <a:buClr>
                <a:srgbClr val="000000"/>
              </a:buClr>
              <a:buSzPts val="1200"/>
              <a:buFont typeface="Arial"/>
              <a:buNone/>
            </a:pPr>
            <a:fld id="{00000000-1234-1234-1234-123412341234}" type="slidenum">
              <a:rPr lang="en-US" sz="1400" b="0" i="0" u="none" strike="noStrike" cap="none">
                <a:solidFill>
                  <a:srgbClr val="000000"/>
                </a:solidFill>
                <a:latin typeface="Arial"/>
                <a:ea typeface="Arial"/>
                <a:cs typeface="Arial"/>
                <a:sym typeface="Arial"/>
              </a:rPr>
              <a:t>13</a:t>
            </a:fld>
            <a:endParaRPr sz="1400" b="0" i="0" u="none" strike="noStrike" cap="none">
              <a:solidFill>
                <a:srgbClr val="000000"/>
              </a:solidFill>
              <a:latin typeface="Arial"/>
              <a:ea typeface="Arial"/>
              <a:cs typeface="Arial"/>
              <a:sym typeface="Arial"/>
            </a:endParaRPr>
          </a:p>
        </p:txBody>
      </p:sp>
      <p:pic>
        <p:nvPicPr>
          <p:cNvPr id="252" name="Google Shape;252;g33f8ddc54e6_1_396">
            <a:extLst>
              <a:ext uri="{FF2B5EF4-FFF2-40B4-BE49-F238E27FC236}">
                <a16:creationId xmlns:a16="http://schemas.microsoft.com/office/drawing/2014/main" id="{6E99ACF8-00B3-595C-63C7-4E79A3507F9C}"/>
              </a:ext>
            </a:extLst>
          </p:cNvPr>
          <p:cNvPicPr preferRelativeResize="0"/>
          <p:nvPr/>
        </p:nvPicPr>
        <p:blipFill rotWithShape="1">
          <a:blip r:embed="rId3">
            <a:alphaModFix/>
          </a:blip>
          <a:srcRect/>
          <a:stretch/>
        </p:blipFill>
        <p:spPr>
          <a:xfrm>
            <a:off x="4952997" y="4403950"/>
            <a:ext cx="1069600" cy="1069600"/>
          </a:xfrm>
          <a:prstGeom prst="rect">
            <a:avLst/>
          </a:prstGeom>
          <a:noFill/>
          <a:ln>
            <a:noFill/>
          </a:ln>
        </p:spPr>
      </p:pic>
      <p:pic>
        <p:nvPicPr>
          <p:cNvPr id="253" name="Google Shape;253;g33f8ddc54e6_1_396" title="intake_logo.png">
            <a:extLst>
              <a:ext uri="{FF2B5EF4-FFF2-40B4-BE49-F238E27FC236}">
                <a16:creationId xmlns:a16="http://schemas.microsoft.com/office/drawing/2014/main" id="{D5469CE3-7732-40A8-92B2-1FDD04A767CD}"/>
              </a:ext>
            </a:extLst>
          </p:cNvPr>
          <p:cNvPicPr preferRelativeResize="0"/>
          <p:nvPr/>
        </p:nvPicPr>
        <p:blipFill rotWithShape="1">
          <a:blip r:embed="rId4">
            <a:alphaModFix/>
          </a:blip>
          <a:srcRect/>
          <a:stretch/>
        </p:blipFill>
        <p:spPr>
          <a:xfrm>
            <a:off x="7181575" y="4351750"/>
            <a:ext cx="1000400" cy="1000400"/>
          </a:xfrm>
          <a:prstGeom prst="rect">
            <a:avLst/>
          </a:prstGeom>
          <a:noFill/>
          <a:ln>
            <a:noFill/>
          </a:ln>
        </p:spPr>
      </p:pic>
      <p:pic>
        <p:nvPicPr>
          <p:cNvPr id="254" name="Google Shape;254;g33f8ddc54e6_1_396" title="osdf.png">
            <a:extLst>
              <a:ext uri="{FF2B5EF4-FFF2-40B4-BE49-F238E27FC236}">
                <a16:creationId xmlns:a16="http://schemas.microsoft.com/office/drawing/2014/main" id="{5F0DC5B9-429A-168B-79A0-BC1EEED25E58}"/>
              </a:ext>
            </a:extLst>
          </p:cNvPr>
          <p:cNvPicPr preferRelativeResize="0"/>
          <p:nvPr/>
        </p:nvPicPr>
        <p:blipFill rotWithShape="1">
          <a:blip r:embed="rId5">
            <a:alphaModFix/>
          </a:blip>
          <a:srcRect/>
          <a:stretch/>
        </p:blipFill>
        <p:spPr>
          <a:xfrm>
            <a:off x="5917825" y="2978400"/>
            <a:ext cx="1485900" cy="1215696"/>
          </a:xfrm>
          <a:prstGeom prst="rect">
            <a:avLst/>
          </a:prstGeom>
          <a:noFill/>
          <a:ln>
            <a:noFill/>
          </a:ln>
        </p:spPr>
      </p:pic>
      <p:sp>
        <p:nvSpPr>
          <p:cNvPr id="255" name="Google Shape;255;g33f8ddc54e6_1_396">
            <a:extLst>
              <a:ext uri="{FF2B5EF4-FFF2-40B4-BE49-F238E27FC236}">
                <a16:creationId xmlns:a16="http://schemas.microsoft.com/office/drawing/2014/main" id="{72EF0C59-99C8-71FE-AA1E-15EAD19AB48E}"/>
              </a:ext>
            </a:extLst>
          </p:cNvPr>
          <p:cNvSpPr/>
          <p:nvPr/>
        </p:nvSpPr>
        <p:spPr>
          <a:xfrm>
            <a:off x="890375" y="3667200"/>
            <a:ext cx="1571700" cy="2543100"/>
          </a:xfrm>
          <a:prstGeom prst="can">
            <a:avLst>
              <a:gd name="adj" fmla="val 25000"/>
            </a:avLst>
          </a:prstGeom>
          <a:solidFill>
            <a:srgbClr val="3BA1B9"/>
          </a:solidFill>
          <a:ln w="25400" cap="flat" cmpd="sng">
            <a:solidFill>
              <a:srgbClr val="18434E"/>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00"/>
              <a:buFont typeface="Arial"/>
              <a:buNone/>
            </a:pPr>
            <a:r>
              <a:rPr lang="en-US" sz="2000" b="1" i="0" u="none" strike="noStrike" cap="none" dirty="0">
                <a:solidFill>
                  <a:srgbClr val="181818"/>
                </a:solidFill>
                <a:latin typeface="Arial"/>
                <a:ea typeface="Arial"/>
                <a:cs typeface="Arial"/>
                <a:sym typeface="Arial"/>
              </a:rPr>
              <a:t>NSF NCAR Data Commons</a:t>
            </a:r>
            <a:endParaRPr sz="2000" b="0" i="0" u="none" strike="noStrike" cap="none" dirty="0">
              <a:solidFill>
                <a:srgbClr val="000000"/>
              </a:solidFill>
              <a:latin typeface="Arial"/>
              <a:ea typeface="Arial"/>
              <a:cs typeface="Arial"/>
              <a:sym typeface="Arial"/>
            </a:endParaRPr>
          </a:p>
        </p:txBody>
      </p:sp>
      <p:pic>
        <p:nvPicPr>
          <p:cNvPr id="256" name="Google Shape;256;g33f8ddc54e6_1_396">
            <a:extLst>
              <a:ext uri="{FF2B5EF4-FFF2-40B4-BE49-F238E27FC236}">
                <a16:creationId xmlns:a16="http://schemas.microsoft.com/office/drawing/2014/main" id="{E1B91712-EE4B-48CA-52E9-6E6E026F8BE8}"/>
              </a:ext>
            </a:extLst>
          </p:cNvPr>
          <p:cNvPicPr preferRelativeResize="0"/>
          <p:nvPr/>
        </p:nvPicPr>
        <p:blipFill rotWithShape="1">
          <a:blip r:embed="rId6">
            <a:alphaModFix/>
          </a:blip>
          <a:srcRect/>
          <a:stretch/>
        </p:blipFill>
        <p:spPr>
          <a:xfrm>
            <a:off x="10051666" y="3950386"/>
            <a:ext cx="1670807" cy="1539735"/>
          </a:xfrm>
          <a:prstGeom prst="rect">
            <a:avLst/>
          </a:prstGeom>
          <a:noFill/>
          <a:ln>
            <a:noFill/>
          </a:ln>
        </p:spPr>
      </p:pic>
      <p:pic>
        <p:nvPicPr>
          <p:cNvPr id="257" name="Google Shape;257;g33f8ddc54e6_1_396">
            <a:extLst>
              <a:ext uri="{FF2B5EF4-FFF2-40B4-BE49-F238E27FC236}">
                <a16:creationId xmlns:a16="http://schemas.microsoft.com/office/drawing/2014/main" id="{53A5B140-50BA-3D66-A094-453AB980FDAB}"/>
              </a:ext>
            </a:extLst>
          </p:cNvPr>
          <p:cNvPicPr preferRelativeResize="0"/>
          <p:nvPr/>
        </p:nvPicPr>
        <p:blipFill rotWithShape="1">
          <a:blip r:embed="rId7">
            <a:alphaModFix/>
          </a:blip>
          <a:srcRect/>
          <a:stretch/>
        </p:blipFill>
        <p:spPr>
          <a:xfrm>
            <a:off x="10330975" y="4127450"/>
            <a:ext cx="1069599" cy="773701"/>
          </a:xfrm>
          <a:prstGeom prst="rect">
            <a:avLst/>
          </a:prstGeom>
          <a:noFill/>
          <a:ln>
            <a:noFill/>
          </a:ln>
        </p:spPr>
      </p:pic>
      <p:sp>
        <p:nvSpPr>
          <p:cNvPr id="258" name="Google Shape;258;g33f8ddc54e6_1_396">
            <a:extLst>
              <a:ext uri="{FF2B5EF4-FFF2-40B4-BE49-F238E27FC236}">
                <a16:creationId xmlns:a16="http://schemas.microsoft.com/office/drawing/2014/main" id="{1933C2BC-C5C9-975C-2E4B-CB129219415A}"/>
              </a:ext>
            </a:extLst>
          </p:cNvPr>
          <p:cNvSpPr txBox="1"/>
          <p:nvPr/>
        </p:nvSpPr>
        <p:spPr>
          <a:xfrm>
            <a:off x="4953000" y="3514725"/>
            <a:ext cx="256500" cy="5049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2800"/>
              <a:buFont typeface="Arial"/>
              <a:buNone/>
            </a:pPr>
            <a:endParaRPr sz="2800" b="0" i="0" u="none" strike="noStrike" cap="none">
              <a:solidFill>
                <a:schemeClr val="dk1"/>
              </a:solidFill>
              <a:latin typeface="Arial"/>
              <a:ea typeface="Arial"/>
              <a:cs typeface="Arial"/>
              <a:sym typeface="Arial"/>
            </a:endParaRPr>
          </a:p>
        </p:txBody>
      </p:sp>
      <p:sp>
        <p:nvSpPr>
          <p:cNvPr id="259" name="Google Shape;259;g33f8ddc54e6_1_396">
            <a:extLst>
              <a:ext uri="{FF2B5EF4-FFF2-40B4-BE49-F238E27FC236}">
                <a16:creationId xmlns:a16="http://schemas.microsoft.com/office/drawing/2014/main" id="{24E654FD-D4C6-4430-E978-A1EEDD667030}"/>
              </a:ext>
            </a:extLst>
          </p:cNvPr>
          <p:cNvSpPr/>
          <p:nvPr/>
        </p:nvSpPr>
        <p:spPr>
          <a:xfrm>
            <a:off x="6401413" y="4606763"/>
            <a:ext cx="518700" cy="466800"/>
          </a:xfrm>
          <a:prstGeom prst="mathPlus">
            <a:avLst>
              <a:gd name="adj1" fmla="val 23520"/>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260" name="Google Shape;260;g33f8ddc54e6_1_396">
            <a:extLst>
              <a:ext uri="{FF2B5EF4-FFF2-40B4-BE49-F238E27FC236}">
                <a16:creationId xmlns:a16="http://schemas.microsoft.com/office/drawing/2014/main" id="{FF446C79-A833-A5A9-7816-AE7400909776}"/>
              </a:ext>
            </a:extLst>
          </p:cNvPr>
          <p:cNvSpPr/>
          <p:nvPr/>
        </p:nvSpPr>
        <p:spPr>
          <a:xfrm>
            <a:off x="2856950" y="4711625"/>
            <a:ext cx="1305600" cy="257100"/>
          </a:xfrm>
          <a:prstGeom prst="rightArrow">
            <a:avLst>
              <a:gd name="adj1" fmla="val 50000"/>
              <a:gd name="adj2" fmla="val 50000"/>
            </a:avLst>
          </a:prstGeom>
          <a:solidFill>
            <a:srgbClr val="3C78D8"/>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pic>
        <p:nvPicPr>
          <p:cNvPr id="261" name="Google Shape;261;g33f8ddc54e6_1_396" descr="NCAR's new Derecho supercomputer launches operations ...">
            <a:extLst>
              <a:ext uri="{FF2B5EF4-FFF2-40B4-BE49-F238E27FC236}">
                <a16:creationId xmlns:a16="http://schemas.microsoft.com/office/drawing/2014/main" id="{F57E1793-13C4-0634-9446-307A3CEC4AD1}"/>
              </a:ext>
            </a:extLst>
          </p:cNvPr>
          <p:cNvPicPr preferRelativeResize="0"/>
          <p:nvPr/>
        </p:nvPicPr>
        <p:blipFill rotWithShape="1">
          <a:blip r:embed="rId8">
            <a:alphaModFix/>
          </a:blip>
          <a:srcRect/>
          <a:stretch/>
        </p:blipFill>
        <p:spPr>
          <a:xfrm>
            <a:off x="4913412" y="1035798"/>
            <a:ext cx="2803826" cy="1626125"/>
          </a:xfrm>
          <a:prstGeom prst="rect">
            <a:avLst/>
          </a:prstGeom>
          <a:noFill/>
          <a:ln>
            <a:noFill/>
          </a:ln>
        </p:spPr>
      </p:pic>
      <p:pic>
        <p:nvPicPr>
          <p:cNvPr id="262" name="Google Shape;262;g33f8ddc54e6_1_396" title="intake_logo.png">
            <a:extLst>
              <a:ext uri="{FF2B5EF4-FFF2-40B4-BE49-F238E27FC236}">
                <a16:creationId xmlns:a16="http://schemas.microsoft.com/office/drawing/2014/main" id="{E94D7A51-FC2F-ACD0-A0BF-B23AD5DD3490}"/>
              </a:ext>
            </a:extLst>
          </p:cNvPr>
          <p:cNvPicPr preferRelativeResize="0"/>
          <p:nvPr/>
        </p:nvPicPr>
        <p:blipFill rotWithShape="1">
          <a:blip r:embed="rId4">
            <a:alphaModFix/>
          </a:blip>
          <a:srcRect/>
          <a:stretch/>
        </p:blipFill>
        <p:spPr>
          <a:xfrm>
            <a:off x="1134700" y="1466675"/>
            <a:ext cx="1000400" cy="1000400"/>
          </a:xfrm>
          <a:prstGeom prst="rect">
            <a:avLst/>
          </a:prstGeom>
          <a:noFill/>
          <a:ln>
            <a:noFill/>
          </a:ln>
        </p:spPr>
      </p:pic>
      <p:pic>
        <p:nvPicPr>
          <p:cNvPr id="263" name="Google Shape;263;g33f8ddc54e6_1_396">
            <a:extLst>
              <a:ext uri="{FF2B5EF4-FFF2-40B4-BE49-F238E27FC236}">
                <a16:creationId xmlns:a16="http://schemas.microsoft.com/office/drawing/2014/main" id="{4D49B301-4BA6-8A8C-C315-2AC6465E2804}"/>
              </a:ext>
            </a:extLst>
          </p:cNvPr>
          <p:cNvPicPr preferRelativeResize="0"/>
          <p:nvPr/>
        </p:nvPicPr>
        <p:blipFill rotWithShape="1">
          <a:blip r:embed="rId6">
            <a:alphaModFix/>
          </a:blip>
          <a:srcRect/>
          <a:stretch/>
        </p:blipFill>
        <p:spPr>
          <a:xfrm>
            <a:off x="10047991" y="1078986"/>
            <a:ext cx="1670807" cy="1539735"/>
          </a:xfrm>
          <a:prstGeom prst="rect">
            <a:avLst/>
          </a:prstGeom>
          <a:noFill/>
          <a:ln>
            <a:noFill/>
          </a:ln>
        </p:spPr>
      </p:pic>
      <p:pic>
        <p:nvPicPr>
          <p:cNvPr id="264" name="Google Shape;264;g33f8ddc54e6_1_396">
            <a:extLst>
              <a:ext uri="{FF2B5EF4-FFF2-40B4-BE49-F238E27FC236}">
                <a16:creationId xmlns:a16="http://schemas.microsoft.com/office/drawing/2014/main" id="{9E39B84F-2F68-21F0-E6A8-D259D47493CD}"/>
              </a:ext>
            </a:extLst>
          </p:cNvPr>
          <p:cNvPicPr preferRelativeResize="0"/>
          <p:nvPr/>
        </p:nvPicPr>
        <p:blipFill rotWithShape="1">
          <a:blip r:embed="rId7">
            <a:alphaModFix/>
          </a:blip>
          <a:srcRect/>
          <a:stretch/>
        </p:blipFill>
        <p:spPr>
          <a:xfrm>
            <a:off x="10330950" y="1274413"/>
            <a:ext cx="1104900" cy="766985"/>
          </a:xfrm>
          <a:prstGeom prst="rect">
            <a:avLst/>
          </a:prstGeom>
          <a:noFill/>
          <a:ln>
            <a:noFill/>
          </a:ln>
        </p:spPr>
      </p:pic>
      <p:sp>
        <p:nvSpPr>
          <p:cNvPr id="265" name="Google Shape;265;g33f8ddc54e6_1_396">
            <a:extLst>
              <a:ext uri="{FF2B5EF4-FFF2-40B4-BE49-F238E27FC236}">
                <a16:creationId xmlns:a16="http://schemas.microsoft.com/office/drawing/2014/main" id="{04FD4E2E-FE6A-E984-6588-CE880D21F1F6}"/>
              </a:ext>
            </a:extLst>
          </p:cNvPr>
          <p:cNvSpPr/>
          <p:nvPr/>
        </p:nvSpPr>
        <p:spPr>
          <a:xfrm>
            <a:off x="1475300" y="2872585"/>
            <a:ext cx="319200" cy="575400"/>
          </a:xfrm>
          <a:prstGeom prst="up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266" name="Google Shape;266;g33f8ddc54e6_1_396">
            <a:extLst>
              <a:ext uri="{FF2B5EF4-FFF2-40B4-BE49-F238E27FC236}">
                <a16:creationId xmlns:a16="http://schemas.microsoft.com/office/drawing/2014/main" id="{D9E38765-1EC3-1076-DBEF-5A551868655B}"/>
              </a:ext>
            </a:extLst>
          </p:cNvPr>
          <p:cNvSpPr/>
          <p:nvPr/>
        </p:nvSpPr>
        <p:spPr>
          <a:xfrm>
            <a:off x="2657550" y="1838325"/>
            <a:ext cx="1733400" cy="257100"/>
          </a:xfrm>
          <a:prstGeom prst="right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267" name="Google Shape;267;g33f8ddc54e6_1_396">
            <a:extLst>
              <a:ext uri="{FF2B5EF4-FFF2-40B4-BE49-F238E27FC236}">
                <a16:creationId xmlns:a16="http://schemas.microsoft.com/office/drawing/2014/main" id="{159A1F59-26E3-E232-07F6-A3D498629806}"/>
              </a:ext>
            </a:extLst>
          </p:cNvPr>
          <p:cNvSpPr/>
          <p:nvPr/>
        </p:nvSpPr>
        <p:spPr>
          <a:xfrm>
            <a:off x="7972425" y="1733550"/>
            <a:ext cx="1820400" cy="257100"/>
          </a:xfrm>
          <a:prstGeom prst="right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268" name="Google Shape;268;g33f8ddc54e6_1_396">
            <a:extLst>
              <a:ext uri="{FF2B5EF4-FFF2-40B4-BE49-F238E27FC236}">
                <a16:creationId xmlns:a16="http://schemas.microsoft.com/office/drawing/2014/main" id="{DC31DCEE-3743-D191-CDAC-7548FBED47A4}"/>
              </a:ext>
            </a:extLst>
          </p:cNvPr>
          <p:cNvSpPr txBox="1"/>
          <p:nvPr/>
        </p:nvSpPr>
        <p:spPr>
          <a:xfrm>
            <a:off x="10144125" y="3190875"/>
            <a:ext cx="1485900" cy="2571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2118"/>
              <a:buFont typeface="Arial"/>
              <a:buNone/>
            </a:pPr>
            <a:endParaRPr sz="2118" b="0" i="0" u="none" strike="noStrike" cap="none">
              <a:solidFill>
                <a:srgbClr val="000000"/>
              </a:solidFill>
              <a:latin typeface="Arial"/>
              <a:ea typeface="Arial"/>
              <a:cs typeface="Arial"/>
              <a:sym typeface="Arial"/>
            </a:endParaRPr>
          </a:p>
        </p:txBody>
      </p:sp>
      <p:sp>
        <p:nvSpPr>
          <p:cNvPr id="269" name="Google Shape;269;g33f8ddc54e6_1_396">
            <a:extLst>
              <a:ext uri="{FF2B5EF4-FFF2-40B4-BE49-F238E27FC236}">
                <a16:creationId xmlns:a16="http://schemas.microsoft.com/office/drawing/2014/main" id="{B71F5734-BF3C-A387-6E60-3A0CFEA867BC}"/>
              </a:ext>
            </a:extLst>
          </p:cNvPr>
          <p:cNvSpPr txBox="1"/>
          <p:nvPr/>
        </p:nvSpPr>
        <p:spPr>
          <a:xfrm>
            <a:off x="10284275" y="2763200"/>
            <a:ext cx="1438200" cy="2832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US" sz="1400" b="1" i="0" u="none" strike="noStrike" cap="none">
                <a:solidFill>
                  <a:srgbClr val="000000"/>
                </a:solidFill>
                <a:latin typeface="Arial"/>
                <a:ea typeface="Arial"/>
                <a:cs typeface="Arial"/>
                <a:sym typeface="Arial"/>
              </a:rPr>
              <a:t>NCAR User</a:t>
            </a:r>
            <a:endParaRPr sz="1400" b="1" i="0" u="none" strike="noStrike" cap="none">
              <a:solidFill>
                <a:srgbClr val="000000"/>
              </a:solidFill>
              <a:latin typeface="Arial"/>
              <a:ea typeface="Arial"/>
              <a:cs typeface="Arial"/>
              <a:sym typeface="Arial"/>
            </a:endParaRPr>
          </a:p>
        </p:txBody>
      </p:sp>
      <p:sp>
        <p:nvSpPr>
          <p:cNvPr id="270" name="Google Shape;270;g33f8ddc54e6_1_396">
            <a:extLst>
              <a:ext uri="{FF2B5EF4-FFF2-40B4-BE49-F238E27FC236}">
                <a16:creationId xmlns:a16="http://schemas.microsoft.com/office/drawing/2014/main" id="{F4100E83-C367-C511-7B92-AB294754E657}"/>
              </a:ext>
            </a:extLst>
          </p:cNvPr>
          <p:cNvSpPr txBox="1"/>
          <p:nvPr/>
        </p:nvSpPr>
        <p:spPr>
          <a:xfrm>
            <a:off x="8513525" y="4901150"/>
            <a:ext cx="1485900" cy="5049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US" sz="1400" b="1" i="0" u="none" strike="noStrike" cap="none">
                <a:solidFill>
                  <a:srgbClr val="000000"/>
                </a:solidFill>
                <a:latin typeface="Arial"/>
                <a:ea typeface="Arial"/>
                <a:cs typeface="Arial"/>
                <a:sym typeface="Arial"/>
              </a:rPr>
              <a:t>Streaming data</a:t>
            </a:r>
            <a:endParaRPr sz="1400" b="1" i="0" u="none" strike="noStrike" cap="none">
              <a:solidFill>
                <a:srgbClr val="000000"/>
              </a:solidFill>
              <a:latin typeface="Arial"/>
              <a:ea typeface="Arial"/>
              <a:cs typeface="Arial"/>
              <a:sym typeface="Arial"/>
            </a:endParaRPr>
          </a:p>
        </p:txBody>
      </p:sp>
      <p:sp>
        <p:nvSpPr>
          <p:cNvPr id="271" name="Google Shape;271;g33f8ddc54e6_1_396">
            <a:extLst>
              <a:ext uri="{FF2B5EF4-FFF2-40B4-BE49-F238E27FC236}">
                <a16:creationId xmlns:a16="http://schemas.microsoft.com/office/drawing/2014/main" id="{E84D04FB-6E60-F730-A472-387EE1278366}"/>
              </a:ext>
            </a:extLst>
          </p:cNvPr>
          <p:cNvSpPr/>
          <p:nvPr/>
        </p:nvSpPr>
        <p:spPr>
          <a:xfrm>
            <a:off x="8534400" y="4629150"/>
            <a:ext cx="1485900" cy="190500"/>
          </a:xfrm>
          <a:prstGeom prst="rightArrow">
            <a:avLst>
              <a:gd name="adj1" fmla="val 50000"/>
              <a:gd name="adj2" fmla="val 50000"/>
            </a:avLst>
          </a:prstGeom>
          <a:solidFill>
            <a:srgbClr val="4A86E8"/>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273" name="Google Shape;273;g33f8ddc54e6_1_396">
            <a:extLst>
              <a:ext uri="{FF2B5EF4-FFF2-40B4-BE49-F238E27FC236}">
                <a16:creationId xmlns:a16="http://schemas.microsoft.com/office/drawing/2014/main" id="{366C66E7-D770-B250-8CF9-6FA73AA51911}"/>
              </a:ext>
            </a:extLst>
          </p:cNvPr>
          <p:cNvSpPr txBox="1"/>
          <p:nvPr/>
        </p:nvSpPr>
        <p:spPr>
          <a:xfrm>
            <a:off x="2028181" y="105128"/>
            <a:ext cx="7120556" cy="492412"/>
          </a:xfrm>
          <a:prstGeom prst="rect">
            <a:avLst/>
          </a:prstGeom>
          <a:noFill/>
          <a:ln>
            <a:noFill/>
          </a:ln>
        </p:spPr>
        <p:txBody>
          <a:bodyPr spcFirstLastPara="1" wrap="square" lIns="91425" tIns="91425" rIns="91425" bIns="91425" anchor="t" anchorCtr="0">
            <a:spAutoFit/>
          </a:bodyPr>
          <a:lstStyle/>
          <a:p>
            <a:pPr lvl="0" algn="ctr">
              <a:buSzPts val="1400"/>
            </a:pPr>
            <a:r>
              <a:rPr lang="en-US" sz="2000" b="1" dirty="0">
                <a:solidFill>
                  <a:schemeClr val="bg1"/>
                </a:solidFill>
              </a:rPr>
              <a:t>NCAR Data Commons  → OSDF/Direct read → User</a:t>
            </a:r>
            <a:endParaRPr sz="2000" b="1" i="0" u="none" strike="noStrike" cap="none" dirty="0">
              <a:solidFill>
                <a:schemeClr val="bg1"/>
              </a:solidFill>
              <a:latin typeface="Arial"/>
              <a:ea typeface="Arial"/>
              <a:cs typeface="Arial"/>
              <a:sym typeface="Arial"/>
            </a:endParaRPr>
          </a:p>
        </p:txBody>
      </p:sp>
      <p:sp>
        <p:nvSpPr>
          <p:cNvPr id="274" name="Google Shape;274;g33f8ddc54e6_1_396">
            <a:extLst>
              <a:ext uri="{FF2B5EF4-FFF2-40B4-BE49-F238E27FC236}">
                <a16:creationId xmlns:a16="http://schemas.microsoft.com/office/drawing/2014/main" id="{A3F58AB0-F2AC-7A82-A26B-796BB87D7B6F}"/>
              </a:ext>
            </a:extLst>
          </p:cNvPr>
          <p:cNvSpPr txBox="1"/>
          <p:nvPr/>
        </p:nvSpPr>
        <p:spPr>
          <a:xfrm>
            <a:off x="8229825" y="1344750"/>
            <a:ext cx="1305600" cy="3240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US" sz="1400" b="1" i="0" u="none" strike="noStrike" cap="none">
                <a:solidFill>
                  <a:schemeClr val="dk1"/>
                </a:solidFill>
                <a:latin typeface="Arial"/>
                <a:ea typeface="Arial"/>
                <a:cs typeface="Arial"/>
                <a:sym typeface="Arial"/>
              </a:rPr>
              <a:t>Direct reads</a:t>
            </a:r>
            <a:endParaRPr sz="1400" b="1" i="0" u="none" strike="noStrike" cap="none">
              <a:solidFill>
                <a:schemeClr val="dk1"/>
              </a:solidFill>
              <a:latin typeface="Arial"/>
              <a:ea typeface="Arial"/>
              <a:cs typeface="Arial"/>
              <a:sym typeface="Arial"/>
            </a:endParaRPr>
          </a:p>
        </p:txBody>
      </p:sp>
      <p:sp>
        <p:nvSpPr>
          <p:cNvPr id="275" name="Google Shape;275;g33f8ddc54e6_1_396">
            <a:extLst>
              <a:ext uri="{FF2B5EF4-FFF2-40B4-BE49-F238E27FC236}">
                <a16:creationId xmlns:a16="http://schemas.microsoft.com/office/drawing/2014/main" id="{E65F1EFA-EA89-A06C-2C98-F4FBD4D86D54}"/>
              </a:ext>
            </a:extLst>
          </p:cNvPr>
          <p:cNvSpPr txBox="1"/>
          <p:nvPr/>
        </p:nvSpPr>
        <p:spPr>
          <a:xfrm>
            <a:off x="1134700" y="914740"/>
            <a:ext cx="1181100" cy="2571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1400"/>
              <a:buFont typeface="Arial"/>
              <a:buNone/>
            </a:pPr>
            <a:r>
              <a:rPr lang="en-US" sz="1400" b="1" i="0" u="none" strike="noStrike" cap="none" dirty="0">
                <a:solidFill>
                  <a:schemeClr val="dk1"/>
                </a:solidFill>
                <a:latin typeface="Arial"/>
                <a:ea typeface="Arial"/>
                <a:cs typeface="Arial"/>
                <a:sym typeface="Arial"/>
              </a:rPr>
              <a:t>Intake-ESM (POSIX)</a:t>
            </a:r>
            <a:endParaRPr sz="1400" b="1" i="0" u="none" strike="noStrike" cap="none" dirty="0">
              <a:solidFill>
                <a:schemeClr val="dk1"/>
              </a:solidFill>
              <a:latin typeface="Arial"/>
              <a:ea typeface="Arial"/>
              <a:cs typeface="Arial"/>
              <a:sym typeface="Arial"/>
            </a:endParaRPr>
          </a:p>
        </p:txBody>
      </p:sp>
      <p:sp>
        <p:nvSpPr>
          <p:cNvPr id="3" name="TextBox 2">
            <a:extLst>
              <a:ext uri="{FF2B5EF4-FFF2-40B4-BE49-F238E27FC236}">
                <a16:creationId xmlns:a16="http://schemas.microsoft.com/office/drawing/2014/main" id="{29A6C5BF-40DE-3F8B-217F-15CE6EBEE285}"/>
              </a:ext>
            </a:extLst>
          </p:cNvPr>
          <p:cNvSpPr txBox="1"/>
          <p:nvPr/>
        </p:nvSpPr>
        <p:spPr>
          <a:xfrm>
            <a:off x="7038900" y="5441016"/>
            <a:ext cx="1571700" cy="523220"/>
          </a:xfrm>
          <a:prstGeom prst="rect">
            <a:avLst/>
          </a:prstGeom>
          <a:noFill/>
        </p:spPr>
        <p:txBody>
          <a:bodyPr wrap="square">
            <a:spAutoFit/>
          </a:bodyPr>
          <a:lstStyle/>
          <a:p>
            <a:pPr marL="0" marR="0" lvl="0" indent="0" algn="l" rtl="0">
              <a:lnSpc>
                <a:spcPct val="100000"/>
              </a:lnSpc>
              <a:spcBef>
                <a:spcPts val="0"/>
              </a:spcBef>
              <a:spcAft>
                <a:spcPts val="0"/>
              </a:spcAft>
              <a:buClr>
                <a:srgbClr val="000000"/>
              </a:buClr>
              <a:buSzPts val="1400"/>
              <a:buFont typeface="Arial"/>
              <a:buNone/>
            </a:pPr>
            <a:r>
              <a:rPr lang="en-US" sz="1400" b="1" i="0" u="none" strike="noStrike" cap="none" dirty="0">
                <a:solidFill>
                  <a:schemeClr val="dk1"/>
                </a:solidFill>
                <a:latin typeface="Arial"/>
                <a:ea typeface="Arial"/>
                <a:cs typeface="Arial"/>
                <a:sym typeface="Arial"/>
              </a:rPr>
              <a:t>Intake-ESM (</a:t>
            </a:r>
            <a:r>
              <a:rPr lang="en-US" b="1" dirty="0">
                <a:solidFill>
                  <a:schemeClr val="dk1"/>
                </a:solidFill>
              </a:rPr>
              <a:t>OSDF</a:t>
            </a:r>
            <a:r>
              <a:rPr lang="en-US" sz="1400" b="1" i="0" u="none" strike="noStrike" cap="none" dirty="0">
                <a:solidFill>
                  <a:schemeClr val="dk1"/>
                </a:solidFill>
                <a:latin typeface="Arial"/>
                <a:ea typeface="Arial"/>
                <a:cs typeface="Arial"/>
                <a:sym typeface="Arial"/>
              </a:rPr>
              <a:t>)</a:t>
            </a:r>
          </a:p>
        </p:txBody>
      </p:sp>
      <p:sp>
        <p:nvSpPr>
          <p:cNvPr id="5" name="TextBox 4">
            <a:extLst>
              <a:ext uri="{FF2B5EF4-FFF2-40B4-BE49-F238E27FC236}">
                <a16:creationId xmlns:a16="http://schemas.microsoft.com/office/drawing/2014/main" id="{CABBE0F0-C17D-B943-7BC8-DDC5A0252BF4}"/>
              </a:ext>
            </a:extLst>
          </p:cNvPr>
          <p:cNvSpPr txBox="1"/>
          <p:nvPr/>
        </p:nvSpPr>
        <p:spPr>
          <a:xfrm>
            <a:off x="4759772" y="5674513"/>
            <a:ext cx="1262825" cy="307777"/>
          </a:xfrm>
          <a:prstGeom prst="rect">
            <a:avLst/>
          </a:prstGeom>
          <a:noFill/>
        </p:spPr>
        <p:txBody>
          <a:bodyPr wrap="square">
            <a:spAutoFit/>
          </a:bodyPr>
          <a:lstStyle/>
          <a:p>
            <a:pPr marL="0" marR="0" lvl="0" indent="0" algn="l" rtl="0">
              <a:lnSpc>
                <a:spcPct val="100000"/>
              </a:lnSpc>
              <a:spcBef>
                <a:spcPts val="0"/>
              </a:spcBef>
              <a:spcAft>
                <a:spcPts val="0"/>
              </a:spcAft>
              <a:buClr>
                <a:srgbClr val="000000"/>
              </a:buClr>
              <a:buSzPts val="1400"/>
              <a:buFont typeface="Arial"/>
              <a:buNone/>
            </a:pPr>
            <a:r>
              <a:rPr lang="en-US" b="1" dirty="0" err="1">
                <a:solidFill>
                  <a:schemeClr val="dk1"/>
                </a:solidFill>
              </a:rPr>
              <a:t>PelicanFS</a:t>
            </a:r>
            <a:endParaRPr lang="en-US" sz="1400" b="1" i="0" u="none" strike="noStrike" cap="none" dirty="0">
              <a:solidFill>
                <a:schemeClr val="dk1"/>
              </a:solidFill>
              <a:latin typeface="Arial"/>
              <a:ea typeface="Arial"/>
              <a:cs typeface="Arial"/>
              <a:sym typeface="Arial"/>
            </a:endParaRPr>
          </a:p>
        </p:txBody>
      </p:sp>
    </p:spTree>
    <p:extLst>
      <p:ext uri="{BB962C8B-B14F-4D97-AF65-F5344CB8AC3E}">
        <p14:creationId xmlns:p14="http://schemas.microsoft.com/office/powerpoint/2010/main" val="2164585602"/>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Shape 249"/>
        <p:cNvGrpSpPr/>
        <p:nvPr/>
      </p:nvGrpSpPr>
      <p:grpSpPr>
        <a:xfrm>
          <a:off x="0" y="0"/>
          <a:ext cx="0" cy="0"/>
          <a:chOff x="0" y="0"/>
          <a:chExt cx="0" cy="0"/>
        </a:xfrm>
      </p:grpSpPr>
      <p:sp>
        <p:nvSpPr>
          <p:cNvPr id="250" name="Google Shape;250;g33f8ddc54e6_1_396"/>
          <p:cNvSpPr txBox="1">
            <a:spLocks noGrp="1"/>
          </p:cNvSpPr>
          <p:nvPr>
            <p:ph type="title"/>
          </p:nvPr>
        </p:nvSpPr>
        <p:spPr>
          <a:xfrm>
            <a:off x="609450" y="151594"/>
            <a:ext cx="10826400" cy="504900"/>
          </a:xfrm>
          <a:prstGeom prst="rect">
            <a:avLst/>
          </a:prstGeom>
          <a:noFill/>
          <a:ln>
            <a:noFill/>
          </a:ln>
        </p:spPr>
        <p:txBody>
          <a:bodyPr spcFirstLastPara="1" wrap="square" lIns="91425" tIns="45700" rIns="91425" bIns="45700" anchor="ctr" anchorCtr="0">
            <a:normAutofit fontScale="90000"/>
          </a:bodyPr>
          <a:lstStyle/>
          <a:p>
            <a:pPr marL="0" lvl="0" indent="0" algn="l" rtl="0">
              <a:lnSpc>
                <a:spcPct val="90000"/>
              </a:lnSpc>
              <a:spcBef>
                <a:spcPts val="0"/>
              </a:spcBef>
              <a:spcAft>
                <a:spcPts val="0"/>
              </a:spcAft>
              <a:buSzPct val="212454"/>
              <a:buNone/>
            </a:pPr>
            <a:r>
              <a:rPr lang="en-US" dirty="0" err="1"/>
              <a:t>PelicanFS</a:t>
            </a:r>
            <a:r>
              <a:rPr lang="en-US" dirty="0"/>
              <a:t>: </a:t>
            </a:r>
            <a:r>
              <a:rPr lang="en-US" dirty="0" err="1"/>
              <a:t>fsspec</a:t>
            </a:r>
            <a:r>
              <a:rPr lang="en-US" dirty="0"/>
              <a:t> for the Pelican Platform </a:t>
            </a:r>
            <a:br>
              <a:rPr lang="en-US" dirty="0"/>
            </a:br>
            <a:endParaRPr dirty="0">
              <a:latin typeface="Arial"/>
              <a:ea typeface="Arial"/>
              <a:cs typeface="Arial"/>
              <a:sym typeface="Arial"/>
            </a:endParaRPr>
          </a:p>
        </p:txBody>
      </p:sp>
      <p:sp>
        <p:nvSpPr>
          <p:cNvPr id="258" name="Google Shape;258;g33f8ddc54e6_1_396"/>
          <p:cNvSpPr txBox="1"/>
          <p:nvPr/>
        </p:nvSpPr>
        <p:spPr>
          <a:xfrm>
            <a:off x="4953000" y="3514725"/>
            <a:ext cx="256500" cy="5049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2800"/>
              <a:buFont typeface="Arial"/>
              <a:buNone/>
            </a:pPr>
            <a:endParaRPr sz="2800" b="0" i="0" u="none" strike="noStrike" cap="none">
              <a:solidFill>
                <a:schemeClr val="dk1"/>
              </a:solidFill>
              <a:latin typeface="Arial"/>
              <a:ea typeface="Arial"/>
              <a:cs typeface="Arial"/>
              <a:sym typeface="Arial"/>
            </a:endParaRPr>
          </a:p>
        </p:txBody>
      </p:sp>
      <p:sp>
        <p:nvSpPr>
          <p:cNvPr id="268" name="Google Shape;268;g33f8ddc54e6_1_396"/>
          <p:cNvSpPr txBox="1"/>
          <p:nvPr/>
        </p:nvSpPr>
        <p:spPr>
          <a:xfrm>
            <a:off x="10144125" y="3190875"/>
            <a:ext cx="1485900" cy="257100"/>
          </a:xfrm>
          <a:prstGeom prst="rect">
            <a:avLst/>
          </a:prstGeom>
          <a:noFill/>
          <a:ln>
            <a:noFill/>
          </a:ln>
        </p:spPr>
        <p:txBody>
          <a:bodyPr spcFirstLastPara="1" wrap="square" lIns="91425" tIns="91425" rIns="91425" bIns="91425" anchor="t" anchorCtr="0">
            <a:noAutofit/>
          </a:bodyPr>
          <a:lstStyle/>
          <a:p>
            <a:pPr marL="0" marR="0" lvl="0" indent="0" algn="l" rtl="0">
              <a:lnSpc>
                <a:spcPct val="100000"/>
              </a:lnSpc>
              <a:spcBef>
                <a:spcPts val="0"/>
              </a:spcBef>
              <a:spcAft>
                <a:spcPts val="0"/>
              </a:spcAft>
              <a:buClr>
                <a:srgbClr val="000000"/>
              </a:buClr>
              <a:buSzPts val="2118"/>
              <a:buFont typeface="Arial"/>
              <a:buNone/>
            </a:pPr>
            <a:endParaRPr sz="2118" b="0" i="0" u="none" strike="noStrike" cap="none">
              <a:solidFill>
                <a:srgbClr val="000000"/>
              </a:solidFill>
              <a:latin typeface="Arial"/>
              <a:ea typeface="Arial"/>
              <a:cs typeface="Arial"/>
              <a:sym typeface="Arial"/>
            </a:endParaRPr>
          </a:p>
        </p:txBody>
      </p:sp>
      <p:sp>
        <p:nvSpPr>
          <p:cNvPr id="272" name="Google Shape;272;g33f8ddc54e6_1_396"/>
          <p:cNvSpPr txBox="1"/>
          <p:nvPr/>
        </p:nvSpPr>
        <p:spPr>
          <a:xfrm>
            <a:off x="71120" y="1557734"/>
            <a:ext cx="3000000" cy="4002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400"/>
              <a:buFont typeface="Arial"/>
              <a:buNone/>
            </a:pPr>
            <a:r>
              <a:rPr lang="en-US" sz="1400" b="0" i="0" u="none" strike="noStrike" cap="none" dirty="0">
                <a:solidFill>
                  <a:srgbClr val="000000"/>
                </a:solidFill>
                <a:latin typeface="Arial"/>
                <a:ea typeface="Arial"/>
                <a:cs typeface="Arial"/>
                <a:sym typeface="Arial"/>
              </a:rPr>
              <a:t>​</a:t>
            </a:r>
            <a:endParaRPr sz="1400" b="0" i="0" u="none" strike="noStrike" cap="none" dirty="0">
              <a:solidFill>
                <a:srgbClr val="000000"/>
              </a:solidFill>
              <a:latin typeface="Arial"/>
              <a:ea typeface="Arial"/>
              <a:cs typeface="Arial"/>
              <a:sym typeface="Arial"/>
            </a:endParaRPr>
          </a:p>
        </p:txBody>
      </p:sp>
      <p:sp>
        <p:nvSpPr>
          <p:cNvPr id="6" name="TextBox 5">
            <a:extLst>
              <a:ext uri="{FF2B5EF4-FFF2-40B4-BE49-F238E27FC236}">
                <a16:creationId xmlns:a16="http://schemas.microsoft.com/office/drawing/2014/main" id="{8BD67041-5464-A5D9-2F25-5F82EDE0D6A8}"/>
              </a:ext>
            </a:extLst>
          </p:cNvPr>
          <p:cNvSpPr txBox="1"/>
          <p:nvPr/>
        </p:nvSpPr>
        <p:spPr>
          <a:xfrm>
            <a:off x="843280" y="1371600"/>
            <a:ext cx="10592570" cy="1384995"/>
          </a:xfrm>
          <a:prstGeom prst="rect">
            <a:avLst/>
          </a:prstGeom>
          <a:noFill/>
        </p:spPr>
        <p:txBody>
          <a:bodyPr wrap="square" rtlCol="0">
            <a:spAutoFit/>
          </a:bodyPr>
          <a:lstStyle/>
          <a:p>
            <a:r>
              <a:rPr lang="en-US" sz="2800" dirty="0"/>
              <a:t>Questions about </a:t>
            </a:r>
            <a:r>
              <a:rPr lang="en-US" sz="2800" dirty="0" err="1"/>
              <a:t>PelicanFS</a:t>
            </a:r>
            <a:r>
              <a:rPr lang="en-US" sz="2800" dirty="0"/>
              <a:t>?</a:t>
            </a:r>
          </a:p>
          <a:p>
            <a:endParaRPr lang="en-US" sz="2800" dirty="0"/>
          </a:p>
          <a:p>
            <a:r>
              <a:rPr lang="en-US" sz="2800" dirty="0"/>
              <a:t>Talk to </a:t>
            </a:r>
          </a:p>
        </p:txBody>
      </p:sp>
      <p:pic>
        <p:nvPicPr>
          <p:cNvPr id="8" name="Picture 7">
            <a:extLst>
              <a:ext uri="{FF2B5EF4-FFF2-40B4-BE49-F238E27FC236}">
                <a16:creationId xmlns:a16="http://schemas.microsoft.com/office/drawing/2014/main" id="{4B0A797A-0DDB-0DDF-B398-62B9721C8A6A}"/>
              </a:ext>
            </a:extLst>
          </p:cNvPr>
          <p:cNvPicPr>
            <a:picLocks noChangeAspect="1"/>
          </p:cNvPicPr>
          <p:nvPr/>
        </p:nvPicPr>
        <p:blipFill>
          <a:blip r:embed="rId3"/>
          <a:stretch>
            <a:fillRect/>
          </a:stretch>
        </p:blipFill>
        <p:spPr>
          <a:xfrm>
            <a:off x="3362960" y="2679775"/>
            <a:ext cx="5892800" cy="2679700"/>
          </a:xfrm>
          <a:prstGeom prst="rect">
            <a:avLst/>
          </a:prstGeom>
        </p:spPr>
      </p:pic>
      <p:pic>
        <p:nvPicPr>
          <p:cNvPr id="9" name="Google Shape;252;g33f8ddc54e6_1_396">
            <a:extLst>
              <a:ext uri="{FF2B5EF4-FFF2-40B4-BE49-F238E27FC236}">
                <a16:creationId xmlns:a16="http://schemas.microsoft.com/office/drawing/2014/main" id="{4C49B36D-90C5-1D32-67E6-7DE41F3110FD}"/>
              </a:ext>
            </a:extLst>
          </p:cNvPr>
          <p:cNvPicPr preferRelativeResize="0"/>
          <p:nvPr/>
        </p:nvPicPr>
        <p:blipFill rotWithShape="1">
          <a:blip r:embed="rId4">
            <a:alphaModFix/>
          </a:blip>
          <a:srcRect/>
          <a:stretch/>
        </p:blipFill>
        <p:spPr>
          <a:xfrm>
            <a:off x="9738357" y="1090774"/>
            <a:ext cx="1069600" cy="1069600"/>
          </a:xfrm>
          <a:prstGeom prst="rect">
            <a:avLst/>
          </a:prstGeom>
          <a:noFill/>
          <a:ln>
            <a:noFill/>
          </a:ln>
        </p:spPr>
      </p:pic>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Shape 286"/>
        <p:cNvGrpSpPr/>
        <p:nvPr/>
      </p:nvGrpSpPr>
      <p:grpSpPr>
        <a:xfrm>
          <a:off x="0" y="0"/>
          <a:ext cx="0" cy="0"/>
          <a:chOff x="0" y="0"/>
          <a:chExt cx="0" cy="0"/>
        </a:xfrm>
      </p:grpSpPr>
      <p:sp>
        <p:nvSpPr>
          <p:cNvPr id="287" name="Google Shape;287;g33f8ddc54e6_1_350"/>
          <p:cNvSpPr txBox="1"/>
          <p:nvPr/>
        </p:nvSpPr>
        <p:spPr>
          <a:xfrm>
            <a:off x="738567" y="1100998"/>
            <a:ext cx="11091900" cy="4881900"/>
          </a:xfrm>
          <a:prstGeom prst="rect">
            <a:avLst/>
          </a:prstGeom>
          <a:noFill/>
          <a:ln>
            <a:noFill/>
          </a:ln>
        </p:spPr>
        <p:txBody>
          <a:bodyPr spcFirstLastPara="1" wrap="square" lIns="91425" tIns="91425" rIns="91425" bIns="91425" anchor="t" anchorCtr="0">
            <a:normAutofit lnSpcReduction="10000"/>
          </a:bodyPr>
          <a:lstStyle/>
          <a:p>
            <a:pPr marL="0" marR="0" lvl="0" indent="0" algn="l" rtl="0">
              <a:lnSpc>
                <a:spcPct val="90000"/>
              </a:lnSpc>
              <a:spcBef>
                <a:spcPts val="0"/>
              </a:spcBef>
              <a:spcAft>
                <a:spcPts val="0"/>
              </a:spcAft>
              <a:buClr>
                <a:srgbClr val="000000"/>
              </a:buClr>
              <a:buSzPts val="2800"/>
              <a:buFont typeface="Arial"/>
              <a:buNone/>
            </a:pPr>
            <a:r>
              <a:rPr lang="en-US" sz="2800" b="1" dirty="0"/>
              <a:t>16</a:t>
            </a:r>
            <a:r>
              <a:rPr lang="en-US" sz="2800" b="1" i="0" u="none" strike="noStrike" cap="none" dirty="0">
                <a:solidFill>
                  <a:srgbClr val="000000"/>
                </a:solidFill>
                <a:latin typeface="Arial"/>
                <a:ea typeface="Arial"/>
                <a:cs typeface="Arial"/>
                <a:sym typeface="Arial"/>
              </a:rPr>
              <a:t> workflows spanning 12 datasets published</a:t>
            </a:r>
            <a:endParaRPr sz="2800" b="1" i="0" u="none" strike="noStrike" cap="none" dirty="0">
              <a:solidFill>
                <a:srgbClr val="000000"/>
              </a:solidFill>
              <a:latin typeface="Arial"/>
              <a:ea typeface="Arial"/>
              <a:cs typeface="Arial"/>
              <a:sym typeface="Arial"/>
            </a:endParaRPr>
          </a:p>
          <a:p>
            <a:pPr marL="0" marR="0" lvl="0" indent="0" algn="l" rtl="0">
              <a:lnSpc>
                <a:spcPct val="9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914400" marR="0" lvl="1" indent="-381000" algn="l" rtl="0">
              <a:lnSpc>
                <a:spcPct val="115000"/>
              </a:lnSpc>
              <a:spcBef>
                <a:spcPts val="0"/>
              </a:spcBef>
              <a:spcAft>
                <a:spcPts val="0"/>
              </a:spcAft>
              <a:buClr>
                <a:srgbClr val="000000"/>
              </a:buClr>
              <a:buSzPts val="2400"/>
              <a:buFont typeface="Arial"/>
              <a:buChar char="•"/>
            </a:pPr>
            <a:r>
              <a:rPr lang="en-US" sz="2500" b="0" i="0" u="none" strike="noStrike" cap="none" dirty="0">
                <a:solidFill>
                  <a:srgbClr val="000000"/>
                </a:solidFill>
                <a:latin typeface="Arial"/>
                <a:ea typeface="Arial"/>
                <a:cs typeface="Arial"/>
                <a:sym typeface="Arial"/>
              </a:rPr>
              <a:t>Available at </a:t>
            </a:r>
            <a:r>
              <a:rPr lang="en-US" sz="2400" b="0" i="0" u="sng" strike="noStrike" cap="none" dirty="0">
                <a:solidFill>
                  <a:srgbClr val="467886"/>
                </a:solidFill>
                <a:latin typeface="Arial"/>
                <a:ea typeface="Arial"/>
                <a:cs typeface="Arial"/>
                <a:sym typeface="Arial"/>
                <a:hlinkClick r:id="rId3">
                  <a:extLst>
                    <a:ext uri="{A12FA001-AC4F-418D-AE19-62706E023703}">
                      <ahyp:hlinkClr xmlns:ahyp="http://schemas.microsoft.com/office/drawing/2018/hyperlinkcolor" val="tx"/>
                    </a:ext>
                  </a:extLst>
                </a:hlinkClick>
              </a:rPr>
              <a:t>https://github.com/NCAR/osdf_examples</a:t>
            </a:r>
            <a:r>
              <a:rPr lang="en-US" sz="2400" b="0" i="0" u="sng" strike="noStrike" cap="none" dirty="0">
                <a:solidFill>
                  <a:srgbClr val="1155CC"/>
                </a:solidFill>
                <a:latin typeface="Arial"/>
                <a:ea typeface="Arial"/>
                <a:cs typeface="Arial"/>
                <a:sym typeface="Arial"/>
              </a:rPr>
              <a:t> </a:t>
            </a:r>
            <a:endParaRPr sz="2400" b="0" i="0" u="none" strike="noStrike" cap="none" dirty="0">
              <a:solidFill>
                <a:srgbClr val="467886"/>
              </a:solidFill>
              <a:uFill>
                <a:noFill/>
              </a:uFill>
              <a:latin typeface="Arial"/>
              <a:ea typeface="Arial"/>
              <a:cs typeface="Arial"/>
              <a:sym typeface="Arial"/>
              <a:hlinkClick r:id="rId4">
                <a:extLst>
                  <a:ext uri="{A12FA001-AC4F-418D-AE19-62706E023703}">
                    <ahyp:hlinkClr xmlns:ahyp="http://schemas.microsoft.com/office/drawing/2018/hyperlinkcolor" val="tx"/>
                  </a:ext>
                </a:extLst>
              </a:hlinkClick>
            </a:endParaRPr>
          </a:p>
          <a:p>
            <a:pPr marL="914400" marR="0" lvl="1" indent="-342900" algn="l" rtl="0">
              <a:lnSpc>
                <a:spcPct val="115000"/>
              </a:lnSpc>
              <a:spcBef>
                <a:spcPts val="1000"/>
              </a:spcBef>
              <a:spcAft>
                <a:spcPts val="0"/>
              </a:spcAft>
              <a:buClr>
                <a:srgbClr val="222222"/>
              </a:buClr>
              <a:buSzPts val="1800"/>
              <a:buFont typeface="Arial"/>
              <a:buChar char="•"/>
            </a:pPr>
            <a:r>
              <a:rPr lang="en-US" sz="2400" b="0" i="0" u="none" strike="noStrike" cap="none" dirty="0">
                <a:solidFill>
                  <a:srgbClr val="222222"/>
                </a:solidFill>
                <a:latin typeface="Arial"/>
                <a:ea typeface="Arial"/>
                <a:cs typeface="Arial"/>
                <a:sym typeface="Arial"/>
              </a:rPr>
              <a:t>For example: Access data from multiple data origins</a:t>
            </a:r>
            <a:endParaRPr dirty="0"/>
          </a:p>
          <a:p>
            <a:pPr marL="571500" marR="0" lvl="1" indent="0" algn="l" rtl="0">
              <a:lnSpc>
                <a:spcPct val="115000"/>
              </a:lnSpc>
              <a:spcBef>
                <a:spcPts val="1000"/>
              </a:spcBef>
              <a:spcAft>
                <a:spcPts val="0"/>
              </a:spcAft>
              <a:buNone/>
            </a:pPr>
            <a:r>
              <a:rPr lang="en-US" sz="2400" b="0" i="0" u="none" strike="noStrike" cap="none" dirty="0">
                <a:solidFill>
                  <a:srgbClr val="222222"/>
                </a:solidFill>
                <a:latin typeface="Arial"/>
                <a:ea typeface="Arial"/>
                <a:cs typeface="Arial"/>
                <a:sym typeface="Arial"/>
              </a:rPr>
              <a:t>	- CMIP6 models (AWS </a:t>
            </a:r>
            <a:r>
              <a:rPr lang="en-US" sz="2400" b="0" i="0" u="none" strike="noStrike" cap="none" dirty="0" err="1">
                <a:solidFill>
                  <a:srgbClr val="222222"/>
                </a:solidFill>
                <a:latin typeface="Arial"/>
                <a:ea typeface="Arial"/>
                <a:cs typeface="Arial"/>
                <a:sym typeface="Arial"/>
              </a:rPr>
              <a:t>opendata</a:t>
            </a:r>
            <a:r>
              <a:rPr lang="en-US" sz="2400" b="0" i="0" u="none" strike="noStrike" cap="none" dirty="0">
                <a:solidFill>
                  <a:srgbClr val="222222"/>
                </a:solidFill>
                <a:latin typeface="Arial"/>
                <a:ea typeface="Arial"/>
                <a:cs typeface="Arial"/>
                <a:sym typeface="Arial"/>
              </a:rPr>
              <a:t> origin) v/s </a:t>
            </a:r>
            <a:endParaRPr dirty="0"/>
          </a:p>
          <a:p>
            <a:pPr marL="571500" marR="0" lvl="2" indent="0" algn="l" rtl="0">
              <a:lnSpc>
                <a:spcPct val="115000"/>
              </a:lnSpc>
              <a:spcBef>
                <a:spcPts val="1000"/>
              </a:spcBef>
              <a:spcAft>
                <a:spcPts val="0"/>
              </a:spcAft>
              <a:buNone/>
            </a:pPr>
            <a:r>
              <a:rPr lang="en-US" sz="2400" b="0" i="0" u="none" strike="noStrike" cap="none" dirty="0">
                <a:solidFill>
                  <a:srgbClr val="222222"/>
                </a:solidFill>
                <a:latin typeface="Arial"/>
                <a:ea typeface="Arial"/>
                <a:cs typeface="Arial"/>
                <a:sym typeface="Arial"/>
              </a:rPr>
              <a:t>	- Observation (NCAR origin) </a:t>
            </a:r>
            <a:endParaRPr dirty="0"/>
          </a:p>
          <a:p>
            <a:pPr marL="571500" marR="0" lvl="2" indent="0" algn="l" rtl="0">
              <a:lnSpc>
                <a:spcPct val="115000"/>
              </a:lnSpc>
              <a:spcBef>
                <a:spcPts val="1000"/>
              </a:spcBef>
              <a:spcAft>
                <a:spcPts val="0"/>
              </a:spcAft>
              <a:buNone/>
            </a:pPr>
            <a:r>
              <a:rPr lang="en-US" sz="2400" b="0" i="0" u="none" strike="noStrike" cap="none" dirty="0">
                <a:solidFill>
                  <a:srgbClr val="222222"/>
                </a:solidFill>
                <a:latin typeface="Arial"/>
                <a:ea typeface="Arial"/>
                <a:cs typeface="Arial"/>
                <a:sym typeface="Arial"/>
              </a:rPr>
              <a:t>    - Global Mean Surface Temperature Anomaly (GMSTA) comparison</a:t>
            </a:r>
            <a:endParaRPr dirty="0"/>
          </a:p>
          <a:p>
            <a:pPr marL="914400" marR="0" lvl="1" indent="-342900" algn="l" rtl="0">
              <a:lnSpc>
                <a:spcPct val="115000"/>
              </a:lnSpc>
              <a:spcBef>
                <a:spcPts val="1000"/>
              </a:spcBef>
              <a:spcAft>
                <a:spcPts val="0"/>
              </a:spcAft>
              <a:buClr>
                <a:srgbClr val="222222"/>
              </a:buClr>
              <a:buSzPts val="1800"/>
              <a:buFont typeface="Arial"/>
              <a:buChar char="•"/>
            </a:pPr>
            <a:r>
              <a:rPr lang="en-US" sz="2400" b="0" i="0" u="none" strike="noStrike" cap="none" dirty="0">
                <a:solidFill>
                  <a:srgbClr val="222222"/>
                </a:solidFill>
                <a:latin typeface="Arial"/>
                <a:ea typeface="Arial"/>
                <a:cs typeface="Arial"/>
                <a:sym typeface="Arial"/>
              </a:rPr>
              <a:t>The example </a:t>
            </a:r>
            <a:r>
              <a:rPr lang="en-US" sz="2400" dirty="0" err="1">
                <a:solidFill>
                  <a:srgbClr val="222222"/>
                </a:solidFill>
              </a:rPr>
              <a:t>jupyter</a:t>
            </a:r>
            <a:r>
              <a:rPr lang="en-US" sz="2400" dirty="0">
                <a:solidFill>
                  <a:srgbClr val="222222"/>
                </a:solidFill>
              </a:rPr>
              <a:t> notebook </a:t>
            </a:r>
            <a:r>
              <a:rPr lang="en-US" sz="2400" b="0" i="0" u="none" strike="noStrike" cap="none" dirty="0">
                <a:solidFill>
                  <a:srgbClr val="222222"/>
                </a:solidFill>
                <a:latin typeface="Arial"/>
                <a:ea typeface="Arial"/>
                <a:cs typeface="Arial"/>
                <a:sym typeface="Arial"/>
              </a:rPr>
              <a:t>can be found at: </a:t>
            </a:r>
            <a:r>
              <a:rPr lang="en-US" sz="2400" b="0" i="0" u="sng" strike="noStrike" cap="none" dirty="0">
                <a:solidFill>
                  <a:srgbClr val="222222"/>
                </a:solidFill>
                <a:latin typeface="Arial"/>
                <a:ea typeface="Arial"/>
                <a:cs typeface="Arial"/>
                <a:sym typeface="Arial"/>
                <a:hlinkClick r:id="rId5">
                  <a:extLst>
                    <a:ext uri="{A12FA001-AC4F-418D-AE19-62706E023703}">
                      <ahyp:hlinkClr xmlns:ahyp="http://schemas.microsoft.com/office/drawing/2018/hyperlinkcolor" val="tx"/>
                    </a:ext>
                  </a:extLst>
                </a:hlinkClick>
              </a:rPr>
              <a:t>https://github.com/NCAR/osdf_examples/blob/main/notebooks/cmip6_temps_zarr.ipynb</a:t>
            </a:r>
            <a:endParaRPr sz="2400" b="0" i="0" u="none" strike="noStrike" cap="none" dirty="0">
              <a:solidFill>
                <a:srgbClr val="222222"/>
              </a:solidFill>
              <a:latin typeface="Arial"/>
              <a:ea typeface="Arial"/>
              <a:cs typeface="Arial"/>
              <a:sym typeface="Arial"/>
            </a:endParaRPr>
          </a:p>
          <a:p>
            <a:pPr marL="914400" marR="0" lvl="1" indent="-228600" algn="l" rtl="0">
              <a:lnSpc>
                <a:spcPct val="115000"/>
              </a:lnSpc>
              <a:spcBef>
                <a:spcPts val="1000"/>
              </a:spcBef>
              <a:spcAft>
                <a:spcPts val="0"/>
              </a:spcAft>
              <a:buClr>
                <a:srgbClr val="222222"/>
              </a:buClr>
              <a:buSzPts val="1800"/>
              <a:buFont typeface="Arial"/>
              <a:buNone/>
            </a:pPr>
            <a:endParaRPr sz="2400" b="0" i="0" u="none" strike="noStrike" cap="none" dirty="0">
              <a:solidFill>
                <a:srgbClr val="222222"/>
              </a:solidFill>
              <a:latin typeface="Arial"/>
              <a:ea typeface="Arial"/>
              <a:cs typeface="Arial"/>
              <a:sym typeface="Arial"/>
            </a:endParaRPr>
          </a:p>
          <a:p>
            <a:pPr marL="914400" marR="0" lvl="1" indent="-228600" algn="l" rtl="0">
              <a:lnSpc>
                <a:spcPct val="115000"/>
              </a:lnSpc>
              <a:spcBef>
                <a:spcPts val="1000"/>
              </a:spcBef>
              <a:spcAft>
                <a:spcPts val="0"/>
              </a:spcAft>
              <a:buClr>
                <a:srgbClr val="222222"/>
              </a:buClr>
              <a:buSzPts val="1800"/>
              <a:buFont typeface="Arial"/>
              <a:buNone/>
            </a:pPr>
            <a:endParaRPr sz="2400" b="0" i="0" u="none" strike="noStrike" cap="none" dirty="0">
              <a:solidFill>
                <a:srgbClr val="222222"/>
              </a:solidFill>
              <a:highlight>
                <a:srgbClr val="B6D7A8"/>
              </a:highlight>
              <a:latin typeface="Arial"/>
              <a:ea typeface="Arial"/>
              <a:cs typeface="Arial"/>
              <a:sym typeface="Arial"/>
            </a:endParaRPr>
          </a:p>
        </p:txBody>
      </p:sp>
      <p:sp>
        <p:nvSpPr>
          <p:cNvPr id="288" name="Google Shape;288;g33f8ddc54e6_1_350"/>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667"/>
              <a:buFont typeface="Arial"/>
              <a:buNone/>
            </a:pPr>
            <a:r>
              <a:rPr lang="en-US" sz="2400" b="1" i="0" u="none" strike="noStrike" cap="none">
                <a:solidFill>
                  <a:schemeClr val="lt1"/>
                </a:solidFill>
                <a:latin typeface="Arial"/>
                <a:ea typeface="Arial"/>
                <a:cs typeface="Arial"/>
                <a:sym typeface="Arial"/>
              </a:rPr>
              <a:t>NCAR’s data + OSDF: Workflows</a:t>
            </a:r>
            <a:endParaRPr sz="2400" b="1" i="0" u="none" strike="noStrike" cap="none">
              <a:solidFill>
                <a:schemeClr val="lt1"/>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Shape 286">
          <a:extLst>
            <a:ext uri="{FF2B5EF4-FFF2-40B4-BE49-F238E27FC236}">
              <a16:creationId xmlns:a16="http://schemas.microsoft.com/office/drawing/2014/main" id="{340F96C3-A5B9-9316-DE17-560EC646C60B}"/>
            </a:ext>
          </a:extLst>
        </p:cNvPr>
        <p:cNvGrpSpPr/>
        <p:nvPr/>
      </p:nvGrpSpPr>
      <p:grpSpPr>
        <a:xfrm>
          <a:off x="0" y="0"/>
          <a:ext cx="0" cy="0"/>
          <a:chOff x="0" y="0"/>
          <a:chExt cx="0" cy="0"/>
        </a:xfrm>
      </p:grpSpPr>
      <p:sp>
        <p:nvSpPr>
          <p:cNvPr id="287" name="Google Shape;287;g33f8ddc54e6_1_350">
            <a:extLst>
              <a:ext uri="{FF2B5EF4-FFF2-40B4-BE49-F238E27FC236}">
                <a16:creationId xmlns:a16="http://schemas.microsoft.com/office/drawing/2014/main" id="{EAC2E478-DDC0-76AC-CE14-63234DB41656}"/>
              </a:ext>
            </a:extLst>
          </p:cNvPr>
          <p:cNvSpPr txBox="1"/>
          <p:nvPr/>
        </p:nvSpPr>
        <p:spPr>
          <a:xfrm>
            <a:off x="490894" y="903770"/>
            <a:ext cx="11091900" cy="4881900"/>
          </a:xfrm>
          <a:prstGeom prst="rect">
            <a:avLst/>
          </a:prstGeom>
          <a:noFill/>
          <a:ln>
            <a:noFill/>
          </a:ln>
        </p:spPr>
        <p:txBody>
          <a:bodyPr spcFirstLastPara="1" wrap="square" lIns="91425" tIns="91425" rIns="91425" bIns="91425" anchor="t" anchorCtr="0">
            <a:normAutofit/>
          </a:bodyPr>
          <a:lstStyle/>
          <a:p>
            <a:pPr lvl="0">
              <a:lnSpc>
                <a:spcPct val="90000"/>
              </a:lnSpc>
              <a:buSzPts val="2800"/>
            </a:pPr>
            <a:endParaRPr sz="2400" b="0" i="0" u="none" strike="noStrike" cap="none" dirty="0">
              <a:solidFill>
                <a:srgbClr val="222222"/>
              </a:solidFill>
              <a:latin typeface="Arial"/>
              <a:ea typeface="Arial"/>
              <a:cs typeface="Arial"/>
              <a:sym typeface="Arial"/>
            </a:endParaRPr>
          </a:p>
          <a:p>
            <a:pPr marL="914400" marR="0" lvl="1" indent="-228600" algn="l" rtl="0">
              <a:lnSpc>
                <a:spcPct val="115000"/>
              </a:lnSpc>
              <a:spcBef>
                <a:spcPts val="1000"/>
              </a:spcBef>
              <a:spcAft>
                <a:spcPts val="0"/>
              </a:spcAft>
              <a:buClr>
                <a:srgbClr val="222222"/>
              </a:buClr>
              <a:buSzPts val="1800"/>
              <a:buFont typeface="Arial"/>
              <a:buNone/>
            </a:pPr>
            <a:endParaRPr sz="2400" b="0" i="0" u="none" strike="noStrike" cap="none" dirty="0">
              <a:solidFill>
                <a:srgbClr val="222222"/>
              </a:solidFill>
              <a:highlight>
                <a:srgbClr val="B6D7A8"/>
              </a:highlight>
              <a:latin typeface="Arial"/>
              <a:ea typeface="Arial"/>
              <a:cs typeface="Arial"/>
              <a:sym typeface="Arial"/>
            </a:endParaRPr>
          </a:p>
        </p:txBody>
      </p:sp>
      <p:sp>
        <p:nvSpPr>
          <p:cNvPr id="288" name="Google Shape;288;g33f8ddc54e6_1_350">
            <a:extLst>
              <a:ext uri="{FF2B5EF4-FFF2-40B4-BE49-F238E27FC236}">
                <a16:creationId xmlns:a16="http://schemas.microsoft.com/office/drawing/2014/main" id="{9D5DE9CD-674B-48C6-FB8D-B8DB36FA19E5}"/>
              </a:ext>
            </a:extLst>
          </p:cNvPr>
          <p:cNvSpPr txBox="1"/>
          <p:nvPr/>
        </p:nvSpPr>
        <p:spPr>
          <a:xfrm>
            <a:off x="463617"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667"/>
              <a:buFont typeface="Arial"/>
              <a:buNone/>
            </a:pPr>
            <a:r>
              <a:rPr lang="en-US" sz="2400" b="1" dirty="0">
                <a:solidFill>
                  <a:schemeClr val="lt1"/>
                </a:solidFill>
              </a:rPr>
              <a:t>GMSTA example: User’s perspective</a:t>
            </a:r>
            <a:endParaRPr sz="2400" b="1" i="0" u="none" strike="noStrike" cap="none" dirty="0">
              <a:solidFill>
                <a:schemeClr val="lt1"/>
              </a:solidFill>
              <a:latin typeface="Arial"/>
              <a:ea typeface="Arial"/>
              <a:cs typeface="Arial"/>
              <a:sym typeface="Arial"/>
            </a:endParaRPr>
          </a:p>
        </p:txBody>
      </p:sp>
      <p:sp>
        <p:nvSpPr>
          <p:cNvPr id="2" name="Google Shape;255;g33f8ddc54e6_1_396">
            <a:extLst>
              <a:ext uri="{FF2B5EF4-FFF2-40B4-BE49-F238E27FC236}">
                <a16:creationId xmlns:a16="http://schemas.microsoft.com/office/drawing/2014/main" id="{ABE6559F-86C1-6DFA-4A93-DFD7A60F56C5}"/>
              </a:ext>
            </a:extLst>
          </p:cNvPr>
          <p:cNvSpPr/>
          <p:nvPr/>
        </p:nvSpPr>
        <p:spPr>
          <a:xfrm>
            <a:off x="1935538" y="903770"/>
            <a:ext cx="1546571" cy="1201602"/>
          </a:xfrm>
          <a:prstGeom prst="can">
            <a:avLst>
              <a:gd name="adj" fmla="val 25000"/>
            </a:avLst>
          </a:prstGeom>
          <a:solidFill>
            <a:srgbClr val="3BA1B9"/>
          </a:solidFill>
          <a:ln w="25400" cap="flat" cmpd="sng">
            <a:solidFill>
              <a:srgbClr val="18434E"/>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00"/>
              <a:buFont typeface="Arial"/>
              <a:buNone/>
            </a:pPr>
            <a:r>
              <a:rPr lang="en-US" sz="2000" b="1" i="0" u="none" strike="noStrike" cap="none" dirty="0">
                <a:solidFill>
                  <a:srgbClr val="181818"/>
                </a:solidFill>
                <a:latin typeface="Arial"/>
                <a:ea typeface="Arial"/>
                <a:cs typeface="Arial"/>
                <a:sym typeface="Arial"/>
              </a:rPr>
              <a:t>NCAR Data Commons</a:t>
            </a:r>
            <a:endParaRPr sz="2000" b="0" i="0" u="none" strike="noStrike" cap="none" dirty="0">
              <a:solidFill>
                <a:srgbClr val="000000"/>
              </a:solidFill>
              <a:latin typeface="Arial"/>
              <a:ea typeface="Arial"/>
              <a:cs typeface="Arial"/>
              <a:sym typeface="Arial"/>
            </a:endParaRPr>
          </a:p>
        </p:txBody>
      </p:sp>
      <p:sp>
        <p:nvSpPr>
          <p:cNvPr id="3" name="Google Shape;255;g33f8ddc54e6_1_396">
            <a:extLst>
              <a:ext uri="{FF2B5EF4-FFF2-40B4-BE49-F238E27FC236}">
                <a16:creationId xmlns:a16="http://schemas.microsoft.com/office/drawing/2014/main" id="{7EC314F6-5B1C-5C65-7E71-3972CF4B21AC}"/>
              </a:ext>
            </a:extLst>
          </p:cNvPr>
          <p:cNvSpPr/>
          <p:nvPr/>
        </p:nvSpPr>
        <p:spPr>
          <a:xfrm>
            <a:off x="8374855" y="881935"/>
            <a:ext cx="1727812" cy="1201602"/>
          </a:xfrm>
          <a:prstGeom prst="can">
            <a:avLst>
              <a:gd name="adj" fmla="val 19619"/>
            </a:avLst>
          </a:prstGeom>
          <a:solidFill>
            <a:srgbClr val="3BA1B9"/>
          </a:solidFill>
          <a:ln w="25400" cap="flat" cmpd="sng">
            <a:solidFill>
              <a:srgbClr val="18434E"/>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00"/>
              <a:buFont typeface="Arial"/>
              <a:buNone/>
            </a:pPr>
            <a:r>
              <a:rPr lang="en-US" sz="2000" b="1" i="0" u="none" strike="noStrike" cap="none" dirty="0">
                <a:latin typeface="Arial"/>
                <a:ea typeface="Arial"/>
                <a:cs typeface="Arial"/>
                <a:sym typeface="Arial"/>
              </a:rPr>
              <a:t>AWS Open Data </a:t>
            </a:r>
            <a:endParaRPr sz="2000" b="1" i="0" u="none" strike="noStrike" cap="none" dirty="0">
              <a:latin typeface="Arial"/>
              <a:ea typeface="Arial"/>
              <a:cs typeface="Arial"/>
              <a:sym typeface="Arial"/>
            </a:endParaRPr>
          </a:p>
        </p:txBody>
      </p:sp>
      <p:sp>
        <p:nvSpPr>
          <p:cNvPr id="5" name="Google Shape;266;g33f8ddc54e6_1_396">
            <a:extLst>
              <a:ext uri="{FF2B5EF4-FFF2-40B4-BE49-F238E27FC236}">
                <a16:creationId xmlns:a16="http://schemas.microsoft.com/office/drawing/2014/main" id="{17579531-7356-2174-EBFD-FF4DC16684E9}"/>
              </a:ext>
            </a:extLst>
          </p:cNvPr>
          <p:cNvSpPr/>
          <p:nvPr/>
        </p:nvSpPr>
        <p:spPr>
          <a:xfrm rot="920313">
            <a:off x="2980152" y="3179205"/>
            <a:ext cx="1843112" cy="225944"/>
          </a:xfrm>
          <a:prstGeom prst="right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6" name="Google Shape;266;g33f8ddc54e6_1_396">
            <a:extLst>
              <a:ext uri="{FF2B5EF4-FFF2-40B4-BE49-F238E27FC236}">
                <a16:creationId xmlns:a16="http://schemas.microsoft.com/office/drawing/2014/main" id="{E394CCD1-EA07-5CE3-A88A-6721B6B5C949}"/>
              </a:ext>
            </a:extLst>
          </p:cNvPr>
          <p:cNvSpPr/>
          <p:nvPr/>
        </p:nvSpPr>
        <p:spPr>
          <a:xfrm rot="9617608">
            <a:off x="7430883" y="3069645"/>
            <a:ext cx="1733400" cy="257100"/>
          </a:xfrm>
          <a:prstGeom prst="right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dirty="0">
              <a:solidFill>
                <a:srgbClr val="000000"/>
              </a:solidFill>
              <a:latin typeface="Arial"/>
              <a:ea typeface="Arial"/>
              <a:cs typeface="Arial"/>
              <a:sym typeface="Arial"/>
            </a:endParaRPr>
          </a:p>
        </p:txBody>
      </p:sp>
      <p:pic>
        <p:nvPicPr>
          <p:cNvPr id="8" name="Google Shape;263;g33f8ddc54e6_1_396">
            <a:extLst>
              <a:ext uri="{FF2B5EF4-FFF2-40B4-BE49-F238E27FC236}">
                <a16:creationId xmlns:a16="http://schemas.microsoft.com/office/drawing/2014/main" id="{AB14A2BC-B6AA-6209-937A-ADA0EB501CC0}"/>
              </a:ext>
            </a:extLst>
          </p:cNvPr>
          <p:cNvPicPr preferRelativeResize="0"/>
          <p:nvPr/>
        </p:nvPicPr>
        <p:blipFill rotWithShape="1">
          <a:blip r:embed="rId3">
            <a:alphaModFix/>
          </a:blip>
          <a:srcRect/>
          <a:stretch/>
        </p:blipFill>
        <p:spPr>
          <a:xfrm>
            <a:off x="5260596" y="4551859"/>
            <a:ext cx="1670807" cy="1539735"/>
          </a:xfrm>
          <a:prstGeom prst="rect">
            <a:avLst/>
          </a:prstGeom>
          <a:noFill/>
          <a:ln>
            <a:noFill/>
          </a:ln>
        </p:spPr>
      </p:pic>
      <p:pic>
        <p:nvPicPr>
          <p:cNvPr id="9" name="Google Shape;264;g33f8ddc54e6_1_396">
            <a:extLst>
              <a:ext uri="{FF2B5EF4-FFF2-40B4-BE49-F238E27FC236}">
                <a16:creationId xmlns:a16="http://schemas.microsoft.com/office/drawing/2014/main" id="{C71B3C13-FEF0-5C7E-D031-4EBD744D951B}"/>
              </a:ext>
            </a:extLst>
          </p:cNvPr>
          <p:cNvPicPr preferRelativeResize="0"/>
          <p:nvPr/>
        </p:nvPicPr>
        <p:blipFill rotWithShape="1">
          <a:blip r:embed="rId4">
            <a:alphaModFix/>
          </a:blip>
          <a:srcRect/>
          <a:stretch/>
        </p:blipFill>
        <p:spPr>
          <a:xfrm>
            <a:off x="5543549" y="4756522"/>
            <a:ext cx="1104900" cy="766985"/>
          </a:xfrm>
          <a:prstGeom prst="rect">
            <a:avLst/>
          </a:prstGeom>
          <a:noFill/>
          <a:ln>
            <a:noFill/>
          </a:ln>
        </p:spPr>
      </p:pic>
      <p:sp>
        <p:nvSpPr>
          <p:cNvPr id="10" name="Rectangle 9">
            <a:extLst>
              <a:ext uri="{FF2B5EF4-FFF2-40B4-BE49-F238E27FC236}">
                <a16:creationId xmlns:a16="http://schemas.microsoft.com/office/drawing/2014/main" id="{EF0490A5-4F85-F1EF-016F-B5D65C07E636}"/>
              </a:ext>
            </a:extLst>
          </p:cNvPr>
          <p:cNvSpPr/>
          <p:nvPr/>
        </p:nvSpPr>
        <p:spPr>
          <a:xfrm>
            <a:off x="1734387" y="2261330"/>
            <a:ext cx="2189018" cy="628073"/>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origin (</a:t>
            </a:r>
            <a:r>
              <a:rPr lang="en-US" b="1" dirty="0" err="1"/>
              <a:t>ncar</a:t>
            </a:r>
            <a:r>
              <a:rPr lang="en-US" b="1" dirty="0"/>
              <a:t>)</a:t>
            </a:r>
          </a:p>
        </p:txBody>
      </p:sp>
      <p:sp>
        <p:nvSpPr>
          <p:cNvPr id="11" name="Rectangle 10">
            <a:extLst>
              <a:ext uri="{FF2B5EF4-FFF2-40B4-BE49-F238E27FC236}">
                <a16:creationId xmlns:a16="http://schemas.microsoft.com/office/drawing/2014/main" id="{79F4E910-0319-1F73-613C-A29CF918A047}"/>
              </a:ext>
            </a:extLst>
          </p:cNvPr>
          <p:cNvSpPr/>
          <p:nvPr/>
        </p:nvSpPr>
        <p:spPr>
          <a:xfrm>
            <a:off x="8144252" y="2261330"/>
            <a:ext cx="2189018" cy="628073"/>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origin (</a:t>
            </a:r>
            <a:r>
              <a:rPr lang="en-US" b="1" dirty="0" err="1"/>
              <a:t>aws</a:t>
            </a:r>
            <a:r>
              <a:rPr lang="en-US" b="1" dirty="0"/>
              <a:t>-open-data/us-west-2)</a:t>
            </a:r>
          </a:p>
        </p:txBody>
      </p:sp>
      <p:sp>
        <p:nvSpPr>
          <p:cNvPr id="12" name="Rectangle 11">
            <a:extLst>
              <a:ext uri="{FF2B5EF4-FFF2-40B4-BE49-F238E27FC236}">
                <a16:creationId xmlns:a16="http://schemas.microsoft.com/office/drawing/2014/main" id="{506D8DFF-7309-23C7-DA74-DDB39514CD90}"/>
              </a:ext>
            </a:extLst>
          </p:cNvPr>
          <p:cNvSpPr/>
          <p:nvPr/>
        </p:nvSpPr>
        <p:spPr>
          <a:xfrm>
            <a:off x="5034800" y="3168622"/>
            <a:ext cx="2189018" cy="628073"/>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Cache</a:t>
            </a:r>
          </a:p>
        </p:txBody>
      </p:sp>
      <p:sp>
        <p:nvSpPr>
          <p:cNvPr id="15" name="Google Shape;266;g33f8ddc54e6_1_396">
            <a:extLst>
              <a:ext uri="{FF2B5EF4-FFF2-40B4-BE49-F238E27FC236}">
                <a16:creationId xmlns:a16="http://schemas.microsoft.com/office/drawing/2014/main" id="{4594C57A-FBC1-0A5B-E74F-6D1244392F79}"/>
              </a:ext>
            </a:extLst>
          </p:cNvPr>
          <p:cNvSpPr/>
          <p:nvPr/>
        </p:nvSpPr>
        <p:spPr>
          <a:xfrm rot="5400000" flipV="1">
            <a:off x="5732978" y="4175010"/>
            <a:ext cx="522844" cy="203200"/>
          </a:xfrm>
          <a:prstGeom prst="rightArrow">
            <a:avLst>
              <a:gd name="adj1" fmla="val 10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6" name="Rectangle 15">
            <a:extLst>
              <a:ext uri="{FF2B5EF4-FFF2-40B4-BE49-F238E27FC236}">
                <a16:creationId xmlns:a16="http://schemas.microsoft.com/office/drawing/2014/main" id="{DDCF912F-34B1-D690-8436-AC6E6116FE2B}"/>
              </a:ext>
            </a:extLst>
          </p:cNvPr>
          <p:cNvSpPr/>
          <p:nvPr/>
        </p:nvSpPr>
        <p:spPr>
          <a:xfrm>
            <a:off x="4820322" y="1163782"/>
            <a:ext cx="2433045" cy="1142359"/>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Director </a:t>
            </a:r>
          </a:p>
        </p:txBody>
      </p:sp>
      <p:sp>
        <p:nvSpPr>
          <p:cNvPr id="17" name="5-Point Star 16">
            <a:extLst>
              <a:ext uri="{FF2B5EF4-FFF2-40B4-BE49-F238E27FC236}">
                <a16:creationId xmlns:a16="http://schemas.microsoft.com/office/drawing/2014/main" id="{F9E981AB-3A77-5189-C4D3-8368D8122FA4}"/>
              </a:ext>
            </a:extLst>
          </p:cNvPr>
          <p:cNvSpPr/>
          <p:nvPr/>
        </p:nvSpPr>
        <p:spPr>
          <a:xfrm>
            <a:off x="2546263" y="754833"/>
            <a:ext cx="325120" cy="407137"/>
          </a:xfrm>
          <a:prstGeom prst="star5">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5-Point Star 18">
            <a:extLst>
              <a:ext uri="{FF2B5EF4-FFF2-40B4-BE49-F238E27FC236}">
                <a16:creationId xmlns:a16="http://schemas.microsoft.com/office/drawing/2014/main" id="{5C048A0E-EA4E-A042-30EE-13379FC4E429}"/>
              </a:ext>
            </a:extLst>
          </p:cNvPr>
          <p:cNvSpPr/>
          <p:nvPr/>
        </p:nvSpPr>
        <p:spPr>
          <a:xfrm>
            <a:off x="9006403" y="665175"/>
            <a:ext cx="464715" cy="433519"/>
          </a:xfrm>
          <a:prstGeom prst="star5">
            <a:avLst/>
          </a:prstGeom>
          <a:solidFill>
            <a:srgbClr val="FFC00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 name="Google Shape;319;g33f8ddc54e6_1_376">
            <a:extLst>
              <a:ext uri="{FF2B5EF4-FFF2-40B4-BE49-F238E27FC236}">
                <a16:creationId xmlns:a16="http://schemas.microsoft.com/office/drawing/2014/main" id="{930FE94B-FDA5-4E37-C6D0-4471CDB07D13}"/>
              </a:ext>
            </a:extLst>
          </p:cNvPr>
          <p:cNvPicPr preferRelativeResize="0"/>
          <p:nvPr/>
        </p:nvPicPr>
        <p:blipFill rotWithShape="1">
          <a:blip r:embed="rId5">
            <a:alphaModFix/>
          </a:blip>
          <a:srcRect/>
          <a:stretch/>
        </p:blipFill>
        <p:spPr>
          <a:xfrm>
            <a:off x="6325006" y="4001021"/>
            <a:ext cx="606397" cy="550837"/>
          </a:xfrm>
          <a:prstGeom prst="rect">
            <a:avLst/>
          </a:prstGeom>
          <a:noFill/>
          <a:ln>
            <a:noFill/>
          </a:ln>
        </p:spPr>
      </p:pic>
    </p:spTree>
    <p:extLst>
      <p:ext uri="{BB962C8B-B14F-4D97-AF65-F5344CB8AC3E}">
        <p14:creationId xmlns:p14="http://schemas.microsoft.com/office/powerpoint/2010/main" val="4124038720"/>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grpId="0" nodeType="clickEffect">
                                  <p:stCondLst>
                                    <p:cond delay="0"/>
                                  </p:stCondLst>
                                  <p:childTnLst>
                                    <p:set>
                                      <p:cBhvr>
                                        <p:cTn id="10" dur="1" fill="hold">
                                          <p:stCondLst>
                                            <p:cond delay="0"/>
                                          </p:stCondLst>
                                        </p:cTn>
                                        <p:tgtEl>
                                          <p:spTgt spid="11"/>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grpId="0" nodeType="clickEffect">
                                  <p:stCondLst>
                                    <p:cond delay="0"/>
                                  </p:stCondLst>
                                  <p:childTnLst>
                                    <p:set>
                                      <p:cBhvr>
                                        <p:cTn id="14" dur="1" fill="hold">
                                          <p:stCondLst>
                                            <p:cond delay="0"/>
                                          </p:stCondLst>
                                        </p:cTn>
                                        <p:tgtEl>
                                          <p:spTgt spid="5"/>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grpId="0" nodeType="clickEffect">
                                  <p:stCondLst>
                                    <p:cond delay="0"/>
                                  </p:stCondLst>
                                  <p:childTnLst>
                                    <p:set>
                                      <p:cBhvr>
                                        <p:cTn id="18" dur="1" fill="hold">
                                          <p:stCondLst>
                                            <p:cond delay="0"/>
                                          </p:stCondLst>
                                        </p:cTn>
                                        <p:tgtEl>
                                          <p:spTgt spid="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grpId="0" nodeType="clickEffect">
                                  <p:stCondLst>
                                    <p:cond delay="0"/>
                                  </p:stCondLst>
                                  <p:childTnLst>
                                    <p:set>
                                      <p:cBhvr>
                                        <p:cTn id="22" dur="1" fill="hold">
                                          <p:stCondLst>
                                            <p:cond delay="0"/>
                                          </p:stCondLst>
                                        </p:cTn>
                                        <p:tgtEl>
                                          <p:spTgt spid="12"/>
                                        </p:tgtEl>
                                        <p:attrNameLst>
                                          <p:attrName>style.visibility</p:attrName>
                                        </p:attrNameLst>
                                      </p:cBhvr>
                                      <p:to>
                                        <p:strVal val="visible"/>
                                      </p:to>
                                    </p:set>
                                  </p:childTnLst>
                                </p:cTn>
                              </p:par>
                            </p:childTnLst>
                          </p:cTn>
                        </p:par>
                      </p:childTnLst>
                    </p:cTn>
                  </p:par>
                  <p:par>
                    <p:cTn id="23" fill="hold">
                      <p:stCondLst>
                        <p:cond delay="indefinite"/>
                      </p:stCondLst>
                      <p:childTnLst>
                        <p:par>
                          <p:cTn id="24" fill="hold">
                            <p:stCondLst>
                              <p:cond delay="0"/>
                            </p:stCondLst>
                            <p:childTnLst>
                              <p:par>
                                <p:cTn id="25" presetID="1" presetClass="entr" presetSubtype="0" fill="hold" grpId="0" nodeType="clickEffect">
                                  <p:stCondLst>
                                    <p:cond delay="0"/>
                                  </p:stCondLst>
                                  <p:childTnLst>
                                    <p:set>
                                      <p:cBhvr>
                                        <p:cTn id="26" dur="1" fill="hold">
                                          <p:stCondLst>
                                            <p:cond delay="0"/>
                                          </p:stCondLst>
                                        </p:cTn>
                                        <p:tgtEl>
                                          <p:spTgt spid="1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5" grpId="0" animBg="1"/>
      <p:bldP spid="6" grpId="0" animBg="1"/>
      <p:bldP spid="10" grpId="0" animBg="1"/>
      <p:bldP spid="11" grpId="0" animBg="1"/>
      <p:bldP spid="12" grpId="0" animBg="1"/>
      <p:bldP spid="15" grpId="0" animBg="1"/>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Shape 286">
          <a:extLst>
            <a:ext uri="{FF2B5EF4-FFF2-40B4-BE49-F238E27FC236}">
              <a16:creationId xmlns:a16="http://schemas.microsoft.com/office/drawing/2014/main" id="{BD69638F-931F-32D3-9AD1-CCF449441967}"/>
            </a:ext>
          </a:extLst>
        </p:cNvPr>
        <p:cNvGrpSpPr/>
        <p:nvPr/>
      </p:nvGrpSpPr>
      <p:grpSpPr>
        <a:xfrm>
          <a:off x="0" y="0"/>
          <a:ext cx="0" cy="0"/>
          <a:chOff x="0" y="0"/>
          <a:chExt cx="0" cy="0"/>
        </a:xfrm>
      </p:grpSpPr>
      <p:sp>
        <p:nvSpPr>
          <p:cNvPr id="287" name="Google Shape;287;g33f8ddc54e6_1_350">
            <a:extLst>
              <a:ext uri="{FF2B5EF4-FFF2-40B4-BE49-F238E27FC236}">
                <a16:creationId xmlns:a16="http://schemas.microsoft.com/office/drawing/2014/main" id="{20DE4D9D-CFAD-134F-2DAB-132D813616A9}"/>
              </a:ext>
            </a:extLst>
          </p:cNvPr>
          <p:cNvSpPr txBox="1"/>
          <p:nvPr/>
        </p:nvSpPr>
        <p:spPr>
          <a:xfrm>
            <a:off x="490894" y="903770"/>
            <a:ext cx="11091900" cy="4881900"/>
          </a:xfrm>
          <a:prstGeom prst="rect">
            <a:avLst/>
          </a:prstGeom>
          <a:noFill/>
          <a:ln>
            <a:noFill/>
          </a:ln>
        </p:spPr>
        <p:txBody>
          <a:bodyPr spcFirstLastPara="1" wrap="square" lIns="91425" tIns="91425" rIns="91425" bIns="91425" anchor="t" anchorCtr="0">
            <a:normAutofit/>
          </a:bodyPr>
          <a:lstStyle/>
          <a:p>
            <a:pPr lvl="0">
              <a:lnSpc>
                <a:spcPct val="90000"/>
              </a:lnSpc>
              <a:buSzPts val="2800"/>
            </a:pPr>
            <a:endParaRPr sz="2400" b="0" i="0" u="none" strike="noStrike" cap="none" dirty="0">
              <a:solidFill>
                <a:srgbClr val="222222"/>
              </a:solidFill>
              <a:latin typeface="Arial"/>
              <a:ea typeface="Arial"/>
              <a:cs typeface="Arial"/>
              <a:sym typeface="Arial"/>
            </a:endParaRPr>
          </a:p>
          <a:p>
            <a:pPr marL="914400" marR="0" lvl="1" indent="-228600" algn="l" rtl="0">
              <a:lnSpc>
                <a:spcPct val="115000"/>
              </a:lnSpc>
              <a:spcBef>
                <a:spcPts val="1000"/>
              </a:spcBef>
              <a:spcAft>
                <a:spcPts val="0"/>
              </a:spcAft>
              <a:buClr>
                <a:srgbClr val="222222"/>
              </a:buClr>
              <a:buSzPts val="1800"/>
              <a:buFont typeface="Arial"/>
              <a:buNone/>
            </a:pPr>
            <a:endParaRPr sz="2400" b="0" i="0" u="none" strike="noStrike" cap="none" dirty="0">
              <a:solidFill>
                <a:srgbClr val="222222"/>
              </a:solidFill>
              <a:highlight>
                <a:srgbClr val="B6D7A8"/>
              </a:highlight>
              <a:latin typeface="Arial"/>
              <a:ea typeface="Arial"/>
              <a:cs typeface="Arial"/>
              <a:sym typeface="Arial"/>
            </a:endParaRPr>
          </a:p>
        </p:txBody>
      </p:sp>
      <p:sp>
        <p:nvSpPr>
          <p:cNvPr id="288" name="Google Shape;288;g33f8ddc54e6_1_350">
            <a:extLst>
              <a:ext uri="{FF2B5EF4-FFF2-40B4-BE49-F238E27FC236}">
                <a16:creationId xmlns:a16="http://schemas.microsoft.com/office/drawing/2014/main" id="{F42D842B-0A93-DD30-878C-31E082C20871}"/>
              </a:ext>
            </a:extLst>
          </p:cNvPr>
          <p:cNvSpPr txBox="1"/>
          <p:nvPr/>
        </p:nvSpPr>
        <p:spPr>
          <a:xfrm>
            <a:off x="463617"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667"/>
              <a:buFont typeface="Arial"/>
              <a:buNone/>
            </a:pPr>
            <a:r>
              <a:rPr lang="en-US" sz="2400" b="1" dirty="0">
                <a:solidFill>
                  <a:schemeClr val="lt1"/>
                </a:solidFill>
              </a:rPr>
              <a:t>GMSTA example: User’s perspective</a:t>
            </a:r>
            <a:endParaRPr sz="2400" b="1" i="0" u="none" strike="noStrike" cap="none" dirty="0">
              <a:solidFill>
                <a:schemeClr val="lt1"/>
              </a:solidFill>
              <a:latin typeface="Arial"/>
              <a:ea typeface="Arial"/>
              <a:cs typeface="Arial"/>
              <a:sym typeface="Arial"/>
            </a:endParaRPr>
          </a:p>
        </p:txBody>
      </p:sp>
      <p:sp>
        <p:nvSpPr>
          <p:cNvPr id="2" name="Google Shape;255;g33f8ddc54e6_1_396">
            <a:extLst>
              <a:ext uri="{FF2B5EF4-FFF2-40B4-BE49-F238E27FC236}">
                <a16:creationId xmlns:a16="http://schemas.microsoft.com/office/drawing/2014/main" id="{812FC908-2D56-931B-2893-577CEBEE2854}"/>
              </a:ext>
            </a:extLst>
          </p:cNvPr>
          <p:cNvSpPr/>
          <p:nvPr/>
        </p:nvSpPr>
        <p:spPr>
          <a:xfrm>
            <a:off x="1935538" y="903770"/>
            <a:ext cx="1546571" cy="1201602"/>
          </a:xfrm>
          <a:prstGeom prst="can">
            <a:avLst>
              <a:gd name="adj" fmla="val 25000"/>
            </a:avLst>
          </a:prstGeom>
          <a:solidFill>
            <a:srgbClr val="3BA1B9"/>
          </a:solidFill>
          <a:ln w="25400" cap="flat" cmpd="sng">
            <a:solidFill>
              <a:srgbClr val="18434E"/>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00"/>
              <a:buFont typeface="Arial"/>
              <a:buNone/>
            </a:pPr>
            <a:r>
              <a:rPr lang="en-US" sz="2000" b="1" i="0" u="none" strike="noStrike" cap="none" dirty="0">
                <a:solidFill>
                  <a:srgbClr val="181818"/>
                </a:solidFill>
                <a:latin typeface="Arial"/>
                <a:ea typeface="Arial"/>
                <a:cs typeface="Arial"/>
                <a:sym typeface="Arial"/>
              </a:rPr>
              <a:t>NCAR Data Commons</a:t>
            </a:r>
            <a:endParaRPr sz="2000" b="0" i="0" u="none" strike="noStrike" cap="none" dirty="0">
              <a:solidFill>
                <a:srgbClr val="000000"/>
              </a:solidFill>
              <a:latin typeface="Arial"/>
              <a:ea typeface="Arial"/>
              <a:cs typeface="Arial"/>
              <a:sym typeface="Arial"/>
            </a:endParaRPr>
          </a:p>
        </p:txBody>
      </p:sp>
      <p:sp>
        <p:nvSpPr>
          <p:cNvPr id="3" name="Google Shape;255;g33f8ddc54e6_1_396">
            <a:extLst>
              <a:ext uri="{FF2B5EF4-FFF2-40B4-BE49-F238E27FC236}">
                <a16:creationId xmlns:a16="http://schemas.microsoft.com/office/drawing/2014/main" id="{F69F68E5-8EEE-32E4-35C5-A0D6648C7059}"/>
              </a:ext>
            </a:extLst>
          </p:cNvPr>
          <p:cNvSpPr/>
          <p:nvPr/>
        </p:nvSpPr>
        <p:spPr>
          <a:xfrm>
            <a:off x="8374855" y="881935"/>
            <a:ext cx="1727812" cy="1201602"/>
          </a:xfrm>
          <a:prstGeom prst="can">
            <a:avLst>
              <a:gd name="adj" fmla="val 19619"/>
            </a:avLst>
          </a:prstGeom>
          <a:solidFill>
            <a:srgbClr val="3BA1B9"/>
          </a:solidFill>
          <a:ln w="25400" cap="flat" cmpd="sng">
            <a:solidFill>
              <a:srgbClr val="18434E"/>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00"/>
              <a:buFont typeface="Arial"/>
              <a:buNone/>
            </a:pPr>
            <a:r>
              <a:rPr lang="en-US" sz="2000" b="1" i="0" u="none" strike="noStrike" cap="none" dirty="0">
                <a:latin typeface="Arial"/>
                <a:ea typeface="Arial"/>
                <a:cs typeface="Arial"/>
                <a:sym typeface="Arial"/>
              </a:rPr>
              <a:t>AWS Open Data </a:t>
            </a:r>
            <a:endParaRPr sz="2000" b="1" i="0" u="none" strike="noStrike" cap="none" dirty="0">
              <a:latin typeface="Arial"/>
              <a:ea typeface="Arial"/>
              <a:cs typeface="Arial"/>
              <a:sym typeface="Arial"/>
            </a:endParaRPr>
          </a:p>
        </p:txBody>
      </p:sp>
      <p:sp>
        <p:nvSpPr>
          <p:cNvPr id="5" name="Google Shape;266;g33f8ddc54e6_1_396">
            <a:extLst>
              <a:ext uri="{FF2B5EF4-FFF2-40B4-BE49-F238E27FC236}">
                <a16:creationId xmlns:a16="http://schemas.microsoft.com/office/drawing/2014/main" id="{1404C96D-1387-CB60-BE37-4085F87951BC}"/>
              </a:ext>
            </a:extLst>
          </p:cNvPr>
          <p:cNvSpPr/>
          <p:nvPr/>
        </p:nvSpPr>
        <p:spPr>
          <a:xfrm rot="920313">
            <a:off x="2980152" y="3179205"/>
            <a:ext cx="1843112" cy="225944"/>
          </a:xfrm>
          <a:prstGeom prst="right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6" name="Google Shape;266;g33f8ddc54e6_1_396">
            <a:extLst>
              <a:ext uri="{FF2B5EF4-FFF2-40B4-BE49-F238E27FC236}">
                <a16:creationId xmlns:a16="http://schemas.microsoft.com/office/drawing/2014/main" id="{1E2BA0E8-7555-E0F9-1B1B-F188151C20E8}"/>
              </a:ext>
            </a:extLst>
          </p:cNvPr>
          <p:cNvSpPr/>
          <p:nvPr/>
        </p:nvSpPr>
        <p:spPr>
          <a:xfrm rot="9617608">
            <a:off x="7430883" y="3069645"/>
            <a:ext cx="1733400" cy="257100"/>
          </a:xfrm>
          <a:prstGeom prst="rightArrow">
            <a:avLst>
              <a:gd name="adj1" fmla="val 5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dirty="0">
              <a:solidFill>
                <a:srgbClr val="000000"/>
              </a:solidFill>
              <a:latin typeface="Arial"/>
              <a:ea typeface="Arial"/>
              <a:cs typeface="Arial"/>
              <a:sym typeface="Arial"/>
            </a:endParaRPr>
          </a:p>
        </p:txBody>
      </p:sp>
      <p:pic>
        <p:nvPicPr>
          <p:cNvPr id="8" name="Google Shape;263;g33f8ddc54e6_1_396">
            <a:extLst>
              <a:ext uri="{FF2B5EF4-FFF2-40B4-BE49-F238E27FC236}">
                <a16:creationId xmlns:a16="http://schemas.microsoft.com/office/drawing/2014/main" id="{D99A94C3-2B3D-E41E-4B94-F37F7783C573}"/>
              </a:ext>
            </a:extLst>
          </p:cNvPr>
          <p:cNvPicPr preferRelativeResize="0"/>
          <p:nvPr/>
        </p:nvPicPr>
        <p:blipFill rotWithShape="1">
          <a:blip r:embed="rId3">
            <a:alphaModFix/>
          </a:blip>
          <a:srcRect/>
          <a:stretch/>
        </p:blipFill>
        <p:spPr>
          <a:xfrm>
            <a:off x="5260596" y="4551859"/>
            <a:ext cx="1670807" cy="1539735"/>
          </a:xfrm>
          <a:prstGeom prst="rect">
            <a:avLst/>
          </a:prstGeom>
          <a:noFill/>
          <a:ln>
            <a:noFill/>
          </a:ln>
        </p:spPr>
      </p:pic>
      <p:pic>
        <p:nvPicPr>
          <p:cNvPr id="9" name="Google Shape;264;g33f8ddc54e6_1_396">
            <a:extLst>
              <a:ext uri="{FF2B5EF4-FFF2-40B4-BE49-F238E27FC236}">
                <a16:creationId xmlns:a16="http://schemas.microsoft.com/office/drawing/2014/main" id="{A74DBE9F-E30D-0C8E-87E8-F028D01D6E35}"/>
              </a:ext>
            </a:extLst>
          </p:cNvPr>
          <p:cNvPicPr preferRelativeResize="0"/>
          <p:nvPr/>
        </p:nvPicPr>
        <p:blipFill rotWithShape="1">
          <a:blip r:embed="rId4">
            <a:alphaModFix/>
          </a:blip>
          <a:srcRect/>
          <a:stretch/>
        </p:blipFill>
        <p:spPr>
          <a:xfrm>
            <a:off x="5543549" y="4756522"/>
            <a:ext cx="1104900" cy="766985"/>
          </a:xfrm>
          <a:prstGeom prst="rect">
            <a:avLst/>
          </a:prstGeom>
          <a:noFill/>
          <a:ln>
            <a:noFill/>
          </a:ln>
        </p:spPr>
      </p:pic>
      <p:sp>
        <p:nvSpPr>
          <p:cNvPr id="10" name="Rectangle 9">
            <a:extLst>
              <a:ext uri="{FF2B5EF4-FFF2-40B4-BE49-F238E27FC236}">
                <a16:creationId xmlns:a16="http://schemas.microsoft.com/office/drawing/2014/main" id="{8EB44DFB-53F9-B179-E769-E80C604BC835}"/>
              </a:ext>
            </a:extLst>
          </p:cNvPr>
          <p:cNvSpPr/>
          <p:nvPr/>
        </p:nvSpPr>
        <p:spPr>
          <a:xfrm>
            <a:off x="1734387" y="2261330"/>
            <a:ext cx="2189018" cy="628073"/>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origin (</a:t>
            </a:r>
            <a:r>
              <a:rPr lang="en-US" b="1" dirty="0" err="1"/>
              <a:t>ncar</a:t>
            </a:r>
            <a:r>
              <a:rPr lang="en-US" b="1" dirty="0"/>
              <a:t>)</a:t>
            </a:r>
          </a:p>
        </p:txBody>
      </p:sp>
      <p:sp>
        <p:nvSpPr>
          <p:cNvPr id="11" name="Rectangle 10">
            <a:extLst>
              <a:ext uri="{FF2B5EF4-FFF2-40B4-BE49-F238E27FC236}">
                <a16:creationId xmlns:a16="http://schemas.microsoft.com/office/drawing/2014/main" id="{12503193-BC9C-7531-1E7E-84EC43CF2663}"/>
              </a:ext>
            </a:extLst>
          </p:cNvPr>
          <p:cNvSpPr/>
          <p:nvPr/>
        </p:nvSpPr>
        <p:spPr>
          <a:xfrm>
            <a:off x="8144252" y="2261330"/>
            <a:ext cx="2189018" cy="628073"/>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origin (</a:t>
            </a:r>
            <a:r>
              <a:rPr lang="en-US" b="1" dirty="0" err="1"/>
              <a:t>aws</a:t>
            </a:r>
            <a:r>
              <a:rPr lang="en-US" b="1" dirty="0"/>
              <a:t>-open-data/us-west-2)</a:t>
            </a:r>
          </a:p>
        </p:txBody>
      </p:sp>
      <p:sp>
        <p:nvSpPr>
          <p:cNvPr id="12" name="Rectangle 11">
            <a:extLst>
              <a:ext uri="{FF2B5EF4-FFF2-40B4-BE49-F238E27FC236}">
                <a16:creationId xmlns:a16="http://schemas.microsoft.com/office/drawing/2014/main" id="{281093BE-CFAE-2924-41E0-3A842DF90C3D}"/>
              </a:ext>
            </a:extLst>
          </p:cNvPr>
          <p:cNvSpPr/>
          <p:nvPr/>
        </p:nvSpPr>
        <p:spPr>
          <a:xfrm>
            <a:off x="5034800" y="3168622"/>
            <a:ext cx="2189018" cy="628073"/>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Cache</a:t>
            </a:r>
          </a:p>
        </p:txBody>
      </p:sp>
      <p:sp>
        <p:nvSpPr>
          <p:cNvPr id="15" name="Google Shape;266;g33f8ddc54e6_1_396">
            <a:extLst>
              <a:ext uri="{FF2B5EF4-FFF2-40B4-BE49-F238E27FC236}">
                <a16:creationId xmlns:a16="http://schemas.microsoft.com/office/drawing/2014/main" id="{5FB81240-4AE9-3B78-0F4D-A42C36A743E1}"/>
              </a:ext>
            </a:extLst>
          </p:cNvPr>
          <p:cNvSpPr/>
          <p:nvPr/>
        </p:nvSpPr>
        <p:spPr>
          <a:xfrm rot="5400000" flipV="1">
            <a:off x="5732978" y="4175010"/>
            <a:ext cx="522844" cy="203200"/>
          </a:xfrm>
          <a:prstGeom prst="rightArrow">
            <a:avLst>
              <a:gd name="adj1" fmla="val 100000"/>
              <a:gd name="adj2" fmla="val 50000"/>
            </a:avLst>
          </a:prstGeom>
          <a:solidFill>
            <a:srgbClr val="FF9900"/>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6" name="Rectangle 15">
            <a:extLst>
              <a:ext uri="{FF2B5EF4-FFF2-40B4-BE49-F238E27FC236}">
                <a16:creationId xmlns:a16="http://schemas.microsoft.com/office/drawing/2014/main" id="{BF53B076-6B8E-3DDD-EFEB-FC2BC3D63490}"/>
              </a:ext>
            </a:extLst>
          </p:cNvPr>
          <p:cNvSpPr/>
          <p:nvPr/>
        </p:nvSpPr>
        <p:spPr>
          <a:xfrm>
            <a:off x="4820322" y="1163782"/>
            <a:ext cx="2433045" cy="1142359"/>
          </a:xfrm>
          <a:prstGeom prst="rect">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n-US" b="1" dirty="0"/>
              <a:t>OSDF Director </a:t>
            </a:r>
          </a:p>
        </p:txBody>
      </p:sp>
      <p:sp>
        <p:nvSpPr>
          <p:cNvPr id="17" name="5-Point Star 16">
            <a:extLst>
              <a:ext uri="{FF2B5EF4-FFF2-40B4-BE49-F238E27FC236}">
                <a16:creationId xmlns:a16="http://schemas.microsoft.com/office/drawing/2014/main" id="{6B84ECC0-6788-8AA9-1ABB-E1F51DD6A137}"/>
              </a:ext>
            </a:extLst>
          </p:cNvPr>
          <p:cNvSpPr/>
          <p:nvPr/>
        </p:nvSpPr>
        <p:spPr>
          <a:xfrm>
            <a:off x="5472343" y="4756522"/>
            <a:ext cx="325120" cy="407137"/>
          </a:xfrm>
          <a:prstGeom prst="star5">
            <a:avLst/>
          </a:prstGeom>
          <a:solidFill>
            <a:srgbClr val="FF000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5-Point Star 18">
            <a:extLst>
              <a:ext uri="{FF2B5EF4-FFF2-40B4-BE49-F238E27FC236}">
                <a16:creationId xmlns:a16="http://schemas.microsoft.com/office/drawing/2014/main" id="{8D5563B5-AE12-2946-D23F-5022245517ED}"/>
              </a:ext>
            </a:extLst>
          </p:cNvPr>
          <p:cNvSpPr/>
          <p:nvPr/>
        </p:nvSpPr>
        <p:spPr>
          <a:xfrm>
            <a:off x="5908597" y="4743330"/>
            <a:ext cx="300157" cy="433519"/>
          </a:xfrm>
          <a:prstGeom prst="star5">
            <a:avLst/>
          </a:prstGeom>
          <a:solidFill>
            <a:srgbClr val="FFC000"/>
          </a:solidFill>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20" name="Google Shape;319;g33f8ddc54e6_1_376">
            <a:extLst>
              <a:ext uri="{FF2B5EF4-FFF2-40B4-BE49-F238E27FC236}">
                <a16:creationId xmlns:a16="http://schemas.microsoft.com/office/drawing/2014/main" id="{E2F59E96-C004-F87B-39F7-AB4A24A1C582}"/>
              </a:ext>
            </a:extLst>
          </p:cNvPr>
          <p:cNvPicPr preferRelativeResize="0"/>
          <p:nvPr/>
        </p:nvPicPr>
        <p:blipFill rotWithShape="1">
          <a:blip r:embed="rId5">
            <a:alphaModFix/>
          </a:blip>
          <a:srcRect/>
          <a:stretch/>
        </p:blipFill>
        <p:spPr>
          <a:xfrm>
            <a:off x="6325006" y="4001021"/>
            <a:ext cx="606397" cy="550837"/>
          </a:xfrm>
          <a:prstGeom prst="rect">
            <a:avLst/>
          </a:prstGeom>
          <a:noFill/>
          <a:ln>
            <a:noFill/>
          </a:ln>
        </p:spPr>
      </p:pic>
    </p:spTree>
    <p:extLst>
      <p:ext uri="{BB962C8B-B14F-4D97-AF65-F5344CB8AC3E}">
        <p14:creationId xmlns:p14="http://schemas.microsoft.com/office/powerpoint/2010/main" val="3224645847"/>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Shape 238">
          <a:extLst>
            <a:ext uri="{FF2B5EF4-FFF2-40B4-BE49-F238E27FC236}">
              <a16:creationId xmlns:a16="http://schemas.microsoft.com/office/drawing/2014/main" id="{65A35146-28BC-5D79-F0F0-6FFA14EDE0CF}"/>
            </a:ext>
          </a:extLst>
        </p:cNvPr>
        <p:cNvGrpSpPr/>
        <p:nvPr/>
      </p:nvGrpSpPr>
      <p:grpSpPr>
        <a:xfrm>
          <a:off x="0" y="0"/>
          <a:ext cx="0" cy="0"/>
          <a:chOff x="0" y="0"/>
          <a:chExt cx="0" cy="0"/>
        </a:xfrm>
      </p:grpSpPr>
      <p:sp>
        <p:nvSpPr>
          <p:cNvPr id="239" name="Google Shape;239;g33f3f96e888_6_0">
            <a:extLst>
              <a:ext uri="{FF2B5EF4-FFF2-40B4-BE49-F238E27FC236}">
                <a16:creationId xmlns:a16="http://schemas.microsoft.com/office/drawing/2014/main" id="{8D592FA2-E76E-C501-111D-0D60D26F512C}"/>
              </a:ext>
            </a:extLst>
          </p:cNvPr>
          <p:cNvSpPr txBox="1"/>
          <p:nvPr/>
        </p:nvSpPr>
        <p:spPr>
          <a:xfrm>
            <a:off x="609600" y="92573"/>
            <a:ext cx="10972800" cy="377100"/>
          </a:xfrm>
          <a:prstGeom prst="rect">
            <a:avLst/>
          </a:prstGeom>
          <a:noFill/>
          <a:ln>
            <a:noFill/>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Clr>
                <a:srgbClr val="000000"/>
              </a:buClr>
              <a:buSzPts val="2025"/>
              <a:buFont typeface="Arial"/>
              <a:buNone/>
            </a:pPr>
            <a:r>
              <a:rPr lang="en-US" sz="2025" b="1" i="0" u="none" strike="noStrike" cap="none" dirty="0">
                <a:solidFill>
                  <a:srgbClr val="FFFFFF"/>
                </a:solidFill>
                <a:latin typeface="Arial"/>
                <a:ea typeface="Arial"/>
                <a:cs typeface="Arial"/>
                <a:sym typeface="Arial"/>
              </a:rPr>
              <a:t>Catalog based access example</a:t>
            </a:r>
            <a:endParaRPr sz="2025" b="1" i="0" u="none" strike="noStrike" cap="none" dirty="0">
              <a:solidFill>
                <a:srgbClr val="FFFFFF"/>
              </a:solidFill>
              <a:latin typeface="Arial"/>
              <a:ea typeface="Arial"/>
              <a:cs typeface="Arial"/>
              <a:sym typeface="Arial"/>
            </a:endParaRPr>
          </a:p>
        </p:txBody>
      </p:sp>
      <p:pic>
        <p:nvPicPr>
          <p:cNvPr id="5" name="Picture 4">
            <a:extLst>
              <a:ext uri="{FF2B5EF4-FFF2-40B4-BE49-F238E27FC236}">
                <a16:creationId xmlns:a16="http://schemas.microsoft.com/office/drawing/2014/main" id="{AD214329-683E-8A14-F5CA-B6CA15DD4D9E}"/>
              </a:ext>
            </a:extLst>
          </p:cNvPr>
          <p:cNvPicPr>
            <a:picLocks noChangeAspect="1"/>
          </p:cNvPicPr>
          <p:nvPr/>
        </p:nvPicPr>
        <p:blipFill>
          <a:blip r:embed="rId3"/>
          <a:stretch>
            <a:fillRect/>
          </a:stretch>
        </p:blipFill>
        <p:spPr>
          <a:xfrm>
            <a:off x="1564788" y="769110"/>
            <a:ext cx="5181452" cy="5723760"/>
          </a:xfrm>
          <a:prstGeom prst="rect">
            <a:avLst/>
          </a:prstGeom>
        </p:spPr>
      </p:pic>
      <p:pic>
        <p:nvPicPr>
          <p:cNvPr id="2" name="Google Shape;316;g33f8ddc54e6_1_376" descr="A colorful cubes with a black background&#10;&#10;Description automatically generated">
            <a:extLst>
              <a:ext uri="{FF2B5EF4-FFF2-40B4-BE49-F238E27FC236}">
                <a16:creationId xmlns:a16="http://schemas.microsoft.com/office/drawing/2014/main" id="{4F635EC3-1BA2-2BC3-42D0-4E521A00B7F9}"/>
              </a:ext>
            </a:extLst>
          </p:cNvPr>
          <p:cNvPicPr preferRelativeResize="0"/>
          <p:nvPr/>
        </p:nvPicPr>
        <p:blipFill rotWithShape="1">
          <a:blip r:embed="rId4">
            <a:alphaModFix/>
          </a:blip>
          <a:srcRect/>
          <a:stretch/>
        </p:blipFill>
        <p:spPr>
          <a:xfrm>
            <a:off x="9513504" y="2944279"/>
            <a:ext cx="1113708" cy="1116835"/>
          </a:xfrm>
          <a:prstGeom prst="rect">
            <a:avLst/>
          </a:prstGeom>
          <a:noFill/>
          <a:ln>
            <a:noFill/>
          </a:ln>
        </p:spPr>
      </p:pic>
      <p:pic>
        <p:nvPicPr>
          <p:cNvPr id="3" name="Google Shape;317;g33f8ddc54e6_1_376" descr="A blue letter on a white background&#10;&#10;Description automatically generated">
            <a:extLst>
              <a:ext uri="{FF2B5EF4-FFF2-40B4-BE49-F238E27FC236}">
                <a16:creationId xmlns:a16="http://schemas.microsoft.com/office/drawing/2014/main" id="{752229E6-9E3D-8924-DDE7-B5C618D3C638}"/>
              </a:ext>
            </a:extLst>
          </p:cNvPr>
          <p:cNvPicPr preferRelativeResize="0"/>
          <p:nvPr/>
        </p:nvPicPr>
        <p:blipFill rotWithShape="1">
          <a:blip r:embed="rId5">
            <a:alphaModFix/>
          </a:blip>
          <a:srcRect/>
          <a:stretch/>
        </p:blipFill>
        <p:spPr>
          <a:xfrm>
            <a:off x="9263381" y="4951140"/>
            <a:ext cx="2053881" cy="752310"/>
          </a:xfrm>
          <a:prstGeom prst="rect">
            <a:avLst/>
          </a:prstGeom>
          <a:noFill/>
          <a:ln>
            <a:noFill/>
          </a:ln>
        </p:spPr>
      </p:pic>
      <p:sp>
        <p:nvSpPr>
          <p:cNvPr id="4" name="Right Arrow 3">
            <a:extLst>
              <a:ext uri="{FF2B5EF4-FFF2-40B4-BE49-F238E27FC236}">
                <a16:creationId xmlns:a16="http://schemas.microsoft.com/office/drawing/2014/main" id="{4D69DC20-272D-E6A5-9795-E1744B64AF14}"/>
              </a:ext>
            </a:extLst>
          </p:cNvPr>
          <p:cNvSpPr/>
          <p:nvPr/>
        </p:nvSpPr>
        <p:spPr>
          <a:xfrm>
            <a:off x="6568068" y="4059043"/>
            <a:ext cx="1918009" cy="892097"/>
          </a:xfrm>
          <a:prstGeom prst="rightArrow">
            <a:avLst/>
          </a:prstGeom>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7" name="Google Shape;259;g33f8ddc54e6_1_396">
            <a:extLst>
              <a:ext uri="{FF2B5EF4-FFF2-40B4-BE49-F238E27FC236}">
                <a16:creationId xmlns:a16="http://schemas.microsoft.com/office/drawing/2014/main" id="{CFFD8CF7-A14B-E62C-C6BD-BB7954EB948C}"/>
              </a:ext>
            </a:extLst>
          </p:cNvPr>
          <p:cNvSpPr/>
          <p:nvPr/>
        </p:nvSpPr>
        <p:spPr>
          <a:xfrm>
            <a:off x="9771621" y="4271691"/>
            <a:ext cx="518700" cy="466800"/>
          </a:xfrm>
          <a:prstGeom prst="mathPlus">
            <a:avLst>
              <a:gd name="adj1" fmla="val 23520"/>
            </a:avLst>
          </a:prstGeom>
          <a:solidFill>
            <a:schemeClr val="lt2"/>
          </a:solidFill>
          <a:ln w="9525" cap="flat" cmpd="sng">
            <a:solidFill>
              <a:schemeClr val="dk2"/>
            </a:solidFill>
            <a:prstDash val="solid"/>
            <a:round/>
            <a:headEnd type="none" w="sm" len="sm"/>
            <a:tailEnd type="none" w="sm" len="sm"/>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Tree>
    <p:extLst>
      <p:ext uri="{BB962C8B-B14F-4D97-AF65-F5344CB8AC3E}">
        <p14:creationId xmlns:p14="http://schemas.microsoft.com/office/powerpoint/2010/main" val="3967976446"/>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Shape 292"/>
        <p:cNvGrpSpPr/>
        <p:nvPr/>
      </p:nvGrpSpPr>
      <p:grpSpPr>
        <a:xfrm>
          <a:off x="0" y="0"/>
          <a:ext cx="0" cy="0"/>
          <a:chOff x="0" y="0"/>
          <a:chExt cx="0" cy="0"/>
        </a:xfrm>
      </p:grpSpPr>
      <p:sp>
        <p:nvSpPr>
          <p:cNvPr id="293" name="Google Shape;293;p6"/>
          <p:cNvSpPr txBox="1"/>
          <p:nvPr/>
        </p:nvSpPr>
        <p:spPr>
          <a:xfrm>
            <a:off x="702167" y="988050"/>
            <a:ext cx="11091900" cy="4881900"/>
          </a:xfrm>
          <a:prstGeom prst="rect">
            <a:avLst/>
          </a:prstGeom>
          <a:noFill/>
          <a:ln>
            <a:noFill/>
          </a:ln>
        </p:spPr>
        <p:txBody>
          <a:bodyPr spcFirstLastPara="1" wrap="square" lIns="91425" tIns="91425" rIns="91425" bIns="91425" anchor="t" anchorCtr="0">
            <a:normAutofit/>
          </a:bodyPr>
          <a:lstStyle/>
          <a:p>
            <a:pPr marL="457200" marR="0" lvl="0" indent="0" algn="l" rtl="0">
              <a:lnSpc>
                <a:spcPct val="90000"/>
              </a:lnSpc>
              <a:spcBef>
                <a:spcPts val="0"/>
              </a:spcBef>
              <a:spcAft>
                <a:spcPts val="0"/>
              </a:spcAft>
              <a:buClr>
                <a:srgbClr val="000000"/>
              </a:buClr>
              <a:buSzPts val="2800"/>
              <a:buFont typeface="Arial"/>
              <a:buNone/>
            </a:pPr>
            <a:endParaRPr sz="2800" b="0" i="0" u="none" strike="noStrike" cap="none">
              <a:solidFill>
                <a:srgbClr val="000000"/>
              </a:solidFill>
              <a:latin typeface="Arial"/>
              <a:ea typeface="Arial"/>
              <a:cs typeface="Arial"/>
              <a:sym typeface="Arial"/>
            </a:endParaRPr>
          </a:p>
        </p:txBody>
      </p:sp>
      <p:sp>
        <p:nvSpPr>
          <p:cNvPr id="294" name="Google Shape;294;p6"/>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667"/>
              <a:buFont typeface="Arial"/>
              <a:buNone/>
            </a:pPr>
            <a:r>
              <a:rPr lang="en-US" sz="2400" b="1" i="0" u="none" strike="noStrike" cap="none">
                <a:solidFill>
                  <a:schemeClr val="lt1"/>
                </a:solidFill>
                <a:latin typeface="Arial"/>
                <a:ea typeface="Arial"/>
                <a:cs typeface="Arial"/>
                <a:sym typeface="Arial"/>
              </a:rPr>
              <a:t>GMSTA: Data from multiple origins </a:t>
            </a:r>
            <a:endParaRPr sz="2400" b="1" i="0" u="none" strike="noStrike" cap="none">
              <a:solidFill>
                <a:schemeClr val="lt1"/>
              </a:solidFill>
              <a:latin typeface="Arial"/>
              <a:ea typeface="Arial"/>
              <a:cs typeface="Arial"/>
              <a:sym typeface="Arial"/>
            </a:endParaRPr>
          </a:p>
        </p:txBody>
      </p:sp>
      <p:pic>
        <p:nvPicPr>
          <p:cNvPr id="295" name="Google Shape;295;p6"/>
          <p:cNvPicPr preferRelativeResize="0"/>
          <p:nvPr/>
        </p:nvPicPr>
        <p:blipFill rotWithShape="1">
          <a:blip r:embed="rId3">
            <a:alphaModFix/>
          </a:blip>
          <a:srcRect/>
          <a:stretch/>
        </p:blipFill>
        <p:spPr>
          <a:xfrm>
            <a:off x="429882" y="1191745"/>
            <a:ext cx="11332235" cy="2070559"/>
          </a:xfrm>
          <a:prstGeom prst="rect">
            <a:avLst/>
          </a:prstGeom>
          <a:noFill/>
          <a:ln>
            <a:noFill/>
          </a:ln>
        </p:spPr>
      </p:pic>
      <p:sp>
        <p:nvSpPr>
          <p:cNvPr id="296" name="Google Shape;296;p6"/>
          <p:cNvSpPr/>
          <p:nvPr/>
        </p:nvSpPr>
        <p:spPr>
          <a:xfrm>
            <a:off x="9135533" y="2227025"/>
            <a:ext cx="1320799" cy="1049866"/>
          </a:xfrm>
          <a:prstGeom prst="ellipse">
            <a:avLst/>
          </a:prstGeom>
          <a:noFill/>
          <a:ln w="25400" cap="flat" cmpd="sng">
            <a:solidFill>
              <a:srgbClr val="FF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ctr" rtl="0">
              <a:lnSpc>
                <a:spcPct val="100000"/>
              </a:lnSpc>
              <a:spcBef>
                <a:spcPts val="0"/>
              </a:spcBef>
              <a:spcAft>
                <a:spcPts val="0"/>
              </a:spcAft>
              <a:buNone/>
            </a:pPr>
            <a:endParaRPr sz="1400" b="0" i="0" u="none" strike="noStrike" cap="none">
              <a:solidFill>
                <a:schemeClr val="lt1"/>
              </a:solidFill>
              <a:latin typeface="Arial"/>
              <a:ea typeface="Arial"/>
              <a:cs typeface="Arial"/>
              <a:sym typeface="Arial"/>
            </a:endParaRPr>
          </a:p>
        </p:txBody>
      </p:sp>
      <p:pic>
        <p:nvPicPr>
          <p:cNvPr id="297" name="Google Shape;297;p6"/>
          <p:cNvPicPr preferRelativeResize="0"/>
          <p:nvPr/>
        </p:nvPicPr>
        <p:blipFill rotWithShape="1">
          <a:blip r:embed="rId4">
            <a:alphaModFix/>
          </a:blip>
          <a:srcRect/>
          <a:stretch/>
        </p:blipFill>
        <p:spPr>
          <a:xfrm>
            <a:off x="473551" y="3733800"/>
            <a:ext cx="11320516" cy="1872103"/>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9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96"/>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29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Shape 301"/>
        <p:cNvGrpSpPr/>
        <p:nvPr/>
      </p:nvGrpSpPr>
      <p:grpSpPr>
        <a:xfrm>
          <a:off x="0" y="0"/>
          <a:ext cx="0" cy="0"/>
          <a:chOff x="0" y="0"/>
          <a:chExt cx="0" cy="0"/>
        </a:xfrm>
      </p:grpSpPr>
      <p:sp>
        <p:nvSpPr>
          <p:cNvPr id="302" name="Google Shape;302;p7"/>
          <p:cNvSpPr txBox="1"/>
          <p:nvPr/>
        </p:nvSpPr>
        <p:spPr>
          <a:xfrm>
            <a:off x="702167" y="988050"/>
            <a:ext cx="11091900" cy="4881900"/>
          </a:xfrm>
          <a:prstGeom prst="rect">
            <a:avLst/>
          </a:prstGeom>
          <a:noFill/>
          <a:ln>
            <a:noFill/>
          </a:ln>
        </p:spPr>
        <p:txBody>
          <a:bodyPr spcFirstLastPara="1" wrap="square" lIns="91425" tIns="91425" rIns="91425" bIns="91425" anchor="t" anchorCtr="0">
            <a:normAutofit/>
          </a:bodyPr>
          <a:lstStyle/>
          <a:p>
            <a:pPr marL="457200" marR="0" lvl="0" indent="0" algn="l" rtl="0">
              <a:lnSpc>
                <a:spcPct val="90000"/>
              </a:lnSpc>
              <a:spcBef>
                <a:spcPts val="0"/>
              </a:spcBef>
              <a:spcAft>
                <a:spcPts val="0"/>
              </a:spcAft>
              <a:buClr>
                <a:srgbClr val="000000"/>
              </a:buClr>
              <a:buSzPts val="2800"/>
              <a:buFont typeface="Arial"/>
              <a:buNone/>
            </a:pPr>
            <a:endParaRPr sz="2800" b="0" i="0" u="none" strike="noStrike" cap="none">
              <a:solidFill>
                <a:srgbClr val="000000"/>
              </a:solidFill>
              <a:latin typeface="Arial"/>
              <a:ea typeface="Arial"/>
              <a:cs typeface="Arial"/>
              <a:sym typeface="Arial"/>
            </a:endParaRPr>
          </a:p>
        </p:txBody>
      </p:sp>
      <p:sp>
        <p:nvSpPr>
          <p:cNvPr id="303" name="Google Shape;303;p7"/>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667"/>
              <a:buFont typeface="Arial"/>
              <a:buNone/>
            </a:pPr>
            <a:r>
              <a:rPr lang="en-US" sz="2400" b="1" i="0" u="none" strike="noStrike" cap="none">
                <a:solidFill>
                  <a:schemeClr val="lt1"/>
                </a:solidFill>
                <a:latin typeface="Arial"/>
                <a:ea typeface="Arial"/>
                <a:cs typeface="Arial"/>
                <a:sym typeface="Arial"/>
              </a:rPr>
              <a:t>GMSTA: Data from multiple origins </a:t>
            </a:r>
            <a:endParaRPr sz="2400" b="1" i="0" u="none" strike="noStrike" cap="none">
              <a:solidFill>
                <a:schemeClr val="lt1"/>
              </a:solidFill>
              <a:latin typeface="Arial"/>
              <a:ea typeface="Arial"/>
              <a:cs typeface="Arial"/>
              <a:sym typeface="Arial"/>
            </a:endParaRPr>
          </a:p>
        </p:txBody>
      </p:sp>
      <p:pic>
        <p:nvPicPr>
          <p:cNvPr id="304" name="Google Shape;304;p7"/>
          <p:cNvPicPr preferRelativeResize="0"/>
          <p:nvPr/>
        </p:nvPicPr>
        <p:blipFill rotWithShape="1">
          <a:blip r:embed="rId3">
            <a:alphaModFix/>
          </a:blip>
          <a:srcRect/>
          <a:stretch/>
        </p:blipFill>
        <p:spPr>
          <a:xfrm>
            <a:off x="1614576" y="1302589"/>
            <a:ext cx="9865433" cy="4373592"/>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Shape 308"/>
        <p:cNvGrpSpPr/>
        <p:nvPr/>
      </p:nvGrpSpPr>
      <p:grpSpPr>
        <a:xfrm>
          <a:off x="0" y="0"/>
          <a:ext cx="0" cy="0"/>
          <a:chOff x="0" y="0"/>
          <a:chExt cx="0" cy="0"/>
        </a:xfrm>
      </p:grpSpPr>
      <p:sp>
        <p:nvSpPr>
          <p:cNvPr id="309" name="Google Shape;309;g33f8ddc54e6_1_376"/>
          <p:cNvSpPr txBox="1"/>
          <p:nvPr/>
        </p:nvSpPr>
        <p:spPr>
          <a:xfrm>
            <a:off x="721473" y="815522"/>
            <a:ext cx="11091900" cy="4881900"/>
          </a:xfrm>
          <a:prstGeom prst="rect">
            <a:avLst/>
          </a:prstGeom>
          <a:noFill/>
          <a:ln>
            <a:noFill/>
          </a:ln>
        </p:spPr>
        <p:txBody>
          <a:bodyPr spcFirstLastPara="1" wrap="square" lIns="91425" tIns="91425" rIns="91425" bIns="91425" anchor="t" anchorCtr="0">
            <a:normAutofit/>
          </a:bodyPr>
          <a:lstStyle/>
          <a:p>
            <a:pPr marL="228600" marR="0" lvl="0" indent="-228600" algn="l" rtl="0">
              <a:lnSpc>
                <a:spcPct val="9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What does it take to run the </a:t>
            </a:r>
            <a:r>
              <a:rPr lang="en-US" sz="2800" b="0" i="1" u="none" strike="noStrike" cap="none" dirty="0">
                <a:solidFill>
                  <a:srgbClr val="000000"/>
                </a:solidFill>
                <a:latin typeface="Arial"/>
                <a:ea typeface="Arial"/>
                <a:cs typeface="Arial"/>
                <a:sym typeface="Arial"/>
              </a:rPr>
              <a:t>same</a:t>
            </a:r>
            <a:r>
              <a:rPr lang="en-US" sz="2800" b="0" i="0" u="none" strike="noStrike" cap="none" dirty="0">
                <a:solidFill>
                  <a:srgbClr val="000000"/>
                </a:solidFill>
                <a:latin typeface="Arial"/>
                <a:ea typeface="Arial"/>
                <a:cs typeface="Arial"/>
                <a:sym typeface="Arial"/>
              </a:rPr>
              <a:t> workflow on the </a:t>
            </a:r>
            <a:r>
              <a:rPr lang="en-US" sz="2800" b="0" i="0" u="none" strike="noStrike" cap="none" dirty="0" err="1">
                <a:solidFill>
                  <a:srgbClr val="000000"/>
                </a:solidFill>
                <a:latin typeface="Arial"/>
                <a:ea typeface="Arial"/>
                <a:cs typeface="Arial"/>
                <a:sym typeface="Arial"/>
              </a:rPr>
              <a:t>OSPool</a:t>
            </a:r>
            <a:r>
              <a:rPr lang="en-US" sz="2800" b="0" i="0" u="none" strike="noStrike" cap="none" dirty="0">
                <a:solidFill>
                  <a:srgbClr val="000000"/>
                </a:solidFill>
                <a:latin typeface="Arial"/>
                <a:ea typeface="Arial"/>
                <a:cs typeface="Arial"/>
                <a:sym typeface="Arial"/>
              </a:rPr>
              <a:t> ?</a:t>
            </a:r>
            <a:endParaRPr dirty="0"/>
          </a:p>
          <a:p>
            <a:pPr marL="228600" marR="0" lvl="0" indent="-228600" algn="l" rtl="0">
              <a:lnSpc>
                <a:spcPct val="9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Checklist</a:t>
            </a:r>
            <a:endParaRPr dirty="0"/>
          </a:p>
          <a:p>
            <a:pPr marL="228600" marR="0" lvl="0" indent="-50800" algn="l" rtl="0">
              <a:lnSpc>
                <a:spcPct val="9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228600" marR="0" lvl="0" indent="-50800" algn="l" rtl="0">
              <a:lnSpc>
                <a:spcPct val="9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228600" marR="0" lvl="0" indent="-50800" algn="l" rtl="0">
              <a:lnSpc>
                <a:spcPct val="9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p:txBody>
      </p:sp>
      <p:sp>
        <p:nvSpPr>
          <p:cNvPr id="310" name="Google Shape;310;g33f8ddc54e6_1_376"/>
          <p:cNvSpPr txBox="1"/>
          <p:nvPr/>
        </p:nvSpPr>
        <p:spPr>
          <a:xfrm>
            <a:off x="0" y="84448"/>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667"/>
              <a:buFont typeface="Arial"/>
              <a:buNone/>
            </a:pPr>
            <a:r>
              <a:rPr lang="en-US" sz="2400" b="1" i="0" u="none" strike="noStrike" cap="none">
                <a:solidFill>
                  <a:schemeClr val="lt1"/>
                </a:solidFill>
                <a:latin typeface="Arial"/>
                <a:ea typeface="Arial"/>
                <a:cs typeface="Arial"/>
                <a:sym typeface="Arial"/>
              </a:rPr>
              <a:t>Geoscience on the OSPool </a:t>
            </a:r>
            <a:endParaRPr sz="2400" b="1" i="0" u="none" strike="noStrike" cap="none">
              <a:solidFill>
                <a:schemeClr val="lt1"/>
              </a:solidFill>
              <a:latin typeface="Arial"/>
              <a:ea typeface="Arial"/>
              <a:cs typeface="Arial"/>
              <a:sym typeface="Arial"/>
            </a:endParaRPr>
          </a:p>
        </p:txBody>
      </p:sp>
      <p:pic>
        <p:nvPicPr>
          <p:cNvPr id="311" name="Google Shape;311;g33f8ddc54e6_1_376" descr="A logo with orange circles and grey dots&#10;&#10;Description automatically generated"/>
          <p:cNvPicPr preferRelativeResize="0"/>
          <p:nvPr/>
        </p:nvPicPr>
        <p:blipFill rotWithShape="1">
          <a:blip r:embed="rId3">
            <a:alphaModFix/>
          </a:blip>
          <a:srcRect/>
          <a:stretch/>
        </p:blipFill>
        <p:spPr>
          <a:xfrm>
            <a:off x="1265514" y="1980868"/>
            <a:ext cx="2053881" cy="1077766"/>
          </a:xfrm>
          <a:prstGeom prst="rect">
            <a:avLst/>
          </a:prstGeom>
          <a:noFill/>
          <a:ln>
            <a:noFill/>
          </a:ln>
        </p:spPr>
      </p:pic>
      <p:pic>
        <p:nvPicPr>
          <p:cNvPr id="312" name="Google Shape;312;g33f8ddc54e6_1_376" descr="A blue and yellow snake logo&#10;&#10;Description automatically generated"/>
          <p:cNvPicPr preferRelativeResize="0"/>
          <p:nvPr/>
        </p:nvPicPr>
        <p:blipFill rotWithShape="1">
          <a:blip r:embed="rId4">
            <a:alphaModFix/>
          </a:blip>
          <a:srcRect/>
          <a:stretch/>
        </p:blipFill>
        <p:spPr>
          <a:xfrm>
            <a:off x="5337830" y="1942581"/>
            <a:ext cx="870438" cy="932786"/>
          </a:xfrm>
          <a:prstGeom prst="rect">
            <a:avLst/>
          </a:prstGeom>
          <a:noFill/>
          <a:ln>
            <a:noFill/>
          </a:ln>
        </p:spPr>
      </p:pic>
      <p:pic>
        <p:nvPicPr>
          <p:cNvPr id="313" name="Google Shape;313;g33f8ddc54e6_1_376"/>
          <p:cNvPicPr preferRelativeResize="0"/>
          <p:nvPr/>
        </p:nvPicPr>
        <p:blipFill rotWithShape="1">
          <a:blip r:embed="rId5">
            <a:alphaModFix/>
          </a:blip>
          <a:srcRect/>
          <a:stretch/>
        </p:blipFill>
        <p:spPr>
          <a:xfrm>
            <a:off x="3435579" y="3280823"/>
            <a:ext cx="951076" cy="943668"/>
          </a:xfrm>
          <a:prstGeom prst="rect">
            <a:avLst/>
          </a:prstGeom>
          <a:noFill/>
          <a:ln>
            <a:noFill/>
          </a:ln>
        </p:spPr>
      </p:pic>
      <p:pic>
        <p:nvPicPr>
          <p:cNvPr id="314" name="Google Shape;314;g33f8ddc54e6_1_376"/>
          <p:cNvPicPr preferRelativeResize="0"/>
          <p:nvPr/>
        </p:nvPicPr>
        <p:blipFill rotWithShape="1">
          <a:blip r:embed="rId6">
            <a:alphaModFix/>
          </a:blip>
          <a:srcRect/>
          <a:stretch/>
        </p:blipFill>
        <p:spPr>
          <a:xfrm>
            <a:off x="7452502" y="1885407"/>
            <a:ext cx="1484463" cy="989642"/>
          </a:xfrm>
          <a:prstGeom prst="rect">
            <a:avLst/>
          </a:prstGeom>
          <a:noFill/>
          <a:ln>
            <a:noFill/>
          </a:ln>
        </p:spPr>
      </p:pic>
      <p:pic>
        <p:nvPicPr>
          <p:cNvPr id="315" name="Google Shape;315;g33f8ddc54e6_1_376"/>
          <p:cNvPicPr preferRelativeResize="0"/>
          <p:nvPr/>
        </p:nvPicPr>
        <p:blipFill rotWithShape="1">
          <a:blip r:embed="rId6">
            <a:alphaModFix/>
          </a:blip>
          <a:srcRect/>
          <a:stretch/>
        </p:blipFill>
        <p:spPr>
          <a:xfrm>
            <a:off x="7452501" y="3168161"/>
            <a:ext cx="1484463" cy="989642"/>
          </a:xfrm>
          <a:prstGeom prst="rect">
            <a:avLst/>
          </a:prstGeom>
          <a:noFill/>
          <a:ln>
            <a:noFill/>
          </a:ln>
        </p:spPr>
      </p:pic>
      <p:pic>
        <p:nvPicPr>
          <p:cNvPr id="316" name="Google Shape;316;g33f8ddc54e6_1_376" descr="A colorful cubes with a black background&#10;&#10;Description automatically generated"/>
          <p:cNvPicPr preferRelativeResize="0"/>
          <p:nvPr/>
        </p:nvPicPr>
        <p:blipFill rotWithShape="1">
          <a:blip r:embed="rId7">
            <a:alphaModFix/>
          </a:blip>
          <a:srcRect/>
          <a:stretch/>
        </p:blipFill>
        <p:spPr>
          <a:xfrm>
            <a:off x="5094560" y="3168161"/>
            <a:ext cx="1113708" cy="1116835"/>
          </a:xfrm>
          <a:prstGeom prst="rect">
            <a:avLst/>
          </a:prstGeom>
          <a:noFill/>
          <a:ln>
            <a:noFill/>
          </a:ln>
        </p:spPr>
      </p:pic>
      <p:pic>
        <p:nvPicPr>
          <p:cNvPr id="317" name="Google Shape;317;g33f8ddc54e6_1_376" descr="A blue letter on a white background&#10;&#10;Description automatically generated"/>
          <p:cNvPicPr preferRelativeResize="0"/>
          <p:nvPr/>
        </p:nvPicPr>
        <p:blipFill rotWithShape="1">
          <a:blip r:embed="rId8">
            <a:alphaModFix/>
          </a:blip>
          <a:srcRect/>
          <a:stretch/>
        </p:blipFill>
        <p:spPr>
          <a:xfrm>
            <a:off x="1857236" y="4808962"/>
            <a:ext cx="2053881" cy="752310"/>
          </a:xfrm>
          <a:prstGeom prst="rect">
            <a:avLst/>
          </a:prstGeom>
          <a:noFill/>
          <a:ln>
            <a:noFill/>
          </a:ln>
        </p:spPr>
      </p:pic>
      <p:pic>
        <p:nvPicPr>
          <p:cNvPr id="318" name="Google Shape;318;g33f8ddc54e6_1_376"/>
          <p:cNvPicPr preferRelativeResize="0"/>
          <p:nvPr/>
        </p:nvPicPr>
        <p:blipFill rotWithShape="1">
          <a:blip r:embed="rId9">
            <a:alphaModFix/>
          </a:blip>
          <a:srcRect/>
          <a:stretch/>
        </p:blipFill>
        <p:spPr>
          <a:xfrm>
            <a:off x="7756307" y="4684423"/>
            <a:ext cx="876849" cy="876849"/>
          </a:xfrm>
          <a:prstGeom prst="rect">
            <a:avLst/>
          </a:prstGeom>
          <a:noFill/>
          <a:ln>
            <a:noFill/>
          </a:ln>
        </p:spPr>
      </p:pic>
      <p:pic>
        <p:nvPicPr>
          <p:cNvPr id="319" name="Google Shape;319;g33f8ddc54e6_1_376"/>
          <p:cNvPicPr preferRelativeResize="0"/>
          <p:nvPr/>
        </p:nvPicPr>
        <p:blipFill rotWithShape="1">
          <a:blip r:embed="rId10">
            <a:alphaModFix/>
          </a:blip>
          <a:srcRect/>
          <a:stretch/>
        </p:blipFill>
        <p:spPr>
          <a:xfrm>
            <a:off x="1699753" y="3280823"/>
            <a:ext cx="1027921" cy="1031479"/>
          </a:xfrm>
          <a:prstGeom prst="rect">
            <a:avLst/>
          </a:prstGeom>
          <a:noFill/>
          <a:ln>
            <a:noFill/>
          </a:ln>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Shape 323"/>
        <p:cNvGrpSpPr/>
        <p:nvPr/>
      </p:nvGrpSpPr>
      <p:grpSpPr>
        <a:xfrm>
          <a:off x="0" y="0"/>
          <a:ext cx="0" cy="0"/>
          <a:chOff x="0" y="0"/>
          <a:chExt cx="0" cy="0"/>
        </a:xfrm>
      </p:grpSpPr>
      <p:sp>
        <p:nvSpPr>
          <p:cNvPr id="324" name="Google Shape;324;p8"/>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ctr" rtl="0">
              <a:lnSpc>
                <a:spcPct val="90000"/>
              </a:lnSpc>
              <a:spcBef>
                <a:spcPts val="0"/>
              </a:spcBef>
              <a:spcAft>
                <a:spcPts val="0"/>
              </a:spcAft>
              <a:buClr>
                <a:srgbClr val="000000"/>
              </a:buClr>
              <a:buSzPts val="2519"/>
              <a:buFont typeface="Arial"/>
              <a:buNone/>
            </a:pPr>
            <a:r>
              <a:rPr lang="en-US" sz="2267" b="1" i="0" u="none" strike="noStrike" cap="none">
                <a:solidFill>
                  <a:schemeClr val="lt1"/>
                </a:solidFill>
                <a:latin typeface="Arial"/>
                <a:ea typeface="Arial"/>
                <a:cs typeface="Arial"/>
                <a:sym typeface="Arial"/>
              </a:rPr>
              <a:t>Geoscience on the OSPool: Dask Challenges</a:t>
            </a:r>
            <a:endParaRPr sz="2267" b="1" i="0" u="none" strike="noStrike" cap="none">
              <a:solidFill>
                <a:schemeClr val="lt1"/>
              </a:solidFill>
              <a:latin typeface="Arial"/>
              <a:ea typeface="Arial"/>
              <a:cs typeface="Arial"/>
              <a:sym typeface="Arial"/>
            </a:endParaRPr>
          </a:p>
        </p:txBody>
      </p:sp>
      <p:pic>
        <p:nvPicPr>
          <p:cNvPr id="325" name="Google Shape;325;p8" descr="A blue letter on a white background&#10;&#10;Description automatically generated"/>
          <p:cNvPicPr preferRelativeResize="0"/>
          <p:nvPr/>
        </p:nvPicPr>
        <p:blipFill rotWithShape="1">
          <a:blip r:embed="rId3">
            <a:alphaModFix/>
          </a:blip>
          <a:srcRect/>
          <a:stretch/>
        </p:blipFill>
        <p:spPr>
          <a:xfrm>
            <a:off x="770117" y="739646"/>
            <a:ext cx="1912123" cy="548980"/>
          </a:xfrm>
          <a:prstGeom prst="rect">
            <a:avLst/>
          </a:prstGeom>
          <a:noFill/>
          <a:ln>
            <a:noFill/>
          </a:ln>
        </p:spPr>
      </p:pic>
      <p:sp>
        <p:nvSpPr>
          <p:cNvPr id="326" name="Google Shape;326;p8"/>
          <p:cNvSpPr txBox="1"/>
          <p:nvPr/>
        </p:nvSpPr>
        <p:spPr>
          <a:xfrm>
            <a:off x="698500" y="1288626"/>
            <a:ext cx="10795000" cy="5262939"/>
          </a:xfrm>
          <a:prstGeom prst="rect">
            <a:avLst/>
          </a:prstGeom>
          <a:noFill/>
          <a:ln>
            <a:noFill/>
          </a:ln>
        </p:spPr>
        <p:txBody>
          <a:bodyPr spcFirstLastPara="1" wrap="square" lIns="91425" tIns="45700" rIns="91425" bIns="45700" anchor="t" anchorCtr="0">
            <a:spAutoFit/>
          </a:bodyPr>
          <a:lstStyle/>
          <a:p>
            <a:pPr marL="285750" marR="0" lvl="0" indent="-28575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Open-source python library for parallel computing</a:t>
            </a:r>
            <a:endParaRPr dirty="0"/>
          </a:p>
          <a:p>
            <a:pPr marL="285750" marR="0" lvl="0" indent="-10795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285750" marR="0" lvl="0" indent="-285750" algn="l" rtl="0">
              <a:lnSpc>
                <a:spcPct val="100000"/>
              </a:lnSpc>
              <a:spcBef>
                <a:spcPts val="0"/>
              </a:spcBef>
              <a:spcAft>
                <a:spcPts val="0"/>
              </a:spcAft>
              <a:buClr>
                <a:srgbClr val="000000"/>
              </a:buClr>
              <a:buSzPts val="2800"/>
              <a:buFont typeface="Arial"/>
              <a:buChar char="•"/>
            </a:pPr>
            <a:r>
              <a:rPr lang="en-US" sz="2800" b="0" i="0" u="none" strike="noStrike" cap="none" dirty="0" err="1">
                <a:solidFill>
                  <a:srgbClr val="000000"/>
                </a:solidFill>
                <a:latin typeface="Arial"/>
                <a:ea typeface="Arial"/>
                <a:cs typeface="Arial"/>
                <a:sym typeface="Arial"/>
              </a:rPr>
              <a:t>Dask</a:t>
            </a:r>
            <a:r>
              <a:rPr lang="en-US" sz="2800" b="0" i="0" u="none" strike="noStrike" cap="none" dirty="0">
                <a:solidFill>
                  <a:srgbClr val="000000"/>
                </a:solidFill>
                <a:latin typeface="Arial"/>
                <a:ea typeface="Arial"/>
                <a:cs typeface="Arial"/>
                <a:sym typeface="Arial"/>
              </a:rPr>
              <a:t> creates a (DAG) Directed Acyclic Graph of tasks</a:t>
            </a:r>
            <a:endParaRPr dirty="0"/>
          </a:p>
          <a:p>
            <a:pPr marL="285750" marR="0" lvl="0" indent="-10795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285750" marR="0" lvl="0" indent="-285750" algn="l" rtl="0">
              <a:lnSpc>
                <a:spcPct val="100000"/>
              </a:lnSpc>
              <a:spcBef>
                <a:spcPts val="0"/>
              </a:spcBef>
              <a:spcAft>
                <a:spcPts val="0"/>
              </a:spcAft>
              <a:buClr>
                <a:srgbClr val="000000"/>
              </a:buClr>
              <a:buSzPts val="2800"/>
              <a:buFont typeface="Arial"/>
              <a:buChar char="•"/>
            </a:pPr>
            <a:r>
              <a:rPr lang="en-US" sz="2800" dirty="0" err="1"/>
              <a:t>Dask-jobqueue</a:t>
            </a:r>
            <a:r>
              <a:rPr lang="en-US" sz="2800" dirty="0"/>
              <a:t> launches </a:t>
            </a:r>
            <a:r>
              <a:rPr lang="en-US" sz="2800" dirty="0" err="1"/>
              <a:t>dask</a:t>
            </a:r>
            <a:r>
              <a:rPr lang="en-US" sz="2800" dirty="0"/>
              <a:t> workers as batch jobs, submits to user’s queue</a:t>
            </a:r>
          </a:p>
          <a:p>
            <a:pPr marL="285750" marR="0" lvl="0" indent="-285750" algn="l" rtl="0">
              <a:lnSpc>
                <a:spcPct val="100000"/>
              </a:lnSpc>
              <a:spcBef>
                <a:spcPts val="0"/>
              </a:spcBef>
              <a:spcAft>
                <a:spcPts val="0"/>
              </a:spcAft>
              <a:buClr>
                <a:srgbClr val="000000"/>
              </a:buClr>
              <a:buSzPts val="2800"/>
              <a:buFont typeface="Arial"/>
              <a:buChar char="•"/>
            </a:pPr>
            <a:endParaRPr lang="en-US" sz="2800" dirty="0"/>
          </a:p>
          <a:p>
            <a:pPr marL="285750" marR="0" lvl="0" indent="-28575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 Task graph </a:t>
            </a:r>
            <a:r>
              <a:rPr lang="en-US" sz="2800" dirty="0"/>
              <a:t>is then ex</a:t>
            </a:r>
            <a:r>
              <a:rPr lang="en-US" sz="2800" b="0" i="0" u="none" strike="noStrike" cap="none" dirty="0">
                <a:solidFill>
                  <a:srgbClr val="000000"/>
                </a:solidFill>
                <a:latin typeface="Arial"/>
                <a:ea typeface="Arial"/>
                <a:cs typeface="Arial"/>
                <a:sym typeface="Arial"/>
              </a:rPr>
              <a:t>ecuted by </a:t>
            </a:r>
            <a:r>
              <a:rPr lang="en-US" sz="2800" b="0" i="0" u="none" strike="noStrike" cap="none" dirty="0" err="1">
                <a:solidFill>
                  <a:srgbClr val="000000"/>
                </a:solidFill>
                <a:latin typeface="Arial"/>
                <a:ea typeface="Arial"/>
                <a:cs typeface="Arial"/>
                <a:sym typeface="Arial"/>
              </a:rPr>
              <a:t>dask</a:t>
            </a:r>
            <a:r>
              <a:rPr lang="en-US" sz="2800" b="0" i="0" u="none" strike="noStrike" cap="none" dirty="0">
                <a:solidFill>
                  <a:srgbClr val="000000"/>
                </a:solidFill>
                <a:latin typeface="Arial"/>
                <a:ea typeface="Arial"/>
                <a:cs typeface="Arial"/>
                <a:sym typeface="Arial"/>
              </a:rPr>
              <a:t> workers</a:t>
            </a:r>
            <a:endParaRPr dirty="0"/>
          </a:p>
          <a:p>
            <a:pPr marL="285750" marR="0" lvl="0" indent="-10795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285750" marR="0" lvl="0" indent="-28575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Problem: Two-way communication needed between workers and scheduler</a:t>
            </a:r>
            <a:endParaRPr dirty="0"/>
          </a:p>
          <a:p>
            <a:pPr marL="0" marR="0" lvl="0" indent="0" algn="l" rtl="0">
              <a:lnSpc>
                <a:spcPct val="100000"/>
              </a:lnSpc>
              <a:spcBef>
                <a:spcPts val="0"/>
              </a:spcBef>
              <a:spcAft>
                <a:spcPts val="0"/>
              </a:spcAft>
              <a:buNone/>
            </a:pPr>
            <a:endParaRPr sz="2800" b="0" i="0" u="none" strike="noStrike" cap="none" dirty="0">
              <a:solidFill>
                <a:srgbClr val="000000"/>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Shape 330"/>
        <p:cNvGrpSpPr/>
        <p:nvPr/>
      </p:nvGrpSpPr>
      <p:grpSpPr>
        <a:xfrm>
          <a:off x="0" y="0"/>
          <a:ext cx="0" cy="0"/>
          <a:chOff x="0" y="0"/>
          <a:chExt cx="0" cy="0"/>
        </a:xfrm>
      </p:grpSpPr>
      <p:sp>
        <p:nvSpPr>
          <p:cNvPr id="331" name="Google Shape;331;p9"/>
          <p:cNvSpPr txBox="1"/>
          <p:nvPr/>
        </p:nvSpPr>
        <p:spPr>
          <a:xfrm>
            <a:off x="497204" y="2485701"/>
            <a:ext cx="10608733" cy="3646199"/>
          </a:xfrm>
          <a:prstGeom prst="rect">
            <a:avLst/>
          </a:prstGeom>
          <a:noFill/>
          <a:ln>
            <a:noFill/>
          </a:ln>
        </p:spPr>
        <p:txBody>
          <a:bodyPr spcFirstLastPara="1" wrap="square" lIns="91425" tIns="91425" rIns="91425" bIns="91425" anchor="t" anchorCtr="0">
            <a:noAutofit/>
          </a:bodyPr>
          <a:lstStyle/>
          <a:p>
            <a:pPr marL="0" marR="0" lvl="0" indent="0" algn="ctr" rtl="0">
              <a:lnSpc>
                <a:spcPct val="90000"/>
              </a:lnSpc>
              <a:spcBef>
                <a:spcPts val="0"/>
              </a:spcBef>
              <a:spcAft>
                <a:spcPts val="0"/>
              </a:spcAft>
              <a:buNone/>
            </a:pPr>
            <a:endParaRPr sz="4000" b="0" i="0" u="none" strike="noStrike" cap="none">
              <a:solidFill>
                <a:srgbClr val="000000"/>
              </a:solidFill>
              <a:latin typeface="Arial"/>
              <a:ea typeface="Arial"/>
              <a:cs typeface="Arial"/>
              <a:sym typeface="Arial"/>
            </a:endParaRPr>
          </a:p>
          <a:p>
            <a:pPr marL="0" marR="0" lvl="0" indent="0" algn="ctr" rtl="0">
              <a:lnSpc>
                <a:spcPct val="90000"/>
              </a:lnSpc>
              <a:spcBef>
                <a:spcPts val="0"/>
              </a:spcBef>
              <a:spcAft>
                <a:spcPts val="0"/>
              </a:spcAft>
              <a:buClr>
                <a:srgbClr val="000000"/>
              </a:buClr>
              <a:buSzPts val="6000"/>
              <a:buFont typeface="Play"/>
              <a:buNone/>
            </a:pPr>
            <a:endParaRPr sz="1400" b="0" i="0" u="none" strike="noStrike" cap="none">
              <a:solidFill>
                <a:srgbClr val="000000"/>
              </a:solidFill>
              <a:latin typeface="Arial"/>
              <a:ea typeface="Arial"/>
              <a:cs typeface="Arial"/>
              <a:sym typeface="Arial"/>
            </a:endParaRPr>
          </a:p>
        </p:txBody>
      </p:sp>
      <p:sp>
        <p:nvSpPr>
          <p:cNvPr id="332" name="Google Shape;332;p9"/>
          <p:cNvSpPr txBox="1"/>
          <p:nvPr/>
        </p:nvSpPr>
        <p:spPr>
          <a:xfrm>
            <a:off x="275100" y="93075"/>
            <a:ext cx="11641800" cy="505800"/>
          </a:xfrm>
          <a:prstGeom prst="rect">
            <a:avLst/>
          </a:prstGeom>
          <a:noFill/>
          <a:ln>
            <a:noFill/>
          </a:ln>
        </p:spPr>
        <p:txBody>
          <a:bodyPr spcFirstLastPara="1" wrap="square" lIns="45650" tIns="45650" rIns="45650" bIns="45650" anchor="ctr" anchorCtr="0">
            <a:normAutofit/>
          </a:bodyPr>
          <a:lstStyle/>
          <a:p>
            <a:pPr marL="0" marR="0" lvl="0" indent="0" algn="l" rtl="0">
              <a:lnSpc>
                <a:spcPct val="90000"/>
              </a:lnSpc>
              <a:spcBef>
                <a:spcPts val="0"/>
              </a:spcBef>
              <a:spcAft>
                <a:spcPts val="0"/>
              </a:spcAft>
              <a:buClr>
                <a:srgbClr val="000000"/>
              </a:buClr>
              <a:buSzPts val="5290"/>
              <a:buFont typeface="Arial"/>
              <a:buNone/>
            </a:pPr>
            <a:endParaRPr sz="2267" b="1" i="0" u="none" strike="noStrike" cap="none">
              <a:solidFill>
                <a:schemeClr val="lt1"/>
              </a:solidFill>
              <a:latin typeface="Arial"/>
              <a:ea typeface="Arial"/>
              <a:cs typeface="Arial"/>
              <a:sym typeface="Arial"/>
            </a:endParaRPr>
          </a:p>
        </p:txBody>
      </p:sp>
      <p:sp>
        <p:nvSpPr>
          <p:cNvPr id="333" name="Google Shape;333;p9"/>
          <p:cNvSpPr txBox="1"/>
          <p:nvPr/>
        </p:nvSpPr>
        <p:spPr>
          <a:xfrm>
            <a:off x="2243665" y="115142"/>
            <a:ext cx="7298267" cy="461665"/>
          </a:xfrm>
          <a:prstGeom prst="rect">
            <a:avLst/>
          </a:prstGeom>
          <a:noFill/>
          <a:ln>
            <a:noFill/>
          </a:ln>
        </p:spPr>
        <p:txBody>
          <a:bodyPr spcFirstLastPara="1" wrap="square" lIns="91425" tIns="45700" rIns="91425" bIns="45700" anchor="t" anchorCtr="0">
            <a:spAutoFit/>
          </a:bodyPr>
          <a:lstStyle/>
          <a:p>
            <a:pPr marL="0" marR="0" lvl="0" indent="0" algn="ctr" rtl="0">
              <a:lnSpc>
                <a:spcPct val="100000"/>
              </a:lnSpc>
              <a:spcBef>
                <a:spcPts val="0"/>
              </a:spcBef>
              <a:spcAft>
                <a:spcPts val="0"/>
              </a:spcAft>
              <a:buNone/>
            </a:pPr>
            <a:r>
              <a:rPr lang="en-US" sz="2400" b="1" i="0" u="none" strike="noStrike" cap="none">
                <a:solidFill>
                  <a:schemeClr val="lt1"/>
                </a:solidFill>
                <a:latin typeface="Arial"/>
                <a:ea typeface="Arial"/>
                <a:cs typeface="Arial"/>
                <a:sym typeface="Arial"/>
              </a:rPr>
              <a:t>Solution: Expanding the reach of OSPool</a:t>
            </a:r>
            <a:endParaRPr sz="2400" b="1" i="0" u="none" strike="noStrike" cap="none">
              <a:solidFill>
                <a:schemeClr val="lt1"/>
              </a:solidFill>
              <a:latin typeface="Arial"/>
              <a:ea typeface="Arial"/>
              <a:cs typeface="Arial"/>
              <a:sym typeface="Arial"/>
            </a:endParaRPr>
          </a:p>
        </p:txBody>
      </p:sp>
      <p:sp>
        <p:nvSpPr>
          <p:cNvPr id="334" name="Google Shape;334;p9"/>
          <p:cNvSpPr txBox="1"/>
          <p:nvPr/>
        </p:nvSpPr>
        <p:spPr>
          <a:xfrm>
            <a:off x="791633" y="995714"/>
            <a:ext cx="10608734" cy="5478382"/>
          </a:xfrm>
          <a:prstGeom prst="rect">
            <a:avLst/>
          </a:prstGeom>
          <a:noFill/>
          <a:ln>
            <a:noFill/>
          </a:ln>
        </p:spPr>
        <p:txBody>
          <a:bodyPr spcFirstLastPara="1" wrap="square" lIns="91425" tIns="45700" rIns="91425" bIns="45700" anchor="t" anchorCtr="0">
            <a:spAutoFit/>
          </a:bodyPr>
          <a:lstStyle/>
          <a:p>
            <a:pPr marL="457200" marR="0" lvl="2" indent="-27940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457200" marR="0" lvl="2" indent="-457200" algn="l" rtl="0">
              <a:lnSpc>
                <a:spcPct val="100000"/>
              </a:lnSpc>
              <a:spcBef>
                <a:spcPts val="0"/>
              </a:spcBef>
              <a:spcAft>
                <a:spcPts val="0"/>
              </a:spcAft>
              <a:buClr>
                <a:srgbClr val="000000"/>
              </a:buClr>
              <a:buSzPts val="2800"/>
              <a:buFont typeface="Arial"/>
              <a:buChar char="•"/>
            </a:pPr>
            <a:r>
              <a:rPr lang="en-US" sz="2800" b="0" i="0" u="none" strike="noStrike" cap="none" dirty="0" err="1">
                <a:solidFill>
                  <a:srgbClr val="000000"/>
                </a:solidFill>
                <a:latin typeface="Arial"/>
                <a:ea typeface="Arial"/>
                <a:cs typeface="Arial"/>
                <a:sym typeface="Arial"/>
              </a:rPr>
              <a:t>TaskVine</a:t>
            </a:r>
            <a:r>
              <a:rPr lang="en-US" sz="2800" b="0" i="0" u="none" strike="noStrike" cap="none" dirty="0">
                <a:solidFill>
                  <a:srgbClr val="000000"/>
                </a:solidFill>
                <a:latin typeface="Arial"/>
                <a:ea typeface="Arial"/>
                <a:cs typeface="Arial"/>
                <a:sym typeface="Arial"/>
              </a:rPr>
              <a:t> + </a:t>
            </a:r>
            <a:r>
              <a:rPr lang="en-US" sz="2800" b="0" i="0" u="none" strike="noStrike" cap="none" dirty="0" err="1">
                <a:solidFill>
                  <a:srgbClr val="000000"/>
                </a:solidFill>
                <a:latin typeface="Arial"/>
                <a:ea typeface="Arial"/>
                <a:cs typeface="Arial"/>
                <a:sym typeface="Arial"/>
              </a:rPr>
              <a:t>Floability</a:t>
            </a:r>
            <a:r>
              <a:rPr lang="en-US" sz="2800" b="0" i="0" u="none" strike="noStrike" cap="none" dirty="0">
                <a:solidFill>
                  <a:srgbClr val="000000"/>
                </a:solidFill>
                <a:latin typeface="Arial"/>
                <a:ea typeface="Arial"/>
                <a:cs typeface="Arial"/>
                <a:sym typeface="Arial"/>
              </a:rPr>
              <a:t> backpack</a:t>
            </a:r>
            <a:endParaRPr dirty="0"/>
          </a:p>
          <a:p>
            <a:pPr marL="457200" marR="0" lvl="2" indent="-27940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457200" marR="0" lvl="2" indent="-45720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Check out Douglas Thain’s talk:</a:t>
            </a:r>
            <a:endParaRPr dirty="0"/>
          </a:p>
          <a:p>
            <a:pPr marL="0" marR="0" lvl="2" indent="0" algn="l" rtl="0">
              <a:lnSpc>
                <a:spcPct val="100000"/>
              </a:lnSpc>
              <a:spcBef>
                <a:spcPts val="0"/>
              </a:spcBef>
              <a:spcAft>
                <a:spcPts val="0"/>
              </a:spcAft>
              <a:buNone/>
            </a:pPr>
            <a:endParaRPr sz="2800" b="0" i="0" u="none" strike="noStrike" cap="none" dirty="0">
              <a:solidFill>
                <a:srgbClr val="000000"/>
              </a:solidFill>
              <a:latin typeface="Arial"/>
              <a:ea typeface="Arial"/>
              <a:cs typeface="Arial"/>
              <a:sym typeface="Arial"/>
            </a:endParaRPr>
          </a:p>
          <a:p>
            <a:pPr marL="457200" marR="0" lvl="3" indent="-457200" algn="l" rtl="0">
              <a:lnSpc>
                <a:spcPct val="100000"/>
              </a:lnSpc>
              <a:spcBef>
                <a:spcPts val="0"/>
              </a:spcBef>
              <a:spcAft>
                <a:spcPts val="0"/>
              </a:spcAft>
              <a:buClr>
                <a:srgbClr val="000000"/>
              </a:buClr>
              <a:buSzPts val="2800"/>
              <a:buFont typeface="Arial"/>
              <a:buChar char="•"/>
            </a:pPr>
            <a:r>
              <a:rPr lang="en-US" sz="2800" b="0" i="0" u="none" strike="noStrike" cap="none" dirty="0">
                <a:solidFill>
                  <a:srgbClr val="000000"/>
                </a:solidFill>
                <a:latin typeface="Arial"/>
                <a:ea typeface="Arial"/>
                <a:cs typeface="Arial"/>
                <a:sym typeface="Arial"/>
              </a:rPr>
              <a:t>`</a:t>
            </a:r>
            <a:r>
              <a:rPr lang="en-US" sz="2800" b="1" dirty="0"/>
              <a:t>Wrangling Complex Notebook Workflows with </a:t>
            </a:r>
            <a:r>
              <a:rPr lang="en-US" sz="2800" b="1" dirty="0" err="1"/>
              <a:t>Floability</a:t>
            </a:r>
            <a:r>
              <a:rPr lang="en-US" sz="2800" b="0" i="0" u="none" strike="noStrike" cap="none" dirty="0">
                <a:solidFill>
                  <a:srgbClr val="000000"/>
                </a:solidFill>
                <a:latin typeface="Arial"/>
                <a:ea typeface="Arial"/>
                <a:cs typeface="Arial"/>
                <a:sym typeface="Arial"/>
              </a:rPr>
              <a:t>’</a:t>
            </a:r>
            <a:endParaRPr dirty="0"/>
          </a:p>
          <a:p>
            <a:pPr marL="457200" marR="0" lvl="3" indent="-27940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457200" marR="0" lvl="3" indent="-457200" algn="l" rtl="0">
              <a:lnSpc>
                <a:spcPct val="100000"/>
              </a:lnSpc>
              <a:spcBef>
                <a:spcPts val="0"/>
              </a:spcBef>
              <a:spcAft>
                <a:spcPts val="0"/>
              </a:spcAft>
              <a:buClr>
                <a:srgbClr val="000000"/>
              </a:buClr>
              <a:buSzPts val="1400"/>
              <a:buFont typeface="Arial"/>
              <a:buChar char="•"/>
            </a:pPr>
            <a:r>
              <a:rPr lang="en-US" sz="1400" b="0" i="0" u="none" strike="noStrike" cap="none" dirty="0">
                <a:solidFill>
                  <a:srgbClr val="000000"/>
                </a:solidFill>
                <a:latin typeface="Arial"/>
                <a:ea typeface="Arial"/>
                <a:cs typeface="Arial"/>
                <a:sym typeface="Arial"/>
              </a:rPr>
              <a:t> </a:t>
            </a:r>
            <a:r>
              <a:rPr lang="en-US" sz="2800" b="0" i="0" u="none" strike="noStrike" cap="none" dirty="0">
                <a:solidFill>
                  <a:srgbClr val="000000"/>
                </a:solidFill>
                <a:latin typeface="Arial"/>
                <a:ea typeface="Arial"/>
                <a:cs typeface="Arial"/>
                <a:sym typeface="Arial"/>
              </a:rPr>
              <a:t>Jun 4, 2025, 11:40 AM</a:t>
            </a:r>
            <a:endParaRPr dirty="0"/>
          </a:p>
          <a:p>
            <a:pPr marL="457200" marR="0" lvl="3" indent="-279400" algn="l" rtl="0">
              <a:lnSpc>
                <a:spcPct val="100000"/>
              </a:lnSpc>
              <a:spcBef>
                <a:spcPts val="0"/>
              </a:spcBef>
              <a:spcAft>
                <a:spcPts val="0"/>
              </a:spcAft>
              <a:buClr>
                <a:srgbClr val="000000"/>
              </a:buClr>
              <a:buSzPts val="2800"/>
              <a:buFont typeface="Arial"/>
              <a:buNone/>
            </a:pPr>
            <a:endParaRPr sz="2800" b="0" i="0" u="none" strike="noStrike" cap="none" dirty="0">
              <a:solidFill>
                <a:srgbClr val="000000"/>
              </a:solidFill>
              <a:latin typeface="Arial"/>
              <a:ea typeface="Arial"/>
              <a:cs typeface="Arial"/>
              <a:sym typeface="Arial"/>
            </a:endParaRPr>
          </a:p>
          <a:p>
            <a:pPr marL="457200" marR="0" lvl="3" indent="-368300" algn="l" rtl="0">
              <a:lnSpc>
                <a:spcPct val="100000"/>
              </a:lnSpc>
              <a:spcBef>
                <a:spcPts val="0"/>
              </a:spcBef>
              <a:spcAft>
                <a:spcPts val="0"/>
              </a:spcAft>
              <a:buClr>
                <a:srgbClr val="000000"/>
              </a:buClr>
              <a:buSzPts val="1400"/>
              <a:buFont typeface="Arial"/>
              <a:buNone/>
            </a:pPr>
            <a:endParaRPr sz="1400" b="0" i="0" u="none" strike="noStrike" cap="none" dirty="0">
              <a:solidFill>
                <a:srgbClr val="000000"/>
              </a:solidFill>
              <a:latin typeface="Arial"/>
              <a:ea typeface="Arial"/>
              <a:cs typeface="Arial"/>
              <a:sym typeface="Arial"/>
            </a:endParaRPr>
          </a:p>
          <a:p>
            <a:pPr marL="0" marR="0" lvl="6" indent="0" algn="l" rtl="0">
              <a:lnSpc>
                <a:spcPct val="100000"/>
              </a:lnSpc>
              <a:spcBef>
                <a:spcPts val="0"/>
              </a:spcBef>
              <a:spcAft>
                <a:spcPts val="0"/>
              </a:spcAft>
              <a:buNone/>
            </a:pPr>
            <a:r>
              <a:rPr lang="en-US" sz="2800" b="0" i="0" u="none" strike="noStrike" cap="none" dirty="0">
                <a:solidFill>
                  <a:srgbClr val="000000"/>
                </a:solidFill>
                <a:latin typeface="Arial"/>
                <a:ea typeface="Arial"/>
                <a:cs typeface="Arial"/>
                <a:sym typeface="Arial"/>
              </a:rPr>
              <a:t>        </a:t>
            </a:r>
            <a:endParaRPr dirty="0"/>
          </a:p>
          <a:p>
            <a:pPr marL="0" marR="0" lvl="3" indent="0" algn="l" rtl="0">
              <a:lnSpc>
                <a:spcPct val="100000"/>
              </a:lnSpc>
              <a:spcBef>
                <a:spcPts val="0"/>
              </a:spcBef>
              <a:spcAft>
                <a:spcPts val="0"/>
              </a:spcAft>
              <a:buNone/>
            </a:pPr>
            <a:endParaRPr sz="2800" b="0" i="0" u="none" strike="noStrike" cap="none" dirty="0">
              <a:solidFill>
                <a:srgbClr val="000000"/>
              </a:solidFill>
              <a:latin typeface="Arial"/>
              <a:ea typeface="Arial"/>
              <a:cs typeface="Arial"/>
              <a:sym typeface="Arial"/>
            </a:endParaRPr>
          </a:p>
          <a:p>
            <a:pPr marL="0" marR="0" lvl="3" indent="0" algn="l" rtl="0">
              <a:lnSpc>
                <a:spcPct val="100000"/>
              </a:lnSpc>
              <a:spcBef>
                <a:spcPts val="0"/>
              </a:spcBef>
              <a:spcAft>
                <a:spcPts val="0"/>
              </a:spcAft>
              <a:buNone/>
            </a:pPr>
            <a:endParaRPr sz="2800" b="0" i="0" u="none" strike="noStrike" cap="none" dirty="0">
              <a:solidFill>
                <a:srgbClr val="000000"/>
              </a:solidFill>
              <a:latin typeface="Arial"/>
              <a:ea typeface="Arial"/>
              <a:cs typeface="Arial"/>
              <a:sym typeface="Arial"/>
            </a:endParaRPr>
          </a:p>
        </p:txBody>
      </p:sp>
      <p:pic>
        <p:nvPicPr>
          <p:cNvPr id="3" name="Picture 2">
            <a:extLst>
              <a:ext uri="{FF2B5EF4-FFF2-40B4-BE49-F238E27FC236}">
                <a16:creationId xmlns:a16="http://schemas.microsoft.com/office/drawing/2014/main" id="{B511FFFC-00CC-BB1E-8BF9-DB337E196E63}"/>
              </a:ext>
            </a:extLst>
          </p:cNvPr>
          <p:cNvPicPr>
            <a:picLocks noChangeAspect="1"/>
          </p:cNvPicPr>
          <p:nvPr/>
        </p:nvPicPr>
        <p:blipFill>
          <a:blip r:embed="rId3"/>
          <a:stretch>
            <a:fillRect/>
          </a:stretch>
        </p:blipFill>
        <p:spPr>
          <a:xfrm>
            <a:off x="8971280" y="973646"/>
            <a:ext cx="1859280" cy="1859280"/>
          </a:xfrm>
          <a:prstGeom prst="rect">
            <a:avLst/>
          </a:prstGeom>
        </p:spPr>
      </p:pic>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Shape 338"/>
        <p:cNvGrpSpPr/>
        <p:nvPr/>
      </p:nvGrpSpPr>
      <p:grpSpPr>
        <a:xfrm>
          <a:off x="0" y="0"/>
          <a:ext cx="0" cy="0"/>
          <a:chOff x="0" y="0"/>
          <a:chExt cx="0" cy="0"/>
        </a:xfrm>
      </p:grpSpPr>
      <p:sp>
        <p:nvSpPr>
          <p:cNvPr id="339" name="Google Shape;339;p22"/>
          <p:cNvSpPr txBox="1"/>
          <p:nvPr/>
        </p:nvSpPr>
        <p:spPr>
          <a:xfrm>
            <a:off x="497204" y="2485701"/>
            <a:ext cx="10608733" cy="3646199"/>
          </a:xfrm>
          <a:prstGeom prst="rect">
            <a:avLst/>
          </a:prstGeom>
          <a:noFill/>
          <a:ln>
            <a:noFill/>
          </a:ln>
        </p:spPr>
        <p:txBody>
          <a:bodyPr spcFirstLastPara="1" wrap="square" lIns="91425" tIns="91425" rIns="91425" bIns="91425" anchor="t" anchorCtr="0">
            <a:noAutofit/>
          </a:bodyPr>
          <a:lstStyle/>
          <a:p>
            <a:pPr marL="0" marR="0" lvl="0" indent="0" algn="ctr" rtl="0">
              <a:lnSpc>
                <a:spcPct val="90000"/>
              </a:lnSpc>
              <a:spcBef>
                <a:spcPts val="0"/>
              </a:spcBef>
              <a:spcAft>
                <a:spcPts val="0"/>
              </a:spcAft>
              <a:buNone/>
            </a:pPr>
            <a:endParaRPr sz="4000" b="0" i="0" u="none" strike="noStrike" cap="none">
              <a:solidFill>
                <a:srgbClr val="000000"/>
              </a:solidFill>
              <a:latin typeface="Arial"/>
              <a:ea typeface="Arial"/>
              <a:cs typeface="Arial"/>
              <a:sym typeface="Arial"/>
            </a:endParaRPr>
          </a:p>
          <a:p>
            <a:pPr marL="0" marR="0" lvl="0" indent="0" algn="ctr" rtl="0">
              <a:lnSpc>
                <a:spcPct val="90000"/>
              </a:lnSpc>
              <a:spcBef>
                <a:spcPts val="0"/>
              </a:spcBef>
              <a:spcAft>
                <a:spcPts val="0"/>
              </a:spcAft>
              <a:buClr>
                <a:srgbClr val="000000"/>
              </a:buClr>
              <a:buSzPts val="6000"/>
              <a:buFont typeface="Play"/>
              <a:buNone/>
            </a:pPr>
            <a:endParaRPr sz="1400" b="0" i="0" u="none" strike="noStrike" cap="none">
              <a:solidFill>
                <a:srgbClr val="000000"/>
              </a:solidFill>
              <a:latin typeface="Arial"/>
              <a:ea typeface="Arial"/>
              <a:cs typeface="Arial"/>
              <a:sym typeface="Arial"/>
            </a:endParaRPr>
          </a:p>
        </p:txBody>
      </p:sp>
      <p:sp>
        <p:nvSpPr>
          <p:cNvPr id="340" name="Google Shape;340;p22"/>
          <p:cNvSpPr txBox="1"/>
          <p:nvPr/>
        </p:nvSpPr>
        <p:spPr>
          <a:xfrm>
            <a:off x="275100" y="220300"/>
            <a:ext cx="11641800" cy="505800"/>
          </a:xfrm>
          <a:prstGeom prst="rect">
            <a:avLst/>
          </a:prstGeom>
          <a:noFill/>
          <a:ln>
            <a:noFill/>
          </a:ln>
        </p:spPr>
        <p:txBody>
          <a:bodyPr spcFirstLastPara="1" wrap="square" lIns="45650" tIns="45650" rIns="45650" bIns="45650" anchor="ctr" anchorCtr="0">
            <a:normAutofit/>
          </a:bodyPr>
          <a:lstStyle/>
          <a:p>
            <a:pPr marL="0" marR="0" lvl="0" indent="0" algn="l" rtl="0">
              <a:lnSpc>
                <a:spcPct val="90000"/>
              </a:lnSpc>
              <a:spcBef>
                <a:spcPts val="0"/>
              </a:spcBef>
              <a:spcAft>
                <a:spcPts val="0"/>
              </a:spcAft>
              <a:buClr>
                <a:srgbClr val="000000"/>
              </a:buClr>
              <a:buSzPts val="5290"/>
              <a:buFont typeface="Arial"/>
              <a:buNone/>
            </a:pPr>
            <a:endParaRPr sz="2267" b="1" i="0" u="none" strike="noStrike" cap="none">
              <a:solidFill>
                <a:schemeClr val="lt1"/>
              </a:solidFill>
              <a:latin typeface="Arial"/>
              <a:ea typeface="Arial"/>
              <a:cs typeface="Arial"/>
              <a:sym typeface="Arial"/>
            </a:endParaRPr>
          </a:p>
        </p:txBody>
      </p:sp>
      <p:sp>
        <p:nvSpPr>
          <p:cNvPr id="341" name="Google Shape;341;p22"/>
          <p:cNvSpPr txBox="1"/>
          <p:nvPr/>
        </p:nvSpPr>
        <p:spPr>
          <a:xfrm>
            <a:off x="791633" y="589314"/>
            <a:ext cx="10608734" cy="6924973"/>
          </a:xfrm>
          <a:prstGeom prst="rect">
            <a:avLst/>
          </a:prstGeom>
          <a:noFill/>
          <a:ln>
            <a:noFill/>
          </a:ln>
        </p:spPr>
        <p:txBody>
          <a:bodyPr spcFirstLastPara="1" wrap="square" lIns="91425" tIns="45700" rIns="91425" bIns="45700" anchor="t" anchorCtr="0">
            <a:spAutoFit/>
          </a:bodyPr>
          <a:lstStyle/>
          <a:p>
            <a:pPr marL="0" marR="0" lvl="3" indent="0" algn="ctr" rtl="0">
              <a:lnSpc>
                <a:spcPct val="100000"/>
              </a:lnSpc>
              <a:spcBef>
                <a:spcPts val="0"/>
              </a:spcBef>
              <a:spcAft>
                <a:spcPts val="0"/>
              </a:spcAft>
              <a:buNone/>
            </a:pPr>
            <a:endParaRPr sz="3200" b="0" i="0" u="none" strike="noStrike" cap="none">
              <a:solidFill>
                <a:srgbClr val="000000"/>
              </a:solidFill>
              <a:latin typeface="Arial"/>
              <a:ea typeface="Arial"/>
              <a:cs typeface="Arial"/>
              <a:sym typeface="Arial"/>
            </a:endParaRPr>
          </a:p>
          <a:p>
            <a:pPr marL="0" marR="0" lvl="3" indent="0" algn="ctr" rtl="0">
              <a:lnSpc>
                <a:spcPct val="100000"/>
              </a:lnSpc>
              <a:spcBef>
                <a:spcPts val="0"/>
              </a:spcBef>
              <a:spcAft>
                <a:spcPts val="0"/>
              </a:spcAft>
              <a:buNone/>
            </a:pPr>
            <a:endParaRPr sz="4400" b="0" i="0" u="none" strike="noStrike" cap="none">
              <a:solidFill>
                <a:srgbClr val="000000"/>
              </a:solidFill>
              <a:latin typeface="Arial"/>
              <a:ea typeface="Arial"/>
              <a:cs typeface="Arial"/>
              <a:sym typeface="Arial"/>
            </a:endParaRPr>
          </a:p>
          <a:p>
            <a:pPr marL="0" marR="0" lvl="3" indent="0" algn="ctr" rtl="0">
              <a:lnSpc>
                <a:spcPct val="100000"/>
              </a:lnSpc>
              <a:spcBef>
                <a:spcPts val="0"/>
              </a:spcBef>
              <a:spcAft>
                <a:spcPts val="0"/>
              </a:spcAft>
              <a:buNone/>
            </a:pPr>
            <a:r>
              <a:rPr lang="en-US" sz="4400" b="0" i="0" u="none" strike="noStrike" cap="none">
                <a:solidFill>
                  <a:srgbClr val="000000"/>
                </a:solidFill>
                <a:latin typeface="Arial"/>
                <a:ea typeface="Arial"/>
                <a:cs typeface="Arial"/>
                <a:sym typeface="Arial"/>
              </a:rPr>
              <a:t>Thank you !</a:t>
            </a:r>
            <a:endParaRPr/>
          </a:p>
          <a:p>
            <a:pPr marL="0" marR="0" lvl="3" indent="0" algn="ctr" rtl="0">
              <a:lnSpc>
                <a:spcPct val="100000"/>
              </a:lnSpc>
              <a:spcBef>
                <a:spcPts val="0"/>
              </a:spcBef>
              <a:spcAft>
                <a:spcPts val="0"/>
              </a:spcAft>
              <a:buNone/>
            </a:pPr>
            <a:endParaRPr sz="4400" b="0" i="0" u="none" strike="noStrike" cap="none">
              <a:solidFill>
                <a:srgbClr val="000000"/>
              </a:solidFill>
              <a:latin typeface="Arial"/>
              <a:ea typeface="Arial"/>
              <a:cs typeface="Arial"/>
              <a:sym typeface="Arial"/>
            </a:endParaRPr>
          </a:p>
          <a:p>
            <a:pPr marL="0" marR="0" lvl="3" indent="0" algn="ctr" rtl="0">
              <a:lnSpc>
                <a:spcPct val="100000"/>
              </a:lnSpc>
              <a:spcBef>
                <a:spcPts val="0"/>
              </a:spcBef>
              <a:spcAft>
                <a:spcPts val="0"/>
              </a:spcAft>
              <a:buNone/>
            </a:pPr>
            <a:r>
              <a:rPr lang="en-US" sz="4400" b="0" i="0" u="none" strike="noStrike" cap="none">
                <a:solidFill>
                  <a:srgbClr val="000000"/>
                </a:solidFill>
                <a:latin typeface="Arial"/>
                <a:ea typeface="Arial"/>
                <a:cs typeface="Arial"/>
                <a:sym typeface="Arial"/>
              </a:rPr>
              <a:t>Questions ? Let’s Connect</a:t>
            </a:r>
            <a:endParaRPr/>
          </a:p>
          <a:p>
            <a:pPr marL="0" marR="0" lvl="3" indent="0" algn="ctr" rtl="0">
              <a:lnSpc>
                <a:spcPct val="100000"/>
              </a:lnSpc>
              <a:spcBef>
                <a:spcPts val="0"/>
              </a:spcBef>
              <a:spcAft>
                <a:spcPts val="0"/>
              </a:spcAft>
              <a:buNone/>
            </a:pPr>
            <a:endParaRPr sz="4400" b="0" i="0" u="none" strike="noStrike" cap="none">
              <a:solidFill>
                <a:srgbClr val="000000"/>
              </a:solidFill>
              <a:latin typeface="Arial"/>
              <a:ea typeface="Arial"/>
              <a:cs typeface="Arial"/>
              <a:sym typeface="Arial"/>
            </a:endParaRPr>
          </a:p>
          <a:p>
            <a:pPr marL="0" marR="0" lvl="3" indent="0" algn="ctr" rtl="0">
              <a:lnSpc>
                <a:spcPct val="100000"/>
              </a:lnSpc>
              <a:spcBef>
                <a:spcPts val="0"/>
              </a:spcBef>
              <a:spcAft>
                <a:spcPts val="0"/>
              </a:spcAft>
              <a:buNone/>
            </a:pPr>
            <a:r>
              <a:rPr lang="en-US" sz="4400" b="0" i="0" u="sng" strike="noStrike" cap="none">
                <a:solidFill>
                  <a:schemeClr val="dk1"/>
                </a:solidFill>
                <a:latin typeface="Inter"/>
                <a:ea typeface="Inter"/>
                <a:cs typeface="Inter"/>
                <a:sym typeface="Inter"/>
                <a:hlinkClick r:id="rId3">
                  <a:extLst>
                    <a:ext uri="{A12FA001-AC4F-418D-AE19-62706E023703}">
                      <ahyp:hlinkClr xmlns:ahyp="http://schemas.microsoft.com/office/drawing/2018/hyperlinkcolor" val="tx"/>
                    </a:ext>
                  </a:extLst>
                </a:hlinkClick>
              </a:rPr>
              <a:t>harshah@ucar.edu</a:t>
            </a:r>
            <a:endParaRPr sz="4400" b="0" i="0" u="none" strike="noStrike" cap="none">
              <a:solidFill>
                <a:srgbClr val="000000"/>
              </a:solidFill>
              <a:latin typeface="Arial"/>
              <a:ea typeface="Arial"/>
              <a:cs typeface="Arial"/>
              <a:sym typeface="Arial"/>
            </a:endParaRPr>
          </a:p>
          <a:p>
            <a:pPr marL="0" marR="0" lvl="3" indent="0" algn="ctr" rtl="0">
              <a:lnSpc>
                <a:spcPct val="100000"/>
              </a:lnSpc>
              <a:spcBef>
                <a:spcPts val="0"/>
              </a:spcBef>
              <a:spcAft>
                <a:spcPts val="0"/>
              </a:spcAft>
              <a:buNone/>
            </a:pPr>
            <a:endParaRPr sz="3200" b="0" i="0" u="none" strike="noStrike" cap="none">
              <a:solidFill>
                <a:srgbClr val="000000"/>
              </a:solidFill>
              <a:latin typeface="Arial"/>
              <a:ea typeface="Arial"/>
              <a:cs typeface="Arial"/>
              <a:sym typeface="Arial"/>
            </a:endParaRPr>
          </a:p>
          <a:p>
            <a:pPr marL="457200" marR="0" lvl="3" indent="-254000" algn="l" rtl="0">
              <a:lnSpc>
                <a:spcPct val="100000"/>
              </a:lnSpc>
              <a:spcBef>
                <a:spcPts val="0"/>
              </a:spcBef>
              <a:spcAft>
                <a:spcPts val="0"/>
              </a:spcAft>
              <a:buClr>
                <a:srgbClr val="000000"/>
              </a:buClr>
              <a:buSzPts val="3200"/>
              <a:buFont typeface="Arial"/>
              <a:buNone/>
            </a:pPr>
            <a:endParaRPr sz="3200" b="0" i="0" u="none" strike="noStrike" cap="none">
              <a:solidFill>
                <a:srgbClr val="000000"/>
              </a:solidFill>
              <a:latin typeface="Arial"/>
              <a:ea typeface="Arial"/>
              <a:cs typeface="Arial"/>
              <a:sym typeface="Arial"/>
            </a:endParaRPr>
          </a:p>
          <a:p>
            <a:pPr marL="0" marR="0" lvl="6" indent="0" algn="l" rtl="0">
              <a:lnSpc>
                <a:spcPct val="100000"/>
              </a:lnSpc>
              <a:spcBef>
                <a:spcPts val="0"/>
              </a:spcBef>
              <a:spcAft>
                <a:spcPts val="0"/>
              </a:spcAft>
              <a:buNone/>
            </a:pPr>
            <a:r>
              <a:rPr lang="en-US" sz="2800" b="0" i="0" u="none" strike="noStrike" cap="none">
                <a:solidFill>
                  <a:srgbClr val="000000"/>
                </a:solidFill>
                <a:latin typeface="Arial"/>
                <a:ea typeface="Arial"/>
                <a:cs typeface="Arial"/>
                <a:sym typeface="Arial"/>
              </a:rPr>
              <a:t>        </a:t>
            </a:r>
            <a:endParaRPr/>
          </a:p>
          <a:p>
            <a:pPr marL="0" marR="0" lvl="3" indent="0" algn="l" rtl="0">
              <a:lnSpc>
                <a:spcPct val="100000"/>
              </a:lnSpc>
              <a:spcBef>
                <a:spcPts val="0"/>
              </a:spcBef>
              <a:spcAft>
                <a:spcPts val="0"/>
              </a:spcAft>
              <a:buNone/>
            </a:pPr>
            <a:endParaRPr sz="2800" b="0" i="0" u="none" strike="noStrike" cap="none">
              <a:solidFill>
                <a:srgbClr val="000000"/>
              </a:solidFill>
              <a:latin typeface="Arial"/>
              <a:ea typeface="Arial"/>
              <a:cs typeface="Arial"/>
              <a:sym typeface="Arial"/>
            </a:endParaRPr>
          </a:p>
          <a:p>
            <a:pPr marL="0" marR="0" lvl="3" indent="0" algn="l" rtl="0">
              <a:lnSpc>
                <a:spcPct val="100000"/>
              </a:lnSpc>
              <a:spcBef>
                <a:spcPts val="0"/>
              </a:spcBef>
              <a:spcAft>
                <a:spcPts val="0"/>
              </a:spcAft>
              <a:buNone/>
            </a:pPr>
            <a:endParaRPr sz="2800" b="0" i="0" u="none" strike="noStrike" cap="none">
              <a:solidFill>
                <a:srgbClr val="000000"/>
              </a:solidFill>
              <a:latin typeface="Arial"/>
              <a:ea typeface="Arial"/>
              <a:cs typeface="Arial"/>
              <a:sym typeface="Arial"/>
            </a:endParaRPr>
          </a:p>
        </p:txBody>
      </p:sp>
    </p:spTree>
  </p:cSld>
  <p:clrMapOvr>
    <a:masterClrMapping/>
  </p:clrMapOvr>
  <mc:AlternateContent xmlns:mc="http://schemas.openxmlformats.org/markup-compatibility/2006" xmlns:p14="http://schemas.microsoft.com/office/powerpoint/2010/main">
    <mc:Choice Requires="p14">
      <p:transition spd="med" p14:dur="700">
        <p:fade/>
      </p:transition>
    </mc:Choice>
    <mc:Fallback xmlns="" xmlns:mv="urn:schemas-microsoft-com:mac:vml" xmlns:c="http://schemas.openxmlformats.org/drawingml/2006/chart" xmlns:dgm="http://schemas.openxmlformats.org/drawingml/2006/diagram" xmlns:o="urn:schemas-microsoft-com:office:office" xmlns:v="urn:schemas-microsoft-com:vml" xmlns:pvml="urn:schemas-microsoft-com:office:powerpoint" xmlns:com="http://schemas.openxmlformats.org/drawingml/2006/compatibility" xmlns:p15="http://schemas.microsoft.com/office/powerpoint/2012/main" xmlns:ahyp="http://schemas.microsoft.com/office/drawing/2018/hyperlinkcolor">
      <p:transition spd="slow">
        <p:fade/>
      </p:transition>
    </mc:Fallback>
  </mc:AlternateContent>
</p:sld>
</file>

<file path=ppt/theme/theme1.xml><?xml version="1.0" encoding="utf-8"?>
<a:theme xmlns:a="http://schemas.openxmlformats.org/drawingml/2006/main" name="NCAR-BlueTopHeader-GraySwoosh">
  <a:themeElements>
    <a:clrScheme name="NCAR and UCAR">
      <a:dk1>
        <a:srgbClr val="666666"/>
      </a:dk1>
      <a:lt1>
        <a:srgbClr val="FFFFFF"/>
      </a:lt1>
      <a:dk2>
        <a:srgbClr val="122D5D"/>
      </a:dk2>
      <a:lt2>
        <a:srgbClr val="D3DCEC"/>
      </a:lt2>
      <a:accent1>
        <a:srgbClr val="277DA1"/>
      </a:accent1>
      <a:accent2>
        <a:srgbClr val="248F87"/>
      </a:accent2>
      <a:accent3>
        <a:srgbClr val="BBD52F"/>
      </a:accent3>
      <a:accent4>
        <a:srgbClr val="D3DCEC"/>
      </a:accent4>
      <a:accent5>
        <a:srgbClr val="6C6C6C"/>
      </a:accent5>
      <a:accent6>
        <a:srgbClr val="9EA0A3"/>
      </a:accent6>
      <a:hlink>
        <a:srgbClr val="1A658F"/>
      </a:hlink>
      <a:folHlink>
        <a:srgbClr val="BBD52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NCAR-Blue-TopHeader">
  <a:themeElements>
    <a:clrScheme name="NCAR and UCAR">
      <a:dk1>
        <a:srgbClr val="666666"/>
      </a:dk1>
      <a:lt1>
        <a:srgbClr val="FFFFFF"/>
      </a:lt1>
      <a:dk2>
        <a:srgbClr val="122D5D"/>
      </a:dk2>
      <a:lt2>
        <a:srgbClr val="D3DCEC"/>
      </a:lt2>
      <a:accent1>
        <a:srgbClr val="277DA1"/>
      </a:accent1>
      <a:accent2>
        <a:srgbClr val="248F87"/>
      </a:accent2>
      <a:accent3>
        <a:srgbClr val="BBD52F"/>
      </a:accent3>
      <a:accent4>
        <a:srgbClr val="D3DCEC"/>
      </a:accent4>
      <a:accent5>
        <a:srgbClr val="6C6C6C"/>
      </a:accent5>
      <a:accent6>
        <a:srgbClr val="9EA0A3"/>
      </a:accent6>
      <a:hlink>
        <a:srgbClr val="1A658F"/>
      </a:hlink>
      <a:folHlink>
        <a:srgbClr val="BBD52F"/>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rgbClr val="000000"/>
      </a:dk1>
      <a:lt1>
        <a:srgbClr val="FFFFFF"/>
      </a:lt1>
      <a:dk2>
        <a:srgbClr val="0E2841"/>
      </a:dk2>
      <a:lt2>
        <a:srgbClr val="E8E8E8"/>
      </a:lt2>
      <a:accent1>
        <a:srgbClr val="156082"/>
      </a:accent1>
      <a:accent2>
        <a:srgbClr val="E97132"/>
      </a:accent2>
      <a:accent3>
        <a:srgbClr val="196B24"/>
      </a:accent3>
      <a:accent4>
        <a:srgbClr val="0F9ED5"/>
      </a:accent4>
      <a:accent5>
        <a:srgbClr val="A02B93"/>
      </a:accent5>
      <a:accent6>
        <a:srgbClr val="4EA72E"/>
      </a:accent6>
      <a:hlink>
        <a:srgbClr val="467886"/>
      </a:hlink>
      <a:folHlink>
        <a:srgbClr val="96607D"/>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4.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837</TotalTime>
  <Words>2414</Words>
  <Application>Microsoft Macintosh PowerPoint</Application>
  <PresentationFormat>Widescreen</PresentationFormat>
  <Paragraphs>190</Paragraphs>
  <Slides>24</Slides>
  <Notes>24</Notes>
  <HiddenSlides>0</HiddenSlides>
  <MMClips>0</MMClips>
  <ScaleCrop>false</ScaleCrop>
  <HeadingPairs>
    <vt:vector size="6" baseType="variant">
      <vt:variant>
        <vt:lpstr>Fonts Used</vt:lpstr>
      </vt:variant>
      <vt:variant>
        <vt:i4>6</vt:i4>
      </vt:variant>
      <vt:variant>
        <vt:lpstr>Theme</vt:lpstr>
      </vt:variant>
      <vt:variant>
        <vt:i4>3</vt:i4>
      </vt:variant>
      <vt:variant>
        <vt:lpstr>Slide Titles</vt:lpstr>
      </vt:variant>
      <vt:variant>
        <vt:i4>24</vt:i4>
      </vt:variant>
    </vt:vector>
  </HeadingPairs>
  <TitlesOfParts>
    <vt:vector size="33" baseType="lpstr">
      <vt:lpstr>Arial</vt:lpstr>
      <vt:lpstr>Play</vt:lpstr>
      <vt:lpstr>Poppins</vt:lpstr>
      <vt:lpstr>Calibri</vt:lpstr>
      <vt:lpstr>Helvetica Neue</vt:lpstr>
      <vt:lpstr>Inter</vt:lpstr>
      <vt:lpstr>NCAR-BlueTopHeader-GraySwoosh</vt:lpstr>
      <vt:lpstr>NCAR-Blue-TopHeader</vt:lpstr>
      <vt:lpstr>Office Theme</vt:lpstr>
      <vt:lpstr>PowerPoint Presentation</vt:lpstr>
      <vt:lpstr>PowerPoint Presentation</vt:lpstr>
      <vt:lpstr>PowerPoint Presentation</vt:lpstr>
      <vt:lpstr>About NSF National Center for Atmospheric Research </vt:lpstr>
      <vt:lpstr>Search NSF NCAR Data Catalog</vt:lpstr>
      <vt:lpstr>Current Data Services Challenges</vt:lpstr>
      <vt:lpstr>PowerPoint Presentation</vt:lpstr>
      <vt:lpstr>Completed: RDA Integrated with the Open Science Data Federation</vt:lpstr>
      <vt:lpstr>PowerPoint Presentation</vt:lpstr>
      <vt:lpstr>PowerPoint Presentation</vt:lpstr>
      <vt:lpstr>PowerPoint Presentation</vt:lpstr>
      <vt:lpstr>PowerPoint Presentation</vt:lpstr>
      <vt:lpstr> </vt:lpstr>
      <vt:lpstr>PelicanFS: fsspec for the Pelican Platform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creator>Bockelman, Brian</dc:creator>
  <cp:lastModifiedBy>Harsha Hampapura</cp:lastModifiedBy>
  <cp:revision>39</cp:revision>
  <dcterms:created xsi:type="dcterms:W3CDTF">2024-10-29T13:32:31Z</dcterms:created>
  <dcterms:modified xsi:type="dcterms:W3CDTF">2025-06-03T03:43:49Z</dcterms:modified>
</cp:coreProperties>
</file>