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3685694" r:id="rId3"/>
    <p:sldId id="3685725" r:id="rId4"/>
    <p:sldId id="2039378060" r:id="rId5"/>
    <p:sldId id="3685736" r:id="rId6"/>
    <p:sldId id="3685726" r:id="rId7"/>
    <p:sldId id="3685727" r:id="rId8"/>
    <p:sldId id="2039378058" r:id="rId9"/>
    <p:sldId id="2039378066" r:id="rId10"/>
    <p:sldId id="340" r:id="rId11"/>
    <p:sldId id="2039378063" r:id="rId12"/>
    <p:sldId id="2039378059" r:id="rId13"/>
    <p:sldId id="3685737" r:id="rId14"/>
    <p:sldId id="2039378071" r:id="rId15"/>
    <p:sldId id="3685734" r:id="rId16"/>
    <p:sldId id="3685733" r:id="rId17"/>
    <p:sldId id="2039378069" r:id="rId18"/>
    <p:sldId id="2039378068" r:id="rId19"/>
    <p:sldId id="3685740" r:id="rId20"/>
    <p:sldId id="3685735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995CB69-74BC-43C0-BFF4-3BFCC13CF1ED}">
          <p14:sldIdLst>
            <p14:sldId id="261"/>
            <p14:sldId id="3685694"/>
            <p14:sldId id="3685725"/>
            <p14:sldId id="2039378060"/>
            <p14:sldId id="3685736"/>
            <p14:sldId id="3685726"/>
            <p14:sldId id="3685727"/>
            <p14:sldId id="2039378058"/>
            <p14:sldId id="2039378066"/>
            <p14:sldId id="340"/>
            <p14:sldId id="2039378063"/>
            <p14:sldId id="2039378059"/>
            <p14:sldId id="3685737"/>
            <p14:sldId id="2039378071"/>
            <p14:sldId id="3685734"/>
            <p14:sldId id="3685733"/>
            <p14:sldId id="2039378069"/>
            <p14:sldId id="2039378068"/>
            <p14:sldId id="3685740"/>
            <p14:sldId id="3685735"/>
          </p14:sldIdLst>
        </p14:section>
        <p14:section name="backup" id="{8382AA15-ECC9-4615-9DA2-797F17E0B47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j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2346D"/>
    <a:srgbClr val="8FAADC"/>
    <a:srgbClr val="5B9BD5"/>
    <a:srgbClr val="BFBFBF"/>
    <a:srgbClr val="F7E9E8"/>
    <a:srgbClr val="EDCDCB"/>
    <a:srgbClr val="4472C4"/>
    <a:srgbClr val="8F8F8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2993" autoAdjust="0"/>
  </p:normalViewPr>
  <p:slideViewPr>
    <p:cSldViewPr snapToGrid="0" snapToObjects="1">
      <p:cViewPr varScale="1">
        <p:scale>
          <a:sx n="119" d="100"/>
          <a:sy n="119" d="100"/>
        </p:scale>
        <p:origin x="141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11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23A1F-98B8-4253-A101-6A4562FB8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CE37-BF4B-4AE3-89D1-B781F20A32FD}" type="datetime1">
              <a:rPr kumimoji="1" lang="zh-CN" altLang="en-US" smtClean="0"/>
              <a:t>2025/6/6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0B27-4EE5-6442-9424-7A0329C3AC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5805DE7-722B-4B75-A832-38E92F5C920E}" type="datetime1">
              <a:rPr kumimoji="1" lang="zh-CN" altLang="en-US" smtClean="0"/>
              <a:t>2025/6/6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页眉占位符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86AC0A-9D1D-46D6-989E-2A6ED09D3C8E}" type="datetime1">
              <a:rPr kumimoji="1" lang="zh-CN" altLang="en-US" smtClean="0"/>
              <a:t>2025/6/6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2025/6/6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905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82CE37-BF4B-4AE3-89D1-B781F20A32FD}" type="datetime1">
              <a:rPr kumimoji="1" lang="zh-CN" altLang="en-US" smtClean="0"/>
              <a:t>2025/6/6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0B27-4EE5-6442-9424-7A0329C3AC2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1850" y="2670879"/>
            <a:ext cx="10515600" cy="16403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000" b="1" dirty="0">
                <a:solidFill>
                  <a:schemeClr val="tx1"/>
                </a:solidFill>
                <a:latin typeface="Arial Black" panose="020B0A04020102020204" pitchFamily="34" charset="0"/>
                <a:ea typeface="楷体" panose="02010609060101010101" pitchFamily="49" charset="-122"/>
                <a:cs typeface="Lato Black" panose="020F0502020204030203" pitchFamily="34" charset="0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311251"/>
            <a:ext cx="10515600" cy="1778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532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" y="0"/>
            <a:ext cx="12192000" cy="753209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8844" y="57269"/>
            <a:ext cx="11824252" cy="62376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Arial Black" panose="020B0A04020102020204" pitchFamily="34" charset="0"/>
                <a:ea typeface="楷体" panose="02010609060101010101" pitchFamily="49" charset="-122"/>
                <a:cs typeface="Lato Black" panose="020F0502020204030203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3736" y="1017139"/>
            <a:ext cx="11001894" cy="4972787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  <a:lvl2pPr marL="6858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defRPr sz="800"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日期占位符 16"/>
          <p:cNvSpPr>
            <a:spLocks noGrp="1"/>
          </p:cNvSpPr>
          <p:nvPr>
            <p:ph type="dt" sz="half" idx="2"/>
          </p:nvPr>
        </p:nvSpPr>
        <p:spPr>
          <a:xfrm>
            <a:off x="8467" y="65851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altLang="zh-CN" smtClean="0">
                <a:solidFill>
                  <a:srgbClr val="485F8A"/>
                </a:solidFill>
                <a:latin typeface="Abadi" panose="020B0604020104020204" pitchFamily="34" charset="0"/>
              </a:defRPr>
            </a:lvl1pPr>
          </a:lstStyle>
          <a:p>
            <a:fld id="{2F716CC4-4293-4B6B-B9E4-91B00B93A469}" type="datetime1">
              <a:rPr lang="en-US" altLang="zh-CN" smtClean="0"/>
              <a:t>6/6/25</a:t>
            </a:fld>
            <a:endParaRPr lang="zh-CN" altLang="en-US" dirty="0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9370080" y="6552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altLang="zh-CN" smtClean="0">
                <a:solidFill>
                  <a:schemeClr val="tx1"/>
                </a:solidFill>
                <a:latin typeface="Abadi" panose="020B0604020104020204" pitchFamily="34" charset="0"/>
              </a:defRPr>
            </a:lvl1pPr>
          </a:lstStyle>
          <a:p>
            <a:fld id="{E6B31BEF-C01E-4CA6-9D7D-67F43F13ADF2}" type="slidenum">
              <a:rPr lang="en-US" altLang="zh-CN" smtClean="0"/>
              <a:t>‹#›</a:t>
            </a:fld>
            <a:r>
              <a:rPr lang="en-US" altLang="zh-CN"/>
              <a:t>/31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6630821"/>
            <a:ext cx="12192000" cy="2245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1941" y="102589"/>
            <a:ext cx="8399635" cy="83349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3047-5A19-40F0-87B1-8F2E0BEDA3EE}" type="datetime1">
              <a:rPr lang="en-US" altLang="zh-CN" smtClean="0"/>
              <a:t>6/6/25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2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0" name="日期占位符 3"/>
          <p:cNvSpPr txBox="1"/>
          <p:nvPr userDrawn="1"/>
        </p:nvSpPr>
        <p:spPr>
          <a:xfrm>
            <a:off x="9770772" y="6637866"/>
            <a:ext cx="1362187" cy="220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9370080" y="6607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zh-CN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6B31BEF-C01E-4CA6-9D7D-67F43F13ADF2}" type="slidenum">
              <a:rPr lang="en-US" altLang="zh-CN" smtClean="0"/>
              <a:t>‹#›</a:t>
            </a:fld>
            <a:r>
              <a:rPr lang="en-US" altLang="zh-CN" dirty="0"/>
              <a:t>/31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华文楷体" panose="02010600040101010101" pitchFamily="2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华文楷体" panose="02010600040101010101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华文楷体" panose="02010600040101010101" pitchFamily="2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文楷体" panose="02010600040101010101" pitchFamily="2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华文楷体" panose="02010600040101010101" pitchFamily="2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jy@ihep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k.ihep.ac.c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hyperlink" Target="https://ink.ihep.ac.c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5" y="1461550"/>
            <a:ext cx="11563349" cy="54704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From Backend to Interactive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Based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000" dirty="0" err="1">
                <a:solidFill>
                  <a:schemeClr val="accent1">
                    <a:lumMod val="50000"/>
                  </a:schemeClr>
                </a:solidFill>
              </a:rPr>
              <a:t>HTCondor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b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6455" y="2443397"/>
            <a:ext cx="8272161" cy="21111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endParaRPr lang="zh-CN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Jingyan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Shi</a:t>
            </a:r>
          </a:p>
          <a:p>
            <a:pPr algn="ctr">
              <a:lnSpc>
                <a:spcPct val="80000"/>
              </a:lnSpc>
            </a:pP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  <a:hlinkClick r:id="rId3"/>
              </a:rPr>
              <a:t>shijy@ihep.ac.cn</a:t>
            </a:r>
            <a:endParaRPr lang="en-US" altLang="zh-CN" sz="1500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zh-CN" sz="1500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Computing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Center,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Institute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High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Energy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Physics,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Chinese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Academy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</a:t>
            </a:r>
            <a:r>
              <a:rPr lang="zh-CN" altLang="en-US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500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Science</a:t>
            </a:r>
            <a:endParaRPr lang="zh-CN" altLang="en-US" sz="1500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80000"/>
              </a:lnSpc>
            </a:pP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 Behalf of the INK Team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文本占位符 2"/>
          <p:cNvSpPr txBox="1"/>
          <p:nvPr/>
        </p:nvSpPr>
        <p:spPr>
          <a:xfrm>
            <a:off x="1875100" y="6450455"/>
            <a:ext cx="8272161" cy="40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Throughput</a:t>
            </a:r>
            <a:r>
              <a:rPr lang="zh-CN" altLang="en-US" sz="1800" b="1" dirty="0">
                <a:solidFill>
                  <a:schemeClr val="bg1">
                    <a:lumMod val="6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Computing</a:t>
            </a:r>
            <a:r>
              <a:rPr lang="zh-CN" altLang="en-US" sz="1800" b="1" dirty="0">
                <a:solidFill>
                  <a:schemeClr val="bg1">
                    <a:lumMod val="6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altLang="zh-CN" sz="1800" b="1" dirty="0">
                <a:solidFill>
                  <a:schemeClr val="bg1">
                    <a:lumMod val="6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F50AF-98FA-9A34-899B-75C91DF4C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543" y="4849407"/>
            <a:ext cx="4008912" cy="1525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8844" y="954181"/>
            <a:ext cx="11001894" cy="4972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Authentication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INK leverages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cluster’s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existing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authentication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mechanism(SSO,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IAM,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Password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etc.)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Mutual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trust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established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among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components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Authorization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Dedicated INK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permission database governs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Available resources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Allowed Applications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Resources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access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rights</a:t>
            </a:r>
          </a:p>
          <a:p>
            <a:pPr lvl="2"/>
            <a:endParaRPr lang="en-US" altLang="zh-CN" dirty="0">
              <a:solidFill>
                <a:srgbClr val="2F5597"/>
              </a:solidFill>
            </a:endParaRPr>
          </a:p>
          <a:p>
            <a:pPr lvl="2"/>
            <a:endParaRPr lang="en-US" altLang="zh-CN" dirty="0">
              <a:solidFill>
                <a:srgbClr val="2F5597"/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Authentication and Authorization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标题 3">
            <a:extLst>
              <a:ext uri="{FF2B5EF4-FFF2-40B4-BE49-F238E27FC236}">
                <a16:creationId xmlns:a16="http://schemas.microsoft.com/office/drawing/2014/main" id="{31DD8145-FD56-B325-DF3B-5BD7C346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57269"/>
            <a:ext cx="11824252" cy="62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Authentication and Authorization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IHEP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9" name="Picture 258">
            <a:extLst>
              <a:ext uri="{FF2B5EF4-FFF2-40B4-BE49-F238E27FC236}">
                <a16:creationId xmlns:a16="http://schemas.microsoft.com/office/drawing/2014/main" id="{DE1CA484-6514-9CEB-D98D-A44B5E84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02" y="1043471"/>
            <a:ext cx="7838533" cy="4909956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A182BB08-67B8-0E7F-D816-C5E6AFA0C1DD}"/>
              </a:ext>
            </a:extLst>
          </p:cNvPr>
          <p:cNvSpPr txBox="1"/>
          <p:nvPr/>
        </p:nvSpPr>
        <p:spPr>
          <a:xfrm>
            <a:off x="165694" y="949002"/>
            <a:ext cx="4290558" cy="5486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defTabSz="914400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l"/>
              <a:defRPr sz="2400" b="1">
                <a:solidFill>
                  <a:srgbClr val="2F5597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  <a:lvl2pPr marL="685800" lvl="1" indent="-228600" defTabSz="914400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  <a:defRPr sz="2000">
                <a:solidFill>
                  <a:srgbClr val="2F5597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2pPr>
            <a:lvl3pPr marL="1143000" lvl="2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1600">
                <a:solidFill>
                  <a:srgbClr val="2F5597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3pPr>
            <a:lvl4pPr marL="1600200" lvl="3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1200">
                <a:solidFill>
                  <a:srgbClr val="2F5597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l"/>
              <a:defRPr sz="80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IHEP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authentication</a:t>
            </a:r>
          </a:p>
          <a:p>
            <a:pPr lvl="1"/>
            <a:r>
              <a:rPr lang="en-US" altLang="zh-CN" dirty="0"/>
              <a:t>Kerberos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authentication</a:t>
            </a:r>
          </a:p>
          <a:p>
            <a:pPr lvl="2"/>
            <a:r>
              <a:rPr lang="en-US" altLang="zh-CN" dirty="0"/>
              <a:t>Computing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usage</a:t>
            </a:r>
          </a:p>
          <a:p>
            <a:pPr lvl="3"/>
            <a:r>
              <a:rPr lang="en-US" altLang="zh-CN" dirty="0" err="1"/>
              <a:t>HTCondor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XRootD</a:t>
            </a:r>
            <a:endParaRPr lang="en-US" altLang="zh-CN" dirty="0"/>
          </a:p>
          <a:p>
            <a:r>
              <a:rPr lang="en-US" altLang="zh-CN" dirty="0"/>
              <a:t>OAuth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INK</a:t>
            </a:r>
            <a:r>
              <a:rPr lang="zh-CN" altLang="en-US" dirty="0"/>
              <a:t> </a:t>
            </a:r>
            <a:r>
              <a:rPr lang="en-US" altLang="zh-CN" dirty="0"/>
              <a:t>frontend/</a:t>
            </a:r>
            <a:r>
              <a:rPr lang="zh-CN" altLang="en-US" dirty="0"/>
              <a:t> </a:t>
            </a:r>
            <a:r>
              <a:rPr lang="en-US" altLang="zh-CN" dirty="0"/>
              <a:t>backend</a:t>
            </a:r>
            <a:r>
              <a:rPr lang="zh-CN" altLang="en-US" dirty="0"/>
              <a:t> </a:t>
            </a:r>
            <a:r>
              <a:rPr lang="en-US" altLang="zh-CN" dirty="0"/>
              <a:t>authentication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authorization</a:t>
            </a:r>
            <a:r>
              <a:rPr lang="zh-CN" altLang="en-US" dirty="0"/>
              <a:t> </a:t>
            </a:r>
            <a:r>
              <a:rPr lang="en-US" altLang="zh-CN" dirty="0"/>
              <a:t>mechanism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</a:p>
          <a:p>
            <a:pPr lvl="1"/>
            <a:r>
              <a:rPr lang="en-US" altLang="zh-CN" dirty="0"/>
              <a:t>Kerberos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short-term user</a:t>
            </a:r>
            <a:r>
              <a:rPr lang="zh-CN" altLang="en-US" dirty="0"/>
              <a:t> </a:t>
            </a:r>
            <a:r>
              <a:rPr lang="en-US" altLang="zh-CN" dirty="0"/>
              <a:t>ticket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INK</a:t>
            </a:r>
            <a:r>
              <a:rPr lang="zh-CN" altLang="en-US" dirty="0"/>
              <a:t> </a:t>
            </a:r>
            <a:r>
              <a:rPr lang="en-US" altLang="zh-CN" dirty="0"/>
              <a:t>caches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refreshes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  <a:r>
              <a:rPr lang="zh-CN" altLang="en-US" dirty="0"/>
              <a:t> </a:t>
            </a:r>
            <a:r>
              <a:rPr lang="en-US" altLang="zh-CN" dirty="0"/>
              <a:t>during the</a:t>
            </a:r>
            <a:r>
              <a:rPr lang="zh-CN" altLang="en-US" dirty="0"/>
              <a:t> </a:t>
            </a:r>
            <a:r>
              <a:rPr lang="en-US" altLang="zh-CN" dirty="0"/>
              <a:t>job execution</a:t>
            </a:r>
            <a:endParaRPr lang="en-CN" dirty="0"/>
          </a:p>
        </p:txBody>
      </p:sp>
      <p:sp>
        <p:nvSpPr>
          <p:cNvPr id="2" name="灯片编号占位符 2">
            <a:extLst>
              <a:ext uri="{FF2B5EF4-FFF2-40B4-BE49-F238E27FC236}">
                <a16:creationId xmlns:a16="http://schemas.microsoft.com/office/drawing/2014/main" id="{46AD5E48-337C-87CC-4425-433A95A89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080" y="655204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11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40E1-9466-21FD-1B96-502F51F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Worker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Node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5515-8E96-0DDD-31A5-A91C39AC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1017139"/>
            <a:ext cx="6285731" cy="4972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Connecting to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pp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lications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running on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orker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odes via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orwarding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Nginx Server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handle port forwarding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VSCode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Jupyter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VNC,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Rootbrows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pt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able Server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handle port forwarding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Enode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stream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connection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frontend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upload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download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viewer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running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inside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browser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files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BAD02-FAFD-618C-B2A4-B7C75AAAF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12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BAF64-81E0-26B2-C564-F83A2709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11" y="1017139"/>
            <a:ext cx="5458153" cy="4550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D1746E-BDBF-A15E-0491-3ACD4E05A1FE}"/>
              </a:ext>
            </a:extLst>
          </p:cNvPr>
          <p:cNvSpPr txBox="1"/>
          <p:nvPr/>
        </p:nvSpPr>
        <p:spPr>
          <a:xfrm>
            <a:off x="7222603" y="5643157"/>
            <a:ext cx="390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Port</a:t>
            </a:r>
            <a:r>
              <a:rPr lang="zh-CN" altLang="en-US" sz="1200" dirty="0"/>
              <a:t> </a:t>
            </a:r>
            <a:r>
              <a:rPr lang="en-US" altLang="zh-CN" sz="1200" dirty="0"/>
              <a:t>forwarding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</a:t>
            </a:r>
            <a:r>
              <a:rPr lang="en-US" altLang="zh-CN" sz="1200" dirty="0"/>
              <a:t>application</a:t>
            </a:r>
            <a:r>
              <a:rPr lang="zh-CN" altLang="en-US" sz="1200" dirty="0"/>
              <a:t> </a:t>
            </a:r>
            <a:r>
              <a:rPr lang="en-US" altLang="zh-CN" sz="1200" dirty="0"/>
              <a:t>running</a:t>
            </a:r>
            <a:r>
              <a:rPr lang="zh-CN" altLang="en-US" sz="1200" dirty="0"/>
              <a:t> </a:t>
            </a:r>
            <a:r>
              <a:rPr lang="en-US" altLang="zh-CN" sz="1200" dirty="0"/>
              <a:t>at</a:t>
            </a:r>
            <a:r>
              <a:rPr lang="zh-CN" altLang="en-US" sz="1200" dirty="0"/>
              <a:t> </a:t>
            </a:r>
            <a:r>
              <a:rPr lang="en-US" altLang="zh-CN" sz="1200" dirty="0"/>
              <a:t>worker</a:t>
            </a:r>
            <a:r>
              <a:rPr lang="zh-CN" altLang="en-US" sz="1200" dirty="0"/>
              <a:t> </a:t>
            </a:r>
            <a:r>
              <a:rPr lang="en-US" altLang="zh-CN" sz="1200" dirty="0"/>
              <a:t>node</a:t>
            </a:r>
            <a:endParaRPr lang="en-CN" sz="1200" dirty="0"/>
          </a:p>
        </p:txBody>
      </p:sp>
    </p:spTree>
    <p:extLst>
      <p:ext uri="{BB962C8B-B14F-4D97-AF65-F5344CB8AC3E}">
        <p14:creationId xmlns:p14="http://schemas.microsoft.com/office/powerpoint/2010/main" val="56775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4789-C5BC-0A9B-F132-8F6382E0A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database records: 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Experiment-specific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configuration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User–specific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configuration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Personalized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permission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264-9159-AE41-A466-17F3C266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Customization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(Ongoing Work)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6B579-AFCA-D9A8-4F50-0215884C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13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C42BE91-9B88-EC9D-FCD9-4E5BA365D252}"/>
              </a:ext>
            </a:extLst>
          </p:cNvPr>
          <p:cNvSpPr/>
          <p:nvPr/>
        </p:nvSpPr>
        <p:spPr>
          <a:xfrm>
            <a:off x="5558602" y="1903426"/>
            <a:ext cx="248395" cy="973617"/>
          </a:xfrm>
          <a:prstGeom prst="rightBrac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288D2F37-EA22-76D4-1B98-8504D1277DF9}"/>
              </a:ext>
            </a:extLst>
          </p:cNvPr>
          <p:cNvSpPr/>
          <p:nvPr/>
        </p:nvSpPr>
        <p:spPr>
          <a:xfrm>
            <a:off x="5954682" y="2015192"/>
            <a:ext cx="5977809" cy="781616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experiments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page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C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134D7BBB-8963-B5C0-E25B-C3F247643D26}"/>
              </a:ext>
            </a:extLst>
          </p:cNvPr>
          <p:cNvSpPr/>
          <p:nvPr/>
        </p:nvSpPr>
        <p:spPr>
          <a:xfrm>
            <a:off x="6752442" y="3503532"/>
            <a:ext cx="3804042" cy="625209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has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his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own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page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CN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8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56DD-909B-6F50-FB02-591FF45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7477-49D4-9E89-6F98-A13814B5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3120-3CA6-9B5D-DB99-437B8B01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44" y="942606"/>
            <a:ext cx="11001894" cy="59153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Publicly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accessible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https://ink.ihep.ac.cn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Test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release: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Feb. 2025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official release: Mar. 2025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IHEP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page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extra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work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cpu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core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6GB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slots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Limit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hours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walltime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run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type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Provide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slots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exp.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user</a:t>
            </a:r>
          </a:p>
          <a:p>
            <a:pPr lvl="2">
              <a:lnSpc>
                <a:spcPct val="120000"/>
              </a:lnSpc>
            </a:pP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Bigger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memory</a:t>
            </a:r>
          </a:p>
          <a:p>
            <a:pPr lvl="2">
              <a:lnSpc>
                <a:spcPct val="120000"/>
              </a:lnSpc>
            </a:pP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More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CPU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cores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zh-CN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>
                <a:solidFill>
                  <a:srgbClr val="C00000"/>
                </a:solidFill>
              </a:rPr>
              <a:t>Quite</a:t>
            </a:r>
            <a:r>
              <a:rPr lang="zh-CN" altLang="en-US" b="1">
                <a:solidFill>
                  <a:srgbClr val="C00000"/>
                </a:solidFill>
              </a:rPr>
              <a:t> </a:t>
            </a:r>
            <a:r>
              <a:rPr lang="en-US" altLang="zh-CN" b="1">
                <a:solidFill>
                  <a:srgbClr val="C00000"/>
                </a:solidFill>
              </a:rPr>
              <a:t>positive</a:t>
            </a:r>
            <a:r>
              <a:rPr lang="zh-CN" altLang="en-US" b="1">
                <a:solidFill>
                  <a:srgbClr val="C00000"/>
                </a:solidFill>
              </a:rPr>
              <a:t> </a:t>
            </a:r>
            <a:r>
              <a:rPr lang="en-US" altLang="zh-CN" b="1">
                <a:solidFill>
                  <a:srgbClr val="C00000"/>
                </a:solidFill>
              </a:rPr>
              <a:t>user feedback</a:t>
            </a:r>
            <a:r>
              <a:rPr lang="zh-CN" altLang="en-US" b="1">
                <a:solidFill>
                  <a:srgbClr val="C00000"/>
                </a:solidFill>
              </a:rPr>
              <a:t> </a:t>
            </a:r>
            <a:r>
              <a:rPr lang="en-US" altLang="zh-CN" b="1">
                <a:solidFill>
                  <a:srgbClr val="C00000"/>
                </a:solidFill>
              </a:rPr>
              <a:t>received!</a:t>
            </a:r>
          </a:p>
          <a:p>
            <a:pPr marL="0" indent="0"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BCD7-AEE5-5FDD-E86D-2157C46B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080" y="656280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14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Steps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44" y="942606"/>
            <a:ext cx="11001894" cy="59153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Accessible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user/Exp.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software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directly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Customization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Exp.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Typical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shown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user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Typical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runtime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setup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behind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Typical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processing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Sourcing: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release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2025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15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736" y="1027897"/>
            <a:ext cx="11001894" cy="4972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batch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face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limitations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Offline,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closed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backend)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HEP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now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INK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focus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providing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usage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cluster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Provides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users with a “frontend usage” for “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backend resources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Received positive feedback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users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since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release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published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Further development is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ongoing based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HEP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Comments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suggestions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welcomed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16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C393E-0111-CFB6-4AE6-B39DD11E7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31381-A288-252D-825F-3014941F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Acknowledgement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059B7-497A-76EB-916C-976D974D5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We extend our sincere gratitude to the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HTCondor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 team for their steadfast support over the years, with special thanks to Greg for his invaluable assistance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</a:rPr>
              <a:t>!</a:t>
            </a: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altLang="zh-CN" sz="4000" b="1" dirty="0">
              <a:solidFill>
                <a:schemeClr val="accent1">
                  <a:lumMod val="75000"/>
                </a:schemeClr>
              </a:solidFill>
              <a:latin typeface="American Typewriter" panose="02090604020004020304" pitchFamily="18" charset="77"/>
            </a:endParaRPr>
          </a:p>
          <a:p>
            <a:pPr algn="ctr">
              <a:buClr>
                <a:schemeClr val="accent1">
                  <a:lumMod val="75000"/>
                </a:schemeClr>
              </a:buClr>
            </a:pP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7932E4-13A1-13FA-2055-5A69925A0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17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4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74C9-EE75-418F-BC86-4FBD92C5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18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D66245-B042-5661-511B-602D1B5018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algn="ctr">
              <a:buNone/>
            </a:pPr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altLang="zh-CN" sz="72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9037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34D08-FC3F-7D63-80A5-D2463528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9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CN" sz="9600" dirty="0">
                <a:solidFill>
                  <a:schemeClr val="accent1">
                    <a:lumMod val="75000"/>
                  </a:schemeClr>
                </a:solidFill>
              </a:rPr>
              <a:t>Backup</a:t>
            </a:r>
            <a:endParaRPr lang="en-CN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5EC69-E4B2-2CA5-24E8-A47DA1C0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19</a:t>
            </a:fld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4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9684" y="106429"/>
            <a:ext cx="11824252" cy="62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65264" y="1923811"/>
            <a:ext cx="487363" cy="1848671"/>
            <a:chOff x="1752600" y="1293495"/>
            <a:chExt cx="487363" cy="1848671"/>
          </a:xfrm>
        </p:grpSpPr>
        <p:sp>
          <p:nvSpPr>
            <p:cNvPr id="7" name="正五边形 11"/>
            <p:cNvSpPr>
              <a:spLocks noChangeAspect="1"/>
            </p:cNvSpPr>
            <p:nvPr/>
          </p:nvSpPr>
          <p:spPr>
            <a:xfrm>
              <a:off x="1758950" y="1293495"/>
              <a:ext cx="481013" cy="422275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1</a:t>
              </a:r>
              <a:endParaRPr lang="zh-CN" altLang="en-US" sz="2800" dirty="0"/>
            </a:p>
          </p:txBody>
        </p:sp>
        <p:sp>
          <p:nvSpPr>
            <p:cNvPr id="8" name="正五边形 12"/>
            <p:cNvSpPr>
              <a:spLocks noChangeAspect="1"/>
            </p:cNvSpPr>
            <p:nvPr/>
          </p:nvSpPr>
          <p:spPr>
            <a:xfrm>
              <a:off x="1752600" y="1973936"/>
              <a:ext cx="481013" cy="422275"/>
            </a:xfrm>
            <a:prstGeom prst="pentagon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zh-CN" alt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正五边形 11"/>
            <p:cNvSpPr>
              <a:spLocks noChangeAspect="1"/>
            </p:cNvSpPr>
            <p:nvPr/>
          </p:nvSpPr>
          <p:spPr>
            <a:xfrm>
              <a:off x="1758950" y="2719891"/>
              <a:ext cx="481013" cy="422275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3</a:t>
              </a:r>
              <a:endParaRPr lang="zh-CN" altLang="en-US" sz="2800" dirty="0"/>
            </a:p>
          </p:txBody>
        </p:sp>
      </p:grp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3139753" y="1931917"/>
            <a:ext cx="678099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3205165" y="3350207"/>
            <a:ext cx="629604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Current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Status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Steps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文本框 22"/>
          <p:cNvSpPr txBox="1">
            <a:spLocks noChangeArrowheads="1"/>
          </p:cNvSpPr>
          <p:nvPr/>
        </p:nvSpPr>
        <p:spPr bwMode="auto">
          <a:xfrm>
            <a:off x="3200248" y="4093840"/>
            <a:ext cx="6240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2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正五边形 12">
            <a:extLst>
              <a:ext uri="{FF2B5EF4-FFF2-40B4-BE49-F238E27FC236}">
                <a16:creationId xmlns:a16="http://schemas.microsoft.com/office/drawing/2014/main" id="{58986571-18C8-2915-27E1-1020D24904E7}"/>
              </a:ext>
            </a:extLst>
          </p:cNvPr>
          <p:cNvSpPr>
            <a:spLocks noChangeAspect="1"/>
          </p:cNvSpPr>
          <p:nvPr/>
        </p:nvSpPr>
        <p:spPr>
          <a:xfrm>
            <a:off x="2399676" y="4133168"/>
            <a:ext cx="481013" cy="422275"/>
          </a:xfrm>
          <a:prstGeom prst="pent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文本框 18">
            <a:extLst>
              <a:ext uri="{FF2B5EF4-FFF2-40B4-BE49-F238E27FC236}">
                <a16:creationId xmlns:a16="http://schemas.microsoft.com/office/drawing/2014/main" id="{1BFE4E3E-522C-0B11-DF28-0B89DDC0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249" y="2588208"/>
            <a:ext cx="6396036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E03EA-B005-4EA3-7609-A918D3477F31}"/>
              </a:ext>
            </a:extLst>
          </p:cNvPr>
          <p:cNvSpPr txBox="1"/>
          <p:nvPr/>
        </p:nvSpPr>
        <p:spPr>
          <a:xfrm>
            <a:off x="2224356" y="873753"/>
            <a:ext cx="7863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F5597"/>
                </a:solidFill>
                <a:latin typeface="ACADEMY ENGRAVED LET PLAIN:1.0" panose="02000000000000000000" pitchFamily="2" charset="0"/>
              </a:rPr>
              <a:t>Interactive</a:t>
            </a:r>
            <a:r>
              <a:rPr lang="zh-CN" altLang="en-US" sz="3600" b="1" dirty="0">
                <a:solidFill>
                  <a:srgbClr val="2F5597"/>
                </a:solidFill>
                <a:latin typeface="ACADEMY ENGRAVED LET PLAIN:1.0" panose="020000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2F5597"/>
                </a:solidFill>
                <a:latin typeface="ACADEMY ENGRAVED LET PLAIN:1.0" panose="02000000000000000000" pitchFamily="2" charset="0"/>
              </a:rPr>
              <a:t>aNalysis</a:t>
            </a:r>
            <a:r>
              <a:rPr lang="zh-CN" altLang="en-US" sz="3600" b="1" dirty="0">
                <a:solidFill>
                  <a:srgbClr val="2F5597"/>
                </a:solidFill>
                <a:latin typeface="ACADEMY ENGRAVED LET PLAIN:1.0" panose="020000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2F5597"/>
                </a:solidFill>
                <a:latin typeface="ACADEMY ENGRAVED LET PLAIN:1.0" panose="02000000000000000000" pitchFamily="2" charset="0"/>
              </a:rPr>
              <a:t>worKbench</a:t>
            </a:r>
            <a:r>
              <a:rPr lang="zh-CN" altLang="en-US" sz="3600" b="1" dirty="0">
                <a:solidFill>
                  <a:srgbClr val="2F5597"/>
                </a:solidFill>
                <a:latin typeface="ACADEMY ENGRAVED LET PLAIN:1.0" panose="02000000000000000000" pitchFamily="2" charset="0"/>
              </a:rPr>
              <a:t> </a:t>
            </a:r>
            <a:r>
              <a:rPr lang="en-US" altLang="zh-CN" sz="3600" b="1" dirty="0">
                <a:solidFill>
                  <a:srgbClr val="2F5597"/>
                </a:solidFill>
                <a:latin typeface="ACADEMY ENGRAVED LET PLAIN:1.0" panose="02000000000000000000" pitchFamily="2" charset="0"/>
              </a:rPr>
              <a:t>(INK)</a:t>
            </a:r>
            <a:endParaRPr lang="en-CN" sz="3600" b="1" dirty="0">
              <a:solidFill>
                <a:srgbClr val="2F5597"/>
              </a:solidFill>
              <a:latin typeface="ACADEMY ENGRAVED LET PLAIN:1.0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https://ink.ihep.ac.cn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--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video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20</a:t>
            </a:fld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video-INK">
            <a:hlinkClick r:id="" action="ppaction://media"/>
            <a:extLst>
              <a:ext uri="{FF2B5EF4-FFF2-40B4-BE49-F238E27FC236}">
                <a16:creationId xmlns:a16="http://schemas.microsoft.com/office/drawing/2014/main" id="{FA7CD2B8-B870-6185-5C80-784EA73172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0789" y="1490855"/>
            <a:ext cx="8507504" cy="453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101" y="135927"/>
            <a:ext cx="11824252" cy="623768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HEP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Batch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Workflow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700" y="922872"/>
            <a:ext cx="8283263" cy="53873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Characteristics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Closed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Offline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Processing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Backend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Utilization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Limitations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Requires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SSH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login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nodes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coding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debugging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direct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file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limited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login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node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(VSCode,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Jupyter,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etc.)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strain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login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node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real-time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submission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available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completion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lang="en-US" altLang="zh-CN" dirty="0"/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EB7723B-3038-DDEB-3DB5-8F399822E997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 flipH="1">
            <a:off x="10203080" y="5385883"/>
            <a:ext cx="7283" cy="21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157ADF-B105-DBA3-0F08-803631DFCDA3}"/>
              </a:ext>
            </a:extLst>
          </p:cNvPr>
          <p:cNvGrpSpPr/>
          <p:nvPr/>
        </p:nvGrpSpPr>
        <p:grpSpPr>
          <a:xfrm>
            <a:off x="9034040" y="421425"/>
            <a:ext cx="2088267" cy="6036267"/>
            <a:chOff x="8733098" y="421425"/>
            <a:chExt cx="2088267" cy="603626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D56238D-97B3-862A-E965-2B4BD13140BE}"/>
                </a:ext>
              </a:extLst>
            </p:cNvPr>
            <p:cNvGrpSpPr/>
            <p:nvPr/>
          </p:nvGrpSpPr>
          <p:grpSpPr>
            <a:xfrm>
              <a:off x="8988360" y="421425"/>
              <a:ext cx="1833005" cy="6036267"/>
              <a:chOff x="8617969" y="421425"/>
              <a:chExt cx="1833005" cy="603626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781A62-2B4D-7958-90E6-6EDD9FF3B903}"/>
                  </a:ext>
                </a:extLst>
              </p:cNvPr>
              <p:cNvSpPr/>
              <p:nvPr/>
            </p:nvSpPr>
            <p:spPr>
              <a:xfrm>
                <a:off x="8994772" y="421425"/>
                <a:ext cx="1081548" cy="3187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Start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145386-7899-FA4B-3F35-EE0B9973C944}"/>
                  </a:ext>
                </a:extLst>
              </p:cNvPr>
              <p:cNvSpPr/>
              <p:nvPr/>
            </p:nvSpPr>
            <p:spPr>
              <a:xfrm>
                <a:off x="8790036" y="922489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ssh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login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node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C135669-0F85-35A7-6CAC-DCF96FB0428E}"/>
                  </a:ext>
                </a:extLst>
              </p:cNvPr>
              <p:cNvSpPr/>
              <p:nvPr/>
            </p:nvSpPr>
            <p:spPr>
              <a:xfrm>
                <a:off x="8785120" y="1472786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Edit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program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6F60D3-FA32-96F3-EC20-51EF3F59F6A8}"/>
                  </a:ext>
                </a:extLst>
              </p:cNvPr>
              <p:cNvSpPr/>
              <p:nvPr/>
            </p:nvSpPr>
            <p:spPr>
              <a:xfrm>
                <a:off x="8790034" y="2141689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debug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program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258DE0-44E4-5DB6-7083-3F4247A73F57}"/>
                  </a:ext>
                </a:extLst>
              </p:cNvPr>
              <p:cNvSpPr/>
              <p:nvPr/>
            </p:nvSpPr>
            <p:spPr>
              <a:xfrm>
                <a:off x="8804785" y="3242184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Edit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job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script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AA324F4D-1BA6-5880-2BBD-9D33A8A54277}"/>
                  </a:ext>
                </a:extLst>
              </p:cNvPr>
              <p:cNvSpPr/>
              <p:nvPr/>
            </p:nvSpPr>
            <p:spPr>
              <a:xfrm>
                <a:off x="8617970" y="2665288"/>
                <a:ext cx="1823888" cy="416005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Successful?</a:t>
                </a:r>
                <a:endParaRPr lang="en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49198EE-9664-B9C6-E4F9-BC5AD3A46F65}"/>
                  </a:ext>
                </a:extLst>
              </p:cNvPr>
              <p:cNvSpPr/>
              <p:nvPr/>
            </p:nvSpPr>
            <p:spPr>
              <a:xfrm>
                <a:off x="8691717" y="3782648"/>
                <a:ext cx="1676402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Submit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batch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job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0E2BC5-EF8F-6A0E-233C-A1CA9D2500B6}"/>
                  </a:ext>
                </a:extLst>
              </p:cNvPr>
              <p:cNvSpPr/>
              <p:nvPr/>
            </p:nvSpPr>
            <p:spPr>
              <a:xfrm>
                <a:off x="8793210" y="4450108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Waiting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73261F-69F4-47CB-05D9-921EE16795A8}"/>
                  </a:ext>
                </a:extLst>
              </p:cNvPr>
              <p:cNvSpPr/>
              <p:nvPr/>
            </p:nvSpPr>
            <p:spPr>
              <a:xfrm>
                <a:off x="8789411" y="5600497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Check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result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95B2C47-895A-5422-957C-CFA0555121A7}"/>
                  </a:ext>
                </a:extLst>
              </p:cNvPr>
              <p:cNvSpPr/>
              <p:nvPr/>
            </p:nvSpPr>
            <p:spPr>
              <a:xfrm>
                <a:off x="8992718" y="6138903"/>
                <a:ext cx="1081548" cy="3187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End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39067DA2-D324-B2AB-960D-BCAB816BFDEE}"/>
                  </a:ext>
                </a:extLst>
              </p:cNvPr>
              <p:cNvSpPr/>
              <p:nvPr/>
            </p:nvSpPr>
            <p:spPr>
              <a:xfrm>
                <a:off x="8627086" y="4969878"/>
                <a:ext cx="1823888" cy="416005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Job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finished?</a:t>
                </a:r>
                <a:endParaRPr lang="en-CN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88ACC6B-4678-F1BA-32B6-DA53D03B72D6}"/>
                  </a:ext>
                </a:extLst>
              </p:cNvPr>
              <p:cNvCxnSpPr>
                <a:stCxn id="8" idx="4"/>
                <a:endCxn id="10" idx="0"/>
              </p:cNvCxnSpPr>
              <p:nvPr/>
            </p:nvCxnSpPr>
            <p:spPr>
              <a:xfrm flipH="1">
                <a:off x="9532372" y="740214"/>
                <a:ext cx="3174" cy="182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E8211EE-DA07-62D7-BAD4-343F35D86F4A}"/>
                  </a:ext>
                </a:extLst>
              </p:cNvPr>
              <p:cNvCxnSpPr>
                <a:stCxn id="10" idx="2"/>
                <a:endCxn id="12" idx="0"/>
              </p:cNvCxnSpPr>
              <p:nvPr/>
            </p:nvCxnSpPr>
            <p:spPr>
              <a:xfrm flipH="1">
                <a:off x="9527456" y="1287614"/>
                <a:ext cx="4916" cy="1851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A1B7711-C302-D6A9-95F6-9F6CA9EF3868}"/>
                  </a:ext>
                </a:extLst>
              </p:cNvPr>
              <p:cNvCxnSpPr>
                <a:stCxn id="12" idx="2"/>
                <a:endCxn id="13" idx="0"/>
              </p:cNvCxnSpPr>
              <p:nvPr/>
            </p:nvCxnSpPr>
            <p:spPr>
              <a:xfrm>
                <a:off x="9527456" y="1837911"/>
                <a:ext cx="4914" cy="303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0652B96-00B1-03E3-32A1-EB2E47CE2479}"/>
                  </a:ext>
                </a:extLst>
              </p:cNvPr>
              <p:cNvCxnSpPr>
                <a:stCxn id="13" idx="2"/>
                <a:endCxn id="15" idx="0"/>
              </p:cNvCxnSpPr>
              <p:nvPr/>
            </p:nvCxnSpPr>
            <p:spPr>
              <a:xfrm flipH="1">
                <a:off x="9529914" y="2506814"/>
                <a:ext cx="2456" cy="158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>
                <a:extLst>
                  <a:ext uri="{FF2B5EF4-FFF2-40B4-BE49-F238E27FC236}">
                    <a16:creationId xmlns:a16="http://schemas.microsoft.com/office/drawing/2014/main" id="{04F21C87-4FDF-071A-885F-B68115AD61BA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>
              <a:xfrm rot="10800000" flipH="1">
                <a:off x="8617969" y="1984373"/>
                <a:ext cx="929151" cy="888918"/>
              </a:xfrm>
              <a:prstGeom prst="bentConnector3">
                <a:avLst>
                  <a:gd name="adj1" fmla="val -246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2E42100-5AFF-CEEC-E287-375442C8470A}"/>
                  </a:ext>
                </a:extLst>
              </p:cNvPr>
              <p:cNvCxnSpPr>
                <a:stCxn id="15" idx="2"/>
                <a:endCxn id="14" idx="0"/>
              </p:cNvCxnSpPr>
              <p:nvPr/>
            </p:nvCxnSpPr>
            <p:spPr>
              <a:xfrm>
                <a:off x="9529914" y="3081293"/>
                <a:ext cx="17207" cy="1608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026CBCB-69A3-FA62-B151-6954F3859727}"/>
                  </a:ext>
                </a:extLst>
              </p:cNvPr>
              <p:cNvCxnSpPr>
                <a:cxnSpLocks/>
                <a:stCxn id="17" idx="2"/>
                <a:endCxn id="18" idx="0"/>
              </p:cNvCxnSpPr>
              <p:nvPr/>
            </p:nvCxnSpPr>
            <p:spPr>
              <a:xfrm>
                <a:off x="9529918" y="4147773"/>
                <a:ext cx="5628" cy="30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>
                <a:extLst>
                  <a:ext uri="{FF2B5EF4-FFF2-40B4-BE49-F238E27FC236}">
                    <a16:creationId xmlns:a16="http://schemas.microsoft.com/office/drawing/2014/main" id="{7B07C9FE-41B6-DF18-F9F9-8E0F9E0AEF1E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rot="10800000" flipH="1">
                <a:off x="8627086" y="4285691"/>
                <a:ext cx="911944" cy="892191"/>
              </a:xfrm>
              <a:prstGeom prst="bentConnector3">
                <a:avLst>
                  <a:gd name="adj1" fmla="val -2506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06EB299-D84B-D158-2638-3477DB580424}"/>
                  </a:ext>
                </a:extLst>
              </p:cNvPr>
              <p:cNvCxnSpPr>
                <a:cxnSpLocks/>
                <a:stCxn id="18" idx="2"/>
                <a:endCxn id="22" idx="0"/>
              </p:cNvCxnSpPr>
              <p:nvPr/>
            </p:nvCxnSpPr>
            <p:spPr>
              <a:xfrm>
                <a:off x="9535546" y="4815233"/>
                <a:ext cx="3484" cy="154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DE8600E-23D2-3FAD-DA97-42AAF045EED6}"/>
                  </a:ext>
                </a:extLst>
              </p:cNvPr>
              <p:cNvCxnSpPr>
                <a:stCxn id="20" idx="2"/>
                <a:endCxn id="21" idx="0"/>
              </p:cNvCxnSpPr>
              <p:nvPr/>
            </p:nvCxnSpPr>
            <p:spPr>
              <a:xfrm>
                <a:off x="9531747" y="5965622"/>
                <a:ext cx="1745" cy="1732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D4889FBD-47B6-BFE3-46BE-0433B1C04CF9}"/>
                  </a:ext>
                </a:extLst>
              </p:cNvPr>
              <p:cNvCxnSpPr>
                <a:stCxn id="14" idx="2"/>
                <a:endCxn id="17" idx="0"/>
              </p:cNvCxnSpPr>
              <p:nvPr/>
            </p:nvCxnSpPr>
            <p:spPr>
              <a:xfrm flipH="1">
                <a:off x="9529918" y="3607309"/>
                <a:ext cx="17203" cy="1753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AC16FC-90EA-5F4F-CAF6-1D0D11A0477A}"/>
                </a:ext>
              </a:extLst>
            </p:cNvPr>
            <p:cNvSpPr txBox="1"/>
            <p:nvPr/>
          </p:nvSpPr>
          <p:spPr>
            <a:xfrm>
              <a:off x="8769091" y="2639028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/>
                <a:t>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57E9BD-C3E6-DC43-3424-C14CFB89321E}"/>
                </a:ext>
              </a:extLst>
            </p:cNvPr>
            <p:cNvSpPr txBox="1"/>
            <p:nvPr/>
          </p:nvSpPr>
          <p:spPr>
            <a:xfrm>
              <a:off x="9551043" y="2999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Y</a:t>
              </a:r>
              <a:endParaRPr lang="en-CN" sz="14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E25631C-53E0-C21F-BA1B-A86B4963BBFC}"/>
                </a:ext>
              </a:extLst>
            </p:cNvPr>
            <p:cNvSpPr txBox="1"/>
            <p:nvPr/>
          </p:nvSpPr>
          <p:spPr>
            <a:xfrm>
              <a:off x="9552978" y="532821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Y</a:t>
              </a:r>
              <a:endParaRPr lang="en-CN" sz="1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42CA98-2393-DA0D-22C2-ADFF2332568C}"/>
                </a:ext>
              </a:extLst>
            </p:cNvPr>
            <p:cNvSpPr txBox="1"/>
            <p:nvPr/>
          </p:nvSpPr>
          <p:spPr>
            <a:xfrm>
              <a:off x="8733098" y="4921172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/>
                <a:t>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E9000-0B39-49CB-8AC4-0D527F0E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7" y="57269"/>
            <a:ext cx="11824252" cy="623768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Evolving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HEP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FB875A4-704E-4AFA-84B0-8FA5955FC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1017139"/>
            <a:ext cx="6035888" cy="49727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Demand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tools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Feature-rich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tool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VSCode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，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Jupyter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Pycharm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over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basic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terminal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AI-assisted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coding(copilot)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Demand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debugging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execution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plotting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sharing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Simplified,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on-demand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runtime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setup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(esp.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comer)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Runtime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environments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switching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demand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21C8F02-35C9-4386-B914-6ADF083EC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76FE0DDE-5568-44AF-98BB-85232B033033}"/>
              </a:ext>
            </a:extLst>
          </p:cNvPr>
          <p:cNvSpPr/>
          <p:nvPr/>
        </p:nvSpPr>
        <p:spPr>
          <a:xfrm>
            <a:off x="9648802" y="681037"/>
            <a:ext cx="2326683" cy="623768"/>
          </a:xfrm>
          <a:prstGeom prst="wedgeRoundRectCallout">
            <a:avLst>
              <a:gd name="adj1" fmla="val -55564"/>
              <a:gd name="adj2" fmla="val 315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Login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mode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terminal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shell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EFA65841-9C61-4D3B-98C5-3CBF8276CC6D}"/>
              </a:ext>
            </a:extLst>
          </p:cNvPr>
          <p:cNvSpPr/>
          <p:nvPr/>
        </p:nvSpPr>
        <p:spPr>
          <a:xfrm>
            <a:off x="9605825" y="1442518"/>
            <a:ext cx="2309871" cy="619109"/>
          </a:xfrm>
          <a:prstGeom prst="wedgeRoundRectCallout">
            <a:avLst>
              <a:gd name="adj1" fmla="val -54889"/>
              <a:gd name="adj2" fmla="val -843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Code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tool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changed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</a:rPr>
              <a:t>VSCode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copilot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C59A748D-2D4F-4B54-B75A-91F1976DB955}"/>
              </a:ext>
            </a:extLst>
          </p:cNvPr>
          <p:cNvSpPr/>
          <p:nvPr/>
        </p:nvSpPr>
        <p:spPr>
          <a:xfrm>
            <a:off x="9641652" y="2238498"/>
            <a:ext cx="2403282" cy="985703"/>
          </a:xfrm>
          <a:prstGeom prst="wedgeRoundRectCallout">
            <a:avLst>
              <a:gd name="adj1" fmla="val -57835"/>
              <a:gd name="adj2" fmla="val -267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Debugging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mode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</a:rPr>
              <a:t>Jupyter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 err="1">
                <a:solidFill>
                  <a:schemeClr val="accent1">
                    <a:lumMod val="75000"/>
                  </a:schemeClr>
                </a:solidFill>
              </a:rPr>
              <a:t>ploting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sharing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9A3FF691-31CC-490D-941C-0F38A119F022}"/>
              </a:ext>
            </a:extLst>
          </p:cNvPr>
          <p:cNvSpPr/>
          <p:nvPr/>
        </p:nvSpPr>
        <p:spPr>
          <a:xfrm>
            <a:off x="9666313" y="4410405"/>
            <a:ext cx="2262872" cy="758514"/>
          </a:xfrm>
          <a:prstGeom prst="wedgeRoundRectCallout">
            <a:avLst>
              <a:gd name="adj1" fmla="val -56416"/>
              <a:gd name="adj2" fmla="val -129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tracing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Intermediate</a:t>
            </a: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adjustments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BE2D36-73CE-151F-497F-A093FF48C25D}"/>
              </a:ext>
            </a:extLst>
          </p:cNvPr>
          <p:cNvGrpSpPr/>
          <p:nvPr/>
        </p:nvGrpSpPr>
        <p:grpSpPr>
          <a:xfrm>
            <a:off x="7547909" y="571898"/>
            <a:ext cx="2069688" cy="6036267"/>
            <a:chOff x="8751677" y="421425"/>
            <a:chExt cx="2069688" cy="603626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C9339FF-8C4C-949D-B3C8-70E5F057EA9E}"/>
                </a:ext>
              </a:extLst>
            </p:cNvPr>
            <p:cNvGrpSpPr/>
            <p:nvPr/>
          </p:nvGrpSpPr>
          <p:grpSpPr>
            <a:xfrm>
              <a:off x="8988360" y="421425"/>
              <a:ext cx="1833005" cy="6036267"/>
              <a:chOff x="8617969" y="421425"/>
              <a:chExt cx="1833005" cy="603626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20E84D1-3F6A-6A8D-6CDD-264B7CEA1E4F}"/>
                  </a:ext>
                </a:extLst>
              </p:cNvPr>
              <p:cNvSpPr/>
              <p:nvPr/>
            </p:nvSpPr>
            <p:spPr>
              <a:xfrm>
                <a:off x="8994772" y="421425"/>
                <a:ext cx="1081548" cy="3187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Start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421DFE-6E03-9028-3C34-A05D6CDA68FF}"/>
                  </a:ext>
                </a:extLst>
              </p:cNvPr>
              <p:cNvSpPr/>
              <p:nvPr/>
            </p:nvSpPr>
            <p:spPr>
              <a:xfrm>
                <a:off x="8790036" y="922489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ssh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login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node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6FC841B-6B32-DEF4-9F3F-FFAE08461E47}"/>
                  </a:ext>
                </a:extLst>
              </p:cNvPr>
              <p:cNvSpPr/>
              <p:nvPr/>
            </p:nvSpPr>
            <p:spPr>
              <a:xfrm>
                <a:off x="8785120" y="1472786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Edit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program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871F1D1-1C5B-6AC5-C393-F3379EA7E90E}"/>
                  </a:ext>
                </a:extLst>
              </p:cNvPr>
              <p:cNvSpPr/>
              <p:nvPr/>
            </p:nvSpPr>
            <p:spPr>
              <a:xfrm>
                <a:off x="8790034" y="2141689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debug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program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00DF6CD-7538-E265-9B47-7D5F60AFF7D7}"/>
                  </a:ext>
                </a:extLst>
              </p:cNvPr>
              <p:cNvSpPr/>
              <p:nvPr/>
            </p:nvSpPr>
            <p:spPr>
              <a:xfrm>
                <a:off x="8804785" y="3242184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Edit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job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script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Diamond 66">
                <a:extLst>
                  <a:ext uri="{FF2B5EF4-FFF2-40B4-BE49-F238E27FC236}">
                    <a16:creationId xmlns:a16="http://schemas.microsoft.com/office/drawing/2014/main" id="{7F8CB5A1-6358-B1F8-B9AD-B00CC4076A66}"/>
                  </a:ext>
                </a:extLst>
              </p:cNvPr>
              <p:cNvSpPr/>
              <p:nvPr/>
            </p:nvSpPr>
            <p:spPr>
              <a:xfrm>
                <a:off x="8617970" y="2665288"/>
                <a:ext cx="1823888" cy="416005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Successful?</a:t>
                </a:r>
                <a:endParaRPr lang="en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AA8AC40-07EE-84EF-A8D9-EB180E52B149}"/>
                  </a:ext>
                </a:extLst>
              </p:cNvPr>
              <p:cNvSpPr/>
              <p:nvPr/>
            </p:nvSpPr>
            <p:spPr>
              <a:xfrm>
                <a:off x="8691717" y="3782648"/>
                <a:ext cx="1676402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Submit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batch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job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9D67B83-A206-0A6C-941A-0FA61D0CB51E}"/>
                  </a:ext>
                </a:extLst>
              </p:cNvPr>
              <p:cNvSpPr/>
              <p:nvPr/>
            </p:nvSpPr>
            <p:spPr>
              <a:xfrm>
                <a:off x="8793210" y="4450108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Waiting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19CE77F-595D-F91E-D4B5-377BE0B1B4E3}"/>
                  </a:ext>
                </a:extLst>
              </p:cNvPr>
              <p:cNvSpPr/>
              <p:nvPr/>
            </p:nvSpPr>
            <p:spPr>
              <a:xfrm>
                <a:off x="8789411" y="5600497"/>
                <a:ext cx="1484671" cy="3651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Check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the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result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F0F6B88-1778-200F-4DC0-A79D8B900DFF}"/>
                  </a:ext>
                </a:extLst>
              </p:cNvPr>
              <p:cNvSpPr/>
              <p:nvPr/>
            </p:nvSpPr>
            <p:spPr>
              <a:xfrm>
                <a:off x="8992718" y="6138903"/>
                <a:ext cx="1081548" cy="3187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End</a:t>
                </a:r>
                <a:endParaRPr lang="en-C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Diamond 71">
                <a:extLst>
                  <a:ext uri="{FF2B5EF4-FFF2-40B4-BE49-F238E27FC236}">
                    <a16:creationId xmlns:a16="http://schemas.microsoft.com/office/drawing/2014/main" id="{0D909E41-B0A2-69C2-6967-30BCB011A4BD}"/>
                  </a:ext>
                </a:extLst>
              </p:cNvPr>
              <p:cNvSpPr/>
              <p:nvPr/>
            </p:nvSpPr>
            <p:spPr>
              <a:xfrm>
                <a:off x="8627086" y="4969878"/>
                <a:ext cx="1823888" cy="416005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schemeClr val="tx1"/>
                    </a:solidFill>
                  </a:rPr>
                  <a:t>Job</a:t>
                </a:r>
                <a:r>
                  <a:rPr lang="zh-CN" altLang="en-US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200" dirty="0">
                    <a:solidFill>
                      <a:schemeClr val="tx1"/>
                    </a:solidFill>
                  </a:rPr>
                  <a:t>finished?</a:t>
                </a:r>
                <a:endParaRPr lang="en-CN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E09B453-9EB1-EBD7-4737-0D352B690B94}"/>
                  </a:ext>
                </a:extLst>
              </p:cNvPr>
              <p:cNvCxnSpPr>
                <a:stCxn id="62" idx="4"/>
                <a:endCxn id="63" idx="0"/>
              </p:cNvCxnSpPr>
              <p:nvPr/>
            </p:nvCxnSpPr>
            <p:spPr>
              <a:xfrm flipH="1">
                <a:off x="9532372" y="740214"/>
                <a:ext cx="3174" cy="182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6A28A59-8245-44A1-8EFE-82235417CEB2}"/>
                  </a:ext>
                </a:extLst>
              </p:cNvPr>
              <p:cNvCxnSpPr>
                <a:stCxn id="63" idx="2"/>
                <a:endCxn id="64" idx="0"/>
              </p:cNvCxnSpPr>
              <p:nvPr/>
            </p:nvCxnSpPr>
            <p:spPr>
              <a:xfrm flipH="1">
                <a:off x="9527456" y="1287614"/>
                <a:ext cx="4916" cy="1851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C8EB69C-7B2D-324C-681E-E75881D37D71}"/>
                  </a:ext>
                </a:extLst>
              </p:cNvPr>
              <p:cNvCxnSpPr>
                <a:stCxn id="64" idx="2"/>
                <a:endCxn id="65" idx="0"/>
              </p:cNvCxnSpPr>
              <p:nvPr/>
            </p:nvCxnSpPr>
            <p:spPr>
              <a:xfrm>
                <a:off x="9527456" y="1837911"/>
                <a:ext cx="4914" cy="303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C7CDED18-9D61-F668-12CA-4182F380D6FF}"/>
                  </a:ext>
                </a:extLst>
              </p:cNvPr>
              <p:cNvCxnSpPr>
                <a:stCxn id="65" idx="2"/>
                <a:endCxn id="67" idx="0"/>
              </p:cNvCxnSpPr>
              <p:nvPr/>
            </p:nvCxnSpPr>
            <p:spPr>
              <a:xfrm flipH="1">
                <a:off x="9529914" y="2506814"/>
                <a:ext cx="2456" cy="158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ADE01BCA-F1BF-4F14-90CF-85ACF80500F2}"/>
                  </a:ext>
                </a:extLst>
              </p:cNvPr>
              <p:cNvCxnSpPr>
                <a:cxnSpLocks/>
                <a:stCxn id="67" idx="1"/>
              </p:cNvCxnSpPr>
              <p:nvPr/>
            </p:nvCxnSpPr>
            <p:spPr>
              <a:xfrm rot="10800000" flipH="1">
                <a:off x="8617969" y="1984373"/>
                <a:ext cx="929151" cy="888918"/>
              </a:xfrm>
              <a:prstGeom prst="bentConnector3">
                <a:avLst>
                  <a:gd name="adj1" fmla="val -246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7E53D2B-203B-0C57-BF7E-72A7223F92B1}"/>
                  </a:ext>
                </a:extLst>
              </p:cNvPr>
              <p:cNvCxnSpPr>
                <a:stCxn id="67" idx="2"/>
                <a:endCxn id="66" idx="0"/>
              </p:cNvCxnSpPr>
              <p:nvPr/>
            </p:nvCxnSpPr>
            <p:spPr>
              <a:xfrm>
                <a:off x="9529914" y="3081293"/>
                <a:ext cx="17207" cy="1608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63D91247-D860-23D1-020B-911B729C6818}"/>
                  </a:ext>
                </a:extLst>
              </p:cNvPr>
              <p:cNvCxnSpPr>
                <a:cxnSpLocks/>
                <a:stCxn id="68" idx="2"/>
                <a:endCxn id="69" idx="0"/>
              </p:cNvCxnSpPr>
              <p:nvPr/>
            </p:nvCxnSpPr>
            <p:spPr>
              <a:xfrm>
                <a:off x="9529918" y="4147773"/>
                <a:ext cx="5628" cy="30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>
                <a:extLst>
                  <a:ext uri="{FF2B5EF4-FFF2-40B4-BE49-F238E27FC236}">
                    <a16:creationId xmlns:a16="http://schemas.microsoft.com/office/drawing/2014/main" id="{471C1F9C-BF79-1C4E-7F09-775A27C13D4D}"/>
                  </a:ext>
                </a:extLst>
              </p:cNvPr>
              <p:cNvCxnSpPr>
                <a:cxnSpLocks/>
                <a:stCxn id="72" idx="1"/>
              </p:cNvCxnSpPr>
              <p:nvPr/>
            </p:nvCxnSpPr>
            <p:spPr>
              <a:xfrm rot="10800000" flipH="1">
                <a:off x="8627086" y="4285691"/>
                <a:ext cx="911944" cy="892191"/>
              </a:xfrm>
              <a:prstGeom prst="bentConnector3">
                <a:avLst>
                  <a:gd name="adj1" fmla="val -2506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A7175BB-70F4-6391-3004-FA71CD4C59E7}"/>
                  </a:ext>
                </a:extLst>
              </p:cNvPr>
              <p:cNvCxnSpPr>
                <a:cxnSpLocks/>
                <a:stCxn id="69" idx="2"/>
                <a:endCxn id="72" idx="0"/>
              </p:cNvCxnSpPr>
              <p:nvPr/>
            </p:nvCxnSpPr>
            <p:spPr>
              <a:xfrm>
                <a:off x="9535546" y="4815233"/>
                <a:ext cx="3484" cy="1546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B7A3880-29AD-4EB2-2EBB-5B78A15DC643}"/>
                  </a:ext>
                </a:extLst>
              </p:cNvPr>
              <p:cNvCxnSpPr>
                <a:stCxn id="70" idx="2"/>
                <a:endCxn id="71" idx="0"/>
              </p:cNvCxnSpPr>
              <p:nvPr/>
            </p:nvCxnSpPr>
            <p:spPr>
              <a:xfrm>
                <a:off x="9531747" y="5965622"/>
                <a:ext cx="1745" cy="1732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74785D9-2777-DAC9-613C-8DF478B1D0FD}"/>
                  </a:ext>
                </a:extLst>
              </p:cNvPr>
              <p:cNvCxnSpPr>
                <a:stCxn id="66" idx="2"/>
                <a:endCxn id="68" idx="0"/>
              </p:cNvCxnSpPr>
              <p:nvPr/>
            </p:nvCxnSpPr>
            <p:spPr>
              <a:xfrm flipH="1">
                <a:off x="9529918" y="3607309"/>
                <a:ext cx="17203" cy="1753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CC0FA2-7C9B-6E62-E790-A7FF2B655DF6}"/>
                </a:ext>
              </a:extLst>
            </p:cNvPr>
            <p:cNvSpPr txBox="1"/>
            <p:nvPr/>
          </p:nvSpPr>
          <p:spPr>
            <a:xfrm>
              <a:off x="8751677" y="2639028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/>
                <a:t>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CE9248-53BB-FE44-3AD1-B2F898C91793}"/>
                </a:ext>
              </a:extLst>
            </p:cNvPr>
            <p:cNvSpPr txBox="1"/>
            <p:nvPr/>
          </p:nvSpPr>
          <p:spPr>
            <a:xfrm>
              <a:off x="9551043" y="2999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Y</a:t>
              </a:r>
              <a:endParaRPr lang="en-CN" sz="1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3BD0D9-6D93-C919-ADC7-4230E465D417}"/>
                </a:ext>
              </a:extLst>
            </p:cNvPr>
            <p:cNvSpPr txBox="1"/>
            <p:nvPr/>
          </p:nvSpPr>
          <p:spPr>
            <a:xfrm>
              <a:off x="9552978" y="532821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Y</a:t>
              </a:r>
              <a:endParaRPr lang="en-CN" sz="14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BCD566-E7E9-4A2B-4DA2-A6CEB9BF85FA}"/>
                </a:ext>
              </a:extLst>
            </p:cNvPr>
            <p:cNvSpPr txBox="1"/>
            <p:nvPr/>
          </p:nvSpPr>
          <p:spPr>
            <a:xfrm>
              <a:off x="8759223" y="4921172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400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01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A1A7-8EAD-A7D1-84C4-8D599E92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14" y="942606"/>
            <a:ext cx="11001894" cy="56094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rgbClr val="2F5597"/>
                </a:solidFill>
              </a:rPr>
              <a:t>Job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Execution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Paradigm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Real-time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job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tracking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monitoring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Dynamic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parameter adjustments</a:t>
            </a:r>
            <a:endParaRPr lang="en-CN" altLang="zh-CN" dirty="0">
              <a:solidFill>
                <a:srgbClr val="2F5597"/>
              </a:solidFill>
            </a:endParaRP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Examples: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endParaRPr lang="en-US" altLang="zh-CN" dirty="0">
              <a:solidFill>
                <a:srgbClr val="2F5597"/>
              </a:solidFill>
            </a:endParaRPr>
          </a:p>
          <a:p>
            <a:pPr lvl="3"/>
            <a:r>
              <a:rPr lang="en-US" altLang="zh-CN" dirty="0">
                <a:solidFill>
                  <a:srgbClr val="2F5597"/>
                </a:solidFill>
              </a:rPr>
              <a:t>Partial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Wave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Analysis:</a:t>
            </a:r>
          </a:p>
          <a:p>
            <a:pPr lvl="3"/>
            <a:r>
              <a:rPr lang="en-US" altLang="zh-CN" dirty="0">
                <a:solidFill>
                  <a:srgbClr val="2F5597"/>
                </a:solidFill>
              </a:rPr>
              <a:t>Geant4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Simulation: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endParaRPr lang="en-US" altLang="zh-CN" dirty="0">
              <a:solidFill>
                <a:srgbClr val="2F5597"/>
              </a:solidFill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rgbClr val="2F5597"/>
                </a:solidFill>
              </a:rPr>
              <a:t>Computing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and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storage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resource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Access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Anytime,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anywhere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Run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task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anytime,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anywhere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Access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data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file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anytime,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anywhere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rgbClr val="2F5597"/>
                </a:solidFill>
              </a:rPr>
              <a:t>Analysis</a:t>
            </a:r>
            <a:r>
              <a:rPr lang="zh-CN" altLang="en-US" b="1" dirty="0">
                <a:solidFill>
                  <a:srgbClr val="2F5597"/>
                </a:solidFill>
              </a:rPr>
              <a:t> </a:t>
            </a:r>
            <a:r>
              <a:rPr lang="en-US" altLang="zh-CN" b="1" dirty="0">
                <a:solidFill>
                  <a:srgbClr val="2F5597"/>
                </a:solidFill>
              </a:rPr>
              <a:t>facility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Loosely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definition: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infrastructure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services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that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provide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integrated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data,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software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computational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resources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to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execute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on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more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elements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of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analysis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workflow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endParaRPr lang="en-US" altLang="zh-CN" dirty="0">
              <a:solidFill>
                <a:srgbClr val="2F5597"/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Batch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system: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infrastructure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of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AF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Transition from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“Closed &amp;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Backend”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to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“</a:t>
            </a:r>
            <a:r>
              <a:rPr lang="en-US" altLang="zh-CN" dirty="0">
                <a:solidFill>
                  <a:srgbClr val="2F5597"/>
                </a:solidFill>
                <a:sym typeface="Wingdings" pitchFamily="2" charset="2"/>
              </a:rPr>
              <a:t>Open</a:t>
            </a:r>
            <a:r>
              <a:rPr lang="zh-CN" altLang="en-US" dirty="0">
                <a:solidFill>
                  <a:srgbClr val="2F5597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2F5597"/>
                </a:solidFill>
                <a:sym typeface="Wingdings" pitchFamily="2" charset="2"/>
              </a:rPr>
              <a:t>&amp;</a:t>
            </a:r>
            <a:r>
              <a:rPr lang="zh-CN" altLang="en-US" dirty="0">
                <a:solidFill>
                  <a:srgbClr val="2F5597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2F5597"/>
                </a:solidFill>
                <a:sym typeface="Wingdings" pitchFamily="2" charset="2"/>
              </a:rPr>
              <a:t>Frontend” </a:t>
            </a:r>
            <a:endParaRPr lang="en-US" altLang="zh-CN" dirty="0">
              <a:solidFill>
                <a:srgbClr val="2F559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278A1-ED4A-03A8-F839-E18630B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Evolving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HEP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5A27-EEF5-BB93-7286-72B90B7CF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3D58FA-D3C5-7B05-2ABF-7030F5135E3A}"/>
              </a:ext>
            </a:extLst>
          </p:cNvPr>
          <p:cNvGrpSpPr/>
          <p:nvPr/>
        </p:nvGrpSpPr>
        <p:grpSpPr>
          <a:xfrm>
            <a:off x="5416389" y="2491636"/>
            <a:ext cx="5325291" cy="496389"/>
            <a:chOff x="3265714" y="3413760"/>
            <a:chExt cx="5325291" cy="49638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257FA11-ACAF-6218-35D0-543E970D2A80}"/>
                </a:ext>
              </a:extLst>
            </p:cNvPr>
            <p:cNvSpPr/>
            <p:nvPr/>
          </p:nvSpPr>
          <p:spPr>
            <a:xfrm>
              <a:off x="3265714" y="3429000"/>
              <a:ext cx="1367246" cy="481149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50000"/>
                    </a:schemeClr>
                  </a:solidFill>
                </a:rPr>
                <a:t>Data clean</a:t>
              </a:r>
              <a:endParaRPr lang="en-CN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BB2DED3-681D-E63C-6AA4-91F80DFCADE6}"/>
                </a:ext>
              </a:extLst>
            </p:cNvPr>
            <p:cNvSpPr/>
            <p:nvPr/>
          </p:nvSpPr>
          <p:spPr>
            <a:xfrm>
              <a:off x="4907278" y="3413760"/>
              <a:ext cx="1737361" cy="481149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50000"/>
                    </a:schemeClr>
                  </a:solidFill>
                </a:rPr>
                <a:t>Para</a:t>
              </a:r>
              <a:r>
                <a:rPr lang="en-US" altLang="zh-CN" sz="1200" dirty="0">
                  <a:solidFill>
                    <a:schemeClr val="accent5">
                      <a:lumMod val="50000"/>
                    </a:schemeClr>
                  </a:solidFill>
                </a:rPr>
                <a:t>meter</a:t>
              </a:r>
              <a:r>
                <a:rPr lang="zh-CN" altLang="en-US" sz="1200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r>
                <a:rPr lang="en-US" altLang="zh-CN" sz="1200" dirty="0">
                  <a:solidFill>
                    <a:schemeClr val="accent5">
                      <a:lumMod val="50000"/>
                    </a:schemeClr>
                  </a:solidFill>
                </a:rPr>
                <a:t>Optimization</a:t>
              </a:r>
              <a:endParaRPr lang="en-CN" sz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5AA849-5811-1CEF-FAFF-D1C5CFF1F2EF}"/>
                </a:ext>
              </a:extLst>
            </p:cNvPr>
            <p:cNvSpPr/>
            <p:nvPr/>
          </p:nvSpPr>
          <p:spPr>
            <a:xfrm>
              <a:off x="6853644" y="3429000"/>
              <a:ext cx="1737361" cy="481149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Result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Visualization</a:t>
              </a:r>
              <a:endParaRPr lang="en-CN" sz="12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2A1677E-7DE0-50C0-888F-F99162F7BA05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 flipV="1">
              <a:off x="4632960" y="3654335"/>
              <a:ext cx="274318" cy="1524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825EE40-ADDA-3F86-B778-FC3D63FC5EA2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6644639" y="3654335"/>
              <a:ext cx="209005" cy="1524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9A31EB25-71F8-C793-C752-E830CB2A243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4770119" y="3669575"/>
              <a:ext cx="3820886" cy="12700"/>
            </a:xfrm>
            <a:prstGeom prst="bentConnector5">
              <a:avLst>
                <a:gd name="adj1" fmla="val -5983"/>
                <a:gd name="adj2" fmla="val -3694291"/>
                <a:gd name="adj3" fmla="val 100313"/>
              </a:avLst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DB24DD0D-0FD8-7E35-B76A-2E82A5B73693}"/>
              </a:ext>
            </a:extLst>
          </p:cNvPr>
          <p:cNvSpPr/>
          <p:nvPr/>
        </p:nvSpPr>
        <p:spPr>
          <a:xfrm>
            <a:off x="7886495" y="4432748"/>
            <a:ext cx="3422471" cy="468450"/>
          </a:xfrm>
          <a:prstGeom prst="wedgeRoundRectCallout">
            <a:avLst>
              <a:gd name="adj1" fmla="val -26235"/>
              <a:gd name="adj2" fmla="val 86026"/>
              <a:gd name="adj3" fmla="val 1666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Taken from https://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hepsoftwarefoundation.org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/activities-archive/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analysisfacilitiesforum.html</a:t>
            </a:r>
            <a:endParaRPr lang="en-US" sz="1000" dirty="0">
              <a:solidFill>
                <a:schemeClr val="accent5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4B641D7-EFAC-C2D2-39EF-161E81712B8B}"/>
              </a:ext>
            </a:extLst>
          </p:cNvPr>
          <p:cNvSpPr/>
          <p:nvPr/>
        </p:nvSpPr>
        <p:spPr>
          <a:xfrm>
            <a:off x="4271059" y="2617633"/>
            <a:ext cx="671331" cy="277792"/>
          </a:xfrm>
          <a:prstGeom prst="rightArrow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8800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INK: Interactive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worKbench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965" y="772312"/>
            <a:ext cx="11001894" cy="6028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Visionary goal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Scientific research with </a:t>
            </a:r>
            <a:r>
              <a:rPr lang="en-US" altLang="zh-CN" b="1" dirty="0">
                <a:solidFill>
                  <a:srgbClr val="C00000"/>
                </a:solidFill>
              </a:rPr>
              <a:t>just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a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network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connection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Shift  backend /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offline computing and storage resources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to the frontend /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interactive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for enhanced accessibility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Enable flexible integration of resources and applications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Provide customized interactive tools for HEP experiments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Offer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plus-and-play deployment solution for the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HEP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computing sites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Immediate goal</a:t>
            </a:r>
          </a:p>
          <a:p>
            <a:pPr lvl="1">
              <a:lnSpc>
                <a:spcPct val="13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just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a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web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page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Provide web-based interactive analysis tool based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HTCondor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cluster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Leverage web technologies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 err="1">
                <a:solidFill>
                  <a:srgbClr val="2F5597"/>
                </a:solidFill>
              </a:rPr>
              <a:t>VSCode</a:t>
            </a:r>
            <a:r>
              <a:rPr lang="en-US" altLang="zh-CN" dirty="0">
                <a:solidFill>
                  <a:srgbClr val="2F5597"/>
                </a:solidFill>
              </a:rPr>
              <a:t>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 err="1">
                <a:solidFill>
                  <a:srgbClr val="2F5597"/>
                </a:solidFill>
              </a:rPr>
              <a:t>Jupyter</a:t>
            </a:r>
            <a:r>
              <a:rPr lang="en-US" altLang="zh-CN" dirty="0">
                <a:solidFill>
                  <a:srgbClr val="2F5597"/>
                </a:solidFill>
              </a:rPr>
              <a:t>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 err="1">
                <a:solidFill>
                  <a:srgbClr val="2F5597"/>
                </a:solidFill>
              </a:rPr>
              <a:t>Rootbrowse</a:t>
            </a:r>
            <a:r>
              <a:rPr lang="en-US" altLang="zh-CN" dirty="0">
                <a:solidFill>
                  <a:srgbClr val="2F5597"/>
                </a:solidFill>
              </a:rPr>
              <a:t>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VNC,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 err="1">
                <a:solidFill>
                  <a:srgbClr val="2F5597"/>
                </a:solidFill>
              </a:rPr>
              <a:t>Enode</a:t>
            </a:r>
            <a:endParaRPr lang="en-US" altLang="zh-CN" dirty="0">
              <a:solidFill>
                <a:srgbClr val="2F5597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Run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on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the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dedicated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 err="1">
                <a:solidFill>
                  <a:srgbClr val="2F5597"/>
                </a:solidFill>
              </a:rPr>
              <a:t>HTCondor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job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slot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no interference each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other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Enable external file system access</a:t>
            </a:r>
          </a:p>
          <a:p>
            <a:pPr lvl="2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Files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could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be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accessed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via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web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page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directly</a:t>
            </a:r>
          </a:p>
          <a:p>
            <a:pPr lvl="2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rgbClr val="2F5597"/>
                </a:solidFill>
              </a:rPr>
              <a:t>Upload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/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Download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/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View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Provide web-based Eshell terminal for command-line interactions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Key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844" y="823713"/>
            <a:ext cx="11002010" cy="572833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Loose and flexible software architecture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Customizable: each HEP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experiment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configure its own resource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Configurable: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resources allocation,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applications,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default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settings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Ready-to-use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deployment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 site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Secure authentication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authorization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Support diverse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(SSO, token,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passwd, commercial account)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Secure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computing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usage</a:t>
            </a:r>
          </a:p>
          <a:p>
            <a:pPr lvl="2"/>
            <a:r>
              <a:rPr lang="en-US" altLang="zh-CN" dirty="0">
                <a:solidFill>
                  <a:srgbClr val="2F5597"/>
                </a:solidFill>
              </a:rPr>
              <a:t>Maintain consistent access policies for external/internal users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Seamless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resource &amp; application integration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Various resources integration: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HTCondor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Slurm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, Kubernetes, EOS,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</a:rPr>
              <a:t>Lustre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etc.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Flexible application integration mechanism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3AFE5A7-BA4D-40DA-AC6F-AF8EF09F915E}"/>
              </a:ext>
            </a:extLst>
          </p:cNvPr>
          <p:cNvSpPr/>
          <p:nvPr/>
        </p:nvSpPr>
        <p:spPr>
          <a:xfrm>
            <a:off x="1933200" y="3454501"/>
            <a:ext cx="900000" cy="846000"/>
          </a:xfrm>
          <a:prstGeom prst="roundRect">
            <a:avLst/>
          </a:prstGeom>
          <a:solidFill>
            <a:srgbClr val="DAA6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Bussiness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Layer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F42A882-627C-4257-AB4F-E474704491CD}"/>
              </a:ext>
            </a:extLst>
          </p:cNvPr>
          <p:cNvCxnSpPr>
            <a:cxnSpLocks/>
          </p:cNvCxnSpPr>
          <p:nvPr/>
        </p:nvCxnSpPr>
        <p:spPr>
          <a:xfrm>
            <a:off x="8368482" y="2181028"/>
            <a:ext cx="25685" cy="241200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>
            <a:extLst>
              <a:ext uri="{FF2B5EF4-FFF2-40B4-BE49-F238E27FC236}">
                <a16:creationId xmlns:a16="http://schemas.microsoft.com/office/drawing/2014/main" id="{B530DD1E-E114-41ED-9AED-408D4EDCFCC2}"/>
              </a:ext>
            </a:extLst>
          </p:cNvPr>
          <p:cNvCxnSpPr>
            <a:cxnSpLocks/>
          </p:cNvCxnSpPr>
          <p:nvPr/>
        </p:nvCxnSpPr>
        <p:spPr>
          <a:xfrm>
            <a:off x="8720573" y="2181600"/>
            <a:ext cx="25685" cy="242476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id="{E37E5EAA-BAC3-4A9B-B40D-D1F6A982D52C}"/>
              </a:ext>
            </a:extLst>
          </p:cNvPr>
          <p:cNvCxnSpPr>
            <a:cxnSpLocks/>
          </p:cNvCxnSpPr>
          <p:nvPr/>
        </p:nvCxnSpPr>
        <p:spPr>
          <a:xfrm>
            <a:off x="8544904" y="2181600"/>
            <a:ext cx="24390" cy="242476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E7856D1D-CD77-4CA2-90E9-7009798A7CBF}"/>
              </a:ext>
            </a:extLst>
          </p:cNvPr>
          <p:cNvCxnSpPr>
            <a:cxnSpLocks/>
          </p:cNvCxnSpPr>
          <p:nvPr/>
        </p:nvCxnSpPr>
        <p:spPr>
          <a:xfrm>
            <a:off x="8901496" y="2181600"/>
            <a:ext cx="35297" cy="2450566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408E8BF9-B39A-4CCD-889E-6100ECDA9CC2}"/>
              </a:ext>
            </a:extLst>
          </p:cNvPr>
          <p:cNvCxnSpPr>
            <a:cxnSpLocks/>
          </p:cNvCxnSpPr>
          <p:nvPr/>
        </p:nvCxnSpPr>
        <p:spPr>
          <a:xfrm>
            <a:off x="9114431" y="2181600"/>
            <a:ext cx="36326" cy="2297153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54626CF-442D-4DE9-A684-03B5A3F2FCE3}"/>
              </a:ext>
            </a:extLst>
          </p:cNvPr>
          <p:cNvGrpSpPr/>
          <p:nvPr/>
        </p:nvGrpSpPr>
        <p:grpSpPr>
          <a:xfrm>
            <a:off x="8079723" y="4817192"/>
            <a:ext cx="1239951" cy="958751"/>
            <a:chOff x="6850025" y="5134992"/>
            <a:chExt cx="1489609" cy="9744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768A897-15DE-4B6D-ACE4-2939C7A71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0025" y="5134992"/>
              <a:ext cx="800738" cy="804898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7BC9A65A-69A1-44CE-B7C9-A46D629CC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19814" y="5237645"/>
              <a:ext cx="800738" cy="804898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DA62EEB3-C303-4C15-95BD-42D441567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38896" y="5304526"/>
              <a:ext cx="800738" cy="804898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7D8D3B9-882D-4265-AC0D-659E42AD41E1}"/>
              </a:ext>
            </a:extLst>
          </p:cNvPr>
          <p:cNvGrpSpPr/>
          <p:nvPr/>
        </p:nvGrpSpPr>
        <p:grpSpPr>
          <a:xfrm>
            <a:off x="8125998" y="4456409"/>
            <a:ext cx="2216361" cy="490336"/>
            <a:chOff x="1834163" y="3721417"/>
            <a:chExt cx="2393323" cy="511542"/>
          </a:xfrm>
        </p:grpSpPr>
        <p:sp>
          <p:nvSpPr>
            <p:cNvPr id="16" name="标注: 十字箭头 15">
              <a:extLst>
                <a:ext uri="{FF2B5EF4-FFF2-40B4-BE49-F238E27FC236}">
                  <a16:creationId xmlns:a16="http://schemas.microsoft.com/office/drawing/2014/main" id="{F478BD81-029A-4739-902F-4654C90E2D11}"/>
                </a:ext>
              </a:extLst>
            </p:cNvPr>
            <p:cNvSpPr/>
            <p:nvPr/>
          </p:nvSpPr>
          <p:spPr>
            <a:xfrm>
              <a:off x="1834163" y="3721417"/>
              <a:ext cx="2213155" cy="511542"/>
            </a:xfrm>
            <a:prstGeom prst="quadArrowCallout">
              <a:avLst>
                <a:gd name="adj1" fmla="val 37030"/>
                <a:gd name="adj2" fmla="val 18515"/>
                <a:gd name="adj3" fmla="val 20720"/>
                <a:gd name="adj4" fmla="val 48123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7881A5B-4B83-4B57-82B9-38BA932CC5CA}"/>
                </a:ext>
              </a:extLst>
            </p:cNvPr>
            <p:cNvSpPr txBox="1"/>
            <p:nvPr/>
          </p:nvSpPr>
          <p:spPr>
            <a:xfrm>
              <a:off x="1916493" y="3835433"/>
              <a:ext cx="2310993" cy="25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Endpoint Conversion/Transfer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双波形 23">
            <a:extLst>
              <a:ext uri="{FF2B5EF4-FFF2-40B4-BE49-F238E27FC236}">
                <a16:creationId xmlns:a16="http://schemas.microsoft.com/office/drawing/2014/main" id="{1FE4039C-79B6-4234-B179-230B3F2B19B8}"/>
              </a:ext>
            </a:extLst>
          </p:cNvPr>
          <p:cNvSpPr/>
          <p:nvPr/>
        </p:nvSpPr>
        <p:spPr>
          <a:xfrm>
            <a:off x="6266207" y="3905739"/>
            <a:ext cx="2010309" cy="381623"/>
          </a:xfrm>
          <a:prstGeom prst="doubleWave">
            <a:avLst/>
          </a:prstGeom>
          <a:solidFill>
            <a:srgbClr val="BEDE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Computing Resource Adapter</a:t>
            </a:r>
            <a:endParaRPr lang="zh-CN" altLang="en-US" sz="1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B7D776C-14D6-4DCD-BFF3-27BDE3FF4C43}"/>
              </a:ext>
            </a:extLst>
          </p:cNvPr>
          <p:cNvGrpSpPr/>
          <p:nvPr/>
        </p:nvGrpSpPr>
        <p:grpSpPr>
          <a:xfrm>
            <a:off x="6755996" y="4610566"/>
            <a:ext cx="1250210" cy="1402239"/>
            <a:chOff x="7292359" y="4654104"/>
            <a:chExt cx="1250210" cy="1402239"/>
          </a:xfrm>
        </p:grpSpPr>
        <p:pic>
          <p:nvPicPr>
            <p:cNvPr id="32" name="Picture 45" descr="Kubernetes Logo , symbol, meaning, history, PNG, brand">
              <a:extLst>
                <a:ext uri="{FF2B5EF4-FFF2-40B4-BE49-F238E27FC236}">
                  <a16:creationId xmlns:a16="http://schemas.microsoft.com/office/drawing/2014/main" id="{9B859DCF-1EE6-429E-ABFD-BD4F5AA4E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359" y="5361971"/>
              <a:ext cx="1239951" cy="69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1" descr="Slurm Workload Manager - Wikipedia">
              <a:extLst>
                <a:ext uri="{FF2B5EF4-FFF2-40B4-BE49-F238E27FC236}">
                  <a16:creationId xmlns:a16="http://schemas.microsoft.com/office/drawing/2014/main" id="{4AE259AC-5F52-4662-A1B6-0159D202A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97" y="4976525"/>
              <a:ext cx="643935" cy="58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ondor High Throughput Computing">
              <a:extLst>
                <a:ext uri="{FF2B5EF4-FFF2-40B4-BE49-F238E27FC236}">
                  <a16:creationId xmlns:a16="http://schemas.microsoft.com/office/drawing/2014/main" id="{6ED24C87-9365-4505-A1F4-EB8CEF58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618" y="4654104"/>
              <a:ext cx="1239951" cy="26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AutoShape 12" descr="计算机和硬件类别中的集群数据库机架图标图库矢量图©iconfinder 462732236">
            <a:extLst>
              <a:ext uri="{FF2B5EF4-FFF2-40B4-BE49-F238E27FC236}">
                <a16:creationId xmlns:a16="http://schemas.microsoft.com/office/drawing/2014/main" id="{D1FC03C2-716D-47E6-B487-0A69EA0B77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2684" y="36824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4" descr="计算机和硬件类别中的集群数据库机架图标图库矢量图©iconfinder 462732236">
            <a:extLst>
              <a:ext uri="{FF2B5EF4-FFF2-40B4-BE49-F238E27FC236}">
                <a16:creationId xmlns:a16="http://schemas.microsoft.com/office/drawing/2014/main" id="{759E8565-973E-4839-97C1-9F45CA1F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9489" y="36796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2" name="组合 1061">
            <a:extLst>
              <a:ext uri="{FF2B5EF4-FFF2-40B4-BE49-F238E27FC236}">
                <a16:creationId xmlns:a16="http://schemas.microsoft.com/office/drawing/2014/main" id="{5C5A5BC6-7FEF-4E2C-914F-E66E5E89EC65}"/>
              </a:ext>
            </a:extLst>
          </p:cNvPr>
          <p:cNvGrpSpPr/>
          <p:nvPr/>
        </p:nvGrpSpPr>
        <p:grpSpPr>
          <a:xfrm>
            <a:off x="6333335" y="2574045"/>
            <a:ext cx="1006516" cy="470071"/>
            <a:chOff x="5791919" y="2584482"/>
            <a:chExt cx="1006516" cy="470071"/>
          </a:xfrm>
        </p:grpSpPr>
        <p:sp>
          <p:nvSpPr>
            <p:cNvPr id="12" name="流程图: 磁盘 11">
              <a:extLst>
                <a:ext uri="{FF2B5EF4-FFF2-40B4-BE49-F238E27FC236}">
                  <a16:creationId xmlns:a16="http://schemas.microsoft.com/office/drawing/2014/main" id="{B95DEA65-04A4-4EA0-BDD5-641B4CE8C311}"/>
                </a:ext>
              </a:extLst>
            </p:cNvPr>
            <p:cNvSpPr/>
            <p:nvPr/>
          </p:nvSpPr>
          <p:spPr>
            <a:xfrm>
              <a:off x="5799717" y="2584482"/>
              <a:ext cx="960794" cy="461665"/>
            </a:xfrm>
            <a:prstGeom prst="flowChartMagneticDisk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7BC0242-06BA-4339-AC82-B17FEE650BA8}"/>
                </a:ext>
              </a:extLst>
            </p:cNvPr>
            <p:cNvSpPr txBox="1"/>
            <p:nvPr/>
          </p:nvSpPr>
          <p:spPr>
            <a:xfrm>
              <a:off x="5791919" y="2705740"/>
              <a:ext cx="100651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zh-CN" sz="800" b="1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Info / Parameter Configuration</a:t>
              </a:r>
              <a:endParaRPr lang="zh-CN" altLang="en-US" sz="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双波形 72">
            <a:extLst>
              <a:ext uri="{FF2B5EF4-FFF2-40B4-BE49-F238E27FC236}">
                <a16:creationId xmlns:a16="http://schemas.microsoft.com/office/drawing/2014/main" id="{85ABD062-74DA-44BE-8030-F15701C9F68B}"/>
              </a:ext>
            </a:extLst>
          </p:cNvPr>
          <p:cNvSpPr/>
          <p:nvPr/>
        </p:nvSpPr>
        <p:spPr>
          <a:xfrm>
            <a:off x="2941492" y="3879990"/>
            <a:ext cx="1595644" cy="381623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File System Adapter</a:t>
            </a:r>
            <a:endParaRPr lang="zh-CN" altLang="en-US" sz="1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6" name="双波形 75">
            <a:extLst>
              <a:ext uri="{FF2B5EF4-FFF2-40B4-BE49-F238E27FC236}">
                <a16:creationId xmlns:a16="http://schemas.microsoft.com/office/drawing/2014/main" id="{A91EDD44-D24C-4D69-B569-A47A9C82F8CF}"/>
              </a:ext>
            </a:extLst>
          </p:cNvPr>
          <p:cNvSpPr/>
          <p:nvPr/>
        </p:nvSpPr>
        <p:spPr>
          <a:xfrm>
            <a:off x="6369870" y="3516908"/>
            <a:ext cx="1762445" cy="381623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Computing Usage  API</a:t>
            </a:r>
            <a:endParaRPr lang="zh-CN" altLang="en-US" sz="1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0" name="双波形 79">
            <a:extLst>
              <a:ext uri="{FF2B5EF4-FFF2-40B4-BE49-F238E27FC236}">
                <a16:creationId xmlns:a16="http://schemas.microsoft.com/office/drawing/2014/main" id="{B4FDF6AE-F3BD-4BDF-927B-09D29414AC39}"/>
              </a:ext>
            </a:extLst>
          </p:cNvPr>
          <p:cNvSpPr/>
          <p:nvPr/>
        </p:nvSpPr>
        <p:spPr>
          <a:xfrm>
            <a:off x="3024102" y="3496938"/>
            <a:ext cx="1414223" cy="381623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File Access API</a:t>
            </a:r>
            <a:endParaRPr lang="zh-CN" altLang="en-US" sz="1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" name="双波形 91">
            <a:extLst>
              <a:ext uri="{FF2B5EF4-FFF2-40B4-BE49-F238E27FC236}">
                <a16:creationId xmlns:a16="http://schemas.microsoft.com/office/drawing/2014/main" id="{24230955-5574-4152-A2E3-BCD5D15BFF00}"/>
              </a:ext>
            </a:extLst>
          </p:cNvPr>
          <p:cNvSpPr/>
          <p:nvPr/>
        </p:nvSpPr>
        <p:spPr>
          <a:xfrm>
            <a:off x="4639092" y="3897529"/>
            <a:ext cx="1515318" cy="381623"/>
          </a:xfrm>
          <a:prstGeom prst="doubleWave">
            <a:avLst/>
          </a:prstGeom>
          <a:solidFill>
            <a:srgbClr val="DED900">
              <a:alpha val="34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App. Adapter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Lustre, uno de los sistemas de archivos utilizados en clusters y ...">
            <a:extLst>
              <a:ext uri="{FF2B5EF4-FFF2-40B4-BE49-F238E27FC236}">
                <a16:creationId xmlns:a16="http://schemas.microsoft.com/office/drawing/2014/main" id="{FFA0D77D-B038-4613-9EFE-EB5629A5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87" y="4636019"/>
            <a:ext cx="1214917" cy="3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46D7C01-4D94-4FB6-BAA6-5CABA56B6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192" y="4539077"/>
            <a:ext cx="1030523" cy="441653"/>
          </a:xfrm>
          <a:prstGeom prst="rect">
            <a:avLst/>
          </a:prstGeom>
        </p:spPr>
      </p:pic>
      <p:sp>
        <p:nvSpPr>
          <p:cNvPr id="68" name="双波形 67">
            <a:extLst>
              <a:ext uri="{FF2B5EF4-FFF2-40B4-BE49-F238E27FC236}">
                <a16:creationId xmlns:a16="http://schemas.microsoft.com/office/drawing/2014/main" id="{1C8A452F-5A4F-40D8-AA44-B0726A71D1B1}"/>
              </a:ext>
            </a:extLst>
          </p:cNvPr>
          <p:cNvSpPr/>
          <p:nvPr/>
        </p:nvSpPr>
        <p:spPr>
          <a:xfrm>
            <a:off x="4673865" y="3519108"/>
            <a:ext cx="1414223" cy="381623"/>
          </a:xfrm>
          <a:prstGeom prst="doubleWave">
            <a:avLst/>
          </a:prstGeom>
          <a:solidFill>
            <a:srgbClr val="FFFC71">
              <a:alpha val="45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App. Running API</a:t>
            </a:r>
            <a:endParaRPr lang="zh-CN" altLang="en-US" sz="1000" b="1" dirty="0"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4D90F601-5D3D-43BE-A020-3A78DBBE8510}"/>
              </a:ext>
            </a:extLst>
          </p:cNvPr>
          <p:cNvSpPr/>
          <p:nvPr/>
        </p:nvSpPr>
        <p:spPr>
          <a:xfrm>
            <a:off x="4956269" y="2793834"/>
            <a:ext cx="1225221" cy="344136"/>
          </a:xfrm>
          <a:prstGeom prst="rect">
            <a:avLst/>
          </a:prstGeom>
          <a:noFill/>
          <a:ln w="25400">
            <a:solidFill>
              <a:srgbClr val="B6C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Plugin template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rome的图标PNG图片素材下载_chromePNG_熊猫办公">
            <a:extLst>
              <a:ext uri="{FF2B5EF4-FFF2-40B4-BE49-F238E27FC236}">
                <a16:creationId xmlns:a16="http://schemas.microsoft.com/office/drawing/2014/main" id="{2A8D1682-B553-4906-9B62-5632D08E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85" y="1304687"/>
            <a:ext cx="678953" cy="6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microsoft-edge-logo-2020 - Walyou">
            <a:extLst>
              <a:ext uri="{FF2B5EF4-FFF2-40B4-BE49-F238E27FC236}">
                <a16:creationId xmlns:a16="http://schemas.microsoft.com/office/drawing/2014/main" id="{EEA7A336-D339-4611-9087-E7D5262C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32" y="1347811"/>
            <a:ext cx="974431" cy="6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7B971F-11C8-4156-8B13-02D1518CA8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4553" y="1251530"/>
            <a:ext cx="1158581" cy="736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6DF005-0182-4810-BA91-521CE1F39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8036" y="1316264"/>
            <a:ext cx="696324" cy="6943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DBB50BD-53EF-444F-98D4-BC54E079D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734" y="1354875"/>
            <a:ext cx="830047" cy="58008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D80CBEA-4347-4B66-86E1-4FBD4D88C569}"/>
              </a:ext>
            </a:extLst>
          </p:cNvPr>
          <p:cNvGrpSpPr/>
          <p:nvPr/>
        </p:nvGrpSpPr>
        <p:grpSpPr>
          <a:xfrm>
            <a:off x="2913097" y="4997880"/>
            <a:ext cx="1541723" cy="744334"/>
            <a:chOff x="3834607" y="5655751"/>
            <a:chExt cx="1541723" cy="744334"/>
          </a:xfrm>
        </p:grpSpPr>
        <p:sp>
          <p:nvSpPr>
            <p:cNvPr id="91" name="流程图: 磁盘 90">
              <a:extLst>
                <a:ext uri="{FF2B5EF4-FFF2-40B4-BE49-F238E27FC236}">
                  <a16:creationId xmlns:a16="http://schemas.microsoft.com/office/drawing/2014/main" id="{A8AA866A-C82B-465B-A895-6BF49512C2C0}"/>
                </a:ext>
              </a:extLst>
            </p:cNvPr>
            <p:cNvSpPr/>
            <p:nvPr/>
          </p:nvSpPr>
          <p:spPr>
            <a:xfrm>
              <a:off x="4393767" y="5655751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流程图: 磁盘 83">
              <a:extLst>
                <a:ext uri="{FF2B5EF4-FFF2-40B4-BE49-F238E27FC236}">
                  <a16:creationId xmlns:a16="http://schemas.microsoft.com/office/drawing/2014/main" id="{F735167E-92D4-49FD-9E6E-62AB91482605}"/>
                </a:ext>
              </a:extLst>
            </p:cNvPr>
            <p:cNvSpPr/>
            <p:nvPr/>
          </p:nvSpPr>
          <p:spPr>
            <a:xfrm>
              <a:off x="4603655" y="5832000"/>
              <a:ext cx="356028" cy="220996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流程图: 磁盘 85">
              <a:extLst>
                <a:ext uri="{FF2B5EF4-FFF2-40B4-BE49-F238E27FC236}">
                  <a16:creationId xmlns:a16="http://schemas.microsoft.com/office/drawing/2014/main" id="{F79A4063-E5CC-45BE-9638-5CC60DA0E1CF}"/>
                </a:ext>
              </a:extLst>
            </p:cNvPr>
            <p:cNvSpPr/>
            <p:nvPr/>
          </p:nvSpPr>
          <p:spPr>
            <a:xfrm>
              <a:off x="4802802" y="59832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流程图: 磁盘 93">
              <a:extLst>
                <a:ext uri="{FF2B5EF4-FFF2-40B4-BE49-F238E27FC236}">
                  <a16:creationId xmlns:a16="http://schemas.microsoft.com/office/drawing/2014/main" id="{C817312F-66A0-4075-9001-ECAAF661502F}"/>
                </a:ext>
              </a:extLst>
            </p:cNvPr>
            <p:cNvSpPr/>
            <p:nvPr/>
          </p:nvSpPr>
          <p:spPr>
            <a:xfrm>
              <a:off x="4214542" y="58335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流程图: 磁盘 94">
              <a:extLst>
                <a:ext uri="{FF2B5EF4-FFF2-40B4-BE49-F238E27FC236}">
                  <a16:creationId xmlns:a16="http://schemas.microsoft.com/office/drawing/2014/main" id="{031583BC-9E4D-4930-AFD6-C80267F5B102}"/>
                </a:ext>
              </a:extLst>
            </p:cNvPr>
            <p:cNvSpPr/>
            <p:nvPr/>
          </p:nvSpPr>
          <p:spPr>
            <a:xfrm>
              <a:off x="4414815" y="59859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流程图: 磁盘 95">
              <a:extLst>
                <a:ext uri="{FF2B5EF4-FFF2-40B4-BE49-F238E27FC236}">
                  <a16:creationId xmlns:a16="http://schemas.microsoft.com/office/drawing/2014/main" id="{EAE07AB8-08BB-42EB-BA1E-BEB922D35DE6}"/>
                </a:ext>
              </a:extLst>
            </p:cNvPr>
            <p:cNvSpPr/>
            <p:nvPr/>
          </p:nvSpPr>
          <p:spPr>
            <a:xfrm>
              <a:off x="4622374" y="61383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流程图: 磁盘 105">
              <a:extLst>
                <a:ext uri="{FF2B5EF4-FFF2-40B4-BE49-F238E27FC236}">
                  <a16:creationId xmlns:a16="http://schemas.microsoft.com/office/drawing/2014/main" id="{6A800D92-3DCE-44EF-B454-AFE0FE07736E}"/>
                </a:ext>
              </a:extLst>
            </p:cNvPr>
            <p:cNvSpPr/>
            <p:nvPr/>
          </p:nvSpPr>
          <p:spPr>
            <a:xfrm>
              <a:off x="4023502" y="5981774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流程图: 磁盘 106">
              <a:extLst>
                <a:ext uri="{FF2B5EF4-FFF2-40B4-BE49-F238E27FC236}">
                  <a16:creationId xmlns:a16="http://schemas.microsoft.com/office/drawing/2014/main" id="{59BB5086-5357-4144-9D52-4BFF60616000}"/>
                </a:ext>
              </a:extLst>
            </p:cNvPr>
            <p:cNvSpPr/>
            <p:nvPr/>
          </p:nvSpPr>
          <p:spPr>
            <a:xfrm>
              <a:off x="4221825" y="61380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流程图: 磁盘 111">
              <a:extLst>
                <a:ext uri="{FF2B5EF4-FFF2-40B4-BE49-F238E27FC236}">
                  <a16:creationId xmlns:a16="http://schemas.microsoft.com/office/drawing/2014/main" id="{66D9767F-34CA-4BD4-B610-653A630AA611}"/>
                </a:ext>
              </a:extLst>
            </p:cNvPr>
            <p:cNvSpPr/>
            <p:nvPr/>
          </p:nvSpPr>
          <p:spPr>
            <a:xfrm>
              <a:off x="3834607" y="61362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流程图: 磁盘 86">
              <a:extLst>
                <a:ext uri="{FF2B5EF4-FFF2-40B4-BE49-F238E27FC236}">
                  <a16:creationId xmlns:a16="http://schemas.microsoft.com/office/drawing/2014/main" id="{F822AEE1-6C2A-4707-A194-83D1D6936455}"/>
                </a:ext>
              </a:extLst>
            </p:cNvPr>
            <p:cNvSpPr/>
            <p:nvPr/>
          </p:nvSpPr>
          <p:spPr>
            <a:xfrm>
              <a:off x="5020302" y="613835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D2C821E2-B1E8-4D7A-9306-71A9994D13E4}"/>
              </a:ext>
            </a:extLst>
          </p:cNvPr>
          <p:cNvGrpSpPr/>
          <p:nvPr/>
        </p:nvGrpSpPr>
        <p:grpSpPr>
          <a:xfrm>
            <a:off x="4522014" y="5010394"/>
            <a:ext cx="1541723" cy="744334"/>
            <a:chOff x="3834607" y="5655751"/>
            <a:chExt cx="1541723" cy="744334"/>
          </a:xfrm>
        </p:grpSpPr>
        <p:sp>
          <p:nvSpPr>
            <p:cNvPr id="97" name="流程图: 磁盘 96">
              <a:extLst>
                <a:ext uri="{FF2B5EF4-FFF2-40B4-BE49-F238E27FC236}">
                  <a16:creationId xmlns:a16="http://schemas.microsoft.com/office/drawing/2014/main" id="{12C2657F-AD30-4E27-A8D9-84C574A5BA32}"/>
                </a:ext>
              </a:extLst>
            </p:cNvPr>
            <p:cNvSpPr/>
            <p:nvPr/>
          </p:nvSpPr>
          <p:spPr>
            <a:xfrm>
              <a:off x="4393767" y="5655751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流程图: 磁盘 97">
              <a:extLst>
                <a:ext uri="{FF2B5EF4-FFF2-40B4-BE49-F238E27FC236}">
                  <a16:creationId xmlns:a16="http://schemas.microsoft.com/office/drawing/2014/main" id="{14BA0591-6F49-495B-BF09-C7557FA484B4}"/>
                </a:ext>
              </a:extLst>
            </p:cNvPr>
            <p:cNvSpPr/>
            <p:nvPr/>
          </p:nvSpPr>
          <p:spPr>
            <a:xfrm>
              <a:off x="4603655" y="5832000"/>
              <a:ext cx="356028" cy="220996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流程图: 磁盘 98">
              <a:extLst>
                <a:ext uri="{FF2B5EF4-FFF2-40B4-BE49-F238E27FC236}">
                  <a16:creationId xmlns:a16="http://schemas.microsoft.com/office/drawing/2014/main" id="{251923A5-010E-4AFB-8652-51430BBE453A}"/>
                </a:ext>
              </a:extLst>
            </p:cNvPr>
            <p:cNvSpPr/>
            <p:nvPr/>
          </p:nvSpPr>
          <p:spPr>
            <a:xfrm>
              <a:off x="4802802" y="59832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流程图: 磁盘 99">
              <a:extLst>
                <a:ext uri="{FF2B5EF4-FFF2-40B4-BE49-F238E27FC236}">
                  <a16:creationId xmlns:a16="http://schemas.microsoft.com/office/drawing/2014/main" id="{63807DD3-D3BE-41B8-8808-858D554085DD}"/>
                </a:ext>
              </a:extLst>
            </p:cNvPr>
            <p:cNvSpPr/>
            <p:nvPr/>
          </p:nvSpPr>
          <p:spPr>
            <a:xfrm>
              <a:off x="4214542" y="58335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流程图: 磁盘 100">
              <a:extLst>
                <a:ext uri="{FF2B5EF4-FFF2-40B4-BE49-F238E27FC236}">
                  <a16:creationId xmlns:a16="http://schemas.microsoft.com/office/drawing/2014/main" id="{47EC2C7A-F6B5-41A3-9FDB-617C606D581C}"/>
                </a:ext>
              </a:extLst>
            </p:cNvPr>
            <p:cNvSpPr/>
            <p:nvPr/>
          </p:nvSpPr>
          <p:spPr>
            <a:xfrm>
              <a:off x="4414815" y="59859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流程图: 磁盘 102">
              <a:extLst>
                <a:ext uri="{FF2B5EF4-FFF2-40B4-BE49-F238E27FC236}">
                  <a16:creationId xmlns:a16="http://schemas.microsoft.com/office/drawing/2014/main" id="{C0CBB9BC-A239-4B1C-BD96-22CF6DAF1C45}"/>
                </a:ext>
              </a:extLst>
            </p:cNvPr>
            <p:cNvSpPr/>
            <p:nvPr/>
          </p:nvSpPr>
          <p:spPr>
            <a:xfrm>
              <a:off x="4622374" y="6138348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流程图: 磁盘 103">
              <a:extLst>
                <a:ext uri="{FF2B5EF4-FFF2-40B4-BE49-F238E27FC236}">
                  <a16:creationId xmlns:a16="http://schemas.microsoft.com/office/drawing/2014/main" id="{085B21E6-AE9F-49AF-A065-5F34F4BA6336}"/>
                </a:ext>
              </a:extLst>
            </p:cNvPr>
            <p:cNvSpPr/>
            <p:nvPr/>
          </p:nvSpPr>
          <p:spPr>
            <a:xfrm>
              <a:off x="4023502" y="5981774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流程图: 磁盘 104">
              <a:extLst>
                <a:ext uri="{FF2B5EF4-FFF2-40B4-BE49-F238E27FC236}">
                  <a16:creationId xmlns:a16="http://schemas.microsoft.com/office/drawing/2014/main" id="{F08C7E0B-38EE-4CC9-B325-D8923952E18B}"/>
                </a:ext>
              </a:extLst>
            </p:cNvPr>
            <p:cNvSpPr/>
            <p:nvPr/>
          </p:nvSpPr>
          <p:spPr>
            <a:xfrm>
              <a:off x="4221825" y="61380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流程图: 磁盘 107">
              <a:extLst>
                <a:ext uri="{FF2B5EF4-FFF2-40B4-BE49-F238E27FC236}">
                  <a16:creationId xmlns:a16="http://schemas.microsoft.com/office/drawing/2014/main" id="{A8988E3B-0C08-4662-A68F-FE1164F547B4}"/>
                </a:ext>
              </a:extLst>
            </p:cNvPr>
            <p:cNvSpPr/>
            <p:nvPr/>
          </p:nvSpPr>
          <p:spPr>
            <a:xfrm>
              <a:off x="3834607" y="613620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流程图: 磁盘 108">
              <a:extLst>
                <a:ext uri="{FF2B5EF4-FFF2-40B4-BE49-F238E27FC236}">
                  <a16:creationId xmlns:a16="http://schemas.microsoft.com/office/drawing/2014/main" id="{F5D568B0-776B-4C7D-8AD9-1B8BDE80F9B5}"/>
                </a:ext>
              </a:extLst>
            </p:cNvPr>
            <p:cNvSpPr/>
            <p:nvPr/>
          </p:nvSpPr>
          <p:spPr>
            <a:xfrm>
              <a:off x="5020302" y="6138350"/>
              <a:ext cx="356028" cy="261735"/>
            </a:xfrm>
            <a:prstGeom prst="flowChartMagneticDisk">
              <a:avLst/>
            </a:prstGeom>
            <a:solidFill>
              <a:schemeClr val="bg1"/>
            </a:solidFill>
            <a:ln w="28575">
              <a:solidFill>
                <a:srgbClr val="2F6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04E2079-D238-47EA-9F7F-9DA7A8576385}"/>
              </a:ext>
            </a:extLst>
          </p:cNvPr>
          <p:cNvGrpSpPr/>
          <p:nvPr/>
        </p:nvGrpSpPr>
        <p:grpSpPr>
          <a:xfrm>
            <a:off x="9370394" y="4838750"/>
            <a:ext cx="866362" cy="913848"/>
            <a:chOff x="8850912" y="5262210"/>
            <a:chExt cx="1194563" cy="965334"/>
          </a:xfrm>
        </p:grpSpPr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F9A3748F-7EEE-4C17-A828-6AA10D1A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50912" y="5422646"/>
              <a:ext cx="800738" cy="804898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BF649FD0-A146-445E-BEE0-CFB9B6C6B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4737" y="5262210"/>
              <a:ext cx="800738" cy="804898"/>
            </a:xfrm>
            <a:prstGeom prst="rect">
              <a:avLst/>
            </a:prstGeom>
          </p:spPr>
        </p:pic>
      </p:grpSp>
      <p:pic>
        <p:nvPicPr>
          <p:cNvPr id="1036" name="Picture 12" descr="What Is NFS and How Does It Work? - EaseUS">
            <a:extLst>
              <a:ext uri="{FF2B5EF4-FFF2-40B4-BE49-F238E27FC236}">
                <a16:creationId xmlns:a16="http://schemas.microsoft.com/office/drawing/2014/main" id="{343E0D2B-040A-4603-BC32-80203C1A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4" y="4624550"/>
            <a:ext cx="674513" cy="5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FBD61A-C532-41D5-A9A7-8F8E105435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28218" y="2169313"/>
            <a:ext cx="729521" cy="52636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6C37D967-DED4-4617-87E8-8758DC45928D}"/>
              </a:ext>
            </a:extLst>
          </p:cNvPr>
          <p:cNvGrpSpPr/>
          <p:nvPr/>
        </p:nvGrpSpPr>
        <p:grpSpPr>
          <a:xfrm>
            <a:off x="7467885" y="2497020"/>
            <a:ext cx="1847134" cy="586167"/>
            <a:chOff x="7557621" y="2462778"/>
            <a:chExt cx="1847134" cy="58672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8B185CA-75D9-4DC2-9D46-32DEC0DC6641}"/>
                </a:ext>
              </a:extLst>
            </p:cNvPr>
            <p:cNvGrpSpPr/>
            <p:nvPr/>
          </p:nvGrpSpPr>
          <p:grpSpPr>
            <a:xfrm>
              <a:off x="7568248" y="2462778"/>
              <a:ext cx="1836507" cy="586725"/>
              <a:chOff x="8354828" y="2554280"/>
              <a:chExt cx="1836507" cy="586725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02B6F511-83E7-434B-B90F-CBA9D68FEE89}"/>
                  </a:ext>
                </a:extLst>
              </p:cNvPr>
              <p:cNvSpPr/>
              <p:nvPr/>
            </p:nvSpPr>
            <p:spPr>
              <a:xfrm>
                <a:off x="8354828" y="2554280"/>
                <a:ext cx="1836507" cy="58672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  <a:alpha val="62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流程图: 磁盘 1">
                <a:extLst>
                  <a:ext uri="{FF2B5EF4-FFF2-40B4-BE49-F238E27FC236}">
                    <a16:creationId xmlns:a16="http://schemas.microsoft.com/office/drawing/2014/main" id="{62A9691D-1A72-40FD-8D88-203344B9276D}"/>
                  </a:ext>
                </a:extLst>
              </p:cNvPr>
              <p:cNvSpPr/>
              <p:nvPr/>
            </p:nvSpPr>
            <p:spPr>
              <a:xfrm>
                <a:off x="8463030" y="2682089"/>
                <a:ext cx="742800" cy="404842"/>
              </a:xfrm>
              <a:prstGeom prst="flowChartMagneticDisk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zh-CN" altLang="en-US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六边形 73">
                <a:extLst>
                  <a:ext uri="{FF2B5EF4-FFF2-40B4-BE49-F238E27FC236}">
                    <a16:creationId xmlns:a16="http://schemas.microsoft.com/office/drawing/2014/main" id="{498360A6-A124-48B6-9C4B-3120BEA718C9}"/>
                  </a:ext>
                </a:extLst>
              </p:cNvPr>
              <p:cNvSpPr/>
              <p:nvPr/>
            </p:nvSpPr>
            <p:spPr>
              <a:xfrm>
                <a:off x="9270483" y="2696533"/>
                <a:ext cx="856198" cy="374742"/>
              </a:xfrm>
              <a:prstGeom prst="hexagon">
                <a:avLst/>
              </a:prstGeom>
              <a:solidFill>
                <a:schemeClr val="bg1"/>
              </a:solidFill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altLang="zh-CN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User Identity</a:t>
                </a:r>
                <a:endParaRPr lang="zh-CN" altLang="en-US" sz="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8FD35EB-B7A0-489A-8B34-2CCC1DDD3E35}"/>
                </a:ext>
              </a:extLst>
            </p:cNvPr>
            <p:cNvSpPr txBox="1"/>
            <p:nvPr/>
          </p:nvSpPr>
          <p:spPr>
            <a:xfrm>
              <a:off x="7557621" y="2680395"/>
              <a:ext cx="964766" cy="339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zh-CN" sz="800" b="1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User Permission DB</a:t>
              </a:r>
              <a:endParaRPr lang="zh-CN" altLang="en-US" sz="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4D92B84-0051-4B7E-93F2-13E99C392F80}"/>
              </a:ext>
            </a:extLst>
          </p:cNvPr>
          <p:cNvCxnSpPr>
            <a:cxnSpLocks/>
          </p:cNvCxnSpPr>
          <p:nvPr/>
        </p:nvCxnSpPr>
        <p:spPr>
          <a:xfrm>
            <a:off x="9769466" y="2181600"/>
            <a:ext cx="0" cy="241200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F4D5A572-741A-47D1-83FC-2B508AFBB768}"/>
              </a:ext>
            </a:extLst>
          </p:cNvPr>
          <p:cNvCxnSpPr>
            <a:cxnSpLocks/>
          </p:cNvCxnSpPr>
          <p:nvPr/>
        </p:nvCxnSpPr>
        <p:spPr>
          <a:xfrm>
            <a:off x="9357175" y="2181600"/>
            <a:ext cx="0" cy="241200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EB098722-DADE-47B9-813A-CF2DBD4AE2EA}"/>
              </a:ext>
            </a:extLst>
          </p:cNvPr>
          <p:cNvCxnSpPr>
            <a:cxnSpLocks/>
          </p:cNvCxnSpPr>
          <p:nvPr/>
        </p:nvCxnSpPr>
        <p:spPr>
          <a:xfrm>
            <a:off x="9556954" y="2181600"/>
            <a:ext cx="0" cy="241200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5196A1BD-5C71-4762-9641-94B30AF832BC}"/>
              </a:ext>
            </a:extLst>
          </p:cNvPr>
          <p:cNvCxnSpPr>
            <a:cxnSpLocks/>
          </p:cNvCxnSpPr>
          <p:nvPr/>
        </p:nvCxnSpPr>
        <p:spPr>
          <a:xfrm flipH="1">
            <a:off x="9943484" y="2181600"/>
            <a:ext cx="12069" cy="241200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箭头: 右 1047">
            <a:extLst>
              <a:ext uri="{FF2B5EF4-FFF2-40B4-BE49-F238E27FC236}">
                <a16:creationId xmlns:a16="http://schemas.microsoft.com/office/drawing/2014/main" id="{3135C982-7B1A-4763-8FE4-F7DB4EEB8069}"/>
              </a:ext>
            </a:extLst>
          </p:cNvPr>
          <p:cNvSpPr/>
          <p:nvPr/>
        </p:nvSpPr>
        <p:spPr>
          <a:xfrm rot="19953578" flipV="1">
            <a:off x="9135301" y="2190681"/>
            <a:ext cx="1954889" cy="136800"/>
          </a:xfrm>
          <a:prstGeom prst="rightArrow">
            <a:avLst>
              <a:gd name="adj1" fmla="val 50000"/>
              <a:gd name="adj2" fmla="val 15370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箭头: 右 169">
            <a:extLst>
              <a:ext uri="{FF2B5EF4-FFF2-40B4-BE49-F238E27FC236}">
                <a16:creationId xmlns:a16="http://schemas.microsoft.com/office/drawing/2014/main" id="{CFCAB50D-9C65-4C3C-AD3D-1105908BE2BA}"/>
              </a:ext>
            </a:extLst>
          </p:cNvPr>
          <p:cNvSpPr/>
          <p:nvPr/>
        </p:nvSpPr>
        <p:spPr>
          <a:xfrm rot="21049344" flipV="1">
            <a:off x="9254952" y="2565975"/>
            <a:ext cx="1779921" cy="136800"/>
          </a:xfrm>
          <a:prstGeom prst="rightArrow">
            <a:avLst>
              <a:gd name="adj1" fmla="val 50000"/>
              <a:gd name="adj2" fmla="val 15370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B0E40FC-6F74-4605-806E-5AAC398BA4D0}"/>
              </a:ext>
            </a:extLst>
          </p:cNvPr>
          <p:cNvSpPr txBox="1"/>
          <p:nvPr/>
        </p:nvSpPr>
        <p:spPr>
          <a:xfrm>
            <a:off x="5535435" y="5716004"/>
            <a:ext cx="206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/ Computing Pool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EA8EE8-613D-40FE-ADE4-42082733831B}"/>
              </a:ext>
            </a:extLst>
          </p:cNvPr>
          <p:cNvGrpSpPr/>
          <p:nvPr/>
        </p:nvGrpSpPr>
        <p:grpSpPr>
          <a:xfrm>
            <a:off x="10970915" y="1451480"/>
            <a:ext cx="770861" cy="635907"/>
            <a:chOff x="10970915" y="1474000"/>
            <a:chExt cx="770861" cy="63590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4C9F833E-160C-4C1B-A10C-E2BF6F52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17075" y="1474000"/>
              <a:ext cx="672826" cy="517352"/>
            </a:xfrm>
            <a:prstGeom prst="rect">
              <a:avLst/>
            </a:prstGeom>
          </p:spPr>
        </p:pic>
        <p:sp>
          <p:nvSpPr>
            <p:cNvPr id="1059" name="文本框 1058">
              <a:extLst>
                <a:ext uri="{FF2B5EF4-FFF2-40B4-BE49-F238E27FC236}">
                  <a16:creationId xmlns:a16="http://schemas.microsoft.com/office/drawing/2014/main" id="{A89CDB41-BFE8-4D35-85EF-4DB5135F5D98}"/>
                </a:ext>
              </a:extLst>
            </p:cNvPr>
            <p:cNvSpPr txBox="1"/>
            <p:nvPr/>
          </p:nvSpPr>
          <p:spPr>
            <a:xfrm>
              <a:off x="10970915" y="1863686"/>
              <a:ext cx="77086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4472C3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SSO</a:t>
              </a:r>
              <a:endParaRPr lang="zh-CN" altLang="en-US" sz="1000" b="1" dirty="0">
                <a:solidFill>
                  <a:srgbClr val="4472C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0136113-0F20-4F36-9C50-25E7B218F8F0}"/>
              </a:ext>
            </a:extLst>
          </p:cNvPr>
          <p:cNvGrpSpPr/>
          <p:nvPr/>
        </p:nvGrpSpPr>
        <p:grpSpPr>
          <a:xfrm>
            <a:off x="10891059" y="2810904"/>
            <a:ext cx="960889" cy="743996"/>
            <a:chOff x="10891059" y="2810904"/>
            <a:chExt cx="960889" cy="743996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53ACEEA-9FDD-44E6-A2C7-77A7DEB9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985547" y="2810904"/>
              <a:ext cx="745059" cy="711149"/>
            </a:xfrm>
            <a:prstGeom prst="rect">
              <a:avLst/>
            </a:prstGeom>
          </p:spPr>
        </p:pic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9C3D52C8-1985-4E63-84DA-82578271F8F0}"/>
                </a:ext>
              </a:extLst>
            </p:cNvPr>
            <p:cNvSpPr txBox="1"/>
            <p:nvPr/>
          </p:nvSpPr>
          <p:spPr>
            <a:xfrm>
              <a:off x="10891059" y="3339456"/>
              <a:ext cx="96088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b="1" dirty="0">
                  <a:solidFill>
                    <a:srgbClr val="1E7FBC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Password Access</a:t>
              </a:r>
              <a:endParaRPr lang="zh-CN" altLang="en-US" sz="800" b="1" dirty="0">
                <a:solidFill>
                  <a:srgbClr val="1E7FB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箭头: 右 170">
            <a:extLst>
              <a:ext uri="{FF2B5EF4-FFF2-40B4-BE49-F238E27FC236}">
                <a16:creationId xmlns:a16="http://schemas.microsoft.com/office/drawing/2014/main" id="{539FB1E7-EE94-4E89-9E74-7042A66A712F}"/>
              </a:ext>
            </a:extLst>
          </p:cNvPr>
          <p:cNvSpPr/>
          <p:nvPr/>
        </p:nvSpPr>
        <p:spPr>
          <a:xfrm rot="406291" flipV="1">
            <a:off x="9256291" y="2913062"/>
            <a:ext cx="1871801" cy="135537"/>
          </a:xfrm>
          <a:prstGeom prst="rightArrow">
            <a:avLst>
              <a:gd name="adj1" fmla="val 47980"/>
              <a:gd name="adj2" fmla="val 15370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3734295-FADA-4AA3-BBC3-9EFF94F637BF}"/>
              </a:ext>
            </a:extLst>
          </p:cNvPr>
          <p:cNvSpPr/>
          <p:nvPr/>
        </p:nvSpPr>
        <p:spPr>
          <a:xfrm>
            <a:off x="1933200" y="4721720"/>
            <a:ext cx="900000" cy="1030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Resource Supply  Layer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FC9223-E595-4440-9ED3-93D566EF44B8}"/>
              </a:ext>
            </a:extLst>
          </p:cNvPr>
          <p:cNvSpPr/>
          <p:nvPr/>
        </p:nvSpPr>
        <p:spPr>
          <a:xfrm>
            <a:off x="1833302" y="4495582"/>
            <a:ext cx="8485217" cy="1452862"/>
          </a:xfrm>
          <a:prstGeom prst="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86903A0-5F5A-4DD1-BC6E-0A9017AA6789}"/>
              </a:ext>
            </a:extLst>
          </p:cNvPr>
          <p:cNvSpPr/>
          <p:nvPr/>
        </p:nvSpPr>
        <p:spPr>
          <a:xfrm>
            <a:off x="1833301" y="3378669"/>
            <a:ext cx="6520726" cy="1062000"/>
          </a:xfrm>
          <a:prstGeom prst="rect">
            <a:avLst/>
          </a:prstGeom>
          <a:noFill/>
          <a:ln w="19050">
            <a:solidFill>
              <a:srgbClr val="FFE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B0821E21-10E5-4A53-B262-2E9C1D61E82E}"/>
              </a:ext>
            </a:extLst>
          </p:cNvPr>
          <p:cNvSpPr/>
          <p:nvPr/>
        </p:nvSpPr>
        <p:spPr>
          <a:xfrm>
            <a:off x="1836467" y="2248532"/>
            <a:ext cx="4415296" cy="1062000"/>
          </a:xfrm>
          <a:prstGeom prst="rect">
            <a:avLst/>
          </a:prstGeom>
          <a:noFill/>
          <a:ln w="19050">
            <a:solidFill>
              <a:srgbClr val="B6C8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58F7F6AE-BD68-4073-A095-A90173E23565}"/>
              </a:ext>
            </a:extLst>
          </p:cNvPr>
          <p:cNvSpPr/>
          <p:nvPr/>
        </p:nvSpPr>
        <p:spPr>
          <a:xfrm>
            <a:off x="1836468" y="1113855"/>
            <a:ext cx="8288458" cy="106339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1A002FC4-7041-4CC7-BDE9-C6A7B1E941E1}"/>
              </a:ext>
            </a:extLst>
          </p:cNvPr>
          <p:cNvSpPr/>
          <p:nvPr/>
        </p:nvSpPr>
        <p:spPr>
          <a:xfrm>
            <a:off x="1932175" y="1201220"/>
            <a:ext cx="900000" cy="846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User Interface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4F274DE-E979-4BE0-BC59-42F18D33B063}"/>
              </a:ext>
            </a:extLst>
          </p:cNvPr>
          <p:cNvSpPr/>
          <p:nvPr/>
        </p:nvSpPr>
        <p:spPr>
          <a:xfrm>
            <a:off x="1932176" y="2375378"/>
            <a:ext cx="900000" cy="845413"/>
          </a:xfrm>
          <a:prstGeom prst="roundRect">
            <a:avLst/>
          </a:prstGeom>
          <a:solidFill>
            <a:srgbClr val="96A52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Viewer   adaptor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B10BD835-9ECA-4BB7-8787-B3F885DC49B6}"/>
              </a:ext>
            </a:extLst>
          </p:cNvPr>
          <p:cNvSpPr/>
          <p:nvPr/>
        </p:nvSpPr>
        <p:spPr>
          <a:xfrm>
            <a:off x="3379870" y="2396890"/>
            <a:ext cx="861458" cy="301722"/>
          </a:xfrm>
          <a:prstGeom prst="rect">
            <a:avLst/>
          </a:prstGeom>
          <a:noFill/>
          <a:ln w="25400">
            <a:solidFill>
              <a:srgbClr val="B6C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Web page Template 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29AAE15C-02C0-4B1D-9B32-4CE4F6ADD7A1}"/>
              </a:ext>
            </a:extLst>
          </p:cNvPr>
          <p:cNvSpPr/>
          <p:nvPr/>
        </p:nvSpPr>
        <p:spPr>
          <a:xfrm>
            <a:off x="2953340" y="2796560"/>
            <a:ext cx="861458" cy="301722"/>
          </a:xfrm>
          <a:prstGeom prst="rect">
            <a:avLst/>
          </a:prstGeom>
          <a:noFill/>
          <a:ln w="25400">
            <a:solidFill>
              <a:srgbClr val="B6C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Menu Template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DB5E5233-646D-422F-9865-9E010F9D50E4}"/>
              </a:ext>
            </a:extLst>
          </p:cNvPr>
          <p:cNvSpPr/>
          <p:nvPr/>
        </p:nvSpPr>
        <p:spPr>
          <a:xfrm>
            <a:off x="4431619" y="2396789"/>
            <a:ext cx="1231854" cy="301722"/>
          </a:xfrm>
          <a:prstGeom prst="rect">
            <a:avLst/>
          </a:prstGeom>
          <a:noFill/>
          <a:ln w="25400">
            <a:solidFill>
              <a:srgbClr val="B6C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User interactive module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4F5313FB-5A84-4BC4-B82F-5CEC1BA667D1}"/>
              </a:ext>
            </a:extLst>
          </p:cNvPr>
          <p:cNvSpPr/>
          <p:nvPr/>
        </p:nvSpPr>
        <p:spPr>
          <a:xfrm>
            <a:off x="3929025" y="2796560"/>
            <a:ext cx="925139" cy="301722"/>
          </a:xfrm>
          <a:prstGeom prst="rect">
            <a:avLst/>
          </a:prstGeom>
          <a:noFill/>
          <a:ln w="25400">
            <a:solidFill>
              <a:srgbClr val="B6C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Image/table display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1" name="图片 110">
            <a:extLst>
              <a:ext uri="{FF2B5EF4-FFF2-40B4-BE49-F238E27FC236}">
                <a16:creationId xmlns:a16="http://schemas.microsoft.com/office/drawing/2014/main" id="{5B562D60-2029-4EE4-9A0C-C58E10B641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7751" y="1379765"/>
            <a:ext cx="653387" cy="486879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94A6DEEB-A710-4C39-8779-44675DA9C1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3723" y="1353523"/>
            <a:ext cx="580416" cy="570940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D312EFDF-E450-4D80-BF33-3A5F60B6C8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26978" y="1326944"/>
            <a:ext cx="494308" cy="583962"/>
          </a:xfrm>
          <a:prstGeom prst="rect">
            <a:avLst/>
          </a:prstGeom>
        </p:spPr>
      </p:pic>
      <p:pic>
        <p:nvPicPr>
          <p:cNvPr id="1030" name="Picture 6" descr="Free download | Safari Apple Web browser, safari, logo, icon Download ...">
            <a:extLst>
              <a:ext uri="{FF2B5EF4-FFF2-40B4-BE49-F238E27FC236}">
                <a16:creationId xmlns:a16="http://schemas.microsoft.com/office/drawing/2014/main" id="{2B93153C-452D-4EA9-97AD-273F124B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82" y="1390770"/>
            <a:ext cx="575566" cy="5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标题 1">
            <a:extLst>
              <a:ext uri="{FF2B5EF4-FFF2-40B4-BE49-F238E27FC236}">
                <a16:creationId xmlns:a16="http://schemas.microsoft.com/office/drawing/2014/main" id="{35271441-8A13-41FB-9FD3-616A8B03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Loose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Flexible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8BE6322C-B0FD-CB8C-81DA-6C981AAF4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0080" y="655204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167BE-540B-D707-120E-1900C40846DE}"/>
              </a:ext>
            </a:extLst>
          </p:cNvPr>
          <p:cNvSpPr txBox="1"/>
          <p:nvPr/>
        </p:nvSpPr>
        <p:spPr>
          <a:xfrm>
            <a:off x="5046562" y="6308203"/>
            <a:ext cx="2199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INK</a:t>
            </a:r>
            <a:r>
              <a:rPr lang="zh-CN" altLang="en-US" sz="1400" dirty="0"/>
              <a:t> </a:t>
            </a:r>
            <a:r>
              <a:rPr lang="en-US" altLang="zh-CN" sz="1400" dirty="0"/>
              <a:t>Modular</a:t>
            </a:r>
            <a:r>
              <a:rPr lang="zh-CN" altLang="en-US" sz="1400" dirty="0"/>
              <a:t> </a:t>
            </a:r>
            <a:r>
              <a:rPr lang="en-US" altLang="zh-CN" sz="1400" dirty="0"/>
              <a:t>Architecture</a:t>
            </a:r>
            <a:endParaRPr lang="en-CN" sz="1400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B8356D0-8063-2C8F-544C-A156A67CFF46}"/>
              </a:ext>
            </a:extLst>
          </p:cNvPr>
          <p:cNvSpPr/>
          <p:nvPr/>
        </p:nvSpPr>
        <p:spPr>
          <a:xfrm>
            <a:off x="1245241" y="1113855"/>
            <a:ext cx="278759" cy="2196677"/>
          </a:xfrm>
          <a:custGeom>
            <a:avLst/>
            <a:gdLst>
              <a:gd name="connsiteX0" fmla="*/ 278759 w 278759"/>
              <a:gd name="connsiteY0" fmla="*/ 2196677 h 2196677"/>
              <a:gd name="connsiteX1" fmla="*/ 139379 w 278759"/>
              <a:gd name="connsiteY1" fmla="*/ 2173448 h 2196677"/>
              <a:gd name="connsiteX2" fmla="*/ 139380 w 278759"/>
              <a:gd name="connsiteY2" fmla="*/ 1121567 h 2196677"/>
              <a:gd name="connsiteX3" fmla="*/ 0 w 278759"/>
              <a:gd name="connsiteY3" fmla="*/ 1098338 h 2196677"/>
              <a:gd name="connsiteX4" fmla="*/ 139380 w 278759"/>
              <a:gd name="connsiteY4" fmla="*/ 1075109 h 2196677"/>
              <a:gd name="connsiteX5" fmla="*/ 139380 w 278759"/>
              <a:gd name="connsiteY5" fmla="*/ 570207 h 2196677"/>
              <a:gd name="connsiteX6" fmla="*/ 139380 w 278759"/>
              <a:gd name="connsiteY6" fmla="*/ 23229 h 2196677"/>
              <a:gd name="connsiteX7" fmla="*/ 278760 w 278759"/>
              <a:gd name="connsiteY7" fmla="*/ 0 h 2196677"/>
              <a:gd name="connsiteX8" fmla="*/ 278759 w 278759"/>
              <a:gd name="connsiteY8" fmla="*/ 2196677 h 2196677"/>
              <a:gd name="connsiteX0" fmla="*/ 278759 w 278759"/>
              <a:gd name="connsiteY0" fmla="*/ 2196677 h 2196677"/>
              <a:gd name="connsiteX1" fmla="*/ 139379 w 278759"/>
              <a:gd name="connsiteY1" fmla="*/ 2173448 h 2196677"/>
              <a:gd name="connsiteX2" fmla="*/ 139380 w 278759"/>
              <a:gd name="connsiteY2" fmla="*/ 1121567 h 2196677"/>
              <a:gd name="connsiteX3" fmla="*/ 0 w 278759"/>
              <a:gd name="connsiteY3" fmla="*/ 1098338 h 2196677"/>
              <a:gd name="connsiteX4" fmla="*/ 139380 w 278759"/>
              <a:gd name="connsiteY4" fmla="*/ 1075109 h 2196677"/>
              <a:gd name="connsiteX5" fmla="*/ 139380 w 278759"/>
              <a:gd name="connsiteY5" fmla="*/ 538650 h 2196677"/>
              <a:gd name="connsiteX6" fmla="*/ 139380 w 278759"/>
              <a:gd name="connsiteY6" fmla="*/ 23229 h 2196677"/>
              <a:gd name="connsiteX7" fmla="*/ 278760 w 278759"/>
              <a:gd name="connsiteY7" fmla="*/ 0 h 2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759" h="2196677" stroke="0" extrusionOk="0">
                <a:moveTo>
                  <a:pt x="278759" y="2196677"/>
                </a:moveTo>
                <a:cubicBezTo>
                  <a:pt x="198653" y="2194747"/>
                  <a:pt x="137611" y="2186941"/>
                  <a:pt x="139379" y="2173448"/>
                </a:cubicBezTo>
                <a:cubicBezTo>
                  <a:pt x="188325" y="1833125"/>
                  <a:pt x="130716" y="1472470"/>
                  <a:pt x="139380" y="1121567"/>
                </a:cubicBezTo>
                <a:cubicBezTo>
                  <a:pt x="134025" y="1113968"/>
                  <a:pt x="74561" y="1111694"/>
                  <a:pt x="0" y="1098338"/>
                </a:cubicBezTo>
                <a:cubicBezTo>
                  <a:pt x="76689" y="1098180"/>
                  <a:pt x="142262" y="1089315"/>
                  <a:pt x="139380" y="1075109"/>
                </a:cubicBezTo>
                <a:cubicBezTo>
                  <a:pt x="135093" y="856574"/>
                  <a:pt x="150999" y="759080"/>
                  <a:pt x="139380" y="570207"/>
                </a:cubicBezTo>
                <a:cubicBezTo>
                  <a:pt x="127761" y="381334"/>
                  <a:pt x="149584" y="294197"/>
                  <a:pt x="139380" y="23229"/>
                </a:cubicBezTo>
                <a:cubicBezTo>
                  <a:pt x="138855" y="5390"/>
                  <a:pt x="200668" y="1550"/>
                  <a:pt x="278760" y="0"/>
                </a:cubicBezTo>
                <a:cubicBezTo>
                  <a:pt x="311934" y="750798"/>
                  <a:pt x="302538" y="1470168"/>
                  <a:pt x="278759" y="2196677"/>
                </a:cubicBezTo>
                <a:close/>
              </a:path>
              <a:path w="278759" h="2196677" fill="none" extrusionOk="0">
                <a:moveTo>
                  <a:pt x="278759" y="2196677"/>
                </a:moveTo>
                <a:cubicBezTo>
                  <a:pt x="200826" y="2198386"/>
                  <a:pt x="141537" y="2187880"/>
                  <a:pt x="139379" y="2173448"/>
                </a:cubicBezTo>
                <a:cubicBezTo>
                  <a:pt x="138699" y="1838985"/>
                  <a:pt x="206619" y="1432309"/>
                  <a:pt x="139380" y="1121567"/>
                </a:cubicBezTo>
                <a:cubicBezTo>
                  <a:pt x="134398" y="1116648"/>
                  <a:pt x="73692" y="1098513"/>
                  <a:pt x="0" y="1098338"/>
                </a:cubicBezTo>
                <a:cubicBezTo>
                  <a:pt x="77188" y="1098756"/>
                  <a:pt x="137380" y="1088993"/>
                  <a:pt x="139380" y="1075109"/>
                </a:cubicBezTo>
                <a:cubicBezTo>
                  <a:pt x="125349" y="866252"/>
                  <a:pt x="193181" y="740007"/>
                  <a:pt x="139380" y="538650"/>
                </a:cubicBezTo>
                <a:cubicBezTo>
                  <a:pt x="85579" y="337293"/>
                  <a:pt x="162109" y="183254"/>
                  <a:pt x="139380" y="23229"/>
                </a:cubicBezTo>
                <a:cubicBezTo>
                  <a:pt x="132731" y="23747"/>
                  <a:pt x="193588" y="-10873"/>
                  <a:pt x="278760" y="0"/>
                </a:cubicBezTo>
              </a:path>
              <a:path w="278759" h="2196677" fill="none" stroke="0" extrusionOk="0">
                <a:moveTo>
                  <a:pt x="278759" y="2196677"/>
                </a:moveTo>
                <a:cubicBezTo>
                  <a:pt x="200445" y="2196461"/>
                  <a:pt x="140220" y="2186965"/>
                  <a:pt x="139379" y="2173448"/>
                </a:cubicBezTo>
                <a:cubicBezTo>
                  <a:pt x="149298" y="1837586"/>
                  <a:pt x="144587" y="1526122"/>
                  <a:pt x="139380" y="1121567"/>
                </a:cubicBezTo>
                <a:cubicBezTo>
                  <a:pt x="143289" y="1114759"/>
                  <a:pt x="83439" y="1106253"/>
                  <a:pt x="0" y="1098338"/>
                </a:cubicBezTo>
                <a:cubicBezTo>
                  <a:pt x="78603" y="1096914"/>
                  <a:pt x="139845" y="1085750"/>
                  <a:pt x="139380" y="1075109"/>
                </a:cubicBezTo>
                <a:cubicBezTo>
                  <a:pt x="80567" y="836593"/>
                  <a:pt x="168664" y="713703"/>
                  <a:pt x="139380" y="570207"/>
                </a:cubicBezTo>
                <a:cubicBezTo>
                  <a:pt x="110096" y="426711"/>
                  <a:pt x="175210" y="291275"/>
                  <a:pt x="139380" y="23229"/>
                </a:cubicBezTo>
                <a:cubicBezTo>
                  <a:pt x="140180" y="-417"/>
                  <a:pt x="186849" y="8720"/>
                  <a:pt x="278760" y="0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7705B-BF6E-9E52-78D4-B790B250C840}"/>
              </a:ext>
            </a:extLst>
          </p:cNvPr>
          <p:cNvSpPr txBox="1"/>
          <p:nvPr/>
        </p:nvSpPr>
        <p:spPr>
          <a:xfrm>
            <a:off x="121007" y="193583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accent1">
                    <a:lumMod val="75000"/>
                  </a:schemeClr>
                </a:solidFill>
              </a:rPr>
              <a:t>Fron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tend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9FF23AEE-06DE-E8E9-1D90-CBA84D85DD62}"/>
              </a:ext>
            </a:extLst>
          </p:cNvPr>
          <p:cNvSpPr/>
          <p:nvPr/>
        </p:nvSpPr>
        <p:spPr>
          <a:xfrm>
            <a:off x="1275718" y="3478234"/>
            <a:ext cx="278759" cy="2196677"/>
          </a:xfrm>
          <a:custGeom>
            <a:avLst/>
            <a:gdLst>
              <a:gd name="connsiteX0" fmla="*/ 278759 w 278759"/>
              <a:gd name="connsiteY0" fmla="*/ 2196677 h 2196677"/>
              <a:gd name="connsiteX1" fmla="*/ 139379 w 278759"/>
              <a:gd name="connsiteY1" fmla="*/ 2173448 h 2196677"/>
              <a:gd name="connsiteX2" fmla="*/ 139380 w 278759"/>
              <a:gd name="connsiteY2" fmla="*/ 1121567 h 2196677"/>
              <a:gd name="connsiteX3" fmla="*/ 0 w 278759"/>
              <a:gd name="connsiteY3" fmla="*/ 1098338 h 2196677"/>
              <a:gd name="connsiteX4" fmla="*/ 139380 w 278759"/>
              <a:gd name="connsiteY4" fmla="*/ 1075109 h 2196677"/>
              <a:gd name="connsiteX5" fmla="*/ 139380 w 278759"/>
              <a:gd name="connsiteY5" fmla="*/ 570207 h 2196677"/>
              <a:gd name="connsiteX6" fmla="*/ 139380 w 278759"/>
              <a:gd name="connsiteY6" fmla="*/ 23229 h 2196677"/>
              <a:gd name="connsiteX7" fmla="*/ 278760 w 278759"/>
              <a:gd name="connsiteY7" fmla="*/ 0 h 2196677"/>
              <a:gd name="connsiteX8" fmla="*/ 278759 w 278759"/>
              <a:gd name="connsiteY8" fmla="*/ 2196677 h 2196677"/>
              <a:gd name="connsiteX0" fmla="*/ 278759 w 278759"/>
              <a:gd name="connsiteY0" fmla="*/ 2196677 h 2196677"/>
              <a:gd name="connsiteX1" fmla="*/ 139379 w 278759"/>
              <a:gd name="connsiteY1" fmla="*/ 2173448 h 2196677"/>
              <a:gd name="connsiteX2" fmla="*/ 139380 w 278759"/>
              <a:gd name="connsiteY2" fmla="*/ 1121567 h 2196677"/>
              <a:gd name="connsiteX3" fmla="*/ 0 w 278759"/>
              <a:gd name="connsiteY3" fmla="*/ 1098338 h 2196677"/>
              <a:gd name="connsiteX4" fmla="*/ 139380 w 278759"/>
              <a:gd name="connsiteY4" fmla="*/ 1075109 h 2196677"/>
              <a:gd name="connsiteX5" fmla="*/ 139380 w 278759"/>
              <a:gd name="connsiteY5" fmla="*/ 538650 h 2196677"/>
              <a:gd name="connsiteX6" fmla="*/ 139380 w 278759"/>
              <a:gd name="connsiteY6" fmla="*/ 23229 h 2196677"/>
              <a:gd name="connsiteX7" fmla="*/ 278760 w 278759"/>
              <a:gd name="connsiteY7" fmla="*/ 0 h 2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759" h="2196677" stroke="0" extrusionOk="0">
                <a:moveTo>
                  <a:pt x="278759" y="2196677"/>
                </a:moveTo>
                <a:cubicBezTo>
                  <a:pt x="198653" y="2194747"/>
                  <a:pt x="137611" y="2186941"/>
                  <a:pt x="139379" y="2173448"/>
                </a:cubicBezTo>
                <a:cubicBezTo>
                  <a:pt x="188325" y="1833125"/>
                  <a:pt x="130716" y="1472470"/>
                  <a:pt x="139380" y="1121567"/>
                </a:cubicBezTo>
                <a:cubicBezTo>
                  <a:pt x="134025" y="1113968"/>
                  <a:pt x="74561" y="1111694"/>
                  <a:pt x="0" y="1098338"/>
                </a:cubicBezTo>
                <a:cubicBezTo>
                  <a:pt x="76689" y="1098180"/>
                  <a:pt x="142262" y="1089315"/>
                  <a:pt x="139380" y="1075109"/>
                </a:cubicBezTo>
                <a:cubicBezTo>
                  <a:pt x="135093" y="856574"/>
                  <a:pt x="150999" y="759080"/>
                  <a:pt x="139380" y="570207"/>
                </a:cubicBezTo>
                <a:cubicBezTo>
                  <a:pt x="127761" y="381334"/>
                  <a:pt x="149584" y="294197"/>
                  <a:pt x="139380" y="23229"/>
                </a:cubicBezTo>
                <a:cubicBezTo>
                  <a:pt x="138855" y="5390"/>
                  <a:pt x="200668" y="1550"/>
                  <a:pt x="278760" y="0"/>
                </a:cubicBezTo>
                <a:cubicBezTo>
                  <a:pt x="311934" y="750798"/>
                  <a:pt x="302538" y="1470168"/>
                  <a:pt x="278759" y="2196677"/>
                </a:cubicBezTo>
                <a:close/>
              </a:path>
              <a:path w="278759" h="2196677" fill="none" extrusionOk="0">
                <a:moveTo>
                  <a:pt x="278759" y="2196677"/>
                </a:moveTo>
                <a:cubicBezTo>
                  <a:pt x="200826" y="2198386"/>
                  <a:pt x="141537" y="2187880"/>
                  <a:pt x="139379" y="2173448"/>
                </a:cubicBezTo>
                <a:cubicBezTo>
                  <a:pt x="138699" y="1838985"/>
                  <a:pt x="206619" y="1432309"/>
                  <a:pt x="139380" y="1121567"/>
                </a:cubicBezTo>
                <a:cubicBezTo>
                  <a:pt x="134398" y="1116648"/>
                  <a:pt x="73692" y="1098513"/>
                  <a:pt x="0" y="1098338"/>
                </a:cubicBezTo>
                <a:cubicBezTo>
                  <a:pt x="77188" y="1098756"/>
                  <a:pt x="137380" y="1088993"/>
                  <a:pt x="139380" y="1075109"/>
                </a:cubicBezTo>
                <a:cubicBezTo>
                  <a:pt x="125349" y="866252"/>
                  <a:pt x="193181" y="740007"/>
                  <a:pt x="139380" y="538650"/>
                </a:cubicBezTo>
                <a:cubicBezTo>
                  <a:pt x="85579" y="337293"/>
                  <a:pt x="162109" y="183254"/>
                  <a:pt x="139380" y="23229"/>
                </a:cubicBezTo>
                <a:cubicBezTo>
                  <a:pt x="132731" y="23747"/>
                  <a:pt x="193588" y="-10873"/>
                  <a:pt x="278760" y="0"/>
                </a:cubicBezTo>
              </a:path>
              <a:path w="278759" h="2196677" fill="none" stroke="0" extrusionOk="0">
                <a:moveTo>
                  <a:pt x="278759" y="2196677"/>
                </a:moveTo>
                <a:cubicBezTo>
                  <a:pt x="200445" y="2196461"/>
                  <a:pt x="140220" y="2186965"/>
                  <a:pt x="139379" y="2173448"/>
                </a:cubicBezTo>
                <a:cubicBezTo>
                  <a:pt x="149298" y="1837586"/>
                  <a:pt x="144587" y="1526122"/>
                  <a:pt x="139380" y="1121567"/>
                </a:cubicBezTo>
                <a:cubicBezTo>
                  <a:pt x="143289" y="1114759"/>
                  <a:pt x="83439" y="1106253"/>
                  <a:pt x="0" y="1098338"/>
                </a:cubicBezTo>
                <a:cubicBezTo>
                  <a:pt x="78603" y="1096914"/>
                  <a:pt x="139845" y="1085750"/>
                  <a:pt x="139380" y="1075109"/>
                </a:cubicBezTo>
                <a:cubicBezTo>
                  <a:pt x="80567" y="836593"/>
                  <a:pt x="168664" y="713703"/>
                  <a:pt x="139380" y="570207"/>
                </a:cubicBezTo>
                <a:cubicBezTo>
                  <a:pt x="110096" y="426711"/>
                  <a:pt x="175210" y="291275"/>
                  <a:pt x="139380" y="23229"/>
                </a:cubicBezTo>
                <a:cubicBezTo>
                  <a:pt x="140180" y="-417"/>
                  <a:pt x="186849" y="8720"/>
                  <a:pt x="278760" y="0"/>
                </a:cubicBezTo>
              </a:path>
            </a:pathLst>
          </a:custGeom>
          <a:ln w="19050"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864C92-8759-F236-AF16-F167CF2E4D7D}"/>
              </a:ext>
            </a:extLst>
          </p:cNvPr>
          <p:cNvSpPr txBox="1"/>
          <p:nvPr/>
        </p:nvSpPr>
        <p:spPr>
          <a:xfrm>
            <a:off x="151484" y="4300215"/>
            <a:ext cx="10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Backend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5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06CD-C13A-7CCE-C02A-DC82D86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INK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Modular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A927-3CEB-1413-7BFA-1F518333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87" y="849088"/>
            <a:ext cx="11001894" cy="55349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>
                <a:srgbClr val="12346D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Hierarchical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layers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>
              <a:lnSpc>
                <a:spcPct val="120000"/>
              </a:lnSpc>
              <a:buClr>
                <a:srgbClr val="12346D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Separation of front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back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end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rgbClr val="12346D"/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Frontend: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Clr>
                <a:srgbClr val="12346D"/>
              </a:buClr>
            </a:pPr>
            <a:r>
              <a:rPr lang="en-US" altLang="zh-CN" dirty="0">
                <a:solidFill>
                  <a:srgbClr val="2F5597"/>
                </a:solidFill>
              </a:rPr>
              <a:t>User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interface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layer: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user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way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to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connect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resource</a:t>
            </a:r>
          </a:p>
          <a:p>
            <a:pPr lvl="3">
              <a:buClr>
                <a:srgbClr val="12346D"/>
              </a:buClr>
            </a:pPr>
            <a:r>
              <a:rPr lang="en-US" altLang="zh-CN" dirty="0">
                <a:solidFill>
                  <a:srgbClr val="12346D"/>
                </a:solidFill>
              </a:rPr>
              <a:t>Web-based</a:t>
            </a:r>
            <a:r>
              <a:rPr lang="zh-CN" altLang="en-US" dirty="0">
                <a:solidFill>
                  <a:srgbClr val="12346D"/>
                </a:solidFill>
              </a:rPr>
              <a:t> </a:t>
            </a:r>
            <a:r>
              <a:rPr lang="en-US" altLang="zh-CN" dirty="0">
                <a:solidFill>
                  <a:srgbClr val="12346D"/>
                </a:solidFill>
              </a:rPr>
              <a:t>portals</a:t>
            </a:r>
          </a:p>
          <a:p>
            <a:pPr lvl="3">
              <a:buClr>
                <a:srgbClr val="12346D"/>
              </a:buClr>
            </a:pPr>
            <a:r>
              <a:rPr lang="en-US" altLang="zh-CN" dirty="0">
                <a:solidFill>
                  <a:srgbClr val="12346D"/>
                </a:solidFill>
              </a:rPr>
              <a:t>User</a:t>
            </a:r>
            <a:r>
              <a:rPr lang="zh-CN" altLang="en-US" dirty="0">
                <a:solidFill>
                  <a:srgbClr val="12346D"/>
                </a:solidFill>
              </a:rPr>
              <a:t> </a:t>
            </a:r>
            <a:r>
              <a:rPr lang="en-US" altLang="zh-CN" dirty="0">
                <a:solidFill>
                  <a:srgbClr val="12346D"/>
                </a:solidFill>
              </a:rPr>
              <a:t>software</a:t>
            </a:r>
          </a:p>
          <a:p>
            <a:pPr lvl="2">
              <a:buClr>
                <a:srgbClr val="12346D"/>
              </a:buClr>
            </a:pPr>
            <a:r>
              <a:rPr lang="en-US" altLang="zh-CN" dirty="0">
                <a:solidFill>
                  <a:srgbClr val="2F5597"/>
                </a:solidFill>
              </a:rPr>
              <a:t>Viewer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adapter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layer: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user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portal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generator</a:t>
            </a:r>
          </a:p>
          <a:p>
            <a:pPr lvl="1">
              <a:lnSpc>
                <a:spcPct val="120000"/>
              </a:lnSpc>
              <a:buClr>
                <a:srgbClr val="12346D"/>
              </a:buClr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Backend:</a:t>
            </a:r>
          </a:p>
          <a:p>
            <a:pPr lvl="2">
              <a:buClr>
                <a:srgbClr val="12346D"/>
              </a:buClr>
            </a:pPr>
            <a:r>
              <a:rPr lang="en-US" altLang="zh-CN" dirty="0">
                <a:solidFill>
                  <a:srgbClr val="2F5597"/>
                </a:solidFill>
              </a:rPr>
              <a:t>Business</a:t>
            </a:r>
            <a:r>
              <a:rPr lang="zh-CN" altLang="en-US" dirty="0">
                <a:solidFill>
                  <a:srgbClr val="2F5597"/>
                </a:solidFill>
              </a:rPr>
              <a:t>  </a:t>
            </a:r>
            <a:r>
              <a:rPr lang="en-US" altLang="zh-CN" dirty="0">
                <a:solidFill>
                  <a:srgbClr val="2F5597"/>
                </a:solidFill>
              </a:rPr>
              <a:t>logic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layer:</a:t>
            </a:r>
            <a:r>
              <a:rPr lang="zh-CN" altLang="en-US" dirty="0">
                <a:solidFill>
                  <a:srgbClr val="2F5597"/>
                </a:solidFill>
              </a:rPr>
              <a:t>  </a:t>
            </a:r>
            <a:r>
              <a:rPr lang="en-US" altLang="zh-CN" dirty="0">
                <a:solidFill>
                  <a:srgbClr val="2F5597"/>
                </a:solidFill>
              </a:rPr>
              <a:t>standardized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API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for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the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frontend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interaction</a:t>
            </a:r>
          </a:p>
          <a:p>
            <a:pPr lvl="2">
              <a:buClr>
                <a:srgbClr val="12346D"/>
              </a:buClr>
            </a:pPr>
            <a:r>
              <a:rPr lang="en-US" altLang="zh-CN" dirty="0">
                <a:solidFill>
                  <a:srgbClr val="2F5597"/>
                </a:solidFill>
              </a:rPr>
              <a:t>Adapter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layer: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integrates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diverse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resources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(compute,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storage,</a:t>
            </a:r>
            <a:r>
              <a:rPr lang="zh-CN" altLang="en-US" dirty="0">
                <a:solidFill>
                  <a:srgbClr val="2F5597"/>
                </a:solidFill>
              </a:rPr>
              <a:t> </a:t>
            </a:r>
            <a:r>
              <a:rPr lang="en-US" altLang="zh-CN" dirty="0">
                <a:solidFill>
                  <a:srgbClr val="2F5597"/>
                </a:solidFill>
              </a:rPr>
              <a:t>applications</a:t>
            </a:r>
            <a:r>
              <a:rPr lang="zh-CN" altLang="en-US" dirty="0">
                <a:solidFill>
                  <a:srgbClr val="2F5597"/>
                </a:solidFill>
              </a:rPr>
              <a:t>）</a:t>
            </a:r>
            <a:endParaRPr lang="en-US" altLang="zh-CN" dirty="0">
              <a:solidFill>
                <a:srgbClr val="2F5597"/>
              </a:solidFill>
            </a:endParaRPr>
          </a:p>
          <a:p>
            <a:pPr lvl="3">
              <a:buClr>
                <a:srgbClr val="12346D"/>
              </a:buClr>
            </a:pPr>
            <a:endParaRPr lang="en-US" altLang="zh-CN" dirty="0"/>
          </a:p>
          <a:p>
            <a:pPr lvl="3"/>
            <a:endParaRPr lang="en-US" altLang="zh-CN" dirty="0"/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3EC27-5B3E-6DEE-C0B3-5E2D1CF2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E6B31BEF-C01E-4CA6-9D7D-67F43F13ADF2}" type="slidenum">
              <a:rPr lang="en-US" altLang="zh-CN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/18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92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M5NmE2MDFkNTg1OTJmM2ZiOTU3ZGFhZGYzM2M4Y2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Lato Heavy"/>
        <a:ea typeface="思源黑体 CN Medium"/>
        <a:cs typeface=""/>
      </a:majorFont>
      <a:minorFont>
        <a:latin typeface="Lato SemiLight"/>
        <a:ea typeface="思源黑体 CN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9269</TotalTime>
  <Words>1192</Words>
  <Application>Microsoft Macintosh PowerPoint</Application>
  <PresentationFormat>Widescreen</PresentationFormat>
  <Paragraphs>273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Lato Heavy</vt:lpstr>
      <vt:lpstr>Lato SemiLight</vt:lpstr>
      <vt:lpstr>微软雅黑</vt:lpstr>
      <vt:lpstr>Abadi</vt:lpstr>
      <vt:lpstr>ACADEMY ENGRAVED LET PLAIN:1.0</vt:lpstr>
      <vt:lpstr>American Typewriter</vt:lpstr>
      <vt:lpstr>Arial</vt:lpstr>
      <vt:lpstr>Arial Black</vt:lpstr>
      <vt:lpstr>Century Gothic</vt:lpstr>
      <vt:lpstr>Source Sans Pro</vt:lpstr>
      <vt:lpstr>Times New Roman</vt:lpstr>
      <vt:lpstr>Wingdings</vt:lpstr>
      <vt:lpstr>Office 主题​​</vt:lpstr>
      <vt:lpstr>From Backend to Interactive Based on HTCondor   </vt:lpstr>
      <vt:lpstr>Outline</vt:lpstr>
      <vt:lpstr>Traditional HEP Batch System Workflow </vt:lpstr>
      <vt:lpstr>Evolving HEP Analysis Requirements</vt:lpstr>
      <vt:lpstr>Evolving HEP Analysis Requirements</vt:lpstr>
      <vt:lpstr>INK: Interactive aNalysis worKbench</vt:lpstr>
      <vt:lpstr>Key Development Challenges</vt:lpstr>
      <vt:lpstr>Loose and Flexible Architecture</vt:lpstr>
      <vt:lpstr>INK Modular Architecture</vt:lpstr>
      <vt:lpstr>Authentication and Authorization</vt:lpstr>
      <vt:lpstr>INK Authentication and Authorization at IHEP</vt:lpstr>
      <vt:lpstr>Run Application ON Worker Node</vt:lpstr>
      <vt:lpstr>Customization for Experiments (Ongoing Work)</vt:lpstr>
      <vt:lpstr>Current Status</vt:lpstr>
      <vt:lpstr>Next Steps</vt:lpstr>
      <vt:lpstr>Summary</vt:lpstr>
      <vt:lpstr>Acknowledgement</vt:lpstr>
      <vt:lpstr>PowerPoint Presentation</vt:lpstr>
      <vt:lpstr>PowerPoint Presentation</vt:lpstr>
      <vt:lpstr>https://ink.ihep.ac.cn  --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Lc2ppi0_workshop</dc:title>
  <dc:creator>Yangu Li</dc:creator>
  <cp:lastModifiedBy>Microsoft Office User</cp:lastModifiedBy>
  <cp:revision>2636</cp:revision>
  <cp:lastPrinted>2018-10-09T13:01:00Z</cp:lastPrinted>
  <dcterms:created xsi:type="dcterms:W3CDTF">2018-08-22T08:31:00Z</dcterms:created>
  <dcterms:modified xsi:type="dcterms:W3CDTF">2025-06-05T19:51:04Z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0ED1FD5E4829472C89500BA22B722562_13</vt:lpwstr>
  </property>
  <property fmtid="{D5CDD505-2E9C-101B-9397-08002B2CF9AE}" pid="3" name="KSOProductBuildVer">
    <vt:lpwstr>2052-12.1.0.20305</vt:lpwstr>
  </property>
</Properties>
</file>