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1946273b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1946273b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10f36b6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10f36b6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1741c17c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61741c17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10f36b6d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10f36b6d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1946273b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1946273b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10f36b6d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10f36b6d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1946273b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1946273b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1946273b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1946273b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10f36b6d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10f36b6d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1946273b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1946273b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1741c17c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1741c17c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1946273b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1946273b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10f36b6d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10f36b6d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10f36b6d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610f36b6d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1946273b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1946273b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10f36b6d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10f36b6d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1946273b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1946273b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10f36b6d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610f36b6d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1741c17c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61741c17c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1946273b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61946273b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1946273b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1946273b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10f36b6d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10f36b6d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10f36b6d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10f36b6d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12fad664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612fad66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12fad664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12fad66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12fad66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12fad66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1741c17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1741c17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stroquery.readthedocs.io/en/latest/mast/mast.html" TargetMode="External"/><Relationship Id="rId4" Type="http://schemas.openxmlformats.org/officeDocument/2006/relationships/hyperlink" Target="https://spacetelescope.github.io/mast_notebooks/notebooks/multi_mission/large_downloads/large_downloads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registry.opendata.aws/collab/stsci/" TargetMode="External"/><Relationship Id="rId4" Type="http://schemas.openxmlformats.org/officeDocument/2006/relationships/hyperlink" Target="https://spacetelescope.github.io/mast_notebooks/notebooks/multi_mission/galex_panstarrs_bulk_download/galex_panstarrs_bulk_download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ata.lsst.cloud/" TargetMode="External"/><Relationship Id="rId4" Type="http://schemas.openxmlformats.org/officeDocument/2006/relationships/hyperlink" Target="http://asas-sn.ifa.hawaii.edu/skypatrol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dodds@hawaii.edu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sci-ndp/scidx-api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ata.ucar.ed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ifauh.github.io/SPIN4D/SECOND%20AUTHOR%20PERSONAL%20LINK" TargetMode="External"/><Relationship Id="rId10" Type="http://schemas.openxmlformats.org/officeDocument/2006/relationships/hyperlink" Target="https://ifauh.github.io/SPIN4D/SECOND%20AUTHOR%20PERSONAL%20LINK" TargetMode="External"/><Relationship Id="rId13" Type="http://schemas.openxmlformats.org/officeDocument/2006/relationships/hyperlink" Target="https://ifauh.github.io/SPIN4D/SECOND%20AUTHOR%20PERSONAL%20LINK" TargetMode="External"/><Relationship Id="rId12" Type="http://schemas.openxmlformats.org/officeDocument/2006/relationships/hyperlink" Target="https://ifauh.github.io/SPIN4D/SECOND%20AUTHOR%20PERSONAL%20LINK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tn-itc.ifa.hawaii.edu/spin4d/DR1/" TargetMode="External"/><Relationship Id="rId4" Type="http://schemas.openxmlformats.org/officeDocument/2006/relationships/hyperlink" Target="https://ifauh.github.io/SPIN4D/FIRST%20AUTHOR%20PERSONAL%20LINK" TargetMode="External"/><Relationship Id="rId9" Type="http://schemas.openxmlformats.org/officeDocument/2006/relationships/hyperlink" Target="https://ifauh.github.io/SPIN4D/SECOND%20AUTHOR%20PERSONAL%20LINK" TargetMode="External"/><Relationship Id="rId5" Type="http://schemas.openxmlformats.org/officeDocument/2006/relationships/hyperlink" Target="https://ifauh.github.io/SPIN4D/SECOND%20AUTHOR%20PERSONAL%20LINK" TargetMode="External"/><Relationship Id="rId6" Type="http://schemas.openxmlformats.org/officeDocument/2006/relationships/hyperlink" Target="https://ifauh.github.io/SPIN4D/SECOND%20AUTHOR%20PERSONAL%20LINK" TargetMode="External"/><Relationship Id="rId7" Type="http://schemas.openxmlformats.org/officeDocument/2006/relationships/hyperlink" Target="https://ifauh.github.io/SPIN4D/SECOND%20AUTHOR%20PERSONAL%20LINK" TargetMode="External"/><Relationship Id="rId8" Type="http://schemas.openxmlformats.org/officeDocument/2006/relationships/hyperlink" Target="https://ifauh.github.io/SPIN4D/SECOND%20AUTHOR%20PERSONAL%20LIN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axisUh8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69283" y="2770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Pelican and NDP - </a:t>
            </a:r>
            <a:r>
              <a:rPr lang="en">
                <a:solidFill>
                  <a:schemeClr val="accent6"/>
                </a:solidFill>
              </a:rPr>
              <a:t>Open Access to Astronomy Data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77850" y="301175"/>
            <a:ext cx="610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</a:rPr>
              <a:t>HTC25</a:t>
            </a:r>
            <a:endParaRPr b="1"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Jupyter Notebook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52475"/>
            <a:ext cx="7294323" cy="36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Astronomy Data Access Patterns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Interactive Search and Download (</a:t>
            </a:r>
            <a:r>
              <a:rPr lang="en" sz="2400">
                <a:solidFill>
                  <a:srgbClr val="FF0000"/>
                </a:solidFill>
              </a:rPr>
              <a:t>not scalable</a:t>
            </a:r>
            <a:r>
              <a:rPr lang="en" sz="2400"/>
              <a:t>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Bulk Download by Arrangement </a:t>
            </a:r>
            <a:r>
              <a:rPr lang="en" sz="2400"/>
              <a:t>(</a:t>
            </a:r>
            <a:r>
              <a:rPr lang="en" sz="2400">
                <a:solidFill>
                  <a:srgbClr val="FF0000"/>
                </a:solidFill>
              </a:rPr>
              <a:t>not scalable or repeatable</a:t>
            </a:r>
            <a:r>
              <a:rPr lang="en" sz="2400"/>
              <a:t>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Scripted Search and Download (</a:t>
            </a:r>
            <a:r>
              <a:rPr lang="en" sz="2400">
                <a:solidFill>
                  <a:srgbClr val="FF0000"/>
                </a:solidFill>
              </a:rPr>
              <a:t>time sink, slow</a:t>
            </a:r>
            <a:r>
              <a:rPr lang="en" sz="2400"/>
              <a:t>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Cloud Data + Service (</a:t>
            </a:r>
            <a:r>
              <a:rPr lang="en" sz="2400">
                <a:solidFill>
                  <a:srgbClr val="FF9900"/>
                </a:solidFill>
              </a:rPr>
              <a:t>vendor lock, cost?, egress performance</a:t>
            </a:r>
            <a:r>
              <a:rPr lang="en" sz="2400"/>
              <a:t>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Private</a:t>
            </a:r>
            <a:r>
              <a:rPr lang="en" sz="2400"/>
              <a:t> Cloud Data + Service</a:t>
            </a:r>
            <a:r>
              <a:rPr lang="en" sz="2400"/>
              <a:t> (</a:t>
            </a:r>
            <a:r>
              <a:rPr lang="en" sz="2400">
                <a:solidFill>
                  <a:srgbClr val="6AA84F"/>
                </a:solidFill>
              </a:rPr>
              <a:t>Rubin Science Platform</a:t>
            </a:r>
            <a:r>
              <a:rPr lang="en" sz="2400"/>
              <a:t>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Data Broker (</a:t>
            </a:r>
            <a:r>
              <a:rPr lang="en" sz="2400">
                <a:solidFill>
                  <a:srgbClr val="6AA84F"/>
                </a:solidFill>
              </a:rPr>
              <a:t>Rubin/LSST</a:t>
            </a:r>
            <a:r>
              <a:rPr lang="en" sz="2400"/>
              <a:t>, </a:t>
            </a:r>
            <a:r>
              <a:rPr lang="en" sz="2400">
                <a:solidFill>
                  <a:srgbClr val="6AA84F"/>
                </a:solidFill>
              </a:rPr>
              <a:t>NDP</a:t>
            </a:r>
            <a:r>
              <a:rPr lang="en" sz="2400"/>
              <a:t>)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Science Content Distribution Network (</a:t>
            </a:r>
            <a:r>
              <a:rPr lang="en" sz="2400">
                <a:solidFill>
                  <a:srgbClr val="6AA84F"/>
                </a:solidFill>
              </a:rPr>
              <a:t>OSDF+Pelican</a:t>
            </a:r>
            <a:r>
              <a:rPr lang="en" sz="2400"/>
              <a:t>)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Bulk Download by Arrangement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Bernie at Space Telescope Science Institute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Ask him to prepare a download manifest for 600TB of TESS data. (</a:t>
            </a:r>
            <a:r>
              <a:rPr lang="en">
                <a:solidFill>
                  <a:srgbClr val="FF0000"/>
                </a:solidFill>
              </a:rPr>
              <a:t>55d@1Gbps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Receive a tarball of 1,770 shell scripts each with ~2,800 curl commands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Write a script to partition the execution of curl commands into 52 “sectors”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Manually run each sector script to copy from STScI to our Baltimore DTN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anually</a:t>
            </a:r>
            <a:r>
              <a:rPr lang="en"/>
              <a:t> copy (lftp) from Baltimore DTN to Hawaii storage cluster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Get pulled away by new priorities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Frustrated PI assigns a grad student to finish the work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Scripted Search and Download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</a:t>
            </a:r>
            <a:r>
              <a:rPr b="1" lang="en"/>
              <a:t>stroquery.mast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https://astroquery.readthedocs.io/en/latest/mast/mast.html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https://spacetelescope.github.io/mast_notebooks/notebooks/multi_mission/large_downloads/large_downloads.html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0000"/>
                </a:solidFill>
              </a:rPr>
              <a:t>Large query results fail due to lack of compute or storage resources. If it works at all, data transfer takes a long time (days, months).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015" y="402600"/>
            <a:ext cx="7413974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Data + Services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Telescope Science Institute + AWS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https://registry.opendata.aws/collab/stsci/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https://spacetelescope.github.io/mast_notebooks/notebooks/multi_mission/galex_panstarrs_bulk_download/galex_panstarrs_bulk_download.html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Data + Services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7720438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Data + Services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7445044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Private</a:t>
            </a:r>
            <a:r>
              <a:rPr lang="en"/>
              <a:t> </a:t>
            </a:r>
            <a:r>
              <a:rPr lang="en"/>
              <a:t>Cloud Data + Services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Rubin Science Platform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https://data.lsst.cloud/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SkyPatrol 2.0 (ASAS-SN)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http://asas-sn.ifa.hawaii.edu/skypatrol/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50" y="445025"/>
            <a:ext cx="7650890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Curt Dodds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Institute for Astronomy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Hawaii, Manoa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dodds@hawaii.edu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7910" y="0"/>
            <a:ext cx="292608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152475"/>
            <a:ext cx="5831700" cy="20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25" y="445025"/>
            <a:ext cx="8141143" cy="46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Broker</a:t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Time-domain Astronomy</a:t>
            </a:r>
            <a:r>
              <a:rPr lang="en"/>
              <a:t> (event-driven)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E.g. LIGO detections, comet “activity”, supernovae, near-Earth objects, variable stars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Rubin Science Platform</a:t>
            </a:r>
            <a:r>
              <a:rPr lang="en"/>
              <a:t>: ANTARES Broker (US) +  downstream specialized brokers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NDP Endpoint</a:t>
            </a:r>
            <a:r>
              <a:rPr lang="en"/>
              <a:t>: Kafka Service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Data Platform Endpoint</a:t>
            </a:r>
            <a:endParaRPr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 on-prem with my on-prem data (sounds familiar)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Docker Compose: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https://github.com/sci-ndp/scidx-api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Kubernetes (new, WIP)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CKAN Data Portal, registry integrated with the central NDP registry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Kafka Streaming (“Data Broker” service)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JupyterHub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Pelican?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2302" cy="477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Distribution Network for Science</a:t>
            </a:r>
            <a:endParaRPr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6" title="OSG_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49165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320" y="2099825"/>
            <a:ext cx="2556974" cy="252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HTC25: New Challenges</a:t>
            </a:r>
            <a:endParaRPr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NDP/Pelican Integration???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Data Discovery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Use </a:t>
            </a:r>
            <a:r>
              <a:rPr lang="en" sz="2000"/>
              <a:t>NDP for data discovery (of Pelican URLs)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Explicit Pelican URLs in NDP datasets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Data Access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Add Pelican data origin to NDP Endpoint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Teaching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U</a:t>
            </a:r>
            <a:r>
              <a:rPr lang="en" sz="2000"/>
              <a:t>se OSPool for Notebooks and Pelican for data staging in NDP “Classrooms”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HTC25: </a:t>
            </a:r>
            <a:r>
              <a:rPr lang="en"/>
              <a:t>New Challenges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AI/ML on OSPool GPUs</a:t>
            </a:r>
            <a:endParaRPr sz="24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High </a:t>
            </a:r>
            <a:r>
              <a:rPr b="1" lang="en" sz="2300"/>
              <a:t>Throughput </a:t>
            </a:r>
            <a:r>
              <a:rPr lang="en" sz="2300"/>
              <a:t>ML</a:t>
            </a:r>
            <a:endParaRPr sz="2300"/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" sz="2000"/>
              <a:t>Hyperparameter Search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Ablation Study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ML </a:t>
            </a:r>
            <a:r>
              <a:rPr lang="en" sz="2000"/>
              <a:t>Batch </a:t>
            </a:r>
            <a:r>
              <a:rPr lang="en" sz="2000"/>
              <a:t>Inference</a:t>
            </a:r>
            <a:endParaRPr sz="20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Data Access</a:t>
            </a:r>
            <a:endParaRPr sz="2200"/>
          </a:p>
          <a:p>
            <a:pPr indent="-355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Pelican Dataset “Subsetting”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Pelican Dataset Streaming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HTC25: New Challenges</a:t>
            </a:r>
            <a:endParaRPr/>
          </a:p>
        </p:txBody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Teaching Astronomy </a:t>
            </a:r>
            <a:r>
              <a:rPr lang="en" sz="2400"/>
              <a:t>with Jupyter Notebooks</a:t>
            </a:r>
            <a:endParaRPr sz="24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30 (100?) students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30 (100?) Jupyter Notebooks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“Put a monkey at the top of the tree and the others will follow” - Miron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Find myself one instructor “monkey”</a:t>
            </a:r>
            <a:endParaRPr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Discovery is a Hot Mess</a:t>
            </a:r>
            <a:endParaRPr/>
          </a:p>
        </p:txBody>
      </p:sp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Data Platform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National Science Data Fabric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NAIRR Pilot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NCAR DASH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https://data.ucar.edu/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Amazon Open Science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Google Cloud Public Datasets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Challenge from Miron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year (HTC24) Miron gave me a challenge.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 asked me to identify one end to end use case using OSDF to stage data to OSPool or NRP for compute.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SPIN4D Project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11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Critical Early DKIST Science: Spectropolarimetric Inversion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in Four Dimensions with Deep Learning (SPIN4D)</a:t>
            </a:r>
            <a:endParaRPr sz="2400"/>
          </a:p>
        </p:txBody>
      </p:sp>
      <p:sp>
        <p:nvSpPr>
          <p:cNvPr id="78" name="Google Shape;78;p16"/>
          <p:cNvSpPr txBox="1"/>
          <p:nvPr/>
        </p:nvSpPr>
        <p:spPr>
          <a:xfrm>
            <a:off x="587750" y="4449550"/>
            <a:ext cx="559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http://dtn-itc.ifa.hawaii.edu/spin4d/DR1/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21775" y="2507050"/>
            <a:ext cx="7497900" cy="19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Xudong Sun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1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Kai Yang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1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Jiayi Liu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1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Yannik Glaser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1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Lucas Tarr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2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Matthias Rempel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3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Sarah Jaeggli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2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Tom Schad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2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S. C. Dodds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1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 </a:t>
            </a:r>
            <a:r>
              <a:rPr lang="en" sz="1700">
                <a:solidFill>
                  <a:srgbClr val="209CEE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Peter Sadowski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1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,</a:t>
            </a:r>
            <a:endParaRPr sz="17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1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University of Hawaii Manoa 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2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National Solar Observatory </a:t>
            </a:r>
            <a:r>
              <a:rPr baseline="30000" lang="en" sz="1700">
                <a:solidFill>
                  <a:srgbClr val="4A4A4A"/>
                </a:solidFill>
                <a:highlight>
                  <a:srgbClr val="FFFFFF"/>
                </a:highlight>
              </a:rPr>
              <a:t>3</a:t>
            </a:r>
            <a:r>
              <a:rPr lang="en" sz="1700">
                <a:solidFill>
                  <a:srgbClr val="4A4A4A"/>
                </a:solidFill>
                <a:highlight>
                  <a:srgbClr val="FFFFFF"/>
                </a:highlight>
              </a:rPr>
              <a:t>High Altitude Observatory</a:t>
            </a:r>
            <a:endParaRPr sz="1700">
              <a:solidFill>
                <a:srgbClr val="4A4A4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NSF #2008344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5F5F5"/>
                </a:highlight>
              </a:rPr>
              <a:t>Objective</a:t>
            </a:r>
            <a:endParaRPr sz="16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5F5F5"/>
                </a:highlight>
              </a:rPr>
              <a:t>D</a:t>
            </a:r>
            <a:r>
              <a:rPr lang="en" sz="1600">
                <a:solidFill>
                  <a:schemeClr val="dk1"/>
                </a:solidFill>
                <a:highlight>
                  <a:srgbClr val="F5F5F5"/>
                </a:highlight>
              </a:rPr>
              <a:t>evelop deep convolutional neural networks (CNNs) for estimating the physical properties of the solar photosphere for Daniel K. Inouye Solar Telescope (DKIST) observations. </a:t>
            </a:r>
            <a:endParaRPr sz="16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5F5F5"/>
                </a:highlight>
              </a:rPr>
              <a:t>Method</a:t>
            </a:r>
            <a:endParaRPr b="1" sz="16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5F5F5"/>
                </a:highlight>
              </a:rPr>
              <a:t>Simulation (MURaM): 25x25x8 Mm volume, 16x16x12 km spatial resolution, 6 solar-hours at 40s cadence, 6 initial conditions*</a:t>
            </a:r>
            <a:endParaRPr sz="16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5F5F5"/>
                </a:highlight>
              </a:rPr>
              <a:t>Synthesize Stokes profiles (SIR) of Fe</a:t>
            </a:r>
            <a:r>
              <a:rPr baseline="-25000" lang="en" sz="1900">
                <a:solidFill>
                  <a:schemeClr val="dk1"/>
                </a:solidFill>
                <a:highlight>
                  <a:srgbClr val="F5F5F5"/>
                </a:highlight>
              </a:rPr>
              <a:t>1</a:t>
            </a:r>
            <a:r>
              <a:rPr lang="en" sz="1600">
                <a:solidFill>
                  <a:schemeClr val="dk1"/>
                </a:solidFill>
                <a:highlight>
                  <a:srgbClr val="F5F5F5"/>
                </a:highlight>
              </a:rPr>
              <a:t> lines at 630 and 1565 nm</a:t>
            </a:r>
            <a:endParaRPr sz="16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5F5F5"/>
                </a:highlight>
              </a:rPr>
              <a:t>T</a:t>
            </a:r>
            <a:r>
              <a:rPr lang="en" sz="1600">
                <a:solidFill>
                  <a:schemeClr val="dk1"/>
                </a:solidFill>
                <a:highlight>
                  <a:srgbClr val="F5F5F5"/>
                </a:highlight>
              </a:rPr>
              <a:t>rain a set of CNNs that can rapidly infer the 4D MHD state vectors from (DKIST) images</a:t>
            </a:r>
            <a:endParaRPr sz="1600">
              <a:solidFill>
                <a:schemeClr val="dk1"/>
              </a:solidFill>
              <a:highlight>
                <a:srgbClr val="F5F5F5"/>
              </a:highlight>
            </a:endParaRPr>
          </a:p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SPIN4D Project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00" y="445025"/>
            <a:ext cx="7981699" cy="42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SPIN4D Data Release 1 (DR1) Data Flow Diagram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 title="SPIN4D-DR1 DFD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400" y="1109700"/>
            <a:ext cx="7171200" cy="40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Data Platform (NDP)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3000"/>
            <a:ext cx="8832300" cy="393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Science Data Federation (OSDF)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450" y="1152475"/>
            <a:ext cx="6059099" cy="41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