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7" r:id="rId2"/>
    <p:sldId id="350" r:id="rId3"/>
    <p:sldId id="1968" r:id="rId4"/>
    <p:sldId id="1980" r:id="rId5"/>
    <p:sldId id="1975" r:id="rId6"/>
    <p:sldId id="1971" r:id="rId7"/>
    <p:sldId id="1976" r:id="rId8"/>
    <p:sldId id="1977" r:id="rId9"/>
    <p:sldId id="1979" r:id="rId10"/>
    <p:sldId id="1972" r:id="rId11"/>
    <p:sldId id="1973" r:id="rId12"/>
    <p:sldId id="1978" r:id="rId13"/>
    <p:sldId id="195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2"/>
  </p:normalViewPr>
  <p:slideViewPr>
    <p:cSldViewPr snapToGrid="0" showGuides="1">
      <p:cViewPr varScale="1">
        <p:scale>
          <a:sx n="102" d="100"/>
          <a:sy n="102" d="100"/>
        </p:scale>
        <p:origin x="85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3F1FF-72F2-3C4D-962D-D07DAAC58823}" type="datetimeFigureOut">
              <a:rPr lang="en-US" smtClean="0"/>
              <a:t>6/2/25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FC3E3-A5B9-1E4A-A789-7E55FFA4A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13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AF5C68-C389-6643-B216-4469B3DE30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7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CA7D7-E1AF-3C05-3FCE-265C26B22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812828-58D4-E06B-B927-66E9A1D259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10B085-E7D6-65D5-EB29-185E3815FF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1B0F9-82D7-C5B2-FB61-62F6CCF49C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552660-6D68-654A-A63F-19611597A9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5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EB937-81EF-8C48-5469-3F4D9D876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65BF15-AF39-1ACE-4B72-4A303CB2D6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BF454B-F49A-7B5B-B1B5-0F189484B9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92B67-1BBD-C824-94DD-555B4FE189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552660-6D68-654A-A63F-19611597A9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45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A3DC7-0518-6C27-EA53-DB7619E02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BCC6B3-F017-AAB1-B977-A745D4B369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DA8374-74F9-948E-C393-E2781FBD79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18176-C93F-F675-AEFF-6FE69C2952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552660-6D68-654A-A63F-19611597A9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91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552660-6D68-654A-A63F-19611597A9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28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EAF0C-71B9-0071-6BB6-0E37066D3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7CC240-C8D7-AE42-C886-BB21FC12B8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B4B908-D0EE-00D4-C140-3567722346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96C08D-5060-6DE1-5BD0-4098764885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552660-6D68-654A-A63F-19611597A9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45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57DFC-8EA3-E5C3-A626-0B9C99F00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D0D3D8-00FB-7DB9-FA1D-4970FE90C3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450122-D558-801C-B8DE-56FED4C933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D3374-B758-62FF-AFA5-F1FD546339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552660-6D68-654A-A63F-19611597A9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84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22C85-FA50-69BD-50B4-A8E60B552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F1364E-8B3A-BE74-E18E-109D6357D1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F0CC72-B983-3ADE-05C9-8EDACE2C9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B1496-DC7B-1017-1227-982A03DCC1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552660-6D68-654A-A63F-19611597A9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78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31921-7853-A77C-410D-14B7D6AA6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1A1A7E-C6D0-9783-889C-3D762DD274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D7D79F-4EC7-C34C-33AB-2CD622CF41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6F308-6971-71B6-E2FE-793E4E9932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552660-6D68-654A-A63F-19611597A91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74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7ACA9-61AA-A556-614F-46A9E34C1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E366AB-F8A6-BAEE-3B2C-2B60DD8F65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14E006-5F8E-6B3F-E30D-874100FC8E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74F2D-1D01-3FF4-4B48-5C516C8324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552660-6D68-654A-A63F-19611597A9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733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E5F6C-F781-D9A5-4C43-711DDD9F0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D7E32B-DE4F-DA93-CA46-6C040D300E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CA1821-BA80-A4A2-C3F3-9943A5A78A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E90EF-B3CF-5011-D3F8-9A00D30D39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552660-6D68-654A-A63F-19611597A9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100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11693-36EC-8A8E-9F17-5097F76AB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7F6609-46CC-483A-D2BB-35991E2553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793CC2-82AA-F9A0-148B-46326D2838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8E0B34-668F-A1D4-7C5F-E37865B43F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552660-6D68-654A-A63F-19611597A9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069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D7325-6454-463B-CDE9-1330F6BC5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AC4DEA-2756-EFBB-F4B9-145604B1CD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5790E-BCA5-C1DD-29F4-C587732EC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63ED4-6E71-EC4B-BAA7-82730C143607}" type="datetimeFigureOut">
              <a:rPr lang="en-US" smtClean="0"/>
              <a:t>6/2/25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4C2BF-C849-9226-C3FB-7D088A7E2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A0BF9-2857-D035-8637-88773D803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03B8-70C7-2648-9EE5-0B27E3D6D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65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1F690-B15E-AAFE-0A10-605717FE0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4A0700-C0E1-37F3-9407-0755C0C10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6860A-DD46-FCE0-C192-2F163DAFA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63ED4-6E71-EC4B-BAA7-82730C143607}" type="datetimeFigureOut">
              <a:rPr lang="en-US" smtClean="0"/>
              <a:t>6/2/25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CC71F-3ADF-B7C4-10CA-797B43053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4F183-9641-B110-1A46-1435A7EA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03B8-70C7-2648-9EE5-0B27E3D6D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4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175F03-875C-7D0B-3BE8-DDAC26558F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A42334-16B9-AC13-C879-09724227F8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4ED701-9A47-E123-4467-168A9689C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63ED4-6E71-EC4B-BAA7-82730C143607}" type="datetimeFigureOut">
              <a:rPr lang="en-US" smtClean="0"/>
              <a:t>6/2/25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B9C9A-6885-94CA-68FC-42B1FE30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30D38-872B-2210-9CBC-3A7C75460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03B8-70C7-2648-9EE5-0B27E3D6D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02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980D3B-CF12-A041-9B16-83F4D39B3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2041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21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4320">
          <p15:clr>
            <a:srgbClr val="FBAE40"/>
          </p15:clr>
        </p15:guide>
        <p15:guide id="4" pos="76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980D3B-CF12-A041-9B16-83F4D39B3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98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CCE9A-08B7-52D2-CD7F-E47ECA820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920A7-4D13-82EE-44EE-1A72C02A1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F9084-AD3D-7B0F-98BA-E879D6E5B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63ED4-6E71-EC4B-BAA7-82730C143607}" type="datetimeFigureOut">
              <a:rPr lang="en-US" smtClean="0"/>
              <a:t>6/2/25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29EFA-E9C7-7D82-A84C-FF9D22E59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B923A-05AF-403F-35E7-E2BE9A6E0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03B8-70C7-2648-9EE5-0B27E3D6D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A8C98-C39C-1E4B-9EA6-1B1603E3F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18259-CE06-C411-D85A-E5C71BF5A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7A715-1A7E-3161-2203-426AC8844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63ED4-6E71-EC4B-BAA7-82730C143607}" type="datetimeFigureOut">
              <a:rPr lang="en-US" smtClean="0"/>
              <a:t>6/2/25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FB34F3-8A4F-CAE1-E213-40F2C73A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7522B-226F-EF86-8D47-39C0DA6F4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03B8-70C7-2648-9EE5-0B27E3D6D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241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0427E-052C-B340-A9A7-3C87922D2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9657B-A878-7233-F6A5-569ED121B6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B06CF-682C-75DA-4B99-F5C63E2AF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6ADC25-E5BC-A44E-1523-A460946EB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63ED4-6E71-EC4B-BAA7-82730C143607}" type="datetimeFigureOut">
              <a:rPr lang="en-US" smtClean="0"/>
              <a:t>6/2/25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1D776-C1DE-07A2-56C2-47089C73A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839BEE-ECFF-25AA-7C7C-16754EE7B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03B8-70C7-2648-9EE5-0B27E3D6D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08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A65FF-251F-9985-7F33-0747E70C7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7EAB1-C9E0-E4A3-E531-770DBF54E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04F5BD-3F6F-32D0-E8ED-4637FE1B16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D113F4-FA7D-43C5-5007-DE4BD04DB0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3FD2E8-8918-E6B0-2B9F-024375FDEB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335B77-E320-BD1B-B3D4-C770E829D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63ED4-6E71-EC4B-BAA7-82730C143607}" type="datetimeFigureOut">
              <a:rPr lang="en-US" smtClean="0"/>
              <a:t>6/2/25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677258-76E8-178A-7487-7DDD240E3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9DFD8E-6A40-137D-F5E3-DA5BF2E90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03B8-70C7-2648-9EE5-0B27E3D6D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312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5D5A5-726A-CA94-C84D-2C771E81B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BD6DF1-D504-3907-778D-1E0DB2339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63ED4-6E71-EC4B-BAA7-82730C143607}" type="datetimeFigureOut">
              <a:rPr lang="en-US" smtClean="0"/>
              <a:t>6/2/25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9D469B-8ADE-88A6-BC96-3BC2F013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8C12A3-EA2B-FCA7-81FB-BA4ED2DF4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03B8-70C7-2648-9EE5-0B27E3D6D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09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ED6C08-7EB0-865A-06A7-9F2D79D7D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63ED4-6E71-EC4B-BAA7-82730C143607}" type="datetimeFigureOut">
              <a:rPr lang="en-US" smtClean="0"/>
              <a:t>6/2/25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F075E4-7079-A3D6-505E-6A3DDD5A2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FF764-35ED-1B51-3528-4FC624AAA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03B8-70C7-2648-9EE5-0B27E3D6D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963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EFD3F-127B-FD0E-A07C-D03B2645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5F5A7-ECBE-E502-FDC3-F86C79276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DF92F-564E-7638-5A0E-0A67E0A0B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E1390-5A65-A87F-A4F0-794185F00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63ED4-6E71-EC4B-BAA7-82730C143607}" type="datetimeFigureOut">
              <a:rPr lang="en-US" smtClean="0"/>
              <a:t>6/2/25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9BAACF-744C-0E7D-78F7-33659493C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8B739-34A6-AAC8-3D16-BDEBAD370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03B8-70C7-2648-9EE5-0B27E3D6D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873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232B-4EE4-F205-C7AE-57A6291C2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29C633-9C96-CF3D-EAC7-E5D596DB1B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5B6E3F-03CB-D695-ABF1-99736A016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921496-E0C3-3AE1-4F1F-291ED24AE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63ED4-6E71-EC4B-BAA7-82730C143607}" type="datetimeFigureOut">
              <a:rPr lang="en-US" smtClean="0"/>
              <a:t>6/2/25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178420-98DE-1EBD-4E9A-3355E4680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684F79-7141-03DF-CB14-D66FE8316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03B8-70C7-2648-9EE5-0B27E3D6D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40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92984C-F4AC-46F2-F848-34F7A6292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E6401E-A26A-1594-63E0-4D5A06472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2DEE4-A354-7750-BFD7-C81588C563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963ED4-6E71-EC4B-BAA7-82730C143607}" type="datetimeFigureOut">
              <a:rPr lang="en-US" smtClean="0"/>
              <a:t>6/2/25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4CE82-9DE0-A6AA-E8AE-1A2C365C2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B951A-72D3-ABA9-C3E0-98033193D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5D03B8-70C7-2648-9EE5-0B27E3D6D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97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E94A24-287D-E24D-816D-F78ED49F6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0"/>
            <a:ext cx="121793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35BEEC-B17A-634B-8583-816505D6E9D7}"/>
              </a:ext>
            </a:extLst>
          </p:cNvPr>
          <p:cNvSpPr txBox="1"/>
          <p:nvPr/>
        </p:nvSpPr>
        <p:spPr>
          <a:xfrm>
            <a:off x="3875347" y="1259801"/>
            <a:ext cx="71940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Expanding Access to Computing: CENVAL-ARC with OSG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0436AE-1E94-9944-BDB6-C415C8365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862" y="6234746"/>
            <a:ext cx="1045362" cy="29400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B5F953-9411-6D49-8EA6-2B055E48A982}"/>
              </a:ext>
            </a:extLst>
          </p:cNvPr>
          <p:cNvCxnSpPr/>
          <p:nvPr/>
        </p:nvCxnSpPr>
        <p:spPr>
          <a:xfrm>
            <a:off x="6277742" y="4046951"/>
            <a:ext cx="185979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49B0707-6B9E-1645-9AE8-95016FA49020}"/>
              </a:ext>
            </a:extLst>
          </p:cNvPr>
          <p:cNvSpPr txBox="1"/>
          <p:nvPr/>
        </p:nvSpPr>
        <p:spPr>
          <a:xfrm>
            <a:off x="3662405" y="4466651"/>
            <a:ext cx="80589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Sarvani Chadalapaka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of CIRT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sarvani@ucmerced.edu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698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88E39-C1E9-1150-DD9F-2858F9376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25A108-BE38-C828-F022-0F34DBD0FA84}"/>
              </a:ext>
            </a:extLst>
          </p:cNvPr>
          <p:cNvSpPr txBox="1"/>
          <p:nvPr/>
        </p:nvSpPr>
        <p:spPr>
          <a:xfrm>
            <a:off x="3268756" y="2450726"/>
            <a:ext cx="3318062" cy="10992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endParaRPr lang="en-US" sz="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6B52B5-6BA4-2FD3-0AA1-6431AFA90F24}"/>
              </a:ext>
            </a:extLst>
          </p:cNvPr>
          <p:cNvSpPr txBox="1"/>
          <p:nvPr/>
        </p:nvSpPr>
        <p:spPr>
          <a:xfrm>
            <a:off x="-56429" y="-81438"/>
            <a:ext cx="12248429" cy="691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48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Integration Process and Architecture Decisions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8A7E34-0929-D528-ADA1-651DCAAA16C2}"/>
              </a:ext>
            </a:extLst>
          </p:cNvPr>
          <p:cNvSpPr txBox="1">
            <a:spLocks/>
          </p:cNvSpPr>
          <p:nvPr/>
        </p:nvSpPr>
        <p:spPr>
          <a:xfrm>
            <a:off x="228890" y="901874"/>
            <a:ext cx="11734219" cy="4547223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0A630"/>
              </a:buClr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We designed 20% our compute nodes (CPU,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bigmem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, GPU) to be available for OSG use.</a:t>
            </a:r>
          </a:p>
          <a:p>
            <a:pPr>
              <a:buClr>
                <a:srgbClr val="D0A63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Clr>
                <a:srgbClr val="D0A630"/>
              </a:buClr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The process included:</a:t>
            </a:r>
          </a:p>
          <a:p>
            <a:pPr>
              <a:buClr>
                <a:srgbClr val="D0A63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>
              <a:buClr>
                <a:srgbClr val="D0A630"/>
              </a:buClr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Local resource configuration for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HTCondor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compatibility</a:t>
            </a:r>
          </a:p>
          <a:p>
            <a:pPr lvl="1">
              <a:buClr>
                <a:srgbClr val="D0A630"/>
              </a:buClr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Coordinating with OSG to validate job submission and throughput</a:t>
            </a:r>
          </a:p>
          <a:p>
            <a:pPr>
              <a:buClr>
                <a:srgbClr val="D0A63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Clr>
                <a:srgbClr val="D0A630"/>
              </a:buClr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We faced typical challenges: networking/firewall tuning, coordination with internal OIT teams</a:t>
            </a:r>
          </a:p>
          <a:p>
            <a:pPr>
              <a:buClr>
                <a:srgbClr val="D0A63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Clr>
                <a:srgbClr val="D0A63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Clr>
                <a:srgbClr val="D0A63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42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B2B26-A2B9-7B28-6215-F28EE8231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354613-5083-8401-19F3-73C525587C92}"/>
              </a:ext>
            </a:extLst>
          </p:cNvPr>
          <p:cNvSpPr txBox="1"/>
          <p:nvPr/>
        </p:nvSpPr>
        <p:spPr>
          <a:xfrm>
            <a:off x="3268756" y="2450726"/>
            <a:ext cx="3318062" cy="10992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endParaRPr lang="en-US" sz="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8536BA-A565-0556-7DCB-C2E9E98A5119}"/>
              </a:ext>
            </a:extLst>
          </p:cNvPr>
          <p:cNvSpPr txBox="1"/>
          <p:nvPr/>
        </p:nvSpPr>
        <p:spPr>
          <a:xfrm>
            <a:off x="-56429" y="-81438"/>
            <a:ext cx="12248429" cy="691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48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Training and Support at the CENVAL-ARC symposium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F68131-2834-6809-A882-A5851F67ECD7}"/>
              </a:ext>
            </a:extLst>
          </p:cNvPr>
          <p:cNvSpPr txBox="1">
            <a:spLocks/>
          </p:cNvSpPr>
          <p:nvPr/>
        </p:nvSpPr>
        <p:spPr>
          <a:xfrm>
            <a:off x="66620" y="1273534"/>
            <a:ext cx="6029380" cy="415023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0A630"/>
              </a:buClr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OSG led hands-on workshops at the CENVAL-ARC Symposium, demystifying job submission and data movement.</a:t>
            </a:r>
          </a:p>
          <a:p>
            <a:pPr>
              <a:buClr>
                <a:srgbClr val="D0A63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Clr>
                <a:srgbClr val="D0A630"/>
              </a:buClr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Our attendees—mostly teaching faculty—were excited but overwhelmed. Many hadn’t had a chance to explore anything like this before.</a:t>
            </a:r>
          </a:p>
          <a:p>
            <a:pPr>
              <a:buClr>
                <a:srgbClr val="D0A63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Clr>
                <a:srgbClr val="D0A630"/>
              </a:buClr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Faculty from CENVAL said this was the first time they’d seen a practical path to using shared cyberinfrastructure.</a:t>
            </a:r>
          </a:p>
          <a:p>
            <a:pPr>
              <a:buClr>
                <a:srgbClr val="D0A63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Clr>
                <a:srgbClr val="D0A63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256BE7-9ED5-2B6A-AB26-BB78E7984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617" y="1173324"/>
            <a:ext cx="6031383" cy="415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22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7102F-1009-9D6D-4A9E-36C713FAC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76FB54-822C-83B8-4F95-8100E8CE2DB9}"/>
              </a:ext>
            </a:extLst>
          </p:cNvPr>
          <p:cNvSpPr txBox="1"/>
          <p:nvPr/>
        </p:nvSpPr>
        <p:spPr>
          <a:xfrm>
            <a:off x="3268756" y="2450726"/>
            <a:ext cx="3318062" cy="10992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endParaRPr lang="en-US" sz="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980D9A-3E09-0567-A16C-DF0771FDBAC3}"/>
              </a:ext>
            </a:extLst>
          </p:cNvPr>
          <p:cNvSpPr txBox="1"/>
          <p:nvPr/>
        </p:nvSpPr>
        <p:spPr>
          <a:xfrm>
            <a:off x="-56430" y="-81438"/>
            <a:ext cx="10853865" cy="691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48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What Institutions Like Ours Need: Opportunities for Impactful Support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BF35E0A-6301-FF25-0A91-F6A0F9A85B31}"/>
              </a:ext>
            </a:extLst>
          </p:cNvPr>
          <p:cNvSpPr txBox="1">
            <a:spLocks/>
          </p:cNvSpPr>
          <p:nvPr/>
        </p:nvSpPr>
        <p:spPr>
          <a:xfrm>
            <a:off x="243174" y="1512518"/>
            <a:ext cx="6486304" cy="383296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0A630"/>
              </a:buClr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More hands-on OSG led bootcamps</a:t>
            </a:r>
          </a:p>
          <a:p>
            <a:pPr>
              <a:buClr>
                <a:srgbClr val="D0A63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Clr>
                <a:srgbClr val="D0A630"/>
              </a:buClr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Peer mentorship networks  - connect new OSG users with experienced ones in similar domains</a:t>
            </a:r>
          </a:p>
          <a:p>
            <a:pPr>
              <a:buClr>
                <a:srgbClr val="D0A63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Clr>
                <a:srgbClr val="D0A630"/>
              </a:buClr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Recognition mechanisms: when a campus integrates with OSG, help them tell that story</a:t>
            </a:r>
          </a:p>
          <a:p>
            <a:pPr>
              <a:buClr>
                <a:srgbClr val="D0A63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 descr="A close-up of CENVAL-ARC cluster expansion ">
            <a:extLst>
              <a:ext uri="{FF2B5EF4-FFF2-40B4-BE49-F238E27FC236}">
                <a16:creationId xmlns:a16="http://schemas.microsoft.com/office/drawing/2014/main" id="{E970BF1F-F36A-06FD-563B-422D1D08B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138" y="901874"/>
            <a:ext cx="5219700" cy="575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42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355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D2A9B4-8CB7-6865-0817-85E7648BE558}"/>
              </a:ext>
            </a:extLst>
          </p:cNvPr>
          <p:cNvSpPr txBox="1"/>
          <p:nvPr/>
        </p:nvSpPr>
        <p:spPr>
          <a:xfrm>
            <a:off x="3268756" y="2450726"/>
            <a:ext cx="3318062" cy="10992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endParaRPr lang="en-US" sz="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EACA2E-72EE-8686-D463-AC277C6D2D03}"/>
              </a:ext>
            </a:extLst>
          </p:cNvPr>
          <p:cNvSpPr txBox="1"/>
          <p:nvPr/>
        </p:nvSpPr>
        <p:spPr>
          <a:xfrm>
            <a:off x="0" y="0"/>
            <a:ext cx="12192000" cy="1045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UC Merced’s Cyberinfrastructure and Research Technologies (CIRT) Mission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DB0597-95FD-E7D9-85F9-698132F44F92}"/>
              </a:ext>
            </a:extLst>
          </p:cNvPr>
          <p:cNvSpPr txBox="1"/>
          <p:nvPr/>
        </p:nvSpPr>
        <p:spPr>
          <a:xfrm>
            <a:off x="5091996" y="1349666"/>
            <a:ext cx="7226549" cy="3785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 research computing, high-speed networking, and advanced visualization to campus researchers across all disciplines.</a:t>
            </a:r>
          </a:p>
          <a:p>
            <a:pPr marL="34290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Foster a research environment where scholars effortlessly navigate across computational tiers, supported by cutting-edge technological solutions and educational resources.</a:t>
            </a:r>
          </a:p>
          <a:p>
            <a:pPr marL="34290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Serving as a reliable and strategic ally to the university's research cohort, we construct resilient cyberinfrastructure to enhance the institution's research endeavors.</a:t>
            </a:r>
          </a:p>
          <a:p>
            <a:pPr marL="34290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946C518A-CC9C-6F71-DFAD-EFFA55482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11" y="1722914"/>
            <a:ext cx="4921785" cy="341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04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D09C2-039B-CC8F-EE2E-780C527E6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132B49-70A8-EC14-78C9-25FBBEF341DE}"/>
              </a:ext>
            </a:extLst>
          </p:cNvPr>
          <p:cNvSpPr txBox="1"/>
          <p:nvPr/>
        </p:nvSpPr>
        <p:spPr>
          <a:xfrm>
            <a:off x="3268756" y="2450726"/>
            <a:ext cx="3318062" cy="10992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endParaRPr lang="en-US" sz="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9038EE-935E-A07C-95FA-DFD0E627292E}"/>
              </a:ext>
            </a:extLst>
          </p:cNvPr>
          <p:cNvSpPr txBox="1"/>
          <p:nvPr/>
        </p:nvSpPr>
        <p:spPr>
          <a:xfrm>
            <a:off x="-56429" y="-81438"/>
            <a:ext cx="12248429" cy="1396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48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CENVAL-ARC: Central Valley Accessible Research and Computational Hub</a:t>
            </a:r>
          </a:p>
          <a:p>
            <a:pPr>
              <a:lnSpc>
                <a:spcPts val="5480"/>
              </a:lnSpc>
            </a:pP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C904747-2B0C-6360-D19B-D7A9ADD7DBA6}"/>
              </a:ext>
            </a:extLst>
          </p:cNvPr>
          <p:cNvSpPr txBox="1">
            <a:spLocks/>
          </p:cNvSpPr>
          <p:nvPr/>
        </p:nvSpPr>
        <p:spPr>
          <a:xfrm>
            <a:off x="255631" y="1432063"/>
            <a:ext cx="8042317" cy="414526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0A630"/>
              </a:buClr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NSF CC* Regional Computing Grant Proposal ($1M)</a:t>
            </a:r>
          </a:p>
          <a:p>
            <a:pPr>
              <a:buClr>
                <a:srgbClr val="D0A63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Clr>
                <a:srgbClr val="D0A630"/>
              </a:buClr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Deploying nodes at UCM to facilitate research across UCM and CSUs in Central Valley. Partner institutions</a:t>
            </a:r>
          </a:p>
          <a:p>
            <a:pPr marL="0" indent="0">
              <a:buClr>
                <a:srgbClr val="D0A630"/>
              </a:buClr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>
              <a:buClr>
                <a:srgbClr val="D0A630"/>
              </a:buClr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CSU Fresno</a:t>
            </a:r>
          </a:p>
          <a:p>
            <a:pPr lvl="1">
              <a:buClr>
                <a:srgbClr val="D0A630"/>
              </a:buClr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CSU Sacramento</a:t>
            </a:r>
          </a:p>
          <a:p>
            <a:pPr lvl="1">
              <a:buClr>
                <a:srgbClr val="D0A630"/>
              </a:buClr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CSU Stanislaus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just">
              <a:buClr>
                <a:srgbClr val="D0A63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Clr>
                <a:srgbClr val="D0A630"/>
              </a:buClr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Participating grants for 100 students in Central Valley for Annual Research Computing Symposium</a:t>
            </a:r>
          </a:p>
          <a:p>
            <a:pPr>
              <a:buClr>
                <a:srgbClr val="D0A63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Clr>
                <a:srgbClr val="D0A63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image3.png">
            <a:extLst>
              <a:ext uri="{FF2B5EF4-FFF2-40B4-BE49-F238E27FC236}">
                <a16:creationId xmlns:a16="http://schemas.microsoft.com/office/drawing/2014/main" id="{1EB1B152-18E9-C6F7-D0ED-17E6D60366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297948" y="1181644"/>
            <a:ext cx="3789668" cy="3901440"/>
          </a:xfrm>
          <a:prstGeom prst="rect">
            <a:avLst/>
          </a:prstGeom>
          <a:ln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98CF6B-BF68-37C0-B718-2D3445EA2AD0}"/>
              </a:ext>
            </a:extLst>
          </p:cNvPr>
          <p:cNvSpPr txBox="1"/>
          <p:nvPr/>
        </p:nvSpPr>
        <p:spPr>
          <a:xfrm>
            <a:off x="1163095" y="5694166"/>
            <a:ext cx="105035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CENVAL-ARC is supported by NSF under the Office of Advanced Cyberinfrastructure CC* Regional Computing award No. 2346744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EEDAF160-B98D-E116-A4E7-99D1010D8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26" y="5590611"/>
            <a:ext cx="906780" cy="85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852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FA8C6-D54D-7022-F388-784140578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6ADFD8-FB24-0D47-00EE-BE03AE8123FF}"/>
              </a:ext>
            </a:extLst>
          </p:cNvPr>
          <p:cNvSpPr txBox="1"/>
          <p:nvPr/>
        </p:nvSpPr>
        <p:spPr>
          <a:xfrm>
            <a:off x="3268756" y="2450726"/>
            <a:ext cx="3318062" cy="10992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endParaRPr lang="en-US" sz="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05F0E3-109E-AB12-209F-E973F57D06CC}"/>
              </a:ext>
            </a:extLst>
          </p:cNvPr>
          <p:cNvSpPr txBox="1"/>
          <p:nvPr/>
        </p:nvSpPr>
        <p:spPr>
          <a:xfrm>
            <a:off x="-56429" y="-81438"/>
            <a:ext cx="122484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48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Two Pillars of CENVAL-ARC</a:t>
            </a:r>
          </a:p>
          <a:p>
            <a:pPr>
              <a:lnSpc>
                <a:spcPts val="5480"/>
              </a:lnSpc>
            </a:pP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202D31-8F6B-45AB-43FF-2FDF0B7B0DEA}"/>
              </a:ext>
            </a:extLst>
          </p:cNvPr>
          <p:cNvSpPr txBox="1">
            <a:spLocks/>
          </p:cNvSpPr>
          <p:nvPr/>
        </p:nvSpPr>
        <p:spPr>
          <a:xfrm>
            <a:off x="200675" y="1126725"/>
            <a:ext cx="6386143" cy="314195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0A630"/>
              </a:buClr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A close-up of CENVAL-ARC cluster expansion ">
            <a:extLst>
              <a:ext uri="{FF2B5EF4-FFF2-40B4-BE49-F238E27FC236}">
                <a16:creationId xmlns:a16="http://schemas.microsoft.com/office/drawing/2014/main" id="{BFB75583-F73D-47AE-1095-EB2770C1D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747" y="0"/>
            <a:ext cx="52197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E41F98-78E3-8E01-52BA-0CBF73561FC8}"/>
              </a:ext>
            </a:extLst>
          </p:cNvPr>
          <p:cNvSpPr txBox="1"/>
          <p:nvPr/>
        </p:nvSpPr>
        <p:spPr>
          <a:xfrm>
            <a:off x="286041" y="2385856"/>
            <a:ext cx="62152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Pillar-1: HPC Infrastructure</a:t>
            </a:r>
          </a:p>
          <a:p>
            <a:pPr lvl="1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Pillar-2: Symposium &amp; Training</a:t>
            </a:r>
          </a:p>
        </p:txBody>
      </p:sp>
    </p:spTree>
    <p:extLst>
      <p:ext uri="{BB962C8B-B14F-4D97-AF65-F5344CB8AC3E}">
        <p14:creationId xmlns:p14="http://schemas.microsoft.com/office/powerpoint/2010/main" val="3548523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4C8A3-38B5-AE8F-4F26-B625E1B38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1503E6-848D-1095-079C-BDD743075345}"/>
              </a:ext>
            </a:extLst>
          </p:cNvPr>
          <p:cNvSpPr txBox="1"/>
          <p:nvPr/>
        </p:nvSpPr>
        <p:spPr>
          <a:xfrm>
            <a:off x="3268756" y="2450726"/>
            <a:ext cx="3318062" cy="10992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endParaRPr lang="en-US" sz="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75166F-1D5E-2CAC-2807-704B58CF76A1}"/>
              </a:ext>
            </a:extLst>
          </p:cNvPr>
          <p:cNvSpPr txBox="1"/>
          <p:nvPr/>
        </p:nvSpPr>
        <p:spPr>
          <a:xfrm>
            <a:off x="-56429" y="-81438"/>
            <a:ext cx="12248429" cy="679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480"/>
              </a:lnSpc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CENVAL-ARC Hardware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57577E1-4D79-9CAB-4148-8F717A829B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479193"/>
              </p:ext>
            </p:extLst>
          </p:nvPr>
        </p:nvGraphicFramePr>
        <p:xfrm>
          <a:off x="539919" y="1244101"/>
          <a:ext cx="10984209" cy="468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8740">
                  <a:extLst>
                    <a:ext uri="{9D8B030D-6E8A-4147-A177-3AD203B41FA5}">
                      <a16:colId xmlns:a16="http://schemas.microsoft.com/office/drawing/2014/main" val="4097766835"/>
                    </a:ext>
                  </a:extLst>
                </a:gridCol>
                <a:gridCol w="4074459">
                  <a:extLst>
                    <a:ext uri="{9D8B030D-6E8A-4147-A177-3AD203B41FA5}">
                      <a16:colId xmlns:a16="http://schemas.microsoft.com/office/drawing/2014/main" val="802955872"/>
                    </a:ext>
                  </a:extLst>
                </a:gridCol>
                <a:gridCol w="4061010">
                  <a:extLst>
                    <a:ext uri="{9D8B030D-6E8A-4147-A177-3AD203B41FA5}">
                      <a16:colId xmlns:a16="http://schemas.microsoft.com/office/drawing/2014/main" val="6963021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Node Configuration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Compute Node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Bigmem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Node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961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CPU Nodes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2110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GPU Nodes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3814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CPUs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2x Intel 32-Core Xeon Gold 6530 2.1GHz - 270W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2x Intel 32-Core Xeon Gold 6530 2.1GHz - 270W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6432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CPU Node RAM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256GB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1TB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0612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Node-local Storage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1TB M.2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NVMe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Data Center Solid State Drive (110mm)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1TB M.2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NVMe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Data Center Solid State Drive (110mm)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6635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2x NVIDIA L40S GPUs per node (48GB GDDR6 Passive Dual Slot GPU)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5087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 Node RAM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256GB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7632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 Node-local Storage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1TB M.2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NVMe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Data Center Solid State Drive (110mm)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5739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0775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8EE02-7D5E-6E9E-DA08-F2D520AC2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D8A7CD-8E02-73B6-175D-365E500E3FCC}"/>
              </a:ext>
            </a:extLst>
          </p:cNvPr>
          <p:cNvSpPr txBox="1"/>
          <p:nvPr/>
        </p:nvSpPr>
        <p:spPr>
          <a:xfrm>
            <a:off x="3268756" y="2450726"/>
            <a:ext cx="3318062" cy="10992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endParaRPr lang="en-US" sz="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CE84C0-D190-7DAD-A995-8CC0577BE987}"/>
              </a:ext>
            </a:extLst>
          </p:cNvPr>
          <p:cNvSpPr txBox="1"/>
          <p:nvPr/>
        </p:nvSpPr>
        <p:spPr>
          <a:xfrm>
            <a:off x="-56429" y="-81438"/>
            <a:ext cx="12248429" cy="679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480"/>
              </a:lnSpc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CENVAL-ARC Hardware on OSG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60B2082-9AA0-C0AA-48A0-0A4E0BBF9D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824237"/>
              </p:ext>
            </p:extLst>
          </p:nvPr>
        </p:nvGraphicFramePr>
        <p:xfrm>
          <a:off x="1611942" y="1140983"/>
          <a:ext cx="8911685" cy="1188720"/>
        </p:xfrm>
        <a:graphic>
          <a:graphicData uri="http://schemas.openxmlformats.org/drawingml/2006/table">
            <a:tbl>
              <a:tblPr/>
              <a:tblGrid>
                <a:gridCol w="2777586">
                  <a:extLst>
                    <a:ext uri="{9D8B030D-6E8A-4147-A177-3AD203B41FA5}">
                      <a16:colId xmlns:a16="http://schemas.microsoft.com/office/drawing/2014/main" val="1206096833"/>
                    </a:ext>
                  </a:extLst>
                </a:gridCol>
                <a:gridCol w="5064782">
                  <a:extLst>
                    <a:ext uri="{9D8B030D-6E8A-4147-A177-3AD203B41FA5}">
                      <a16:colId xmlns:a16="http://schemas.microsoft.com/office/drawing/2014/main" val="4233220388"/>
                    </a:ext>
                  </a:extLst>
                </a:gridCol>
                <a:gridCol w="1069317">
                  <a:extLst>
                    <a:ext uri="{9D8B030D-6E8A-4147-A177-3AD203B41FA5}">
                      <a16:colId xmlns:a16="http://schemas.microsoft.com/office/drawing/2014/main" val="8063235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Compute Nodes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32-core Intel with 256GB RAM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19235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Big Memory Nodes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16-core Intel with 1TB/2TB RAM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7677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 Nodes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32-core Intel with 4x A30 GPUs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461474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CF8E541-6909-775B-9579-BAFBD447A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795" y="3429000"/>
            <a:ext cx="10138410" cy="221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78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8DEAC-F828-A513-0C29-24DF292DD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9AF9EA-F450-FD82-5A61-37193E8EA631}"/>
              </a:ext>
            </a:extLst>
          </p:cNvPr>
          <p:cNvSpPr txBox="1"/>
          <p:nvPr/>
        </p:nvSpPr>
        <p:spPr>
          <a:xfrm>
            <a:off x="3268756" y="2450726"/>
            <a:ext cx="3318062" cy="10992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endParaRPr lang="en-US" sz="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CA0DB0-EF66-08E1-2357-86CC4CC91C22}"/>
              </a:ext>
            </a:extLst>
          </p:cNvPr>
          <p:cNvSpPr txBox="1"/>
          <p:nvPr/>
        </p:nvSpPr>
        <p:spPr>
          <a:xfrm>
            <a:off x="-56429" y="-81438"/>
            <a:ext cx="12248429" cy="691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48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Why we chose OSG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1A86985-8875-460E-5D92-D1829A73828F}"/>
              </a:ext>
            </a:extLst>
          </p:cNvPr>
          <p:cNvSpPr txBox="1">
            <a:spLocks/>
          </p:cNvSpPr>
          <p:nvPr/>
        </p:nvSpPr>
        <p:spPr>
          <a:xfrm>
            <a:off x="228890" y="2191438"/>
            <a:ext cx="5841231" cy="314195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0A630"/>
              </a:buClr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Alignment with CC* requirements</a:t>
            </a:r>
          </a:p>
          <a:p>
            <a:pPr>
              <a:buClr>
                <a:srgbClr val="D0A63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Clr>
                <a:srgbClr val="D0A630"/>
              </a:buClr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Pre-proposal and Deployment Support</a:t>
            </a:r>
          </a:p>
          <a:p>
            <a:pPr>
              <a:buClr>
                <a:srgbClr val="D0A63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Clr>
                <a:srgbClr val="D0A630"/>
              </a:buClr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Training and onboarding support</a:t>
            </a:r>
          </a:p>
          <a:p>
            <a:pPr>
              <a:buClr>
                <a:srgbClr val="D0A63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Clr>
                <a:srgbClr val="D0A63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Clr>
                <a:srgbClr val="D0A63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Clr>
                <a:srgbClr val="D0A63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Clr>
                <a:srgbClr val="D0A63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Clr>
                <a:srgbClr val="D0A63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A picture containing text, computer, electronics, cabinet&#10;&#10;Description automatically generated">
            <a:extLst>
              <a:ext uri="{FF2B5EF4-FFF2-40B4-BE49-F238E27FC236}">
                <a16:creationId xmlns:a16="http://schemas.microsoft.com/office/drawing/2014/main" id="{08A0A5EC-F578-4FA1-10D4-EBEFEE9F2F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5" t="-273" b="1095"/>
          <a:stretch/>
        </p:blipFill>
        <p:spPr>
          <a:xfrm>
            <a:off x="6302372" y="86578"/>
            <a:ext cx="5841230" cy="680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80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AA7B2-DE3D-D323-648E-4E65D1B64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2AE5C5-647B-C429-1502-5D7524875298}"/>
              </a:ext>
            </a:extLst>
          </p:cNvPr>
          <p:cNvSpPr txBox="1"/>
          <p:nvPr/>
        </p:nvSpPr>
        <p:spPr>
          <a:xfrm>
            <a:off x="3268756" y="2450726"/>
            <a:ext cx="3318062" cy="10992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endParaRPr lang="en-US" sz="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E5344B-37FE-F2E0-5349-29A25A1FA456}"/>
              </a:ext>
            </a:extLst>
          </p:cNvPr>
          <p:cNvSpPr txBox="1"/>
          <p:nvPr/>
        </p:nvSpPr>
        <p:spPr>
          <a:xfrm>
            <a:off x="-56429" y="-81438"/>
            <a:ext cx="12248429" cy="691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48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How OSG Set Us Up for Success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071DDCF-0C78-5FE0-3DE3-3CA3B678616B}"/>
              </a:ext>
            </a:extLst>
          </p:cNvPr>
          <p:cNvSpPr txBox="1">
            <a:spLocks/>
          </p:cNvSpPr>
          <p:nvPr/>
        </p:nvSpPr>
        <p:spPr>
          <a:xfrm>
            <a:off x="161690" y="1780448"/>
            <a:ext cx="7103405" cy="379814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0A630"/>
              </a:buClr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Early and ongoing collaboration with OSG support teams (thank you!) helped shape our architectural decisions.</a:t>
            </a:r>
          </a:p>
          <a:p>
            <a:pPr>
              <a:buClr>
                <a:srgbClr val="D0A63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Clr>
                <a:srgbClr val="D0A630"/>
              </a:buClr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OSG provided training materials, onboarding help, and hosted job submission demos at our CENVAL-ARC Symposium.</a:t>
            </a:r>
          </a:p>
          <a:p>
            <a:pPr marL="0" indent="0">
              <a:buClr>
                <a:srgbClr val="D0A630"/>
              </a:buClr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Clr>
                <a:srgbClr val="D0A630"/>
              </a:buClr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Letters of support for CC* proposal</a:t>
            </a:r>
          </a:p>
          <a:p>
            <a:pPr>
              <a:buClr>
                <a:srgbClr val="D0A63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Clr>
                <a:srgbClr val="D0A63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Clr>
                <a:srgbClr val="D0A63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Clr>
                <a:srgbClr val="D0A63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A picture containing grass, road, way, highway&#10;&#10;Description automatically generated">
            <a:extLst>
              <a:ext uri="{FF2B5EF4-FFF2-40B4-BE49-F238E27FC236}">
                <a16:creationId xmlns:a16="http://schemas.microsoft.com/office/drawing/2014/main" id="{5F22C5D8-F893-8580-D527-6728FD586E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24" t="22620" r="26033" b="17148"/>
          <a:stretch/>
        </p:blipFill>
        <p:spPr>
          <a:xfrm>
            <a:off x="6768231" y="1141555"/>
            <a:ext cx="5374812" cy="371764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12276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FB3E3-D9B8-CE09-5422-EDEB2DCCC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AC7921-7A2C-5D3C-3604-56A0394A23DD}"/>
              </a:ext>
            </a:extLst>
          </p:cNvPr>
          <p:cNvSpPr txBox="1"/>
          <p:nvPr/>
        </p:nvSpPr>
        <p:spPr>
          <a:xfrm>
            <a:off x="3268756" y="2450726"/>
            <a:ext cx="3318062" cy="10992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endParaRPr lang="en-US" sz="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145069-A0FB-F58D-CA21-2E0716B706AA}"/>
              </a:ext>
            </a:extLst>
          </p:cNvPr>
          <p:cNvSpPr txBox="1"/>
          <p:nvPr/>
        </p:nvSpPr>
        <p:spPr>
          <a:xfrm>
            <a:off x="-56429" y="-81438"/>
            <a:ext cx="12248429" cy="691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48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The population we serve and the gaps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24DC96A-131F-BA64-5745-B67994657F2C}"/>
              </a:ext>
            </a:extLst>
          </p:cNvPr>
          <p:cNvSpPr txBox="1">
            <a:spLocks/>
          </p:cNvSpPr>
          <p:nvPr/>
        </p:nvSpPr>
        <p:spPr>
          <a:xfrm>
            <a:off x="64791" y="1187015"/>
            <a:ext cx="5926577" cy="398324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0A630"/>
              </a:buClr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CENVAL faculty juggle heavy teaching loads, are grant-constrained, and often lack access to local research computing support.</a:t>
            </a:r>
          </a:p>
          <a:p>
            <a:pPr>
              <a:buClr>
                <a:srgbClr val="D0A63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Clr>
                <a:srgbClr val="D0A630"/>
              </a:buClr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Learning how to run code on distributed systems is not a small ask—it needs repeated, scaffolded exposure.</a:t>
            </a:r>
          </a:p>
          <a:p>
            <a:pPr>
              <a:buClr>
                <a:srgbClr val="D0A63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Clr>
                <a:srgbClr val="D0A630"/>
              </a:buClr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That’s where intermediate infrastructure + OSG becomes essential.</a:t>
            </a:r>
          </a:p>
          <a:p>
            <a:pPr>
              <a:buClr>
                <a:srgbClr val="D0A63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8FA444-4604-2747-7CBB-38C89A60B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785" y="1187015"/>
            <a:ext cx="6059424" cy="398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66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626</Words>
  <Application>Microsoft Macintosh PowerPoint</Application>
  <PresentationFormat>Widescreen</PresentationFormat>
  <Paragraphs>125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Sarvani Chadalapaka</dc:creator>
  <cp:lastModifiedBy>Sarvani Chadalapaka</cp:lastModifiedBy>
  <cp:revision>36</cp:revision>
  <dcterms:created xsi:type="dcterms:W3CDTF">2025-06-03T04:18:55Z</dcterms:created>
  <dcterms:modified xsi:type="dcterms:W3CDTF">2025-06-03T14:29:03Z</dcterms:modified>
</cp:coreProperties>
</file>