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271" r:id="rId4"/>
    <p:sldId id="272" r:id="rId5"/>
    <p:sldId id="278" r:id="rId6"/>
    <p:sldId id="292" r:id="rId7"/>
    <p:sldId id="257" r:id="rId8"/>
    <p:sldId id="270" r:id="rId9"/>
    <p:sldId id="277" r:id="rId10"/>
    <p:sldId id="280" r:id="rId11"/>
    <p:sldId id="276" r:id="rId12"/>
    <p:sldId id="273" r:id="rId13"/>
    <p:sldId id="274" r:id="rId14"/>
    <p:sldId id="281" r:id="rId15"/>
    <p:sldId id="275" r:id="rId16"/>
    <p:sldId id="282" r:id="rId17"/>
    <p:sldId id="283" r:id="rId18"/>
    <p:sldId id="285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8"/>
    <p:restoredTop sz="96250"/>
  </p:normalViewPr>
  <p:slideViewPr>
    <p:cSldViewPr snapToGrid="0">
      <p:cViewPr varScale="1">
        <p:scale>
          <a:sx n="125" d="100"/>
          <a:sy n="125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1CECC-24EF-7846-9EAE-55649E33A928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27760-5A48-3149-A1B3-AE1C77CD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05203-08E5-8A06-C960-07BB4EC01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4CAC6-0C42-8D82-8AE1-0065F807D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B48FE-24F9-4812-85B1-2DF978B1E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60D8D-A206-B0B8-4B96-728C44380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018EA-50F9-4ECE-A5EB-86BD1776F1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5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55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54DB-10DB-3B8F-0420-8F1D6F4F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48C89-D6CE-8FE5-6ACE-4170E4442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A4201-1F74-2808-6EB5-3D270BB4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A3E-5CCD-A53E-AEF1-54F158B5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CE7A-6345-AECD-C1EC-EE1F24F1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2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7C50-E086-2761-E13A-D1E80CE9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A6E04-D9DA-DF98-D21A-024736D77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16BC-2E43-5BD6-78FA-F4721DD8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1AE4-EE6C-78C2-3A06-04A9CF6E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427D9-E909-ED7D-AC79-E73CE519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F012D-ECE1-3DEB-6A39-7066188FE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ACB9A-3EB4-AAF6-9446-8B655BFF3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075E4-37ED-8664-F9C8-E1807B3A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2A504-7DC7-F97A-2F90-B0B18CA9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C6477-9F0F-EF51-13E4-819E68A5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255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EB3E-BE5E-74CC-6736-D6F08D30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1AB5-87EF-0934-8E86-0FD392EC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B7118-1886-16F2-1C92-FA280EF8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B9B7-CDC5-B7B7-1B45-BDC0C97C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4D8E0-046C-45B3-C39C-C861C11F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8F9A-1B82-EF56-8502-B771756F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91D96-6FCA-A709-38BE-D00F47C4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5A975-F5F3-CFD3-E5E3-87B14BC6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3DA5C-6B02-951F-4BDF-5A668240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0E266-A335-F2BC-72A5-C9975382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9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71E-06CA-04B5-4088-2EC5B5D8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327C-213D-4C3C-B4EE-8D783C244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281CB-A101-97CA-6846-7DB40B0A9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60916-1031-32D2-23D9-34DE5FF1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61B3F-6D49-AC0E-D82B-21851D86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6A48C-407C-3253-2E5A-3E31E8DE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29F2-DF74-F6F8-8E5C-2E07BDB8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4A1CD-557F-C4C8-AAF2-B3D8A2D9E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114ED-CBD5-D194-75DE-74187C71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4A8A7-2B6A-FAD1-BC86-402D948D6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9E0E9-3EA5-EF74-B882-3156C07EB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DEFEF-D9E6-6D7B-B0BF-FBB8D80B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9447D-A390-CD12-944A-060D03A4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B48BE-6187-3261-C3B1-8D2BC48E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F37F-9218-538B-0764-948C2DD4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DD502-214A-D102-E5DC-ACC7D5B6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4E37E-FDF8-FA0C-3FDF-55ED2EEB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7D412-8DCF-7C3C-3818-3609AA0C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BAAC6-654D-8220-B622-6DC86225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5A3EA-6E03-C743-027F-CC48EE83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06AAB-B9B9-10AB-74F1-B8AAD8BC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993E-9F80-D544-325B-0D814FD2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8AE6-9576-9BB7-9DF6-7E778D979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11E4C-FC81-4A4D-EAD8-02F92C90B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34456-4B73-4241-0747-A2153E60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8109-ED41-DF4E-420D-BD7DF6F9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4BA8F-039B-B4EF-1C6B-34B2DA35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1A23-0EBF-6AA5-9109-6A6E488B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34438-6875-9730-5641-4B418B64A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3F16-C395-E882-8B52-6FB614322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F39C-F808-8AA4-9A97-333A6B6A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09850-01EF-3964-25A4-3D70FAB6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D09F9-A41E-8B62-DC51-539197E2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6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7E70A-C631-717A-5A8E-D1591460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0" y="365125"/>
            <a:ext cx="9882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65E45-C930-DFB1-9B40-F5803D651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CFE4FF"/>
              </a:gs>
              <a:gs pos="100000">
                <a:srgbClr val="0885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00CC1-09E3-689A-B4A3-F37F43333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0056-3BB5-3F43-8BE7-A16C800EDB4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FA9B-8431-15FE-C706-BD3258555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AC858-C5FD-047A-EC4A-D8DB931FC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bird in a circle&#10;&#10;Description automatically generated">
            <a:extLst>
              <a:ext uri="{FF2B5EF4-FFF2-40B4-BE49-F238E27FC236}">
                <a16:creationId xmlns:a16="http://schemas.microsoft.com/office/drawing/2014/main" id="{8B268138-7539-919D-259E-6F7AAE162B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00695"/>
            <a:ext cx="1470991" cy="14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9AD7-3F63-439F-76F4-DA5E216A9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Unbreaking the bird: Debugging Pelican client 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56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51E64-5ACF-EAF1-1FDC-0D56FFCA4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84FE-4CB3-3DA3-B4CB-DAC0D317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apart a hold message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57D7F-8C1F-5266-6FBD-4AE507ED34D7}"/>
              </a:ext>
            </a:extLst>
          </p:cNvPr>
          <p:cNvSpPr txBox="1"/>
          <p:nvPr/>
        </p:nvSpPr>
        <p:spPr>
          <a:xfrm>
            <a:off x="838199" y="177800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12633237.35036992 XXXXXX 5/30 03:57 Transfer input files failure at execution point slot1_15@glidein_54145_51861151@n3402.hyak.local using protocol </a:t>
            </a:r>
            <a:r>
              <a:rPr lang="en-US" sz="1400" dirty="0" err="1"/>
              <a:t>osdf</a:t>
            </a:r>
            <a:r>
              <a:rPr lang="en-US" sz="1400" dirty="0"/>
              <a:t>. Details: Pelican Client Error: </a:t>
            </a:r>
            <a:r>
              <a:rPr lang="en-US" sz="1400" b="1" dirty="0"/>
              <a:t>Attempt #2</a:t>
            </a:r>
            <a:r>
              <a:rPr lang="en-US" sz="1400" dirty="0"/>
              <a:t>: from </a:t>
            </a:r>
            <a:r>
              <a:rPr lang="en-US" sz="1400" b="1" dirty="0">
                <a:solidFill>
                  <a:schemeClr val="accent1"/>
                </a:solidFill>
              </a:rPr>
              <a:t>dtn-pas.denv.nrp.internet2.edu:8443</a:t>
            </a:r>
            <a:r>
              <a:rPr lang="en-US" sz="1400" dirty="0"/>
              <a:t>: failed to verify size of downloaded file on disk: file size on disk 28671565b does not match expected size 28655181b (2m8.7s elapsed, 4m18.7s since start); </a:t>
            </a:r>
            <a:r>
              <a:rPr lang="en-US" sz="1400" b="1" dirty="0"/>
              <a:t>Attempt #1</a:t>
            </a:r>
            <a:r>
              <a:rPr lang="en-US" sz="1400" dirty="0"/>
              <a:t>: from </a:t>
            </a:r>
            <a:r>
              <a:rPr lang="en-US" sz="1400" b="1" dirty="0">
                <a:solidFill>
                  <a:schemeClr val="accent2"/>
                </a:solidFill>
              </a:rPr>
              <a:t>ncar-cache.nationalresearchplatform.org:8443</a:t>
            </a:r>
            <a:r>
              <a:rPr lang="en-US" sz="1400" dirty="0"/>
              <a:t>: </a:t>
            </a:r>
            <a:r>
              <a:rPr lang="en-US" sz="1400" dirty="0" err="1"/>
              <a:t>Transfer.SlowTransfer</a:t>
            </a:r>
            <a:r>
              <a:rPr lang="en-US" sz="1400" dirty="0"/>
              <a:t> Error: Error code 6002: cancelled transfer, too slow; detected speed=27.4 KB/s, total transferred=6.6 MB, total transfer time=2m10.001s (2m10s since start) (Version: 7.16.5; Site: UW-IT) ( URL file = </a:t>
            </a:r>
            <a:r>
              <a:rPr lang="en-US" sz="1400" dirty="0" err="1"/>
              <a:t>osdf</a:t>
            </a:r>
            <a:r>
              <a:rPr lang="en-US" sz="1400" dirty="0"/>
              <a:t>:///</a:t>
            </a:r>
            <a:r>
              <a:rPr lang="en-US" sz="1400" dirty="0" err="1"/>
              <a:t>ospool</a:t>
            </a:r>
            <a:r>
              <a:rPr lang="en-US" sz="1400" dirty="0"/>
              <a:t>/ap40/data/XXXXXX/</a:t>
            </a:r>
            <a:r>
              <a:rPr lang="en-US" sz="1400" dirty="0" err="1"/>
              <a:t>chunkout</a:t>
            </a:r>
            <a:r>
              <a:rPr lang="en-US" sz="1400" dirty="0"/>
              <a:t>/</a:t>
            </a:r>
            <a:r>
              <a:rPr lang="en-US" sz="1400" dirty="0" err="1"/>
              <a:t>nt_virus_chunks</a:t>
            </a:r>
            <a:r>
              <a:rPr lang="en-US" sz="1400" dirty="0"/>
              <a:t>/</a:t>
            </a:r>
            <a:r>
              <a:rPr lang="en-US" sz="1400" dirty="0" err="1"/>
              <a:t>nt_virus_subset_zkwt</a:t>
            </a:r>
            <a:r>
              <a:rPr lang="en-US" sz="1400" dirty="0"/>
              <a:t> )|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DEA81-2CBD-6B39-E4B3-411F5DD04142}"/>
              </a:ext>
            </a:extLst>
          </p:cNvPr>
          <p:cNvSpPr txBox="1"/>
          <p:nvPr/>
        </p:nvSpPr>
        <p:spPr>
          <a:xfrm>
            <a:off x="838198" y="3325674"/>
            <a:ext cx="1022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Pelican client considers the error non-fatal, it’ll make </a:t>
            </a:r>
            <a:r>
              <a:rPr lang="en-US" b="1" dirty="0"/>
              <a:t>3 attempts </a:t>
            </a:r>
            <a:r>
              <a:rPr lang="en-US" dirty="0"/>
              <a:t>to download an object. From above: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4468E-9FB9-0166-4A30-32DE84979134}"/>
              </a:ext>
            </a:extLst>
          </p:cNvPr>
          <p:cNvSpPr/>
          <p:nvPr/>
        </p:nvSpPr>
        <p:spPr>
          <a:xfrm>
            <a:off x="838198" y="3898324"/>
            <a:ext cx="4221481" cy="2594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Attempt #1:</a:t>
            </a:r>
          </a:p>
          <a:p>
            <a:r>
              <a:rPr lang="en-US" b="1" dirty="0">
                <a:solidFill>
                  <a:schemeClr val="tx1"/>
                </a:solidFill>
              </a:rPr>
              <a:t>Service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accent2"/>
                </a:solidFill>
              </a:rPr>
              <a:t>ncar-cache.nationalresearchplatform.org:8443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Error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Transfer.SlowTransfer</a:t>
            </a:r>
            <a:r>
              <a:rPr lang="en-US" dirty="0">
                <a:solidFill>
                  <a:schemeClr val="tx1"/>
                </a:solidFill>
              </a:rPr>
              <a:t> Error: Error code 6002: cancelled transfer, too slow; detected speed=27.4 KB/s, total transferred=6.6 MB, total transfer time=2m10.001s.</a:t>
            </a:r>
          </a:p>
          <a:p>
            <a:r>
              <a:rPr lang="en-US" b="1" dirty="0">
                <a:solidFill>
                  <a:schemeClr val="tx1"/>
                </a:solidFill>
              </a:rPr>
              <a:t>Timing</a:t>
            </a:r>
            <a:r>
              <a:rPr lang="en-US" dirty="0">
                <a:solidFill>
                  <a:schemeClr val="tx1"/>
                </a:solidFill>
              </a:rPr>
              <a:t>: 2m10s since start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D52FB-BCF7-5C18-A04E-2A33203C8C4F}"/>
              </a:ext>
            </a:extLst>
          </p:cNvPr>
          <p:cNvSpPr/>
          <p:nvPr/>
        </p:nvSpPr>
        <p:spPr>
          <a:xfrm>
            <a:off x="6619238" y="3898325"/>
            <a:ext cx="4221481" cy="259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Attempt #2:</a:t>
            </a:r>
          </a:p>
          <a:p>
            <a:r>
              <a:rPr lang="en-US" b="1" dirty="0">
                <a:solidFill>
                  <a:schemeClr val="tx1"/>
                </a:solidFill>
              </a:rPr>
              <a:t>Service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dtn-pas.denv.nrp.internet2.edu:8443</a:t>
            </a:r>
          </a:p>
          <a:p>
            <a:r>
              <a:rPr lang="en-US" b="1" dirty="0">
                <a:solidFill>
                  <a:schemeClr val="tx1"/>
                </a:solidFill>
              </a:rPr>
              <a:t>Error</a:t>
            </a:r>
            <a:r>
              <a:rPr lang="en-US" dirty="0">
                <a:solidFill>
                  <a:schemeClr val="tx1"/>
                </a:solidFill>
              </a:rPr>
              <a:t>: failed to verify size of downloaded file on disk: file size on disk 28671565b does not match expected size 28655181b </a:t>
            </a:r>
          </a:p>
          <a:p>
            <a:r>
              <a:rPr lang="en-US" b="1" dirty="0">
                <a:solidFill>
                  <a:schemeClr val="tx1"/>
                </a:solidFill>
              </a:rPr>
              <a:t>Timing</a:t>
            </a:r>
            <a:r>
              <a:rPr lang="en-US" dirty="0">
                <a:solidFill>
                  <a:schemeClr val="tx1"/>
                </a:solidFill>
              </a:rPr>
              <a:t>: 2m8.7s elapsed, 4m18.7s since 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C0DCE-8C35-36DC-94E9-60AF71E1CCFB}"/>
              </a:ext>
            </a:extLst>
          </p:cNvPr>
          <p:cNvSpPr txBox="1"/>
          <p:nvPr/>
        </p:nvSpPr>
        <p:spPr>
          <a:xfrm>
            <a:off x="6619238" y="6492875"/>
            <a:ext cx="422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second attempt was considered fatal!</a:t>
            </a:r>
          </a:p>
        </p:txBody>
      </p:sp>
    </p:spTree>
    <p:extLst>
      <p:ext uri="{BB962C8B-B14F-4D97-AF65-F5344CB8AC3E}">
        <p14:creationId xmlns:p14="http://schemas.microsoft.com/office/powerpoint/2010/main" val="372299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AB9B-BA44-EAEE-027D-FE7A1ADF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one: Client finds a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68E1-797F-EF5A-48BF-3B8281D03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6775"/>
          </a:xfrm>
        </p:spPr>
        <p:txBody>
          <a:bodyPr/>
          <a:lstStyle/>
          <a:p>
            <a:r>
              <a:rPr lang="en-US" dirty="0"/>
              <a:t>The client first discovers the location of the director service from a static file hosted on </a:t>
            </a:r>
            <a:r>
              <a:rPr lang="en-US" dirty="0" err="1"/>
              <a:t>CloudFlare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6FEA9-57FC-1A9B-39EA-CD99F6B16851}"/>
              </a:ext>
            </a:extLst>
          </p:cNvPr>
          <p:cNvSpPr txBox="1"/>
          <p:nvPr/>
        </p:nvSpPr>
        <p:spPr>
          <a:xfrm>
            <a:off x="838199" y="2692400"/>
            <a:ext cx="1051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32684753.93699 XXXXXX             5/31 11:08 Transfer output files failure at execution point slot1_7@glidein_48968_35485290@n3353.hyak.local using protocol </a:t>
            </a:r>
            <a:r>
              <a:rPr lang="en-US" dirty="0" err="1"/>
              <a:t>osdf</a:t>
            </a:r>
            <a:r>
              <a:rPr lang="en-US" dirty="0"/>
              <a:t>. Details: </a:t>
            </a:r>
            <a:r>
              <a:rPr lang="en-US" b="1" dirty="0"/>
              <a:t>Federation metadata discovery failed </a:t>
            </a:r>
            <a:r>
              <a:rPr lang="en-US" dirty="0"/>
              <a:t>with HTTP status 502.  Error message: Cloudflare encountered an error processing this request: Bad Gateway 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/ap20/data/XXXXXX/ClusterResult0to50_93405.RData )|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200988-92A1-2D2A-2DCE-FA3FA5B69C0D}"/>
              </a:ext>
            </a:extLst>
          </p:cNvPr>
          <p:cNvSpPr txBox="1">
            <a:spLocks/>
          </p:cNvSpPr>
          <p:nvPr/>
        </p:nvSpPr>
        <p:spPr>
          <a:xfrm>
            <a:off x="838199" y="4314825"/>
            <a:ext cx="10515600" cy="5721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CFE4FF"/>
              </a:gs>
              <a:gs pos="100000">
                <a:srgbClr val="0885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client asks the director to select a service (cache) to do the work.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034EC-24C0-8D73-CF20-090768048FC5}"/>
              </a:ext>
            </a:extLst>
          </p:cNvPr>
          <p:cNvSpPr txBox="1"/>
          <p:nvPr/>
        </p:nvSpPr>
        <p:spPr>
          <a:xfrm>
            <a:off x="838198" y="4886960"/>
            <a:ext cx="10515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32684753.26096    XXXXXX             5/28 06:31 Transfer input files failure at execution point slot1_11@glidein_1199_243426792@compute38 using protocol </a:t>
            </a:r>
            <a:r>
              <a:rPr lang="en-US" dirty="0" err="1"/>
              <a:t>osdf</a:t>
            </a:r>
            <a:r>
              <a:rPr lang="en-US" dirty="0"/>
              <a:t>. Details: </a:t>
            </a:r>
            <a:r>
              <a:rPr lang="en-US" b="1" dirty="0"/>
              <a:t>failed to get namespace information </a:t>
            </a:r>
            <a:r>
              <a:rPr lang="en-US" dirty="0"/>
              <a:t>for remote URL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/ap20/data/XXXXXX/Result_31513.RData: error while querying the director at https://</a:t>
            </a:r>
            <a:r>
              <a:rPr lang="en-US" dirty="0" err="1"/>
              <a:t>osdf-director.osg-htc.org</a:t>
            </a:r>
            <a:r>
              <a:rPr lang="en-US" dirty="0"/>
              <a:t>: Get "https://</a:t>
            </a:r>
            <a:r>
              <a:rPr lang="en-US" dirty="0" err="1"/>
              <a:t>osdf-director.osg-htc.org</a:t>
            </a:r>
            <a:r>
              <a:rPr lang="en-US" dirty="0"/>
              <a:t>/</a:t>
            </a:r>
            <a:r>
              <a:rPr lang="en-US" dirty="0" err="1"/>
              <a:t>ospool</a:t>
            </a:r>
            <a:r>
              <a:rPr lang="en-US" dirty="0"/>
              <a:t>/ap20/data/ahl/</a:t>
            </a:r>
            <a:r>
              <a:rPr lang="en-US" dirty="0" err="1"/>
              <a:t>GridGraphs</a:t>
            </a:r>
            <a:r>
              <a:rPr lang="en-US" dirty="0"/>
              <a:t>/Result_31513.RData": </a:t>
            </a:r>
            <a:r>
              <a:rPr lang="en-US" b="1" dirty="0"/>
              <a:t>dial </a:t>
            </a:r>
            <a:r>
              <a:rPr lang="en-US" b="1" dirty="0" err="1"/>
              <a:t>tcp</a:t>
            </a:r>
            <a:r>
              <a:rPr lang="en-US" b="1" dirty="0"/>
              <a:t> [2607:f388:2200:c3::3]:443: connect: network is unreachable </a:t>
            </a:r>
            <a:r>
              <a:rPr lang="en-US" dirty="0"/>
              <a:t>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/ap20/data/XXXXXX/Result_31513.RData )|</a:t>
            </a:r>
          </a:p>
        </p:txBody>
      </p:sp>
    </p:spTree>
    <p:extLst>
      <p:ext uri="{BB962C8B-B14F-4D97-AF65-F5344CB8AC3E}">
        <p14:creationId xmlns:p14="http://schemas.microsoft.com/office/powerpoint/2010/main" val="417187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989C-44C2-8DF9-1115-7D5C77FD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needs to happen to send one byte?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4D701-5048-87BC-1B99-3866C3719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a given cache, what needs to work to send a single byte:</a:t>
            </a:r>
          </a:p>
          <a:p>
            <a:r>
              <a:rPr lang="en-US" dirty="0"/>
              <a:t>DNS lookup of the service name.</a:t>
            </a:r>
          </a:p>
          <a:p>
            <a:r>
              <a:rPr lang="en-US" dirty="0"/>
              <a:t>Establish TCP connection from client to server.</a:t>
            </a:r>
          </a:p>
          <a:p>
            <a:r>
              <a:rPr lang="en-US" dirty="0"/>
              <a:t>TLS handshake.</a:t>
            </a:r>
          </a:p>
          <a:p>
            <a:r>
              <a:rPr lang="en-US" dirty="0"/>
              <a:t>Client sends HTTP request to server.</a:t>
            </a:r>
          </a:p>
          <a:p>
            <a:r>
              <a:rPr lang="en-US" dirty="0"/>
              <a:t>Server sends HTTP response headers.</a:t>
            </a:r>
          </a:p>
          <a:p>
            <a:r>
              <a:rPr lang="en-US" dirty="0"/>
              <a:t>Server sends one byte of data.</a:t>
            </a:r>
          </a:p>
          <a:p>
            <a:pPr marL="0" indent="0">
              <a:buNone/>
            </a:pPr>
            <a:r>
              <a:rPr lang="en-US" dirty="0"/>
              <a:t>How can this go wrong?!?</a:t>
            </a:r>
          </a:p>
        </p:txBody>
      </p:sp>
    </p:spTree>
    <p:extLst>
      <p:ext uri="{BB962C8B-B14F-4D97-AF65-F5344CB8AC3E}">
        <p14:creationId xmlns:p14="http://schemas.microsoft.com/office/powerpoint/2010/main" val="3951796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313E-6826-E5F8-15C0-92C5F8C0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DNS, TCP, TLS, HTTP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A7725-94EB-EC61-749E-0BCAA7306BB1}"/>
              </a:ext>
            </a:extLst>
          </p:cNvPr>
          <p:cNvSpPr txBox="1"/>
          <p:nvPr/>
        </p:nvSpPr>
        <p:spPr>
          <a:xfrm>
            <a:off x="3119120" y="2215474"/>
            <a:ext cx="814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dial </a:t>
            </a:r>
            <a:r>
              <a:rPr lang="en-US" dirty="0" err="1"/>
              <a:t>tcp</a:t>
            </a:r>
            <a:r>
              <a:rPr lang="en-US" dirty="0"/>
              <a:t>: </a:t>
            </a:r>
            <a:r>
              <a:rPr lang="en-US" b="1" dirty="0"/>
              <a:t>lookup</a:t>
            </a:r>
            <a:r>
              <a:rPr lang="en-US" dirty="0"/>
              <a:t> fdp-d3d-cache.nationalresearchplatform.org on 10.24.255.254:53: server misbehaving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D80F0-6F44-2505-028E-AE0B9F246A1D}"/>
              </a:ext>
            </a:extLst>
          </p:cNvPr>
          <p:cNvSpPr txBox="1"/>
          <p:nvPr/>
        </p:nvSpPr>
        <p:spPr>
          <a:xfrm>
            <a:off x="3119120" y="3336369"/>
            <a:ext cx="769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dial </a:t>
            </a:r>
            <a:r>
              <a:rPr lang="en-US" dirty="0" err="1"/>
              <a:t>tcp</a:t>
            </a:r>
            <a:r>
              <a:rPr lang="en-US" dirty="0"/>
              <a:t> [2607:f388:2200:c3::3]:443: </a:t>
            </a:r>
            <a:r>
              <a:rPr lang="en-US" b="1" dirty="0"/>
              <a:t>connect</a:t>
            </a:r>
            <a:r>
              <a:rPr lang="en-US" dirty="0"/>
              <a:t>: network is unreachable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8D13-4B3C-C1F8-380E-D27168091634}"/>
              </a:ext>
            </a:extLst>
          </p:cNvPr>
          <p:cNvSpPr txBox="1"/>
          <p:nvPr/>
        </p:nvSpPr>
        <p:spPr>
          <a:xfrm>
            <a:off x="3119120" y="4318764"/>
            <a:ext cx="769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net/http: </a:t>
            </a:r>
            <a:r>
              <a:rPr lang="en-US" b="1" dirty="0"/>
              <a:t>TLS</a:t>
            </a:r>
            <a:r>
              <a:rPr lang="en-US" dirty="0"/>
              <a:t> handshake timeout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89EFC-0452-1171-9E8B-19B369D5FC5E}"/>
              </a:ext>
            </a:extLst>
          </p:cNvPr>
          <p:cNvSpPr txBox="1"/>
          <p:nvPr/>
        </p:nvSpPr>
        <p:spPr>
          <a:xfrm>
            <a:off x="3119120" y="5301159"/>
            <a:ext cx="732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timeout waiting for </a:t>
            </a:r>
            <a:r>
              <a:rPr lang="en-US" b="1" dirty="0"/>
              <a:t>HTTP response </a:t>
            </a:r>
            <a:r>
              <a:rPr lang="en-US" dirty="0"/>
              <a:t>(TCP connection successful)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DC164-5761-19DA-35F1-331D3BB0CE0E}"/>
              </a:ext>
            </a:extLst>
          </p:cNvPr>
          <p:cNvSpPr txBox="1"/>
          <p:nvPr/>
        </p:nvSpPr>
        <p:spPr>
          <a:xfrm>
            <a:off x="1470990" y="2153920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DNS: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741CF-B156-8566-E231-508D9C4F55DB}"/>
              </a:ext>
            </a:extLst>
          </p:cNvPr>
          <p:cNvSpPr txBox="1"/>
          <p:nvPr/>
        </p:nvSpPr>
        <p:spPr>
          <a:xfrm>
            <a:off x="1470990" y="3136315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TCP: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D2494-94F5-69AF-3597-E41A4AC7CE10}"/>
              </a:ext>
            </a:extLst>
          </p:cNvPr>
          <p:cNvSpPr txBox="1"/>
          <p:nvPr/>
        </p:nvSpPr>
        <p:spPr>
          <a:xfrm>
            <a:off x="1470990" y="4118710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TLS: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AA24B-FA1E-6C06-4D28-10EC5D6B0EC3}"/>
              </a:ext>
            </a:extLst>
          </p:cNvPr>
          <p:cNvSpPr txBox="1"/>
          <p:nvPr/>
        </p:nvSpPr>
        <p:spPr>
          <a:xfrm>
            <a:off x="1470990" y="5101105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HTTP:</a:t>
            </a:r>
          </a:p>
        </p:txBody>
      </p:sp>
    </p:spTree>
    <p:extLst>
      <p:ext uri="{BB962C8B-B14F-4D97-AF65-F5344CB8AC3E}">
        <p14:creationId xmlns:p14="http://schemas.microsoft.com/office/powerpoint/2010/main" val="142846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92BEF-2BA4-96B3-A77C-C6B1BAA7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D827-F64E-9422-6044-574D00AB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DNS, TCP, TLS, HTTP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7DE16-3E2A-F40A-1054-AC6E09652B79}"/>
              </a:ext>
            </a:extLst>
          </p:cNvPr>
          <p:cNvSpPr txBox="1"/>
          <p:nvPr/>
        </p:nvSpPr>
        <p:spPr>
          <a:xfrm>
            <a:off x="3119120" y="2215474"/>
            <a:ext cx="814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dial </a:t>
            </a:r>
            <a:r>
              <a:rPr lang="en-US" dirty="0" err="1"/>
              <a:t>tcp</a:t>
            </a:r>
            <a:r>
              <a:rPr lang="en-US" dirty="0"/>
              <a:t>: </a:t>
            </a:r>
            <a:r>
              <a:rPr lang="en-US" b="1" dirty="0"/>
              <a:t>lookup</a:t>
            </a:r>
            <a:r>
              <a:rPr lang="en-US" dirty="0"/>
              <a:t> fdp-d3d-cache.nationalresearchplatform.org on 10.24.255.254:53: server misbehaving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93A51-C0A3-077E-8E16-130C899DC423}"/>
              </a:ext>
            </a:extLst>
          </p:cNvPr>
          <p:cNvSpPr txBox="1"/>
          <p:nvPr/>
        </p:nvSpPr>
        <p:spPr>
          <a:xfrm>
            <a:off x="3119120" y="3336369"/>
            <a:ext cx="769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dial </a:t>
            </a:r>
            <a:r>
              <a:rPr lang="en-US" dirty="0" err="1"/>
              <a:t>tcp</a:t>
            </a:r>
            <a:r>
              <a:rPr lang="en-US" dirty="0"/>
              <a:t> [2607:f388:2200:c3::3]:443: </a:t>
            </a:r>
            <a:r>
              <a:rPr lang="en-US" b="1" dirty="0"/>
              <a:t>connect</a:t>
            </a:r>
            <a:r>
              <a:rPr lang="en-US" dirty="0"/>
              <a:t>: network is unreachable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D9247-AFCD-A5FE-CF16-DD163FA94B38}"/>
              </a:ext>
            </a:extLst>
          </p:cNvPr>
          <p:cNvSpPr txBox="1"/>
          <p:nvPr/>
        </p:nvSpPr>
        <p:spPr>
          <a:xfrm>
            <a:off x="3119120" y="4318764"/>
            <a:ext cx="769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net/http: </a:t>
            </a:r>
            <a:r>
              <a:rPr lang="en-US" b="1" dirty="0"/>
              <a:t>TLS</a:t>
            </a:r>
            <a:r>
              <a:rPr lang="en-US" dirty="0"/>
              <a:t> handshake timeout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1A183-25F3-509B-0F71-8940B6CF34AA}"/>
              </a:ext>
            </a:extLst>
          </p:cNvPr>
          <p:cNvSpPr txBox="1"/>
          <p:nvPr/>
        </p:nvSpPr>
        <p:spPr>
          <a:xfrm>
            <a:off x="3119120" y="5301159"/>
            <a:ext cx="732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timeout waiting for </a:t>
            </a:r>
            <a:r>
              <a:rPr lang="en-US" b="1" dirty="0"/>
              <a:t>HTTP response </a:t>
            </a:r>
            <a:r>
              <a:rPr lang="en-US" dirty="0"/>
              <a:t>(TCP connection successful)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568B8-BD71-B330-1EED-2B8ADB31A8DC}"/>
              </a:ext>
            </a:extLst>
          </p:cNvPr>
          <p:cNvSpPr txBox="1"/>
          <p:nvPr/>
        </p:nvSpPr>
        <p:spPr>
          <a:xfrm>
            <a:off x="1470990" y="2153920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DNS: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77D7F-DE14-A6BB-0333-6049EB67780E}"/>
              </a:ext>
            </a:extLst>
          </p:cNvPr>
          <p:cNvSpPr txBox="1"/>
          <p:nvPr/>
        </p:nvSpPr>
        <p:spPr>
          <a:xfrm>
            <a:off x="1470990" y="3136315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TCP: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09199-8444-00FF-0F1C-6F2059DB9BC0}"/>
              </a:ext>
            </a:extLst>
          </p:cNvPr>
          <p:cNvSpPr txBox="1"/>
          <p:nvPr/>
        </p:nvSpPr>
        <p:spPr>
          <a:xfrm>
            <a:off x="1470990" y="4118710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TLS: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99219-67CE-C70F-AF78-81BFFC5E3756}"/>
              </a:ext>
            </a:extLst>
          </p:cNvPr>
          <p:cNvSpPr txBox="1"/>
          <p:nvPr/>
        </p:nvSpPr>
        <p:spPr>
          <a:xfrm>
            <a:off x="1470990" y="5101105"/>
            <a:ext cx="164813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400" b="1" dirty="0"/>
              <a:t>HTTP: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65FAF-9083-AB70-5966-73A920A9483A}"/>
              </a:ext>
            </a:extLst>
          </p:cNvPr>
          <p:cNvSpPr/>
          <p:nvPr/>
        </p:nvSpPr>
        <p:spPr>
          <a:xfrm>
            <a:off x="3119120" y="4246880"/>
            <a:ext cx="358648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1B2F63-139F-891A-65CA-54FFFD41F4A2}"/>
              </a:ext>
            </a:extLst>
          </p:cNvPr>
          <p:cNvSpPr/>
          <p:nvPr/>
        </p:nvSpPr>
        <p:spPr>
          <a:xfrm>
            <a:off x="3119120" y="5211505"/>
            <a:ext cx="33934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6939BF-C75F-EBC2-632C-089AC530C880}"/>
              </a:ext>
            </a:extLst>
          </p:cNvPr>
          <p:cNvSpPr/>
          <p:nvPr/>
        </p:nvSpPr>
        <p:spPr>
          <a:xfrm>
            <a:off x="7416800" y="3246715"/>
            <a:ext cx="229616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FEB0C-5A3E-8DA5-5AA7-DC9479D20F1B}"/>
              </a:ext>
            </a:extLst>
          </p:cNvPr>
          <p:cNvSpPr txBox="1"/>
          <p:nvPr/>
        </p:nvSpPr>
        <p:spPr>
          <a:xfrm>
            <a:off x="7325360" y="2872933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Text generated by 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EF906-48DF-5581-4E17-3298AFACE235}"/>
              </a:ext>
            </a:extLst>
          </p:cNvPr>
          <p:cNvSpPr txBox="1"/>
          <p:nvPr/>
        </p:nvSpPr>
        <p:spPr>
          <a:xfrm>
            <a:off x="3119120" y="3859778"/>
            <a:ext cx="540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Text generated by Go (programming language) runtime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7B8F02-5C2B-B55F-8C6F-1B33B590CFD7}"/>
              </a:ext>
            </a:extLst>
          </p:cNvPr>
          <p:cNvSpPr txBox="1"/>
          <p:nvPr/>
        </p:nvSpPr>
        <p:spPr>
          <a:xfrm>
            <a:off x="3119120" y="4842173"/>
            <a:ext cx="540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Text generated by Pelican team </a:t>
            </a:r>
          </a:p>
        </p:txBody>
      </p:sp>
    </p:spTree>
    <p:extLst>
      <p:ext uri="{BB962C8B-B14F-4D97-AF65-F5344CB8AC3E}">
        <p14:creationId xmlns:p14="http://schemas.microsoft.com/office/powerpoint/2010/main" val="404164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F7E9-F599-E4FE-D0E3-3A9783DB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byte went through –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61C79-C07A-E141-4E48-AC967645D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7895"/>
          </a:xfrm>
        </p:spPr>
        <p:txBody>
          <a:bodyPr>
            <a:normAutofit fontScale="92500"/>
          </a:bodyPr>
          <a:lstStyle/>
          <a:p>
            <a:r>
              <a:rPr lang="en-US" dirty="0"/>
              <a:t>Once a HTTP/1 server sends its response headers, it must send the full body.</a:t>
            </a:r>
            <a:br>
              <a:rPr lang="en-US" dirty="0"/>
            </a:br>
            <a:r>
              <a:rPr lang="en-US" dirty="0"/>
              <a:t>    … </a:t>
            </a:r>
            <a:r>
              <a:rPr lang="en-US" u="sng" dirty="0"/>
              <a:t>what happens if there is a read error</a:t>
            </a:r>
            <a:r>
              <a:rPr lang="en-US" dirty="0"/>
              <a:t> on byte 2?</a:t>
            </a:r>
          </a:p>
          <a:p>
            <a:r>
              <a:rPr lang="en-US" dirty="0"/>
              <a:t>There is no “post-header” error signal.  Only option is for the HTTP server to abruptly close the connection: the dreaded EOF (“end of file”) error.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E676F-77AE-610F-D2F1-9B1C39EAE686}"/>
              </a:ext>
            </a:extLst>
          </p:cNvPr>
          <p:cNvSpPr txBox="1"/>
          <p:nvPr/>
        </p:nvSpPr>
        <p:spPr>
          <a:xfrm>
            <a:off x="838200" y="4175760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Attempt #2: from dtn-pas.hous.nrp.internet2.edu:8443: unexpected </a:t>
            </a:r>
            <a:r>
              <a:rPr lang="en-US" b="1" dirty="0"/>
              <a:t>EOF</a:t>
            </a:r>
            <a:r>
              <a:rPr lang="en-US" dirty="0"/>
              <a:t> (4s elapsed, 14.1s since start)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B7D940-7543-D0A3-AB08-BED2E2BC0982}"/>
              </a:ext>
            </a:extLst>
          </p:cNvPr>
          <p:cNvSpPr txBox="1">
            <a:spLocks/>
          </p:cNvSpPr>
          <p:nvPr/>
        </p:nvSpPr>
        <p:spPr>
          <a:xfrm>
            <a:off x="838200" y="4687332"/>
            <a:ext cx="6243320" cy="20656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CFE4FF"/>
              </a:gs>
              <a:gs pos="100000">
                <a:srgbClr val="0885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following are identical in HTTP/1:</a:t>
            </a:r>
          </a:p>
          <a:p>
            <a:r>
              <a:rPr lang="en-US" dirty="0"/>
              <a:t>The origin encountered a read error.</a:t>
            </a:r>
          </a:p>
          <a:p>
            <a:r>
              <a:rPr lang="en-US" dirty="0"/>
              <a:t>The cache encountered a read error.</a:t>
            </a:r>
          </a:p>
          <a:p>
            <a:r>
              <a:rPr lang="en-US" dirty="0"/>
              <a:t>There was a network connectivity issue at the client.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6AF36-D80E-8591-623B-3B9C544BA93E}"/>
              </a:ext>
            </a:extLst>
          </p:cNvPr>
          <p:cNvSpPr txBox="1"/>
          <p:nvPr/>
        </p:nvSpPr>
        <p:spPr>
          <a:xfrm>
            <a:off x="7645399" y="5258494"/>
            <a:ext cx="37084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 you want to debug the network connectivity at every possible client location?!?</a:t>
            </a:r>
          </a:p>
        </p:txBody>
      </p:sp>
    </p:spTree>
    <p:extLst>
      <p:ext uri="{BB962C8B-B14F-4D97-AF65-F5344CB8AC3E}">
        <p14:creationId xmlns:p14="http://schemas.microsoft.com/office/powerpoint/2010/main" val="33256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DC95-534F-F34C-C2DD-01C628C6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small tweak on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CD262-D6F8-5F47-108E-72F6157F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35735"/>
          </a:xfrm>
        </p:spPr>
        <p:txBody>
          <a:bodyPr/>
          <a:lstStyle/>
          <a:p>
            <a:r>
              <a:rPr lang="en-US" dirty="0"/>
              <a:t>To help differentiate between failure cases, we allow the Pelican client to indicate an error after the download starts (opt-in).</a:t>
            </a:r>
          </a:p>
          <a:p>
            <a:pPr lvl="1"/>
            <a:r>
              <a:rPr lang="en-US" dirty="0"/>
              <a:t>Translates to an error message like this: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8F551-520A-9364-BE68-468F8BF83215}"/>
              </a:ext>
            </a:extLst>
          </p:cNvPr>
          <p:cNvSpPr txBox="1"/>
          <p:nvPr/>
        </p:nvSpPr>
        <p:spPr>
          <a:xfrm>
            <a:off x="833120" y="3429000"/>
            <a:ext cx="1052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transfer error: Unable to read (...Path...); timer expired</a:t>
            </a:r>
          </a:p>
        </p:txBody>
      </p:sp>
    </p:spTree>
    <p:extLst>
      <p:ext uri="{BB962C8B-B14F-4D97-AF65-F5344CB8AC3E}">
        <p14:creationId xmlns:p14="http://schemas.microsoft.com/office/powerpoint/2010/main" val="1893232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8192A-B9A7-3482-2A83-B36443ECA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231B-FC48-665B-0C7F-9BF175A88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tweak on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23B9B-A498-8E9A-7586-1AC67ACC9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35735"/>
          </a:xfrm>
        </p:spPr>
        <p:txBody>
          <a:bodyPr/>
          <a:lstStyle/>
          <a:p>
            <a:r>
              <a:rPr lang="en-US" dirty="0"/>
              <a:t>To help differentiate between failure cases, we allow the Pelican client to indicate an error after the download starts (opt-in).</a:t>
            </a:r>
          </a:p>
          <a:p>
            <a:pPr lvl="1"/>
            <a:r>
              <a:rPr lang="en-US" dirty="0"/>
              <a:t>Translates to an error message like this: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A9AB9-C1CF-3092-F464-0D7EECB04923}"/>
              </a:ext>
            </a:extLst>
          </p:cNvPr>
          <p:cNvSpPr txBox="1"/>
          <p:nvPr/>
        </p:nvSpPr>
        <p:spPr>
          <a:xfrm>
            <a:off x="833120" y="3429000"/>
            <a:ext cx="1052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transfer error: Unable to read (...Path...); timer expired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E29A5-F141-CE1A-8A56-C8BBCD803C57}"/>
              </a:ext>
            </a:extLst>
          </p:cNvPr>
          <p:cNvSpPr/>
          <p:nvPr/>
        </p:nvSpPr>
        <p:spPr>
          <a:xfrm>
            <a:off x="8026400" y="3429000"/>
            <a:ext cx="206248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32D0A667-0C26-12EF-7005-AC571690AE99}"/>
              </a:ext>
            </a:extLst>
          </p:cNvPr>
          <p:cNvCxnSpPr>
            <a:cxnSpLocks/>
            <a:stCxn id="5" idx="2"/>
            <a:endCxn id="8" idx="3"/>
          </p:cNvCxnSpPr>
          <p:nvPr/>
        </p:nvCxnSpPr>
        <p:spPr>
          <a:xfrm rot="5400000">
            <a:off x="7886329" y="3919573"/>
            <a:ext cx="1138665" cy="1203959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9194AE4-5E30-403F-E03B-B349A6D8333C}"/>
              </a:ext>
            </a:extLst>
          </p:cNvPr>
          <p:cNvSpPr txBox="1"/>
          <p:nvPr/>
        </p:nvSpPr>
        <p:spPr>
          <a:xfrm>
            <a:off x="4053841" y="4490720"/>
            <a:ext cx="379984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🤣 Writing error messages are hard!  In English, this translates to “origin timed out when bytes were requested by the cache”.</a:t>
            </a:r>
          </a:p>
        </p:txBody>
      </p:sp>
    </p:spTree>
    <p:extLst>
      <p:ext uri="{BB962C8B-B14F-4D97-AF65-F5344CB8AC3E}">
        <p14:creationId xmlns:p14="http://schemas.microsoft.com/office/powerpoint/2010/main" val="2149461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96EE-81B1-2424-EF0C-32A2A28D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beginning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E5A15-2501-ED57-D59C-524C2E348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03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D16A-75D2-B03C-D1B4-F8719FB2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“</a:t>
            </a:r>
            <a:r>
              <a:rPr lang="en-US" dirty="0" err="1"/>
              <a:t>condor_q</a:t>
            </a:r>
            <a:r>
              <a:rPr lang="en-US" dirty="0"/>
              <a:t> –held | grep </a:t>
            </a:r>
            <a:r>
              <a:rPr lang="en-US" dirty="0" err="1"/>
              <a:t>osdf</a:t>
            </a:r>
            <a:r>
              <a:rPr lang="en-US" dirty="0"/>
              <a:t>” good?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BB4A7-2220-BF0C-192E-5E76039E1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Grep’ing</a:t>
            </a:r>
            <a:r>
              <a:rPr lang="en-US" dirty="0"/>
              <a:t> through a bunch of error messages to poke at failures randomly is not particularly structured thinking!</a:t>
            </a:r>
          </a:p>
          <a:p>
            <a:pPr marL="0" indent="0">
              <a:buNone/>
            </a:pPr>
            <a:r>
              <a:rPr lang="en-US" dirty="0"/>
              <a:t>What are some better approaches?  Ideas:</a:t>
            </a:r>
          </a:p>
          <a:p>
            <a:r>
              <a:rPr lang="en-US" dirty="0"/>
              <a:t>Use ‘</a:t>
            </a:r>
            <a:r>
              <a:rPr lang="en-US" dirty="0" err="1"/>
              <a:t>condor_history</a:t>
            </a:r>
            <a:r>
              <a:rPr lang="en-US" dirty="0"/>
              <a:t>’ to view individual ClassAds.</a:t>
            </a:r>
          </a:p>
          <a:p>
            <a:r>
              <a:rPr lang="en-US" dirty="0"/>
              <a:t>Find a friend running </a:t>
            </a:r>
            <a:r>
              <a:rPr lang="en-US" dirty="0" err="1"/>
              <a:t>ElasticSearch</a:t>
            </a:r>
            <a:r>
              <a:rPr lang="en-US" dirty="0"/>
              <a:t> and “</a:t>
            </a:r>
            <a:r>
              <a:rPr lang="en-US" dirty="0" err="1"/>
              <a:t>condor_adstash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BB2E8-6EA7-20DB-6818-8273DA57F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condor_q</a:t>
            </a:r>
            <a:r>
              <a:rPr lang="en-US" dirty="0"/>
              <a:t> -held | grep </a:t>
            </a:r>
            <a:r>
              <a:rPr lang="en-US" dirty="0" err="1"/>
              <a:t>osdf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E5C91-358D-72A1-1771-48573F0FA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828800"/>
            <a:ext cx="2814320" cy="4221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5B5FA-0BAB-DF27-F764-36FDB224C1A3}"/>
              </a:ext>
            </a:extLst>
          </p:cNvPr>
          <p:cNvSpPr txBox="1"/>
          <p:nvPr/>
        </p:nvSpPr>
        <p:spPr>
          <a:xfrm>
            <a:off x="731520" y="6050280"/>
            <a:ext cx="281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AI-generated nightmare courtesy of Copilot.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CE2ED-F54E-085D-0B49-F728A3EAD961}"/>
              </a:ext>
            </a:extLst>
          </p:cNvPr>
          <p:cNvSpPr txBox="1"/>
          <p:nvPr/>
        </p:nvSpPr>
        <p:spPr>
          <a:xfrm>
            <a:off x="3860800" y="1828800"/>
            <a:ext cx="646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you walked into the office the morning and checked on the workloads that ran overnight.</a:t>
            </a:r>
          </a:p>
          <a:p>
            <a:endParaRPr lang="en-US" dirty="0"/>
          </a:p>
          <a:p>
            <a:r>
              <a:rPr lang="en-US" dirty="0"/>
              <a:t>Oh no!  It looks like OSDF caused all sorts of errors overnight.</a:t>
            </a:r>
          </a:p>
          <a:p>
            <a:endParaRPr lang="en-US" dirty="0"/>
          </a:p>
          <a:p>
            <a:r>
              <a:rPr lang="en-US" dirty="0"/>
              <a:t>What do you do?!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E4455-E65E-B7BD-F659-BB66E6FE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4779704"/>
            <a:ext cx="6814894" cy="171317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C360F1-9647-082E-0299-A06A13869AA7}"/>
              </a:ext>
            </a:extLst>
          </p:cNvPr>
          <p:cNvSpPr/>
          <p:nvPr/>
        </p:nvSpPr>
        <p:spPr>
          <a:xfrm>
            <a:off x="10223575" y="5017553"/>
            <a:ext cx="472439" cy="4368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0125B-69A8-C0C4-E9AB-C39A166C267E}"/>
              </a:ext>
            </a:extLst>
          </p:cNvPr>
          <p:cNvSpPr txBox="1"/>
          <p:nvPr/>
        </p:nvSpPr>
        <p:spPr>
          <a:xfrm>
            <a:off x="3761814" y="4133373"/>
            <a:ext cx="691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N.b. – we’re on your side!  Every morning we check in on how many problems there were caused by OSDF on the previous day…</a:t>
            </a:r>
          </a:p>
        </p:txBody>
      </p:sp>
    </p:spTree>
    <p:extLst>
      <p:ext uri="{BB962C8B-B14F-4D97-AF65-F5344CB8AC3E}">
        <p14:creationId xmlns:p14="http://schemas.microsoft.com/office/powerpoint/2010/main" val="30885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AD26C-AE96-95FF-F411-CE0585D6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condor_history</a:t>
            </a:r>
            <a:r>
              <a:rPr lang="en-US" dirty="0"/>
              <a:t> knows all!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DD0C5-7675-0239-690C-80AE1CBCB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82440" cy="4351338"/>
          </a:xfrm>
        </p:spPr>
        <p:txBody>
          <a:bodyPr/>
          <a:lstStyle/>
          <a:p>
            <a:r>
              <a:rPr lang="en-US" dirty="0"/>
              <a:t>The “-transfer-history” flag allows you to pick through all the individual attempts.</a:t>
            </a:r>
          </a:p>
          <a:p>
            <a:r>
              <a:rPr lang="en-US" dirty="0"/>
              <a:t>You’re welcome to attempt to be a “command line junkie” to script this output!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17A46-8AC2-5B2C-F455-248B69452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60" y="1133109"/>
            <a:ext cx="7772400" cy="57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5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DFE41-839A-07D0-E0AE-7C389C86E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47C8-9EF8-BAB7-5964-B1F14DAE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condor_history</a:t>
            </a:r>
            <a:r>
              <a:rPr lang="en-US" dirty="0"/>
              <a:t> knows all!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5D87-3E50-6355-CCB7-369A5261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82440" cy="4351338"/>
          </a:xfrm>
        </p:spPr>
        <p:txBody>
          <a:bodyPr/>
          <a:lstStyle/>
          <a:p>
            <a:r>
              <a:rPr lang="en-US" dirty="0"/>
              <a:t>The “-transfer-history” flag allows you to pick through all the individual attempts.</a:t>
            </a:r>
          </a:p>
          <a:p>
            <a:r>
              <a:rPr lang="en-US" dirty="0"/>
              <a:t>You’re welcome to attempt to be a “command line junkie” to script this output!</a:t>
            </a:r>
          </a:p>
          <a:p>
            <a:pPr lvl="1"/>
            <a:r>
              <a:rPr lang="en-US" dirty="0"/>
              <a:t>One default output method is JSON which is </a:t>
            </a:r>
            <a:r>
              <a:rPr lang="en-US"/>
              <a:t>particularly scriptable.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91B7B-5FA6-635E-DAF6-0C70D104A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1133109"/>
            <a:ext cx="7772400" cy="57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52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F6A5-E351-5468-5589-E1A00B09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everyone loves the CLI, Brian!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B1513-4295-E572-BB0A-D4A651C25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1825625"/>
            <a:ext cx="3581400" cy="4351338"/>
          </a:xfrm>
        </p:spPr>
        <p:txBody>
          <a:bodyPr/>
          <a:lstStyle/>
          <a:p>
            <a:r>
              <a:rPr lang="en-US" dirty="0"/>
              <a:t>More of a database person?</a:t>
            </a:r>
          </a:p>
          <a:p>
            <a:r>
              <a:rPr lang="en-US" dirty="0" err="1"/>
              <a:t>ElasticSearch</a:t>
            </a:r>
            <a:r>
              <a:rPr lang="en-US" dirty="0"/>
              <a:t> provides a document-centric data model from a browser environment.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9085B-074C-9AEF-3064-0D9F24C7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7772400" cy="49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07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9DE8F-BF0B-5607-94F3-5C5C8854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8E84-CF32-C3AA-819A-1E318926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everyone loves the CLI, Brian!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60A48-9B97-CB3F-88BA-EE7E210A9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1825625"/>
            <a:ext cx="3581400" cy="4351338"/>
          </a:xfrm>
        </p:spPr>
        <p:txBody>
          <a:bodyPr/>
          <a:lstStyle/>
          <a:p>
            <a:r>
              <a:rPr lang="en-US" dirty="0"/>
              <a:t>More of a database person?</a:t>
            </a:r>
          </a:p>
          <a:p>
            <a:r>
              <a:rPr lang="en-US" dirty="0" err="1"/>
              <a:t>ElasticSearch</a:t>
            </a:r>
            <a:r>
              <a:rPr lang="en-US" dirty="0"/>
              <a:t> provides a document-centric data model from a browser environment.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824C1-9B13-F0DA-39AA-4563A5428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57"/>
            <a:ext cx="7772400" cy="49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2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7B5432-6D81-152C-2A1E-AC2FE286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did we learn?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242D4-1B4F-CD45-303B-D645A1AB5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63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EC50-6FA3-1D65-1467-7735E2D8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thoughts…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8482-D63B-719F-B279-E3C41FC3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Don’t bother memorizing error messages.  We are trying to constantly change and improve them.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Instead: complain to us about how we can communicate better!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Think through the logical steps of what Pelican is doing.  Where, precisely, did the error happen?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Director versus a cache?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DNS, TCP, TLS, or HTTP?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Before bytes moved or after?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Which can you control versus just retry?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Pelican signals to HTCondor when it believes the error is </a:t>
            </a:r>
            <a:r>
              <a:rPr lang="en-US" dirty="0" err="1"/>
              <a:t>retryable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Let HTCondor run the transfer so you can state your retry policy.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Spend more time thinking about aggregate errors and less about the individual failures.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Reach out to the Pelican team with ideas for better tools!</a:t>
            </a:r>
          </a:p>
        </p:txBody>
      </p:sp>
    </p:spTree>
    <p:extLst>
      <p:ext uri="{BB962C8B-B14F-4D97-AF65-F5344CB8AC3E}">
        <p14:creationId xmlns:p14="http://schemas.microsoft.com/office/powerpoint/2010/main" val="4151802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F929-DC00-6894-F258-09FE4CA5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2A147-DAE2-29F7-280F-9184BB824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supported by the National Science Foundation under Cooperative Agreements OAC-2331480. Any opinions, findings, conclusions or recommendations expressed in this material are those of the authors and do not necessarily reflect the views of the National Science Foundation.</a:t>
            </a:r>
          </a:p>
        </p:txBody>
      </p:sp>
    </p:spTree>
    <p:extLst>
      <p:ext uri="{BB962C8B-B14F-4D97-AF65-F5344CB8AC3E}">
        <p14:creationId xmlns:p14="http://schemas.microsoft.com/office/powerpoint/2010/main" val="244210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C105-8ED2-0B1B-E6F5-3805B0A7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your Pelican-power download failed…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CAEB3-3162-9052-A986-79F34591391A}"/>
              </a:ext>
            </a:extLst>
          </p:cNvPr>
          <p:cNvSpPr txBox="1"/>
          <p:nvPr/>
        </p:nvSpPr>
        <p:spPr>
          <a:xfrm>
            <a:off x="675640" y="4397276"/>
            <a:ext cx="1084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12637464.20       XXXX       5/30 07:47 Transfer input files failure at the execution point using protocol </a:t>
            </a:r>
            <a:r>
              <a:rPr lang="en-US" dirty="0" err="1"/>
              <a:t>osdf</a:t>
            </a:r>
            <a:r>
              <a:rPr lang="en-US" dirty="0"/>
              <a:t>. Details: Pelican Client Error: Attempt #3: from dtn-pas.kans.nrp.internet2.edu:8443: request failed (HTTP status 404): server returned 404 Not Found (100ms elapsed, 300ms since start); Attempt #2: from osdf-uw-cache.svc.osg-htc.org:8443: request failed (HTTP status 404): server returned 404 Not Found (0s elapsed, 100ms since start); Attempt #1: from osdf1.chic.nrp.internet2.edu:8443: request failed (HTTP status 404): server returned 404 Not Found (0s since start) (Version: 7.16.5; Site: </a:t>
            </a:r>
            <a:r>
              <a:rPr lang="en-US" dirty="0" err="1"/>
              <a:t>NotreDame</a:t>
            </a:r>
            <a:r>
              <a:rPr lang="en-US" dirty="0"/>
              <a:t>) 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/ap40/data/XXXX/freesurfer-v7.2.0.sif )|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19F73-8A73-2E13-8E5A-507507063A67}"/>
              </a:ext>
            </a:extLst>
          </p:cNvPr>
          <p:cNvSpPr txBox="1"/>
          <p:nvPr/>
        </p:nvSpPr>
        <p:spPr>
          <a:xfrm>
            <a:off x="675640" y="3019524"/>
            <a:ext cx="1084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12633237.34371217 XXXX     5/29 11:06 Transfer input files failure at execution point slot1_4@glidein_431023_509537431@node077.cluster using protocol </a:t>
            </a:r>
            <a:r>
              <a:rPr lang="en-US" dirty="0" err="1"/>
              <a:t>osdf</a:t>
            </a:r>
            <a:r>
              <a:rPr lang="en-US" dirty="0"/>
              <a:t>. Details: Error occurred when querying for metadata: Get "https://</a:t>
            </a:r>
            <a:r>
              <a:rPr lang="en-US" dirty="0" err="1"/>
              <a:t>osg-htc.org</a:t>
            </a:r>
            <a:r>
              <a:rPr lang="en-US" dirty="0"/>
              <a:t>/.well-known/pelican-configuration": read </a:t>
            </a:r>
            <a:r>
              <a:rPr lang="en-US" dirty="0" err="1"/>
              <a:t>tcp</a:t>
            </a:r>
            <a:r>
              <a:rPr lang="en-US" dirty="0"/>
              <a:t> 10.1.0.77:60654-&gt;104.21.71.171:443: read: connection reset by peer 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/ap40/data/ XXXX /unzip )|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99D9D-02AE-A5F1-5CFE-1261909832BD}"/>
              </a:ext>
            </a:extLst>
          </p:cNvPr>
          <p:cNvSpPr txBox="1"/>
          <p:nvPr/>
        </p:nvSpPr>
        <p:spPr>
          <a:xfrm>
            <a:off x="675640" y="1722060"/>
            <a:ext cx="1084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12635414.5        XXXXXXXXX 5/6  10:46 Transfer output files failure at execution point slot1_1@glidein_25498_139089762@n3303.hyak.local using protocol </a:t>
            </a:r>
            <a:r>
              <a:rPr lang="en-US" dirty="0" err="1"/>
              <a:t>osdf</a:t>
            </a:r>
            <a:r>
              <a:rPr lang="en-US" dirty="0"/>
              <a:t>. Details: Pelican Client Error: failed upload to ap40.uw.osg-htc.org:8443: Request failed (HTTP status 423) (100ms since start) (Version: 7.15.1; Site: UW-IT) 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/ap40/data/XXXXXXXX/</a:t>
            </a:r>
            <a:r>
              <a:rPr lang="en-US" dirty="0" err="1"/>
              <a:t>Leukemia_project</a:t>
            </a:r>
            <a:r>
              <a:rPr lang="en-US" dirty="0"/>
              <a:t>/</a:t>
            </a:r>
            <a:r>
              <a:rPr lang="en-US" dirty="0" err="1"/>
              <a:t>mapped_reads.tar.gz</a:t>
            </a:r>
            <a:r>
              <a:rPr lang="en-US" dirty="0"/>
              <a:t> )|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7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F7EB-7566-BC52-3816-E691868F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5197-F126-B26A-7FBD-4C9DDB81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your Pelican-power download failed…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FFF41-A8C7-02EC-CFAA-78C1B48DBCDC}"/>
              </a:ext>
            </a:extLst>
          </p:cNvPr>
          <p:cNvSpPr txBox="1"/>
          <p:nvPr/>
        </p:nvSpPr>
        <p:spPr>
          <a:xfrm>
            <a:off x="675640" y="3784757"/>
            <a:ext cx="1084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12633237.35036992 XXXXXX 5/30 03:57 Transfer input files failure at execution point slot1_15@glidein_54145_51861151@n3402.hyak.local using protocol </a:t>
            </a:r>
            <a:r>
              <a:rPr lang="en-US" dirty="0" err="1"/>
              <a:t>osdf</a:t>
            </a:r>
            <a:r>
              <a:rPr lang="en-US" dirty="0"/>
              <a:t>. Details: Pelican Client Error: Attempt #2: from dtn-pas.denv.nrp.internet2.edu:8443: failed to verify size of downloaded file on disk: file size on disk 28671565b does not match expected size 28655181b (2m8.7s elapsed, 4m18.7s since start); Attempt #1: from ncar-cache.nationalresearchplatform.org:8443: </a:t>
            </a:r>
            <a:r>
              <a:rPr lang="en-US" dirty="0" err="1"/>
              <a:t>Transfer.SlowTransfer</a:t>
            </a:r>
            <a:r>
              <a:rPr lang="en-US" dirty="0"/>
              <a:t> Error: Error code 6002: cancelled transfer, too slow; detected speed=27.4 KB/s, total transferred=6.6 MB, total transfer time=2m10.001s (2m10s since start) (Version: 7.16.5; Site: UW-IT) 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/ap40/data/XXXXXX/</a:t>
            </a:r>
            <a:r>
              <a:rPr lang="en-US" dirty="0" err="1"/>
              <a:t>chunkout</a:t>
            </a:r>
            <a:r>
              <a:rPr lang="en-US" dirty="0"/>
              <a:t>/</a:t>
            </a:r>
            <a:r>
              <a:rPr lang="en-US" dirty="0" err="1"/>
              <a:t>nt_virus_chunks</a:t>
            </a:r>
            <a:r>
              <a:rPr lang="en-US" dirty="0"/>
              <a:t>/</a:t>
            </a:r>
            <a:r>
              <a:rPr lang="en-US" dirty="0" err="1"/>
              <a:t>nt_virus_subset_zkwt</a:t>
            </a:r>
            <a:r>
              <a:rPr lang="en-US" dirty="0"/>
              <a:t> )|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A35B9-BF65-7B38-7EE0-E369E106F02E}"/>
              </a:ext>
            </a:extLst>
          </p:cNvPr>
          <p:cNvSpPr txBox="1"/>
          <p:nvPr/>
        </p:nvSpPr>
        <p:spPr>
          <a:xfrm>
            <a:off x="675640" y="1722060"/>
            <a:ext cx="1084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12633237.34981197 XXXXXX 5/30 02:23 Transfer input files failure at the execution point using protocol </a:t>
            </a:r>
            <a:r>
              <a:rPr lang="en-US" dirty="0" err="1"/>
              <a:t>osdf</a:t>
            </a:r>
            <a:r>
              <a:rPr lang="en-US" dirty="0"/>
              <a:t>. Details: Pelican Client Error: Attempt #3: from dtn-pas.kans.nrp.internet2.edu:8443: dial </a:t>
            </a:r>
            <a:r>
              <a:rPr lang="en-US" dirty="0" err="1"/>
              <a:t>tcp</a:t>
            </a:r>
            <a:r>
              <a:rPr lang="en-US" dirty="0"/>
              <a:t> [2001:468:2807::5]:8443: connect: connection refused (10s elapsed, 30s since start); Attempt #2: from dtn-pas.hous.nrp.internet2.edu:8443: dial </a:t>
            </a:r>
            <a:r>
              <a:rPr lang="en-US" dirty="0" err="1"/>
              <a:t>tcp</a:t>
            </a:r>
            <a:r>
              <a:rPr lang="en-US" dirty="0"/>
              <a:t> 163.253.29.19:8443: </a:t>
            </a:r>
            <a:r>
              <a:rPr lang="en-US" dirty="0" err="1"/>
              <a:t>i</a:t>
            </a:r>
            <a:r>
              <a:rPr lang="en-US" dirty="0"/>
              <a:t>/o timeout (10s elapsed, 20s since start); Attempt #1: from osg-houston-stashcache.nrp.internet2.edu:8443: dial </a:t>
            </a:r>
            <a:r>
              <a:rPr lang="en-US" dirty="0" err="1"/>
              <a:t>tcp</a:t>
            </a:r>
            <a:r>
              <a:rPr lang="en-US" dirty="0"/>
              <a:t> 163.253.74.2:8443: </a:t>
            </a:r>
            <a:r>
              <a:rPr lang="en-US" dirty="0" err="1"/>
              <a:t>i</a:t>
            </a:r>
            <a:r>
              <a:rPr lang="en-US" dirty="0"/>
              <a:t>/o timeout (10s since start) (Version: 7.16.5; Site: UChicago) ( URL file = </a:t>
            </a:r>
            <a:r>
              <a:rPr lang="en-US" dirty="0" err="1"/>
              <a:t>osdf</a:t>
            </a:r>
            <a:r>
              <a:rPr lang="en-US" dirty="0"/>
              <a:t>:///</a:t>
            </a:r>
            <a:r>
              <a:rPr lang="en-US" dirty="0" err="1"/>
              <a:t>ospool</a:t>
            </a:r>
            <a:r>
              <a:rPr lang="en-US" dirty="0"/>
              <a:t>/ap40/data/ XXXXXX/unzip )|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4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E865-8944-5815-4A1D-BB9784CA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Mea</a:t>
            </a:r>
            <a:r>
              <a:rPr lang="en-US" dirty="0"/>
              <a:t> Culpa…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310D8-0856-6B27-40C3-E439240A66AC}"/>
              </a:ext>
            </a:extLst>
          </p:cNvPr>
          <p:cNvSpPr txBox="1"/>
          <p:nvPr/>
        </p:nvSpPr>
        <p:spPr>
          <a:xfrm>
            <a:off x="1188720" y="2144991"/>
            <a:ext cx="934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Yes, we have work to do to improve the error messages…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67F95-8F7A-5CE8-9B42-03BCE1752166}"/>
              </a:ext>
            </a:extLst>
          </p:cNvPr>
          <p:cNvSpPr txBox="1"/>
          <p:nvPr/>
        </p:nvSpPr>
        <p:spPr>
          <a:xfrm>
            <a:off x="1188720" y="3608031"/>
            <a:ext cx="934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Yes, we are putting structured data in an unstructured string…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A3EF3-D84D-4A00-80B1-DD9FC886C26C}"/>
              </a:ext>
            </a:extLst>
          </p:cNvPr>
          <p:cNvSpPr txBox="1"/>
          <p:nvPr/>
        </p:nvSpPr>
        <p:spPr>
          <a:xfrm>
            <a:off x="1188720" y="4339551"/>
            <a:ext cx="934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Yes, presenting the user with an error message they can resolve is a problem in the first place…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AD4A5-4B8D-2901-55CF-5C6A8ECAB92D}"/>
              </a:ext>
            </a:extLst>
          </p:cNvPr>
          <p:cNvSpPr txBox="1"/>
          <p:nvPr/>
        </p:nvSpPr>
        <p:spPr>
          <a:xfrm>
            <a:off x="1188720" y="2876511"/>
            <a:ext cx="934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Yes, we should have better tools to aggregate/filter these messages…</a:t>
            </a:r>
          </a:p>
        </p:txBody>
      </p:sp>
    </p:spTree>
    <p:extLst>
      <p:ext uri="{BB962C8B-B14F-4D97-AF65-F5344CB8AC3E}">
        <p14:creationId xmlns:p14="http://schemas.microsoft.com/office/powerpoint/2010/main" val="6049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3B8106-7619-2EBA-112A-93E70F5F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avoid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D37D8-5899-2BA1-71D7-5F7FECEFD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Pelican team wants to provide enough structured failure information about what happened that you avoid the trap of: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“Let me rerun is using </a:t>
            </a:r>
            <a:r>
              <a:rPr lang="en-US" dirty="0">
                <a:latin typeface="Andale Mono" panose="020B0509000000000004" pitchFamily="49" charset="0"/>
              </a:rPr>
              <a:t>pelican object copy --debug</a:t>
            </a:r>
            <a:br>
              <a:rPr lang="en-US" dirty="0">
                <a:latin typeface="Andale Mono" panose="020B0509000000000004" pitchFamily="49" charset="0"/>
              </a:rPr>
            </a:br>
            <a:r>
              <a:rPr lang="en-US" dirty="0">
                <a:latin typeface="Andale Mono" panose="020B0509000000000004" pitchFamily="49" charset="0"/>
              </a:rPr>
              <a:t>  </a:t>
            </a:r>
            <a:r>
              <a:rPr lang="en-US" dirty="0"/>
              <a:t>and reading the tea leaves”</a:t>
            </a:r>
          </a:p>
        </p:txBody>
      </p:sp>
    </p:spTree>
    <p:extLst>
      <p:ext uri="{BB962C8B-B14F-4D97-AF65-F5344CB8AC3E}">
        <p14:creationId xmlns:p14="http://schemas.microsoft.com/office/powerpoint/2010/main" val="266031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377E-D2E9-5200-CBC7-DEBA97D3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Logically about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B5314-9364-38EE-25A1-D9AB9601C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Downloading one byte of data requires 2-3 services to interact successfully.</a:t>
            </a:r>
          </a:p>
          <a:p>
            <a:pPr marL="0" indent="0">
              <a:buNone/>
            </a:pPr>
            <a:r>
              <a:rPr lang="en-US" dirty="0"/>
              <a:t>Understanding the basic architecture is essential for understanding what’s gone wrong:</a:t>
            </a:r>
          </a:p>
          <a:p>
            <a:r>
              <a:rPr lang="en-US" b="1" dirty="0"/>
              <a:t>Service discovery</a:t>
            </a:r>
            <a:r>
              <a:rPr lang="en-US" dirty="0"/>
              <a:t>: Used to find the director service.</a:t>
            </a:r>
            <a:endParaRPr lang="en-US" b="1" dirty="0"/>
          </a:p>
          <a:p>
            <a:r>
              <a:rPr lang="en-US" b="1" dirty="0"/>
              <a:t>Director</a:t>
            </a:r>
            <a:r>
              <a:rPr lang="en-US" dirty="0"/>
              <a:t>: Contacted by the client to discover a service for performing the desired operation.</a:t>
            </a:r>
          </a:p>
          <a:p>
            <a:r>
              <a:rPr lang="en-US" b="1" dirty="0"/>
              <a:t>Cache</a:t>
            </a:r>
            <a:r>
              <a:rPr lang="en-US" dirty="0"/>
              <a:t>: Selected by the director, sends the object to the client.</a:t>
            </a:r>
          </a:p>
          <a:p>
            <a:r>
              <a:rPr lang="en-US" b="1" dirty="0"/>
              <a:t>Origin</a:t>
            </a:r>
            <a:r>
              <a:rPr lang="en-US" dirty="0"/>
              <a:t>: On cache miss, sends the object to the cache</a:t>
            </a:r>
          </a:p>
          <a:p>
            <a:pPr lvl="1"/>
            <a:r>
              <a:rPr lang="en-US" dirty="0"/>
              <a:t>For uploads, contacted directly by the client.</a:t>
            </a:r>
          </a:p>
        </p:txBody>
      </p:sp>
    </p:spTree>
    <p:extLst>
      <p:ext uri="{BB962C8B-B14F-4D97-AF65-F5344CB8AC3E}">
        <p14:creationId xmlns:p14="http://schemas.microsoft.com/office/powerpoint/2010/main" val="289594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A2BA3-ED25-B1FE-24BE-76479793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38EC86-78A9-7842-3DA8-E0CD71B963AE}"/>
              </a:ext>
            </a:extLst>
          </p:cNvPr>
          <p:cNvCxnSpPr>
            <a:cxnSpLocks/>
          </p:cNvCxnSpPr>
          <p:nvPr/>
        </p:nvCxnSpPr>
        <p:spPr>
          <a:xfrm>
            <a:off x="128432" y="3665296"/>
            <a:ext cx="1172400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AA85C5-A2DC-036A-1AD3-F71C942D57E4}"/>
              </a:ext>
            </a:extLst>
          </p:cNvPr>
          <p:cNvCxnSpPr>
            <a:cxnSpLocks/>
          </p:cNvCxnSpPr>
          <p:nvPr/>
        </p:nvCxnSpPr>
        <p:spPr>
          <a:xfrm>
            <a:off x="180307" y="2585912"/>
            <a:ext cx="1172400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DDD3653F-1876-2670-EA0F-F1A83EACBD7A}"/>
              </a:ext>
            </a:extLst>
          </p:cNvPr>
          <p:cNvSpPr/>
          <p:nvPr/>
        </p:nvSpPr>
        <p:spPr>
          <a:xfrm>
            <a:off x="365761" y="146095"/>
            <a:ext cx="3053306" cy="1067521"/>
          </a:xfrm>
          <a:prstGeom prst="ellipse">
            <a:avLst/>
          </a:prstGeom>
          <a:solidFill>
            <a:schemeClr val="tx1">
              <a:alpha val="78000"/>
            </a:schemeClr>
          </a:solidFill>
          <a:scene3d>
            <a:camera prst="perspectiveRelaxed"/>
            <a:lightRig rig="threePt" dir="t">
              <a:rot lat="0" lon="0" rev="6000000"/>
            </a:lightRig>
          </a:scene3d>
          <a:sp3d>
            <a:bevelT h="203200"/>
            <a:bevelB w="57150" h="431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2400" b="1" dirty="0"/>
              <a:t>NCAR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218295-842E-FDE3-4EF4-91D3FE600B75}"/>
              </a:ext>
            </a:extLst>
          </p:cNvPr>
          <p:cNvGrpSpPr/>
          <p:nvPr/>
        </p:nvGrpSpPr>
        <p:grpSpPr>
          <a:xfrm>
            <a:off x="365761" y="3761876"/>
            <a:ext cx="11135793" cy="1133686"/>
            <a:chOff x="3966084" y="4655930"/>
            <a:chExt cx="5328918" cy="15019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204406-AC9E-7F0E-7BDE-19F824C25DF7}"/>
                </a:ext>
              </a:extLst>
            </p:cNvPr>
            <p:cNvSpPr/>
            <p:nvPr/>
          </p:nvSpPr>
          <p:spPr>
            <a:xfrm>
              <a:off x="3966084" y="4655930"/>
              <a:ext cx="5328918" cy="1501913"/>
            </a:xfrm>
            <a:prstGeom prst="rect">
              <a:avLst/>
            </a:prstGeom>
            <a:solidFill>
              <a:srgbClr val="FF0000">
                <a:alpha val="7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b"/>
            <a:lstStyle/>
            <a:p>
              <a:pPr algn="ctr"/>
              <a:r>
                <a:rPr lang="en-US" sz="2800" b="1" dirty="0"/>
                <a:t>                             Jupyter Notebook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A31A9E-5935-0338-A6ED-7AF7691929D4}"/>
                </a:ext>
              </a:extLst>
            </p:cNvPr>
            <p:cNvSpPr/>
            <p:nvPr/>
          </p:nvSpPr>
          <p:spPr>
            <a:xfrm>
              <a:off x="5623450" y="4880707"/>
              <a:ext cx="2345508" cy="47266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b" anchorCtr="0"/>
            <a:lstStyle/>
            <a:p>
              <a:r>
                <a:rPr lang="en-US" sz="2000" b="1" dirty="0"/>
                <a:t>             Pelican Client</a:t>
              </a:r>
            </a:p>
          </p:txBody>
        </p:sp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86E66B07-42BF-DACD-D916-3AA1617D590C}"/>
              </a:ext>
            </a:extLst>
          </p:cNvPr>
          <p:cNvSpPr/>
          <p:nvPr/>
        </p:nvSpPr>
        <p:spPr>
          <a:xfrm>
            <a:off x="8284822" y="139746"/>
            <a:ext cx="2924377" cy="884293"/>
          </a:xfrm>
          <a:prstGeom prst="cloud">
            <a:avLst/>
          </a:prstGeom>
          <a:solidFill>
            <a:schemeClr val="accent1">
              <a:lumMod val="75000"/>
            </a:schemeClr>
          </a:solidFill>
          <a:scene3d>
            <a:camera prst="perspectiveRelaxedModerately"/>
            <a:lightRig rig="threePt" dir="t"/>
          </a:scene3d>
          <a:sp3d prstMaterial="matte">
            <a:bevelT h="596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ctr"/>
            <a:r>
              <a:rPr lang="en-US" b="1" dirty="0"/>
              <a:t>AWS</a:t>
            </a:r>
          </a:p>
          <a:p>
            <a:pPr algn="ctr"/>
            <a:r>
              <a:rPr lang="en-US" b="1" dirty="0"/>
              <a:t>Open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7C22A-C048-823F-55BE-6498DF96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EAD3-91E3-4FFC-B7DC-935959D174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B18BF-694F-0E1F-E41D-13BDE8C453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8038" y="5038725"/>
            <a:ext cx="11383962" cy="376238"/>
          </a:xfrm>
        </p:spPr>
        <p:txBody>
          <a:bodyPr anchor="t">
            <a:noAutofit/>
          </a:bodyPr>
          <a:lstStyle/>
          <a:p>
            <a:r>
              <a:rPr lang="en-US" sz="2000" dirty="0"/>
              <a:t>Researcher uses a Jupyter Notebook to create a visualization that requires two objects: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68B421B-46CE-9DAF-5DAD-DCE10906E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r="6638"/>
          <a:stretch/>
        </p:blipFill>
        <p:spPr bwMode="auto">
          <a:xfrm>
            <a:off x="9027818" y="3818481"/>
            <a:ext cx="2354573" cy="10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526C0AB8-F7A1-30A9-78DD-5962A3241C41}"/>
              </a:ext>
            </a:extLst>
          </p:cNvPr>
          <p:cNvSpPr/>
          <p:nvPr/>
        </p:nvSpPr>
        <p:spPr>
          <a:xfrm>
            <a:off x="872738" y="497462"/>
            <a:ext cx="509531" cy="422552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12DD5A5A-D907-F9C5-4DAA-8E55CDDC712B}"/>
              </a:ext>
            </a:extLst>
          </p:cNvPr>
          <p:cNvSpPr/>
          <p:nvPr/>
        </p:nvSpPr>
        <p:spPr>
          <a:xfrm>
            <a:off x="10205105" y="270401"/>
            <a:ext cx="452855" cy="413302"/>
          </a:xfrm>
          <a:prstGeom prst="star5">
            <a:avLst/>
          </a:prstGeom>
          <a:solidFill>
            <a:srgbClr val="C00000">
              <a:alpha val="78000"/>
            </a:srgbClr>
          </a:solidFill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302377-F3D2-3E98-BE2A-D97B530E1920}"/>
              </a:ext>
            </a:extLst>
          </p:cNvPr>
          <p:cNvGrpSpPr/>
          <p:nvPr/>
        </p:nvGrpSpPr>
        <p:grpSpPr>
          <a:xfrm>
            <a:off x="275119" y="200775"/>
            <a:ext cx="11276112" cy="3398123"/>
            <a:chOff x="275119" y="200775"/>
            <a:chExt cx="11276112" cy="3398123"/>
          </a:xfrm>
          <a:solidFill>
            <a:srgbClr val="0070C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2B8250-A5BC-6314-A6EC-B5BC26859FC5}"/>
                </a:ext>
              </a:extLst>
            </p:cNvPr>
            <p:cNvSpPr/>
            <p:nvPr/>
          </p:nvSpPr>
          <p:spPr>
            <a:xfrm>
              <a:off x="4214086" y="2685580"/>
              <a:ext cx="2718627" cy="9133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t" anchorCtr="1"/>
            <a:lstStyle/>
            <a:p>
              <a:pPr algn="l"/>
              <a:r>
                <a:rPr lang="en-US" b="1" dirty="0"/>
                <a:t>OSDF Cache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00C87D-15C2-4BF2-879B-EC6207D151E0}"/>
                </a:ext>
              </a:extLst>
            </p:cNvPr>
            <p:cNvSpPr/>
            <p:nvPr/>
          </p:nvSpPr>
          <p:spPr>
            <a:xfrm>
              <a:off x="275119" y="1642338"/>
              <a:ext cx="3513292" cy="8216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 anchorCtr="1"/>
            <a:lstStyle/>
            <a:p>
              <a:pPr algn="ctr"/>
              <a:r>
                <a:rPr lang="en-US" b="1" dirty="0"/>
                <a:t>OSDF Origin</a:t>
              </a:r>
            </a:p>
            <a:p>
              <a:pPr algn="ctr"/>
              <a:r>
                <a:rPr lang="en-US" b="1" dirty="0"/>
                <a:t> </a:t>
              </a:r>
              <a:r>
                <a:rPr lang="en-US" sz="1400" b="1" dirty="0"/>
                <a:t>(NCAR)</a:t>
              </a:r>
              <a:endParaRPr lang="en-US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44F7B0-F0CA-489E-EDBC-BAB28E3BDB97}"/>
                </a:ext>
              </a:extLst>
            </p:cNvPr>
            <p:cNvSpPr/>
            <p:nvPr/>
          </p:nvSpPr>
          <p:spPr>
            <a:xfrm>
              <a:off x="7997053" y="1408233"/>
              <a:ext cx="3554178" cy="90864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 anchorCtr="1"/>
            <a:lstStyle/>
            <a:p>
              <a:pPr algn="ctr"/>
              <a:r>
                <a:rPr lang="en-US" b="1" dirty="0"/>
                <a:t>OSDF Origin</a:t>
              </a:r>
            </a:p>
            <a:p>
              <a:pPr algn="ctr"/>
              <a:r>
                <a:rPr lang="en-US" sz="1600" b="1" dirty="0"/>
                <a:t>(AWS-</a:t>
              </a:r>
              <a:r>
                <a:rPr lang="en-US" sz="1600" b="1" dirty="0" err="1"/>
                <a:t>Opendata</a:t>
              </a:r>
              <a:r>
                <a:rPr lang="en-US" sz="1600" b="1" dirty="0"/>
                <a:t>/US-west-2)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D76D745-9136-3461-BBC4-7E152D132B3C}"/>
                </a:ext>
              </a:extLst>
            </p:cNvPr>
            <p:cNvGrpSpPr/>
            <p:nvPr/>
          </p:nvGrpSpPr>
          <p:grpSpPr>
            <a:xfrm>
              <a:off x="4267664" y="200775"/>
              <a:ext cx="3250136" cy="2084344"/>
              <a:chOff x="4267664" y="200775"/>
              <a:chExt cx="3250136" cy="2084344"/>
            </a:xfrm>
            <a:grp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0A8BF7-42DB-8DEB-414D-F6CD05ACE74A}"/>
                  </a:ext>
                </a:extLst>
              </p:cNvPr>
              <p:cNvSpPr/>
              <p:nvPr/>
            </p:nvSpPr>
            <p:spPr>
              <a:xfrm>
                <a:off x="4267664" y="200775"/>
                <a:ext cx="3250136" cy="2084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t" anchorCtr="1"/>
              <a:lstStyle/>
              <a:p>
                <a:pPr algn="ctr"/>
                <a:r>
                  <a:rPr lang="en-US" b="1" dirty="0"/>
                  <a:t>OSDF Director</a:t>
                </a:r>
              </a:p>
              <a:p>
                <a:pPr algn="ctr"/>
                <a:r>
                  <a:rPr lang="en-US" b="1" dirty="0"/>
                  <a:t>(Namespace)</a:t>
                </a: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68DD148-E1E6-E47D-B4B2-4813EE85B5D6}"/>
                  </a:ext>
                </a:extLst>
              </p:cNvPr>
              <p:cNvGrpSpPr/>
              <p:nvPr/>
            </p:nvGrpSpPr>
            <p:grpSpPr>
              <a:xfrm>
                <a:off x="4727196" y="864067"/>
                <a:ext cx="2624147" cy="1176192"/>
                <a:chOff x="4727196" y="864067"/>
                <a:chExt cx="2624147" cy="1176192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35987E3C-D0FA-FA4C-B441-3BD704B87432}"/>
                    </a:ext>
                  </a:extLst>
                </p:cNvPr>
                <p:cNvGrpSpPr/>
                <p:nvPr/>
              </p:nvGrpSpPr>
              <p:grpSpPr>
                <a:xfrm>
                  <a:off x="4727196" y="864067"/>
                  <a:ext cx="2461004" cy="534458"/>
                  <a:chOff x="4725055" y="1828512"/>
                  <a:chExt cx="2461004" cy="534458"/>
                </a:xfrm>
                <a:grpFill/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6E15C860-5818-773D-EB6F-8E4D29F12DD7}"/>
                      </a:ext>
                    </a:extLst>
                  </p:cNvPr>
                  <p:cNvSpPr/>
                  <p:nvPr/>
                </p:nvSpPr>
                <p:spPr>
                  <a:xfrm>
                    <a:off x="5579212" y="2089080"/>
                    <a:ext cx="105238" cy="9611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rIns="365760" rtlCol="0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3542E909-8D6F-9C2C-A492-347B17A076CB}"/>
                      </a:ext>
                    </a:extLst>
                  </p:cNvPr>
                  <p:cNvSpPr/>
                  <p:nvPr/>
                </p:nvSpPr>
                <p:spPr>
                  <a:xfrm>
                    <a:off x="5755592" y="2092672"/>
                    <a:ext cx="105238" cy="9611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rIns="365760" rtlCol="0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552C762-9166-4F41-778A-2DB88F866126}"/>
                      </a:ext>
                    </a:extLst>
                  </p:cNvPr>
                  <p:cNvSpPr/>
                  <p:nvPr/>
                </p:nvSpPr>
                <p:spPr>
                  <a:xfrm>
                    <a:off x="5934933" y="2096910"/>
                    <a:ext cx="105238" cy="9611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rIns="365760" rtlCol="0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371C99EE-A394-670E-B727-2CA8884A8649}"/>
                      </a:ext>
                    </a:extLst>
                  </p:cNvPr>
                  <p:cNvSpPr/>
                  <p:nvPr/>
                </p:nvSpPr>
                <p:spPr>
                  <a:xfrm>
                    <a:off x="4725055" y="1828512"/>
                    <a:ext cx="753611" cy="534458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 anchorCtr="1"/>
                  <a:lstStyle/>
                  <a:p>
                    <a:pPr algn="l"/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NCAR</a:t>
                    </a: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A9D16EAB-F961-F944-6126-66D0BA942473}"/>
                      </a:ext>
                    </a:extLst>
                  </p:cNvPr>
                  <p:cNvSpPr/>
                  <p:nvPr/>
                </p:nvSpPr>
                <p:spPr>
                  <a:xfrm>
                    <a:off x="6168579" y="1894839"/>
                    <a:ext cx="1017480" cy="430458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 anchorCtr="1"/>
                  <a:lstStyle/>
                  <a:p>
                    <a:pPr algn="ctr">
                      <a:lnSpc>
                        <a:spcPts val="700"/>
                      </a:lnSpc>
                    </a:pPr>
                    <a:r>
                      <a:rPr kumimoji="0" lang="en-US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rPr>
                      <a:t>AWS-Open</a:t>
                    </a:r>
                  </a:p>
                  <a:p>
                    <a:pPr algn="ctr">
                      <a:lnSpc>
                        <a:spcPts val="700"/>
                      </a:lnSpc>
                    </a:pPr>
                    <a:r>
                      <a:rPr kumimoji="0" lang="en-US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rPr>
                      <a:t>Data</a:t>
                    </a:r>
                    <a:endParaRPr lang="en-US" sz="8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8935F29-B7C1-9C4E-6CCA-65B2E99B488F}"/>
                    </a:ext>
                  </a:extLst>
                </p:cNvPr>
                <p:cNvSpPr/>
                <p:nvPr/>
              </p:nvSpPr>
              <p:spPr>
                <a:xfrm>
                  <a:off x="6529434" y="1630818"/>
                  <a:ext cx="821909" cy="40944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>
                    <a:lnSpc>
                      <a:spcPts val="600"/>
                    </a:lnSpc>
                  </a:pPr>
                  <a:r>
                    <a:rPr kumimoji="0" lang="en-US" altLang="en-US" sz="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rPr>
                    <a:t>US-West-2</a:t>
                  </a:r>
                  <a:endParaRPr lang="en-US" sz="7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AE41B24-CC8B-7742-8837-B562377B5F87}"/>
                    </a:ext>
                  </a:extLst>
                </p:cNvPr>
                <p:cNvCxnSpPr>
                  <a:cxnSpLocks/>
                  <a:stCxn id="30" idx="4"/>
                  <a:endCxn id="34" idx="0"/>
                </p:cNvCxnSpPr>
                <p:nvPr/>
              </p:nvCxnSpPr>
              <p:spPr>
                <a:xfrm>
                  <a:off x="6679460" y="1360852"/>
                  <a:ext cx="260929" cy="269966"/>
                </a:xfrm>
                <a:prstGeom prst="line">
                  <a:avLst/>
                </a:prstGeom>
                <a:grpFill/>
                <a:ln w="762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E088DE7-D57E-E599-9897-1DEBDA8A3BF5}"/>
                    </a:ext>
                  </a:extLst>
                </p:cNvPr>
                <p:cNvSpPr/>
                <p:nvPr/>
              </p:nvSpPr>
              <p:spPr>
                <a:xfrm>
                  <a:off x="5990437" y="1785808"/>
                  <a:ext cx="105238" cy="9611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365760" rtlCol="0" anchor="ctr"/>
                <a:lstStyle/>
                <a:p>
                  <a:pPr algn="l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8456FB9-8CCD-7A66-DB60-1C392D66500C}"/>
                    </a:ext>
                  </a:extLst>
                </p:cNvPr>
                <p:cNvSpPr/>
                <p:nvPr/>
              </p:nvSpPr>
              <p:spPr>
                <a:xfrm>
                  <a:off x="6166817" y="1789400"/>
                  <a:ext cx="105238" cy="9611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365760" rtlCol="0" anchor="ctr"/>
                <a:lstStyle/>
                <a:p>
                  <a:pPr algn="l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9E56F4DC-9FB4-EB8E-9138-4D032186D134}"/>
                    </a:ext>
                  </a:extLst>
                </p:cNvPr>
                <p:cNvSpPr/>
                <p:nvPr/>
              </p:nvSpPr>
              <p:spPr>
                <a:xfrm>
                  <a:off x="6346158" y="1793638"/>
                  <a:ext cx="105238" cy="9611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365760" rtlCol="0" anchor="ctr"/>
                <a:lstStyle/>
                <a:p>
                  <a:pPr algn="l"/>
                  <a:endParaRPr lang="en-US"/>
                </a:p>
              </p:txBody>
            </p:sp>
          </p:grpSp>
        </p:grpSp>
      </p:grpSp>
      <p:sp>
        <p:nvSpPr>
          <p:cNvPr id="90" name="Star: 5 Points 89">
            <a:extLst>
              <a:ext uri="{FF2B5EF4-FFF2-40B4-BE49-F238E27FC236}">
                <a16:creationId xmlns:a16="http://schemas.microsoft.com/office/drawing/2014/main" id="{3F937B1B-9522-FB17-F1FE-569910428031}"/>
              </a:ext>
            </a:extLst>
          </p:cNvPr>
          <p:cNvSpPr/>
          <p:nvPr/>
        </p:nvSpPr>
        <p:spPr>
          <a:xfrm>
            <a:off x="887737" y="493579"/>
            <a:ext cx="509531" cy="422552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142CAD25-45A2-C2CE-BB58-699439919ECA}"/>
              </a:ext>
            </a:extLst>
          </p:cNvPr>
          <p:cNvSpPr txBox="1">
            <a:spLocks/>
          </p:cNvSpPr>
          <p:nvPr/>
        </p:nvSpPr>
        <p:spPr>
          <a:xfrm>
            <a:off x="-362018" y="5554921"/>
            <a:ext cx="12509500" cy="557832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800" dirty="0"/>
            </a:br>
            <a:r>
              <a:rPr lang="en-US" sz="1800" dirty="0"/>
              <a:t>-            </a:t>
            </a:r>
            <a:r>
              <a:rPr lang="en-US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cmip6-pds/CMIP6/CFMIP/NCAR/CESM2/aqua-4xCO2/r1i1p1f1/Amon/co2mass/</a:t>
            </a:r>
            <a:r>
              <a:rPr lang="en-US" altLang="en-US" sz="1600" b="0" dirty="0" err="1">
                <a:solidFill>
                  <a:schemeClr val="tx1"/>
                </a:solidFill>
                <a:latin typeface="Arial" panose="020B0604020202020204" pitchFamily="34" charset="0"/>
              </a:rPr>
              <a:t>gn</a:t>
            </a:r>
            <a:r>
              <a:rPr lang="en-US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/v20190816</a:t>
            </a:r>
            <a:r>
              <a:rPr lang="en-US" sz="1600" dirty="0"/>
              <a:t> @ AWS Open Data Object Store</a:t>
            </a:r>
            <a:endParaRPr lang="en-US" sz="1800" dirty="0"/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8D08651E-3690-077A-FD4C-F6D9C4B65312}"/>
              </a:ext>
            </a:extLst>
          </p:cNvPr>
          <p:cNvSpPr txBox="1">
            <a:spLocks/>
          </p:cNvSpPr>
          <p:nvPr/>
        </p:nvSpPr>
        <p:spPr>
          <a:xfrm>
            <a:off x="771365" y="5517542"/>
            <a:ext cx="11383434" cy="376142"/>
          </a:xfrm>
          <a:prstGeom prst="rect">
            <a:avLst/>
          </a:prstGeom>
        </p:spPr>
        <p:txBody>
          <a:bodyPr vert="horz" lIns="91440" tIns="0" rIns="91440" bIns="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         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rda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harshah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osdf_data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/HadCRUT.5.0.2.0.analysis.summary_series.global.monthly.zarr </a:t>
            </a:r>
            <a:r>
              <a:rPr lang="en-US" sz="3000" dirty="0"/>
              <a:t>@ NCAR Object Store </a:t>
            </a:r>
            <a:endParaRPr lang="en-US" sz="1800" dirty="0"/>
          </a:p>
        </p:txBody>
      </p:sp>
      <p:sp>
        <p:nvSpPr>
          <p:cNvPr id="102" name="Star: 5 Points 101">
            <a:extLst>
              <a:ext uri="{FF2B5EF4-FFF2-40B4-BE49-F238E27FC236}">
                <a16:creationId xmlns:a16="http://schemas.microsoft.com/office/drawing/2014/main" id="{BB12F703-EE22-EB4A-6700-3B38FED9F641}"/>
              </a:ext>
            </a:extLst>
          </p:cNvPr>
          <p:cNvSpPr/>
          <p:nvPr/>
        </p:nvSpPr>
        <p:spPr>
          <a:xfrm>
            <a:off x="620526" y="5354875"/>
            <a:ext cx="521976" cy="400091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103" name="Star: 5 Points 102">
            <a:extLst>
              <a:ext uri="{FF2B5EF4-FFF2-40B4-BE49-F238E27FC236}">
                <a16:creationId xmlns:a16="http://schemas.microsoft.com/office/drawing/2014/main" id="{7C910AB2-F258-2F46-FE7C-B6C62D5F0D18}"/>
              </a:ext>
            </a:extLst>
          </p:cNvPr>
          <p:cNvSpPr/>
          <p:nvPr/>
        </p:nvSpPr>
        <p:spPr>
          <a:xfrm>
            <a:off x="-735" y="5703699"/>
            <a:ext cx="410817" cy="365125"/>
          </a:xfrm>
          <a:prstGeom prst="star5">
            <a:avLst/>
          </a:prstGeom>
          <a:solidFill>
            <a:srgbClr val="C00000">
              <a:alpha val="78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C98877-193F-5DAF-61AA-786C377DB234}"/>
              </a:ext>
            </a:extLst>
          </p:cNvPr>
          <p:cNvGrpSpPr/>
          <p:nvPr/>
        </p:nvGrpSpPr>
        <p:grpSpPr>
          <a:xfrm>
            <a:off x="4264867" y="3003574"/>
            <a:ext cx="935206" cy="1757312"/>
            <a:chOff x="4264867" y="3003574"/>
            <a:chExt cx="935206" cy="1757312"/>
          </a:xfrm>
        </p:grpSpPr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D6B785C7-7D7C-FA37-2E31-97E48A373647}"/>
                </a:ext>
              </a:extLst>
            </p:cNvPr>
            <p:cNvSpPr/>
            <p:nvPr/>
          </p:nvSpPr>
          <p:spPr>
            <a:xfrm>
              <a:off x="4690542" y="3003574"/>
              <a:ext cx="509531" cy="422552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 dirty="0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E21F12C0-952A-EFD1-D6C1-E3A5B17F81CD}"/>
                </a:ext>
              </a:extLst>
            </p:cNvPr>
            <p:cNvSpPr/>
            <p:nvPr/>
          </p:nvSpPr>
          <p:spPr>
            <a:xfrm>
              <a:off x="4264867" y="4338334"/>
              <a:ext cx="509531" cy="422552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1762756-F2F0-3E10-E3C1-DC7A520EF213}"/>
              </a:ext>
            </a:extLst>
          </p:cNvPr>
          <p:cNvSpPr txBox="1">
            <a:spLocks/>
          </p:cNvSpPr>
          <p:nvPr/>
        </p:nvSpPr>
        <p:spPr>
          <a:xfrm>
            <a:off x="1127503" y="5403082"/>
            <a:ext cx="10910372" cy="400091"/>
          </a:xfrm>
          <a:prstGeom prst="rect">
            <a:avLst/>
          </a:prstGeom>
          <a:solidFill>
            <a:srgbClr val="0070C0"/>
          </a:solidFill>
        </p:spPr>
        <p:txBody>
          <a:bodyPr vert="horz" lIns="0" tIns="91440" rIns="0" bIns="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NCAR</a:t>
            </a:r>
            <a:r>
              <a:rPr lang="en-US" sz="2300" dirty="0">
                <a:solidFill>
                  <a:schemeClr val="bg1"/>
                </a:solidFill>
              </a:rPr>
              <a:t>/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rda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harshah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osdf_data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/HadCRUT.5.0.2.0.analysis.summary_series.global.monthly.zarr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77D458-F672-C82D-87B3-6CD69336C080}"/>
              </a:ext>
            </a:extLst>
          </p:cNvPr>
          <p:cNvSpPr txBox="1">
            <a:spLocks/>
          </p:cNvSpPr>
          <p:nvPr/>
        </p:nvSpPr>
        <p:spPr>
          <a:xfrm>
            <a:off x="410081" y="5766842"/>
            <a:ext cx="11627793" cy="268127"/>
          </a:xfrm>
          <a:prstGeom prst="rect">
            <a:avLst/>
          </a:prstGeom>
          <a:solidFill>
            <a:srgbClr val="0070C0"/>
          </a:solidFill>
        </p:spPr>
        <p:txBody>
          <a:bodyPr vert="horz" lIns="0" tIns="91440" rIns="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 </a:t>
            </a:r>
            <a:r>
              <a:rPr lang="en-US" sz="2700" dirty="0">
                <a:solidFill>
                  <a:schemeClr val="bg1"/>
                </a:solidFill>
              </a:rPr>
              <a:t>AWS-</a:t>
            </a:r>
            <a:r>
              <a:rPr lang="en-US" sz="2700" dirty="0" err="1">
                <a:solidFill>
                  <a:schemeClr val="bg1"/>
                </a:solidFill>
              </a:rPr>
              <a:t>OpenData</a:t>
            </a:r>
            <a:r>
              <a:rPr lang="en-US" sz="2700" dirty="0">
                <a:solidFill>
                  <a:schemeClr val="bg1"/>
                </a:solidFill>
              </a:rPr>
              <a:t>/US-West-2</a:t>
            </a:r>
            <a:r>
              <a:rPr lang="en-US" sz="1800" dirty="0">
                <a:solidFill>
                  <a:schemeClr val="bg1"/>
                </a:solidFill>
              </a:rPr>
              <a:t>/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cmip6-pds/CMIP6/CFMIP/NCAR/CESM2/aqua-4xCO2/r1i1p1f1/Amon/co2mass/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gn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/v20190816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747C4A-BB01-B574-8412-12DB1900A236}"/>
              </a:ext>
            </a:extLst>
          </p:cNvPr>
          <p:cNvGrpSpPr/>
          <p:nvPr/>
        </p:nvGrpSpPr>
        <p:grpSpPr>
          <a:xfrm>
            <a:off x="4996055" y="3014737"/>
            <a:ext cx="896677" cy="1752320"/>
            <a:chOff x="5892837" y="3008199"/>
            <a:chExt cx="896677" cy="1752320"/>
          </a:xfrm>
        </p:grpSpPr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F6760E40-1530-4D46-948E-81D9F19815A4}"/>
                </a:ext>
              </a:extLst>
            </p:cNvPr>
            <p:cNvSpPr/>
            <p:nvPr/>
          </p:nvSpPr>
          <p:spPr>
            <a:xfrm>
              <a:off x="6336659" y="3008199"/>
              <a:ext cx="452855" cy="413302"/>
            </a:xfrm>
            <a:prstGeom prst="star5">
              <a:avLst/>
            </a:prstGeom>
            <a:solidFill>
              <a:srgbClr val="C00000">
                <a:alpha val="78000"/>
              </a:srgb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D95F7157-9D6D-D7F6-F44D-53038C61A2D4}"/>
                </a:ext>
              </a:extLst>
            </p:cNvPr>
            <p:cNvSpPr/>
            <p:nvPr/>
          </p:nvSpPr>
          <p:spPr>
            <a:xfrm>
              <a:off x="5892837" y="4347217"/>
              <a:ext cx="452855" cy="413302"/>
            </a:xfrm>
            <a:prstGeom prst="star5">
              <a:avLst/>
            </a:prstGeom>
            <a:solidFill>
              <a:srgbClr val="C00000">
                <a:alpha val="78000"/>
              </a:srgb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FBE4EC-45F3-D538-2D7D-C007E4E05AF7}"/>
              </a:ext>
            </a:extLst>
          </p:cNvPr>
          <p:cNvCxnSpPr>
            <a:cxnSpLocks/>
          </p:cNvCxnSpPr>
          <p:nvPr/>
        </p:nvCxnSpPr>
        <p:spPr>
          <a:xfrm>
            <a:off x="7308700" y="1978618"/>
            <a:ext cx="42643" cy="2038480"/>
          </a:xfrm>
          <a:prstGeom prst="line">
            <a:avLst/>
          </a:prstGeom>
          <a:ln w="76200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7E2D10B-FAC2-4A5B-160E-27E6392F759A}"/>
              </a:ext>
            </a:extLst>
          </p:cNvPr>
          <p:cNvCxnSpPr>
            <a:cxnSpLocks/>
          </p:cNvCxnSpPr>
          <p:nvPr/>
        </p:nvCxnSpPr>
        <p:spPr>
          <a:xfrm>
            <a:off x="4727196" y="1978618"/>
            <a:ext cx="0" cy="979550"/>
          </a:xfrm>
          <a:prstGeom prst="line">
            <a:avLst/>
          </a:prstGeom>
          <a:ln w="76200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6580D59-0EB2-EA14-0B8C-30CF5988AD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21478" y="2205075"/>
            <a:ext cx="1114002" cy="784370"/>
          </a:xfrm>
          <a:prstGeom prst="bentConnector3">
            <a:avLst>
              <a:gd name="adj1" fmla="val 97819"/>
            </a:avLst>
          </a:prstGeom>
          <a:ln w="76200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455A597B-D09E-69D1-3E2B-1D1B5CE1A1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9599" y="938300"/>
            <a:ext cx="3407940" cy="3392128"/>
          </a:xfrm>
          <a:prstGeom prst="bentConnector3">
            <a:avLst>
              <a:gd name="adj1" fmla="val 58854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A8A762-3142-2805-B24E-FD102CF65921}"/>
              </a:ext>
            </a:extLst>
          </p:cNvPr>
          <p:cNvCxnSpPr>
            <a:cxnSpLocks/>
          </p:cNvCxnSpPr>
          <p:nvPr/>
        </p:nvCxnSpPr>
        <p:spPr>
          <a:xfrm>
            <a:off x="6691244" y="3123531"/>
            <a:ext cx="29841" cy="1006336"/>
          </a:xfrm>
          <a:prstGeom prst="line">
            <a:avLst/>
          </a:prstGeom>
          <a:ln w="76200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4805DFC-21D2-85CC-FB5F-7005A8376A81}"/>
              </a:ext>
            </a:extLst>
          </p:cNvPr>
          <p:cNvCxnSpPr>
            <a:cxnSpLocks/>
          </p:cNvCxnSpPr>
          <p:nvPr/>
        </p:nvCxnSpPr>
        <p:spPr>
          <a:xfrm>
            <a:off x="2031765" y="1321266"/>
            <a:ext cx="0" cy="464542"/>
          </a:xfrm>
          <a:prstGeom prst="line">
            <a:avLst/>
          </a:prstGeom>
          <a:ln w="76200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AFF29C-7A99-0D3B-060C-F954D7AEAF61}"/>
              </a:ext>
            </a:extLst>
          </p:cNvPr>
          <p:cNvCxnSpPr>
            <a:cxnSpLocks/>
          </p:cNvCxnSpPr>
          <p:nvPr/>
        </p:nvCxnSpPr>
        <p:spPr>
          <a:xfrm>
            <a:off x="7308700" y="2104291"/>
            <a:ext cx="42643" cy="2038480"/>
          </a:xfrm>
          <a:prstGeom prst="line">
            <a:avLst/>
          </a:prstGeom>
          <a:ln w="76200"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3A6F2EA-55D9-3440-B1CD-C307F5391982}"/>
              </a:ext>
            </a:extLst>
          </p:cNvPr>
          <p:cNvCxnSpPr>
            <a:cxnSpLocks/>
          </p:cNvCxnSpPr>
          <p:nvPr/>
        </p:nvCxnSpPr>
        <p:spPr>
          <a:xfrm>
            <a:off x="4727196" y="2079410"/>
            <a:ext cx="0" cy="979550"/>
          </a:xfrm>
          <a:prstGeom prst="line">
            <a:avLst/>
          </a:prstGeom>
          <a:ln w="76200"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0FF74C8B-81B1-A917-0C6E-84FC3CF9B454}"/>
              </a:ext>
            </a:extLst>
          </p:cNvPr>
          <p:cNvSpPr/>
          <p:nvPr/>
        </p:nvSpPr>
        <p:spPr>
          <a:xfrm>
            <a:off x="1064347" y="659498"/>
            <a:ext cx="127321" cy="14899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EF904C3-49B9-1649-6BCF-C8B55679ED2F}"/>
              </a:ext>
            </a:extLst>
          </p:cNvPr>
          <p:cNvSpPr/>
          <p:nvPr/>
        </p:nvSpPr>
        <p:spPr>
          <a:xfrm>
            <a:off x="1071846" y="676890"/>
            <a:ext cx="127321" cy="14899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FCA8373-160F-13A9-E0B0-3BB45FA320BF}"/>
              </a:ext>
            </a:extLst>
          </p:cNvPr>
          <p:cNvSpPr/>
          <p:nvPr/>
        </p:nvSpPr>
        <p:spPr>
          <a:xfrm>
            <a:off x="1070137" y="655615"/>
            <a:ext cx="127321" cy="14899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191E5-6FB7-3E4D-4E1C-D88123047BDD}"/>
              </a:ext>
            </a:extLst>
          </p:cNvPr>
          <p:cNvSpPr txBox="1"/>
          <p:nvPr/>
        </p:nvSpPr>
        <p:spPr>
          <a:xfrm>
            <a:off x="321241" y="3843368"/>
            <a:ext cx="34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[1] Pelican Get (OSDF, NCR/…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3D5DCA-90B3-83D7-F495-1821BD44962C}"/>
              </a:ext>
            </a:extLst>
          </p:cNvPr>
          <p:cNvSpPr txBox="1"/>
          <p:nvPr/>
        </p:nvSpPr>
        <p:spPr>
          <a:xfrm>
            <a:off x="325857" y="4198658"/>
            <a:ext cx="345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[2] Pelican Get (OSDF, AWS-…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743962-6039-A50E-F4B5-4529E28DA830}"/>
              </a:ext>
            </a:extLst>
          </p:cNvPr>
          <p:cNvSpPr txBox="1"/>
          <p:nvPr/>
        </p:nvSpPr>
        <p:spPr>
          <a:xfrm>
            <a:off x="332742" y="4526230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[3] Visualize (…</a:t>
            </a:r>
          </a:p>
        </p:txBody>
      </p:sp>
    </p:spTree>
    <p:extLst>
      <p:ext uri="{BB962C8B-B14F-4D97-AF65-F5344CB8AC3E}">
        <p14:creationId xmlns:p14="http://schemas.microsoft.com/office/powerpoint/2010/main" val="41473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13 0.03542 L -0.00013 0.32153 L 0.27591 0.32246 L 0.27851 0.55672 L 0.27851 0.55695 L 0.27851 0.55579 " pathEditMode="relative" rAng="0" ptsTypes="AAAAAA">
                                      <p:cBhvr>
                                        <p:cTn id="72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3542 L -0.00013 0.32153 L 0.27591 0.32245 L 0.27851 0.55671 L 0.27851 0.55695 L 0.27851 0.55579 " pathEditMode="relative" rAng="0" ptsTypes="AAAAAA">
                                      <p:cBhvr>
                                        <p:cTn id="75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26065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3 0.03542 L -0.00013 0.32153 L 0.27591 0.32246 L 0.27851 0.55671 L 0.27851 0.55695 L 0.27851 0.55579 " pathEditMode="relative" rAng="0" ptsTypes="AAAAAA">
                                      <p:cBhvr>
                                        <p:cTn id="80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9" grpId="0"/>
      <p:bldP spid="100" grpId="0"/>
      <p:bldP spid="102" grpId="0" animBg="1"/>
      <p:bldP spid="103" grpId="0" animBg="1"/>
      <p:bldP spid="4" grpId="0" animBg="1"/>
      <p:bldP spid="8" grpId="0" animBg="1"/>
      <p:bldP spid="96" grpId="0" animBg="1"/>
      <p:bldP spid="97" grpId="0" animBg="1"/>
      <p:bldP spid="104" grpId="0" animBg="1"/>
      <p:bldP spid="24" grpId="0"/>
      <p:bldP spid="2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A30E-672C-E0F7-4077-B7EC9A69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apart a hold message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88532-C61B-7AA2-5490-0B146FDCAC4F}"/>
              </a:ext>
            </a:extLst>
          </p:cNvPr>
          <p:cNvSpPr txBox="1"/>
          <p:nvPr/>
        </p:nvSpPr>
        <p:spPr>
          <a:xfrm>
            <a:off x="838199" y="177800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12633237.35036992 XXXXXX 5/30 03:57 Transfer input files failure at execution point slot1_15@glidein_54145_51861151@</a:t>
            </a:r>
            <a:r>
              <a:rPr lang="en-US" sz="1400" b="1" dirty="0">
                <a:solidFill>
                  <a:schemeClr val="accent6"/>
                </a:solidFill>
              </a:rPr>
              <a:t>n3402.hyak.local </a:t>
            </a:r>
            <a:r>
              <a:rPr lang="en-US" sz="1400" dirty="0"/>
              <a:t>using protocol </a:t>
            </a:r>
            <a:r>
              <a:rPr lang="en-US" sz="1400" dirty="0" err="1"/>
              <a:t>osdf</a:t>
            </a:r>
            <a:r>
              <a:rPr lang="en-US" sz="1400" dirty="0"/>
              <a:t>. Details: Pelican Client Error: Attempt #2: from dtn-pas.denv.nrp.internet2.edu:8443: failed to verify size of downloaded file on disk: file size on disk 28671565b does not match expected size 28655181b (2m8.7s elapsed, 4m18.7s since start); Attempt #1: from ncar-cache.nationalresearchplatform.org:8443: </a:t>
            </a:r>
            <a:r>
              <a:rPr lang="en-US" sz="1400" dirty="0" err="1"/>
              <a:t>Transfer.SlowTransfer</a:t>
            </a:r>
            <a:r>
              <a:rPr lang="en-US" sz="1400" dirty="0"/>
              <a:t> Error: Error code 6002: cancelled transfer, too slow; detected speed=27.4 KB/s, total transferred=6.6 MB, total transfer time=2m10.001s (2m10s since start) (Version: </a:t>
            </a:r>
            <a:r>
              <a:rPr lang="en-US" sz="1400" b="1" dirty="0"/>
              <a:t>7.16.5</a:t>
            </a:r>
            <a:r>
              <a:rPr lang="en-US" sz="1400" dirty="0"/>
              <a:t>; Site: </a:t>
            </a:r>
            <a:r>
              <a:rPr lang="en-US" sz="1400" b="1" dirty="0">
                <a:solidFill>
                  <a:srgbClr val="FF0000"/>
                </a:solidFill>
              </a:rPr>
              <a:t>UW-IT</a:t>
            </a:r>
            <a:r>
              <a:rPr lang="en-US" sz="1400" dirty="0"/>
              <a:t>) ( URL file = </a:t>
            </a:r>
            <a:r>
              <a:rPr lang="en-US" sz="1400" b="1" dirty="0" err="1">
                <a:solidFill>
                  <a:schemeClr val="accent1"/>
                </a:solidFill>
              </a:rPr>
              <a:t>osdf</a:t>
            </a:r>
            <a:r>
              <a:rPr lang="en-US" sz="1400" b="1" dirty="0">
                <a:solidFill>
                  <a:schemeClr val="accent1"/>
                </a:solidFill>
              </a:rPr>
              <a:t>:///</a:t>
            </a:r>
            <a:r>
              <a:rPr lang="en-US" sz="1400" b="1" dirty="0" err="1">
                <a:solidFill>
                  <a:schemeClr val="accent1"/>
                </a:solidFill>
              </a:rPr>
              <a:t>ospool</a:t>
            </a:r>
            <a:r>
              <a:rPr lang="en-US" sz="1400" b="1" dirty="0">
                <a:solidFill>
                  <a:schemeClr val="accent1"/>
                </a:solidFill>
              </a:rPr>
              <a:t>/ap40/data/XXXXXX/</a:t>
            </a:r>
            <a:r>
              <a:rPr lang="en-US" sz="1400" b="1" dirty="0" err="1">
                <a:solidFill>
                  <a:schemeClr val="accent1"/>
                </a:solidFill>
              </a:rPr>
              <a:t>chunkout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  <a:r>
              <a:rPr lang="en-US" sz="1400" b="1" dirty="0" err="1">
                <a:solidFill>
                  <a:schemeClr val="accent1"/>
                </a:solidFill>
              </a:rPr>
              <a:t>nt_virus_chunks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  <a:r>
              <a:rPr lang="en-US" sz="1400" b="1" dirty="0" err="1">
                <a:solidFill>
                  <a:schemeClr val="accent1"/>
                </a:solidFill>
              </a:rPr>
              <a:t>nt_virus_subset_zkwt</a:t>
            </a:r>
            <a:r>
              <a:rPr lang="en-US" sz="1400" dirty="0"/>
              <a:t> )|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17F3C-0525-6890-315F-3A0AA28D4720}"/>
              </a:ext>
            </a:extLst>
          </p:cNvPr>
          <p:cNvSpPr txBox="1"/>
          <p:nvPr/>
        </p:nvSpPr>
        <p:spPr>
          <a:xfrm>
            <a:off x="934720" y="3515360"/>
            <a:ext cx="4124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about the transfer: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Host: </a:t>
            </a:r>
            <a:r>
              <a:rPr lang="en-US" b="1" dirty="0">
                <a:solidFill>
                  <a:schemeClr val="accent6"/>
                </a:solidFill>
              </a:rPr>
              <a:t>n3402.hyak.local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Site: </a:t>
            </a:r>
            <a:r>
              <a:rPr lang="en-US" b="1" dirty="0">
                <a:solidFill>
                  <a:srgbClr val="FF0000"/>
                </a:solidFill>
              </a:rPr>
              <a:t>UW-IT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Pelican Version: </a:t>
            </a:r>
            <a:r>
              <a:rPr lang="en-US" b="1" dirty="0"/>
              <a:t>7.15.6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URL: </a:t>
            </a:r>
            <a:r>
              <a:rPr lang="en-US" b="1" dirty="0" err="1">
                <a:solidFill>
                  <a:schemeClr val="accent1"/>
                </a:solidFill>
              </a:rPr>
              <a:t>osdf</a:t>
            </a:r>
            <a:r>
              <a:rPr lang="en-US" b="1" dirty="0">
                <a:solidFill>
                  <a:schemeClr val="accent1"/>
                </a:solidFill>
              </a:rPr>
              <a:t>:///</a:t>
            </a:r>
            <a:r>
              <a:rPr lang="en-US" b="1" dirty="0" err="1">
                <a:solidFill>
                  <a:schemeClr val="accent1"/>
                </a:solidFill>
              </a:rPr>
              <a:t>ospool</a:t>
            </a:r>
            <a:r>
              <a:rPr lang="en-US" b="1" dirty="0">
                <a:solidFill>
                  <a:schemeClr val="accent1"/>
                </a:solidFill>
              </a:rPr>
              <a:t>/ap40/data/…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875D-A0F1-AB44-C486-ED3D54D5D378}"/>
              </a:ext>
            </a:extLst>
          </p:cNvPr>
          <p:cNvSpPr txBox="1"/>
          <p:nvPr/>
        </p:nvSpPr>
        <p:spPr>
          <a:xfrm>
            <a:off x="934720" y="5160387"/>
            <a:ext cx="3708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Which do you think is useful?</a:t>
            </a:r>
          </a:p>
        </p:txBody>
      </p:sp>
    </p:spTree>
    <p:extLst>
      <p:ext uri="{BB962C8B-B14F-4D97-AF65-F5344CB8AC3E}">
        <p14:creationId xmlns:p14="http://schemas.microsoft.com/office/powerpoint/2010/main" val="3801045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lican" id="{44DA4853-4C03-C845-9140-DA60C65D6C7E}" vid="{746FCAF0-627F-3C42-89D2-C75CA35841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4722</TotalTime>
  <Words>2732</Words>
  <Application>Microsoft Macintosh PowerPoint</Application>
  <PresentationFormat>Widescreen</PresentationFormat>
  <Paragraphs>164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Andale Mono</vt:lpstr>
      <vt:lpstr>Aptos</vt:lpstr>
      <vt:lpstr>Arial</vt:lpstr>
      <vt:lpstr>Calibri</vt:lpstr>
      <vt:lpstr>Calibri Light</vt:lpstr>
      <vt:lpstr>Office Theme</vt:lpstr>
      <vt:lpstr>Unbreaking the bird: Debugging Pelican client failures</vt:lpstr>
      <vt:lpstr>condor_q -held | grep osdf</vt:lpstr>
      <vt:lpstr>So your Pelican-power download failed…</vt:lpstr>
      <vt:lpstr>So your Pelican-power download failed…</vt:lpstr>
      <vt:lpstr>Mea Culpa…</vt:lpstr>
      <vt:lpstr>What we want to avoid</vt:lpstr>
      <vt:lpstr>Thinking Logically about Failures</vt:lpstr>
      <vt:lpstr>Researcher uses a Jupyter Notebook to create a visualization that requires two objects: </vt:lpstr>
      <vt:lpstr>Picking apart a hold message</vt:lpstr>
      <vt:lpstr>Picking apart a hold message</vt:lpstr>
      <vt:lpstr>Step one: Client finds a service</vt:lpstr>
      <vt:lpstr>What needs to happen to send one byte?</vt:lpstr>
      <vt:lpstr>DNS, TCP, TLS, HTTP</vt:lpstr>
      <vt:lpstr>DNS, TCP, TLS, HTTP</vt:lpstr>
      <vt:lpstr>One byte went through – now what?</vt:lpstr>
      <vt:lpstr>A small tweak on HTTP</vt:lpstr>
      <vt:lpstr>A tweak on HTTP</vt:lpstr>
      <vt:lpstr>Back to the beginning</vt:lpstr>
      <vt:lpstr>Is “condor_q –held | grep osdf” good?</vt:lpstr>
      <vt:lpstr>condor_history knows all!</vt:lpstr>
      <vt:lpstr>condor_history knows all!</vt:lpstr>
      <vt:lpstr>Not everyone loves the CLI, Brian!</vt:lpstr>
      <vt:lpstr>Not everyone loves the CLI, Brian!</vt:lpstr>
      <vt:lpstr>So what did we learn?</vt:lpstr>
      <vt:lpstr>Some thoughts…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Bockelman, Brian</dc:creator>
  <cp:lastModifiedBy>Bockelman, Brian</cp:lastModifiedBy>
  <cp:revision>14</cp:revision>
  <dcterms:created xsi:type="dcterms:W3CDTF">2025-05-30T18:30:29Z</dcterms:created>
  <dcterms:modified xsi:type="dcterms:W3CDTF">2025-06-04T13:23:33Z</dcterms:modified>
</cp:coreProperties>
</file>