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12192000"/>
  <p:notesSz cx="6858000" cy="9144000"/>
  <p:embeddedFontLst>
    <p:embeddedFont>
      <p:font typeface="Helvetica Neue"/>
      <p:regular r:id="rId20"/>
      <p:bold r:id="rId21"/>
      <p:italic r:id="rId22"/>
      <p:boldItalic r:id="rId23"/>
    </p:embeddedFont>
    <p:embeddedFont>
      <p:font typeface="Helvetica Neue Light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8" roundtripDataSignature="AMtx7mgkw93qkJ9sFF/bUAixy6OB1Lsb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-regular.fntdata"/><Relationship Id="rId22" Type="http://schemas.openxmlformats.org/officeDocument/2006/relationships/font" Target="fonts/HelveticaNeue-italic.fntdata"/><Relationship Id="rId21" Type="http://schemas.openxmlformats.org/officeDocument/2006/relationships/font" Target="fonts/HelveticaNeue-bold.fntdata"/><Relationship Id="rId24" Type="http://schemas.openxmlformats.org/officeDocument/2006/relationships/font" Target="fonts/HelveticaNeueLight-regular.fntdata"/><Relationship Id="rId23" Type="http://schemas.openxmlformats.org/officeDocument/2006/relationships/font" Target="fonts/HelveticaNeue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HelveticaNeueLight-italic.fntdata"/><Relationship Id="rId25" Type="http://schemas.openxmlformats.org/officeDocument/2006/relationships/font" Target="fonts/HelveticaNeueLight-bold.fntdata"/><Relationship Id="rId28" Type="http://customschemas.google.com/relationships/presentationmetadata" Target="metadata"/><Relationship Id="rId27" Type="http://schemas.openxmlformats.org/officeDocument/2006/relationships/font" Target="fonts/HelveticaNeueLight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5b9640d142_0_5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5b9640d142_0_5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35b9640d142_0_5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5b9640d142_0_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5b9640d142_0_6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g35b9640d142_0_6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5b9640d142_0_7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5b9640d142_0_7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35b9640d142_0_7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b9640d142_0_8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b9640d142_0_8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* [color slots/EPs, other matchmaking variants, pslot claims, the OCU mechanism – a box on the AP's side which targets EPs for CFs]</a:t>
            </a:r>
            <a:endParaRPr/>
          </a:p>
        </p:txBody>
      </p:sp>
      <p:sp>
        <p:nvSpPr>
          <p:cNvPr id="180" name="Google Shape;180;g35b9640d142_0_8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b9640d142_0_9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b9640d142_0_9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g35b9640d142_0_9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5b9640d142_0_10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35b9640d142_0_10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35b9640d142_0_10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b9640d142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b9640d142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35b9640d142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b9640d142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5b9640d142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35b9640d142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b9640d142_0_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b9640d142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35b9640d142_0_1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b9640d142_0_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b9640d142_0_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g35b9640d142_0_2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5b9640d142_0_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5b9640d142_0_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g35b9640d142_0_2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b9640d142_0_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b9640d142_0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35b9640d142_0_3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5ed2cc80b2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5ed2cc80b2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35ed2cc80b2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5b9640d142_0_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5b9640d142_0_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35b9640d142_0_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b="0" i="0" sz="2400">
                <a:solidFill>
                  <a:srgbClr val="7F7F7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Helvetica Neue"/>
              <a:buNone/>
              <a:defRPr b="0" i="0" sz="4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6280" y="6461689"/>
            <a:ext cx="1367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838200" y="6464194"/>
            <a:ext cx="31481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9986480" y="6461689"/>
            <a:ext cx="13673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nsf.gov/div/index.jsp?div=OAC" TargetMode="External"/><Relationship Id="rId4" Type="http://schemas.openxmlformats.org/officeDocument/2006/relationships/hyperlink" Target="https://www.nsf.gov/div/index.jsp?div=OAC" TargetMode="External"/><Relationship Id="rId5" Type="http://schemas.openxmlformats.org/officeDocument/2006/relationships/hyperlink" Target="https://www.nsf.gov/awardsearch/showAward?AWD_ID=2030508" TargetMode="External"/><Relationship Id="rId6" Type="http://schemas.openxmlformats.org/officeDocument/2006/relationships/hyperlink" Target="https://www.nsf.gov/awardsearch/showAward?AWD_ID=2030508" TargetMode="External"/><Relationship Id="rId7" Type="http://schemas.openxmlformats.org/officeDocument/2006/relationships/hyperlink" Target="https://path-cc.io/" TargetMode="External"/><Relationship Id="rId8" Type="http://schemas.openxmlformats.org/officeDocument/2006/relationships/hyperlink" Target="https://path-cc.io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en-US"/>
              <a:t>Files Common Across Jobs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en-US"/>
              <a:t>and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en-US"/>
              <a:t>How To Transfer Them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</a:pPr>
            <a:r>
              <a:rPr lang="en-US"/>
              <a:t>Todd L Miller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</a:pPr>
            <a:r>
              <a:rPr lang="en-US"/>
              <a:t>HTC25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5b9640d142_0_5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Shiny Future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Immediate Plans</a:t>
            </a:r>
            <a:endParaRPr/>
          </a:p>
        </p:txBody>
      </p:sp>
      <p:sp>
        <p:nvSpPr>
          <p:cNvPr id="159" name="Google Shape;159;g35b9640d142_0_5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grimy present mechanism will be released in 24.9, effectively without a UI/UX.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next step, for 24.10, is to make common file transfer as observable as input file transfer.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Common file transfer uses the exact same mechanism, so we don't have to add any new monitoring, just wire up the reporting.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Job (user) log events: multiple input transfer events, or a new type?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New entries with new types in the epoch history.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Logging in the shadow and starter.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Entries in the job ad?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Ensure that common file transfer errors are reported (almost) identically to input file transfer errors.</a:t>
            </a:r>
            <a:endParaRPr/>
          </a:p>
        </p:txBody>
      </p:sp>
      <p:sp>
        <p:nvSpPr>
          <p:cNvPr id="160" name="Google Shape;160;g35b9640d142_0_57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5b9640d142_0_6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Shiny Future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Further Plans</a:t>
            </a:r>
            <a:endParaRPr/>
          </a:p>
        </p:txBody>
      </p:sp>
      <p:sp>
        <p:nvSpPr>
          <p:cNvPr id="167" name="Google Shape;167;g35b9640d142_0_6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Implicit/automatic definition of common files?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May require using a copy mechanism to preserve semantics.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Allow common files between multiple clusters.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Maybe explicit naming – need to be careful about scopes.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Maybe start by making the implicit names DAG-aware?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Support for EPs enforcing disk limits.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Support for </a:t>
            </a:r>
            <a:r>
              <a:rPr lang="en-US"/>
              <a:t>container universe &amp; </a:t>
            </a:r>
            <a:r>
              <a:rPr lang="en-US"/>
              <a:t>common container images.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Support for Windows.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Sequential re-use. (!)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Improved scheduling. (!)</a:t>
            </a:r>
            <a:endParaRPr/>
          </a:p>
        </p:txBody>
      </p:sp>
      <p:sp>
        <p:nvSpPr>
          <p:cNvPr id="168" name="Google Shape;168;g35b9640d142_0_64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5b9640d142_0_7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Shiny Future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Sequential Re-use</a:t>
            </a:r>
            <a:endParaRPr/>
          </a:p>
        </p:txBody>
      </p:sp>
      <p:sp>
        <p:nvSpPr>
          <p:cNvPr id="175" name="Google Shape;175;g35b9640d142_0_7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Idea: change the lifetime of staged common files to be the lifetime of the claim, not the lifetime of the job.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shadow keeps the starter alive to maintain its claim on (the disk resources holding) the common files.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After job termination, give the slot's resources, except for the necessary disk space, away to a new slot, and hand the new slot to the schedd to run a new job as normal.</a:t>
            </a:r>
            <a:endParaRPr/>
          </a:p>
        </p:txBody>
      </p:sp>
      <p:sp>
        <p:nvSpPr>
          <p:cNvPr id="176" name="Google Shape;176;g35b9640d142_0_74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b9640d142_0_8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Shiny Future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Improved Scheduling</a:t>
            </a:r>
            <a:endParaRPr/>
          </a:p>
        </p:txBody>
      </p:sp>
      <p:sp>
        <p:nvSpPr>
          <p:cNvPr id="183" name="Google Shape;183;g35b9640d142_0_81"/>
          <p:cNvSpPr txBox="1"/>
          <p:nvPr>
            <p:ph idx="1" type="body"/>
          </p:nvPr>
        </p:nvSpPr>
        <p:spPr>
          <a:xfrm>
            <a:off x="838200" y="1835150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mechanism(s) are presently unclear, but the real questions are about policy.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do we want to do?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</a:t>
            </a:r>
            <a:r>
              <a:rPr lang="en-US"/>
              <a:t> can we do given that fair-share priority happens first?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Which daemons get a say?</a:t>
            </a:r>
            <a:endParaRPr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Obviously</a:t>
            </a:r>
            <a:r>
              <a:rPr lang="en-US"/>
              <a:t>, the AP has the final say.</a:t>
            </a:r>
            <a:endParaRPr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Might a startd that's been told it's bandwidth-limited have </a:t>
            </a:r>
            <a:r>
              <a:rPr lang="en-US"/>
              <a:t>strong</a:t>
            </a:r>
            <a:r>
              <a:rPr lang="en-US"/>
              <a:t> opinions?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Which people get a say?</a:t>
            </a:r>
            <a:endParaRPr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Submitters?  AP admins?  Factory operators?  Resource owners?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Can we use (only) match-making?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Would it work well enough just to prefer common file reuse on slot reuse?  Would it be OK to ignore job priorities?</a:t>
            </a:r>
            <a:endParaRPr/>
          </a:p>
        </p:txBody>
      </p:sp>
      <p:sp>
        <p:nvSpPr>
          <p:cNvPr id="184" name="Google Shape;184;g35b9640d142_0_81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5b9640d142_0_9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Answers?  Questions?</a:t>
            </a:r>
            <a:endParaRPr/>
          </a:p>
        </p:txBody>
      </p:sp>
      <p:sp>
        <p:nvSpPr>
          <p:cNvPr id="191" name="Google Shape;191;g35b9640d142_0_9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Thank you for your time.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This work is supported by</a:t>
            </a:r>
            <a:r>
              <a:rPr lang="en-US" sz="1600">
                <a:solidFill>
                  <a:srgbClr val="999999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-US" sz="1600" u="sng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NSF</a:t>
            </a:r>
            <a:r>
              <a:rPr lang="en-US" sz="1600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 under Cooperative Agreement</a:t>
            </a:r>
            <a:r>
              <a:rPr lang="en-US" sz="1600">
                <a:solidFill>
                  <a:srgbClr val="999999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-US" sz="1600" u="sng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OAC-2030508</a:t>
            </a:r>
            <a:r>
              <a:rPr lang="en-US" sz="1600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 as part of the</a:t>
            </a:r>
            <a:r>
              <a:rPr lang="en-US" sz="1600">
                <a:solidFill>
                  <a:srgbClr val="999999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-US" sz="1600" u="sng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PATh Project</a:t>
            </a:r>
            <a:r>
              <a:rPr lang="en-US" sz="1600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.  Any opinions, findings, and conclusions or recommendations expressed in this material are those of the author(s) and do not necessarily reflect the views of the NSF.</a:t>
            </a:r>
            <a:endParaRPr sz="1600">
              <a:solidFill>
                <a:srgbClr val="999999"/>
              </a:solidFill>
            </a:endParaRPr>
          </a:p>
        </p:txBody>
      </p:sp>
      <p:sp>
        <p:nvSpPr>
          <p:cNvPr id="192" name="Google Shape;192;g35b9640d142_0_95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5b9640d142_0_10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"</a:t>
            </a:r>
            <a:r>
              <a:rPr lang="en-US"/>
              <a:t>first" and "subsequent":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single-provider syndicate</a:t>
            </a:r>
            <a:endParaRPr/>
          </a:p>
        </p:txBody>
      </p:sp>
      <p:sp>
        <p:nvSpPr>
          <p:cNvPr id="199" name="Google Shape;199;g35b9640d142_0_10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i="1" lang="en-US"/>
              <a:t>syndicate</a:t>
            </a:r>
            <a:r>
              <a:rPr lang="en-US"/>
              <a:t>: a</a:t>
            </a:r>
            <a:r>
              <a:rPr lang="en-US"/>
              <a:t> group of processes communicating to promote some common interest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Identified by a name (in a scope).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currently the cluster ID, the schedd name, and the startd address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syndicate elects (in the algorithmic sense of the word) one and only one (at a time) </a:t>
            </a:r>
            <a:r>
              <a:rPr i="1" lang="en-US"/>
              <a:t>provider</a:t>
            </a:r>
            <a:r>
              <a:rPr lang="en-US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Only the single provider does whatever thing should never be done concurrently.  (Transfer common files to the same EP.)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Everyone else polls for progress, and if necessary, elects a new provider.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Non-providers may enter or leave the syndicate at any time.</a:t>
            </a:r>
            <a:endParaRPr/>
          </a:p>
        </p:txBody>
      </p:sp>
      <p:sp>
        <p:nvSpPr>
          <p:cNvPr id="200" name="Google Shape;200;g35b9640d142_0_102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b9640d142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Files Common Across Jobs…</a:t>
            </a:r>
            <a:endParaRPr/>
          </a:p>
        </p:txBody>
      </p:sp>
      <p:sp>
        <p:nvSpPr>
          <p:cNvPr id="96" name="Google Shape;96;g35b9640d142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</a:t>
            </a:r>
            <a:r>
              <a:rPr lang="en-US"/>
              <a:t> we think: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Files that are required by or are an input to more than one job.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HTCondor thinks: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 list of object names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 name for the list</a:t>
            </a:r>
            <a:endParaRPr/>
          </a:p>
        </p:txBody>
      </p:sp>
      <p:sp>
        <p:nvSpPr>
          <p:cNvPr id="97" name="Google Shape;97;g35b9640d142_0_0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5b9640d142_0_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(Which files?)</a:t>
            </a:r>
            <a:endParaRPr/>
          </a:p>
        </p:txBody>
      </p:sp>
      <p:sp>
        <p:nvSpPr>
          <p:cNvPr id="104" name="Google Shape;104;g35b9640d142_0_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Pegasus already knows the answer.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Well, OK, container images seem like a no-brainer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but Pelican may have already addressed this; I don't know.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35b9640d142_0_8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5b9640d142_0_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… and How To Transfer Them (Once)</a:t>
            </a:r>
            <a:endParaRPr/>
          </a:p>
        </p:txBody>
      </p:sp>
      <p:sp>
        <p:nvSpPr>
          <p:cNvPr id="112" name="Google Shape;112;g35b9640d142_0_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Grimy Present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Shiny Future</a:t>
            </a:r>
            <a:endParaRPr/>
          </a:p>
        </p:txBody>
      </p:sp>
      <p:sp>
        <p:nvSpPr>
          <p:cNvPr id="113" name="Google Shape;113;g35b9640d142_0_15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5b9640d142_0_2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Grimy Present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20" name="Google Shape;120;g35b9640d142_0_2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current implementation is a </a:t>
            </a:r>
            <a:r>
              <a:rPr i="1" lang="en-US"/>
              <a:t>limited</a:t>
            </a:r>
            <a:r>
              <a:rPr lang="en-US"/>
              <a:t> mechanism: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it r</a:t>
            </a:r>
            <a:r>
              <a:rPr lang="en-US"/>
              <a:t>equires explicit specification of common files;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and it only shares common files among concurrent jobs.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current implementation is </a:t>
            </a:r>
            <a:r>
              <a:rPr i="1" lang="en-US"/>
              <a:t>purely</a:t>
            </a:r>
            <a:r>
              <a:rPr lang="en-US"/>
              <a:t> a mechanism: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no policies or knobs for or about scheduling.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Intention is experimental: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test the mechanism with real workloads in real situations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(please!) abuse the mechanism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gain experience to inform policy/knobs for/about scheduling.</a:t>
            </a:r>
            <a:endParaRPr/>
          </a:p>
        </p:txBody>
      </p:sp>
      <p:sp>
        <p:nvSpPr>
          <p:cNvPr id="121" name="Google Shape;121;g35b9640d142_0_22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5b9640d142_0_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Grimy Present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Further Limitations</a:t>
            </a:r>
            <a:endParaRPr/>
          </a:p>
        </p:txBody>
      </p:sp>
      <p:sp>
        <p:nvSpPr>
          <p:cNvPr id="128" name="Google Shape;128;g35b9640d142_0_2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Limited to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vanilla universe jobs on EPs which are not enforcing disk limits.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jobs in the same cluster.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objects which are read-only during the job's lifetime.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Linux and Mac.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No benefit unless: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common files are </a:t>
            </a:r>
            <a:r>
              <a:rPr i="1" lang="en-US"/>
              <a:t>not</a:t>
            </a:r>
            <a:r>
              <a:rPr lang="en-US"/>
              <a:t> in the input list.</a:t>
            </a:r>
            <a:endParaRPr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Add </a:t>
            </a:r>
            <a:r>
              <a:rPr lang="en-US">
                <a:highlight>
                  <a:srgbClr val="FFFF00"/>
                </a:highlight>
                <a:latin typeface="Consolas"/>
                <a:ea typeface="Consolas"/>
                <a:cs typeface="Consolas"/>
                <a:sym typeface="Consolas"/>
              </a:rPr>
              <a:t>HasCommonFilesTransfer</a:t>
            </a:r>
            <a:r>
              <a:rPr lang="en-US"/>
              <a:t> to job's </a:t>
            </a:r>
            <a:r>
              <a:rPr lang="en-US">
                <a:highlight>
                  <a:srgbClr val="FFFF00"/>
                </a:highlight>
                <a:latin typeface="Consolas"/>
                <a:ea typeface="Consolas"/>
                <a:cs typeface="Consolas"/>
                <a:sym typeface="Consolas"/>
              </a:rPr>
              <a:t>requirements</a:t>
            </a:r>
            <a:r>
              <a:rPr lang="en-US"/>
              <a:t>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EP can run more than one job from the cluster simultaneously.</a:t>
            </a:r>
            <a:endParaRPr/>
          </a:p>
        </p:txBody>
      </p:sp>
      <p:sp>
        <p:nvSpPr>
          <p:cNvPr id="129" name="Google Shape;129;g35b9640d142_0_29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b9640d142_0_3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Grimy Present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Motivating Use Case</a:t>
            </a:r>
            <a:endParaRPr/>
          </a:p>
        </p:txBody>
      </p:sp>
      <p:sp>
        <p:nvSpPr>
          <p:cNvPr id="136" name="Google Shape;136;g35b9640d142_0_3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We have submitters with jobs whose inputs take up so much space that only one copy fits on the EP's disk at once.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This will therefore be an efficiency gain that others can't address.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Another limitation: we don't presently account for common files when </a:t>
            </a:r>
            <a:r>
              <a:rPr lang="en-US"/>
              <a:t>determining</a:t>
            </a:r>
            <a:r>
              <a:rPr lang="en-US"/>
              <a:t> if a job's resource request(s) are within the resource limit(s) of the EP('s slot).</a:t>
            </a:r>
            <a:endParaRPr/>
          </a:p>
        </p:txBody>
      </p:sp>
      <p:sp>
        <p:nvSpPr>
          <p:cNvPr id="137" name="Google Shape;137;g35b9640d142_0_36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ed2cc80b2_0_8"/>
          <p:cNvSpPr txBox="1"/>
          <p:nvPr>
            <p:ph idx="1" type="body"/>
          </p:nvPr>
        </p:nvSpPr>
        <p:spPr>
          <a:xfrm>
            <a:off x="838200" y="138450"/>
            <a:ext cx="10515600" cy="6038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universe = vanilla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shell = cat common-file input-file-$(ProcID) \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&gt; output-file-$(ProcID)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highlight>
                  <a:srgbClr val="FFFF00"/>
                </a:highlight>
                <a:latin typeface="Consolas"/>
                <a:ea typeface="Consolas"/>
                <a:cs typeface="Consolas"/>
                <a:sym typeface="Consolas"/>
              </a:rPr>
              <a:t>MY.CommonInputFiles</a:t>
            </a: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 = "common-file"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transfer_input_files = input-file-$(ProcID)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transfer_output_files = output-file-$(ProcID)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should_transfer_files = YES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requirements = </a:t>
            </a:r>
            <a:r>
              <a:rPr lang="en-US" sz="2500">
                <a:highlight>
                  <a:srgbClr val="FFFF00"/>
                </a:highlight>
                <a:latin typeface="Consolas"/>
                <a:ea typeface="Consolas"/>
                <a:cs typeface="Consolas"/>
                <a:sym typeface="Consolas"/>
              </a:rPr>
              <a:t>HasCommonFilesTransfer</a:t>
            </a:r>
            <a:endParaRPr sz="2500">
              <a:highlight>
                <a:srgbClr val="FFFF00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request_cpus = 1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request_memory = 1024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log = $(ClusterID).log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latin typeface="Consolas"/>
                <a:ea typeface="Consolas"/>
                <a:cs typeface="Consolas"/>
                <a:sym typeface="Consolas"/>
              </a:rPr>
              <a:t>queue 10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4" name="Google Shape;144;g35ed2cc80b2_0_8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5b9640d142_0_4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Grimy Present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Transfer Logic</a:t>
            </a:r>
            <a:endParaRPr/>
          </a:p>
        </p:txBody>
      </p:sp>
      <p:sp>
        <p:nvSpPr>
          <p:cNvPr id="151" name="Google Shape;151;g35b9640d142_0_4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starter asks the shadow what to do before input transfer.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If it's the "first" shadow, it orders </a:t>
            </a:r>
            <a:r>
              <a:rPr lang="en-US"/>
              <a:t>common</a:t>
            </a:r>
            <a:r>
              <a:rPr lang="en-US"/>
              <a:t> file transfer.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Just like input file transfer, but to a different directory.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"subsequent" shadows wait for the "first" shadow.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Everybody maps the staged common files.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Everybody</a:t>
            </a:r>
            <a:r>
              <a:rPr lang="en-US"/>
              <a:t> transfers input and starts the job.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Thus, we don't have to do any clever scheduling right away: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we don't transfer common files unless the shadow doing that transfer has (been assigned) the resources necessary to run the job,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and then we run the job, so we know it won't be wasted effort.</a:t>
            </a:r>
            <a:endParaRPr/>
          </a:p>
        </p:txBody>
      </p:sp>
      <p:sp>
        <p:nvSpPr>
          <p:cNvPr id="152" name="Google Shape;152;g35b9640d142_0_43"/>
          <p:cNvSpPr txBox="1"/>
          <p:nvPr>
            <p:ph idx="12" type="sldNum"/>
          </p:nvPr>
        </p:nvSpPr>
        <p:spPr>
          <a:xfrm>
            <a:off x="9986480" y="6461689"/>
            <a:ext cx="13674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2024-07-03T18:54:02Z</dcterms:created>
  <dc:creator>Lock, Cannon</dc:creator>
</cp:coreProperties>
</file>