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Lst>
  <p:notesMasterIdLst>
    <p:notesMasterId r:id="rId36"/>
  </p:notesMasterIdLst>
  <p:sldIdLst>
    <p:sldId id="257" r:id="rId2"/>
    <p:sldId id="975" r:id="rId3"/>
    <p:sldId id="985" r:id="rId4"/>
    <p:sldId id="960" r:id="rId5"/>
    <p:sldId id="944" r:id="rId6"/>
    <p:sldId id="970" r:id="rId7"/>
    <p:sldId id="962" r:id="rId8"/>
    <p:sldId id="981" r:id="rId9"/>
    <p:sldId id="982" r:id="rId10"/>
    <p:sldId id="946" r:id="rId11"/>
    <p:sldId id="980" r:id="rId12"/>
    <p:sldId id="931" r:id="rId13"/>
    <p:sldId id="932" r:id="rId14"/>
    <p:sldId id="933" r:id="rId15"/>
    <p:sldId id="935" r:id="rId16"/>
    <p:sldId id="973" r:id="rId17"/>
    <p:sldId id="945" r:id="rId18"/>
    <p:sldId id="977" r:id="rId19"/>
    <p:sldId id="971" r:id="rId20"/>
    <p:sldId id="978" r:id="rId21"/>
    <p:sldId id="265" r:id="rId22"/>
    <p:sldId id="963" r:id="rId23"/>
    <p:sldId id="966" r:id="rId24"/>
    <p:sldId id="979" r:id="rId25"/>
    <p:sldId id="959" r:id="rId26"/>
    <p:sldId id="984" r:id="rId27"/>
    <p:sldId id="972" r:id="rId28"/>
    <p:sldId id="969" r:id="rId29"/>
    <p:sldId id="956" r:id="rId30"/>
    <p:sldId id="949" r:id="rId31"/>
    <p:sldId id="947" r:id="rId32"/>
    <p:sldId id="954" r:id="rId33"/>
    <p:sldId id="263" r:id="rId34"/>
    <p:sldId id="289" r:id="rId3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F52C7354-E0D4-9F26-7C1D-103E6C31D4F6}" name="Amber Lim" initials="AL" userId="S::xalim@wisc.edu::fa9da5a9-0323-48a9-9e93-10d42f103e5f"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C000"/>
    <a:srgbClr val="FBAC97"/>
    <a:srgbClr val="FFFFFF"/>
    <a:srgbClr val="0066FF"/>
    <a:srgbClr val="9903ED"/>
    <a:srgbClr val="92C48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E3FDE45-AF77-4B5C-9715-49D594BDF05E}" styleName="Light Style 1 - Accent 2">
    <a:wholeTbl>
      <a:tcTxStyle>
        <a:fontRef idx="minor">
          <a:scrgbClr r="0" g="0" b="0"/>
        </a:fontRef>
        <a:schemeClr val="tx1"/>
      </a:tcTxStyle>
      <a:tcStyle>
        <a:tcBdr>
          <a:left>
            <a:ln>
              <a:noFill/>
            </a:ln>
          </a:left>
          <a:right>
            <a:ln>
              <a:noFill/>
            </a:ln>
          </a:right>
          <a:top>
            <a:ln w="12700" cmpd="sng">
              <a:solidFill>
                <a:schemeClr val="accent2"/>
              </a:solidFill>
            </a:ln>
          </a:top>
          <a:bottom>
            <a:ln w="12700" cmpd="sng">
              <a:solidFill>
                <a:schemeClr val="accent2"/>
              </a:solidFill>
            </a:ln>
          </a:bottom>
          <a:insideH>
            <a:ln>
              <a:noFill/>
            </a:ln>
          </a:insideH>
          <a:insideV>
            <a:ln>
              <a:noFill/>
            </a:ln>
          </a:insideV>
        </a:tcBdr>
        <a:fill>
          <a:noFill/>
        </a:fill>
      </a:tcStyle>
    </a:wholeTbl>
    <a:band1H>
      <a:tcStyle>
        <a:tcBdr/>
        <a:fill>
          <a:solidFill>
            <a:schemeClr val="accent2">
              <a:alpha val="20000"/>
            </a:schemeClr>
          </a:solidFill>
        </a:fill>
      </a:tcStyle>
    </a:band1H>
    <a:band2H>
      <a:tcStyle>
        <a:tcBdr/>
      </a:tcStyle>
    </a:band2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12700" cmpd="sng">
              <a:solidFill>
                <a:schemeClr val="accent2"/>
              </a:solidFill>
            </a:ln>
          </a:top>
        </a:tcBdr>
        <a:fill>
          <a:noFill/>
        </a:fill>
      </a:tcStyle>
    </a:lastRow>
    <a:firstRow>
      <a:tcTxStyle b="on"/>
      <a:tcStyle>
        <a:tcBdr>
          <a:bottom>
            <a:ln w="12700" cmpd="sng">
              <a:solidFill>
                <a:schemeClr val="accent2"/>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390"/>
    <p:restoredTop sz="92701" autoAdjust="0"/>
  </p:normalViewPr>
  <p:slideViewPr>
    <p:cSldViewPr snapToGrid="0" snapToObjects="1">
      <p:cViewPr varScale="1">
        <p:scale>
          <a:sx n="66" d="100"/>
          <a:sy n="66" d="100"/>
        </p:scale>
        <p:origin x="64" y="10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microsoft.com/office/2018/10/relationships/authors" Target="author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s>
</file>

<file path=ppt/charts/_rels/chart1.xml.rels><?xml version="1.0" encoding="UTF-8" standalone="yes"?>
<Relationships xmlns="http://schemas.openxmlformats.org/package/2006/relationships"><Relationship Id="rId3" Type="http://schemas.openxmlformats.org/officeDocument/2006/relationships/oleObject" Target="file:///C:\Users\xambe\AppData\Local\Microsoft\Windows\INetCache\Content.Outlook\WTZR5KTB\ospool_gpu_usage_1yr_2024-05-30_to_2025-05-30.csv" TargetMode="External"/><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doughnutChart>
        <c:varyColors val="1"/>
        <c:ser>
          <c:idx val="0"/>
          <c:order val="0"/>
          <c:tx>
            <c:v>GPU Hours</c:v>
          </c:tx>
          <c:spPr>
            <a:ln>
              <a:noFill/>
            </a:ln>
          </c:spPr>
          <c:dPt>
            <c:idx val="0"/>
            <c:bubble3D val="0"/>
            <c:spPr>
              <a:solidFill>
                <a:schemeClr val="accent1"/>
              </a:solidFill>
              <a:ln w="19050">
                <a:noFill/>
              </a:ln>
              <a:effectLst/>
            </c:spPr>
            <c:extLst>
              <c:ext xmlns:c16="http://schemas.microsoft.com/office/drawing/2014/chart" uri="{C3380CC4-5D6E-409C-BE32-E72D297353CC}">
                <c16:uniqueId val="{00000001-0D7A-46EE-A77D-E3450097B1F1}"/>
              </c:ext>
            </c:extLst>
          </c:dPt>
          <c:dPt>
            <c:idx val="1"/>
            <c:bubble3D val="0"/>
            <c:spPr>
              <a:solidFill>
                <a:schemeClr val="accent2"/>
              </a:solidFill>
              <a:ln w="19050">
                <a:noFill/>
              </a:ln>
              <a:effectLst/>
            </c:spPr>
            <c:extLst>
              <c:ext xmlns:c16="http://schemas.microsoft.com/office/drawing/2014/chart" uri="{C3380CC4-5D6E-409C-BE32-E72D297353CC}">
                <c16:uniqueId val="{00000003-0D7A-46EE-A77D-E3450097B1F1}"/>
              </c:ext>
            </c:extLst>
          </c:dPt>
          <c:dPt>
            <c:idx val="2"/>
            <c:bubble3D val="0"/>
            <c:spPr>
              <a:solidFill>
                <a:schemeClr val="accent3"/>
              </a:solidFill>
              <a:ln w="19050">
                <a:noFill/>
              </a:ln>
              <a:effectLst/>
            </c:spPr>
            <c:extLst>
              <c:ext xmlns:c16="http://schemas.microsoft.com/office/drawing/2014/chart" uri="{C3380CC4-5D6E-409C-BE32-E72D297353CC}">
                <c16:uniqueId val="{00000005-0D7A-46EE-A77D-E3450097B1F1}"/>
              </c:ext>
            </c:extLst>
          </c:dPt>
          <c:dPt>
            <c:idx val="3"/>
            <c:bubble3D val="0"/>
            <c:spPr>
              <a:solidFill>
                <a:schemeClr val="accent4"/>
              </a:solidFill>
              <a:ln w="19050">
                <a:noFill/>
              </a:ln>
              <a:effectLst/>
            </c:spPr>
            <c:extLst>
              <c:ext xmlns:c16="http://schemas.microsoft.com/office/drawing/2014/chart" uri="{C3380CC4-5D6E-409C-BE32-E72D297353CC}">
                <c16:uniqueId val="{00000007-0D7A-46EE-A77D-E3450097B1F1}"/>
              </c:ext>
            </c:extLst>
          </c:dPt>
          <c:dPt>
            <c:idx val="4"/>
            <c:bubble3D val="0"/>
            <c:spPr>
              <a:solidFill>
                <a:schemeClr val="accent5"/>
              </a:solidFill>
              <a:ln w="19050">
                <a:noFill/>
              </a:ln>
              <a:effectLst/>
            </c:spPr>
            <c:extLst>
              <c:ext xmlns:c16="http://schemas.microsoft.com/office/drawing/2014/chart" uri="{C3380CC4-5D6E-409C-BE32-E72D297353CC}">
                <c16:uniqueId val="{00000009-0D7A-46EE-A77D-E3450097B1F1}"/>
              </c:ext>
            </c:extLst>
          </c:dPt>
          <c:dPt>
            <c:idx val="5"/>
            <c:bubble3D val="0"/>
            <c:spPr>
              <a:solidFill>
                <a:schemeClr val="accent6"/>
              </a:solidFill>
              <a:ln w="19050">
                <a:noFill/>
              </a:ln>
              <a:effectLst/>
            </c:spPr>
            <c:extLst>
              <c:ext xmlns:c16="http://schemas.microsoft.com/office/drawing/2014/chart" uri="{C3380CC4-5D6E-409C-BE32-E72D297353CC}">
                <c16:uniqueId val="{0000000B-0D7A-46EE-A77D-E3450097B1F1}"/>
              </c:ext>
            </c:extLst>
          </c:dPt>
          <c:dPt>
            <c:idx val="6"/>
            <c:bubble3D val="0"/>
            <c:spPr>
              <a:solidFill>
                <a:schemeClr val="accent1">
                  <a:lumMod val="60000"/>
                </a:schemeClr>
              </a:solidFill>
              <a:ln w="19050">
                <a:noFill/>
              </a:ln>
              <a:effectLst/>
            </c:spPr>
            <c:extLst>
              <c:ext xmlns:c16="http://schemas.microsoft.com/office/drawing/2014/chart" uri="{C3380CC4-5D6E-409C-BE32-E72D297353CC}">
                <c16:uniqueId val="{0000000D-0D7A-46EE-A77D-E3450097B1F1}"/>
              </c:ext>
            </c:extLst>
          </c:dPt>
          <c:dPt>
            <c:idx val="7"/>
            <c:bubble3D val="0"/>
            <c:spPr>
              <a:solidFill>
                <a:schemeClr val="accent2">
                  <a:lumMod val="60000"/>
                </a:schemeClr>
              </a:solidFill>
              <a:ln w="19050">
                <a:noFill/>
              </a:ln>
              <a:effectLst/>
            </c:spPr>
            <c:extLst>
              <c:ext xmlns:c16="http://schemas.microsoft.com/office/drawing/2014/chart" uri="{C3380CC4-5D6E-409C-BE32-E72D297353CC}">
                <c16:uniqueId val="{0000000F-0D7A-46EE-A77D-E3450097B1F1}"/>
              </c:ext>
            </c:extLst>
          </c:dPt>
          <c:dPt>
            <c:idx val="8"/>
            <c:bubble3D val="0"/>
            <c:spPr>
              <a:solidFill>
                <a:schemeClr val="accent3">
                  <a:lumMod val="60000"/>
                </a:schemeClr>
              </a:solidFill>
              <a:ln w="19050">
                <a:noFill/>
              </a:ln>
              <a:effectLst/>
            </c:spPr>
            <c:extLst>
              <c:ext xmlns:c16="http://schemas.microsoft.com/office/drawing/2014/chart" uri="{C3380CC4-5D6E-409C-BE32-E72D297353CC}">
                <c16:uniqueId val="{00000011-0D7A-46EE-A77D-E3450097B1F1}"/>
              </c:ext>
            </c:extLst>
          </c:dPt>
          <c:dPt>
            <c:idx val="9"/>
            <c:bubble3D val="0"/>
            <c:spPr>
              <a:solidFill>
                <a:schemeClr val="accent4">
                  <a:lumMod val="60000"/>
                </a:schemeClr>
              </a:solidFill>
              <a:ln w="19050">
                <a:noFill/>
              </a:ln>
              <a:effectLst/>
            </c:spPr>
            <c:extLst>
              <c:ext xmlns:c16="http://schemas.microsoft.com/office/drawing/2014/chart" uri="{C3380CC4-5D6E-409C-BE32-E72D297353CC}">
                <c16:uniqueId val="{00000013-0D7A-46EE-A77D-E3450097B1F1}"/>
              </c:ext>
            </c:extLst>
          </c:dPt>
          <c:dPt>
            <c:idx val="10"/>
            <c:bubble3D val="0"/>
            <c:spPr>
              <a:solidFill>
                <a:schemeClr val="accent5">
                  <a:lumMod val="60000"/>
                </a:schemeClr>
              </a:solidFill>
              <a:ln w="19050">
                <a:noFill/>
              </a:ln>
              <a:effectLst/>
            </c:spPr>
            <c:extLst>
              <c:ext xmlns:c16="http://schemas.microsoft.com/office/drawing/2014/chart" uri="{C3380CC4-5D6E-409C-BE32-E72D297353CC}">
                <c16:uniqueId val="{00000015-0D7A-46EE-A77D-E3450097B1F1}"/>
              </c:ext>
            </c:extLst>
          </c:dPt>
          <c:dPt>
            <c:idx val="11"/>
            <c:bubble3D val="0"/>
            <c:spPr>
              <a:solidFill>
                <a:schemeClr val="accent6">
                  <a:lumMod val="60000"/>
                </a:schemeClr>
              </a:solidFill>
              <a:ln w="19050">
                <a:noFill/>
              </a:ln>
              <a:effectLst/>
            </c:spPr>
            <c:extLst>
              <c:ext xmlns:c16="http://schemas.microsoft.com/office/drawing/2014/chart" uri="{C3380CC4-5D6E-409C-BE32-E72D297353CC}">
                <c16:uniqueId val="{00000017-0D7A-46EE-A77D-E3450097B1F1}"/>
              </c:ext>
            </c:extLst>
          </c:dPt>
          <c:dPt>
            <c:idx val="12"/>
            <c:bubble3D val="0"/>
            <c:spPr>
              <a:solidFill>
                <a:schemeClr val="accent1">
                  <a:lumMod val="80000"/>
                  <a:lumOff val="20000"/>
                </a:schemeClr>
              </a:solidFill>
              <a:ln w="19050">
                <a:noFill/>
              </a:ln>
              <a:effectLst/>
            </c:spPr>
            <c:extLst>
              <c:ext xmlns:c16="http://schemas.microsoft.com/office/drawing/2014/chart" uri="{C3380CC4-5D6E-409C-BE32-E72D297353CC}">
                <c16:uniqueId val="{00000019-0D7A-46EE-A77D-E3450097B1F1}"/>
              </c:ext>
            </c:extLst>
          </c:dPt>
          <c:dPt>
            <c:idx val="13"/>
            <c:bubble3D val="0"/>
            <c:spPr>
              <a:solidFill>
                <a:schemeClr val="accent2">
                  <a:lumMod val="80000"/>
                  <a:lumOff val="20000"/>
                </a:schemeClr>
              </a:solidFill>
              <a:ln w="19050">
                <a:noFill/>
              </a:ln>
              <a:effectLst/>
            </c:spPr>
            <c:extLst>
              <c:ext xmlns:c16="http://schemas.microsoft.com/office/drawing/2014/chart" uri="{C3380CC4-5D6E-409C-BE32-E72D297353CC}">
                <c16:uniqueId val="{0000001B-0D7A-46EE-A77D-E3450097B1F1}"/>
              </c:ext>
            </c:extLst>
          </c:dPt>
          <c:dPt>
            <c:idx val="14"/>
            <c:bubble3D val="0"/>
            <c:spPr>
              <a:solidFill>
                <a:schemeClr val="accent3">
                  <a:lumMod val="80000"/>
                  <a:lumOff val="20000"/>
                </a:schemeClr>
              </a:solidFill>
              <a:ln w="19050">
                <a:noFill/>
              </a:ln>
              <a:effectLst/>
            </c:spPr>
            <c:extLst>
              <c:ext xmlns:c16="http://schemas.microsoft.com/office/drawing/2014/chart" uri="{C3380CC4-5D6E-409C-BE32-E72D297353CC}">
                <c16:uniqueId val="{0000001D-0D7A-46EE-A77D-E3450097B1F1}"/>
              </c:ext>
            </c:extLst>
          </c:dPt>
          <c:dPt>
            <c:idx val="15"/>
            <c:bubble3D val="0"/>
            <c:spPr>
              <a:solidFill>
                <a:schemeClr val="accent4">
                  <a:lumMod val="80000"/>
                  <a:lumOff val="20000"/>
                </a:schemeClr>
              </a:solidFill>
              <a:ln w="19050">
                <a:noFill/>
              </a:ln>
              <a:effectLst/>
            </c:spPr>
            <c:extLst>
              <c:ext xmlns:c16="http://schemas.microsoft.com/office/drawing/2014/chart" uri="{C3380CC4-5D6E-409C-BE32-E72D297353CC}">
                <c16:uniqueId val="{0000001F-0D7A-46EE-A77D-E3450097B1F1}"/>
              </c:ext>
            </c:extLst>
          </c:dPt>
          <c:dPt>
            <c:idx val="16"/>
            <c:bubble3D val="0"/>
            <c:spPr>
              <a:solidFill>
                <a:schemeClr val="accent5">
                  <a:lumMod val="80000"/>
                  <a:lumOff val="20000"/>
                </a:schemeClr>
              </a:solidFill>
              <a:ln w="19050">
                <a:noFill/>
              </a:ln>
              <a:effectLst/>
            </c:spPr>
            <c:extLst>
              <c:ext xmlns:c16="http://schemas.microsoft.com/office/drawing/2014/chart" uri="{C3380CC4-5D6E-409C-BE32-E72D297353CC}">
                <c16:uniqueId val="{00000021-0D7A-46EE-A77D-E3450097B1F1}"/>
              </c:ext>
            </c:extLst>
          </c:dPt>
          <c:dPt>
            <c:idx val="17"/>
            <c:bubble3D val="0"/>
            <c:spPr>
              <a:solidFill>
                <a:schemeClr val="accent6">
                  <a:lumMod val="80000"/>
                  <a:lumOff val="20000"/>
                </a:schemeClr>
              </a:solidFill>
              <a:ln w="19050">
                <a:noFill/>
              </a:ln>
              <a:effectLst/>
            </c:spPr>
            <c:extLst>
              <c:ext xmlns:c16="http://schemas.microsoft.com/office/drawing/2014/chart" uri="{C3380CC4-5D6E-409C-BE32-E72D297353CC}">
                <c16:uniqueId val="{00000023-0D7A-46EE-A77D-E3450097B1F1}"/>
              </c:ext>
            </c:extLst>
          </c:dPt>
          <c:dPt>
            <c:idx val="18"/>
            <c:bubble3D val="0"/>
            <c:spPr>
              <a:solidFill>
                <a:schemeClr val="accent1">
                  <a:lumMod val="80000"/>
                </a:schemeClr>
              </a:solidFill>
              <a:ln w="19050">
                <a:noFill/>
              </a:ln>
              <a:effectLst/>
            </c:spPr>
            <c:extLst>
              <c:ext xmlns:c16="http://schemas.microsoft.com/office/drawing/2014/chart" uri="{C3380CC4-5D6E-409C-BE32-E72D297353CC}">
                <c16:uniqueId val="{00000025-0D7A-46EE-A77D-E3450097B1F1}"/>
              </c:ext>
            </c:extLst>
          </c:dPt>
          <c:dPt>
            <c:idx val="19"/>
            <c:bubble3D val="0"/>
            <c:spPr>
              <a:solidFill>
                <a:schemeClr val="accent2">
                  <a:lumMod val="80000"/>
                </a:schemeClr>
              </a:solidFill>
              <a:ln w="19050">
                <a:noFill/>
              </a:ln>
              <a:effectLst/>
            </c:spPr>
            <c:extLst>
              <c:ext xmlns:c16="http://schemas.microsoft.com/office/drawing/2014/chart" uri="{C3380CC4-5D6E-409C-BE32-E72D297353CC}">
                <c16:uniqueId val="{00000027-0D7A-46EE-A77D-E3450097B1F1}"/>
              </c:ext>
            </c:extLst>
          </c:dPt>
          <c:dPt>
            <c:idx val="20"/>
            <c:bubble3D val="0"/>
            <c:spPr>
              <a:solidFill>
                <a:schemeClr val="accent3">
                  <a:lumMod val="80000"/>
                </a:schemeClr>
              </a:solidFill>
              <a:ln w="19050">
                <a:noFill/>
              </a:ln>
              <a:effectLst/>
            </c:spPr>
            <c:extLst>
              <c:ext xmlns:c16="http://schemas.microsoft.com/office/drawing/2014/chart" uri="{C3380CC4-5D6E-409C-BE32-E72D297353CC}">
                <c16:uniqueId val="{00000029-0D7A-46EE-A77D-E3450097B1F1}"/>
              </c:ext>
            </c:extLst>
          </c:dPt>
          <c:dPt>
            <c:idx val="21"/>
            <c:bubble3D val="0"/>
            <c:spPr>
              <a:solidFill>
                <a:schemeClr val="accent4">
                  <a:lumMod val="80000"/>
                </a:schemeClr>
              </a:solidFill>
              <a:ln w="19050">
                <a:noFill/>
              </a:ln>
              <a:effectLst/>
            </c:spPr>
            <c:extLst>
              <c:ext xmlns:c16="http://schemas.microsoft.com/office/drawing/2014/chart" uri="{C3380CC4-5D6E-409C-BE32-E72D297353CC}">
                <c16:uniqueId val="{0000002B-0D7A-46EE-A77D-E3450097B1F1}"/>
              </c:ext>
            </c:extLst>
          </c:dPt>
          <c:dPt>
            <c:idx val="22"/>
            <c:bubble3D val="0"/>
            <c:spPr>
              <a:solidFill>
                <a:schemeClr val="accent5">
                  <a:lumMod val="80000"/>
                </a:schemeClr>
              </a:solidFill>
              <a:ln w="19050">
                <a:noFill/>
              </a:ln>
              <a:effectLst/>
            </c:spPr>
            <c:extLst>
              <c:ext xmlns:c16="http://schemas.microsoft.com/office/drawing/2014/chart" uri="{C3380CC4-5D6E-409C-BE32-E72D297353CC}">
                <c16:uniqueId val="{0000002D-0D7A-46EE-A77D-E3450097B1F1}"/>
              </c:ext>
            </c:extLst>
          </c:dPt>
          <c:dPt>
            <c:idx val="23"/>
            <c:bubble3D val="0"/>
            <c:spPr>
              <a:solidFill>
                <a:schemeClr val="accent6">
                  <a:lumMod val="80000"/>
                </a:schemeClr>
              </a:solidFill>
              <a:ln w="19050">
                <a:noFill/>
              </a:ln>
              <a:effectLst/>
            </c:spPr>
            <c:extLst>
              <c:ext xmlns:c16="http://schemas.microsoft.com/office/drawing/2014/chart" uri="{C3380CC4-5D6E-409C-BE32-E72D297353CC}">
                <c16:uniqueId val="{0000002F-0D7A-46EE-A77D-E3450097B1F1}"/>
              </c:ext>
            </c:extLst>
          </c:dPt>
          <c:dPt>
            <c:idx val="24"/>
            <c:bubble3D val="0"/>
            <c:spPr>
              <a:solidFill>
                <a:schemeClr val="accent1">
                  <a:lumMod val="60000"/>
                  <a:lumOff val="40000"/>
                </a:schemeClr>
              </a:solidFill>
              <a:ln w="19050">
                <a:noFill/>
              </a:ln>
              <a:effectLst/>
            </c:spPr>
            <c:extLst>
              <c:ext xmlns:c16="http://schemas.microsoft.com/office/drawing/2014/chart" uri="{C3380CC4-5D6E-409C-BE32-E72D297353CC}">
                <c16:uniqueId val="{00000031-0D7A-46EE-A77D-E3450097B1F1}"/>
              </c:ext>
            </c:extLst>
          </c:dPt>
          <c:dPt>
            <c:idx val="25"/>
            <c:bubble3D val="0"/>
            <c:spPr>
              <a:solidFill>
                <a:schemeClr val="accent2">
                  <a:lumMod val="60000"/>
                  <a:lumOff val="40000"/>
                </a:schemeClr>
              </a:solidFill>
              <a:ln w="19050">
                <a:noFill/>
              </a:ln>
              <a:effectLst/>
            </c:spPr>
            <c:extLst>
              <c:ext xmlns:c16="http://schemas.microsoft.com/office/drawing/2014/chart" uri="{C3380CC4-5D6E-409C-BE32-E72D297353CC}">
                <c16:uniqueId val="{00000033-0D7A-46EE-A77D-E3450097B1F1}"/>
              </c:ext>
            </c:extLst>
          </c:dPt>
          <c:dPt>
            <c:idx val="26"/>
            <c:bubble3D val="0"/>
            <c:spPr>
              <a:solidFill>
                <a:schemeClr val="accent3">
                  <a:lumMod val="60000"/>
                  <a:lumOff val="40000"/>
                </a:schemeClr>
              </a:solidFill>
              <a:ln w="19050">
                <a:noFill/>
              </a:ln>
              <a:effectLst/>
            </c:spPr>
            <c:extLst>
              <c:ext xmlns:c16="http://schemas.microsoft.com/office/drawing/2014/chart" uri="{C3380CC4-5D6E-409C-BE32-E72D297353CC}">
                <c16:uniqueId val="{00000035-0D7A-46EE-A77D-E3450097B1F1}"/>
              </c:ext>
            </c:extLst>
          </c:dPt>
          <c:dPt>
            <c:idx val="27"/>
            <c:bubble3D val="0"/>
            <c:spPr>
              <a:solidFill>
                <a:schemeClr val="accent4">
                  <a:lumMod val="60000"/>
                  <a:lumOff val="40000"/>
                </a:schemeClr>
              </a:solidFill>
              <a:ln w="19050">
                <a:noFill/>
              </a:ln>
              <a:effectLst/>
            </c:spPr>
            <c:extLst>
              <c:ext xmlns:c16="http://schemas.microsoft.com/office/drawing/2014/chart" uri="{C3380CC4-5D6E-409C-BE32-E72D297353CC}">
                <c16:uniqueId val="{00000037-0D7A-46EE-A77D-E3450097B1F1}"/>
              </c:ext>
            </c:extLst>
          </c:dPt>
          <c:dPt>
            <c:idx val="28"/>
            <c:bubble3D val="0"/>
            <c:spPr>
              <a:solidFill>
                <a:schemeClr val="accent5">
                  <a:lumMod val="60000"/>
                  <a:lumOff val="40000"/>
                </a:schemeClr>
              </a:solidFill>
              <a:ln w="19050">
                <a:noFill/>
              </a:ln>
              <a:effectLst/>
            </c:spPr>
            <c:extLst>
              <c:ext xmlns:c16="http://schemas.microsoft.com/office/drawing/2014/chart" uri="{C3380CC4-5D6E-409C-BE32-E72D297353CC}">
                <c16:uniqueId val="{00000039-0D7A-46EE-A77D-E3450097B1F1}"/>
              </c:ext>
            </c:extLst>
          </c:dPt>
          <c:dPt>
            <c:idx val="29"/>
            <c:bubble3D val="0"/>
            <c:spPr>
              <a:solidFill>
                <a:schemeClr val="accent6">
                  <a:lumMod val="60000"/>
                  <a:lumOff val="40000"/>
                </a:schemeClr>
              </a:solidFill>
              <a:ln w="19050">
                <a:noFill/>
              </a:ln>
              <a:effectLst/>
            </c:spPr>
            <c:extLst>
              <c:ext xmlns:c16="http://schemas.microsoft.com/office/drawing/2014/chart" uri="{C3380CC4-5D6E-409C-BE32-E72D297353CC}">
                <c16:uniqueId val="{0000003B-0D7A-46EE-A77D-E3450097B1F1}"/>
              </c:ext>
            </c:extLst>
          </c:dPt>
          <c:dPt>
            <c:idx val="30"/>
            <c:bubble3D val="0"/>
            <c:spPr>
              <a:solidFill>
                <a:schemeClr val="accent1">
                  <a:lumMod val="50000"/>
                </a:schemeClr>
              </a:solidFill>
              <a:ln w="19050">
                <a:noFill/>
              </a:ln>
              <a:effectLst/>
            </c:spPr>
            <c:extLst>
              <c:ext xmlns:c16="http://schemas.microsoft.com/office/drawing/2014/chart" uri="{C3380CC4-5D6E-409C-BE32-E72D297353CC}">
                <c16:uniqueId val="{0000003D-0D7A-46EE-A77D-E3450097B1F1}"/>
              </c:ext>
            </c:extLst>
          </c:dPt>
          <c:dPt>
            <c:idx val="31"/>
            <c:bubble3D val="0"/>
            <c:spPr>
              <a:solidFill>
                <a:schemeClr val="accent2">
                  <a:lumMod val="50000"/>
                </a:schemeClr>
              </a:solidFill>
              <a:ln w="19050">
                <a:noFill/>
              </a:ln>
              <a:effectLst/>
            </c:spPr>
            <c:extLst>
              <c:ext xmlns:c16="http://schemas.microsoft.com/office/drawing/2014/chart" uri="{C3380CC4-5D6E-409C-BE32-E72D297353CC}">
                <c16:uniqueId val="{0000003F-0D7A-46EE-A77D-E3450097B1F1}"/>
              </c:ext>
            </c:extLst>
          </c:dPt>
          <c:dPt>
            <c:idx val="32"/>
            <c:bubble3D val="0"/>
            <c:spPr>
              <a:solidFill>
                <a:schemeClr val="accent3">
                  <a:lumMod val="50000"/>
                </a:schemeClr>
              </a:solidFill>
              <a:ln w="19050">
                <a:noFill/>
              </a:ln>
              <a:effectLst/>
            </c:spPr>
            <c:extLst>
              <c:ext xmlns:c16="http://schemas.microsoft.com/office/drawing/2014/chart" uri="{C3380CC4-5D6E-409C-BE32-E72D297353CC}">
                <c16:uniqueId val="{00000041-0D7A-46EE-A77D-E3450097B1F1}"/>
              </c:ext>
            </c:extLst>
          </c:dPt>
          <c:dPt>
            <c:idx val="33"/>
            <c:bubble3D val="0"/>
            <c:spPr>
              <a:solidFill>
                <a:schemeClr val="accent4">
                  <a:lumMod val="50000"/>
                </a:schemeClr>
              </a:solidFill>
              <a:ln w="19050">
                <a:noFill/>
              </a:ln>
              <a:effectLst/>
            </c:spPr>
            <c:extLst>
              <c:ext xmlns:c16="http://schemas.microsoft.com/office/drawing/2014/chart" uri="{C3380CC4-5D6E-409C-BE32-E72D297353CC}">
                <c16:uniqueId val="{00000043-0D7A-46EE-A77D-E3450097B1F1}"/>
              </c:ext>
            </c:extLst>
          </c:dPt>
          <c:dPt>
            <c:idx val="34"/>
            <c:bubble3D val="0"/>
            <c:spPr>
              <a:solidFill>
                <a:schemeClr val="accent5">
                  <a:lumMod val="50000"/>
                </a:schemeClr>
              </a:solidFill>
              <a:ln w="19050">
                <a:noFill/>
              </a:ln>
              <a:effectLst/>
            </c:spPr>
            <c:extLst>
              <c:ext xmlns:c16="http://schemas.microsoft.com/office/drawing/2014/chart" uri="{C3380CC4-5D6E-409C-BE32-E72D297353CC}">
                <c16:uniqueId val="{00000045-0D7A-46EE-A77D-E3450097B1F1}"/>
              </c:ext>
            </c:extLst>
          </c:dPt>
          <c:dPt>
            <c:idx val="35"/>
            <c:bubble3D val="0"/>
            <c:spPr>
              <a:solidFill>
                <a:schemeClr val="accent6">
                  <a:lumMod val="50000"/>
                </a:schemeClr>
              </a:solidFill>
              <a:ln w="19050">
                <a:noFill/>
              </a:ln>
              <a:effectLst/>
            </c:spPr>
            <c:extLst>
              <c:ext xmlns:c16="http://schemas.microsoft.com/office/drawing/2014/chart" uri="{C3380CC4-5D6E-409C-BE32-E72D297353CC}">
                <c16:uniqueId val="{00000047-0D7A-46EE-A77D-E3450097B1F1}"/>
              </c:ext>
            </c:extLst>
          </c:dPt>
          <c:dPt>
            <c:idx val="36"/>
            <c:bubble3D val="0"/>
            <c:spPr>
              <a:solidFill>
                <a:schemeClr val="accent1">
                  <a:lumMod val="70000"/>
                  <a:lumOff val="30000"/>
                </a:schemeClr>
              </a:solidFill>
              <a:ln w="19050">
                <a:noFill/>
              </a:ln>
              <a:effectLst/>
            </c:spPr>
            <c:extLst>
              <c:ext xmlns:c16="http://schemas.microsoft.com/office/drawing/2014/chart" uri="{C3380CC4-5D6E-409C-BE32-E72D297353CC}">
                <c16:uniqueId val="{00000049-0D7A-46EE-A77D-E3450097B1F1}"/>
              </c:ext>
            </c:extLst>
          </c:dPt>
          <c:dPt>
            <c:idx val="37"/>
            <c:bubble3D val="0"/>
            <c:spPr>
              <a:solidFill>
                <a:schemeClr val="accent2">
                  <a:lumMod val="70000"/>
                  <a:lumOff val="30000"/>
                </a:schemeClr>
              </a:solidFill>
              <a:ln w="19050">
                <a:noFill/>
              </a:ln>
              <a:effectLst/>
            </c:spPr>
            <c:extLst>
              <c:ext xmlns:c16="http://schemas.microsoft.com/office/drawing/2014/chart" uri="{C3380CC4-5D6E-409C-BE32-E72D297353CC}">
                <c16:uniqueId val="{0000004B-0D7A-46EE-A77D-E3450097B1F1}"/>
              </c:ext>
            </c:extLst>
          </c:dPt>
          <c:dPt>
            <c:idx val="38"/>
            <c:bubble3D val="0"/>
            <c:spPr>
              <a:solidFill>
                <a:schemeClr val="accent3">
                  <a:lumMod val="70000"/>
                  <a:lumOff val="30000"/>
                </a:schemeClr>
              </a:solidFill>
              <a:ln w="19050">
                <a:noFill/>
              </a:ln>
              <a:effectLst/>
            </c:spPr>
            <c:extLst>
              <c:ext xmlns:c16="http://schemas.microsoft.com/office/drawing/2014/chart" uri="{C3380CC4-5D6E-409C-BE32-E72D297353CC}">
                <c16:uniqueId val="{0000004D-0D7A-46EE-A77D-E3450097B1F1}"/>
              </c:ext>
            </c:extLst>
          </c:dPt>
          <c:dPt>
            <c:idx val="39"/>
            <c:bubble3D val="0"/>
            <c:spPr>
              <a:solidFill>
                <a:schemeClr val="accent4">
                  <a:lumMod val="70000"/>
                  <a:lumOff val="30000"/>
                </a:schemeClr>
              </a:solidFill>
              <a:ln w="19050">
                <a:noFill/>
              </a:ln>
              <a:effectLst/>
            </c:spPr>
            <c:extLst>
              <c:ext xmlns:c16="http://schemas.microsoft.com/office/drawing/2014/chart" uri="{C3380CC4-5D6E-409C-BE32-E72D297353CC}">
                <c16:uniqueId val="{0000004F-0D7A-46EE-A77D-E3450097B1F1}"/>
              </c:ext>
            </c:extLst>
          </c:dPt>
          <c:dPt>
            <c:idx val="40"/>
            <c:bubble3D val="0"/>
            <c:spPr>
              <a:solidFill>
                <a:schemeClr val="accent5">
                  <a:lumMod val="70000"/>
                  <a:lumOff val="30000"/>
                </a:schemeClr>
              </a:solidFill>
              <a:ln w="19050">
                <a:noFill/>
              </a:ln>
              <a:effectLst/>
            </c:spPr>
            <c:extLst>
              <c:ext xmlns:c16="http://schemas.microsoft.com/office/drawing/2014/chart" uri="{C3380CC4-5D6E-409C-BE32-E72D297353CC}">
                <c16:uniqueId val="{00000051-0D7A-46EE-A77D-E3450097B1F1}"/>
              </c:ext>
            </c:extLst>
          </c:dPt>
          <c:dPt>
            <c:idx val="41"/>
            <c:bubble3D val="0"/>
            <c:spPr>
              <a:solidFill>
                <a:schemeClr val="accent6">
                  <a:lumMod val="70000"/>
                  <a:lumOff val="30000"/>
                </a:schemeClr>
              </a:solidFill>
              <a:ln w="19050">
                <a:noFill/>
              </a:ln>
              <a:effectLst/>
            </c:spPr>
            <c:extLst>
              <c:ext xmlns:c16="http://schemas.microsoft.com/office/drawing/2014/chart" uri="{C3380CC4-5D6E-409C-BE32-E72D297353CC}">
                <c16:uniqueId val="{00000053-0D7A-46EE-A77D-E3450097B1F1}"/>
              </c:ext>
            </c:extLst>
          </c:dPt>
          <c:dPt>
            <c:idx val="42"/>
            <c:bubble3D val="0"/>
            <c:spPr>
              <a:solidFill>
                <a:schemeClr val="accent1">
                  <a:lumMod val="70000"/>
                </a:schemeClr>
              </a:solidFill>
              <a:ln w="19050">
                <a:noFill/>
              </a:ln>
              <a:effectLst/>
            </c:spPr>
            <c:extLst>
              <c:ext xmlns:c16="http://schemas.microsoft.com/office/drawing/2014/chart" uri="{C3380CC4-5D6E-409C-BE32-E72D297353CC}">
                <c16:uniqueId val="{00000055-0D7A-46EE-A77D-E3450097B1F1}"/>
              </c:ext>
            </c:extLst>
          </c:dPt>
          <c:dPt>
            <c:idx val="43"/>
            <c:bubble3D val="0"/>
            <c:spPr>
              <a:solidFill>
                <a:schemeClr val="accent2">
                  <a:lumMod val="70000"/>
                </a:schemeClr>
              </a:solidFill>
              <a:ln w="19050">
                <a:noFill/>
              </a:ln>
              <a:effectLst/>
            </c:spPr>
            <c:extLst>
              <c:ext xmlns:c16="http://schemas.microsoft.com/office/drawing/2014/chart" uri="{C3380CC4-5D6E-409C-BE32-E72D297353CC}">
                <c16:uniqueId val="{00000057-0D7A-46EE-A77D-E3450097B1F1}"/>
              </c:ext>
            </c:extLst>
          </c:dPt>
          <c:dPt>
            <c:idx val="44"/>
            <c:bubble3D val="0"/>
            <c:spPr>
              <a:solidFill>
                <a:schemeClr val="accent3">
                  <a:lumMod val="70000"/>
                </a:schemeClr>
              </a:solidFill>
              <a:ln w="19050">
                <a:noFill/>
              </a:ln>
              <a:effectLst/>
            </c:spPr>
            <c:extLst>
              <c:ext xmlns:c16="http://schemas.microsoft.com/office/drawing/2014/chart" uri="{C3380CC4-5D6E-409C-BE32-E72D297353CC}">
                <c16:uniqueId val="{00000059-0D7A-46EE-A77D-E3450097B1F1}"/>
              </c:ext>
            </c:extLst>
          </c:dPt>
          <c:dPt>
            <c:idx val="45"/>
            <c:bubble3D val="0"/>
            <c:spPr>
              <a:solidFill>
                <a:schemeClr val="accent4">
                  <a:lumMod val="70000"/>
                </a:schemeClr>
              </a:solidFill>
              <a:ln w="19050">
                <a:noFill/>
              </a:ln>
              <a:effectLst/>
            </c:spPr>
            <c:extLst>
              <c:ext xmlns:c16="http://schemas.microsoft.com/office/drawing/2014/chart" uri="{C3380CC4-5D6E-409C-BE32-E72D297353CC}">
                <c16:uniqueId val="{0000005B-0D7A-46EE-A77D-E3450097B1F1}"/>
              </c:ext>
            </c:extLst>
          </c:dPt>
          <c:dPt>
            <c:idx val="46"/>
            <c:bubble3D val="0"/>
            <c:spPr>
              <a:solidFill>
                <a:schemeClr val="accent5">
                  <a:lumMod val="70000"/>
                </a:schemeClr>
              </a:solidFill>
              <a:ln w="19050">
                <a:noFill/>
              </a:ln>
              <a:effectLst/>
            </c:spPr>
            <c:extLst>
              <c:ext xmlns:c16="http://schemas.microsoft.com/office/drawing/2014/chart" uri="{C3380CC4-5D6E-409C-BE32-E72D297353CC}">
                <c16:uniqueId val="{0000005D-0D7A-46EE-A77D-E3450097B1F1}"/>
              </c:ext>
            </c:extLst>
          </c:dPt>
          <c:dPt>
            <c:idx val="47"/>
            <c:bubble3D val="0"/>
            <c:spPr>
              <a:solidFill>
                <a:schemeClr val="accent6">
                  <a:lumMod val="70000"/>
                </a:schemeClr>
              </a:solidFill>
              <a:ln w="19050">
                <a:noFill/>
              </a:ln>
              <a:effectLst/>
            </c:spPr>
            <c:extLst>
              <c:ext xmlns:c16="http://schemas.microsoft.com/office/drawing/2014/chart" uri="{C3380CC4-5D6E-409C-BE32-E72D297353CC}">
                <c16:uniqueId val="{0000005F-0D7A-46EE-A77D-E3450097B1F1}"/>
              </c:ext>
            </c:extLst>
          </c:dPt>
          <c:dPt>
            <c:idx val="48"/>
            <c:bubble3D val="0"/>
            <c:spPr>
              <a:solidFill>
                <a:schemeClr val="accent1">
                  <a:lumMod val="50000"/>
                  <a:lumOff val="50000"/>
                </a:schemeClr>
              </a:solidFill>
              <a:ln w="19050">
                <a:noFill/>
              </a:ln>
              <a:effectLst/>
            </c:spPr>
            <c:extLst>
              <c:ext xmlns:c16="http://schemas.microsoft.com/office/drawing/2014/chart" uri="{C3380CC4-5D6E-409C-BE32-E72D297353CC}">
                <c16:uniqueId val="{00000061-0D7A-46EE-A77D-E3450097B1F1}"/>
              </c:ext>
            </c:extLst>
          </c:dPt>
          <c:cat>
            <c:strRef>
              <c:f>Table1!$A$3:$A$51</c:f>
              <c:strCache>
                <c:ptCount val="49"/>
                <c:pt idx="0">
                  <c:v>IceCube</c:v>
                </c:pt>
                <c:pt idx="1">
                  <c:v>UWMadison_Chemistry_Wang</c:v>
                </c:pt>
                <c:pt idx="2">
                  <c:v>CMU_Isayev</c:v>
                </c:pt>
                <c:pt idx="3">
                  <c:v>NRAO_2022_Bhatnagar</c:v>
                </c:pt>
                <c:pt idx="4">
                  <c:v>CEE_Wright</c:v>
                </c:pt>
                <c:pt idx="5">
                  <c:v>UCBerkeley_Chen</c:v>
                </c:pt>
                <c:pt idx="6">
                  <c:v>OSG-Staff</c:v>
                </c:pt>
                <c:pt idx="7">
                  <c:v>UNL_Hebets</c:v>
                </c:pt>
                <c:pt idx="8">
                  <c:v>CompBinFormMod</c:v>
                </c:pt>
                <c:pt idx="9">
                  <c:v>UMontana_Roy</c:v>
                </c:pt>
                <c:pt idx="10">
                  <c:v>IIT_Kang</c:v>
                </c:pt>
                <c:pt idx="11">
                  <c:v>Purdue_Sharma</c:v>
                </c:pt>
                <c:pt idx="12">
                  <c:v>UCSD_Sfiligoi</c:v>
                </c:pt>
                <c:pt idx="13">
                  <c:v>Harvard_Aganj</c:v>
                </c:pt>
                <c:pt idx="14">
                  <c:v>PixleyLab</c:v>
                </c:pt>
                <c:pt idx="15">
                  <c:v>FIU_Fierst</c:v>
                </c:pt>
                <c:pt idx="16">
                  <c:v>TAMUCT_Thron</c:v>
                </c:pt>
                <c:pt idx="17">
                  <c:v>NOAA_Bell</c:v>
                </c:pt>
                <c:pt idx="18">
                  <c:v>ACE_NIAID</c:v>
                </c:pt>
                <c:pt idx="19">
                  <c:v>BiomedInfo</c:v>
                </c:pt>
                <c:pt idx="20">
                  <c:v>OSG_OSGUS24</c:v>
                </c:pt>
                <c:pt idx="21">
                  <c:v>Washington_Savage</c:v>
                </c:pt>
                <c:pt idx="22">
                  <c:v>PSFmodeling</c:v>
                </c:pt>
                <c:pt idx="23">
                  <c:v>NPS</c:v>
                </c:pt>
                <c:pt idx="24">
                  <c:v>Chemistry_Yang</c:v>
                </c:pt>
                <c:pt idx="25">
                  <c:v>NRAO_Bhatnagar</c:v>
                </c:pt>
                <c:pt idx="26">
                  <c:v>USC_Deelman</c:v>
                </c:pt>
                <c:pt idx="27">
                  <c:v>WSU_3DHydro</c:v>
                </c:pt>
                <c:pt idx="28">
                  <c:v>OSGUserSchool2022</c:v>
                </c:pt>
                <c:pt idx="29">
                  <c:v>ECE_Lee</c:v>
                </c:pt>
                <c:pt idx="30">
                  <c:v>moller</c:v>
                </c:pt>
                <c:pt idx="31">
                  <c:v>UMB_Raman</c:v>
                </c:pt>
                <c:pt idx="32">
                  <c:v>FIU_Bobadilla</c:v>
                </c:pt>
                <c:pt idx="33">
                  <c:v>UCSC_Reguero</c:v>
                </c:pt>
                <c:pt idx="34">
                  <c:v>UALR_ITS</c:v>
                </c:pt>
                <c:pt idx="35">
                  <c:v>UChicago_Dhanke</c:v>
                </c:pt>
                <c:pt idx="36">
                  <c:v>Illinois_Goyal</c:v>
                </c:pt>
                <c:pt idx="37">
                  <c:v>UNL_Saha</c:v>
                </c:pt>
                <c:pt idx="38">
                  <c:v>Gateway_DistribMedicalAI</c:v>
                </c:pt>
                <c:pt idx="39">
                  <c:v>UNL_Ramamurthy</c:v>
                </c:pt>
                <c:pt idx="40">
                  <c:v>SetonHall_RDS</c:v>
                </c:pt>
                <c:pt idx="41">
                  <c:v>YSU_Yu</c:v>
                </c:pt>
                <c:pt idx="42">
                  <c:v>scdms</c:v>
                </c:pt>
                <c:pt idx="43">
                  <c:v>Illinois_Petravick</c:v>
                </c:pt>
                <c:pt idx="44">
                  <c:v>bockelman</c:v>
                </c:pt>
                <c:pt idx="45">
                  <c:v>NYCDSS_Staff</c:v>
                </c:pt>
                <c:pt idx="46">
                  <c:v>UWMadison_CHTCFellows</c:v>
                </c:pt>
                <c:pt idx="47">
                  <c:v>ECE_Hu</c:v>
                </c:pt>
                <c:pt idx="48">
                  <c:v>PATh_MLSupplement</c:v>
                </c:pt>
              </c:strCache>
            </c:strRef>
          </c:cat>
          <c:val>
            <c:numRef>
              <c:f>Table1!$G$3:$G$51</c:f>
              <c:numCache>
                <c:formatCode>General</c:formatCode>
                <c:ptCount val="49"/>
                <c:pt idx="0">
                  <c:v>508810.32222222222</c:v>
                </c:pt>
                <c:pt idx="1">
                  <c:v>43873.532777777778</c:v>
                </c:pt>
                <c:pt idx="2">
                  <c:v>12201.742777777778</c:v>
                </c:pt>
                <c:pt idx="3">
                  <c:v>8520.3027777777788</c:v>
                </c:pt>
                <c:pt idx="4">
                  <c:v>8225.431111111111</c:v>
                </c:pt>
                <c:pt idx="5">
                  <c:v>6844.9616666666661</c:v>
                </c:pt>
                <c:pt idx="6">
                  <c:v>6286.1736111111113</c:v>
                </c:pt>
                <c:pt idx="7">
                  <c:v>3062.0397222222223</c:v>
                </c:pt>
                <c:pt idx="8">
                  <c:v>2400.9688888888886</c:v>
                </c:pt>
                <c:pt idx="9">
                  <c:v>1879.2316666666668</c:v>
                </c:pt>
                <c:pt idx="10">
                  <c:v>1705.9444444444446</c:v>
                </c:pt>
                <c:pt idx="11">
                  <c:v>1197.3066666666666</c:v>
                </c:pt>
                <c:pt idx="12">
                  <c:v>1133.223888888889</c:v>
                </c:pt>
                <c:pt idx="13">
                  <c:v>961.73916666666662</c:v>
                </c:pt>
                <c:pt idx="14">
                  <c:v>840.48861111111114</c:v>
                </c:pt>
                <c:pt idx="15">
                  <c:v>745.22749999999996</c:v>
                </c:pt>
                <c:pt idx="16">
                  <c:v>575.96916666666664</c:v>
                </c:pt>
                <c:pt idx="17">
                  <c:v>255.59611111111113</c:v>
                </c:pt>
                <c:pt idx="18">
                  <c:v>197.89250000000001</c:v>
                </c:pt>
                <c:pt idx="19">
                  <c:v>156.5575</c:v>
                </c:pt>
                <c:pt idx="20">
                  <c:v>150.79416666666665</c:v>
                </c:pt>
                <c:pt idx="21">
                  <c:v>61.775277777777781</c:v>
                </c:pt>
                <c:pt idx="22">
                  <c:v>59.37166666666667</c:v>
                </c:pt>
                <c:pt idx="23">
                  <c:v>37.920555555555559</c:v>
                </c:pt>
                <c:pt idx="24">
                  <c:v>34.862777777777779</c:v>
                </c:pt>
                <c:pt idx="25">
                  <c:v>20.170000000000002</c:v>
                </c:pt>
                <c:pt idx="26">
                  <c:v>17.096388888888889</c:v>
                </c:pt>
                <c:pt idx="27">
                  <c:v>7.9511111111111115</c:v>
                </c:pt>
                <c:pt idx="28">
                  <c:v>3.8758333333333335</c:v>
                </c:pt>
                <c:pt idx="29">
                  <c:v>3.5580555555555557</c:v>
                </c:pt>
                <c:pt idx="30">
                  <c:v>1.8402777777777777</c:v>
                </c:pt>
                <c:pt idx="31">
                  <c:v>0.81388888888888888</c:v>
                </c:pt>
                <c:pt idx="32">
                  <c:v>0.76083333333333336</c:v>
                </c:pt>
                <c:pt idx="33">
                  <c:v>0.57305555555555554</c:v>
                </c:pt>
                <c:pt idx="34">
                  <c:v>0.53833333333333333</c:v>
                </c:pt>
                <c:pt idx="35">
                  <c:v>0.39055555555555554</c:v>
                </c:pt>
                <c:pt idx="36">
                  <c:v>0.26861111111111113</c:v>
                </c:pt>
                <c:pt idx="37">
                  <c:v>0.26361111111111113</c:v>
                </c:pt>
                <c:pt idx="38">
                  <c:v>0.19944444444444445</c:v>
                </c:pt>
                <c:pt idx="39">
                  <c:v>0.11527777777777778</c:v>
                </c:pt>
                <c:pt idx="40">
                  <c:v>8.4722222222222199E-2</c:v>
                </c:pt>
                <c:pt idx="41">
                  <c:v>3.6944444444444446E-2</c:v>
                </c:pt>
                <c:pt idx="42">
                  <c:v>3.4166666666666665E-2</c:v>
                </c:pt>
                <c:pt idx="43">
                  <c:v>2.3333333333333334E-2</c:v>
                </c:pt>
                <c:pt idx="44">
                  <c:v>2.3333333333333334E-2</c:v>
                </c:pt>
                <c:pt idx="45">
                  <c:v>1.6666666666666666E-2</c:v>
                </c:pt>
                <c:pt idx="46">
                  <c:v>5.5555555555555501E-4</c:v>
                </c:pt>
                <c:pt idx="47">
                  <c:v>0</c:v>
                </c:pt>
                <c:pt idx="48">
                  <c:v>0</c:v>
                </c:pt>
              </c:numCache>
            </c:numRef>
          </c:val>
          <c:extLst>
            <c:ext xmlns:c16="http://schemas.microsoft.com/office/drawing/2014/chart" uri="{C3380CC4-5D6E-409C-BE32-E72D297353CC}">
              <c16:uniqueId val="{00000062-0D7A-46EE-A77D-E3450097B1F1}"/>
            </c:ext>
          </c:extLst>
        </c:ser>
        <c:dLbls>
          <c:showLegendKey val="0"/>
          <c:showVal val="0"/>
          <c:showCatName val="0"/>
          <c:showSerName val="0"/>
          <c:showPercent val="0"/>
          <c:showBubbleSize val="0"/>
          <c:showLeaderLines val="1"/>
        </c:dLbls>
        <c:firstSliceAng val="0"/>
        <c:holeSize val="75"/>
      </c:doughnutChart>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FD87AE0-6C69-9A40-8ACC-CBCB4A016E79}" type="datetimeFigureOut">
              <a:rPr lang="en-US" smtClean="0"/>
              <a:t>6/4/2025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EEB8362-62EF-4A4C-8F7D-DF4E967D13AF}" type="slidenum">
              <a:rPr lang="en-US" smtClean="0"/>
              <a:t>‹#›</a:t>
            </a:fld>
            <a:endParaRPr lang="en-US"/>
          </a:p>
        </p:txBody>
      </p:sp>
    </p:spTree>
    <p:extLst>
      <p:ext uri="{BB962C8B-B14F-4D97-AF65-F5344CB8AC3E}">
        <p14:creationId xmlns:p14="http://schemas.microsoft.com/office/powerpoint/2010/main" val="3047776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Introduce self, RCF role</a:t>
            </a:r>
          </a:p>
        </p:txBody>
      </p:sp>
      <p:sp>
        <p:nvSpPr>
          <p:cNvPr id="4" name="Slide Number Placeholder 3"/>
          <p:cNvSpPr>
            <a:spLocks noGrp="1"/>
          </p:cNvSpPr>
          <p:nvPr>
            <p:ph type="sldNum" sz="quarter" idx="5"/>
          </p:nvPr>
        </p:nvSpPr>
        <p:spPr/>
        <p:txBody>
          <a:bodyPr/>
          <a:lstStyle/>
          <a:p>
            <a:fld id="{2EEB8362-62EF-4A4C-8F7D-DF4E967D13AF}" type="slidenum">
              <a:rPr lang="en-US" smtClean="0"/>
              <a:t>1</a:t>
            </a:fld>
            <a:endParaRPr lang="en-US"/>
          </a:p>
        </p:txBody>
      </p:sp>
    </p:spTree>
    <p:extLst>
      <p:ext uri="{BB962C8B-B14F-4D97-AF65-F5344CB8AC3E}">
        <p14:creationId xmlns:p14="http://schemas.microsoft.com/office/powerpoint/2010/main" val="280869099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researcher often will come up to us wanting to use GPUs for some sort of workflow. For example, we might have researcher who wants to train a classifier model, say, the classic “cat-dog” classifier example.</a:t>
            </a:r>
          </a:p>
          <a:p>
            <a:endParaRPr lang="en-US" dirty="0"/>
          </a:p>
          <a:p>
            <a:r>
              <a:rPr lang="en-US" dirty="0"/>
              <a:t>Ian, our researcher, is starting out, and wants to be fully prepared from development phase to the execution phase.</a:t>
            </a:r>
          </a:p>
        </p:txBody>
      </p:sp>
      <p:sp>
        <p:nvSpPr>
          <p:cNvPr id="4" name="Slide Number Placeholder 3"/>
          <p:cNvSpPr>
            <a:spLocks noGrp="1"/>
          </p:cNvSpPr>
          <p:nvPr>
            <p:ph type="sldNum" sz="quarter" idx="5"/>
          </p:nvPr>
        </p:nvSpPr>
        <p:spPr/>
        <p:txBody>
          <a:bodyPr/>
          <a:lstStyle/>
          <a:p>
            <a:fld id="{2EEB8362-62EF-4A4C-8F7D-DF4E967D13AF}" type="slidenum">
              <a:rPr lang="en-US" smtClean="0"/>
              <a:t>4</a:t>
            </a:fld>
            <a:endParaRPr lang="en-US"/>
          </a:p>
        </p:txBody>
      </p:sp>
    </p:spTree>
    <p:extLst>
      <p:ext uri="{BB962C8B-B14F-4D97-AF65-F5344CB8AC3E}">
        <p14:creationId xmlns:p14="http://schemas.microsoft.com/office/powerpoint/2010/main" val="41052593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want to take our researchers from the development and testing phase (on a single workstation) having the capability to distribute their work on systems, and even beyond that, improving their workflow to take advantage of the extra tools on our HTC systems that can speed up his workflow overall.</a:t>
            </a:r>
          </a:p>
        </p:txBody>
      </p:sp>
      <p:sp>
        <p:nvSpPr>
          <p:cNvPr id="4" name="Slide Number Placeholder 3"/>
          <p:cNvSpPr>
            <a:spLocks noGrp="1"/>
          </p:cNvSpPr>
          <p:nvPr>
            <p:ph type="sldNum" sz="quarter" idx="5"/>
          </p:nvPr>
        </p:nvSpPr>
        <p:spPr/>
        <p:txBody>
          <a:bodyPr/>
          <a:lstStyle/>
          <a:p>
            <a:fld id="{2EEB8362-62EF-4A4C-8F7D-DF4E967D13AF}" type="slidenum">
              <a:rPr lang="en-US" smtClean="0"/>
              <a:t>5</a:t>
            </a:fld>
            <a:endParaRPr lang="en-US"/>
          </a:p>
        </p:txBody>
      </p:sp>
    </p:spTree>
    <p:extLst>
      <p:ext uri="{BB962C8B-B14F-4D97-AF65-F5344CB8AC3E}">
        <p14:creationId xmlns:p14="http://schemas.microsoft.com/office/powerpoint/2010/main" val="146893920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B2A337A-C37E-4C0C-327C-7C3C01026B7F}"/>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F0774765-BCA5-E27F-E651-8B30AEC2C71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EEB39F38-1083-3693-8BBF-2084B563BD6D}"/>
              </a:ext>
            </a:extLst>
          </p:cNvPr>
          <p:cNvSpPr>
            <a:spLocks noGrp="1"/>
          </p:cNvSpPr>
          <p:nvPr>
            <p:ph type="body" idx="1"/>
          </p:nvPr>
        </p:nvSpPr>
        <p:spPr/>
        <p:txBody>
          <a:bodyPr/>
          <a:lstStyle/>
          <a:p>
            <a:r>
              <a:rPr lang="en-US" dirty="0"/>
              <a:t>We want to take our researchers from the development and testing phase (on a single workstation) having the capability to distribute their work on systems, and even beyond that, improving their workflow to take advantage of the extra tools on our HTC systems that can speed up his workflow overall.</a:t>
            </a:r>
          </a:p>
        </p:txBody>
      </p:sp>
      <p:sp>
        <p:nvSpPr>
          <p:cNvPr id="4" name="Slide Number Placeholder 3">
            <a:extLst>
              <a:ext uri="{FF2B5EF4-FFF2-40B4-BE49-F238E27FC236}">
                <a16:creationId xmlns:a16="http://schemas.microsoft.com/office/drawing/2014/main" id="{A70BA64C-5732-B88E-ADCC-456E313187C1}"/>
              </a:ext>
            </a:extLst>
          </p:cNvPr>
          <p:cNvSpPr>
            <a:spLocks noGrp="1"/>
          </p:cNvSpPr>
          <p:nvPr>
            <p:ph type="sldNum" sz="quarter" idx="5"/>
          </p:nvPr>
        </p:nvSpPr>
        <p:spPr/>
        <p:txBody>
          <a:bodyPr/>
          <a:lstStyle/>
          <a:p>
            <a:fld id="{2EEB8362-62EF-4A4C-8F7D-DF4E967D13AF}" type="slidenum">
              <a:rPr lang="en-US" smtClean="0"/>
              <a:t>6</a:t>
            </a:fld>
            <a:endParaRPr lang="en-US"/>
          </a:p>
        </p:txBody>
      </p:sp>
    </p:spTree>
    <p:extLst>
      <p:ext uri="{BB962C8B-B14F-4D97-AF65-F5344CB8AC3E}">
        <p14:creationId xmlns:p14="http://schemas.microsoft.com/office/powerpoint/2010/main" val="388965609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First, our researcher wants to know what to consider as he’s developing his model. Here’s what I’d tell him:</a:t>
            </a:r>
          </a:p>
          <a:p>
            <a:endParaRPr lang="en-US" dirty="0"/>
          </a:p>
          <a:p>
            <a:r>
              <a:rPr lang="en-US" dirty="0"/>
              <a:t>During development the goal is to get a minimally viable workflow running on a local machine, while laying the foundation for distributed work that will accomplish your science.</a:t>
            </a:r>
          </a:p>
          <a:p>
            <a:endParaRPr lang="en-US" dirty="0"/>
          </a:p>
          <a:p>
            <a:r>
              <a:rPr lang="en-US" dirty="0"/>
              <a:t>A lot of researchers come to us with a limited background in distributed computing systems, so they’re not always thinking expansively – they’re thinking about having one machine manage everything. Here, we tell our researchers to shift their thinking a bit: Break down their task into the smallest chunk and let </a:t>
            </a:r>
            <a:r>
              <a:rPr lang="en-US" dirty="0" err="1"/>
              <a:t>HTCondor</a:t>
            </a:r>
            <a:r>
              <a:rPr lang="en-US" dirty="0"/>
              <a:t> handle managing the chunks.</a:t>
            </a:r>
          </a:p>
          <a:p>
            <a:endParaRPr lang="en-US" dirty="0"/>
          </a:p>
          <a:p>
            <a:r>
              <a:rPr lang="en-US" dirty="0"/>
              <a:t>Some key points here for researchers:</a:t>
            </a:r>
          </a:p>
          <a:p>
            <a:pPr marL="228600" indent="-228600">
              <a:buAutoNum type="arabicPeriod"/>
            </a:pPr>
            <a:r>
              <a:rPr lang="en-US" dirty="0"/>
              <a:t>Develop and test your workflow with a subset of your data, not your full workflow</a:t>
            </a:r>
          </a:p>
          <a:p>
            <a:pPr marL="228600" indent="-228600">
              <a:buAutoNum type="arabicPeriod"/>
            </a:pPr>
            <a:r>
              <a:rPr lang="en-US" dirty="0"/>
              <a:t>Ensure the data transfer “pipes” work – because our HTC systems don’t have a shared file system, we educate them on file transfer methods like using Pelican and the OSDF.</a:t>
            </a:r>
          </a:p>
          <a:p>
            <a:pPr marL="228600" indent="-228600">
              <a:buAutoNum type="arabicPeriod"/>
            </a:pPr>
            <a:r>
              <a:rPr lang="en-US" dirty="0"/>
              <a:t>Know your software and containerize it – this ensures that their model will work on all machines.</a:t>
            </a:r>
          </a:p>
          <a:p>
            <a:pPr marL="228600" indent="-228600">
              <a:buAutoNum type="arabicPeriod"/>
            </a:pPr>
            <a:r>
              <a:rPr lang="en-US" dirty="0"/>
              <a:t>Think about time, space, memory, and GPU needs</a:t>
            </a:r>
          </a:p>
        </p:txBody>
      </p:sp>
      <p:sp>
        <p:nvSpPr>
          <p:cNvPr id="4" name="Slide Number Placeholder 3"/>
          <p:cNvSpPr>
            <a:spLocks noGrp="1"/>
          </p:cNvSpPr>
          <p:nvPr>
            <p:ph type="sldNum" sz="quarter" idx="5"/>
          </p:nvPr>
        </p:nvSpPr>
        <p:spPr/>
        <p:txBody>
          <a:bodyPr/>
          <a:lstStyle/>
          <a:p>
            <a:fld id="{2EEB8362-62EF-4A4C-8F7D-DF4E967D13AF}" type="slidenum">
              <a:rPr lang="en-US" smtClean="0"/>
              <a:t>7</a:t>
            </a:fld>
            <a:endParaRPr lang="en-US"/>
          </a:p>
        </p:txBody>
      </p:sp>
    </p:spTree>
    <p:extLst>
      <p:ext uri="{BB962C8B-B14F-4D97-AF65-F5344CB8AC3E}">
        <p14:creationId xmlns:p14="http://schemas.microsoft.com/office/powerpoint/2010/main" val="88684101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2EEB8362-62EF-4A4C-8F7D-DF4E967D13AF}" type="slidenum">
              <a:rPr lang="en-US" smtClean="0"/>
              <a:t>10</a:t>
            </a:fld>
            <a:endParaRPr lang="en-US"/>
          </a:p>
        </p:txBody>
      </p:sp>
    </p:spTree>
    <p:extLst>
      <p:ext uri="{BB962C8B-B14F-4D97-AF65-F5344CB8AC3E}">
        <p14:creationId xmlns:p14="http://schemas.microsoft.com/office/powerpoint/2010/main" val="97909813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ACAC52C-C723-F0E1-862D-814DA1EE324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67F0C747-C312-2519-E9DB-B3BC461685B4}"/>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F24780BD-8139-EDC3-3CD6-C1DFA2BD3FCC}"/>
              </a:ext>
            </a:extLst>
          </p:cNvPr>
          <p:cNvSpPr>
            <a:spLocks noGrp="1"/>
          </p:cNvSpPr>
          <p:nvPr>
            <p:ph type="body" idx="1"/>
          </p:nvPr>
        </p:nvSpPr>
        <p:spPr/>
        <p:txBody>
          <a:bodyPr/>
          <a:lstStyle/>
          <a:p>
            <a:r>
              <a:rPr lang="en-US" dirty="0"/>
              <a:t>First, our researcher wants to know what to consider as he’s developing his model. Here’s what I’d tell him:</a:t>
            </a:r>
          </a:p>
          <a:p>
            <a:endParaRPr lang="en-US" dirty="0"/>
          </a:p>
          <a:p>
            <a:r>
              <a:rPr lang="en-US" dirty="0"/>
              <a:t>During development the goal is to get a minimally viable workflow running on a local machine, while laying the foundation for distributed work that will accomplish your science.</a:t>
            </a:r>
          </a:p>
          <a:p>
            <a:endParaRPr lang="en-US" dirty="0"/>
          </a:p>
          <a:p>
            <a:r>
              <a:rPr lang="en-US" dirty="0"/>
              <a:t>A lot of researchers come to us with a limited background in distributed computing systems, so they’re not always thinking expansively – they’re thinking about having one machine manage everything. Here, we tell our researchers to shift their thinking a bit: Break down their task into the smallest chunk and let </a:t>
            </a:r>
            <a:r>
              <a:rPr lang="en-US" dirty="0" err="1"/>
              <a:t>HTCondor</a:t>
            </a:r>
            <a:r>
              <a:rPr lang="en-US" dirty="0"/>
              <a:t> handle managing the chunks.</a:t>
            </a:r>
          </a:p>
          <a:p>
            <a:endParaRPr lang="en-US" dirty="0"/>
          </a:p>
          <a:p>
            <a:r>
              <a:rPr lang="en-US" dirty="0"/>
              <a:t>Some key points here for researchers:</a:t>
            </a:r>
          </a:p>
          <a:p>
            <a:pPr marL="228600" indent="-228600">
              <a:buAutoNum type="arabicPeriod"/>
            </a:pPr>
            <a:r>
              <a:rPr lang="en-US" dirty="0"/>
              <a:t>Develop and test your workflow with a subset of your data, not your full workflow</a:t>
            </a:r>
          </a:p>
          <a:p>
            <a:pPr marL="228600" indent="-228600">
              <a:buAutoNum type="arabicPeriod"/>
            </a:pPr>
            <a:r>
              <a:rPr lang="en-US" dirty="0"/>
              <a:t>Ensure the data transfer “pipes” work – because our HTC systems don’t have a shared file system, we educate them on file transfer methods like using Pelican and the OSDF.</a:t>
            </a:r>
          </a:p>
          <a:p>
            <a:pPr marL="228600" indent="-228600">
              <a:buAutoNum type="arabicPeriod"/>
            </a:pPr>
            <a:r>
              <a:rPr lang="en-US" dirty="0"/>
              <a:t>Know your software and containerize it – this ensures that their model will work on all machines.</a:t>
            </a:r>
          </a:p>
          <a:p>
            <a:pPr marL="228600" indent="-228600">
              <a:buAutoNum type="arabicPeriod"/>
            </a:pPr>
            <a:r>
              <a:rPr lang="en-US" dirty="0"/>
              <a:t>Think about time, space, memory, and GPU needs</a:t>
            </a:r>
          </a:p>
        </p:txBody>
      </p:sp>
      <p:sp>
        <p:nvSpPr>
          <p:cNvPr id="4" name="Slide Number Placeholder 3">
            <a:extLst>
              <a:ext uri="{FF2B5EF4-FFF2-40B4-BE49-F238E27FC236}">
                <a16:creationId xmlns:a16="http://schemas.microsoft.com/office/drawing/2014/main" id="{65C2B7DB-D81B-102B-1009-3E5C0E79E516}"/>
              </a:ext>
            </a:extLst>
          </p:cNvPr>
          <p:cNvSpPr>
            <a:spLocks noGrp="1"/>
          </p:cNvSpPr>
          <p:nvPr>
            <p:ph type="sldNum" sz="quarter" idx="5"/>
          </p:nvPr>
        </p:nvSpPr>
        <p:spPr/>
        <p:txBody>
          <a:bodyPr/>
          <a:lstStyle/>
          <a:p>
            <a:fld id="{2EEB8362-62EF-4A4C-8F7D-DF4E967D13AF}" type="slidenum">
              <a:rPr lang="en-US" smtClean="0"/>
              <a:t>11</a:t>
            </a:fld>
            <a:endParaRPr lang="en-US"/>
          </a:p>
        </p:txBody>
      </p:sp>
    </p:spTree>
    <p:extLst>
      <p:ext uri="{BB962C8B-B14F-4D97-AF65-F5344CB8AC3E}">
        <p14:creationId xmlns:p14="http://schemas.microsoft.com/office/powerpoint/2010/main" val="111981317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9"/>
        <p:cNvGrpSpPr/>
        <p:nvPr/>
      </p:nvGrpSpPr>
      <p:grpSpPr>
        <a:xfrm>
          <a:off x="0" y="0"/>
          <a:ext cx="0" cy="0"/>
          <a:chOff x="0" y="0"/>
          <a:chExt cx="0" cy="0"/>
        </a:xfrm>
      </p:grpSpPr>
      <p:sp>
        <p:nvSpPr>
          <p:cNvPr id="90" name="Google Shape;90;g32e6b0f825e_1_3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1" name="Google Shape;91;g32e6b0f825e_1_3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6407547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7"/>
        <p:cNvGrpSpPr/>
        <p:nvPr/>
      </p:nvGrpSpPr>
      <p:grpSpPr>
        <a:xfrm>
          <a:off x="0" y="0"/>
          <a:ext cx="0" cy="0"/>
          <a:chOff x="0" y="0"/>
          <a:chExt cx="0" cy="0"/>
        </a:xfrm>
      </p:grpSpPr>
      <p:sp>
        <p:nvSpPr>
          <p:cNvPr id="98" name="Google Shape;98;g32fe8ea8df2_0_5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9" name="Google Shape;99;g32fe8ea8df2_0_5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14486225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6"/>
        <p:cNvGrpSpPr/>
        <p:nvPr/>
      </p:nvGrpSpPr>
      <p:grpSpPr>
        <a:xfrm>
          <a:off x="0" y="0"/>
          <a:ext cx="0" cy="0"/>
          <a:chOff x="0" y="0"/>
          <a:chExt cx="0" cy="0"/>
        </a:xfrm>
      </p:grpSpPr>
      <p:sp>
        <p:nvSpPr>
          <p:cNvPr id="107" name="Google Shape;107;g32fe8ea8df2_0_6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8" name="Google Shape;108;g32fe8ea8df2_0_6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02809916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1"/>
        <p:cNvGrpSpPr/>
        <p:nvPr/>
      </p:nvGrpSpPr>
      <p:grpSpPr>
        <a:xfrm>
          <a:off x="0" y="0"/>
          <a:ext cx="0" cy="0"/>
          <a:chOff x="0" y="0"/>
          <a:chExt cx="0" cy="0"/>
        </a:xfrm>
      </p:grpSpPr>
      <p:sp>
        <p:nvSpPr>
          <p:cNvPr id="132" name="Google Shape;132;g32e6b0f825e_1_7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3" name="Google Shape;133;g32e6b0f825e_1_7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18633288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B096102-7EFD-A433-19E6-64A0946F1A6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417E2452-417A-F4C7-EF52-6238A0A8DEB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FD022DD7-DDD0-325E-B8C7-E79C7C7917C8}"/>
              </a:ext>
            </a:extLst>
          </p:cNvPr>
          <p:cNvSpPr>
            <a:spLocks noGrp="1"/>
          </p:cNvSpPr>
          <p:nvPr>
            <p:ph type="body" idx="1"/>
          </p:nvPr>
        </p:nvSpPr>
        <p:spPr/>
        <p:txBody>
          <a:bodyPr/>
          <a:lstStyle/>
          <a:p>
            <a:r>
              <a:rPr lang="en-US" dirty="0"/>
              <a:t>We want to take our researchers from the development and testing phase (on a single workstation) having the capability to distribute their work on systems, and even beyond that, improving their workflow to take advantage of the extra tools on our HTC systems that can speed up his workflow overall.</a:t>
            </a:r>
          </a:p>
        </p:txBody>
      </p:sp>
      <p:sp>
        <p:nvSpPr>
          <p:cNvPr id="4" name="Slide Number Placeholder 3">
            <a:extLst>
              <a:ext uri="{FF2B5EF4-FFF2-40B4-BE49-F238E27FC236}">
                <a16:creationId xmlns:a16="http://schemas.microsoft.com/office/drawing/2014/main" id="{425F7741-1459-EE7D-8CAF-9433CE3113BF}"/>
              </a:ext>
            </a:extLst>
          </p:cNvPr>
          <p:cNvSpPr>
            <a:spLocks noGrp="1"/>
          </p:cNvSpPr>
          <p:nvPr>
            <p:ph type="sldNum" sz="quarter" idx="5"/>
          </p:nvPr>
        </p:nvSpPr>
        <p:spPr/>
        <p:txBody>
          <a:bodyPr/>
          <a:lstStyle/>
          <a:p>
            <a:fld id="{2EEB8362-62EF-4A4C-8F7D-DF4E967D13AF}" type="slidenum">
              <a:rPr lang="en-US" smtClean="0"/>
              <a:t>18</a:t>
            </a:fld>
            <a:endParaRPr lang="en-US"/>
          </a:p>
        </p:txBody>
      </p:sp>
    </p:spTree>
    <p:extLst>
      <p:ext uri="{BB962C8B-B14F-4D97-AF65-F5344CB8AC3E}">
        <p14:creationId xmlns:p14="http://schemas.microsoft.com/office/powerpoint/2010/main" val="411978889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0A46025-E2C4-5499-B56B-CA6FE1B81506}"/>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566F5993-012A-13F3-C590-79121A0EC33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D2ECDAFD-1799-B586-8E8A-9983D420D047}"/>
              </a:ext>
            </a:extLst>
          </p:cNvPr>
          <p:cNvSpPr>
            <a:spLocks noGrp="1"/>
          </p:cNvSpPr>
          <p:nvPr>
            <p:ph type="body" idx="1"/>
          </p:nvPr>
        </p:nvSpPr>
        <p:spPr/>
        <p:txBody>
          <a:bodyPr/>
          <a:lstStyle/>
          <a:p>
            <a:r>
              <a:rPr lang="en-US" dirty="0"/>
              <a:t>We want to take our researchers from the development and testing phase (on a single workstation) having the capability to distribute their work on systems, and even beyond that, improving their workflow to take advantage of the extra tools on our HTC systems that can speed up his workflow overall.</a:t>
            </a:r>
          </a:p>
        </p:txBody>
      </p:sp>
      <p:sp>
        <p:nvSpPr>
          <p:cNvPr id="4" name="Slide Number Placeholder 3">
            <a:extLst>
              <a:ext uri="{FF2B5EF4-FFF2-40B4-BE49-F238E27FC236}">
                <a16:creationId xmlns:a16="http://schemas.microsoft.com/office/drawing/2014/main" id="{C7272A69-63AE-D7DC-2503-42726D670037}"/>
              </a:ext>
            </a:extLst>
          </p:cNvPr>
          <p:cNvSpPr>
            <a:spLocks noGrp="1"/>
          </p:cNvSpPr>
          <p:nvPr>
            <p:ph type="sldNum" sz="quarter" idx="5"/>
          </p:nvPr>
        </p:nvSpPr>
        <p:spPr/>
        <p:txBody>
          <a:bodyPr/>
          <a:lstStyle/>
          <a:p>
            <a:fld id="{2EEB8362-62EF-4A4C-8F7D-DF4E967D13AF}" type="slidenum">
              <a:rPr lang="en-US" smtClean="0"/>
              <a:t>19</a:t>
            </a:fld>
            <a:endParaRPr lang="en-US"/>
          </a:p>
        </p:txBody>
      </p:sp>
    </p:spTree>
    <p:extLst>
      <p:ext uri="{BB962C8B-B14F-4D97-AF65-F5344CB8AC3E}">
        <p14:creationId xmlns:p14="http://schemas.microsoft.com/office/powerpoint/2010/main" val="99092368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8"/>
        <p:cNvGrpSpPr/>
        <p:nvPr/>
      </p:nvGrpSpPr>
      <p:grpSpPr>
        <a:xfrm>
          <a:off x="0" y="0"/>
          <a:ext cx="0" cy="0"/>
          <a:chOff x="0" y="0"/>
          <a:chExt cx="0" cy="0"/>
        </a:xfrm>
      </p:grpSpPr>
      <p:sp>
        <p:nvSpPr>
          <p:cNvPr id="139" name="Google Shape;139;g3415ad384e0_0_5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140" name="Google Shape;140;g3415ad384e0_0_52:notes"/>
          <p:cNvSpPr txBox="1">
            <a:spLocks noGrp="1"/>
          </p:cNvSpPr>
          <p:nvPr>
            <p:ph type="body" idx="1"/>
          </p:nvPr>
        </p:nvSpPr>
        <p:spPr>
          <a:xfrm>
            <a:off x="914400" y="4344025"/>
            <a:ext cx="5029200" cy="41145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141" name="Google Shape;141;g3415ad384e0_0_52:notes"/>
          <p:cNvSpPr txBox="1">
            <a:spLocks noGrp="1"/>
          </p:cNvSpPr>
          <p:nvPr>
            <p:ph type="sldNum" idx="12"/>
          </p:nvPr>
        </p:nvSpPr>
        <p:spPr>
          <a:xfrm>
            <a:off x="3886200" y="8686488"/>
            <a:ext cx="2971800" cy="4575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Clr>
                <a:schemeClr val="dk1"/>
              </a:buClr>
              <a:buSzPts val="1200"/>
              <a:buFont typeface="Times New Roman"/>
              <a:buNone/>
            </a:pPr>
            <a:fld id="{00000000-1234-1234-1234-123412341234}" type="slidenum">
              <a:rPr lang="en"/>
              <a:t>21</a:t>
            </a:fld>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0B5D52B-2869-0754-8AB6-C1DAF5CBB62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BCDB853-A6E5-2FE3-B241-FF61A36C302C}"/>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F3EB5F1-25F4-8057-E91E-E18B95F93F8A}"/>
              </a:ext>
            </a:extLst>
          </p:cNvPr>
          <p:cNvSpPr>
            <a:spLocks noGrp="1"/>
          </p:cNvSpPr>
          <p:nvPr>
            <p:ph type="body" idx="1"/>
          </p:nvPr>
        </p:nvSpPr>
        <p:spPr/>
        <p:txBody>
          <a:bodyPr/>
          <a:lstStyle/>
          <a:p>
            <a:r>
              <a:rPr lang="en-US" dirty="0"/>
              <a:t>We want to take our researchers from the development and testing phase (on a single workstation) having the capability to distribute their work on systems, and even beyond that, improving their workflow to take advantage of the extra tools on our HTC systems that can speed up his workflow overall.</a:t>
            </a:r>
          </a:p>
        </p:txBody>
      </p:sp>
      <p:sp>
        <p:nvSpPr>
          <p:cNvPr id="4" name="Slide Number Placeholder 3">
            <a:extLst>
              <a:ext uri="{FF2B5EF4-FFF2-40B4-BE49-F238E27FC236}">
                <a16:creationId xmlns:a16="http://schemas.microsoft.com/office/drawing/2014/main" id="{5C477AB8-E990-1962-1E10-120F6270D313}"/>
              </a:ext>
            </a:extLst>
          </p:cNvPr>
          <p:cNvSpPr>
            <a:spLocks noGrp="1"/>
          </p:cNvSpPr>
          <p:nvPr>
            <p:ph type="sldNum" sz="quarter" idx="5"/>
          </p:nvPr>
        </p:nvSpPr>
        <p:spPr/>
        <p:txBody>
          <a:bodyPr/>
          <a:lstStyle/>
          <a:p>
            <a:fld id="{2EEB8362-62EF-4A4C-8F7D-DF4E967D13AF}" type="slidenum">
              <a:rPr lang="en-US" smtClean="0"/>
              <a:t>26</a:t>
            </a:fld>
            <a:endParaRPr lang="en-US"/>
          </a:p>
        </p:txBody>
      </p:sp>
    </p:spTree>
    <p:extLst>
      <p:ext uri="{BB962C8B-B14F-4D97-AF65-F5344CB8AC3E}">
        <p14:creationId xmlns:p14="http://schemas.microsoft.com/office/powerpoint/2010/main" val="78706433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37FB5D6-080F-C6A6-BC0A-9C13CE24F15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916F3FD1-6C5A-C1B6-F6C1-443C8751CE9F}"/>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570B65E6-6DBD-FB13-528F-779C9DA6A8D4}"/>
              </a:ext>
            </a:extLst>
          </p:cNvPr>
          <p:cNvSpPr>
            <a:spLocks noGrp="1"/>
          </p:cNvSpPr>
          <p:nvPr>
            <p:ph type="body" idx="1"/>
          </p:nvPr>
        </p:nvSpPr>
        <p:spPr/>
        <p:txBody>
          <a:bodyPr/>
          <a:lstStyle/>
          <a:p>
            <a:r>
              <a:rPr lang="en-US" dirty="0"/>
              <a:t>We want to take our researchers from the development and testing phase (on a single workstation) having the capability to distribute their work on systems, and even beyond that, improving their workflow to take advantage of the extra tools on our HTC systems that can speed up his workflow overall.</a:t>
            </a:r>
          </a:p>
        </p:txBody>
      </p:sp>
      <p:sp>
        <p:nvSpPr>
          <p:cNvPr id="4" name="Slide Number Placeholder 3">
            <a:extLst>
              <a:ext uri="{FF2B5EF4-FFF2-40B4-BE49-F238E27FC236}">
                <a16:creationId xmlns:a16="http://schemas.microsoft.com/office/drawing/2014/main" id="{6EC8CB96-9900-8FE9-5877-C19CB26F0CAE}"/>
              </a:ext>
            </a:extLst>
          </p:cNvPr>
          <p:cNvSpPr>
            <a:spLocks noGrp="1"/>
          </p:cNvSpPr>
          <p:nvPr>
            <p:ph type="sldNum" sz="quarter" idx="5"/>
          </p:nvPr>
        </p:nvSpPr>
        <p:spPr/>
        <p:txBody>
          <a:bodyPr/>
          <a:lstStyle/>
          <a:p>
            <a:fld id="{2EEB8362-62EF-4A4C-8F7D-DF4E967D13AF}" type="slidenum">
              <a:rPr lang="en-US" smtClean="0"/>
              <a:t>27</a:t>
            </a:fld>
            <a:endParaRPr lang="en-US"/>
          </a:p>
        </p:txBody>
      </p:sp>
    </p:spTree>
    <p:extLst>
      <p:ext uri="{BB962C8B-B14F-4D97-AF65-F5344CB8AC3E}">
        <p14:creationId xmlns:p14="http://schemas.microsoft.com/office/powerpoint/2010/main" val="89410251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95"/>
        <p:cNvGrpSpPr/>
        <p:nvPr/>
      </p:nvGrpSpPr>
      <p:grpSpPr>
        <a:xfrm>
          <a:off x="0" y="0"/>
          <a:ext cx="0" cy="0"/>
          <a:chOff x="0" y="0"/>
          <a:chExt cx="0" cy="0"/>
        </a:xfrm>
      </p:grpSpPr>
      <p:sp>
        <p:nvSpPr>
          <p:cNvPr id="896" name="Google Shape;896;g24f5d45fa0c_0_78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Add names for all: Showmic</a:t>
            </a:r>
            <a:endParaRPr/>
          </a:p>
        </p:txBody>
      </p:sp>
      <p:sp>
        <p:nvSpPr>
          <p:cNvPr id="897" name="Google Shape;897;g24f5d45fa0c_0_78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bg>
      <p:bgPr>
        <a:blipFill dpi="0" rotWithShape="1">
          <a:blip r:embed="rId2" cstate="hqprint">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D0F126-8814-5141-9076-A55E0FAC205A}"/>
              </a:ext>
            </a:extLst>
          </p:cNvPr>
          <p:cNvSpPr>
            <a:spLocks noGrp="1"/>
          </p:cNvSpPr>
          <p:nvPr>
            <p:ph type="ctrTitle"/>
          </p:nvPr>
        </p:nvSpPr>
        <p:spPr>
          <a:xfrm>
            <a:off x="838200" y="665163"/>
            <a:ext cx="10515600" cy="2387600"/>
          </a:xfrm>
        </p:spPr>
        <p:txBody>
          <a:bodyPr anchor="b"/>
          <a:lstStyle>
            <a:lvl1pPr algn="ctr">
              <a:defRPr sz="6000"/>
            </a:lvl1pPr>
          </a:lstStyle>
          <a:p>
            <a:r>
              <a:rPr lang="en-US"/>
              <a:t>Click to edit Master title style</a:t>
            </a:r>
            <a:endParaRPr lang="en-US" dirty="0"/>
          </a:p>
        </p:txBody>
      </p:sp>
      <p:sp>
        <p:nvSpPr>
          <p:cNvPr id="3" name="Subtitle 2">
            <a:extLst>
              <a:ext uri="{FF2B5EF4-FFF2-40B4-BE49-F238E27FC236}">
                <a16:creationId xmlns:a16="http://schemas.microsoft.com/office/drawing/2014/main" id="{C8841E28-C4ED-9A46-9A07-76EDAA495FD1}"/>
              </a:ext>
            </a:extLst>
          </p:cNvPr>
          <p:cNvSpPr>
            <a:spLocks noGrp="1"/>
          </p:cNvSpPr>
          <p:nvPr>
            <p:ph type="subTitle" idx="1"/>
          </p:nvPr>
        </p:nvSpPr>
        <p:spPr>
          <a:xfrm>
            <a:off x="838200" y="3288002"/>
            <a:ext cx="10515600" cy="1655762"/>
          </a:xfrm>
          <a:noFill/>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Google Shape;21;p4">
            <a:extLst>
              <a:ext uri="{FF2B5EF4-FFF2-40B4-BE49-F238E27FC236}">
                <a16:creationId xmlns:a16="http://schemas.microsoft.com/office/drawing/2014/main" id="{0F434702-D8D4-8D36-305E-25FC0249A6F3}"/>
              </a:ext>
            </a:extLst>
          </p:cNvPr>
          <p:cNvSpPr txBox="1">
            <a:spLocks noGrp="1"/>
          </p:cNvSpPr>
          <p:nvPr>
            <p:ph type="sldNum" idx="12"/>
          </p:nvPr>
        </p:nvSpPr>
        <p:spPr>
          <a:xfrm>
            <a:off x="9373925" y="6346686"/>
            <a:ext cx="2743200" cy="365200"/>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sz="1100" b="0" i="0">
                <a:latin typeface="Helvetica Neue Light" panose="02000403000000020004" pitchFamily="2" charset="0"/>
                <a:ea typeface="Helvetica Neue Light" panose="02000403000000020004" pitchFamily="2" charset="0"/>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fld id="{00000000-1234-1234-1234-123412341234}" type="slidenum">
              <a:rPr lang="en" smtClean="0"/>
              <a:pPr/>
              <a:t>‹#›</a:t>
            </a:fld>
            <a:endParaRPr lang="en" dirty="0"/>
          </a:p>
        </p:txBody>
      </p:sp>
      <p:sp>
        <p:nvSpPr>
          <p:cNvPr id="5" name="Google Shape;24;p4">
            <a:extLst>
              <a:ext uri="{FF2B5EF4-FFF2-40B4-BE49-F238E27FC236}">
                <a16:creationId xmlns:a16="http://schemas.microsoft.com/office/drawing/2014/main" id="{F7D2C3C5-ADA0-3811-B216-A02E2AA5823D}"/>
              </a:ext>
            </a:extLst>
          </p:cNvPr>
          <p:cNvSpPr txBox="1">
            <a:spLocks noGrp="1"/>
          </p:cNvSpPr>
          <p:nvPr>
            <p:ph type="dt" idx="10"/>
          </p:nvPr>
        </p:nvSpPr>
        <p:spPr>
          <a:xfrm>
            <a:off x="0" y="6356351"/>
            <a:ext cx="2743200" cy="365200"/>
          </a:xfrm>
          <a:prstGeom prst="rect">
            <a:avLst/>
          </a:prstGeom>
          <a:noFill/>
          <a:ln>
            <a:noFill/>
          </a:ln>
        </p:spPr>
        <p:txBody>
          <a:bodyPr spcFirstLastPara="1" wrap="square" lIns="68575" tIns="34275" rIns="68575" bIns="34275" anchor="ctr" anchorCtr="0">
            <a:noAutofit/>
          </a:bodyPr>
          <a:lstStyle>
            <a:lvl1pPr lvl="0" algn="l">
              <a:spcBef>
                <a:spcPts val="0"/>
              </a:spcBef>
              <a:spcAft>
                <a:spcPts val="0"/>
              </a:spcAft>
              <a:buSzPts val="1100"/>
              <a:buNone/>
              <a:defRPr sz="1100" b="0" i="0">
                <a:solidFill>
                  <a:schemeClr val="tx1"/>
                </a:solidFill>
                <a:latin typeface="Helvetica Neue Light" panose="02000403000000020004" pitchFamily="2" charset="0"/>
                <a:ea typeface="Helvetica Neue Light" panose="02000403000000020004" pitchFamily="2" charset="0"/>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r>
              <a:rPr lang="en-US"/>
              <a:t>5.June.25</a:t>
            </a:r>
            <a:endParaRPr lang="en-US" dirty="0"/>
          </a:p>
        </p:txBody>
      </p:sp>
    </p:spTree>
    <p:extLst>
      <p:ext uri="{BB962C8B-B14F-4D97-AF65-F5344CB8AC3E}">
        <p14:creationId xmlns:p14="http://schemas.microsoft.com/office/powerpoint/2010/main" val="980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bg>
      <p:bgPr>
        <a:blipFill dpi="0" rotWithShape="1">
          <a:blip r:embed="rId2" cstate="hqprint">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3E1C33-0308-334D-8A95-4DC93F6F40F8}"/>
              </a:ext>
            </a:extLst>
          </p:cNvPr>
          <p:cNvSpPr>
            <a:spLocks noGrp="1"/>
          </p:cNvSpPr>
          <p:nvPr>
            <p:ph type="title"/>
          </p:nvPr>
        </p:nvSpPr>
        <p:spPr/>
        <p:txBody>
          <a:bodyPr/>
          <a:lstStyle/>
          <a:p>
            <a:r>
              <a:rPr lang="en-US"/>
              <a:t>Click to edit Master title style</a:t>
            </a:r>
            <a:endParaRPr lang="en-US" dirty="0"/>
          </a:p>
        </p:txBody>
      </p:sp>
      <p:sp>
        <p:nvSpPr>
          <p:cNvPr id="3" name="Content Placeholder 2">
            <a:extLst>
              <a:ext uri="{FF2B5EF4-FFF2-40B4-BE49-F238E27FC236}">
                <a16:creationId xmlns:a16="http://schemas.microsoft.com/office/drawing/2014/main" id="{8A8C89B2-574E-FD4C-A5E5-D983C45FE140}"/>
              </a:ext>
            </a:extLst>
          </p:cNvPr>
          <p:cNvSpPr>
            <a:spLocks noGrp="1"/>
          </p:cNvSpPr>
          <p:nvPr>
            <p:ph idx="1"/>
          </p:nvPr>
        </p:nvSpPr>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Google Shape;21;p4">
            <a:extLst>
              <a:ext uri="{FF2B5EF4-FFF2-40B4-BE49-F238E27FC236}">
                <a16:creationId xmlns:a16="http://schemas.microsoft.com/office/drawing/2014/main" id="{DC000DA9-A4A6-A7E2-6B9B-1845BCA8EF27}"/>
              </a:ext>
            </a:extLst>
          </p:cNvPr>
          <p:cNvSpPr txBox="1">
            <a:spLocks noGrp="1"/>
          </p:cNvSpPr>
          <p:nvPr>
            <p:ph type="sldNum" idx="12"/>
          </p:nvPr>
        </p:nvSpPr>
        <p:spPr>
          <a:xfrm>
            <a:off x="9373925" y="6346686"/>
            <a:ext cx="2743200" cy="365200"/>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sz="1100" b="0" i="0">
                <a:latin typeface="Helvetica Neue Light" panose="02000403000000020004" pitchFamily="2" charset="0"/>
                <a:ea typeface="Helvetica Neue Light" panose="02000403000000020004" pitchFamily="2" charset="0"/>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fld id="{00000000-1234-1234-1234-123412341234}" type="slidenum">
              <a:rPr lang="en" smtClean="0"/>
              <a:pPr/>
              <a:t>‹#›</a:t>
            </a:fld>
            <a:endParaRPr lang="en" dirty="0"/>
          </a:p>
        </p:txBody>
      </p:sp>
      <p:sp>
        <p:nvSpPr>
          <p:cNvPr id="5" name="Google Shape;24;p4">
            <a:extLst>
              <a:ext uri="{FF2B5EF4-FFF2-40B4-BE49-F238E27FC236}">
                <a16:creationId xmlns:a16="http://schemas.microsoft.com/office/drawing/2014/main" id="{90D3599C-163F-8FEB-7856-067A0F113D8D}"/>
              </a:ext>
            </a:extLst>
          </p:cNvPr>
          <p:cNvSpPr txBox="1">
            <a:spLocks noGrp="1"/>
          </p:cNvSpPr>
          <p:nvPr>
            <p:ph type="dt" idx="10"/>
          </p:nvPr>
        </p:nvSpPr>
        <p:spPr>
          <a:xfrm>
            <a:off x="0" y="6356351"/>
            <a:ext cx="2743200" cy="365200"/>
          </a:xfrm>
          <a:prstGeom prst="rect">
            <a:avLst/>
          </a:prstGeom>
          <a:noFill/>
          <a:ln>
            <a:noFill/>
          </a:ln>
        </p:spPr>
        <p:txBody>
          <a:bodyPr spcFirstLastPara="1" wrap="square" lIns="68575" tIns="34275" rIns="68575" bIns="34275" anchor="ctr" anchorCtr="0">
            <a:noAutofit/>
          </a:bodyPr>
          <a:lstStyle>
            <a:lvl1pPr lvl="0" algn="l">
              <a:spcBef>
                <a:spcPts val="0"/>
              </a:spcBef>
              <a:spcAft>
                <a:spcPts val="0"/>
              </a:spcAft>
              <a:buSzPts val="1100"/>
              <a:buNone/>
              <a:defRPr sz="1100" b="0" i="0">
                <a:solidFill>
                  <a:schemeClr val="tx1"/>
                </a:solidFill>
                <a:latin typeface="Helvetica Neue Light" panose="02000403000000020004" pitchFamily="2" charset="0"/>
                <a:ea typeface="Helvetica Neue Light" panose="02000403000000020004" pitchFamily="2" charset="0"/>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r>
              <a:rPr lang="en-US"/>
              <a:t>5.June.25</a:t>
            </a:r>
            <a:endParaRPr lang="en-US" dirty="0"/>
          </a:p>
        </p:txBody>
      </p:sp>
    </p:spTree>
    <p:extLst>
      <p:ext uri="{BB962C8B-B14F-4D97-AF65-F5344CB8AC3E}">
        <p14:creationId xmlns:p14="http://schemas.microsoft.com/office/powerpoint/2010/main" val="60693577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bg>
      <p:bgPr>
        <a:blipFill dpi="0" rotWithShape="1">
          <a:blip r:embed="rId2" cstate="hqprint">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43937B-92D2-5B44-891C-811EE5B49DE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EAAC0B15-C305-D141-BAFE-319D4DB9D93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A16B0411-7409-A941-8A74-47BF8E9213E7}"/>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Google Shape;21;p4">
            <a:extLst>
              <a:ext uri="{FF2B5EF4-FFF2-40B4-BE49-F238E27FC236}">
                <a16:creationId xmlns:a16="http://schemas.microsoft.com/office/drawing/2014/main" id="{CC9220CE-0ACF-886B-930F-07B8C6CAAE24}"/>
              </a:ext>
            </a:extLst>
          </p:cNvPr>
          <p:cNvSpPr txBox="1">
            <a:spLocks noGrp="1"/>
          </p:cNvSpPr>
          <p:nvPr>
            <p:ph type="sldNum" idx="12"/>
          </p:nvPr>
        </p:nvSpPr>
        <p:spPr>
          <a:xfrm>
            <a:off x="9373925" y="6346686"/>
            <a:ext cx="2743200" cy="365200"/>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sz="1100" b="0" i="0">
                <a:latin typeface="Helvetica Neue Light" panose="02000403000000020004" pitchFamily="2" charset="0"/>
                <a:ea typeface="Helvetica Neue Light" panose="02000403000000020004" pitchFamily="2" charset="0"/>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fld id="{00000000-1234-1234-1234-123412341234}" type="slidenum">
              <a:rPr lang="en" smtClean="0"/>
              <a:pPr/>
              <a:t>‹#›</a:t>
            </a:fld>
            <a:endParaRPr lang="en" dirty="0"/>
          </a:p>
        </p:txBody>
      </p:sp>
      <p:sp>
        <p:nvSpPr>
          <p:cNvPr id="6" name="Google Shape;24;p4">
            <a:extLst>
              <a:ext uri="{FF2B5EF4-FFF2-40B4-BE49-F238E27FC236}">
                <a16:creationId xmlns:a16="http://schemas.microsoft.com/office/drawing/2014/main" id="{FDFC6DC2-07F7-6DAA-E4F9-522CB35F49E9}"/>
              </a:ext>
            </a:extLst>
          </p:cNvPr>
          <p:cNvSpPr txBox="1">
            <a:spLocks noGrp="1"/>
          </p:cNvSpPr>
          <p:nvPr>
            <p:ph type="dt" idx="10"/>
          </p:nvPr>
        </p:nvSpPr>
        <p:spPr>
          <a:xfrm>
            <a:off x="0" y="6356351"/>
            <a:ext cx="2743200" cy="365200"/>
          </a:xfrm>
          <a:prstGeom prst="rect">
            <a:avLst/>
          </a:prstGeom>
          <a:noFill/>
          <a:ln>
            <a:noFill/>
          </a:ln>
        </p:spPr>
        <p:txBody>
          <a:bodyPr spcFirstLastPara="1" wrap="square" lIns="68575" tIns="34275" rIns="68575" bIns="34275" anchor="ctr" anchorCtr="0">
            <a:noAutofit/>
          </a:bodyPr>
          <a:lstStyle>
            <a:lvl1pPr lvl="0" algn="l">
              <a:spcBef>
                <a:spcPts val="0"/>
              </a:spcBef>
              <a:spcAft>
                <a:spcPts val="0"/>
              </a:spcAft>
              <a:buSzPts val="1100"/>
              <a:buNone/>
              <a:defRPr sz="1100" b="0" i="0">
                <a:solidFill>
                  <a:schemeClr val="tx1"/>
                </a:solidFill>
                <a:latin typeface="Helvetica Neue Light" panose="02000403000000020004" pitchFamily="2" charset="0"/>
                <a:ea typeface="Helvetica Neue Light" panose="02000403000000020004" pitchFamily="2" charset="0"/>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r>
              <a:rPr lang="en-US"/>
              <a:t>5.June.25</a:t>
            </a:r>
            <a:endParaRPr lang="en-US" dirty="0"/>
          </a:p>
        </p:txBody>
      </p:sp>
    </p:spTree>
    <p:extLst>
      <p:ext uri="{BB962C8B-B14F-4D97-AF65-F5344CB8AC3E}">
        <p14:creationId xmlns:p14="http://schemas.microsoft.com/office/powerpoint/2010/main" val="21273624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17"/>
        <p:cNvGrpSpPr/>
        <p:nvPr/>
      </p:nvGrpSpPr>
      <p:grpSpPr>
        <a:xfrm>
          <a:off x="0" y="0"/>
          <a:ext cx="0" cy="0"/>
          <a:chOff x="0" y="0"/>
          <a:chExt cx="0" cy="0"/>
        </a:xfrm>
      </p:grpSpPr>
      <p:sp>
        <p:nvSpPr>
          <p:cNvPr id="18" name="Google Shape;18;p4"/>
          <p:cNvSpPr txBox="1">
            <a:spLocks noGrp="1"/>
          </p:cNvSpPr>
          <p:nvPr>
            <p:ph type="title"/>
          </p:nvPr>
        </p:nvSpPr>
        <p:spPr>
          <a:xfrm>
            <a:off x="415600" y="593367"/>
            <a:ext cx="11360800" cy="763600"/>
          </a:xfrm>
          <a:prstGeom prst="rect">
            <a:avLst/>
          </a:prstGeom>
        </p:spPr>
        <p:txBody>
          <a:bodyPr spcFirstLastPara="1" wrap="square" lIns="91425" tIns="91425" rIns="91425" bIns="91425" anchor="t" anchorCtr="0">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9" name="Google Shape;19;p4"/>
          <p:cNvSpPr txBox="1">
            <a:spLocks noGrp="1"/>
          </p:cNvSpPr>
          <p:nvPr>
            <p:ph type="body" idx="1"/>
          </p:nvPr>
        </p:nvSpPr>
        <p:spPr>
          <a:xfrm>
            <a:off x="415600" y="1536633"/>
            <a:ext cx="11360800" cy="4555200"/>
          </a:xfrm>
          <a:prstGeom prst="rect">
            <a:avLst/>
          </a:prstGeom>
        </p:spPr>
        <p:txBody>
          <a:bodyPr spcFirstLastPara="1" wrap="square" lIns="91425" tIns="91425" rIns="91425" bIns="91425" anchor="t" anchorCtr="0">
            <a:normAutofit/>
          </a:bodyPr>
          <a:lstStyle>
            <a:lvl1pPr marL="609585" lvl="0" indent="-457189">
              <a:spcBef>
                <a:spcPts val="0"/>
              </a:spcBef>
              <a:spcAft>
                <a:spcPts val="0"/>
              </a:spcAft>
              <a:buSzPts val="1800"/>
              <a:buChar char="●"/>
              <a:defRPr/>
            </a:lvl1pPr>
            <a:lvl2pPr marL="1219170" lvl="1" indent="-423323">
              <a:spcBef>
                <a:spcPts val="0"/>
              </a:spcBef>
              <a:spcAft>
                <a:spcPts val="0"/>
              </a:spcAft>
              <a:buSzPts val="1400"/>
              <a:buChar char="○"/>
              <a:defRPr/>
            </a:lvl2pPr>
            <a:lvl3pPr marL="1828754" lvl="2" indent="-423323">
              <a:spcBef>
                <a:spcPts val="0"/>
              </a:spcBef>
              <a:spcAft>
                <a:spcPts val="0"/>
              </a:spcAft>
              <a:buSzPts val="1400"/>
              <a:buChar char="■"/>
              <a:defRPr/>
            </a:lvl3pPr>
            <a:lvl4pPr marL="2438339" lvl="3" indent="-423323">
              <a:spcBef>
                <a:spcPts val="0"/>
              </a:spcBef>
              <a:spcAft>
                <a:spcPts val="0"/>
              </a:spcAft>
              <a:buSzPts val="1400"/>
              <a:buChar char="●"/>
              <a:defRPr/>
            </a:lvl4pPr>
            <a:lvl5pPr marL="3047924" lvl="4" indent="-423323">
              <a:spcBef>
                <a:spcPts val="0"/>
              </a:spcBef>
              <a:spcAft>
                <a:spcPts val="0"/>
              </a:spcAft>
              <a:buSzPts val="1400"/>
              <a:buChar char="○"/>
              <a:defRPr/>
            </a:lvl5pPr>
            <a:lvl6pPr marL="3657509" lvl="5" indent="-423323">
              <a:spcBef>
                <a:spcPts val="0"/>
              </a:spcBef>
              <a:spcAft>
                <a:spcPts val="0"/>
              </a:spcAft>
              <a:buSzPts val="1400"/>
              <a:buChar char="■"/>
              <a:defRPr/>
            </a:lvl6pPr>
            <a:lvl7pPr marL="4267093" lvl="6" indent="-423323">
              <a:spcBef>
                <a:spcPts val="0"/>
              </a:spcBef>
              <a:spcAft>
                <a:spcPts val="0"/>
              </a:spcAft>
              <a:buSzPts val="1400"/>
              <a:buChar char="●"/>
              <a:defRPr/>
            </a:lvl7pPr>
            <a:lvl8pPr marL="4876678" lvl="7" indent="-423323">
              <a:spcBef>
                <a:spcPts val="0"/>
              </a:spcBef>
              <a:spcAft>
                <a:spcPts val="0"/>
              </a:spcAft>
              <a:buSzPts val="1400"/>
              <a:buChar char="○"/>
              <a:defRPr/>
            </a:lvl8pPr>
            <a:lvl9pPr marL="5486263" lvl="8" indent="-423323">
              <a:spcBef>
                <a:spcPts val="0"/>
              </a:spcBef>
              <a:spcAft>
                <a:spcPts val="0"/>
              </a:spcAft>
              <a:buSzPts val="1400"/>
              <a:buChar char="■"/>
              <a:defRPr/>
            </a:lvl9pPr>
          </a:lstStyle>
          <a:p>
            <a:endParaRPr/>
          </a:p>
        </p:txBody>
      </p:sp>
      <p:sp>
        <p:nvSpPr>
          <p:cNvPr id="2" name="Google Shape;21;p4">
            <a:extLst>
              <a:ext uri="{FF2B5EF4-FFF2-40B4-BE49-F238E27FC236}">
                <a16:creationId xmlns:a16="http://schemas.microsoft.com/office/drawing/2014/main" id="{5814F1B9-74A4-7467-0AB6-12F88EFA6005}"/>
              </a:ext>
            </a:extLst>
          </p:cNvPr>
          <p:cNvSpPr txBox="1">
            <a:spLocks noGrp="1"/>
          </p:cNvSpPr>
          <p:nvPr>
            <p:ph type="sldNum" idx="12"/>
          </p:nvPr>
        </p:nvSpPr>
        <p:spPr>
          <a:xfrm>
            <a:off x="9373925" y="6346686"/>
            <a:ext cx="2743200" cy="365200"/>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sz="1100" b="0" i="0">
                <a:latin typeface="Helvetica Neue Light" panose="02000403000000020004" pitchFamily="2" charset="0"/>
                <a:ea typeface="Helvetica Neue Light" panose="02000403000000020004" pitchFamily="2" charset="0"/>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fld id="{00000000-1234-1234-1234-123412341234}" type="slidenum">
              <a:rPr lang="en" smtClean="0"/>
              <a:pPr/>
              <a:t>‹#›</a:t>
            </a:fld>
            <a:endParaRPr lang="en" dirty="0"/>
          </a:p>
        </p:txBody>
      </p:sp>
      <p:sp>
        <p:nvSpPr>
          <p:cNvPr id="3" name="Google Shape;24;p4">
            <a:extLst>
              <a:ext uri="{FF2B5EF4-FFF2-40B4-BE49-F238E27FC236}">
                <a16:creationId xmlns:a16="http://schemas.microsoft.com/office/drawing/2014/main" id="{04951846-55E3-1F95-AF29-B6897E3D30D5}"/>
              </a:ext>
            </a:extLst>
          </p:cNvPr>
          <p:cNvSpPr txBox="1">
            <a:spLocks noGrp="1"/>
          </p:cNvSpPr>
          <p:nvPr>
            <p:ph type="dt" idx="10"/>
          </p:nvPr>
        </p:nvSpPr>
        <p:spPr>
          <a:xfrm>
            <a:off x="0" y="6356351"/>
            <a:ext cx="2743200" cy="365200"/>
          </a:xfrm>
          <a:prstGeom prst="rect">
            <a:avLst/>
          </a:prstGeom>
          <a:noFill/>
          <a:ln>
            <a:noFill/>
          </a:ln>
        </p:spPr>
        <p:txBody>
          <a:bodyPr spcFirstLastPara="1" wrap="square" lIns="68575" tIns="34275" rIns="68575" bIns="34275" anchor="ctr" anchorCtr="0">
            <a:noAutofit/>
          </a:bodyPr>
          <a:lstStyle>
            <a:lvl1pPr lvl="0" algn="l">
              <a:spcBef>
                <a:spcPts val="0"/>
              </a:spcBef>
              <a:spcAft>
                <a:spcPts val="0"/>
              </a:spcAft>
              <a:buSzPts val="1100"/>
              <a:buNone/>
              <a:defRPr sz="1100" b="0" i="0">
                <a:solidFill>
                  <a:schemeClr val="tx1"/>
                </a:solidFill>
                <a:latin typeface="Helvetica Neue Light" panose="02000403000000020004" pitchFamily="2" charset="0"/>
                <a:ea typeface="Helvetica Neue Light" panose="02000403000000020004" pitchFamily="2" charset="0"/>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r>
              <a:rPr lang="en-US"/>
              <a:t>5.June.25</a:t>
            </a:r>
            <a:endParaRPr lang="en-US" dirty="0"/>
          </a:p>
        </p:txBody>
      </p:sp>
    </p:spTree>
    <p:extLst>
      <p:ext uri="{BB962C8B-B14F-4D97-AF65-F5344CB8AC3E}">
        <p14:creationId xmlns:p14="http://schemas.microsoft.com/office/powerpoint/2010/main" val="106027462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Slide - full" type="title" preserve="1">
  <p:cSld name="1_Title Slide - full">
    <p:bg>
      <p:bgPr>
        <a:solidFill>
          <a:schemeClr val="bg1"/>
        </a:solidFill>
        <a:effectLst/>
      </p:bgPr>
    </p:bg>
    <p:spTree>
      <p:nvGrpSpPr>
        <p:cNvPr id="1" name="Shape 64"/>
        <p:cNvGrpSpPr/>
        <p:nvPr/>
      </p:nvGrpSpPr>
      <p:grpSpPr>
        <a:xfrm>
          <a:off x="0" y="0"/>
          <a:ext cx="0" cy="0"/>
          <a:chOff x="0" y="0"/>
          <a:chExt cx="0" cy="0"/>
        </a:xfrm>
      </p:grpSpPr>
      <p:sp>
        <p:nvSpPr>
          <p:cNvPr id="66" name="Google Shape;66;p13"/>
          <p:cNvSpPr txBox="1">
            <a:spLocks noGrp="1"/>
          </p:cNvSpPr>
          <p:nvPr>
            <p:ph type="ctrTitle"/>
          </p:nvPr>
        </p:nvSpPr>
        <p:spPr>
          <a:xfrm>
            <a:off x="1524000" y="152545"/>
            <a:ext cx="9144000" cy="1316037"/>
          </a:xfrm>
          <a:prstGeom prst="rect">
            <a:avLst/>
          </a:prstGeom>
          <a:noFill/>
          <a:ln>
            <a:noFill/>
          </a:ln>
        </p:spPr>
        <p:txBody>
          <a:bodyPr spcFirstLastPara="1" wrap="square" lIns="68575" tIns="34275" rIns="68575" bIns="34275" anchor="t" anchorCtr="0">
            <a:noAutofit/>
          </a:bodyPr>
          <a:lstStyle>
            <a:lvl1pPr lvl="0" algn="l">
              <a:lnSpc>
                <a:spcPct val="90000"/>
              </a:lnSpc>
              <a:spcBef>
                <a:spcPts val="0"/>
              </a:spcBef>
              <a:spcAft>
                <a:spcPts val="0"/>
              </a:spcAft>
              <a:buClr>
                <a:schemeClr val="dk1"/>
              </a:buClr>
              <a:buSzPts val="4500"/>
              <a:buFont typeface="Arial"/>
              <a:buNone/>
              <a:defRPr sz="6000">
                <a:solidFill>
                  <a:schemeClr val="dk1"/>
                </a:solidFill>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dirty="0"/>
          </a:p>
        </p:txBody>
      </p:sp>
      <p:sp>
        <p:nvSpPr>
          <p:cNvPr id="67" name="Google Shape;67;p13"/>
          <p:cNvSpPr txBox="1">
            <a:spLocks noGrp="1"/>
          </p:cNvSpPr>
          <p:nvPr>
            <p:ph type="subTitle" idx="1"/>
          </p:nvPr>
        </p:nvSpPr>
        <p:spPr>
          <a:xfrm>
            <a:off x="1524000" y="1773400"/>
            <a:ext cx="9070109" cy="3602164"/>
          </a:xfrm>
          <a:prstGeom prst="rect">
            <a:avLst/>
          </a:prstGeom>
          <a:noFill/>
          <a:ln>
            <a:noFill/>
          </a:ln>
        </p:spPr>
        <p:txBody>
          <a:bodyPr spcFirstLastPara="1" wrap="square" lIns="68575" tIns="34275" rIns="68575" bIns="34275" anchor="t" anchorCtr="0">
            <a:noAutofit/>
          </a:bodyPr>
          <a:lstStyle>
            <a:lvl1pPr lvl="0" algn="ctr">
              <a:lnSpc>
                <a:spcPct val="90000"/>
              </a:lnSpc>
              <a:spcBef>
                <a:spcPts val="1067"/>
              </a:spcBef>
              <a:spcAft>
                <a:spcPts val="0"/>
              </a:spcAft>
              <a:buClr>
                <a:schemeClr val="dk1"/>
              </a:buClr>
              <a:buSzPts val="1800"/>
              <a:buNone/>
              <a:defRPr sz="2400">
                <a:solidFill>
                  <a:schemeClr val="dk1"/>
                </a:solidFill>
              </a:defRPr>
            </a:lvl1pPr>
            <a:lvl2pPr lvl="1" algn="ctr">
              <a:lnSpc>
                <a:spcPct val="90000"/>
              </a:lnSpc>
              <a:spcBef>
                <a:spcPts val="533"/>
              </a:spcBef>
              <a:spcAft>
                <a:spcPts val="0"/>
              </a:spcAft>
              <a:buClr>
                <a:schemeClr val="dk1"/>
              </a:buClr>
              <a:buSzPts val="1500"/>
              <a:buNone/>
              <a:defRPr sz="2000"/>
            </a:lvl2pPr>
            <a:lvl3pPr lvl="2" algn="ctr">
              <a:lnSpc>
                <a:spcPct val="90000"/>
              </a:lnSpc>
              <a:spcBef>
                <a:spcPts val="533"/>
              </a:spcBef>
              <a:spcAft>
                <a:spcPts val="0"/>
              </a:spcAft>
              <a:buClr>
                <a:schemeClr val="dk1"/>
              </a:buClr>
              <a:buSzPts val="1400"/>
              <a:buNone/>
              <a:defRPr sz="1867"/>
            </a:lvl3pPr>
            <a:lvl4pPr lvl="3" algn="ctr">
              <a:lnSpc>
                <a:spcPct val="90000"/>
              </a:lnSpc>
              <a:spcBef>
                <a:spcPts val="533"/>
              </a:spcBef>
              <a:spcAft>
                <a:spcPts val="0"/>
              </a:spcAft>
              <a:buClr>
                <a:schemeClr val="dk1"/>
              </a:buClr>
              <a:buSzPts val="1200"/>
              <a:buNone/>
              <a:defRPr sz="1600"/>
            </a:lvl4pPr>
            <a:lvl5pPr lvl="4" algn="ctr">
              <a:lnSpc>
                <a:spcPct val="90000"/>
              </a:lnSpc>
              <a:spcBef>
                <a:spcPts val="533"/>
              </a:spcBef>
              <a:spcAft>
                <a:spcPts val="0"/>
              </a:spcAft>
              <a:buClr>
                <a:schemeClr val="dk1"/>
              </a:buClr>
              <a:buSzPts val="1200"/>
              <a:buNone/>
              <a:defRPr sz="1600"/>
            </a:lvl5pPr>
            <a:lvl6pPr lvl="5" algn="ctr">
              <a:lnSpc>
                <a:spcPct val="90000"/>
              </a:lnSpc>
              <a:spcBef>
                <a:spcPts val="533"/>
              </a:spcBef>
              <a:spcAft>
                <a:spcPts val="0"/>
              </a:spcAft>
              <a:buClr>
                <a:schemeClr val="dk1"/>
              </a:buClr>
              <a:buSzPts val="1200"/>
              <a:buNone/>
              <a:defRPr sz="1600"/>
            </a:lvl6pPr>
            <a:lvl7pPr lvl="6" algn="ctr">
              <a:lnSpc>
                <a:spcPct val="90000"/>
              </a:lnSpc>
              <a:spcBef>
                <a:spcPts val="533"/>
              </a:spcBef>
              <a:spcAft>
                <a:spcPts val="0"/>
              </a:spcAft>
              <a:buClr>
                <a:schemeClr val="dk1"/>
              </a:buClr>
              <a:buSzPts val="1200"/>
              <a:buNone/>
              <a:defRPr sz="1600"/>
            </a:lvl7pPr>
            <a:lvl8pPr lvl="7" algn="ctr">
              <a:lnSpc>
                <a:spcPct val="90000"/>
              </a:lnSpc>
              <a:spcBef>
                <a:spcPts val="533"/>
              </a:spcBef>
              <a:spcAft>
                <a:spcPts val="0"/>
              </a:spcAft>
              <a:buClr>
                <a:schemeClr val="dk1"/>
              </a:buClr>
              <a:buSzPts val="1200"/>
              <a:buNone/>
              <a:defRPr sz="1600"/>
            </a:lvl8pPr>
            <a:lvl9pPr lvl="8" algn="ctr">
              <a:lnSpc>
                <a:spcPct val="90000"/>
              </a:lnSpc>
              <a:spcBef>
                <a:spcPts val="533"/>
              </a:spcBef>
              <a:spcAft>
                <a:spcPts val="0"/>
              </a:spcAft>
              <a:buClr>
                <a:schemeClr val="dk1"/>
              </a:buClr>
              <a:buSzPts val="1200"/>
              <a:buNone/>
              <a:defRPr sz="1600"/>
            </a:lvl9pPr>
          </a:lstStyle>
          <a:p>
            <a:endParaRPr dirty="0"/>
          </a:p>
        </p:txBody>
      </p:sp>
      <p:sp>
        <p:nvSpPr>
          <p:cNvPr id="2" name="Google Shape;21;p4">
            <a:extLst>
              <a:ext uri="{FF2B5EF4-FFF2-40B4-BE49-F238E27FC236}">
                <a16:creationId xmlns:a16="http://schemas.microsoft.com/office/drawing/2014/main" id="{08EE5C00-640C-FD55-51B7-703EB4FD9A70}"/>
              </a:ext>
            </a:extLst>
          </p:cNvPr>
          <p:cNvSpPr txBox="1">
            <a:spLocks noGrp="1"/>
          </p:cNvSpPr>
          <p:nvPr>
            <p:ph type="sldNum" idx="12"/>
          </p:nvPr>
        </p:nvSpPr>
        <p:spPr>
          <a:xfrm>
            <a:off x="9373925" y="6346686"/>
            <a:ext cx="2743200" cy="365200"/>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sz="1100" b="0" i="0">
                <a:latin typeface="Helvetica Neue Light" panose="02000403000000020004" pitchFamily="2" charset="0"/>
                <a:ea typeface="Helvetica Neue Light" panose="02000403000000020004" pitchFamily="2" charset="0"/>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fld id="{00000000-1234-1234-1234-123412341234}" type="slidenum">
              <a:rPr lang="en" smtClean="0"/>
              <a:pPr/>
              <a:t>‹#›</a:t>
            </a:fld>
            <a:endParaRPr lang="en" dirty="0"/>
          </a:p>
        </p:txBody>
      </p:sp>
      <p:sp>
        <p:nvSpPr>
          <p:cNvPr id="3" name="Google Shape;24;p4">
            <a:extLst>
              <a:ext uri="{FF2B5EF4-FFF2-40B4-BE49-F238E27FC236}">
                <a16:creationId xmlns:a16="http://schemas.microsoft.com/office/drawing/2014/main" id="{CB5AE3DC-5E61-674F-AC59-1EACF0F62F35}"/>
              </a:ext>
            </a:extLst>
          </p:cNvPr>
          <p:cNvSpPr txBox="1">
            <a:spLocks noGrp="1"/>
          </p:cNvSpPr>
          <p:nvPr>
            <p:ph type="dt" idx="10"/>
          </p:nvPr>
        </p:nvSpPr>
        <p:spPr>
          <a:xfrm>
            <a:off x="0" y="6356351"/>
            <a:ext cx="2743200" cy="365200"/>
          </a:xfrm>
          <a:prstGeom prst="rect">
            <a:avLst/>
          </a:prstGeom>
          <a:noFill/>
          <a:ln>
            <a:noFill/>
          </a:ln>
        </p:spPr>
        <p:txBody>
          <a:bodyPr spcFirstLastPara="1" wrap="square" lIns="68575" tIns="34275" rIns="68575" bIns="34275" anchor="ctr" anchorCtr="0">
            <a:noAutofit/>
          </a:bodyPr>
          <a:lstStyle>
            <a:lvl1pPr lvl="0" algn="l">
              <a:spcBef>
                <a:spcPts val="0"/>
              </a:spcBef>
              <a:spcAft>
                <a:spcPts val="0"/>
              </a:spcAft>
              <a:buSzPts val="1100"/>
              <a:buNone/>
              <a:defRPr sz="1100" b="0" i="0">
                <a:solidFill>
                  <a:schemeClr val="tx1"/>
                </a:solidFill>
                <a:latin typeface="Helvetica Neue Light" panose="02000403000000020004" pitchFamily="2" charset="0"/>
                <a:ea typeface="Helvetica Neue Light" panose="02000403000000020004" pitchFamily="2" charset="0"/>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r>
              <a:rPr lang="en-US"/>
              <a:t>5.June.25</a:t>
            </a:r>
            <a:endParaRPr lang="en-US" dirty="0"/>
          </a:p>
        </p:txBody>
      </p:sp>
    </p:spTree>
    <p:extLst>
      <p:ext uri="{BB962C8B-B14F-4D97-AF65-F5344CB8AC3E}">
        <p14:creationId xmlns:p14="http://schemas.microsoft.com/office/powerpoint/2010/main" val="196313042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itle and Content">
  <p:cSld name="1_Title and Content">
    <p:spTree>
      <p:nvGrpSpPr>
        <p:cNvPr id="1" name="Shape 20"/>
        <p:cNvGrpSpPr/>
        <p:nvPr/>
      </p:nvGrpSpPr>
      <p:grpSpPr>
        <a:xfrm>
          <a:off x="0" y="0"/>
          <a:ext cx="0" cy="0"/>
          <a:chOff x="0" y="0"/>
          <a:chExt cx="0" cy="0"/>
        </a:xfrm>
      </p:grpSpPr>
      <p:sp>
        <p:nvSpPr>
          <p:cNvPr id="21" name="Google Shape;21;p4"/>
          <p:cNvSpPr txBox="1">
            <a:spLocks noGrp="1"/>
          </p:cNvSpPr>
          <p:nvPr>
            <p:ph type="sldNum" idx="12"/>
          </p:nvPr>
        </p:nvSpPr>
        <p:spPr>
          <a:xfrm>
            <a:off x="9373925" y="6346686"/>
            <a:ext cx="2743200" cy="365200"/>
          </a:xfrm>
          <a:prstGeom prst="rect">
            <a:avLst/>
          </a:prstGeom>
          <a:noFill/>
          <a:ln>
            <a:noFill/>
          </a:ln>
        </p:spPr>
        <p:txBody>
          <a:bodyPr spcFirstLastPara="1" wrap="square" lIns="68575" tIns="34275" rIns="68575" bIns="34275" anchor="ctr" anchorCtr="0">
            <a:noAutofit/>
          </a:bodyPr>
          <a:lstStyle>
            <a:lvl1pPr marL="0" lvl="0" indent="0" algn="r">
              <a:spcBef>
                <a:spcPts val="0"/>
              </a:spcBef>
              <a:buNone/>
              <a:defRPr sz="1100" b="0" i="0">
                <a:latin typeface="Helvetica Neue Light" panose="02000403000000020004" pitchFamily="2" charset="0"/>
                <a:ea typeface="Helvetica Neue Light" panose="02000403000000020004" pitchFamily="2" charset="0"/>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fld id="{00000000-1234-1234-1234-123412341234}" type="slidenum">
              <a:rPr lang="en" smtClean="0"/>
              <a:pPr/>
              <a:t>‹#›</a:t>
            </a:fld>
            <a:endParaRPr lang="en" dirty="0"/>
          </a:p>
        </p:txBody>
      </p:sp>
      <p:sp>
        <p:nvSpPr>
          <p:cNvPr id="22" name="Google Shape;22;p4"/>
          <p:cNvSpPr txBox="1">
            <a:spLocks noGrp="1"/>
          </p:cNvSpPr>
          <p:nvPr>
            <p:ph type="title"/>
          </p:nvPr>
        </p:nvSpPr>
        <p:spPr>
          <a:xfrm>
            <a:off x="838200" y="367541"/>
            <a:ext cx="10515600" cy="666400"/>
          </a:xfrm>
          <a:prstGeom prst="rect">
            <a:avLst/>
          </a:prstGeom>
          <a:noFill/>
          <a:ln>
            <a:noFill/>
          </a:ln>
        </p:spPr>
        <p:txBody>
          <a:bodyPr spcFirstLastPara="1" wrap="square" lIns="68575" tIns="34275" rIns="68575" bIns="34275" anchor="ctr" anchorCtr="0">
            <a:noAutofit/>
          </a:bodyPr>
          <a:lstStyle>
            <a:lvl1pPr lvl="0" algn="l">
              <a:lnSpc>
                <a:spcPct val="90000"/>
              </a:lnSpc>
              <a:spcBef>
                <a:spcPts val="0"/>
              </a:spcBef>
              <a:spcAft>
                <a:spcPts val="0"/>
              </a:spcAft>
              <a:buClr>
                <a:schemeClr val="dk1"/>
              </a:buClr>
              <a:buSzPts val="3300"/>
              <a:buFont typeface="Arial"/>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a:endParaRPr/>
          </a:p>
        </p:txBody>
      </p:sp>
      <p:sp>
        <p:nvSpPr>
          <p:cNvPr id="23" name="Google Shape;23;p4"/>
          <p:cNvSpPr txBox="1">
            <a:spLocks noGrp="1"/>
          </p:cNvSpPr>
          <p:nvPr>
            <p:ph type="body" idx="1"/>
          </p:nvPr>
        </p:nvSpPr>
        <p:spPr>
          <a:xfrm>
            <a:off x="838200" y="1230595"/>
            <a:ext cx="10515600" cy="4929200"/>
          </a:xfrm>
          <a:prstGeom prst="rect">
            <a:avLst/>
          </a:prstGeom>
          <a:noFill/>
          <a:ln>
            <a:noFill/>
          </a:ln>
        </p:spPr>
        <p:txBody>
          <a:bodyPr spcFirstLastPara="1" wrap="square" lIns="68575" tIns="34275" rIns="68575" bIns="34275" anchor="t" anchorCtr="0">
            <a:noAutofit/>
          </a:bodyPr>
          <a:lstStyle>
            <a:lvl1pPr marL="609585" lvl="0" indent="-423323" algn="l">
              <a:lnSpc>
                <a:spcPct val="90000"/>
              </a:lnSpc>
              <a:spcBef>
                <a:spcPts val="1067"/>
              </a:spcBef>
              <a:spcAft>
                <a:spcPts val="0"/>
              </a:spcAft>
              <a:buClr>
                <a:schemeClr val="dk1"/>
              </a:buClr>
              <a:buSzPts val="1400"/>
              <a:buChar char="•"/>
              <a:defRPr/>
            </a:lvl1pPr>
            <a:lvl2pPr marL="1219170" lvl="1" indent="-423323" algn="l">
              <a:lnSpc>
                <a:spcPct val="90000"/>
              </a:lnSpc>
              <a:spcBef>
                <a:spcPts val="533"/>
              </a:spcBef>
              <a:spcAft>
                <a:spcPts val="0"/>
              </a:spcAft>
              <a:buClr>
                <a:schemeClr val="dk1"/>
              </a:buClr>
              <a:buSzPts val="1400"/>
              <a:buChar char="•"/>
              <a:defRPr/>
            </a:lvl2pPr>
            <a:lvl3pPr marL="1828754" lvl="2" indent="-423323" algn="l">
              <a:lnSpc>
                <a:spcPct val="90000"/>
              </a:lnSpc>
              <a:spcBef>
                <a:spcPts val="533"/>
              </a:spcBef>
              <a:spcAft>
                <a:spcPts val="0"/>
              </a:spcAft>
              <a:buClr>
                <a:schemeClr val="dk1"/>
              </a:buClr>
              <a:buSzPts val="1400"/>
              <a:buChar char="•"/>
              <a:defRPr/>
            </a:lvl3pPr>
            <a:lvl4pPr marL="2438339" lvl="3" indent="-423323" algn="l">
              <a:lnSpc>
                <a:spcPct val="90000"/>
              </a:lnSpc>
              <a:spcBef>
                <a:spcPts val="533"/>
              </a:spcBef>
              <a:spcAft>
                <a:spcPts val="0"/>
              </a:spcAft>
              <a:buClr>
                <a:schemeClr val="dk1"/>
              </a:buClr>
              <a:buSzPts val="1400"/>
              <a:buChar char="•"/>
              <a:defRPr/>
            </a:lvl4pPr>
            <a:lvl5pPr marL="3047924" lvl="4" indent="-423323" algn="l">
              <a:lnSpc>
                <a:spcPct val="90000"/>
              </a:lnSpc>
              <a:spcBef>
                <a:spcPts val="533"/>
              </a:spcBef>
              <a:spcAft>
                <a:spcPts val="0"/>
              </a:spcAft>
              <a:buClr>
                <a:schemeClr val="dk1"/>
              </a:buClr>
              <a:buSzPts val="1400"/>
              <a:buChar char="•"/>
              <a:defRPr/>
            </a:lvl5pPr>
            <a:lvl6pPr marL="3657509" lvl="5" indent="-423323" algn="l">
              <a:lnSpc>
                <a:spcPct val="90000"/>
              </a:lnSpc>
              <a:spcBef>
                <a:spcPts val="533"/>
              </a:spcBef>
              <a:spcAft>
                <a:spcPts val="0"/>
              </a:spcAft>
              <a:buClr>
                <a:schemeClr val="dk1"/>
              </a:buClr>
              <a:buSzPts val="1400"/>
              <a:buChar char="•"/>
              <a:defRPr/>
            </a:lvl6pPr>
            <a:lvl7pPr marL="4267093" lvl="6" indent="-423323" algn="l">
              <a:lnSpc>
                <a:spcPct val="90000"/>
              </a:lnSpc>
              <a:spcBef>
                <a:spcPts val="533"/>
              </a:spcBef>
              <a:spcAft>
                <a:spcPts val="0"/>
              </a:spcAft>
              <a:buClr>
                <a:schemeClr val="dk1"/>
              </a:buClr>
              <a:buSzPts val="1400"/>
              <a:buChar char="•"/>
              <a:defRPr/>
            </a:lvl7pPr>
            <a:lvl8pPr marL="4876678" lvl="7" indent="-423323" algn="l">
              <a:lnSpc>
                <a:spcPct val="90000"/>
              </a:lnSpc>
              <a:spcBef>
                <a:spcPts val="533"/>
              </a:spcBef>
              <a:spcAft>
                <a:spcPts val="0"/>
              </a:spcAft>
              <a:buClr>
                <a:schemeClr val="dk1"/>
              </a:buClr>
              <a:buSzPts val="1400"/>
              <a:buChar char="•"/>
              <a:defRPr/>
            </a:lvl8pPr>
            <a:lvl9pPr marL="5486263" lvl="8" indent="-423323" algn="l">
              <a:lnSpc>
                <a:spcPct val="90000"/>
              </a:lnSpc>
              <a:spcBef>
                <a:spcPts val="533"/>
              </a:spcBef>
              <a:spcAft>
                <a:spcPts val="0"/>
              </a:spcAft>
              <a:buClr>
                <a:schemeClr val="dk1"/>
              </a:buClr>
              <a:buSzPts val="1400"/>
              <a:buChar char="•"/>
              <a:defRPr/>
            </a:lvl9pPr>
          </a:lstStyle>
          <a:p>
            <a:endParaRPr dirty="0"/>
          </a:p>
        </p:txBody>
      </p:sp>
      <p:sp>
        <p:nvSpPr>
          <p:cNvPr id="24" name="Google Shape;24;p4"/>
          <p:cNvSpPr txBox="1">
            <a:spLocks noGrp="1"/>
          </p:cNvSpPr>
          <p:nvPr>
            <p:ph type="dt" idx="10"/>
          </p:nvPr>
        </p:nvSpPr>
        <p:spPr>
          <a:xfrm>
            <a:off x="0" y="6356351"/>
            <a:ext cx="2743200" cy="365200"/>
          </a:xfrm>
          <a:prstGeom prst="rect">
            <a:avLst/>
          </a:prstGeom>
          <a:noFill/>
          <a:ln>
            <a:noFill/>
          </a:ln>
        </p:spPr>
        <p:txBody>
          <a:bodyPr spcFirstLastPara="1" wrap="square" lIns="68575" tIns="34275" rIns="68575" bIns="34275" anchor="ctr" anchorCtr="0">
            <a:noAutofit/>
          </a:bodyPr>
          <a:lstStyle>
            <a:lvl1pPr lvl="0" algn="l">
              <a:spcBef>
                <a:spcPts val="0"/>
              </a:spcBef>
              <a:spcAft>
                <a:spcPts val="0"/>
              </a:spcAft>
              <a:buSzPts val="1100"/>
              <a:buNone/>
              <a:defRPr sz="1100" b="0" i="0">
                <a:solidFill>
                  <a:schemeClr val="tx1"/>
                </a:solidFill>
                <a:latin typeface="Helvetica Neue Light" panose="02000403000000020004" pitchFamily="2" charset="0"/>
                <a:ea typeface="Helvetica Neue Light" panose="02000403000000020004" pitchFamily="2" charset="0"/>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a:r>
              <a:rPr lang="en-US"/>
              <a:t>5.June.25</a:t>
            </a:r>
            <a:endParaRPr lang="en-US" dirty="0"/>
          </a:p>
        </p:txBody>
      </p:sp>
    </p:spTree>
    <p:extLst>
      <p:ext uri="{BB962C8B-B14F-4D97-AF65-F5344CB8AC3E}">
        <p14:creationId xmlns:p14="http://schemas.microsoft.com/office/powerpoint/2010/main" val="177542084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8" cstate="hqprint">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49C85EE-CE2E-6045-931C-CF69A234DA68}"/>
              </a:ext>
            </a:extLst>
          </p:cNvPr>
          <p:cNvSpPr>
            <a:spLocks noGrp="1"/>
          </p:cNvSpPr>
          <p:nvPr>
            <p:ph type="title"/>
          </p:nvPr>
        </p:nvSpPr>
        <p:spPr>
          <a:xfrm>
            <a:off x="838200" y="365125"/>
            <a:ext cx="10515600" cy="1325563"/>
          </a:xfrm>
          <a:prstGeom prst="rect">
            <a:avLst/>
          </a:prstGeom>
          <a:ln>
            <a:noFill/>
          </a:ln>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8795E447-50EE-B441-9318-65F8E757ABC8}"/>
              </a:ext>
            </a:extLst>
          </p:cNvPr>
          <p:cNvSpPr>
            <a:spLocks noGrp="1"/>
          </p:cNvSpPr>
          <p:nvPr>
            <p:ph type="body" idx="1"/>
          </p:nvPr>
        </p:nvSpPr>
        <p:spPr>
          <a:xfrm>
            <a:off x="838874" y="1847850"/>
            <a:ext cx="10515600" cy="4351338"/>
          </a:xfrm>
          <a:prstGeom prst="rect">
            <a:avLst/>
          </a:prstGeom>
          <a:solidFill>
            <a:schemeClr val="bg1"/>
          </a:solidFill>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cxnSp>
        <p:nvCxnSpPr>
          <p:cNvPr id="5" name="Straight Connector 4">
            <a:extLst>
              <a:ext uri="{FF2B5EF4-FFF2-40B4-BE49-F238E27FC236}">
                <a16:creationId xmlns:a16="http://schemas.microsoft.com/office/drawing/2014/main" id="{51557004-5723-E009-2BFC-8249ADF0343F}"/>
              </a:ext>
            </a:extLst>
          </p:cNvPr>
          <p:cNvCxnSpPr>
            <a:cxnSpLocks/>
          </p:cNvCxnSpPr>
          <p:nvPr userDrawn="1"/>
        </p:nvCxnSpPr>
        <p:spPr>
          <a:xfrm>
            <a:off x="0" y="6158092"/>
            <a:ext cx="12192000" cy="0"/>
          </a:xfrm>
          <a:prstGeom prst="line">
            <a:avLst/>
          </a:prstGeom>
          <a:ln w="12700" cap="sq">
            <a:solidFill>
              <a:schemeClr val="tx1"/>
            </a:solidFill>
          </a:ln>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81558710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61" r:id="rId4"/>
    <p:sldLayoutId id="2147483671" r:id="rId5"/>
    <p:sldLayoutId id="2147483670" r:id="rId6"/>
  </p:sldLayoutIdLst>
  <p:hf sldNum="0" hdr="0" ftr="0" dt="0"/>
  <p:txStyles>
    <p:titleStyle>
      <a:lvl1pPr algn="l" defTabSz="914400" rtl="0" eaLnBrk="1" latinLnBrk="0" hangingPunct="1">
        <a:lnSpc>
          <a:spcPct val="90000"/>
        </a:lnSpc>
        <a:spcBef>
          <a:spcPct val="0"/>
        </a:spcBef>
        <a:buNone/>
        <a:defRPr sz="4400" b="0" i="0" kern="1200">
          <a:solidFill>
            <a:schemeClr val="tx1"/>
          </a:solidFill>
          <a:latin typeface="Helvetica Neue Medium" panose="02000503000000020004" pitchFamily="2" charset="0"/>
          <a:ea typeface="Helvetica Neue Medium" panose="02000503000000020004" pitchFamily="2" charset="0"/>
          <a:cs typeface="Helvetica Neue Medium" panose="02000503000000020004" pitchFamily="2"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8" Type="http://schemas.openxmlformats.org/officeDocument/2006/relationships/image" Target="../media/image9.svg"/><Relationship Id="rId13" Type="http://schemas.openxmlformats.org/officeDocument/2006/relationships/image" Target="../media/image14.png"/><Relationship Id="rId3" Type="http://schemas.openxmlformats.org/officeDocument/2006/relationships/image" Target="../media/image4.png"/><Relationship Id="rId7" Type="http://schemas.openxmlformats.org/officeDocument/2006/relationships/image" Target="../media/image8.png"/><Relationship Id="rId12" Type="http://schemas.openxmlformats.org/officeDocument/2006/relationships/image" Target="../media/image13.sv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7.svg"/><Relationship Id="rId11" Type="http://schemas.openxmlformats.org/officeDocument/2006/relationships/image" Target="../media/image12.png"/><Relationship Id="rId5" Type="http://schemas.openxmlformats.org/officeDocument/2006/relationships/image" Target="../media/image6.png"/><Relationship Id="rId10" Type="http://schemas.openxmlformats.org/officeDocument/2006/relationships/image" Target="../media/image11.svg"/><Relationship Id="rId4" Type="http://schemas.openxmlformats.org/officeDocument/2006/relationships/image" Target="../media/image5.svg"/><Relationship Id="rId9" Type="http://schemas.openxmlformats.org/officeDocument/2006/relationships/image" Target="../media/image10.png"/><Relationship Id="rId14" Type="http://schemas.openxmlformats.org/officeDocument/2006/relationships/image" Target="../media/image15.svg"/></Relationships>
</file>

<file path=ppt/slides/_rels/slide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7.svg"/><Relationship Id="rId5" Type="http://schemas.openxmlformats.org/officeDocument/2006/relationships/image" Target="../media/image6.png"/><Relationship Id="rId4" Type="http://schemas.openxmlformats.org/officeDocument/2006/relationships/image" Target="../media/image5.svg"/></Relationships>
</file>

<file path=ppt/slides/_rels/slide7.xml.rels><?xml version="1.0" encoding="UTF-8" standalone="yes"?>
<Relationships xmlns="http://schemas.openxmlformats.org/package/2006/relationships"><Relationship Id="rId8" Type="http://schemas.openxmlformats.org/officeDocument/2006/relationships/image" Target="../media/image21.svg"/><Relationship Id="rId3" Type="http://schemas.openxmlformats.org/officeDocument/2006/relationships/image" Target="../media/image16.png"/><Relationship Id="rId7" Type="http://schemas.openxmlformats.org/officeDocument/2006/relationships/image" Target="../media/image20.pn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19.svg"/><Relationship Id="rId5" Type="http://schemas.openxmlformats.org/officeDocument/2006/relationships/image" Target="../media/image18.png"/><Relationship Id="rId4" Type="http://schemas.openxmlformats.org/officeDocument/2006/relationships/image" Target="../media/image17.sv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8" Type="http://schemas.openxmlformats.org/officeDocument/2006/relationships/image" Target="../media/image21.svg"/><Relationship Id="rId3" Type="http://schemas.openxmlformats.org/officeDocument/2006/relationships/image" Target="../media/image16.png"/><Relationship Id="rId7" Type="http://schemas.openxmlformats.org/officeDocument/2006/relationships/image" Target="../media/image20.png"/><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image" Target="../media/image19.svg"/><Relationship Id="rId5" Type="http://schemas.openxmlformats.org/officeDocument/2006/relationships/image" Target="../media/image18.png"/><Relationship Id="rId4" Type="http://schemas.openxmlformats.org/officeDocument/2006/relationships/image" Target="../media/image17.svg"/><Relationship Id="rId9" Type="http://schemas.openxmlformats.org/officeDocument/2006/relationships/image" Target="../media/image22.png"/></Relationships>
</file>

<file path=ppt/slides/_rels/slide12.xml.rels><?xml version="1.0" encoding="UTF-8" standalone="yes"?>
<Relationships xmlns="http://schemas.openxmlformats.org/package/2006/relationships"><Relationship Id="rId3" Type="http://schemas.openxmlformats.org/officeDocument/2006/relationships/hyperlink" Target="https://www.docker.com/resources/what-container/" TargetMode="External"/><Relationship Id="rId2" Type="http://schemas.openxmlformats.org/officeDocument/2006/relationships/notesSlide" Target="../notesSlides/notesSlide8.xml"/><Relationship Id="rId1" Type="http://schemas.openxmlformats.org/officeDocument/2006/relationships/slideLayout" Target="../slideLayouts/slideLayout4.xml"/><Relationship Id="rId4" Type="http://schemas.openxmlformats.org/officeDocument/2006/relationships/hyperlink" Target="https://chtc.cs.wisc.edu/uw-research-computing/software-overview-htc#what-is-a-container" TargetMode="External"/></Relationships>
</file>

<file path=ppt/slides/_rels/slide13.xml.rels><?xml version="1.0" encoding="UTF-8" standalone="yes"?>
<Relationships xmlns="http://schemas.openxmlformats.org/package/2006/relationships"><Relationship Id="rId3" Type="http://schemas.openxmlformats.org/officeDocument/2006/relationships/hyperlink" Target="https://chtc.cs.wisc.edu/uw-research-computing/software-overview-htc#what-is-a-container" TargetMode="External"/><Relationship Id="rId2" Type="http://schemas.openxmlformats.org/officeDocument/2006/relationships/notesSlide" Target="../notesSlides/notesSlide9.xml"/><Relationship Id="rId1" Type="http://schemas.openxmlformats.org/officeDocument/2006/relationships/slideLayout" Target="../slideLayouts/slideLayout4.xml"/><Relationship Id="rId4" Type="http://schemas.openxmlformats.org/officeDocument/2006/relationships/image" Target="../media/image23.png"/></Relationships>
</file>

<file path=ppt/slides/_rels/slide14.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0.xml"/><Relationship Id="rId1" Type="http://schemas.openxmlformats.org/officeDocument/2006/relationships/slideLayout" Target="../slideLayouts/slideLayout4.xml"/><Relationship Id="rId5" Type="http://schemas.openxmlformats.org/officeDocument/2006/relationships/image" Target="../media/image24.png"/><Relationship Id="rId4" Type="http://schemas.openxmlformats.org/officeDocument/2006/relationships/hyperlink" Target="https://chtc.cs.wisc.edu/uw-research-computing/software-overview-htc#what-is-a-container" TargetMode="External"/></Relationships>
</file>

<file path=ppt/slides/_rels/slide15.xml.rels><?xml version="1.0" encoding="UTF-8" standalone="yes"?>
<Relationships xmlns="http://schemas.openxmlformats.org/package/2006/relationships"><Relationship Id="rId3" Type="http://schemas.openxmlformats.org/officeDocument/2006/relationships/hyperlink" Target="https://apptainer.org/docs/user/main/introduction.html" TargetMode="External"/><Relationship Id="rId2" Type="http://schemas.openxmlformats.org/officeDocument/2006/relationships/notesSlide" Target="../notesSlides/notesSlide11.xml"/><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3" Type="http://schemas.openxmlformats.org/officeDocument/2006/relationships/image" Target="../media/image26.svg"/><Relationship Id="rId2" Type="http://schemas.openxmlformats.org/officeDocument/2006/relationships/image" Target="../media/image25.png"/><Relationship Id="rId1" Type="http://schemas.openxmlformats.org/officeDocument/2006/relationships/slideLayout" Target="../slideLayouts/slideLayout4.xml"/><Relationship Id="rId4" Type="http://schemas.openxmlformats.org/officeDocument/2006/relationships/image" Target="../media/image27.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8" Type="http://schemas.openxmlformats.org/officeDocument/2006/relationships/image" Target="../media/image9.svg"/><Relationship Id="rId13" Type="http://schemas.openxmlformats.org/officeDocument/2006/relationships/image" Target="../media/image14.png"/><Relationship Id="rId3" Type="http://schemas.openxmlformats.org/officeDocument/2006/relationships/image" Target="../media/image4.png"/><Relationship Id="rId7" Type="http://schemas.openxmlformats.org/officeDocument/2006/relationships/image" Target="../media/image8.png"/><Relationship Id="rId12" Type="http://schemas.openxmlformats.org/officeDocument/2006/relationships/image" Target="../media/image13.sv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image" Target="../media/image7.svg"/><Relationship Id="rId11" Type="http://schemas.openxmlformats.org/officeDocument/2006/relationships/image" Target="../media/image12.png"/><Relationship Id="rId5" Type="http://schemas.openxmlformats.org/officeDocument/2006/relationships/image" Target="../media/image6.png"/><Relationship Id="rId10" Type="http://schemas.openxmlformats.org/officeDocument/2006/relationships/image" Target="../media/image11.svg"/><Relationship Id="rId4" Type="http://schemas.openxmlformats.org/officeDocument/2006/relationships/image" Target="../media/image5.svg"/><Relationship Id="rId9" Type="http://schemas.openxmlformats.org/officeDocument/2006/relationships/image" Target="../media/image10.png"/><Relationship Id="rId14" Type="http://schemas.openxmlformats.org/officeDocument/2006/relationships/image" Target="../media/image15.svg"/></Relationships>
</file>

<file path=ppt/slides/_rels/slide19.xml.rels><?xml version="1.0" encoding="UTF-8" standalone="yes"?>
<Relationships xmlns="http://schemas.openxmlformats.org/package/2006/relationships"><Relationship Id="rId8" Type="http://schemas.openxmlformats.org/officeDocument/2006/relationships/image" Target="../media/image11.svg"/><Relationship Id="rId3" Type="http://schemas.openxmlformats.org/officeDocument/2006/relationships/image" Target="../media/image6.png"/><Relationship Id="rId7" Type="http://schemas.openxmlformats.org/officeDocument/2006/relationships/image" Target="../media/image10.png"/><Relationship Id="rId2" Type="http://schemas.openxmlformats.org/officeDocument/2006/relationships/notesSlide" Target="../notesSlides/notesSlide13.xml"/><Relationship Id="rId1" Type="http://schemas.openxmlformats.org/officeDocument/2006/relationships/slideLayout" Target="../slideLayouts/slideLayout2.xml"/><Relationship Id="rId6" Type="http://schemas.openxmlformats.org/officeDocument/2006/relationships/image" Target="../media/image9.svg"/><Relationship Id="rId5" Type="http://schemas.openxmlformats.org/officeDocument/2006/relationships/image" Target="../media/image8.png"/><Relationship Id="rId10" Type="http://schemas.openxmlformats.org/officeDocument/2006/relationships/image" Target="../media/image13.svg"/><Relationship Id="rId4" Type="http://schemas.openxmlformats.org/officeDocument/2006/relationships/image" Target="../media/image7.svg"/><Relationship Id="rId9" Type="http://schemas.openxmlformats.org/officeDocument/2006/relationships/image" Target="../media/image12.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hyperlink" Target="https://portal.osg-htc.org/documentation/htc_workloads/specific_resource/gpu-jobs/" TargetMode="External"/><Relationship Id="rId2" Type="http://schemas.openxmlformats.org/officeDocument/2006/relationships/notesSlide" Target="../notesSlides/notesSlide14.xml"/><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8.png"/><Relationship Id="rId1" Type="http://schemas.openxmlformats.org/officeDocument/2006/relationships/slideLayout" Target="../slideLayouts/slideLayout2.xml"/><Relationship Id="rId4" Type="http://schemas.openxmlformats.org/officeDocument/2006/relationships/image" Target="../media/image30.svg"/></Relationships>
</file>

<file path=ppt/slides/_rels/slide24.xml.rels><?xml version="1.0" encoding="UTF-8" standalone="yes"?>
<Relationships xmlns="http://schemas.openxmlformats.org/package/2006/relationships"><Relationship Id="rId3" Type="http://schemas.openxmlformats.org/officeDocument/2006/relationships/hyperlink" Target="our%20guide%20on%20GPU%20usage" TargetMode="External"/><Relationship Id="rId2" Type="http://schemas.openxmlformats.org/officeDocument/2006/relationships/hyperlink" Target="https://chtc.cs.wisc.edu/uw-research-computing/htc-docker-to-apptainer" TargetMode="External"/><Relationship Id="rId1" Type="http://schemas.openxmlformats.org/officeDocument/2006/relationships/slideLayout" Target="../slideLayouts/slideLayout2.xml"/><Relationship Id="rId4" Type="http://schemas.openxmlformats.org/officeDocument/2006/relationships/hyperlink" Target="https://portal.osg-htc.org/documentation/htc_workloads/specific_resource/gpu-jobs/" TargetMode="External"/></Relationships>
</file>

<file path=ppt/slides/_rels/slide25.xml.rels><?xml version="1.0" encoding="UTF-8" standalone="yes"?>
<Relationships xmlns="http://schemas.openxmlformats.org/package/2006/relationships"><Relationship Id="rId3" Type="http://schemas.openxmlformats.org/officeDocument/2006/relationships/hyperlink" Target="https://unsplash.com/@benjaminwedemeyer?utm_content=creditCopyText&amp;utm_medium=referral&amp;utm_source=unsplash" TargetMode="External"/><Relationship Id="rId2" Type="http://schemas.openxmlformats.org/officeDocument/2006/relationships/image" Target="../media/image31.jpeg"/><Relationship Id="rId1" Type="http://schemas.openxmlformats.org/officeDocument/2006/relationships/slideLayout" Target="../slideLayouts/slideLayout2.xml"/><Relationship Id="rId4" Type="http://schemas.openxmlformats.org/officeDocument/2006/relationships/hyperlink" Target="https://unsplash.com/photos/silhouette-of-man-and-woman-holding-hands-during-sunset-_0Sw8lB5GVU?utm_content=creditCopyText&amp;utm_medium=referral&amp;utm_source=unsplash" TargetMode="External"/></Relationships>
</file>

<file path=ppt/slides/_rels/slide26.xml.rels><?xml version="1.0" encoding="UTF-8" standalone="yes"?>
<Relationships xmlns="http://schemas.openxmlformats.org/package/2006/relationships"><Relationship Id="rId8" Type="http://schemas.openxmlformats.org/officeDocument/2006/relationships/image" Target="../media/image9.svg"/><Relationship Id="rId13" Type="http://schemas.openxmlformats.org/officeDocument/2006/relationships/image" Target="../media/image14.png"/><Relationship Id="rId3" Type="http://schemas.openxmlformats.org/officeDocument/2006/relationships/image" Target="../media/image4.png"/><Relationship Id="rId7" Type="http://schemas.openxmlformats.org/officeDocument/2006/relationships/image" Target="../media/image8.png"/><Relationship Id="rId12" Type="http://schemas.openxmlformats.org/officeDocument/2006/relationships/image" Target="../media/image13.svg"/><Relationship Id="rId2" Type="http://schemas.openxmlformats.org/officeDocument/2006/relationships/notesSlide" Target="../notesSlides/notesSlide15.xml"/><Relationship Id="rId1" Type="http://schemas.openxmlformats.org/officeDocument/2006/relationships/slideLayout" Target="../slideLayouts/slideLayout2.xml"/><Relationship Id="rId6" Type="http://schemas.openxmlformats.org/officeDocument/2006/relationships/image" Target="../media/image7.svg"/><Relationship Id="rId11" Type="http://schemas.openxmlformats.org/officeDocument/2006/relationships/image" Target="../media/image12.png"/><Relationship Id="rId5" Type="http://schemas.openxmlformats.org/officeDocument/2006/relationships/image" Target="../media/image6.png"/><Relationship Id="rId10" Type="http://schemas.openxmlformats.org/officeDocument/2006/relationships/image" Target="../media/image11.svg"/><Relationship Id="rId4" Type="http://schemas.openxmlformats.org/officeDocument/2006/relationships/image" Target="../media/image5.svg"/><Relationship Id="rId9" Type="http://schemas.openxmlformats.org/officeDocument/2006/relationships/image" Target="../media/image10.png"/><Relationship Id="rId14" Type="http://schemas.openxmlformats.org/officeDocument/2006/relationships/image" Target="../media/image15.svg"/></Relationships>
</file>

<file path=ppt/slides/_rels/slide2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image" Target="../media/image7.svg"/><Relationship Id="rId5" Type="http://schemas.openxmlformats.org/officeDocument/2006/relationships/image" Target="../media/image6.png"/><Relationship Id="rId4" Type="http://schemas.openxmlformats.org/officeDocument/2006/relationships/image" Target="../media/image15.svg"/></Relationships>
</file>

<file path=ppt/slides/_rels/slide28.xml.rels><?xml version="1.0" encoding="UTF-8" standalone="yes"?>
<Relationships xmlns="http://schemas.openxmlformats.org/package/2006/relationships"><Relationship Id="rId2" Type="http://schemas.openxmlformats.org/officeDocument/2006/relationships/hyperlink" Target="https://chtc.cs.wisc.edu/uw-research-computing/htc/dagman-simple-example" TargetMode="Externa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2" Type="http://schemas.openxmlformats.org/officeDocument/2006/relationships/hyperlink" Target="https://portal.osg-htc.org/documentation/htc_workloads/submitting_workloads/checkpointing-on-OSPool/" TargetMode="External"/><Relationship Id="rId1" Type="http://schemas.openxmlformats.org/officeDocument/2006/relationships/slideLayout" Target="../slideLayouts/slideLayout3.xml"/></Relationships>
</file>

<file path=ppt/slides/_rels/slide31.xml.rels><?xml version="1.0" encoding="UTF-8" standalone="yes"?>
<Relationships xmlns="http://schemas.openxmlformats.org/package/2006/relationships"><Relationship Id="rId3" Type="http://schemas.openxmlformats.org/officeDocument/2006/relationships/hyperlink" Target="our%20guide%20on%20GPU%20usage" TargetMode="External"/><Relationship Id="rId2" Type="http://schemas.openxmlformats.org/officeDocument/2006/relationships/hyperlink" Target="https://chtc.cs.wisc.edu/uw-research-computing/htc-docker-to-apptainer" TargetMode="External"/><Relationship Id="rId1" Type="http://schemas.openxmlformats.org/officeDocument/2006/relationships/slideLayout" Target="../slideLayouts/slideLayout2.xml"/><Relationship Id="rId4" Type="http://schemas.openxmlformats.org/officeDocument/2006/relationships/hyperlink" Target="https://portal.osg-htc.org/documentation/htc_workloads/specific_resource/gpu-jobs/" TargetMode="External"/></Relationships>
</file>

<file path=ppt/slides/_rels/slide32.xml.rels><?xml version="1.0" encoding="UTF-8" standalone="yes"?>
<Relationships xmlns="http://schemas.openxmlformats.org/package/2006/relationships"><Relationship Id="rId2" Type="http://schemas.openxmlformats.org/officeDocument/2006/relationships/hyperlink" Target="https://en.wikipedia.org/wiki/CUDA#GPUs_supported" TargetMode="Externa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hyperlink" Target="https://portal.osg-htc.org/documentation/htc_workloads/submitting_workloads/checkpointing-on-OSPool/" TargetMode="External"/><Relationship Id="rId1" Type="http://schemas.openxmlformats.org/officeDocument/2006/relationships/slideLayout" Target="../slideLayouts/slideLayout2.xml"/><Relationship Id="rId4" Type="http://schemas.openxmlformats.org/officeDocument/2006/relationships/hyperlink" Target="https://www.allaboutbirds.org/cams/california-condor/" TargetMode="External"/></Relationships>
</file>

<file path=ppt/slides/_rels/slide34.xml.rels><?xml version="1.0" encoding="UTF-8" standalone="yes"?>
<Relationships xmlns="http://schemas.openxmlformats.org/package/2006/relationships"><Relationship Id="rId8" Type="http://schemas.openxmlformats.org/officeDocument/2006/relationships/image" Target="../media/image35.png"/><Relationship Id="rId13" Type="http://schemas.openxmlformats.org/officeDocument/2006/relationships/image" Target="../media/image39.png"/><Relationship Id="rId3" Type="http://schemas.openxmlformats.org/officeDocument/2006/relationships/hyperlink" Target="https://portal.osg-htc.org/documentation/support_and_training/support/getting-help-from-RCFs/" TargetMode="External"/><Relationship Id="rId7" Type="http://schemas.openxmlformats.org/officeDocument/2006/relationships/image" Target="../media/image34.png"/><Relationship Id="rId12" Type="http://schemas.openxmlformats.org/officeDocument/2006/relationships/image" Target="../media/image3.jpg"/><Relationship Id="rId2" Type="http://schemas.openxmlformats.org/officeDocument/2006/relationships/notesSlide" Target="../notesSlides/notesSlide17.xml"/><Relationship Id="rId1" Type="http://schemas.openxmlformats.org/officeDocument/2006/relationships/slideLayout" Target="../slideLayouts/slideLayout6.xml"/><Relationship Id="rId6" Type="http://schemas.openxmlformats.org/officeDocument/2006/relationships/image" Target="../media/image33.png"/><Relationship Id="rId11" Type="http://schemas.openxmlformats.org/officeDocument/2006/relationships/image" Target="../media/image38.jpg"/><Relationship Id="rId5" Type="http://schemas.openxmlformats.org/officeDocument/2006/relationships/hyperlink" Target="https://portal.osg-htc.org/documentation/" TargetMode="External"/><Relationship Id="rId10" Type="http://schemas.openxmlformats.org/officeDocument/2006/relationships/image" Target="../media/image37.png"/><Relationship Id="rId4" Type="http://schemas.openxmlformats.org/officeDocument/2006/relationships/hyperlink" Target="https://portal.osg-htc.org/documentation/support_and_training/training/osgusertraining/" TargetMode="External"/><Relationship Id="rId9" Type="http://schemas.openxmlformats.org/officeDocument/2006/relationships/image" Target="../media/image36.png"/><Relationship Id="rId14" Type="http://schemas.openxmlformats.org/officeDocument/2006/relationships/image" Target="../media/image40.sv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0EBD932-1BD0-2290-743F-3A676349154B}"/>
              </a:ext>
            </a:extLst>
          </p:cNvPr>
          <p:cNvSpPr>
            <a:spLocks noGrp="1"/>
          </p:cNvSpPr>
          <p:nvPr>
            <p:ph type="ctrTitle"/>
          </p:nvPr>
        </p:nvSpPr>
        <p:spPr>
          <a:xfrm>
            <a:off x="914400" y="1416654"/>
            <a:ext cx="10363200" cy="1470025"/>
          </a:xfrm>
        </p:spPr>
        <p:txBody>
          <a:bodyPr>
            <a:normAutofit fontScale="90000"/>
          </a:bodyPr>
          <a:lstStyle/>
          <a:p>
            <a:r>
              <a:rPr lang="en-US" b="1" i="0" u="none" strike="noStrike" dirty="0">
                <a:solidFill>
                  <a:srgbClr val="000000"/>
                </a:solidFill>
                <a:effectLst/>
                <a:latin typeface="Aptos" panose="020B0004020202020204" pitchFamily="34" charset="0"/>
              </a:rPr>
              <a:t>GPU Access and AI Workflows in CHTC and the </a:t>
            </a:r>
            <a:r>
              <a:rPr lang="en-US" b="1" i="0" u="none" strike="noStrike" dirty="0" err="1">
                <a:solidFill>
                  <a:srgbClr val="000000"/>
                </a:solidFill>
                <a:effectLst/>
                <a:latin typeface="Aptos" panose="020B0004020202020204" pitchFamily="34" charset="0"/>
              </a:rPr>
              <a:t>OSPool</a:t>
            </a:r>
            <a:endParaRPr lang="en-US" b="1" dirty="0"/>
          </a:p>
        </p:txBody>
      </p:sp>
      <p:sp>
        <p:nvSpPr>
          <p:cNvPr id="3" name="Subtitle 2">
            <a:extLst>
              <a:ext uri="{FF2B5EF4-FFF2-40B4-BE49-F238E27FC236}">
                <a16:creationId xmlns:a16="http://schemas.microsoft.com/office/drawing/2014/main" id="{CFE60BBA-14D2-44E8-2F24-30CBE98F870D}"/>
              </a:ext>
            </a:extLst>
          </p:cNvPr>
          <p:cNvSpPr>
            <a:spLocks noGrp="1"/>
          </p:cNvSpPr>
          <p:nvPr>
            <p:ph type="subTitle" idx="1"/>
          </p:nvPr>
        </p:nvSpPr>
        <p:spPr/>
        <p:txBody>
          <a:bodyPr>
            <a:normAutofit/>
          </a:bodyPr>
          <a:lstStyle/>
          <a:p>
            <a:r>
              <a:rPr lang="en-US" dirty="0"/>
              <a:t>Amber Lim, PhD</a:t>
            </a:r>
          </a:p>
          <a:p>
            <a:r>
              <a:rPr lang="en-US" dirty="0"/>
              <a:t>Center for High Throughput Computing</a:t>
            </a:r>
          </a:p>
          <a:p>
            <a:r>
              <a:rPr lang="en-US" dirty="0"/>
              <a:t>University of Wisconsin-Madison</a:t>
            </a:r>
          </a:p>
        </p:txBody>
      </p:sp>
      <p:sp>
        <p:nvSpPr>
          <p:cNvPr id="5" name="TextBox 4">
            <a:extLst>
              <a:ext uri="{FF2B5EF4-FFF2-40B4-BE49-F238E27FC236}">
                <a16:creationId xmlns:a16="http://schemas.microsoft.com/office/drawing/2014/main" id="{D9B4CA53-F539-05ED-1347-431A3B4B303D}"/>
              </a:ext>
            </a:extLst>
          </p:cNvPr>
          <p:cNvSpPr txBox="1"/>
          <p:nvPr/>
        </p:nvSpPr>
        <p:spPr>
          <a:xfrm>
            <a:off x="423705" y="5345087"/>
            <a:ext cx="11344589" cy="523220"/>
          </a:xfrm>
          <a:prstGeom prst="rect">
            <a:avLst/>
          </a:prstGeom>
          <a:noFill/>
        </p:spPr>
        <p:txBody>
          <a:bodyPr wrap="square">
            <a:spAutoFit/>
          </a:bodyPr>
          <a:lstStyle/>
          <a:p>
            <a:pPr lvl="1" algn="ctr" fontAlgn="base">
              <a:spcBef>
                <a:spcPct val="0"/>
              </a:spcBef>
              <a:spcAft>
                <a:spcPct val="0"/>
              </a:spcAft>
            </a:pPr>
            <a:r>
              <a:rPr lang="en-US" sz="1400" dirty="0"/>
              <a:t>This project is supported by the National Science Foundation under Cooperative Agreements OAC-2030508. Any opinions, findings, conclusions or recommendations expressed in this material are those of the authors and do not necessarily reflect the views of the National Science Foundation.</a:t>
            </a:r>
            <a:endParaRPr lang="en-US" sz="1400" b="1" dirty="0">
              <a:solidFill>
                <a:srgbClr val="0070C0"/>
              </a:solidFill>
            </a:endParaRPr>
          </a:p>
        </p:txBody>
      </p:sp>
    </p:spTree>
    <p:extLst>
      <p:ext uri="{BB962C8B-B14F-4D97-AF65-F5344CB8AC3E}">
        <p14:creationId xmlns:p14="http://schemas.microsoft.com/office/powerpoint/2010/main" val="259784204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Chart 6">
            <a:extLst>
              <a:ext uri="{FF2B5EF4-FFF2-40B4-BE49-F238E27FC236}">
                <a16:creationId xmlns:a16="http://schemas.microsoft.com/office/drawing/2014/main" id="{4B34FC57-4975-327B-AAB4-E06D4D6E9AE5}"/>
              </a:ext>
            </a:extLst>
          </p:cNvPr>
          <p:cNvGraphicFramePr>
            <a:graphicFrameLocks/>
          </p:cNvGraphicFramePr>
          <p:nvPr>
            <p:extLst>
              <p:ext uri="{D42A27DB-BD31-4B8C-83A1-F6EECF244321}">
                <p14:modId xmlns:p14="http://schemas.microsoft.com/office/powerpoint/2010/main" val="749794166"/>
              </p:ext>
            </p:extLst>
          </p:nvPr>
        </p:nvGraphicFramePr>
        <p:xfrm>
          <a:off x="7198482" y="1142904"/>
          <a:ext cx="4993518" cy="4526938"/>
        </p:xfrm>
        <a:graphic>
          <a:graphicData uri="http://schemas.openxmlformats.org/drawingml/2006/chart">
            <c:chart xmlns:c="http://schemas.openxmlformats.org/drawingml/2006/chart" xmlns:r="http://schemas.openxmlformats.org/officeDocument/2006/relationships" r:id="rId2"/>
          </a:graphicData>
        </a:graphic>
      </p:graphicFrame>
      <p:sp>
        <p:nvSpPr>
          <p:cNvPr id="2" name="Title 1">
            <a:extLst>
              <a:ext uri="{FF2B5EF4-FFF2-40B4-BE49-F238E27FC236}">
                <a16:creationId xmlns:a16="http://schemas.microsoft.com/office/drawing/2014/main" id="{3DC51E76-339C-4067-8661-8566265CB214}"/>
              </a:ext>
            </a:extLst>
          </p:cNvPr>
          <p:cNvSpPr>
            <a:spLocks noGrp="1"/>
          </p:cNvSpPr>
          <p:nvPr>
            <p:ph type="title"/>
          </p:nvPr>
        </p:nvSpPr>
        <p:spPr>
          <a:xfrm>
            <a:off x="229925" y="206182"/>
            <a:ext cx="10515600" cy="732155"/>
          </a:xfrm>
        </p:spPr>
        <p:txBody>
          <a:bodyPr/>
          <a:lstStyle/>
          <a:p>
            <a:r>
              <a:rPr lang="en-US" dirty="0"/>
              <a:t>GPU Hours and Projects on the </a:t>
            </a:r>
            <a:r>
              <a:rPr lang="en-US" dirty="0" err="1"/>
              <a:t>OSPool</a:t>
            </a:r>
            <a:endParaRPr lang="en-US" dirty="0"/>
          </a:p>
        </p:txBody>
      </p:sp>
      <p:sp>
        <p:nvSpPr>
          <p:cNvPr id="9" name="TextBox 8">
            <a:extLst>
              <a:ext uri="{FF2B5EF4-FFF2-40B4-BE49-F238E27FC236}">
                <a16:creationId xmlns:a16="http://schemas.microsoft.com/office/drawing/2014/main" id="{A8FC6D5B-D6BD-7780-68E5-D74A74B1286C}"/>
              </a:ext>
            </a:extLst>
          </p:cNvPr>
          <p:cNvSpPr txBox="1"/>
          <p:nvPr/>
        </p:nvSpPr>
        <p:spPr>
          <a:xfrm>
            <a:off x="7198482" y="4724423"/>
            <a:ext cx="2569945" cy="923330"/>
          </a:xfrm>
          <a:prstGeom prst="rect">
            <a:avLst/>
          </a:prstGeom>
          <a:noFill/>
        </p:spPr>
        <p:txBody>
          <a:bodyPr wrap="square" rtlCol="0">
            <a:spAutoFit/>
          </a:bodyPr>
          <a:lstStyle/>
          <a:p>
            <a:r>
              <a:rPr lang="en-US" dirty="0">
                <a:solidFill>
                  <a:schemeClr val="accent1"/>
                </a:solidFill>
              </a:rPr>
              <a:t>83.4%</a:t>
            </a:r>
          </a:p>
          <a:p>
            <a:r>
              <a:rPr lang="en-US" b="1" dirty="0" err="1">
                <a:solidFill>
                  <a:schemeClr val="accent1"/>
                </a:solidFill>
              </a:rPr>
              <a:t>IceCube</a:t>
            </a:r>
            <a:endParaRPr lang="en-US" b="1" dirty="0">
              <a:solidFill>
                <a:schemeClr val="accent1"/>
              </a:solidFill>
            </a:endParaRPr>
          </a:p>
          <a:p>
            <a:r>
              <a:rPr lang="en-US" i="1" dirty="0">
                <a:solidFill>
                  <a:schemeClr val="accent1"/>
                </a:solidFill>
              </a:rPr>
              <a:t>Physics</a:t>
            </a:r>
          </a:p>
        </p:txBody>
      </p:sp>
      <p:sp>
        <p:nvSpPr>
          <p:cNvPr id="5" name="TextBox 4">
            <a:extLst>
              <a:ext uri="{FF2B5EF4-FFF2-40B4-BE49-F238E27FC236}">
                <a16:creationId xmlns:a16="http://schemas.microsoft.com/office/drawing/2014/main" id="{C8DE86C5-2514-FF20-BC28-3036E88CA7C4}"/>
              </a:ext>
            </a:extLst>
          </p:cNvPr>
          <p:cNvSpPr txBox="1"/>
          <p:nvPr/>
        </p:nvSpPr>
        <p:spPr>
          <a:xfrm>
            <a:off x="7991569" y="2707154"/>
            <a:ext cx="3407343" cy="1569660"/>
          </a:xfrm>
          <a:prstGeom prst="rect">
            <a:avLst/>
          </a:prstGeom>
          <a:noFill/>
        </p:spPr>
        <p:txBody>
          <a:bodyPr wrap="square" rtlCol="0">
            <a:spAutoFit/>
          </a:bodyPr>
          <a:lstStyle/>
          <a:p>
            <a:pPr algn="ctr"/>
            <a:r>
              <a:rPr lang="en-US" sz="6000" b="0" i="0" u="none" strike="noStrike" dirty="0">
                <a:solidFill>
                  <a:srgbClr val="000000"/>
                </a:solidFill>
                <a:effectLst/>
                <a:latin typeface="Aptos Narrow" panose="020B0004020202020204" pitchFamily="34" charset="0"/>
              </a:rPr>
              <a:t>610,278</a:t>
            </a:r>
          </a:p>
          <a:p>
            <a:pPr algn="ctr"/>
            <a:r>
              <a:rPr lang="en-US" dirty="0">
                <a:solidFill>
                  <a:srgbClr val="000000"/>
                </a:solidFill>
                <a:latin typeface="Aptos Narrow" panose="020B0004020202020204" pitchFamily="34" charset="0"/>
              </a:rPr>
              <a:t>Total GPU hours</a:t>
            </a:r>
          </a:p>
          <a:p>
            <a:pPr algn="ctr"/>
            <a:r>
              <a:rPr lang="en-US" dirty="0">
                <a:solidFill>
                  <a:srgbClr val="000000"/>
                </a:solidFill>
                <a:latin typeface="Aptos Narrow" panose="020B0004020202020204" pitchFamily="34" charset="0"/>
              </a:rPr>
              <a:t>From May 2024 – May 2025</a:t>
            </a:r>
            <a:endParaRPr lang="en-US" dirty="0"/>
          </a:p>
        </p:txBody>
      </p:sp>
      <p:sp>
        <p:nvSpPr>
          <p:cNvPr id="10" name="TextBox 9">
            <a:extLst>
              <a:ext uri="{FF2B5EF4-FFF2-40B4-BE49-F238E27FC236}">
                <a16:creationId xmlns:a16="http://schemas.microsoft.com/office/drawing/2014/main" id="{5D697463-2491-6411-A11A-07C5628E1B93}"/>
              </a:ext>
            </a:extLst>
          </p:cNvPr>
          <p:cNvSpPr txBox="1"/>
          <p:nvPr/>
        </p:nvSpPr>
        <p:spPr>
          <a:xfrm>
            <a:off x="6068760" y="1683925"/>
            <a:ext cx="3522847" cy="1477328"/>
          </a:xfrm>
          <a:prstGeom prst="rect">
            <a:avLst/>
          </a:prstGeom>
          <a:noFill/>
        </p:spPr>
        <p:txBody>
          <a:bodyPr wrap="square" rtlCol="0">
            <a:spAutoFit/>
          </a:bodyPr>
          <a:lstStyle/>
          <a:p>
            <a:r>
              <a:rPr lang="en-US" dirty="0">
                <a:solidFill>
                  <a:schemeClr val="accent2"/>
                </a:solidFill>
              </a:rPr>
              <a:t>7.2%</a:t>
            </a:r>
          </a:p>
          <a:p>
            <a:r>
              <a:rPr lang="en-US" b="1" dirty="0" err="1">
                <a:solidFill>
                  <a:schemeClr val="accent2"/>
                </a:solidFill>
              </a:rPr>
              <a:t>UWMadison</a:t>
            </a:r>
            <a:r>
              <a:rPr lang="en-US" b="1" dirty="0">
                <a:solidFill>
                  <a:schemeClr val="accent2"/>
                </a:solidFill>
              </a:rPr>
              <a:t>_</a:t>
            </a:r>
          </a:p>
          <a:p>
            <a:r>
              <a:rPr lang="en-US" b="1" dirty="0">
                <a:solidFill>
                  <a:schemeClr val="accent2"/>
                </a:solidFill>
              </a:rPr>
              <a:t>Chemistry_</a:t>
            </a:r>
          </a:p>
          <a:p>
            <a:r>
              <a:rPr lang="en-US" b="1" dirty="0">
                <a:solidFill>
                  <a:schemeClr val="accent2"/>
                </a:solidFill>
              </a:rPr>
              <a:t>Wang</a:t>
            </a:r>
          </a:p>
          <a:p>
            <a:r>
              <a:rPr lang="en-US" i="1" dirty="0">
                <a:solidFill>
                  <a:schemeClr val="accent2"/>
                </a:solidFill>
              </a:rPr>
              <a:t>Chemistry</a:t>
            </a:r>
          </a:p>
        </p:txBody>
      </p:sp>
      <p:sp>
        <p:nvSpPr>
          <p:cNvPr id="11" name="TextBox 10">
            <a:extLst>
              <a:ext uri="{FF2B5EF4-FFF2-40B4-BE49-F238E27FC236}">
                <a16:creationId xmlns:a16="http://schemas.microsoft.com/office/drawing/2014/main" id="{DF7F16B9-5C4A-77D8-3C38-824A18C665C1}"/>
              </a:ext>
            </a:extLst>
          </p:cNvPr>
          <p:cNvSpPr txBox="1"/>
          <p:nvPr/>
        </p:nvSpPr>
        <p:spPr>
          <a:xfrm>
            <a:off x="6972412" y="879795"/>
            <a:ext cx="3522847" cy="923330"/>
          </a:xfrm>
          <a:prstGeom prst="rect">
            <a:avLst/>
          </a:prstGeom>
          <a:noFill/>
        </p:spPr>
        <p:txBody>
          <a:bodyPr wrap="square" rtlCol="0">
            <a:spAutoFit/>
          </a:bodyPr>
          <a:lstStyle/>
          <a:p>
            <a:r>
              <a:rPr lang="en-US" dirty="0">
                <a:solidFill>
                  <a:schemeClr val="accent3"/>
                </a:solidFill>
              </a:rPr>
              <a:t>2%</a:t>
            </a:r>
          </a:p>
          <a:p>
            <a:r>
              <a:rPr lang="en-US" b="1" dirty="0" err="1">
                <a:solidFill>
                  <a:schemeClr val="accent3"/>
                </a:solidFill>
              </a:rPr>
              <a:t>CMU_Isayev</a:t>
            </a:r>
            <a:endParaRPr lang="en-US" b="1" dirty="0">
              <a:solidFill>
                <a:schemeClr val="accent3"/>
              </a:solidFill>
            </a:endParaRPr>
          </a:p>
          <a:p>
            <a:r>
              <a:rPr lang="en-US" i="1" dirty="0">
                <a:solidFill>
                  <a:schemeClr val="accent3"/>
                </a:solidFill>
              </a:rPr>
              <a:t>Chemistry</a:t>
            </a:r>
          </a:p>
        </p:txBody>
      </p:sp>
      <p:sp>
        <p:nvSpPr>
          <p:cNvPr id="12" name="TextBox 11">
            <a:extLst>
              <a:ext uri="{FF2B5EF4-FFF2-40B4-BE49-F238E27FC236}">
                <a16:creationId xmlns:a16="http://schemas.microsoft.com/office/drawing/2014/main" id="{AB338C6C-B021-AEAE-28AE-EF16CF80C7D9}"/>
              </a:ext>
            </a:extLst>
          </p:cNvPr>
          <p:cNvSpPr txBox="1"/>
          <p:nvPr/>
        </p:nvSpPr>
        <p:spPr>
          <a:xfrm>
            <a:off x="567107" y="1045161"/>
            <a:ext cx="6066514" cy="4893647"/>
          </a:xfrm>
          <a:prstGeom prst="rect">
            <a:avLst/>
          </a:prstGeom>
          <a:noFill/>
        </p:spPr>
        <p:txBody>
          <a:bodyPr wrap="square" rtlCol="0">
            <a:spAutoFit/>
          </a:bodyPr>
          <a:lstStyle/>
          <a:p>
            <a:r>
              <a:rPr lang="en-US" sz="2400" dirty="0"/>
              <a:t>Some projects in the middle of the pack:</a:t>
            </a:r>
          </a:p>
          <a:p>
            <a:endParaRPr lang="en-US" sz="2400" dirty="0"/>
          </a:p>
          <a:p>
            <a:r>
              <a:rPr lang="en-US" sz="2400" b="1" dirty="0"/>
              <a:t>WSU_3DHydro</a:t>
            </a:r>
            <a:r>
              <a:rPr lang="en-US" sz="2400" dirty="0"/>
              <a:t> – 63 GPU hours</a:t>
            </a:r>
          </a:p>
          <a:p>
            <a:pPr lvl="1"/>
            <a:r>
              <a:rPr lang="en-US" sz="2400" dirty="0"/>
              <a:t>PI: Chun Shen</a:t>
            </a:r>
          </a:p>
          <a:p>
            <a:pPr lvl="1"/>
            <a:r>
              <a:rPr lang="en-US" sz="2400" i="1" dirty="0"/>
              <a:t>Nuclear Physics</a:t>
            </a:r>
          </a:p>
          <a:p>
            <a:endParaRPr lang="en-US" sz="2400" b="1" dirty="0"/>
          </a:p>
          <a:p>
            <a:r>
              <a:rPr lang="en-US" sz="2400" b="1" dirty="0" err="1"/>
              <a:t>BiomedInfo</a:t>
            </a:r>
            <a:r>
              <a:rPr lang="en-US" sz="2400" dirty="0"/>
              <a:t> – 157 GPU hours</a:t>
            </a:r>
          </a:p>
          <a:p>
            <a:pPr lvl="1"/>
            <a:r>
              <a:rPr lang="en-US" sz="2400" dirty="0"/>
              <a:t>PI: Erik Wright</a:t>
            </a:r>
          </a:p>
          <a:p>
            <a:pPr lvl="1"/>
            <a:r>
              <a:rPr lang="en-US" sz="2400" i="1" dirty="0"/>
              <a:t>Bioinformatics</a:t>
            </a:r>
          </a:p>
          <a:p>
            <a:pPr lvl="1"/>
            <a:endParaRPr lang="en-US" sz="2400" dirty="0"/>
          </a:p>
          <a:p>
            <a:r>
              <a:rPr lang="en-US" sz="2400" b="1" dirty="0" err="1"/>
              <a:t>UNL_Hebets</a:t>
            </a:r>
            <a:r>
              <a:rPr lang="en-US" sz="2400" b="1" dirty="0"/>
              <a:t> </a:t>
            </a:r>
            <a:r>
              <a:rPr lang="en-US" sz="2400" dirty="0"/>
              <a:t>– 3062 GPU hours</a:t>
            </a:r>
          </a:p>
          <a:p>
            <a:pPr lvl="1"/>
            <a:r>
              <a:rPr lang="en-US" sz="2400" dirty="0"/>
              <a:t>PI: Eileen Hebets</a:t>
            </a:r>
          </a:p>
          <a:p>
            <a:pPr lvl="1"/>
            <a:r>
              <a:rPr lang="en-US" sz="2400" i="1" dirty="0"/>
              <a:t>Biological Sciences</a:t>
            </a:r>
          </a:p>
        </p:txBody>
      </p:sp>
    </p:spTree>
    <p:extLst>
      <p:ext uri="{BB962C8B-B14F-4D97-AF65-F5344CB8AC3E}">
        <p14:creationId xmlns:p14="http://schemas.microsoft.com/office/powerpoint/2010/main" val="39018343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0"/>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2">
                                            <p:txEl>
                                              <p:pRg st="0" end="0"/>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2">
                                            <p:txEl>
                                              <p:pRg st="2" end="2"/>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2">
                                            <p:txEl>
                                              <p:pRg st="3" end="3"/>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2">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2">
                                            <p:txEl>
                                              <p:pRg st="6" end="6"/>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12">
                                            <p:txEl>
                                              <p:pRg st="7" end="7"/>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12">
                                            <p:txEl>
                                              <p:pRg st="8" end="8"/>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12">
                                            <p:txEl>
                                              <p:pRg st="10" end="10"/>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12">
                                            <p:txEl>
                                              <p:pRg st="11" end="11"/>
                                            </p:txEl>
                                          </p:spTgt>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12">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0" grpId="0"/>
      <p:bldP spid="11"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801989-FBA9-8695-5089-AADB968CFDEF}"/>
              </a:ext>
            </a:extLst>
          </p:cNvPr>
          <p:cNvSpPr>
            <a:spLocks noGrp="1"/>
          </p:cNvSpPr>
          <p:nvPr>
            <p:ph type="title"/>
          </p:nvPr>
        </p:nvSpPr>
        <p:spPr/>
        <p:txBody>
          <a:bodyPr>
            <a:normAutofit fontScale="90000"/>
          </a:bodyPr>
          <a:lstStyle/>
          <a:p>
            <a:pPr algn="ctr"/>
            <a:r>
              <a:rPr lang="en-US" dirty="0"/>
              <a:t>How do you run GPU jobs?</a:t>
            </a:r>
          </a:p>
        </p:txBody>
      </p:sp>
      <p:sp>
        <p:nvSpPr>
          <p:cNvPr id="3" name="Text Placeholder 2">
            <a:extLst>
              <a:ext uri="{FF2B5EF4-FFF2-40B4-BE49-F238E27FC236}">
                <a16:creationId xmlns:a16="http://schemas.microsoft.com/office/drawing/2014/main" id="{F9B12EDE-A4D5-C740-B811-5EDCD8001D94}"/>
              </a:ext>
            </a:extLst>
          </p:cNvPr>
          <p:cNvSpPr>
            <a:spLocks noGrp="1"/>
          </p:cNvSpPr>
          <p:nvPr>
            <p:ph type="body" idx="1"/>
          </p:nvPr>
        </p:nvSpPr>
        <p:spPr>
          <a:xfrm>
            <a:off x="415600" y="5501031"/>
            <a:ext cx="11360800" cy="590801"/>
          </a:xfrm>
        </p:spPr>
        <p:txBody>
          <a:bodyPr/>
          <a:lstStyle/>
          <a:p>
            <a:pPr marL="152396" indent="0" algn="ctr">
              <a:buNone/>
            </a:pPr>
            <a:r>
              <a:rPr lang="en-US" dirty="0">
                <a:latin typeface="+mj-lt"/>
              </a:rPr>
              <a:t>Let us take you under our wing..</a:t>
            </a:r>
          </a:p>
        </p:txBody>
      </p:sp>
      <p:pic>
        <p:nvPicPr>
          <p:cNvPr id="3074" name="Picture 2">
            <a:extLst>
              <a:ext uri="{FF2B5EF4-FFF2-40B4-BE49-F238E27FC236}">
                <a16:creationId xmlns:a16="http://schemas.microsoft.com/office/drawing/2014/main" id="{9A722AE0-C9FF-7AD3-21E9-48115CBFDE7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53628" y="1500187"/>
            <a:ext cx="6858000" cy="3857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271730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Content Placeholder 5" descr="A person smiling for a picture&#10;&#10;AI-generated content may be incorrect.">
            <a:extLst>
              <a:ext uri="{FF2B5EF4-FFF2-40B4-BE49-F238E27FC236}">
                <a16:creationId xmlns:a16="http://schemas.microsoft.com/office/drawing/2014/main" id="{4B04C763-9590-9498-B00A-D1AE491B5265}"/>
              </a:ext>
            </a:extLst>
          </p:cNvPr>
          <p:cNvPicPr>
            <a:picLocks noGrp="1" noChangeAspect="1"/>
          </p:cNvPicPr>
          <p:nvPr>
            <p:ph idx="1"/>
          </p:nvPr>
        </p:nvPicPr>
        <p:blipFill rotWithShape="1">
          <a:blip r:embed="rId3"/>
          <a:srcRect t="14183" b="14183"/>
          <a:stretch/>
        </p:blipFill>
        <p:spPr>
          <a:xfrm>
            <a:off x="824567" y="753356"/>
            <a:ext cx="1521740" cy="1521740"/>
          </a:xfrm>
          <a:prstGeom prst="ellipse">
            <a:avLst/>
          </a:prstGeom>
        </p:spPr>
      </p:pic>
      <p:sp>
        <p:nvSpPr>
          <p:cNvPr id="7" name="TextBox 6">
            <a:extLst>
              <a:ext uri="{FF2B5EF4-FFF2-40B4-BE49-F238E27FC236}">
                <a16:creationId xmlns:a16="http://schemas.microsoft.com/office/drawing/2014/main" id="{DBBBBC72-C8AD-6CAB-2361-5882B4E214FB}"/>
              </a:ext>
            </a:extLst>
          </p:cNvPr>
          <p:cNvSpPr txBox="1"/>
          <p:nvPr/>
        </p:nvSpPr>
        <p:spPr>
          <a:xfrm>
            <a:off x="2914348" y="825275"/>
            <a:ext cx="8072942" cy="1535817"/>
          </a:xfrm>
          <a:prstGeom prst="roundRect">
            <a:avLst>
              <a:gd name="adj" fmla="val 32671"/>
            </a:avLst>
          </a:prstGeom>
          <a:solidFill>
            <a:schemeClr val="bg1">
              <a:lumMod val="85000"/>
            </a:schemeClr>
          </a:solidFill>
        </p:spPr>
        <p:txBody>
          <a:bodyPr wrap="square" tIns="91440" bIns="45720" rtlCol="0">
            <a:spAutoFit/>
          </a:bodyPr>
          <a:lstStyle/>
          <a:p>
            <a:r>
              <a:rPr lang="en-US" sz="2400" dirty="0">
                <a:latin typeface="Helvetica" panose="020B0604020202020204" pitchFamily="34" charset="0"/>
                <a:cs typeface="Helvetica" panose="020B0604020202020204" pitchFamily="34" charset="0"/>
              </a:rPr>
              <a:t>I want to train a model using images I saved from the #social channel in Slack to classify whether pictures I give it are of cats or dogs!</a:t>
            </a:r>
          </a:p>
        </p:txBody>
      </p:sp>
      <p:sp>
        <p:nvSpPr>
          <p:cNvPr id="34" name="TextBox 33">
            <a:extLst>
              <a:ext uri="{FF2B5EF4-FFF2-40B4-BE49-F238E27FC236}">
                <a16:creationId xmlns:a16="http://schemas.microsoft.com/office/drawing/2014/main" id="{B00A7EC4-7CF4-2E63-E37B-BA9F2E0A6836}"/>
              </a:ext>
            </a:extLst>
          </p:cNvPr>
          <p:cNvSpPr txBox="1"/>
          <p:nvPr/>
        </p:nvSpPr>
        <p:spPr>
          <a:xfrm>
            <a:off x="2914348" y="2430967"/>
            <a:ext cx="8072942" cy="649188"/>
          </a:xfrm>
          <a:prstGeom prst="roundRect">
            <a:avLst>
              <a:gd name="adj" fmla="val 50000"/>
            </a:avLst>
          </a:prstGeom>
          <a:solidFill>
            <a:schemeClr val="bg1">
              <a:lumMod val="85000"/>
            </a:schemeClr>
          </a:solidFill>
        </p:spPr>
        <p:txBody>
          <a:bodyPr wrap="square" lIns="182880" rtlCol="0">
            <a:spAutoFit/>
          </a:bodyPr>
          <a:lstStyle/>
          <a:p>
            <a:r>
              <a:rPr lang="en-US" sz="2400" dirty="0">
                <a:latin typeface="Helvetica" panose="020B0604020202020204" pitchFamily="34" charset="0"/>
                <a:cs typeface="Helvetica" panose="020B0604020202020204" pitchFamily="34" charset="0"/>
              </a:rPr>
              <a:t>What do I need to consider…</a:t>
            </a:r>
          </a:p>
        </p:txBody>
      </p:sp>
      <p:sp>
        <p:nvSpPr>
          <p:cNvPr id="37" name="TextBox 36">
            <a:extLst>
              <a:ext uri="{FF2B5EF4-FFF2-40B4-BE49-F238E27FC236}">
                <a16:creationId xmlns:a16="http://schemas.microsoft.com/office/drawing/2014/main" id="{C72AEDFB-49C0-BC93-DA42-73C6599F5018}"/>
              </a:ext>
            </a:extLst>
          </p:cNvPr>
          <p:cNvSpPr txBox="1"/>
          <p:nvPr/>
        </p:nvSpPr>
        <p:spPr>
          <a:xfrm>
            <a:off x="2914348" y="3150029"/>
            <a:ext cx="8072942" cy="649188"/>
          </a:xfrm>
          <a:prstGeom prst="roundRect">
            <a:avLst>
              <a:gd name="adj" fmla="val 50000"/>
            </a:avLst>
          </a:prstGeom>
          <a:solidFill>
            <a:schemeClr val="bg1">
              <a:lumMod val="85000"/>
            </a:schemeClr>
          </a:solidFill>
        </p:spPr>
        <p:txBody>
          <a:bodyPr wrap="square" lIns="182880" rtlCol="0">
            <a:spAutoFit/>
          </a:bodyPr>
          <a:lstStyle/>
          <a:p>
            <a:r>
              <a:rPr lang="en-US" sz="2400" dirty="0">
                <a:latin typeface="Helvetica" pitchFamily="2" charset="0"/>
              </a:rPr>
              <a:t>as I start to do development?</a:t>
            </a:r>
          </a:p>
        </p:txBody>
      </p:sp>
      <p:sp>
        <p:nvSpPr>
          <p:cNvPr id="38" name="TextBox 37">
            <a:extLst>
              <a:ext uri="{FF2B5EF4-FFF2-40B4-BE49-F238E27FC236}">
                <a16:creationId xmlns:a16="http://schemas.microsoft.com/office/drawing/2014/main" id="{1106FD71-AC0D-DEDC-1AED-D93CD04C3550}"/>
              </a:ext>
            </a:extLst>
          </p:cNvPr>
          <p:cNvSpPr txBox="1"/>
          <p:nvPr/>
        </p:nvSpPr>
        <p:spPr>
          <a:xfrm>
            <a:off x="2914348" y="3869091"/>
            <a:ext cx="8072942" cy="649188"/>
          </a:xfrm>
          <a:prstGeom prst="roundRect">
            <a:avLst>
              <a:gd name="adj" fmla="val 50000"/>
            </a:avLst>
          </a:prstGeom>
          <a:solidFill>
            <a:schemeClr val="bg1">
              <a:lumMod val="85000"/>
            </a:schemeClr>
          </a:solidFill>
        </p:spPr>
        <p:txBody>
          <a:bodyPr wrap="square" lIns="182880" rtlCol="0">
            <a:spAutoFit/>
          </a:bodyPr>
          <a:lstStyle/>
          <a:p>
            <a:r>
              <a:rPr lang="en-US" sz="2400" b="0" u="none" strike="noStrike" dirty="0">
                <a:effectLst/>
                <a:latin typeface="Helvetica" pitchFamily="2" charset="0"/>
              </a:rPr>
              <a:t>as I think about running jobs in CHTC?</a:t>
            </a:r>
          </a:p>
        </p:txBody>
      </p:sp>
      <p:sp>
        <p:nvSpPr>
          <p:cNvPr id="39" name="TextBox 38">
            <a:extLst>
              <a:ext uri="{FF2B5EF4-FFF2-40B4-BE49-F238E27FC236}">
                <a16:creationId xmlns:a16="http://schemas.microsoft.com/office/drawing/2014/main" id="{9E459123-67AD-B56C-1AF5-4C4AB5F55D8D}"/>
              </a:ext>
            </a:extLst>
          </p:cNvPr>
          <p:cNvSpPr txBox="1"/>
          <p:nvPr/>
        </p:nvSpPr>
        <p:spPr>
          <a:xfrm>
            <a:off x="2914348" y="4588154"/>
            <a:ext cx="8072942" cy="649188"/>
          </a:xfrm>
          <a:prstGeom prst="roundRect">
            <a:avLst>
              <a:gd name="adj" fmla="val 50000"/>
            </a:avLst>
          </a:prstGeom>
          <a:solidFill>
            <a:schemeClr val="bg1">
              <a:lumMod val="85000"/>
            </a:schemeClr>
          </a:solidFill>
        </p:spPr>
        <p:txBody>
          <a:bodyPr wrap="square" lIns="182880" rtlCol="0">
            <a:spAutoFit/>
          </a:bodyPr>
          <a:lstStyle/>
          <a:p>
            <a:r>
              <a:rPr lang="en-US" sz="2400" dirty="0">
                <a:latin typeface="Helvetica" pitchFamily="2" charset="0"/>
              </a:rPr>
              <a:t>as I think about improving training in CHTC?</a:t>
            </a:r>
            <a:endParaRPr lang="en-US" sz="2400" dirty="0">
              <a:latin typeface="Helvetica" panose="020B0604020202020204" pitchFamily="34" charset="0"/>
              <a:cs typeface="Helvetica" panose="020B0604020202020204" pitchFamily="34" charset="0"/>
            </a:endParaRPr>
          </a:p>
        </p:txBody>
      </p:sp>
    </p:spTree>
    <p:extLst>
      <p:ext uri="{BB962C8B-B14F-4D97-AF65-F5344CB8AC3E}">
        <p14:creationId xmlns:p14="http://schemas.microsoft.com/office/powerpoint/2010/main" val="23995733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4" grpId="0" animBg="1"/>
      <p:bldP spid="37" grpId="0" animBg="1"/>
      <p:bldP spid="38" grpId="0" animBg="1"/>
      <p:bldP spid="39"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189535-6CEF-483A-1C8F-F0AE1B8B0B5C}"/>
              </a:ext>
            </a:extLst>
          </p:cNvPr>
          <p:cNvSpPr>
            <a:spLocks noGrp="1"/>
          </p:cNvSpPr>
          <p:nvPr>
            <p:ph type="title"/>
          </p:nvPr>
        </p:nvSpPr>
        <p:spPr>
          <a:xfrm>
            <a:off x="490282" y="338401"/>
            <a:ext cx="11260666" cy="708763"/>
          </a:xfrm>
        </p:spPr>
        <p:txBody>
          <a:bodyPr>
            <a:normAutofit fontScale="90000"/>
          </a:bodyPr>
          <a:lstStyle/>
          <a:p>
            <a:pPr algn="ctr"/>
            <a:r>
              <a:rPr lang="en-US" dirty="0"/>
              <a:t>Researcher-to-AI-workflow-proficiency pipeline!</a:t>
            </a:r>
          </a:p>
        </p:txBody>
      </p:sp>
      <p:sp>
        <p:nvSpPr>
          <p:cNvPr id="77" name="Rectangle 76">
            <a:extLst>
              <a:ext uri="{FF2B5EF4-FFF2-40B4-BE49-F238E27FC236}">
                <a16:creationId xmlns:a16="http://schemas.microsoft.com/office/drawing/2014/main" id="{56BC06CC-22ED-1290-DA6B-3F0FECB8C797}"/>
              </a:ext>
            </a:extLst>
          </p:cNvPr>
          <p:cNvSpPr/>
          <p:nvPr/>
        </p:nvSpPr>
        <p:spPr>
          <a:xfrm>
            <a:off x="700786"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41" name="Group 40">
            <a:extLst>
              <a:ext uri="{FF2B5EF4-FFF2-40B4-BE49-F238E27FC236}">
                <a16:creationId xmlns:a16="http://schemas.microsoft.com/office/drawing/2014/main" id="{314A62B2-7937-E128-A20B-7E3CD5DBDBC8}"/>
              </a:ext>
            </a:extLst>
          </p:cNvPr>
          <p:cNvGrpSpPr/>
          <p:nvPr/>
        </p:nvGrpSpPr>
        <p:grpSpPr>
          <a:xfrm>
            <a:off x="1498096" y="2782455"/>
            <a:ext cx="1744133" cy="1744133"/>
            <a:chOff x="2500570" y="2987133"/>
            <a:chExt cx="1744133" cy="1744133"/>
          </a:xfrm>
        </p:grpSpPr>
        <p:pic>
          <p:nvPicPr>
            <p:cNvPr id="42" name="Graphic 41" descr="Blackboard with solid fill">
              <a:extLst>
                <a:ext uri="{FF2B5EF4-FFF2-40B4-BE49-F238E27FC236}">
                  <a16:creationId xmlns:a16="http://schemas.microsoft.com/office/drawing/2014/main" id="{52611C7B-B8CF-05CB-3D01-4D6E9617C77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2500570" y="2987133"/>
              <a:ext cx="1744133" cy="1744133"/>
            </a:xfrm>
            <a:prstGeom prst="rect">
              <a:avLst/>
            </a:prstGeom>
          </p:spPr>
        </p:pic>
        <p:grpSp>
          <p:nvGrpSpPr>
            <p:cNvPr id="43" name="Group 42">
              <a:extLst>
                <a:ext uri="{FF2B5EF4-FFF2-40B4-BE49-F238E27FC236}">
                  <a16:creationId xmlns:a16="http://schemas.microsoft.com/office/drawing/2014/main" id="{7FCF4AF4-4789-FF87-C91C-8D42481B6A0E}"/>
                </a:ext>
              </a:extLst>
            </p:cNvPr>
            <p:cNvGrpSpPr/>
            <p:nvPr/>
          </p:nvGrpSpPr>
          <p:grpSpPr>
            <a:xfrm>
              <a:off x="2915437" y="3753458"/>
              <a:ext cx="914400" cy="914400"/>
              <a:chOff x="2915437" y="3753458"/>
              <a:chExt cx="914400" cy="914400"/>
            </a:xfrm>
          </p:grpSpPr>
          <p:sp>
            <p:nvSpPr>
              <p:cNvPr id="44" name="Freeform: Shape 43">
                <a:extLst>
                  <a:ext uri="{FF2B5EF4-FFF2-40B4-BE49-F238E27FC236}">
                    <a16:creationId xmlns:a16="http://schemas.microsoft.com/office/drawing/2014/main" id="{B26574BE-406A-3A3A-B4D2-40005D6EBD2A}"/>
                  </a:ext>
                </a:extLst>
              </p:cNvPr>
              <p:cNvSpPr/>
              <p:nvPr/>
            </p:nvSpPr>
            <p:spPr>
              <a:xfrm>
                <a:off x="3088217" y="3896783"/>
                <a:ext cx="582440" cy="582084"/>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Lst>
                <a:rect l="l" t="t" r="r" b="b"/>
                <a:pathLst>
                  <a:path w="582440" h="582084">
                    <a:moveTo>
                      <a:pt x="395816" y="247650"/>
                    </a:moveTo>
                    <a:lnTo>
                      <a:pt x="395816" y="247650"/>
                    </a:lnTo>
                    <a:cubicBezTo>
                      <a:pt x="398638" y="239183"/>
                      <a:pt x="404039" y="231171"/>
                      <a:pt x="404283" y="222250"/>
                    </a:cubicBezTo>
                    <a:cubicBezTo>
                      <a:pt x="405463" y="179204"/>
                      <a:pt x="401976" y="136153"/>
                      <a:pt x="400050" y="93134"/>
                    </a:cubicBezTo>
                    <a:cubicBezTo>
                      <a:pt x="399858" y="88847"/>
                      <a:pt x="399062" y="84575"/>
                      <a:pt x="397933" y="80434"/>
                    </a:cubicBezTo>
                    <a:cubicBezTo>
                      <a:pt x="396933" y="76768"/>
                      <a:pt x="394902" y="73455"/>
                      <a:pt x="393700" y="69850"/>
                    </a:cubicBezTo>
                    <a:cubicBezTo>
                      <a:pt x="392780" y="67090"/>
                      <a:pt x="392604" y="64108"/>
                      <a:pt x="391583" y="61384"/>
                    </a:cubicBezTo>
                    <a:cubicBezTo>
                      <a:pt x="390128" y="57503"/>
                      <a:pt x="382953" y="44845"/>
                      <a:pt x="381000" y="42334"/>
                    </a:cubicBezTo>
                    <a:cubicBezTo>
                      <a:pt x="375523" y="35293"/>
                      <a:pt x="363194" y="26645"/>
                      <a:pt x="357716" y="21167"/>
                    </a:cubicBezTo>
                    <a:cubicBezTo>
                      <a:pt x="353819" y="17270"/>
                      <a:pt x="351398" y="11956"/>
                      <a:pt x="347133" y="8467"/>
                    </a:cubicBezTo>
                    <a:cubicBezTo>
                      <a:pt x="338672" y="1544"/>
                      <a:pt x="331777" y="1674"/>
                      <a:pt x="321733" y="0"/>
                    </a:cubicBezTo>
                    <a:lnTo>
                      <a:pt x="256116" y="2117"/>
                    </a:lnTo>
                    <a:cubicBezTo>
                      <a:pt x="239337" y="4603"/>
                      <a:pt x="223667" y="12015"/>
                      <a:pt x="207433" y="16934"/>
                    </a:cubicBezTo>
                    <a:lnTo>
                      <a:pt x="186266" y="23284"/>
                    </a:lnTo>
                    <a:cubicBezTo>
                      <a:pt x="181877" y="26210"/>
                      <a:pt x="176477" y="29210"/>
                      <a:pt x="173566" y="33867"/>
                    </a:cubicBezTo>
                    <a:cubicBezTo>
                      <a:pt x="171552" y="37089"/>
                      <a:pt x="171706" y="41483"/>
                      <a:pt x="169333" y="44450"/>
                    </a:cubicBezTo>
                    <a:cubicBezTo>
                      <a:pt x="165891" y="48753"/>
                      <a:pt x="160866" y="51506"/>
                      <a:pt x="156633" y="55034"/>
                    </a:cubicBezTo>
                    <a:cubicBezTo>
                      <a:pt x="155927" y="59267"/>
                      <a:pt x="155622" y="63587"/>
                      <a:pt x="154516" y="67734"/>
                    </a:cubicBezTo>
                    <a:cubicBezTo>
                      <a:pt x="152791" y="74201"/>
                      <a:pt x="149789" y="80290"/>
                      <a:pt x="148166" y="86784"/>
                    </a:cubicBezTo>
                    <a:lnTo>
                      <a:pt x="146050" y="95250"/>
                    </a:lnTo>
                    <a:cubicBezTo>
                      <a:pt x="148167" y="105128"/>
                      <a:pt x="149625" y="115170"/>
                      <a:pt x="152400" y="124884"/>
                    </a:cubicBezTo>
                    <a:cubicBezTo>
                      <a:pt x="165145" y="169493"/>
                      <a:pt x="163688" y="142875"/>
                      <a:pt x="162983" y="152400"/>
                    </a:cubicBezTo>
                    <a:cubicBezTo>
                      <a:pt x="162278" y="161925"/>
                      <a:pt x="136706" y="159113"/>
                      <a:pt x="148167" y="182034"/>
                    </a:cubicBezTo>
                    <a:cubicBezTo>
                      <a:pt x="145510" y="211257"/>
                      <a:pt x="168628" y="230717"/>
                      <a:pt x="175683" y="245534"/>
                    </a:cubicBezTo>
                    <a:cubicBezTo>
                      <a:pt x="182738" y="260351"/>
                      <a:pt x="181990" y="260723"/>
                      <a:pt x="190500" y="270934"/>
                    </a:cubicBezTo>
                    <a:cubicBezTo>
                      <a:pt x="192758" y="273644"/>
                      <a:pt x="194733" y="276578"/>
                      <a:pt x="196850" y="279400"/>
                    </a:cubicBezTo>
                    <a:cubicBezTo>
                      <a:pt x="198080" y="284322"/>
                      <a:pt x="201330" y="296370"/>
                      <a:pt x="201083" y="300567"/>
                    </a:cubicBezTo>
                    <a:cubicBezTo>
                      <a:pt x="200620" y="308442"/>
                      <a:pt x="199682" y="316488"/>
                      <a:pt x="196850" y="323850"/>
                    </a:cubicBezTo>
                    <a:cubicBezTo>
                      <a:pt x="195937" y="326224"/>
                      <a:pt x="192487" y="326495"/>
                      <a:pt x="190500" y="328084"/>
                    </a:cubicBezTo>
                    <a:cubicBezTo>
                      <a:pt x="188942" y="329331"/>
                      <a:pt x="187890" y="331157"/>
                      <a:pt x="186266" y="332317"/>
                    </a:cubicBezTo>
                    <a:cubicBezTo>
                      <a:pt x="182918" y="334708"/>
                      <a:pt x="179053" y="336308"/>
                      <a:pt x="175683" y="338667"/>
                    </a:cubicBezTo>
                    <a:cubicBezTo>
                      <a:pt x="171982" y="341258"/>
                      <a:pt x="169213" y="345265"/>
                      <a:pt x="165100" y="347134"/>
                    </a:cubicBezTo>
                    <a:cubicBezTo>
                      <a:pt x="161193" y="348910"/>
                      <a:pt x="156633" y="348545"/>
                      <a:pt x="152400" y="349250"/>
                    </a:cubicBezTo>
                    <a:cubicBezTo>
                      <a:pt x="149578" y="351367"/>
                      <a:pt x="147017" y="353887"/>
                      <a:pt x="143933" y="355600"/>
                    </a:cubicBezTo>
                    <a:cubicBezTo>
                      <a:pt x="133775" y="361244"/>
                      <a:pt x="133510" y="359020"/>
                      <a:pt x="122766" y="361950"/>
                    </a:cubicBezTo>
                    <a:cubicBezTo>
                      <a:pt x="96405" y="369139"/>
                      <a:pt x="123690" y="363914"/>
                      <a:pt x="97366" y="368300"/>
                    </a:cubicBezTo>
                    <a:cubicBezTo>
                      <a:pt x="94544" y="369711"/>
                      <a:pt x="91893" y="371536"/>
                      <a:pt x="88900" y="372534"/>
                    </a:cubicBezTo>
                    <a:cubicBezTo>
                      <a:pt x="85487" y="373672"/>
                      <a:pt x="81604" y="373189"/>
                      <a:pt x="78316" y="374650"/>
                    </a:cubicBezTo>
                    <a:cubicBezTo>
                      <a:pt x="75092" y="376083"/>
                      <a:pt x="73005" y="379422"/>
                      <a:pt x="69850" y="381000"/>
                    </a:cubicBezTo>
                    <a:cubicBezTo>
                      <a:pt x="65859" y="382996"/>
                      <a:pt x="57150" y="385234"/>
                      <a:pt x="57150" y="385234"/>
                    </a:cubicBezTo>
                    <a:cubicBezTo>
                      <a:pt x="43879" y="398503"/>
                      <a:pt x="51198" y="393964"/>
                      <a:pt x="35983" y="400050"/>
                    </a:cubicBezTo>
                    <a:cubicBezTo>
                      <a:pt x="34572" y="402167"/>
                      <a:pt x="33379" y="404446"/>
                      <a:pt x="31750" y="406400"/>
                    </a:cubicBezTo>
                    <a:cubicBezTo>
                      <a:pt x="29834" y="408700"/>
                      <a:pt x="26987" y="410212"/>
                      <a:pt x="25400" y="412750"/>
                    </a:cubicBezTo>
                    <a:cubicBezTo>
                      <a:pt x="23386" y="415972"/>
                      <a:pt x="22865" y="419935"/>
                      <a:pt x="21166" y="423334"/>
                    </a:cubicBezTo>
                    <a:cubicBezTo>
                      <a:pt x="18923" y="427819"/>
                      <a:pt x="12986" y="434305"/>
                      <a:pt x="10583" y="438150"/>
                    </a:cubicBezTo>
                    <a:cubicBezTo>
                      <a:pt x="1295" y="453011"/>
                      <a:pt x="12107" y="440860"/>
                      <a:pt x="0" y="452967"/>
                    </a:cubicBezTo>
                    <a:cubicBezTo>
                      <a:pt x="705" y="470606"/>
                      <a:pt x="-73" y="488367"/>
                      <a:pt x="2116" y="505884"/>
                    </a:cubicBezTo>
                    <a:cubicBezTo>
                      <a:pt x="2782" y="511216"/>
                      <a:pt x="7163" y="515487"/>
                      <a:pt x="8466" y="520700"/>
                    </a:cubicBezTo>
                    <a:cubicBezTo>
                      <a:pt x="10016" y="526898"/>
                      <a:pt x="9244" y="533503"/>
                      <a:pt x="10583" y="539750"/>
                    </a:cubicBezTo>
                    <a:cubicBezTo>
                      <a:pt x="11379" y="543465"/>
                      <a:pt x="13117" y="546935"/>
                      <a:pt x="14816" y="550334"/>
                    </a:cubicBezTo>
                    <a:cubicBezTo>
                      <a:pt x="19603" y="559909"/>
                      <a:pt x="22913" y="565277"/>
                      <a:pt x="33866" y="569384"/>
                    </a:cubicBezTo>
                    <a:cubicBezTo>
                      <a:pt x="40603" y="571910"/>
                      <a:pt x="47930" y="572465"/>
                      <a:pt x="55033" y="573617"/>
                    </a:cubicBezTo>
                    <a:cubicBezTo>
                      <a:pt x="74043" y="576700"/>
                      <a:pt x="93133" y="579262"/>
                      <a:pt x="112183" y="582084"/>
                    </a:cubicBezTo>
                    <a:lnTo>
                      <a:pt x="292100" y="579967"/>
                    </a:lnTo>
                    <a:cubicBezTo>
                      <a:pt x="310753" y="578959"/>
                      <a:pt x="328469" y="570162"/>
                      <a:pt x="347133" y="569384"/>
                    </a:cubicBezTo>
                    <a:lnTo>
                      <a:pt x="444500" y="573617"/>
                    </a:lnTo>
                    <a:lnTo>
                      <a:pt x="520700" y="569384"/>
                    </a:lnTo>
                    <a:cubicBezTo>
                      <a:pt x="527851" y="568589"/>
                      <a:pt x="534769" y="566333"/>
                      <a:pt x="541866" y="565150"/>
                    </a:cubicBezTo>
                    <a:cubicBezTo>
                      <a:pt x="551708" y="563510"/>
                      <a:pt x="561622" y="562328"/>
                      <a:pt x="571500" y="560917"/>
                    </a:cubicBezTo>
                    <a:cubicBezTo>
                      <a:pt x="573617" y="560211"/>
                      <a:pt x="576108" y="560194"/>
                      <a:pt x="577850" y="558800"/>
                    </a:cubicBezTo>
                    <a:cubicBezTo>
                      <a:pt x="584916" y="553147"/>
                      <a:pt x="582314" y="545461"/>
                      <a:pt x="579966" y="537634"/>
                    </a:cubicBezTo>
                    <a:cubicBezTo>
                      <a:pt x="579235" y="535197"/>
                      <a:pt x="576871" y="533559"/>
                      <a:pt x="575733" y="531284"/>
                    </a:cubicBezTo>
                    <a:cubicBezTo>
                      <a:pt x="574735" y="529288"/>
                      <a:pt x="574399" y="527023"/>
                      <a:pt x="573616" y="524934"/>
                    </a:cubicBezTo>
                    <a:cubicBezTo>
                      <a:pt x="572282" y="521376"/>
                      <a:pt x="570794" y="517878"/>
                      <a:pt x="569383" y="514350"/>
                    </a:cubicBezTo>
                    <a:cubicBezTo>
                      <a:pt x="568274" y="505482"/>
                      <a:pt x="567945" y="497335"/>
                      <a:pt x="565150" y="488950"/>
                    </a:cubicBezTo>
                    <a:cubicBezTo>
                      <a:pt x="563948" y="485345"/>
                      <a:pt x="562049" y="481994"/>
                      <a:pt x="560916" y="478367"/>
                    </a:cubicBezTo>
                    <a:cubicBezTo>
                      <a:pt x="558516" y="470689"/>
                      <a:pt x="557735" y="462478"/>
                      <a:pt x="554566" y="455084"/>
                    </a:cubicBezTo>
                    <a:cubicBezTo>
                      <a:pt x="553387" y="452333"/>
                      <a:pt x="550164" y="451007"/>
                      <a:pt x="548216" y="448734"/>
                    </a:cubicBezTo>
                    <a:cubicBezTo>
                      <a:pt x="541690" y="441120"/>
                      <a:pt x="534995" y="433610"/>
                      <a:pt x="529166" y="425450"/>
                    </a:cubicBezTo>
                    <a:cubicBezTo>
                      <a:pt x="525638" y="420511"/>
                      <a:pt x="521841" y="415754"/>
                      <a:pt x="518583" y="410634"/>
                    </a:cubicBezTo>
                    <a:cubicBezTo>
                      <a:pt x="516889" y="407972"/>
                      <a:pt x="516370" y="404591"/>
                      <a:pt x="514350" y="402167"/>
                    </a:cubicBezTo>
                    <a:cubicBezTo>
                      <a:pt x="500010" y="384959"/>
                      <a:pt x="500112" y="387544"/>
                      <a:pt x="484716" y="376767"/>
                    </a:cubicBezTo>
                    <a:cubicBezTo>
                      <a:pt x="478079" y="372121"/>
                      <a:pt x="470677" y="365513"/>
                      <a:pt x="463550" y="361950"/>
                    </a:cubicBezTo>
                    <a:cubicBezTo>
                      <a:pt x="456753" y="358552"/>
                      <a:pt x="449592" y="355887"/>
                      <a:pt x="442383" y="353484"/>
                    </a:cubicBezTo>
                    <a:cubicBezTo>
                      <a:pt x="433694" y="350587"/>
                      <a:pt x="423748" y="347067"/>
                      <a:pt x="414866" y="345017"/>
                    </a:cubicBezTo>
                    <a:cubicBezTo>
                      <a:pt x="410684" y="344052"/>
                      <a:pt x="406389" y="343668"/>
                      <a:pt x="402166" y="342900"/>
                    </a:cubicBezTo>
                    <a:cubicBezTo>
                      <a:pt x="398627" y="342257"/>
                      <a:pt x="395111" y="341489"/>
                      <a:pt x="391583" y="340784"/>
                    </a:cubicBezTo>
                    <a:cubicBezTo>
                      <a:pt x="388761" y="339373"/>
                      <a:pt x="386016" y="337793"/>
                      <a:pt x="383116" y="336550"/>
                    </a:cubicBezTo>
                    <a:cubicBezTo>
                      <a:pt x="381065" y="335671"/>
                      <a:pt x="378194" y="336148"/>
                      <a:pt x="376766" y="334434"/>
                    </a:cubicBezTo>
                    <a:cubicBezTo>
                      <a:pt x="374334" y="331515"/>
                      <a:pt x="374378" y="327172"/>
                      <a:pt x="372533" y="323850"/>
                    </a:cubicBezTo>
                    <a:cubicBezTo>
                      <a:pt x="370820" y="320766"/>
                      <a:pt x="368300" y="318206"/>
                      <a:pt x="366183" y="315384"/>
                    </a:cubicBezTo>
                    <a:cubicBezTo>
                      <a:pt x="365477" y="312562"/>
                      <a:pt x="364865" y="309714"/>
                      <a:pt x="364066" y="306917"/>
                    </a:cubicBezTo>
                    <a:cubicBezTo>
                      <a:pt x="363453" y="304772"/>
                      <a:pt x="361655" y="302779"/>
                      <a:pt x="361950" y="300567"/>
                    </a:cubicBezTo>
                    <a:cubicBezTo>
                      <a:pt x="363104" y="291916"/>
                      <a:pt x="366051" y="283600"/>
                      <a:pt x="368300" y="275167"/>
                    </a:cubicBezTo>
                    <a:cubicBezTo>
                      <a:pt x="368875" y="273011"/>
                      <a:pt x="369178" y="270673"/>
                      <a:pt x="370416" y="268817"/>
                    </a:cubicBezTo>
                    <a:cubicBezTo>
                      <a:pt x="372076" y="266326"/>
                      <a:pt x="374649" y="264584"/>
                      <a:pt x="376766" y="262467"/>
                    </a:cubicBezTo>
                    <a:cubicBezTo>
                      <a:pt x="380882" y="250120"/>
                      <a:pt x="375311" y="260879"/>
                      <a:pt x="387350" y="254000"/>
                    </a:cubicBezTo>
                    <a:cubicBezTo>
                      <a:pt x="389949" y="252515"/>
                      <a:pt x="391583" y="249767"/>
                      <a:pt x="393700" y="247650"/>
                    </a:cubicBezTo>
                    <a:cubicBezTo>
                      <a:pt x="398397" y="219466"/>
                      <a:pt x="395463" y="247650"/>
                      <a:pt x="395816"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5" name="Graphic 44" descr="Programmer male with solid fill">
                <a:extLst>
                  <a:ext uri="{FF2B5EF4-FFF2-40B4-BE49-F238E27FC236}">
                    <a16:creationId xmlns:a16="http://schemas.microsoft.com/office/drawing/2014/main" id="{19DB656E-6523-6A76-9CCC-A9B765B7551C}"/>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2915437" y="3753458"/>
                <a:ext cx="914400" cy="914400"/>
              </a:xfrm>
              <a:prstGeom prst="rect">
                <a:avLst/>
              </a:prstGeom>
              <a:effectLst/>
            </p:spPr>
          </p:pic>
        </p:grpSp>
      </p:grpSp>
      <p:sp>
        <p:nvSpPr>
          <p:cNvPr id="46" name="TextBox 45">
            <a:extLst>
              <a:ext uri="{FF2B5EF4-FFF2-40B4-BE49-F238E27FC236}">
                <a16:creationId xmlns:a16="http://schemas.microsoft.com/office/drawing/2014/main" id="{ABC81D10-07BE-76D4-FED4-2107E23A5FDD}"/>
              </a:ext>
            </a:extLst>
          </p:cNvPr>
          <p:cNvSpPr txBox="1"/>
          <p:nvPr/>
        </p:nvSpPr>
        <p:spPr>
          <a:xfrm>
            <a:off x="700787" y="1772358"/>
            <a:ext cx="3338752" cy="461665"/>
          </a:xfrm>
          <a:prstGeom prst="rect">
            <a:avLst/>
          </a:prstGeom>
          <a:noFill/>
        </p:spPr>
        <p:txBody>
          <a:bodyPr wrap="square" rtlCol="0">
            <a:spAutoFit/>
          </a:bodyPr>
          <a:lstStyle/>
          <a:p>
            <a:pPr algn="ctr"/>
            <a:r>
              <a:rPr lang="en-US" sz="2400" b="1" dirty="0"/>
              <a:t>Develop and test</a:t>
            </a:r>
          </a:p>
        </p:txBody>
      </p:sp>
      <p:grpSp>
        <p:nvGrpSpPr>
          <p:cNvPr id="3" name="Group 2">
            <a:extLst>
              <a:ext uri="{FF2B5EF4-FFF2-40B4-BE49-F238E27FC236}">
                <a16:creationId xmlns:a16="http://schemas.microsoft.com/office/drawing/2014/main" id="{574EA842-BAFD-871E-0C48-D8613A1D77C9}"/>
              </a:ext>
            </a:extLst>
          </p:cNvPr>
          <p:cNvGrpSpPr/>
          <p:nvPr/>
        </p:nvGrpSpPr>
        <p:grpSpPr>
          <a:xfrm>
            <a:off x="4429279" y="1641763"/>
            <a:ext cx="3422882" cy="3574473"/>
            <a:chOff x="4429279" y="1641763"/>
            <a:chExt cx="3422882" cy="3574473"/>
          </a:xfrm>
        </p:grpSpPr>
        <p:sp>
          <p:nvSpPr>
            <p:cNvPr id="47" name="TextBox 46">
              <a:extLst>
                <a:ext uri="{FF2B5EF4-FFF2-40B4-BE49-F238E27FC236}">
                  <a16:creationId xmlns:a16="http://schemas.microsoft.com/office/drawing/2014/main" id="{20615960-5291-0EE5-DF23-81CDC30378CB}"/>
                </a:ext>
              </a:extLst>
            </p:cNvPr>
            <p:cNvSpPr txBox="1"/>
            <p:nvPr/>
          </p:nvSpPr>
          <p:spPr>
            <a:xfrm>
              <a:off x="4513409" y="1772358"/>
              <a:ext cx="3338752" cy="830997"/>
            </a:xfrm>
            <a:prstGeom prst="rect">
              <a:avLst/>
            </a:prstGeom>
            <a:noFill/>
          </p:spPr>
          <p:txBody>
            <a:bodyPr wrap="square" rtlCol="0">
              <a:spAutoFit/>
            </a:bodyPr>
            <a:lstStyle/>
            <a:p>
              <a:pPr algn="ctr"/>
              <a:r>
                <a:rPr lang="en-US" sz="2400" b="1" dirty="0"/>
                <a:t>Distribute work on HTC system</a:t>
              </a:r>
            </a:p>
          </p:txBody>
        </p:sp>
        <p:grpSp>
          <p:nvGrpSpPr>
            <p:cNvPr id="50" name="Group 49">
              <a:extLst>
                <a:ext uri="{FF2B5EF4-FFF2-40B4-BE49-F238E27FC236}">
                  <a16:creationId xmlns:a16="http://schemas.microsoft.com/office/drawing/2014/main" id="{E0D46BF4-3356-195D-1C51-29D04F196C23}"/>
                </a:ext>
              </a:extLst>
            </p:cNvPr>
            <p:cNvGrpSpPr/>
            <p:nvPr/>
          </p:nvGrpSpPr>
          <p:grpSpPr>
            <a:xfrm>
              <a:off x="4825482" y="2725653"/>
              <a:ext cx="2539464" cy="1857736"/>
              <a:chOff x="7549631" y="2626973"/>
              <a:chExt cx="2539464" cy="1857736"/>
            </a:xfrm>
          </p:grpSpPr>
          <p:grpSp>
            <p:nvGrpSpPr>
              <p:cNvPr id="51" name="Group 50">
                <a:extLst>
                  <a:ext uri="{FF2B5EF4-FFF2-40B4-BE49-F238E27FC236}">
                    <a16:creationId xmlns:a16="http://schemas.microsoft.com/office/drawing/2014/main" id="{85F0B0D5-EB4B-C3A5-9C72-7EE805892159}"/>
                  </a:ext>
                </a:extLst>
              </p:cNvPr>
              <p:cNvGrpSpPr/>
              <p:nvPr/>
            </p:nvGrpSpPr>
            <p:grpSpPr>
              <a:xfrm>
                <a:off x="7549631" y="2626973"/>
                <a:ext cx="2388605" cy="1857736"/>
                <a:chOff x="2393431" y="3756259"/>
                <a:chExt cx="2388605" cy="1857736"/>
              </a:xfrm>
            </p:grpSpPr>
            <p:pic>
              <p:nvPicPr>
                <p:cNvPr id="54" name="Graphic 53" descr="Programmer male with solid fill">
                  <a:extLst>
                    <a:ext uri="{FF2B5EF4-FFF2-40B4-BE49-F238E27FC236}">
                      <a16:creationId xmlns:a16="http://schemas.microsoft.com/office/drawing/2014/main" id="{CB8736C8-AFA1-889B-5E67-18B1B4BE2C0F}"/>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3205963" y="3756259"/>
                  <a:ext cx="914400" cy="914400"/>
                </a:xfrm>
                <a:prstGeom prst="rect">
                  <a:avLst/>
                </a:prstGeom>
              </p:spPr>
            </p:pic>
            <p:pic>
              <p:nvPicPr>
                <p:cNvPr id="55" name="Graphic 54" descr="Server with solid fill">
                  <a:extLst>
                    <a:ext uri="{FF2B5EF4-FFF2-40B4-BE49-F238E27FC236}">
                      <a16:creationId xmlns:a16="http://schemas.microsoft.com/office/drawing/2014/main" id="{522E93DB-F301-C7C4-201A-F7D849580011}"/>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2393431" y="4977723"/>
                  <a:ext cx="914400" cy="636272"/>
                </a:xfrm>
                <a:prstGeom prst="rect">
                  <a:avLst/>
                </a:prstGeom>
              </p:spPr>
            </p:pic>
            <p:pic>
              <p:nvPicPr>
                <p:cNvPr id="56" name="Graphic 55" descr="Line arrow: Counter-clockwise curve with solid fill">
                  <a:extLst>
                    <a:ext uri="{FF2B5EF4-FFF2-40B4-BE49-F238E27FC236}">
                      <a16:creationId xmlns:a16="http://schemas.microsoft.com/office/drawing/2014/main" id="{878EB462-4C3D-B9D2-D777-BDE62C5F132C}"/>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rot="14114638">
                  <a:off x="2518759" y="4213459"/>
                  <a:ext cx="914400" cy="914400"/>
                </a:xfrm>
                <a:prstGeom prst="rect">
                  <a:avLst/>
                </a:prstGeom>
              </p:spPr>
            </p:pic>
            <p:pic>
              <p:nvPicPr>
                <p:cNvPr id="57" name="Graphic 56" descr="Line arrow: Counter-clockwise curve with solid fill">
                  <a:extLst>
                    <a:ext uri="{FF2B5EF4-FFF2-40B4-BE49-F238E27FC236}">
                      <a16:creationId xmlns:a16="http://schemas.microsoft.com/office/drawing/2014/main" id="{4C8B2B45-CE3D-5BE5-8636-89DCE4DDFBEC}"/>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rot="7485362" flipH="1">
                  <a:off x="3867636" y="4213459"/>
                  <a:ext cx="914400" cy="914400"/>
                </a:xfrm>
                <a:prstGeom prst="rect">
                  <a:avLst/>
                </a:prstGeom>
              </p:spPr>
            </p:pic>
            <p:pic>
              <p:nvPicPr>
                <p:cNvPr id="58" name="Graphic 57" descr="Line arrow: Straight with solid fill">
                  <a:extLst>
                    <a:ext uri="{FF2B5EF4-FFF2-40B4-BE49-F238E27FC236}">
                      <a16:creationId xmlns:a16="http://schemas.microsoft.com/office/drawing/2014/main" id="{35FE5BF8-A256-00B0-868A-DA382591F4DC}"/>
                    </a:ext>
                  </a:extLst>
                </p:cNvPr>
                <p:cNvPicPr>
                  <a:picLocks noChangeAspect="1"/>
                </p:cNvPicPr>
                <p:nvPr/>
              </p:nvPicPr>
              <p:blipFill>
                <a:blip r:embed="rId11">
                  <a:extLst>
                    <a:ext uri="{96DAC541-7B7A-43D3-8B79-37D633B846F1}">
                      <asvg:svgBlip xmlns:asvg="http://schemas.microsoft.com/office/drawing/2016/SVG/main" r:embed="rId12"/>
                    </a:ext>
                  </a:extLst>
                </a:blip>
                <a:srcRect l="1" r="54210"/>
                <a:stretch/>
              </p:blipFill>
              <p:spPr>
                <a:xfrm rot="16200000">
                  <a:off x="3453814" y="4422808"/>
                  <a:ext cx="418698" cy="914400"/>
                </a:xfrm>
                <a:prstGeom prst="rect">
                  <a:avLst/>
                </a:prstGeom>
              </p:spPr>
            </p:pic>
          </p:grpSp>
          <p:pic>
            <p:nvPicPr>
              <p:cNvPr id="52" name="Graphic 51" descr="Server with solid fill">
                <a:extLst>
                  <a:ext uri="{FF2B5EF4-FFF2-40B4-BE49-F238E27FC236}">
                    <a16:creationId xmlns:a16="http://schemas.microsoft.com/office/drawing/2014/main" id="{8FD11408-8990-769F-6064-665B39004E03}"/>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8362163" y="3848437"/>
                <a:ext cx="914400" cy="636272"/>
              </a:xfrm>
              <a:prstGeom prst="rect">
                <a:avLst/>
              </a:prstGeom>
            </p:spPr>
          </p:pic>
          <p:pic>
            <p:nvPicPr>
              <p:cNvPr id="53" name="Graphic 52" descr="Server with solid fill">
                <a:extLst>
                  <a:ext uri="{FF2B5EF4-FFF2-40B4-BE49-F238E27FC236}">
                    <a16:creationId xmlns:a16="http://schemas.microsoft.com/office/drawing/2014/main" id="{4767D244-956D-9E60-33E3-200B57EAAA38}"/>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9174695" y="3848437"/>
                <a:ext cx="914400" cy="636272"/>
              </a:xfrm>
              <a:prstGeom prst="rect">
                <a:avLst/>
              </a:prstGeom>
            </p:spPr>
          </p:pic>
        </p:grpSp>
        <p:sp>
          <p:nvSpPr>
            <p:cNvPr id="78" name="Rectangle 77">
              <a:extLst>
                <a:ext uri="{FF2B5EF4-FFF2-40B4-BE49-F238E27FC236}">
                  <a16:creationId xmlns:a16="http://schemas.microsoft.com/office/drawing/2014/main" id="{A7810751-9FBD-8F5C-97A6-C4FB3E1A73B3}"/>
                </a:ext>
              </a:extLst>
            </p:cNvPr>
            <p:cNvSpPr/>
            <p:nvPr/>
          </p:nvSpPr>
          <p:spPr>
            <a:xfrm>
              <a:off x="4429279"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90" name="Group 89">
            <a:extLst>
              <a:ext uri="{FF2B5EF4-FFF2-40B4-BE49-F238E27FC236}">
                <a16:creationId xmlns:a16="http://schemas.microsoft.com/office/drawing/2014/main" id="{42F17311-5856-8E90-566F-5298D682B862}"/>
              </a:ext>
            </a:extLst>
          </p:cNvPr>
          <p:cNvGrpSpPr/>
          <p:nvPr/>
        </p:nvGrpSpPr>
        <p:grpSpPr>
          <a:xfrm>
            <a:off x="8157771" y="1641763"/>
            <a:ext cx="3366694" cy="3574473"/>
            <a:chOff x="8157771" y="1641763"/>
            <a:chExt cx="3366694" cy="3574473"/>
          </a:xfrm>
        </p:grpSpPr>
        <p:sp>
          <p:nvSpPr>
            <p:cNvPr id="59" name="TextBox 58">
              <a:extLst>
                <a:ext uri="{FF2B5EF4-FFF2-40B4-BE49-F238E27FC236}">
                  <a16:creationId xmlns:a16="http://schemas.microsoft.com/office/drawing/2014/main" id="{C93B75FA-D234-6D98-E8AA-21A2283FC958}"/>
                </a:ext>
              </a:extLst>
            </p:cNvPr>
            <p:cNvSpPr txBox="1"/>
            <p:nvPr/>
          </p:nvSpPr>
          <p:spPr>
            <a:xfrm>
              <a:off x="8185713" y="1772358"/>
              <a:ext cx="3338752" cy="461665"/>
            </a:xfrm>
            <a:prstGeom prst="rect">
              <a:avLst/>
            </a:prstGeom>
            <a:noFill/>
          </p:spPr>
          <p:txBody>
            <a:bodyPr wrap="square" rtlCol="0">
              <a:spAutoFit/>
            </a:bodyPr>
            <a:lstStyle/>
            <a:p>
              <a:pPr algn="ctr"/>
              <a:r>
                <a:rPr lang="en-US" sz="2400" b="1" dirty="0"/>
                <a:t>Improve workflow</a:t>
              </a:r>
            </a:p>
          </p:txBody>
        </p:sp>
        <p:grpSp>
          <p:nvGrpSpPr>
            <p:cNvPr id="75" name="Group 74">
              <a:extLst>
                <a:ext uri="{FF2B5EF4-FFF2-40B4-BE49-F238E27FC236}">
                  <a16:creationId xmlns:a16="http://schemas.microsoft.com/office/drawing/2014/main" id="{E14E666E-6D32-ED06-4823-B314565711F6}"/>
                </a:ext>
              </a:extLst>
            </p:cNvPr>
            <p:cNvGrpSpPr/>
            <p:nvPr/>
          </p:nvGrpSpPr>
          <p:grpSpPr>
            <a:xfrm>
              <a:off x="8478695" y="2376054"/>
              <a:ext cx="2556934" cy="2556934"/>
              <a:chOff x="8988344" y="1816899"/>
              <a:chExt cx="2556934" cy="2556934"/>
            </a:xfrm>
          </p:grpSpPr>
          <p:pic>
            <p:nvPicPr>
              <p:cNvPr id="61" name="Graphic 60" descr="Arrow circle with solid fill">
                <a:extLst>
                  <a:ext uri="{FF2B5EF4-FFF2-40B4-BE49-F238E27FC236}">
                    <a16:creationId xmlns:a16="http://schemas.microsoft.com/office/drawing/2014/main" id="{AB5653A6-94F6-6F84-1AC7-2B4605BA0B63}"/>
                  </a:ext>
                </a:extLst>
              </p:cNvPr>
              <p:cNvPicPr>
                <a:picLocks noChangeAspect="1"/>
              </p:cNvPicPr>
              <p:nvPr/>
            </p:nvPicPr>
            <p:blipFill>
              <a:blip r:embed="rId13">
                <a:extLst>
                  <a:ext uri="{96DAC541-7B7A-43D3-8B79-37D633B846F1}">
                    <asvg:svgBlip xmlns:asvg="http://schemas.microsoft.com/office/drawing/2016/SVG/main" r:embed="rId14"/>
                  </a:ext>
                </a:extLst>
              </a:blip>
              <a:srcRect/>
              <a:stretch/>
            </p:blipFill>
            <p:spPr>
              <a:xfrm>
                <a:off x="8988344" y="1816899"/>
                <a:ext cx="2556934" cy="2556934"/>
              </a:xfrm>
              <a:prstGeom prst="rect">
                <a:avLst/>
              </a:prstGeom>
            </p:spPr>
          </p:pic>
          <p:grpSp>
            <p:nvGrpSpPr>
              <p:cNvPr id="73" name="Group 72">
                <a:extLst>
                  <a:ext uri="{FF2B5EF4-FFF2-40B4-BE49-F238E27FC236}">
                    <a16:creationId xmlns:a16="http://schemas.microsoft.com/office/drawing/2014/main" id="{472E7FAE-1FB8-110B-5D93-B376ADDA4578}"/>
                  </a:ext>
                </a:extLst>
              </p:cNvPr>
              <p:cNvGrpSpPr/>
              <p:nvPr/>
            </p:nvGrpSpPr>
            <p:grpSpPr>
              <a:xfrm>
                <a:off x="9858483" y="2544175"/>
                <a:ext cx="914400" cy="914400"/>
                <a:chOff x="9809611" y="2597683"/>
                <a:chExt cx="914400" cy="914400"/>
              </a:xfrm>
            </p:grpSpPr>
            <p:sp>
              <p:nvSpPr>
                <p:cNvPr id="63" name="Freeform: Shape 62">
                  <a:extLst>
                    <a:ext uri="{FF2B5EF4-FFF2-40B4-BE49-F238E27FC236}">
                      <a16:creationId xmlns:a16="http://schemas.microsoft.com/office/drawing/2014/main" id="{AAE9FA4E-212A-DB9E-CB83-585CA59BC7A0}"/>
                    </a:ext>
                  </a:extLst>
                </p:cNvPr>
                <p:cNvSpPr/>
                <p:nvPr/>
              </p:nvSpPr>
              <p:spPr>
                <a:xfrm>
                  <a:off x="9974789" y="2763841"/>
                  <a:ext cx="592805" cy="664888"/>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404923 w 591547"/>
                    <a:gd name="connsiteY0" fmla="*/ 247650 h 582084"/>
                    <a:gd name="connsiteX1" fmla="*/ 404923 w 591547"/>
                    <a:gd name="connsiteY1" fmla="*/ 247650 h 582084"/>
                    <a:gd name="connsiteX2" fmla="*/ 413390 w 591547"/>
                    <a:gd name="connsiteY2" fmla="*/ 222250 h 582084"/>
                    <a:gd name="connsiteX3" fmla="*/ 409157 w 591547"/>
                    <a:gd name="connsiteY3" fmla="*/ 93134 h 582084"/>
                    <a:gd name="connsiteX4" fmla="*/ 407040 w 591547"/>
                    <a:gd name="connsiteY4" fmla="*/ 80434 h 582084"/>
                    <a:gd name="connsiteX5" fmla="*/ 402807 w 591547"/>
                    <a:gd name="connsiteY5" fmla="*/ 69850 h 582084"/>
                    <a:gd name="connsiteX6" fmla="*/ 400690 w 591547"/>
                    <a:gd name="connsiteY6" fmla="*/ 61384 h 582084"/>
                    <a:gd name="connsiteX7" fmla="*/ 390107 w 591547"/>
                    <a:gd name="connsiteY7" fmla="*/ 42334 h 582084"/>
                    <a:gd name="connsiteX8" fmla="*/ 366823 w 591547"/>
                    <a:gd name="connsiteY8" fmla="*/ 21167 h 582084"/>
                    <a:gd name="connsiteX9" fmla="*/ 356240 w 591547"/>
                    <a:gd name="connsiteY9" fmla="*/ 8467 h 582084"/>
                    <a:gd name="connsiteX10" fmla="*/ 330840 w 591547"/>
                    <a:gd name="connsiteY10" fmla="*/ 0 h 582084"/>
                    <a:gd name="connsiteX11" fmla="*/ 265223 w 591547"/>
                    <a:gd name="connsiteY11" fmla="*/ 2117 h 582084"/>
                    <a:gd name="connsiteX12" fmla="*/ 216540 w 591547"/>
                    <a:gd name="connsiteY12" fmla="*/ 16934 h 582084"/>
                    <a:gd name="connsiteX13" fmla="*/ 195373 w 591547"/>
                    <a:gd name="connsiteY13" fmla="*/ 23284 h 582084"/>
                    <a:gd name="connsiteX14" fmla="*/ 182673 w 591547"/>
                    <a:gd name="connsiteY14" fmla="*/ 33867 h 582084"/>
                    <a:gd name="connsiteX15" fmla="*/ 178440 w 591547"/>
                    <a:gd name="connsiteY15" fmla="*/ 44450 h 582084"/>
                    <a:gd name="connsiteX16" fmla="*/ 165740 w 591547"/>
                    <a:gd name="connsiteY16" fmla="*/ 55034 h 582084"/>
                    <a:gd name="connsiteX17" fmla="*/ 163623 w 591547"/>
                    <a:gd name="connsiteY17" fmla="*/ 67734 h 582084"/>
                    <a:gd name="connsiteX18" fmla="*/ 157273 w 591547"/>
                    <a:gd name="connsiteY18" fmla="*/ 86784 h 582084"/>
                    <a:gd name="connsiteX19" fmla="*/ 155157 w 591547"/>
                    <a:gd name="connsiteY19" fmla="*/ 95250 h 582084"/>
                    <a:gd name="connsiteX20" fmla="*/ 161507 w 591547"/>
                    <a:gd name="connsiteY20" fmla="*/ 124884 h 582084"/>
                    <a:gd name="connsiteX21" fmla="*/ 172090 w 591547"/>
                    <a:gd name="connsiteY21" fmla="*/ 152400 h 582084"/>
                    <a:gd name="connsiteX22" fmla="*/ 157274 w 591547"/>
                    <a:gd name="connsiteY22" fmla="*/ 182034 h 582084"/>
                    <a:gd name="connsiteX23" fmla="*/ 184790 w 591547"/>
                    <a:gd name="connsiteY23" fmla="*/ 245534 h 582084"/>
                    <a:gd name="connsiteX24" fmla="*/ 199607 w 591547"/>
                    <a:gd name="connsiteY24" fmla="*/ 270934 h 582084"/>
                    <a:gd name="connsiteX25" fmla="*/ 205957 w 591547"/>
                    <a:gd name="connsiteY25" fmla="*/ 279400 h 582084"/>
                    <a:gd name="connsiteX26" fmla="*/ 210190 w 591547"/>
                    <a:gd name="connsiteY26" fmla="*/ 300567 h 582084"/>
                    <a:gd name="connsiteX27" fmla="*/ 205957 w 591547"/>
                    <a:gd name="connsiteY27" fmla="*/ 323850 h 582084"/>
                    <a:gd name="connsiteX28" fmla="*/ 199607 w 591547"/>
                    <a:gd name="connsiteY28" fmla="*/ 328084 h 582084"/>
                    <a:gd name="connsiteX29" fmla="*/ 195373 w 591547"/>
                    <a:gd name="connsiteY29" fmla="*/ 332317 h 582084"/>
                    <a:gd name="connsiteX30" fmla="*/ 184790 w 591547"/>
                    <a:gd name="connsiteY30" fmla="*/ 338667 h 582084"/>
                    <a:gd name="connsiteX31" fmla="*/ 174207 w 591547"/>
                    <a:gd name="connsiteY31" fmla="*/ 347134 h 582084"/>
                    <a:gd name="connsiteX32" fmla="*/ 161507 w 591547"/>
                    <a:gd name="connsiteY32" fmla="*/ 349250 h 582084"/>
                    <a:gd name="connsiteX33" fmla="*/ 153040 w 591547"/>
                    <a:gd name="connsiteY33" fmla="*/ 355600 h 582084"/>
                    <a:gd name="connsiteX34" fmla="*/ 131873 w 591547"/>
                    <a:gd name="connsiteY34" fmla="*/ 361950 h 582084"/>
                    <a:gd name="connsiteX35" fmla="*/ 106473 w 591547"/>
                    <a:gd name="connsiteY35" fmla="*/ 368300 h 582084"/>
                    <a:gd name="connsiteX36" fmla="*/ 98007 w 591547"/>
                    <a:gd name="connsiteY36" fmla="*/ 372534 h 582084"/>
                    <a:gd name="connsiteX37" fmla="*/ 87423 w 591547"/>
                    <a:gd name="connsiteY37" fmla="*/ 374650 h 582084"/>
                    <a:gd name="connsiteX38" fmla="*/ 78957 w 591547"/>
                    <a:gd name="connsiteY38" fmla="*/ 381000 h 582084"/>
                    <a:gd name="connsiteX39" fmla="*/ 66257 w 591547"/>
                    <a:gd name="connsiteY39" fmla="*/ 385234 h 582084"/>
                    <a:gd name="connsiteX40" fmla="*/ 45090 w 591547"/>
                    <a:gd name="connsiteY40" fmla="*/ 400050 h 582084"/>
                    <a:gd name="connsiteX41" fmla="*/ 40857 w 591547"/>
                    <a:gd name="connsiteY41" fmla="*/ 406400 h 582084"/>
                    <a:gd name="connsiteX42" fmla="*/ 34507 w 591547"/>
                    <a:gd name="connsiteY42" fmla="*/ 412750 h 582084"/>
                    <a:gd name="connsiteX43" fmla="*/ 30273 w 591547"/>
                    <a:gd name="connsiteY43" fmla="*/ 423334 h 582084"/>
                    <a:gd name="connsiteX44" fmla="*/ 19690 w 591547"/>
                    <a:gd name="connsiteY44" fmla="*/ 438150 h 582084"/>
                    <a:gd name="connsiteX45" fmla="*/ 9107 w 591547"/>
                    <a:gd name="connsiteY45" fmla="*/ 452967 h 582084"/>
                    <a:gd name="connsiteX46" fmla="*/ 11223 w 591547"/>
                    <a:gd name="connsiteY46" fmla="*/ 505884 h 582084"/>
                    <a:gd name="connsiteX47" fmla="*/ 17573 w 591547"/>
                    <a:gd name="connsiteY47" fmla="*/ 520700 h 582084"/>
                    <a:gd name="connsiteX48" fmla="*/ 19690 w 591547"/>
                    <a:gd name="connsiteY48" fmla="*/ 539750 h 582084"/>
                    <a:gd name="connsiteX49" fmla="*/ 110 w 591547"/>
                    <a:gd name="connsiteY49" fmla="*/ 556684 h 582084"/>
                    <a:gd name="connsiteX50" fmla="*/ 42973 w 591547"/>
                    <a:gd name="connsiteY50" fmla="*/ 569384 h 582084"/>
                    <a:gd name="connsiteX51" fmla="*/ 64140 w 591547"/>
                    <a:gd name="connsiteY51" fmla="*/ 573617 h 582084"/>
                    <a:gd name="connsiteX52" fmla="*/ 121290 w 591547"/>
                    <a:gd name="connsiteY52" fmla="*/ 582084 h 582084"/>
                    <a:gd name="connsiteX53" fmla="*/ 301207 w 591547"/>
                    <a:gd name="connsiteY53" fmla="*/ 579967 h 582084"/>
                    <a:gd name="connsiteX54" fmla="*/ 356240 w 591547"/>
                    <a:gd name="connsiteY54" fmla="*/ 569384 h 582084"/>
                    <a:gd name="connsiteX55" fmla="*/ 453607 w 591547"/>
                    <a:gd name="connsiteY55" fmla="*/ 573617 h 582084"/>
                    <a:gd name="connsiteX56" fmla="*/ 529807 w 591547"/>
                    <a:gd name="connsiteY56" fmla="*/ 569384 h 582084"/>
                    <a:gd name="connsiteX57" fmla="*/ 550973 w 591547"/>
                    <a:gd name="connsiteY57" fmla="*/ 565150 h 582084"/>
                    <a:gd name="connsiteX58" fmla="*/ 580607 w 591547"/>
                    <a:gd name="connsiteY58" fmla="*/ 560917 h 582084"/>
                    <a:gd name="connsiteX59" fmla="*/ 586957 w 591547"/>
                    <a:gd name="connsiteY59" fmla="*/ 558800 h 582084"/>
                    <a:gd name="connsiteX60" fmla="*/ 589073 w 591547"/>
                    <a:gd name="connsiteY60" fmla="*/ 537634 h 582084"/>
                    <a:gd name="connsiteX61" fmla="*/ 584840 w 591547"/>
                    <a:gd name="connsiteY61" fmla="*/ 531284 h 582084"/>
                    <a:gd name="connsiteX62" fmla="*/ 582723 w 591547"/>
                    <a:gd name="connsiteY62" fmla="*/ 524934 h 582084"/>
                    <a:gd name="connsiteX63" fmla="*/ 578490 w 591547"/>
                    <a:gd name="connsiteY63" fmla="*/ 514350 h 582084"/>
                    <a:gd name="connsiteX64" fmla="*/ 574257 w 591547"/>
                    <a:gd name="connsiteY64" fmla="*/ 488950 h 582084"/>
                    <a:gd name="connsiteX65" fmla="*/ 570023 w 591547"/>
                    <a:gd name="connsiteY65" fmla="*/ 478367 h 582084"/>
                    <a:gd name="connsiteX66" fmla="*/ 563673 w 591547"/>
                    <a:gd name="connsiteY66" fmla="*/ 455084 h 582084"/>
                    <a:gd name="connsiteX67" fmla="*/ 557323 w 591547"/>
                    <a:gd name="connsiteY67" fmla="*/ 448734 h 582084"/>
                    <a:gd name="connsiteX68" fmla="*/ 538273 w 591547"/>
                    <a:gd name="connsiteY68" fmla="*/ 425450 h 582084"/>
                    <a:gd name="connsiteX69" fmla="*/ 527690 w 591547"/>
                    <a:gd name="connsiteY69" fmla="*/ 410634 h 582084"/>
                    <a:gd name="connsiteX70" fmla="*/ 523457 w 591547"/>
                    <a:gd name="connsiteY70" fmla="*/ 402167 h 582084"/>
                    <a:gd name="connsiteX71" fmla="*/ 493823 w 591547"/>
                    <a:gd name="connsiteY71" fmla="*/ 376767 h 582084"/>
                    <a:gd name="connsiteX72" fmla="*/ 472657 w 591547"/>
                    <a:gd name="connsiteY72" fmla="*/ 361950 h 582084"/>
                    <a:gd name="connsiteX73" fmla="*/ 451490 w 591547"/>
                    <a:gd name="connsiteY73" fmla="*/ 353484 h 582084"/>
                    <a:gd name="connsiteX74" fmla="*/ 423973 w 591547"/>
                    <a:gd name="connsiteY74" fmla="*/ 345017 h 582084"/>
                    <a:gd name="connsiteX75" fmla="*/ 411273 w 591547"/>
                    <a:gd name="connsiteY75" fmla="*/ 342900 h 582084"/>
                    <a:gd name="connsiteX76" fmla="*/ 400690 w 591547"/>
                    <a:gd name="connsiteY76" fmla="*/ 340784 h 582084"/>
                    <a:gd name="connsiteX77" fmla="*/ 392223 w 591547"/>
                    <a:gd name="connsiteY77" fmla="*/ 336550 h 582084"/>
                    <a:gd name="connsiteX78" fmla="*/ 385873 w 591547"/>
                    <a:gd name="connsiteY78" fmla="*/ 334434 h 582084"/>
                    <a:gd name="connsiteX79" fmla="*/ 381640 w 591547"/>
                    <a:gd name="connsiteY79" fmla="*/ 323850 h 582084"/>
                    <a:gd name="connsiteX80" fmla="*/ 375290 w 591547"/>
                    <a:gd name="connsiteY80" fmla="*/ 315384 h 582084"/>
                    <a:gd name="connsiteX81" fmla="*/ 373173 w 591547"/>
                    <a:gd name="connsiteY81" fmla="*/ 306917 h 582084"/>
                    <a:gd name="connsiteX82" fmla="*/ 371057 w 591547"/>
                    <a:gd name="connsiteY82" fmla="*/ 300567 h 582084"/>
                    <a:gd name="connsiteX83" fmla="*/ 377407 w 591547"/>
                    <a:gd name="connsiteY83" fmla="*/ 275167 h 582084"/>
                    <a:gd name="connsiteX84" fmla="*/ 379523 w 591547"/>
                    <a:gd name="connsiteY84" fmla="*/ 268817 h 582084"/>
                    <a:gd name="connsiteX85" fmla="*/ 385873 w 591547"/>
                    <a:gd name="connsiteY85" fmla="*/ 262467 h 582084"/>
                    <a:gd name="connsiteX86" fmla="*/ 396457 w 591547"/>
                    <a:gd name="connsiteY86" fmla="*/ 254000 h 582084"/>
                    <a:gd name="connsiteX87" fmla="*/ 402807 w 591547"/>
                    <a:gd name="connsiteY87" fmla="*/ 247650 h 582084"/>
                    <a:gd name="connsiteX88" fmla="*/ 404923 w 591547"/>
                    <a:gd name="connsiteY88" fmla="*/ 247650 h 582084"/>
                    <a:gd name="connsiteX0" fmla="*/ 404858 w 591482"/>
                    <a:gd name="connsiteY0" fmla="*/ 247650 h 634576"/>
                    <a:gd name="connsiteX1" fmla="*/ 404858 w 591482"/>
                    <a:gd name="connsiteY1" fmla="*/ 247650 h 634576"/>
                    <a:gd name="connsiteX2" fmla="*/ 413325 w 591482"/>
                    <a:gd name="connsiteY2" fmla="*/ 222250 h 634576"/>
                    <a:gd name="connsiteX3" fmla="*/ 409092 w 591482"/>
                    <a:gd name="connsiteY3" fmla="*/ 93134 h 634576"/>
                    <a:gd name="connsiteX4" fmla="*/ 406975 w 591482"/>
                    <a:gd name="connsiteY4" fmla="*/ 80434 h 634576"/>
                    <a:gd name="connsiteX5" fmla="*/ 402742 w 591482"/>
                    <a:gd name="connsiteY5" fmla="*/ 69850 h 634576"/>
                    <a:gd name="connsiteX6" fmla="*/ 400625 w 591482"/>
                    <a:gd name="connsiteY6" fmla="*/ 61384 h 634576"/>
                    <a:gd name="connsiteX7" fmla="*/ 390042 w 591482"/>
                    <a:gd name="connsiteY7" fmla="*/ 42334 h 634576"/>
                    <a:gd name="connsiteX8" fmla="*/ 366758 w 591482"/>
                    <a:gd name="connsiteY8" fmla="*/ 21167 h 634576"/>
                    <a:gd name="connsiteX9" fmla="*/ 356175 w 591482"/>
                    <a:gd name="connsiteY9" fmla="*/ 8467 h 634576"/>
                    <a:gd name="connsiteX10" fmla="*/ 330775 w 591482"/>
                    <a:gd name="connsiteY10" fmla="*/ 0 h 634576"/>
                    <a:gd name="connsiteX11" fmla="*/ 265158 w 591482"/>
                    <a:gd name="connsiteY11" fmla="*/ 2117 h 634576"/>
                    <a:gd name="connsiteX12" fmla="*/ 216475 w 591482"/>
                    <a:gd name="connsiteY12" fmla="*/ 16934 h 634576"/>
                    <a:gd name="connsiteX13" fmla="*/ 195308 w 591482"/>
                    <a:gd name="connsiteY13" fmla="*/ 23284 h 634576"/>
                    <a:gd name="connsiteX14" fmla="*/ 182608 w 591482"/>
                    <a:gd name="connsiteY14" fmla="*/ 33867 h 634576"/>
                    <a:gd name="connsiteX15" fmla="*/ 178375 w 591482"/>
                    <a:gd name="connsiteY15" fmla="*/ 44450 h 634576"/>
                    <a:gd name="connsiteX16" fmla="*/ 165675 w 591482"/>
                    <a:gd name="connsiteY16" fmla="*/ 55034 h 634576"/>
                    <a:gd name="connsiteX17" fmla="*/ 163558 w 591482"/>
                    <a:gd name="connsiteY17" fmla="*/ 67734 h 634576"/>
                    <a:gd name="connsiteX18" fmla="*/ 157208 w 591482"/>
                    <a:gd name="connsiteY18" fmla="*/ 86784 h 634576"/>
                    <a:gd name="connsiteX19" fmla="*/ 155092 w 591482"/>
                    <a:gd name="connsiteY19" fmla="*/ 95250 h 634576"/>
                    <a:gd name="connsiteX20" fmla="*/ 161442 w 591482"/>
                    <a:gd name="connsiteY20" fmla="*/ 124884 h 634576"/>
                    <a:gd name="connsiteX21" fmla="*/ 172025 w 591482"/>
                    <a:gd name="connsiteY21" fmla="*/ 152400 h 634576"/>
                    <a:gd name="connsiteX22" fmla="*/ 157209 w 591482"/>
                    <a:gd name="connsiteY22" fmla="*/ 182034 h 634576"/>
                    <a:gd name="connsiteX23" fmla="*/ 184725 w 591482"/>
                    <a:gd name="connsiteY23" fmla="*/ 245534 h 634576"/>
                    <a:gd name="connsiteX24" fmla="*/ 199542 w 591482"/>
                    <a:gd name="connsiteY24" fmla="*/ 270934 h 634576"/>
                    <a:gd name="connsiteX25" fmla="*/ 205892 w 591482"/>
                    <a:gd name="connsiteY25" fmla="*/ 279400 h 634576"/>
                    <a:gd name="connsiteX26" fmla="*/ 210125 w 591482"/>
                    <a:gd name="connsiteY26" fmla="*/ 300567 h 634576"/>
                    <a:gd name="connsiteX27" fmla="*/ 205892 w 591482"/>
                    <a:gd name="connsiteY27" fmla="*/ 323850 h 634576"/>
                    <a:gd name="connsiteX28" fmla="*/ 199542 w 591482"/>
                    <a:gd name="connsiteY28" fmla="*/ 328084 h 634576"/>
                    <a:gd name="connsiteX29" fmla="*/ 195308 w 591482"/>
                    <a:gd name="connsiteY29" fmla="*/ 332317 h 634576"/>
                    <a:gd name="connsiteX30" fmla="*/ 184725 w 591482"/>
                    <a:gd name="connsiteY30" fmla="*/ 338667 h 634576"/>
                    <a:gd name="connsiteX31" fmla="*/ 174142 w 591482"/>
                    <a:gd name="connsiteY31" fmla="*/ 347134 h 634576"/>
                    <a:gd name="connsiteX32" fmla="*/ 161442 w 591482"/>
                    <a:gd name="connsiteY32" fmla="*/ 349250 h 634576"/>
                    <a:gd name="connsiteX33" fmla="*/ 152975 w 591482"/>
                    <a:gd name="connsiteY33" fmla="*/ 355600 h 634576"/>
                    <a:gd name="connsiteX34" fmla="*/ 131808 w 591482"/>
                    <a:gd name="connsiteY34" fmla="*/ 361950 h 634576"/>
                    <a:gd name="connsiteX35" fmla="*/ 106408 w 591482"/>
                    <a:gd name="connsiteY35" fmla="*/ 368300 h 634576"/>
                    <a:gd name="connsiteX36" fmla="*/ 97942 w 591482"/>
                    <a:gd name="connsiteY36" fmla="*/ 372534 h 634576"/>
                    <a:gd name="connsiteX37" fmla="*/ 87358 w 591482"/>
                    <a:gd name="connsiteY37" fmla="*/ 374650 h 634576"/>
                    <a:gd name="connsiteX38" fmla="*/ 78892 w 591482"/>
                    <a:gd name="connsiteY38" fmla="*/ 381000 h 634576"/>
                    <a:gd name="connsiteX39" fmla="*/ 66192 w 591482"/>
                    <a:gd name="connsiteY39" fmla="*/ 385234 h 634576"/>
                    <a:gd name="connsiteX40" fmla="*/ 45025 w 591482"/>
                    <a:gd name="connsiteY40" fmla="*/ 400050 h 634576"/>
                    <a:gd name="connsiteX41" fmla="*/ 40792 w 591482"/>
                    <a:gd name="connsiteY41" fmla="*/ 406400 h 634576"/>
                    <a:gd name="connsiteX42" fmla="*/ 34442 w 591482"/>
                    <a:gd name="connsiteY42" fmla="*/ 412750 h 634576"/>
                    <a:gd name="connsiteX43" fmla="*/ 30208 w 591482"/>
                    <a:gd name="connsiteY43" fmla="*/ 423334 h 634576"/>
                    <a:gd name="connsiteX44" fmla="*/ 19625 w 591482"/>
                    <a:gd name="connsiteY44" fmla="*/ 438150 h 634576"/>
                    <a:gd name="connsiteX45" fmla="*/ 9042 w 591482"/>
                    <a:gd name="connsiteY45" fmla="*/ 452967 h 634576"/>
                    <a:gd name="connsiteX46" fmla="*/ 11158 w 591482"/>
                    <a:gd name="connsiteY46" fmla="*/ 505884 h 634576"/>
                    <a:gd name="connsiteX47" fmla="*/ 17508 w 591482"/>
                    <a:gd name="connsiteY47" fmla="*/ 520700 h 634576"/>
                    <a:gd name="connsiteX48" fmla="*/ 19625 w 591482"/>
                    <a:gd name="connsiteY48" fmla="*/ 539750 h 634576"/>
                    <a:gd name="connsiteX49" fmla="*/ 45 w 591482"/>
                    <a:gd name="connsiteY49" fmla="*/ 556684 h 634576"/>
                    <a:gd name="connsiteX50" fmla="*/ 15921 w 591482"/>
                    <a:gd name="connsiteY50" fmla="*/ 634472 h 634576"/>
                    <a:gd name="connsiteX51" fmla="*/ 64075 w 591482"/>
                    <a:gd name="connsiteY51" fmla="*/ 573617 h 634576"/>
                    <a:gd name="connsiteX52" fmla="*/ 121225 w 591482"/>
                    <a:gd name="connsiteY52" fmla="*/ 582084 h 634576"/>
                    <a:gd name="connsiteX53" fmla="*/ 301142 w 591482"/>
                    <a:gd name="connsiteY53" fmla="*/ 579967 h 634576"/>
                    <a:gd name="connsiteX54" fmla="*/ 356175 w 591482"/>
                    <a:gd name="connsiteY54" fmla="*/ 569384 h 634576"/>
                    <a:gd name="connsiteX55" fmla="*/ 453542 w 591482"/>
                    <a:gd name="connsiteY55" fmla="*/ 573617 h 634576"/>
                    <a:gd name="connsiteX56" fmla="*/ 529742 w 591482"/>
                    <a:gd name="connsiteY56" fmla="*/ 569384 h 634576"/>
                    <a:gd name="connsiteX57" fmla="*/ 550908 w 591482"/>
                    <a:gd name="connsiteY57" fmla="*/ 565150 h 634576"/>
                    <a:gd name="connsiteX58" fmla="*/ 580542 w 591482"/>
                    <a:gd name="connsiteY58" fmla="*/ 560917 h 634576"/>
                    <a:gd name="connsiteX59" fmla="*/ 586892 w 591482"/>
                    <a:gd name="connsiteY59" fmla="*/ 558800 h 634576"/>
                    <a:gd name="connsiteX60" fmla="*/ 589008 w 591482"/>
                    <a:gd name="connsiteY60" fmla="*/ 537634 h 634576"/>
                    <a:gd name="connsiteX61" fmla="*/ 584775 w 591482"/>
                    <a:gd name="connsiteY61" fmla="*/ 531284 h 634576"/>
                    <a:gd name="connsiteX62" fmla="*/ 582658 w 591482"/>
                    <a:gd name="connsiteY62" fmla="*/ 524934 h 634576"/>
                    <a:gd name="connsiteX63" fmla="*/ 578425 w 591482"/>
                    <a:gd name="connsiteY63" fmla="*/ 514350 h 634576"/>
                    <a:gd name="connsiteX64" fmla="*/ 574192 w 591482"/>
                    <a:gd name="connsiteY64" fmla="*/ 488950 h 634576"/>
                    <a:gd name="connsiteX65" fmla="*/ 569958 w 591482"/>
                    <a:gd name="connsiteY65" fmla="*/ 478367 h 634576"/>
                    <a:gd name="connsiteX66" fmla="*/ 563608 w 591482"/>
                    <a:gd name="connsiteY66" fmla="*/ 455084 h 634576"/>
                    <a:gd name="connsiteX67" fmla="*/ 557258 w 591482"/>
                    <a:gd name="connsiteY67" fmla="*/ 448734 h 634576"/>
                    <a:gd name="connsiteX68" fmla="*/ 538208 w 591482"/>
                    <a:gd name="connsiteY68" fmla="*/ 425450 h 634576"/>
                    <a:gd name="connsiteX69" fmla="*/ 527625 w 591482"/>
                    <a:gd name="connsiteY69" fmla="*/ 410634 h 634576"/>
                    <a:gd name="connsiteX70" fmla="*/ 523392 w 591482"/>
                    <a:gd name="connsiteY70" fmla="*/ 402167 h 634576"/>
                    <a:gd name="connsiteX71" fmla="*/ 493758 w 591482"/>
                    <a:gd name="connsiteY71" fmla="*/ 376767 h 634576"/>
                    <a:gd name="connsiteX72" fmla="*/ 472592 w 591482"/>
                    <a:gd name="connsiteY72" fmla="*/ 361950 h 634576"/>
                    <a:gd name="connsiteX73" fmla="*/ 451425 w 591482"/>
                    <a:gd name="connsiteY73" fmla="*/ 353484 h 634576"/>
                    <a:gd name="connsiteX74" fmla="*/ 423908 w 591482"/>
                    <a:gd name="connsiteY74" fmla="*/ 345017 h 634576"/>
                    <a:gd name="connsiteX75" fmla="*/ 411208 w 591482"/>
                    <a:gd name="connsiteY75" fmla="*/ 342900 h 634576"/>
                    <a:gd name="connsiteX76" fmla="*/ 400625 w 591482"/>
                    <a:gd name="connsiteY76" fmla="*/ 340784 h 634576"/>
                    <a:gd name="connsiteX77" fmla="*/ 392158 w 591482"/>
                    <a:gd name="connsiteY77" fmla="*/ 336550 h 634576"/>
                    <a:gd name="connsiteX78" fmla="*/ 385808 w 591482"/>
                    <a:gd name="connsiteY78" fmla="*/ 334434 h 634576"/>
                    <a:gd name="connsiteX79" fmla="*/ 381575 w 591482"/>
                    <a:gd name="connsiteY79" fmla="*/ 323850 h 634576"/>
                    <a:gd name="connsiteX80" fmla="*/ 375225 w 591482"/>
                    <a:gd name="connsiteY80" fmla="*/ 315384 h 634576"/>
                    <a:gd name="connsiteX81" fmla="*/ 373108 w 591482"/>
                    <a:gd name="connsiteY81" fmla="*/ 306917 h 634576"/>
                    <a:gd name="connsiteX82" fmla="*/ 370992 w 591482"/>
                    <a:gd name="connsiteY82" fmla="*/ 300567 h 634576"/>
                    <a:gd name="connsiteX83" fmla="*/ 377342 w 591482"/>
                    <a:gd name="connsiteY83" fmla="*/ 275167 h 634576"/>
                    <a:gd name="connsiteX84" fmla="*/ 379458 w 591482"/>
                    <a:gd name="connsiteY84" fmla="*/ 268817 h 634576"/>
                    <a:gd name="connsiteX85" fmla="*/ 385808 w 591482"/>
                    <a:gd name="connsiteY85" fmla="*/ 262467 h 634576"/>
                    <a:gd name="connsiteX86" fmla="*/ 396392 w 591482"/>
                    <a:gd name="connsiteY86" fmla="*/ 254000 h 634576"/>
                    <a:gd name="connsiteX87" fmla="*/ 402742 w 591482"/>
                    <a:gd name="connsiteY87" fmla="*/ 247650 h 634576"/>
                    <a:gd name="connsiteX88" fmla="*/ 404858 w 591482"/>
                    <a:gd name="connsiteY88" fmla="*/ 247650 h 634576"/>
                    <a:gd name="connsiteX0" fmla="*/ 405083 w 591707"/>
                    <a:gd name="connsiteY0" fmla="*/ 247650 h 657444"/>
                    <a:gd name="connsiteX1" fmla="*/ 405083 w 591707"/>
                    <a:gd name="connsiteY1" fmla="*/ 247650 h 657444"/>
                    <a:gd name="connsiteX2" fmla="*/ 413550 w 591707"/>
                    <a:gd name="connsiteY2" fmla="*/ 222250 h 657444"/>
                    <a:gd name="connsiteX3" fmla="*/ 409317 w 591707"/>
                    <a:gd name="connsiteY3" fmla="*/ 93134 h 657444"/>
                    <a:gd name="connsiteX4" fmla="*/ 407200 w 591707"/>
                    <a:gd name="connsiteY4" fmla="*/ 80434 h 657444"/>
                    <a:gd name="connsiteX5" fmla="*/ 402967 w 591707"/>
                    <a:gd name="connsiteY5" fmla="*/ 69850 h 657444"/>
                    <a:gd name="connsiteX6" fmla="*/ 400850 w 591707"/>
                    <a:gd name="connsiteY6" fmla="*/ 61384 h 657444"/>
                    <a:gd name="connsiteX7" fmla="*/ 390267 w 591707"/>
                    <a:gd name="connsiteY7" fmla="*/ 42334 h 657444"/>
                    <a:gd name="connsiteX8" fmla="*/ 366983 w 591707"/>
                    <a:gd name="connsiteY8" fmla="*/ 21167 h 657444"/>
                    <a:gd name="connsiteX9" fmla="*/ 356400 w 591707"/>
                    <a:gd name="connsiteY9" fmla="*/ 8467 h 657444"/>
                    <a:gd name="connsiteX10" fmla="*/ 331000 w 591707"/>
                    <a:gd name="connsiteY10" fmla="*/ 0 h 657444"/>
                    <a:gd name="connsiteX11" fmla="*/ 265383 w 591707"/>
                    <a:gd name="connsiteY11" fmla="*/ 2117 h 657444"/>
                    <a:gd name="connsiteX12" fmla="*/ 216700 w 591707"/>
                    <a:gd name="connsiteY12" fmla="*/ 16934 h 657444"/>
                    <a:gd name="connsiteX13" fmla="*/ 195533 w 591707"/>
                    <a:gd name="connsiteY13" fmla="*/ 23284 h 657444"/>
                    <a:gd name="connsiteX14" fmla="*/ 182833 w 591707"/>
                    <a:gd name="connsiteY14" fmla="*/ 33867 h 657444"/>
                    <a:gd name="connsiteX15" fmla="*/ 178600 w 591707"/>
                    <a:gd name="connsiteY15" fmla="*/ 44450 h 657444"/>
                    <a:gd name="connsiteX16" fmla="*/ 165900 w 591707"/>
                    <a:gd name="connsiteY16" fmla="*/ 55034 h 657444"/>
                    <a:gd name="connsiteX17" fmla="*/ 163783 w 591707"/>
                    <a:gd name="connsiteY17" fmla="*/ 67734 h 657444"/>
                    <a:gd name="connsiteX18" fmla="*/ 157433 w 591707"/>
                    <a:gd name="connsiteY18" fmla="*/ 86784 h 657444"/>
                    <a:gd name="connsiteX19" fmla="*/ 155317 w 591707"/>
                    <a:gd name="connsiteY19" fmla="*/ 95250 h 657444"/>
                    <a:gd name="connsiteX20" fmla="*/ 161667 w 591707"/>
                    <a:gd name="connsiteY20" fmla="*/ 124884 h 657444"/>
                    <a:gd name="connsiteX21" fmla="*/ 172250 w 591707"/>
                    <a:gd name="connsiteY21" fmla="*/ 152400 h 657444"/>
                    <a:gd name="connsiteX22" fmla="*/ 157434 w 591707"/>
                    <a:gd name="connsiteY22" fmla="*/ 182034 h 657444"/>
                    <a:gd name="connsiteX23" fmla="*/ 184950 w 591707"/>
                    <a:gd name="connsiteY23" fmla="*/ 245534 h 657444"/>
                    <a:gd name="connsiteX24" fmla="*/ 199767 w 591707"/>
                    <a:gd name="connsiteY24" fmla="*/ 270934 h 657444"/>
                    <a:gd name="connsiteX25" fmla="*/ 206117 w 591707"/>
                    <a:gd name="connsiteY25" fmla="*/ 279400 h 657444"/>
                    <a:gd name="connsiteX26" fmla="*/ 210350 w 591707"/>
                    <a:gd name="connsiteY26" fmla="*/ 300567 h 657444"/>
                    <a:gd name="connsiteX27" fmla="*/ 206117 w 591707"/>
                    <a:gd name="connsiteY27" fmla="*/ 323850 h 657444"/>
                    <a:gd name="connsiteX28" fmla="*/ 199767 w 591707"/>
                    <a:gd name="connsiteY28" fmla="*/ 328084 h 657444"/>
                    <a:gd name="connsiteX29" fmla="*/ 195533 w 591707"/>
                    <a:gd name="connsiteY29" fmla="*/ 332317 h 657444"/>
                    <a:gd name="connsiteX30" fmla="*/ 184950 w 591707"/>
                    <a:gd name="connsiteY30" fmla="*/ 338667 h 657444"/>
                    <a:gd name="connsiteX31" fmla="*/ 174367 w 591707"/>
                    <a:gd name="connsiteY31" fmla="*/ 347134 h 657444"/>
                    <a:gd name="connsiteX32" fmla="*/ 161667 w 591707"/>
                    <a:gd name="connsiteY32" fmla="*/ 349250 h 657444"/>
                    <a:gd name="connsiteX33" fmla="*/ 153200 w 591707"/>
                    <a:gd name="connsiteY33" fmla="*/ 355600 h 657444"/>
                    <a:gd name="connsiteX34" fmla="*/ 132033 w 591707"/>
                    <a:gd name="connsiteY34" fmla="*/ 361950 h 657444"/>
                    <a:gd name="connsiteX35" fmla="*/ 106633 w 591707"/>
                    <a:gd name="connsiteY35" fmla="*/ 368300 h 657444"/>
                    <a:gd name="connsiteX36" fmla="*/ 98167 w 591707"/>
                    <a:gd name="connsiteY36" fmla="*/ 372534 h 657444"/>
                    <a:gd name="connsiteX37" fmla="*/ 87583 w 591707"/>
                    <a:gd name="connsiteY37" fmla="*/ 374650 h 657444"/>
                    <a:gd name="connsiteX38" fmla="*/ 79117 w 591707"/>
                    <a:gd name="connsiteY38" fmla="*/ 381000 h 657444"/>
                    <a:gd name="connsiteX39" fmla="*/ 66417 w 591707"/>
                    <a:gd name="connsiteY39" fmla="*/ 385234 h 657444"/>
                    <a:gd name="connsiteX40" fmla="*/ 45250 w 591707"/>
                    <a:gd name="connsiteY40" fmla="*/ 400050 h 657444"/>
                    <a:gd name="connsiteX41" fmla="*/ 41017 w 591707"/>
                    <a:gd name="connsiteY41" fmla="*/ 406400 h 657444"/>
                    <a:gd name="connsiteX42" fmla="*/ 34667 w 591707"/>
                    <a:gd name="connsiteY42" fmla="*/ 412750 h 657444"/>
                    <a:gd name="connsiteX43" fmla="*/ 30433 w 591707"/>
                    <a:gd name="connsiteY43" fmla="*/ 423334 h 657444"/>
                    <a:gd name="connsiteX44" fmla="*/ 19850 w 591707"/>
                    <a:gd name="connsiteY44" fmla="*/ 438150 h 657444"/>
                    <a:gd name="connsiteX45" fmla="*/ 9267 w 591707"/>
                    <a:gd name="connsiteY45" fmla="*/ 452967 h 657444"/>
                    <a:gd name="connsiteX46" fmla="*/ 11383 w 591707"/>
                    <a:gd name="connsiteY46" fmla="*/ 505884 h 657444"/>
                    <a:gd name="connsiteX47" fmla="*/ 17733 w 591707"/>
                    <a:gd name="connsiteY47" fmla="*/ 520700 h 657444"/>
                    <a:gd name="connsiteX48" fmla="*/ 19850 w 591707"/>
                    <a:gd name="connsiteY48" fmla="*/ 539750 h 657444"/>
                    <a:gd name="connsiteX49" fmla="*/ 270 w 591707"/>
                    <a:gd name="connsiteY49" fmla="*/ 556684 h 657444"/>
                    <a:gd name="connsiteX50" fmla="*/ 16146 w 591707"/>
                    <a:gd name="connsiteY50" fmla="*/ 634472 h 657444"/>
                    <a:gd name="connsiteX51" fmla="*/ 105575 w 591707"/>
                    <a:gd name="connsiteY51" fmla="*/ 654580 h 657444"/>
                    <a:gd name="connsiteX52" fmla="*/ 121450 w 591707"/>
                    <a:gd name="connsiteY52" fmla="*/ 582084 h 657444"/>
                    <a:gd name="connsiteX53" fmla="*/ 301367 w 591707"/>
                    <a:gd name="connsiteY53" fmla="*/ 579967 h 657444"/>
                    <a:gd name="connsiteX54" fmla="*/ 356400 w 591707"/>
                    <a:gd name="connsiteY54" fmla="*/ 569384 h 657444"/>
                    <a:gd name="connsiteX55" fmla="*/ 453767 w 591707"/>
                    <a:gd name="connsiteY55" fmla="*/ 573617 h 657444"/>
                    <a:gd name="connsiteX56" fmla="*/ 529967 w 591707"/>
                    <a:gd name="connsiteY56" fmla="*/ 569384 h 657444"/>
                    <a:gd name="connsiteX57" fmla="*/ 551133 w 591707"/>
                    <a:gd name="connsiteY57" fmla="*/ 565150 h 657444"/>
                    <a:gd name="connsiteX58" fmla="*/ 580767 w 591707"/>
                    <a:gd name="connsiteY58" fmla="*/ 560917 h 657444"/>
                    <a:gd name="connsiteX59" fmla="*/ 587117 w 591707"/>
                    <a:gd name="connsiteY59" fmla="*/ 558800 h 657444"/>
                    <a:gd name="connsiteX60" fmla="*/ 589233 w 591707"/>
                    <a:gd name="connsiteY60" fmla="*/ 537634 h 657444"/>
                    <a:gd name="connsiteX61" fmla="*/ 585000 w 591707"/>
                    <a:gd name="connsiteY61" fmla="*/ 531284 h 657444"/>
                    <a:gd name="connsiteX62" fmla="*/ 582883 w 591707"/>
                    <a:gd name="connsiteY62" fmla="*/ 524934 h 657444"/>
                    <a:gd name="connsiteX63" fmla="*/ 578650 w 591707"/>
                    <a:gd name="connsiteY63" fmla="*/ 514350 h 657444"/>
                    <a:gd name="connsiteX64" fmla="*/ 574417 w 591707"/>
                    <a:gd name="connsiteY64" fmla="*/ 488950 h 657444"/>
                    <a:gd name="connsiteX65" fmla="*/ 570183 w 591707"/>
                    <a:gd name="connsiteY65" fmla="*/ 478367 h 657444"/>
                    <a:gd name="connsiteX66" fmla="*/ 563833 w 591707"/>
                    <a:gd name="connsiteY66" fmla="*/ 455084 h 657444"/>
                    <a:gd name="connsiteX67" fmla="*/ 557483 w 591707"/>
                    <a:gd name="connsiteY67" fmla="*/ 448734 h 657444"/>
                    <a:gd name="connsiteX68" fmla="*/ 538433 w 591707"/>
                    <a:gd name="connsiteY68" fmla="*/ 425450 h 657444"/>
                    <a:gd name="connsiteX69" fmla="*/ 527850 w 591707"/>
                    <a:gd name="connsiteY69" fmla="*/ 410634 h 657444"/>
                    <a:gd name="connsiteX70" fmla="*/ 523617 w 591707"/>
                    <a:gd name="connsiteY70" fmla="*/ 402167 h 657444"/>
                    <a:gd name="connsiteX71" fmla="*/ 493983 w 591707"/>
                    <a:gd name="connsiteY71" fmla="*/ 376767 h 657444"/>
                    <a:gd name="connsiteX72" fmla="*/ 472817 w 591707"/>
                    <a:gd name="connsiteY72" fmla="*/ 361950 h 657444"/>
                    <a:gd name="connsiteX73" fmla="*/ 451650 w 591707"/>
                    <a:gd name="connsiteY73" fmla="*/ 353484 h 657444"/>
                    <a:gd name="connsiteX74" fmla="*/ 424133 w 591707"/>
                    <a:gd name="connsiteY74" fmla="*/ 345017 h 657444"/>
                    <a:gd name="connsiteX75" fmla="*/ 411433 w 591707"/>
                    <a:gd name="connsiteY75" fmla="*/ 342900 h 657444"/>
                    <a:gd name="connsiteX76" fmla="*/ 400850 w 591707"/>
                    <a:gd name="connsiteY76" fmla="*/ 340784 h 657444"/>
                    <a:gd name="connsiteX77" fmla="*/ 392383 w 591707"/>
                    <a:gd name="connsiteY77" fmla="*/ 336550 h 657444"/>
                    <a:gd name="connsiteX78" fmla="*/ 386033 w 591707"/>
                    <a:gd name="connsiteY78" fmla="*/ 334434 h 657444"/>
                    <a:gd name="connsiteX79" fmla="*/ 381800 w 591707"/>
                    <a:gd name="connsiteY79" fmla="*/ 323850 h 657444"/>
                    <a:gd name="connsiteX80" fmla="*/ 375450 w 591707"/>
                    <a:gd name="connsiteY80" fmla="*/ 315384 h 657444"/>
                    <a:gd name="connsiteX81" fmla="*/ 373333 w 591707"/>
                    <a:gd name="connsiteY81" fmla="*/ 306917 h 657444"/>
                    <a:gd name="connsiteX82" fmla="*/ 371217 w 591707"/>
                    <a:gd name="connsiteY82" fmla="*/ 300567 h 657444"/>
                    <a:gd name="connsiteX83" fmla="*/ 377567 w 591707"/>
                    <a:gd name="connsiteY83" fmla="*/ 275167 h 657444"/>
                    <a:gd name="connsiteX84" fmla="*/ 379683 w 591707"/>
                    <a:gd name="connsiteY84" fmla="*/ 268817 h 657444"/>
                    <a:gd name="connsiteX85" fmla="*/ 386033 w 591707"/>
                    <a:gd name="connsiteY85" fmla="*/ 262467 h 657444"/>
                    <a:gd name="connsiteX86" fmla="*/ 396617 w 591707"/>
                    <a:gd name="connsiteY86" fmla="*/ 254000 h 657444"/>
                    <a:gd name="connsiteX87" fmla="*/ 402967 w 591707"/>
                    <a:gd name="connsiteY87" fmla="*/ 247650 h 657444"/>
                    <a:gd name="connsiteX88" fmla="*/ 405083 w 591707"/>
                    <a:gd name="connsiteY88" fmla="*/ 247650 h 657444"/>
                    <a:gd name="connsiteX0" fmla="*/ 405083 w 591707"/>
                    <a:gd name="connsiteY0" fmla="*/ 247650 h 657588"/>
                    <a:gd name="connsiteX1" fmla="*/ 405083 w 591707"/>
                    <a:gd name="connsiteY1" fmla="*/ 247650 h 657588"/>
                    <a:gd name="connsiteX2" fmla="*/ 413550 w 591707"/>
                    <a:gd name="connsiteY2" fmla="*/ 222250 h 657588"/>
                    <a:gd name="connsiteX3" fmla="*/ 409317 w 591707"/>
                    <a:gd name="connsiteY3" fmla="*/ 93134 h 657588"/>
                    <a:gd name="connsiteX4" fmla="*/ 407200 w 591707"/>
                    <a:gd name="connsiteY4" fmla="*/ 80434 h 657588"/>
                    <a:gd name="connsiteX5" fmla="*/ 402967 w 591707"/>
                    <a:gd name="connsiteY5" fmla="*/ 69850 h 657588"/>
                    <a:gd name="connsiteX6" fmla="*/ 400850 w 591707"/>
                    <a:gd name="connsiteY6" fmla="*/ 61384 h 657588"/>
                    <a:gd name="connsiteX7" fmla="*/ 390267 w 591707"/>
                    <a:gd name="connsiteY7" fmla="*/ 42334 h 657588"/>
                    <a:gd name="connsiteX8" fmla="*/ 366983 w 591707"/>
                    <a:gd name="connsiteY8" fmla="*/ 21167 h 657588"/>
                    <a:gd name="connsiteX9" fmla="*/ 356400 w 591707"/>
                    <a:gd name="connsiteY9" fmla="*/ 8467 h 657588"/>
                    <a:gd name="connsiteX10" fmla="*/ 331000 w 591707"/>
                    <a:gd name="connsiteY10" fmla="*/ 0 h 657588"/>
                    <a:gd name="connsiteX11" fmla="*/ 265383 w 591707"/>
                    <a:gd name="connsiteY11" fmla="*/ 2117 h 657588"/>
                    <a:gd name="connsiteX12" fmla="*/ 216700 w 591707"/>
                    <a:gd name="connsiteY12" fmla="*/ 16934 h 657588"/>
                    <a:gd name="connsiteX13" fmla="*/ 195533 w 591707"/>
                    <a:gd name="connsiteY13" fmla="*/ 23284 h 657588"/>
                    <a:gd name="connsiteX14" fmla="*/ 182833 w 591707"/>
                    <a:gd name="connsiteY14" fmla="*/ 33867 h 657588"/>
                    <a:gd name="connsiteX15" fmla="*/ 178600 w 591707"/>
                    <a:gd name="connsiteY15" fmla="*/ 44450 h 657588"/>
                    <a:gd name="connsiteX16" fmla="*/ 165900 w 591707"/>
                    <a:gd name="connsiteY16" fmla="*/ 55034 h 657588"/>
                    <a:gd name="connsiteX17" fmla="*/ 163783 w 591707"/>
                    <a:gd name="connsiteY17" fmla="*/ 67734 h 657588"/>
                    <a:gd name="connsiteX18" fmla="*/ 157433 w 591707"/>
                    <a:gd name="connsiteY18" fmla="*/ 86784 h 657588"/>
                    <a:gd name="connsiteX19" fmla="*/ 155317 w 591707"/>
                    <a:gd name="connsiteY19" fmla="*/ 95250 h 657588"/>
                    <a:gd name="connsiteX20" fmla="*/ 161667 w 591707"/>
                    <a:gd name="connsiteY20" fmla="*/ 124884 h 657588"/>
                    <a:gd name="connsiteX21" fmla="*/ 172250 w 591707"/>
                    <a:gd name="connsiteY21" fmla="*/ 152400 h 657588"/>
                    <a:gd name="connsiteX22" fmla="*/ 157434 w 591707"/>
                    <a:gd name="connsiteY22" fmla="*/ 182034 h 657588"/>
                    <a:gd name="connsiteX23" fmla="*/ 184950 w 591707"/>
                    <a:gd name="connsiteY23" fmla="*/ 245534 h 657588"/>
                    <a:gd name="connsiteX24" fmla="*/ 199767 w 591707"/>
                    <a:gd name="connsiteY24" fmla="*/ 270934 h 657588"/>
                    <a:gd name="connsiteX25" fmla="*/ 206117 w 591707"/>
                    <a:gd name="connsiteY25" fmla="*/ 279400 h 657588"/>
                    <a:gd name="connsiteX26" fmla="*/ 210350 w 591707"/>
                    <a:gd name="connsiteY26" fmla="*/ 300567 h 657588"/>
                    <a:gd name="connsiteX27" fmla="*/ 206117 w 591707"/>
                    <a:gd name="connsiteY27" fmla="*/ 323850 h 657588"/>
                    <a:gd name="connsiteX28" fmla="*/ 199767 w 591707"/>
                    <a:gd name="connsiteY28" fmla="*/ 328084 h 657588"/>
                    <a:gd name="connsiteX29" fmla="*/ 195533 w 591707"/>
                    <a:gd name="connsiteY29" fmla="*/ 332317 h 657588"/>
                    <a:gd name="connsiteX30" fmla="*/ 184950 w 591707"/>
                    <a:gd name="connsiteY30" fmla="*/ 338667 h 657588"/>
                    <a:gd name="connsiteX31" fmla="*/ 174367 w 591707"/>
                    <a:gd name="connsiteY31" fmla="*/ 347134 h 657588"/>
                    <a:gd name="connsiteX32" fmla="*/ 161667 w 591707"/>
                    <a:gd name="connsiteY32" fmla="*/ 349250 h 657588"/>
                    <a:gd name="connsiteX33" fmla="*/ 153200 w 591707"/>
                    <a:gd name="connsiteY33" fmla="*/ 355600 h 657588"/>
                    <a:gd name="connsiteX34" fmla="*/ 132033 w 591707"/>
                    <a:gd name="connsiteY34" fmla="*/ 361950 h 657588"/>
                    <a:gd name="connsiteX35" fmla="*/ 106633 w 591707"/>
                    <a:gd name="connsiteY35" fmla="*/ 368300 h 657588"/>
                    <a:gd name="connsiteX36" fmla="*/ 98167 w 591707"/>
                    <a:gd name="connsiteY36" fmla="*/ 372534 h 657588"/>
                    <a:gd name="connsiteX37" fmla="*/ 87583 w 591707"/>
                    <a:gd name="connsiteY37" fmla="*/ 374650 h 657588"/>
                    <a:gd name="connsiteX38" fmla="*/ 79117 w 591707"/>
                    <a:gd name="connsiteY38" fmla="*/ 381000 h 657588"/>
                    <a:gd name="connsiteX39" fmla="*/ 66417 w 591707"/>
                    <a:gd name="connsiteY39" fmla="*/ 385234 h 657588"/>
                    <a:gd name="connsiteX40" fmla="*/ 45250 w 591707"/>
                    <a:gd name="connsiteY40" fmla="*/ 400050 h 657588"/>
                    <a:gd name="connsiteX41" fmla="*/ 41017 w 591707"/>
                    <a:gd name="connsiteY41" fmla="*/ 406400 h 657588"/>
                    <a:gd name="connsiteX42" fmla="*/ 34667 w 591707"/>
                    <a:gd name="connsiteY42" fmla="*/ 412750 h 657588"/>
                    <a:gd name="connsiteX43" fmla="*/ 30433 w 591707"/>
                    <a:gd name="connsiteY43" fmla="*/ 423334 h 657588"/>
                    <a:gd name="connsiteX44" fmla="*/ 19850 w 591707"/>
                    <a:gd name="connsiteY44" fmla="*/ 438150 h 657588"/>
                    <a:gd name="connsiteX45" fmla="*/ 9267 w 591707"/>
                    <a:gd name="connsiteY45" fmla="*/ 452967 h 657588"/>
                    <a:gd name="connsiteX46" fmla="*/ 11383 w 591707"/>
                    <a:gd name="connsiteY46" fmla="*/ 505884 h 657588"/>
                    <a:gd name="connsiteX47" fmla="*/ 17733 w 591707"/>
                    <a:gd name="connsiteY47" fmla="*/ 520700 h 657588"/>
                    <a:gd name="connsiteX48" fmla="*/ 19850 w 591707"/>
                    <a:gd name="connsiteY48" fmla="*/ 539750 h 657588"/>
                    <a:gd name="connsiteX49" fmla="*/ 270 w 591707"/>
                    <a:gd name="connsiteY49" fmla="*/ 556684 h 657588"/>
                    <a:gd name="connsiteX50" fmla="*/ 16146 w 591707"/>
                    <a:gd name="connsiteY50" fmla="*/ 634472 h 657588"/>
                    <a:gd name="connsiteX51" fmla="*/ 105575 w 591707"/>
                    <a:gd name="connsiteY51" fmla="*/ 654580 h 657588"/>
                    <a:gd name="connsiteX52" fmla="*/ 301367 w 591707"/>
                    <a:gd name="connsiteY52" fmla="*/ 579967 h 657588"/>
                    <a:gd name="connsiteX53" fmla="*/ 356400 w 591707"/>
                    <a:gd name="connsiteY53" fmla="*/ 569384 h 657588"/>
                    <a:gd name="connsiteX54" fmla="*/ 453767 w 591707"/>
                    <a:gd name="connsiteY54" fmla="*/ 573617 h 657588"/>
                    <a:gd name="connsiteX55" fmla="*/ 529967 w 591707"/>
                    <a:gd name="connsiteY55" fmla="*/ 569384 h 657588"/>
                    <a:gd name="connsiteX56" fmla="*/ 551133 w 591707"/>
                    <a:gd name="connsiteY56" fmla="*/ 565150 h 657588"/>
                    <a:gd name="connsiteX57" fmla="*/ 580767 w 591707"/>
                    <a:gd name="connsiteY57" fmla="*/ 560917 h 657588"/>
                    <a:gd name="connsiteX58" fmla="*/ 587117 w 591707"/>
                    <a:gd name="connsiteY58" fmla="*/ 558800 h 657588"/>
                    <a:gd name="connsiteX59" fmla="*/ 589233 w 591707"/>
                    <a:gd name="connsiteY59" fmla="*/ 537634 h 657588"/>
                    <a:gd name="connsiteX60" fmla="*/ 585000 w 591707"/>
                    <a:gd name="connsiteY60" fmla="*/ 531284 h 657588"/>
                    <a:gd name="connsiteX61" fmla="*/ 582883 w 591707"/>
                    <a:gd name="connsiteY61" fmla="*/ 524934 h 657588"/>
                    <a:gd name="connsiteX62" fmla="*/ 578650 w 591707"/>
                    <a:gd name="connsiteY62" fmla="*/ 514350 h 657588"/>
                    <a:gd name="connsiteX63" fmla="*/ 574417 w 591707"/>
                    <a:gd name="connsiteY63" fmla="*/ 488950 h 657588"/>
                    <a:gd name="connsiteX64" fmla="*/ 570183 w 591707"/>
                    <a:gd name="connsiteY64" fmla="*/ 478367 h 657588"/>
                    <a:gd name="connsiteX65" fmla="*/ 563833 w 591707"/>
                    <a:gd name="connsiteY65" fmla="*/ 455084 h 657588"/>
                    <a:gd name="connsiteX66" fmla="*/ 557483 w 591707"/>
                    <a:gd name="connsiteY66" fmla="*/ 448734 h 657588"/>
                    <a:gd name="connsiteX67" fmla="*/ 538433 w 591707"/>
                    <a:gd name="connsiteY67" fmla="*/ 425450 h 657588"/>
                    <a:gd name="connsiteX68" fmla="*/ 527850 w 591707"/>
                    <a:gd name="connsiteY68" fmla="*/ 410634 h 657588"/>
                    <a:gd name="connsiteX69" fmla="*/ 523617 w 591707"/>
                    <a:gd name="connsiteY69" fmla="*/ 402167 h 657588"/>
                    <a:gd name="connsiteX70" fmla="*/ 493983 w 591707"/>
                    <a:gd name="connsiteY70" fmla="*/ 376767 h 657588"/>
                    <a:gd name="connsiteX71" fmla="*/ 472817 w 591707"/>
                    <a:gd name="connsiteY71" fmla="*/ 361950 h 657588"/>
                    <a:gd name="connsiteX72" fmla="*/ 451650 w 591707"/>
                    <a:gd name="connsiteY72" fmla="*/ 353484 h 657588"/>
                    <a:gd name="connsiteX73" fmla="*/ 424133 w 591707"/>
                    <a:gd name="connsiteY73" fmla="*/ 345017 h 657588"/>
                    <a:gd name="connsiteX74" fmla="*/ 411433 w 591707"/>
                    <a:gd name="connsiteY74" fmla="*/ 342900 h 657588"/>
                    <a:gd name="connsiteX75" fmla="*/ 400850 w 591707"/>
                    <a:gd name="connsiteY75" fmla="*/ 340784 h 657588"/>
                    <a:gd name="connsiteX76" fmla="*/ 392383 w 591707"/>
                    <a:gd name="connsiteY76" fmla="*/ 336550 h 657588"/>
                    <a:gd name="connsiteX77" fmla="*/ 386033 w 591707"/>
                    <a:gd name="connsiteY77" fmla="*/ 334434 h 657588"/>
                    <a:gd name="connsiteX78" fmla="*/ 381800 w 591707"/>
                    <a:gd name="connsiteY78" fmla="*/ 323850 h 657588"/>
                    <a:gd name="connsiteX79" fmla="*/ 375450 w 591707"/>
                    <a:gd name="connsiteY79" fmla="*/ 315384 h 657588"/>
                    <a:gd name="connsiteX80" fmla="*/ 373333 w 591707"/>
                    <a:gd name="connsiteY80" fmla="*/ 306917 h 657588"/>
                    <a:gd name="connsiteX81" fmla="*/ 371217 w 591707"/>
                    <a:gd name="connsiteY81" fmla="*/ 300567 h 657588"/>
                    <a:gd name="connsiteX82" fmla="*/ 377567 w 591707"/>
                    <a:gd name="connsiteY82" fmla="*/ 275167 h 657588"/>
                    <a:gd name="connsiteX83" fmla="*/ 379683 w 591707"/>
                    <a:gd name="connsiteY83" fmla="*/ 268817 h 657588"/>
                    <a:gd name="connsiteX84" fmla="*/ 386033 w 591707"/>
                    <a:gd name="connsiteY84" fmla="*/ 262467 h 657588"/>
                    <a:gd name="connsiteX85" fmla="*/ 396617 w 591707"/>
                    <a:gd name="connsiteY85" fmla="*/ 254000 h 657588"/>
                    <a:gd name="connsiteX86" fmla="*/ 402967 w 591707"/>
                    <a:gd name="connsiteY86" fmla="*/ 247650 h 657588"/>
                    <a:gd name="connsiteX87" fmla="*/ 405083 w 591707"/>
                    <a:gd name="connsiteY87" fmla="*/ 247650 h 657588"/>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356400 w 591707"/>
                    <a:gd name="connsiteY52" fmla="*/ 569384 h 658315"/>
                    <a:gd name="connsiteX53" fmla="*/ 453767 w 591707"/>
                    <a:gd name="connsiteY53" fmla="*/ 573617 h 658315"/>
                    <a:gd name="connsiteX54" fmla="*/ 529967 w 591707"/>
                    <a:gd name="connsiteY54" fmla="*/ 569384 h 658315"/>
                    <a:gd name="connsiteX55" fmla="*/ 551133 w 591707"/>
                    <a:gd name="connsiteY55" fmla="*/ 565150 h 658315"/>
                    <a:gd name="connsiteX56" fmla="*/ 580767 w 591707"/>
                    <a:gd name="connsiteY56" fmla="*/ 560917 h 658315"/>
                    <a:gd name="connsiteX57" fmla="*/ 587117 w 591707"/>
                    <a:gd name="connsiteY57" fmla="*/ 558800 h 658315"/>
                    <a:gd name="connsiteX58" fmla="*/ 589233 w 591707"/>
                    <a:gd name="connsiteY58" fmla="*/ 537634 h 658315"/>
                    <a:gd name="connsiteX59" fmla="*/ 585000 w 591707"/>
                    <a:gd name="connsiteY59" fmla="*/ 531284 h 658315"/>
                    <a:gd name="connsiteX60" fmla="*/ 582883 w 591707"/>
                    <a:gd name="connsiteY60" fmla="*/ 524934 h 658315"/>
                    <a:gd name="connsiteX61" fmla="*/ 578650 w 591707"/>
                    <a:gd name="connsiteY61" fmla="*/ 514350 h 658315"/>
                    <a:gd name="connsiteX62" fmla="*/ 574417 w 591707"/>
                    <a:gd name="connsiteY62" fmla="*/ 488950 h 658315"/>
                    <a:gd name="connsiteX63" fmla="*/ 570183 w 591707"/>
                    <a:gd name="connsiteY63" fmla="*/ 478367 h 658315"/>
                    <a:gd name="connsiteX64" fmla="*/ 563833 w 591707"/>
                    <a:gd name="connsiteY64" fmla="*/ 455084 h 658315"/>
                    <a:gd name="connsiteX65" fmla="*/ 557483 w 591707"/>
                    <a:gd name="connsiteY65" fmla="*/ 448734 h 658315"/>
                    <a:gd name="connsiteX66" fmla="*/ 538433 w 591707"/>
                    <a:gd name="connsiteY66" fmla="*/ 425450 h 658315"/>
                    <a:gd name="connsiteX67" fmla="*/ 527850 w 591707"/>
                    <a:gd name="connsiteY67" fmla="*/ 410634 h 658315"/>
                    <a:gd name="connsiteX68" fmla="*/ 523617 w 591707"/>
                    <a:gd name="connsiteY68" fmla="*/ 402167 h 658315"/>
                    <a:gd name="connsiteX69" fmla="*/ 493983 w 591707"/>
                    <a:gd name="connsiteY69" fmla="*/ 376767 h 658315"/>
                    <a:gd name="connsiteX70" fmla="*/ 472817 w 591707"/>
                    <a:gd name="connsiteY70" fmla="*/ 361950 h 658315"/>
                    <a:gd name="connsiteX71" fmla="*/ 451650 w 591707"/>
                    <a:gd name="connsiteY71" fmla="*/ 353484 h 658315"/>
                    <a:gd name="connsiteX72" fmla="*/ 424133 w 591707"/>
                    <a:gd name="connsiteY72" fmla="*/ 345017 h 658315"/>
                    <a:gd name="connsiteX73" fmla="*/ 411433 w 591707"/>
                    <a:gd name="connsiteY73" fmla="*/ 342900 h 658315"/>
                    <a:gd name="connsiteX74" fmla="*/ 400850 w 591707"/>
                    <a:gd name="connsiteY74" fmla="*/ 340784 h 658315"/>
                    <a:gd name="connsiteX75" fmla="*/ 392383 w 591707"/>
                    <a:gd name="connsiteY75" fmla="*/ 336550 h 658315"/>
                    <a:gd name="connsiteX76" fmla="*/ 386033 w 591707"/>
                    <a:gd name="connsiteY76" fmla="*/ 334434 h 658315"/>
                    <a:gd name="connsiteX77" fmla="*/ 381800 w 591707"/>
                    <a:gd name="connsiteY77" fmla="*/ 323850 h 658315"/>
                    <a:gd name="connsiteX78" fmla="*/ 375450 w 591707"/>
                    <a:gd name="connsiteY78" fmla="*/ 315384 h 658315"/>
                    <a:gd name="connsiteX79" fmla="*/ 373333 w 591707"/>
                    <a:gd name="connsiteY79" fmla="*/ 306917 h 658315"/>
                    <a:gd name="connsiteX80" fmla="*/ 371217 w 591707"/>
                    <a:gd name="connsiteY80" fmla="*/ 300567 h 658315"/>
                    <a:gd name="connsiteX81" fmla="*/ 377567 w 591707"/>
                    <a:gd name="connsiteY81" fmla="*/ 275167 h 658315"/>
                    <a:gd name="connsiteX82" fmla="*/ 379683 w 591707"/>
                    <a:gd name="connsiteY82" fmla="*/ 268817 h 658315"/>
                    <a:gd name="connsiteX83" fmla="*/ 386033 w 591707"/>
                    <a:gd name="connsiteY83" fmla="*/ 262467 h 658315"/>
                    <a:gd name="connsiteX84" fmla="*/ 396617 w 591707"/>
                    <a:gd name="connsiteY84" fmla="*/ 254000 h 658315"/>
                    <a:gd name="connsiteX85" fmla="*/ 402967 w 591707"/>
                    <a:gd name="connsiteY85" fmla="*/ 247650 h 658315"/>
                    <a:gd name="connsiteX86" fmla="*/ 405083 w 591707"/>
                    <a:gd name="connsiteY86" fmla="*/ 247650 h 658315"/>
                    <a:gd name="connsiteX0" fmla="*/ 405083 w 591707"/>
                    <a:gd name="connsiteY0" fmla="*/ 247650 h 658022"/>
                    <a:gd name="connsiteX1" fmla="*/ 405083 w 591707"/>
                    <a:gd name="connsiteY1" fmla="*/ 247650 h 658022"/>
                    <a:gd name="connsiteX2" fmla="*/ 413550 w 591707"/>
                    <a:gd name="connsiteY2" fmla="*/ 222250 h 658022"/>
                    <a:gd name="connsiteX3" fmla="*/ 409317 w 591707"/>
                    <a:gd name="connsiteY3" fmla="*/ 93134 h 658022"/>
                    <a:gd name="connsiteX4" fmla="*/ 407200 w 591707"/>
                    <a:gd name="connsiteY4" fmla="*/ 80434 h 658022"/>
                    <a:gd name="connsiteX5" fmla="*/ 402967 w 591707"/>
                    <a:gd name="connsiteY5" fmla="*/ 69850 h 658022"/>
                    <a:gd name="connsiteX6" fmla="*/ 400850 w 591707"/>
                    <a:gd name="connsiteY6" fmla="*/ 61384 h 658022"/>
                    <a:gd name="connsiteX7" fmla="*/ 390267 w 591707"/>
                    <a:gd name="connsiteY7" fmla="*/ 42334 h 658022"/>
                    <a:gd name="connsiteX8" fmla="*/ 366983 w 591707"/>
                    <a:gd name="connsiteY8" fmla="*/ 21167 h 658022"/>
                    <a:gd name="connsiteX9" fmla="*/ 356400 w 591707"/>
                    <a:gd name="connsiteY9" fmla="*/ 8467 h 658022"/>
                    <a:gd name="connsiteX10" fmla="*/ 331000 w 591707"/>
                    <a:gd name="connsiteY10" fmla="*/ 0 h 658022"/>
                    <a:gd name="connsiteX11" fmla="*/ 265383 w 591707"/>
                    <a:gd name="connsiteY11" fmla="*/ 2117 h 658022"/>
                    <a:gd name="connsiteX12" fmla="*/ 216700 w 591707"/>
                    <a:gd name="connsiteY12" fmla="*/ 16934 h 658022"/>
                    <a:gd name="connsiteX13" fmla="*/ 195533 w 591707"/>
                    <a:gd name="connsiteY13" fmla="*/ 23284 h 658022"/>
                    <a:gd name="connsiteX14" fmla="*/ 182833 w 591707"/>
                    <a:gd name="connsiteY14" fmla="*/ 33867 h 658022"/>
                    <a:gd name="connsiteX15" fmla="*/ 178600 w 591707"/>
                    <a:gd name="connsiteY15" fmla="*/ 44450 h 658022"/>
                    <a:gd name="connsiteX16" fmla="*/ 165900 w 591707"/>
                    <a:gd name="connsiteY16" fmla="*/ 55034 h 658022"/>
                    <a:gd name="connsiteX17" fmla="*/ 163783 w 591707"/>
                    <a:gd name="connsiteY17" fmla="*/ 67734 h 658022"/>
                    <a:gd name="connsiteX18" fmla="*/ 157433 w 591707"/>
                    <a:gd name="connsiteY18" fmla="*/ 86784 h 658022"/>
                    <a:gd name="connsiteX19" fmla="*/ 155317 w 591707"/>
                    <a:gd name="connsiteY19" fmla="*/ 95250 h 658022"/>
                    <a:gd name="connsiteX20" fmla="*/ 161667 w 591707"/>
                    <a:gd name="connsiteY20" fmla="*/ 124884 h 658022"/>
                    <a:gd name="connsiteX21" fmla="*/ 172250 w 591707"/>
                    <a:gd name="connsiteY21" fmla="*/ 152400 h 658022"/>
                    <a:gd name="connsiteX22" fmla="*/ 157434 w 591707"/>
                    <a:gd name="connsiteY22" fmla="*/ 182034 h 658022"/>
                    <a:gd name="connsiteX23" fmla="*/ 184950 w 591707"/>
                    <a:gd name="connsiteY23" fmla="*/ 245534 h 658022"/>
                    <a:gd name="connsiteX24" fmla="*/ 199767 w 591707"/>
                    <a:gd name="connsiteY24" fmla="*/ 270934 h 658022"/>
                    <a:gd name="connsiteX25" fmla="*/ 206117 w 591707"/>
                    <a:gd name="connsiteY25" fmla="*/ 279400 h 658022"/>
                    <a:gd name="connsiteX26" fmla="*/ 210350 w 591707"/>
                    <a:gd name="connsiteY26" fmla="*/ 300567 h 658022"/>
                    <a:gd name="connsiteX27" fmla="*/ 206117 w 591707"/>
                    <a:gd name="connsiteY27" fmla="*/ 323850 h 658022"/>
                    <a:gd name="connsiteX28" fmla="*/ 199767 w 591707"/>
                    <a:gd name="connsiteY28" fmla="*/ 328084 h 658022"/>
                    <a:gd name="connsiteX29" fmla="*/ 195533 w 591707"/>
                    <a:gd name="connsiteY29" fmla="*/ 332317 h 658022"/>
                    <a:gd name="connsiteX30" fmla="*/ 184950 w 591707"/>
                    <a:gd name="connsiteY30" fmla="*/ 338667 h 658022"/>
                    <a:gd name="connsiteX31" fmla="*/ 174367 w 591707"/>
                    <a:gd name="connsiteY31" fmla="*/ 347134 h 658022"/>
                    <a:gd name="connsiteX32" fmla="*/ 161667 w 591707"/>
                    <a:gd name="connsiteY32" fmla="*/ 349250 h 658022"/>
                    <a:gd name="connsiteX33" fmla="*/ 153200 w 591707"/>
                    <a:gd name="connsiteY33" fmla="*/ 355600 h 658022"/>
                    <a:gd name="connsiteX34" fmla="*/ 132033 w 591707"/>
                    <a:gd name="connsiteY34" fmla="*/ 361950 h 658022"/>
                    <a:gd name="connsiteX35" fmla="*/ 106633 w 591707"/>
                    <a:gd name="connsiteY35" fmla="*/ 368300 h 658022"/>
                    <a:gd name="connsiteX36" fmla="*/ 98167 w 591707"/>
                    <a:gd name="connsiteY36" fmla="*/ 372534 h 658022"/>
                    <a:gd name="connsiteX37" fmla="*/ 87583 w 591707"/>
                    <a:gd name="connsiteY37" fmla="*/ 374650 h 658022"/>
                    <a:gd name="connsiteX38" fmla="*/ 79117 w 591707"/>
                    <a:gd name="connsiteY38" fmla="*/ 381000 h 658022"/>
                    <a:gd name="connsiteX39" fmla="*/ 66417 w 591707"/>
                    <a:gd name="connsiteY39" fmla="*/ 385234 h 658022"/>
                    <a:gd name="connsiteX40" fmla="*/ 45250 w 591707"/>
                    <a:gd name="connsiteY40" fmla="*/ 400050 h 658022"/>
                    <a:gd name="connsiteX41" fmla="*/ 41017 w 591707"/>
                    <a:gd name="connsiteY41" fmla="*/ 406400 h 658022"/>
                    <a:gd name="connsiteX42" fmla="*/ 34667 w 591707"/>
                    <a:gd name="connsiteY42" fmla="*/ 412750 h 658022"/>
                    <a:gd name="connsiteX43" fmla="*/ 30433 w 591707"/>
                    <a:gd name="connsiteY43" fmla="*/ 423334 h 658022"/>
                    <a:gd name="connsiteX44" fmla="*/ 19850 w 591707"/>
                    <a:gd name="connsiteY44" fmla="*/ 438150 h 658022"/>
                    <a:gd name="connsiteX45" fmla="*/ 9267 w 591707"/>
                    <a:gd name="connsiteY45" fmla="*/ 452967 h 658022"/>
                    <a:gd name="connsiteX46" fmla="*/ 11383 w 591707"/>
                    <a:gd name="connsiteY46" fmla="*/ 505884 h 658022"/>
                    <a:gd name="connsiteX47" fmla="*/ 17733 w 591707"/>
                    <a:gd name="connsiteY47" fmla="*/ 520700 h 658022"/>
                    <a:gd name="connsiteX48" fmla="*/ 19850 w 591707"/>
                    <a:gd name="connsiteY48" fmla="*/ 539750 h 658022"/>
                    <a:gd name="connsiteX49" fmla="*/ 270 w 591707"/>
                    <a:gd name="connsiteY49" fmla="*/ 556684 h 658022"/>
                    <a:gd name="connsiteX50" fmla="*/ 16146 w 591707"/>
                    <a:gd name="connsiteY50" fmla="*/ 634472 h 658022"/>
                    <a:gd name="connsiteX51" fmla="*/ 105575 w 591707"/>
                    <a:gd name="connsiteY51" fmla="*/ 654580 h 658022"/>
                    <a:gd name="connsiteX52" fmla="*/ 453767 w 591707"/>
                    <a:gd name="connsiteY52" fmla="*/ 573617 h 658022"/>
                    <a:gd name="connsiteX53" fmla="*/ 529967 w 591707"/>
                    <a:gd name="connsiteY53" fmla="*/ 569384 h 658022"/>
                    <a:gd name="connsiteX54" fmla="*/ 551133 w 591707"/>
                    <a:gd name="connsiteY54" fmla="*/ 565150 h 658022"/>
                    <a:gd name="connsiteX55" fmla="*/ 580767 w 591707"/>
                    <a:gd name="connsiteY55" fmla="*/ 560917 h 658022"/>
                    <a:gd name="connsiteX56" fmla="*/ 587117 w 591707"/>
                    <a:gd name="connsiteY56" fmla="*/ 558800 h 658022"/>
                    <a:gd name="connsiteX57" fmla="*/ 589233 w 591707"/>
                    <a:gd name="connsiteY57" fmla="*/ 537634 h 658022"/>
                    <a:gd name="connsiteX58" fmla="*/ 585000 w 591707"/>
                    <a:gd name="connsiteY58" fmla="*/ 531284 h 658022"/>
                    <a:gd name="connsiteX59" fmla="*/ 582883 w 591707"/>
                    <a:gd name="connsiteY59" fmla="*/ 524934 h 658022"/>
                    <a:gd name="connsiteX60" fmla="*/ 578650 w 591707"/>
                    <a:gd name="connsiteY60" fmla="*/ 514350 h 658022"/>
                    <a:gd name="connsiteX61" fmla="*/ 574417 w 591707"/>
                    <a:gd name="connsiteY61" fmla="*/ 488950 h 658022"/>
                    <a:gd name="connsiteX62" fmla="*/ 570183 w 591707"/>
                    <a:gd name="connsiteY62" fmla="*/ 478367 h 658022"/>
                    <a:gd name="connsiteX63" fmla="*/ 563833 w 591707"/>
                    <a:gd name="connsiteY63" fmla="*/ 455084 h 658022"/>
                    <a:gd name="connsiteX64" fmla="*/ 557483 w 591707"/>
                    <a:gd name="connsiteY64" fmla="*/ 448734 h 658022"/>
                    <a:gd name="connsiteX65" fmla="*/ 538433 w 591707"/>
                    <a:gd name="connsiteY65" fmla="*/ 425450 h 658022"/>
                    <a:gd name="connsiteX66" fmla="*/ 527850 w 591707"/>
                    <a:gd name="connsiteY66" fmla="*/ 410634 h 658022"/>
                    <a:gd name="connsiteX67" fmla="*/ 523617 w 591707"/>
                    <a:gd name="connsiteY67" fmla="*/ 402167 h 658022"/>
                    <a:gd name="connsiteX68" fmla="*/ 493983 w 591707"/>
                    <a:gd name="connsiteY68" fmla="*/ 376767 h 658022"/>
                    <a:gd name="connsiteX69" fmla="*/ 472817 w 591707"/>
                    <a:gd name="connsiteY69" fmla="*/ 361950 h 658022"/>
                    <a:gd name="connsiteX70" fmla="*/ 451650 w 591707"/>
                    <a:gd name="connsiteY70" fmla="*/ 353484 h 658022"/>
                    <a:gd name="connsiteX71" fmla="*/ 424133 w 591707"/>
                    <a:gd name="connsiteY71" fmla="*/ 345017 h 658022"/>
                    <a:gd name="connsiteX72" fmla="*/ 411433 w 591707"/>
                    <a:gd name="connsiteY72" fmla="*/ 342900 h 658022"/>
                    <a:gd name="connsiteX73" fmla="*/ 400850 w 591707"/>
                    <a:gd name="connsiteY73" fmla="*/ 340784 h 658022"/>
                    <a:gd name="connsiteX74" fmla="*/ 392383 w 591707"/>
                    <a:gd name="connsiteY74" fmla="*/ 336550 h 658022"/>
                    <a:gd name="connsiteX75" fmla="*/ 386033 w 591707"/>
                    <a:gd name="connsiteY75" fmla="*/ 334434 h 658022"/>
                    <a:gd name="connsiteX76" fmla="*/ 381800 w 591707"/>
                    <a:gd name="connsiteY76" fmla="*/ 323850 h 658022"/>
                    <a:gd name="connsiteX77" fmla="*/ 375450 w 591707"/>
                    <a:gd name="connsiteY77" fmla="*/ 315384 h 658022"/>
                    <a:gd name="connsiteX78" fmla="*/ 373333 w 591707"/>
                    <a:gd name="connsiteY78" fmla="*/ 306917 h 658022"/>
                    <a:gd name="connsiteX79" fmla="*/ 371217 w 591707"/>
                    <a:gd name="connsiteY79" fmla="*/ 300567 h 658022"/>
                    <a:gd name="connsiteX80" fmla="*/ 377567 w 591707"/>
                    <a:gd name="connsiteY80" fmla="*/ 275167 h 658022"/>
                    <a:gd name="connsiteX81" fmla="*/ 379683 w 591707"/>
                    <a:gd name="connsiteY81" fmla="*/ 268817 h 658022"/>
                    <a:gd name="connsiteX82" fmla="*/ 386033 w 591707"/>
                    <a:gd name="connsiteY82" fmla="*/ 262467 h 658022"/>
                    <a:gd name="connsiteX83" fmla="*/ 396617 w 591707"/>
                    <a:gd name="connsiteY83" fmla="*/ 254000 h 658022"/>
                    <a:gd name="connsiteX84" fmla="*/ 402967 w 591707"/>
                    <a:gd name="connsiteY84" fmla="*/ 247650 h 658022"/>
                    <a:gd name="connsiteX85" fmla="*/ 405083 w 591707"/>
                    <a:gd name="connsiteY85" fmla="*/ 247650 h 658022"/>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529967 w 591707"/>
                    <a:gd name="connsiteY52" fmla="*/ 569384 h 658315"/>
                    <a:gd name="connsiteX53" fmla="*/ 551133 w 591707"/>
                    <a:gd name="connsiteY53" fmla="*/ 565150 h 658315"/>
                    <a:gd name="connsiteX54" fmla="*/ 580767 w 591707"/>
                    <a:gd name="connsiteY54" fmla="*/ 560917 h 658315"/>
                    <a:gd name="connsiteX55" fmla="*/ 587117 w 591707"/>
                    <a:gd name="connsiteY55" fmla="*/ 558800 h 658315"/>
                    <a:gd name="connsiteX56" fmla="*/ 589233 w 591707"/>
                    <a:gd name="connsiteY56" fmla="*/ 537634 h 658315"/>
                    <a:gd name="connsiteX57" fmla="*/ 585000 w 591707"/>
                    <a:gd name="connsiteY57" fmla="*/ 531284 h 658315"/>
                    <a:gd name="connsiteX58" fmla="*/ 582883 w 591707"/>
                    <a:gd name="connsiteY58" fmla="*/ 524934 h 658315"/>
                    <a:gd name="connsiteX59" fmla="*/ 578650 w 591707"/>
                    <a:gd name="connsiteY59" fmla="*/ 514350 h 658315"/>
                    <a:gd name="connsiteX60" fmla="*/ 574417 w 591707"/>
                    <a:gd name="connsiteY60" fmla="*/ 488950 h 658315"/>
                    <a:gd name="connsiteX61" fmla="*/ 570183 w 591707"/>
                    <a:gd name="connsiteY61" fmla="*/ 478367 h 658315"/>
                    <a:gd name="connsiteX62" fmla="*/ 563833 w 591707"/>
                    <a:gd name="connsiteY62" fmla="*/ 455084 h 658315"/>
                    <a:gd name="connsiteX63" fmla="*/ 557483 w 591707"/>
                    <a:gd name="connsiteY63" fmla="*/ 448734 h 658315"/>
                    <a:gd name="connsiteX64" fmla="*/ 538433 w 591707"/>
                    <a:gd name="connsiteY64" fmla="*/ 425450 h 658315"/>
                    <a:gd name="connsiteX65" fmla="*/ 527850 w 591707"/>
                    <a:gd name="connsiteY65" fmla="*/ 410634 h 658315"/>
                    <a:gd name="connsiteX66" fmla="*/ 523617 w 591707"/>
                    <a:gd name="connsiteY66" fmla="*/ 402167 h 658315"/>
                    <a:gd name="connsiteX67" fmla="*/ 493983 w 591707"/>
                    <a:gd name="connsiteY67" fmla="*/ 376767 h 658315"/>
                    <a:gd name="connsiteX68" fmla="*/ 472817 w 591707"/>
                    <a:gd name="connsiteY68" fmla="*/ 361950 h 658315"/>
                    <a:gd name="connsiteX69" fmla="*/ 451650 w 591707"/>
                    <a:gd name="connsiteY69" fmla="*/ 353484 h 658315"/>
                    <a:gd name="connsiteX70" fmla="*/ 424133 w 591707"/>
                    <a:gd name="connsiteY70" fmla="*/ 345017 h 658315"/>
                    <a:gd name="connsiteX71" fmla="*/ 411433 w 591707"/>
                    <a:gd name="connsiteY71" fmla="*/ 342900 h 658315"/>
                    <a:gd name="connsiteX72" fmla="*/ 400850 w 591707"/>
                    <a:gd name="connsiteY72" fmla="*/ 340784 h 658315"/>
                    <a:gd name="connsiteX73" fmla="*/ 392383 w 591707"/>
                    <a:gd name="connsiteY73" fmla="*/ 336550 h 658315"/>
                    <a:gd name="connsiteX74" fmla="*/ 386033 w 591707"/>
                    <a:gd name="connsiteY74" fmla="*/ 334434 h 658315"/>
                    <a:gd name="connsiteX75" fmla="*/ 381800 w 591707"/>
                    <a:gd name="connsiteY75" fmla="*/ 323850 h 658315"/>
                    <a:gd name="connsiteX76" fmla="*/ 375450 w 591707"/>
                    <a:gd name="connsiteY76" fmla="*/ 315384 h 658315"/>
                    <a:gd name="connsiteX77" fmla="*/ 373333 w 591707"/>
                    <a:gd name="connsiteY77" fmla="*/ 306917 h 658315"/>
                    <a:gd name="connsiteX78" fmla="*/ 371217 w 591707"/>
                    <a:gd name="connsiteY78" fmla="*/ 300567 h 658315"/>
                    <a:gd name="connsiteX79" fmla="*/ 377567 w 591707"/>
                    <a:gd name="connsiteY79" fmla="*/ 275167 h 658315"/>
                    <a:gd name="connsiteX80" fmla="*/ 379683 w 591707"/>
                    <a:gd name="connsiteY80" fmla="*/ 268817 h 658315"/>
                    <a:gd name="connsiteX81" fmla="*/ 386033 w 591707"/>
                    <a:gd name="connsiteY81" fmla="*/ 262467 h 658315"/>
                    <a:gd name="connsiteX82" fmla="*/ 396617 w 591707"/>
                    <a:gd name="connsiteY82" fmla="*/ 254000 h 658315"/>
                    <a:gd name="connsiteX83" fmla="*/ 402967 w 591707"/>
                    <a:gd name="connsiteY83" fmla="*/ 247650 h 658315"/>
                    <a:gd name="connsiteX84" fmla="*/ 405083 w 591707"/>
                    <a:gd name="connsiteY84" fmla="*/ 247650 h 658315"/>
                    <a:gd name="connsiteX0" fmla="*/ 405083 w 592966"/>
                    <a:gd name="connsiteY0" fmla="*/ 247650 h 658609"/>
                    <a:gd name="connsiteX1" fmla="*/ 405083 w 592966"/>
                    <a:gd name="connsiteY1" fmla="*/ 247650 h 658609"/>
                    <a:gd name="connsiteX2" fmla="*/ 413550 w 592966"/>
                    <a:gd name="connsiteY2" fmla="*/ 222250 h 658609"/>
                    <a:gd name="connsiteX3" fmla="*/ 409317 w 592966"/>
                    <a:gd name="connsiteY3" fmla="*/ 93134 h 658609"/>
                    <a:gd name="connsiteX4" fmla="*/ 407200 w 592966"/>
                    <a:gd name="connsiteY4" fmla="*/ 80434 h 658609"/>
                    <a:gd name="connsiteX5" fmla="*/ 402967 w 592966"/>
                    <a:gd name="connsiteY5" fmla="*/ 69850 h 658609"/>
                    <a:gd name="connsiteX6" fmla="*/ 400850 w 592966"/>
                    <a:gd name="connsiteY6" fmla="*/ 61384 h 658609"/>
                    <a:gd name="connsiteX7" fmla="*/ 390267 w 592966"/>
                    <a:gd name="connsiteY7" fmla="*/ 42334 h 658609"/>
                    <a:gd name="connsiteX8" fmla="*/ 366983 w 592966"/>
                    <a:gd name="connsiteY8" fmla="*/ 21167 h 658609"/>
                    <a:gd name="connsiteX9" fmla="*/ 356400 w 592966"/>
                    <a:gd name="connsiteY9" fmla="*/ 8467 h 658609"/>
                    <a:gd name="connsiteX10" fmla="*/ 331000 w 592966"/>
                    <a:gd name="connsiteY10" fmla="*/ 0 h 658609"/>
                    <a:gd name="connsiteX11" fmla="*/ 265383 w 592966"/>
                    <a:gd name="connsiteY11" fmla="*/ 2117 h 658609"/>
                    <a:gd name="connsiteX12" fmla="*/ 216700 w 592966"/>
                    <a:gd name="connsiteY12" fmla="*/ 16934 h 658609"/>
                    <a:gd name="connsiteX13" fmla="*/ 195533 w 592966"/>
                    <a:gd name="connsiteY13" fmla="*/ 23284 h 658609"/>
                    <a:gd name="connsiteX14" fmla="*/ 182833 w 592966"/>
                    <a:gd name="connsiteY14" fmla="*/ 33867 h 658609"/>
                    <a:gd name="connsiteX15" fmla="*/ 178600 w 592966"/>
                    <a:gd name="connsiteY15" fmla="*/ 44450 h 658609"/>
                    <a:gd name="connsiteX16" fmla="*/ 165900 w 592966"/>
                    <a:gd name="connsiteY16" fmla="*/ 55034 h 658609"/>
                    <a:gd name="connsiteX17" fmla="*/ 163783 w 592966"/>
                    <a:gd name="connsiteY17" fmla="*/ 67734 h 658609"/>
                    <a:gd name="connsiteX18" fmla="*/ 157433 w 592966"/>
                    <a:gd name="connsiteY18" fmla="*/ 86784 h 658609"/>
                    <a:gd name="connsiteX19" fmla="*/ 155317 w 592966"/>
                    <a:gd name="connsiteY19" fmla="*/ 95250 h 658609"/>
                    <a:gd name="connsiteX20" fmla="*/ 161667 w 592966"/>
                    <a:gd name="connsiteY20" fmla="*/ 124884 h 658609"/>
                    <a:gd name="connsiteX21" fmla="*/ 172250 w 592966"/>
                    <a:gd name="connsiteY21" fmla="*/ 152400 h 658609"/>
                    <a:gd name="connsiteX22" fmla="*/ 157434 w 592966"/>
                    <a:gd name="connsiteY22" fmla="*/ 182034 h 658609"/>
                    <a:gd name="connsiteX23" fmla="*/ 184950 w 592966"/>
                    <a:gd name="connsiteY23" fmla="*/ 245534 h 658609"/>
                    <a:gd name="connsiteX24" fmla="*/ 199767 w 592966"/>
                    <a:gd name="connsiteY24" fmla="*/ 270934 h 658609"/>
                    <a:gd name="connsiteX25" fmla="*/ 206117 w 592966"/>
                    <a:gd name="connsiteY25" fmla="*/ 279400 h 658609"/>
                    <a:gd name="connsiteX26" fmla="*/ 210350 w 592966"/>
                    <a:gd name="connsiteY26" fmla="*/ 300567 h 658609"/>
                    <a:gd name="connsiteX27" fmla="*/ 206117 w 592966"/>
                    <a:gd name="connsiteY27" fmla="*/ 323850 h 658609"/>
                    <a:gd name="connsiteX28" fmla="*/ 199767 w 592966"/>
                    <a:gd name="connsiteY28" fmla="*/ 328084 h 658609"/>
                    <a:gd name="connsiteX29" fmla="*/ 195533 w 592966"/>
                    <a:gd name="connsiteY29" fmla="*/ 332317 h 658609"/>
                    <a:gd name="connsiteX30" fmla="*/ 184950 w 592966"/>
                    <a:gd name="connsiteY30" fmla="*/ 338667 h 658609"/>
                    <a:gd name="connsiteX31" fmla="*/ 174367 w 592966"/>
                    <a:gd name="connsiteY31" fmla="*/ 347134 h 658609"/>
                    <a:gd name="connsiteX32" fmla="*/ 161667 w 592966"/>
                    <a:gd name="connsiteY32" fmla="*/ 349250 h 658609"/>
                    <a:gd name="connsiteX33" fmla="*/ 153200 w 592966"/>
                    <a:gd name="connsiteY33" fmla="*/ 355600 h 658609"/>
                    <a:gd name="connsiteX34" fmla="*/ 132033 w 592966"/>
                    <a:gd name="connsiteY34" fmla="*/ 361950 h 658609"/>
                    <a:gd name="connsiteX35" fmla="*/ 106633 w 592966"/>
                    <a:gd name="connsiteY35" fmla="*/ 368300 h 658609"/>
                    <a:gd name="connsiteX36" fmla="*/ 98167 w 592966"/>
                    <a:gd name="connsiteY36" fmla="*/ 372534 h 658609"/>
                    <a:gd name="connsiteX37" fmla="*/ 87583 w 592966"/>
                    <a:gd name="connsiteY37" fmla="*/ 374650 h 658609"/>
                    <a:gd name="connsiteX38" fmla="*/ 79117 w 592966"/>
                    <a:gd name="connsiteY38" fmla="*/ 381000 h 658609"/>
                    <a:gd name="connsiteX39" fmla="*/ 66417 w 592966"/>
                    <a:gd name="connsiteY39" fmla="*/ 385234 h 658609"/>
                    <a:gd name="connsiteX40" fmla="*/ 45250 w 592966"/>
                    <a:gd name="connsiteY40" fmla="*/ 400050 h 658609"/>
                    <a:gd name="connsiteX41" fmla="*/ 41017 w 592966"/>
                    <a:gd name="connsiteY41" fmla="*/ 406400 h 658609"/>
                    <a:gd name="connsiteX42" fmla="*/ 34667 w 592966"/>
                    <a:gd name="connsiteY42" fmla="*/ 412750 h 658609"/>
                    <a:gd name="connsiteX43" fmla="*/ 30433 w 592966"/>
                    <a:gd name="connsiteY43" fmla="*/ 423334 h 658609"/>
                    <a:gd name="connsiteX44" fmla="*/ 19850 w 592966"/>
                    <a:gd name="connsiteY44" fmla="*/ 438150 h 658609"/>
                    <a:gd name="connsiteX45" fmla="*/ 9267 w 592966"/>
                    <a:gd name="connsiteY45" fmla="*/ 452967 h 658609"/>
                    <a:gd name="connsiteX46" fmla="*/ 11383 w 592966"/>
                    <a:gd name="connsiteY46" fmla="*/ 505884 h 658609"/>
                    <a:gd name="connsiteX47" fmla="*/ 17733 w 592966"/>
                    <a:gd name="connsiteY47" fmla="*/ 520700 h 658609"/>
                    <a:gd name="connsiteX48" fmla="*/ 19850 w 592966"/>
                    <a:gd name="connsiteY48" fmla="*/ 539750 h 658609"/>
                    <a:gd name="connsiteX49" fmla="*/ 270 w 592966"/>
                    <a:gd name="connsiteY49" fmla="*/ 556684 h 658609"/>
                    <a:gd name="connsiteX50" fmla="*/ 16146 w 592966"/>
                    <a:gd name="connsiteY50" fmla="*/ 634472 h 658609"/>
                    <a:gd name="connsiteX51" fmla="*/ 105575 w 592966"/>
                    <a:gd name="connsiteY51" fmla="*/ 654580 h 658609"/>
                    <a:gd name="connsiteX52" fmla="*/ 551133 w 592966"/>
                    <a:gd name="connsiteY52" fmla="*/ 565150 h 658609"/>
                    <a:gd name="connsiteX53" fmla="*/ 580767 w 592966"/>
                    <a:gd name="connsiteY53" fmla="*/ 560917 h 658609"/>
                    <a:gd name="connsiteX54" fmla="*/ 587117 w 592966"/>
                    <a:gd name="connsiteY54" fmla="*/ 558800 h 658609"/>
                    <a:gd name="connsiteX55" fmla="*/ 589233 w 592966"/>
                    <a:gd name="connsiteY55" fmla="*/ 537634 h 658609"/>
                    <a:gd name="connsiteX56" fmla="*/ 585000 w 592966"/>
                    <a:gd name="connsiteY56" fmla="*/ 531284 h 658609"/>
                    <a:gd name="connsiteX57" fmla="*/ 582883 w 592966"/>
                    <a:gd name="connsiteY57" fmla="*/ 524934 h 658609"/>
                    <a:gd name="connsiteX58" fmla="*/ 578650 w 592966"/>
                    <a:gd name="connsiteY58" fmla="*/ 514350 h 658609"/>
                    <a:gd name="connsiteX59" fmla="*/ 574417 w 592966"/>
                    <a:gd name="connsiteY59" fmla="*/ 488950 h 658609"/>
                    <a:gd name="connsiteX60" fmla="*/ 570183 w 592966"/>
                    <a:gd name="connsiteY60" fmla="*/ 478367 h 658609"/>
                    <a:gd name="connsiteX61" fmla="*/ 563833 w 592966"/>
                    <a:gd name="connsiteY61" fmla="*/ 455084 h 658609"/>
                    <a:gd name="connsiteX62" fmla="*/ 557483 w 592966"/>
                    <a:gd name="connsiteY62" fmla="*/ 448734 h 658609"/>
                    <a:gd name="connsiteX63" fmla="*/ 538433 w 592966"/>
                    <a:gd name="connsiteY63" fmla="*/ 425450 h 658609"/>
                    <a:gd name="connsiteX64" fmla="*/ 527850 w 592966"/>
                    <a:gd name="connsiteY64" fmla="*/ 410634 h 658609"/>
                    <a:gd name="connsiteX65" fmla="*/ 523617 w 592966"/>
                    <a:gd name="connsiteY65" fmla="*/ 402167 h 658609"/>
                    <a:gd name="connsiteX66" fmla="*/ 493983 w 592966"/>
                    <a:gd name="connsiteY66" fmla="*/ 376767 h 658609"/>
                    <a:gd name="connsiteX67" fmla="*/ 472817 w 592966"/>
                    <a:gd name="connsiteY67" fmla="*/ 361950 h 658609"/>
                    <a:gd name="connsiteX68" fmla="*/ 451650 w 592966"/>
                    <a:gd name="connsiteY68" fmla="*/ 353484 h 658609"/>
                    <a:gd name="connsiteX69" fmla="*/ 424133 w 592966"/>
                    <a:gd name="connsiteY69" fmla="*/ 345017 h 658609"/>
                    <a:gd name="connsiteX70" fmla="*/ 411433 w 592966"/>
                    <a:gd name="connsiteY70" fmla="*/ 342900 h 658609"/>
                    <a:gd name="connsiteX71" fmla="*/ 400850 w 592966"/>
                    <a:gd name="connsiteY71" fmla="*/ 340784 h 658609"/>
                    <a:gd name="connsiteX72" fmla="*/ 392383 w 592966"/>
                    <a:gd name="connsiteY72" fmla="*/ 336550 h 658609"/>
                    <a:gd name="connsiteX73" fmla="*/ 386033 w 592966"/>
                    <a:gd name="connsiteY73" fmla="*/ 334434 h 658609"/>
                    <a:gd name="connsiteX74" fmla="*/ 381800 w 592966"/>
                    <a:gd name="connsiteY74" fmla="*/ 323850 h 658609"/>
                    <a:gd name="connsiteX75" fmla="*/ 375450 w 592966"/>
                    <a:gd name="connsiteY75" fmla="*/ 315384 h 658609"/>
                    <a:gd name="connsiteX76" fmla="*/ 373333 w 592966"/>
                    <a:gd name="connsiteY76" fmla="*/ 306917 h 658609"/>
                    <a:gd name="connsiteX77" fmla="*/ 371217 w 592966"/>
                    <a:gd name="connsiteY77" fmla="*/ 300567 h 658609"/>
                    <a:gd name="connsiteX78" fmla="*/ 377567 w 592966"/>
                    <a:gd name="connsiteY78" fmla="*/ 275167 h 658609"/>
                    <a:gd name="connsiteX79" fmla="*/ 379683 w 592966"/>
                    <a:gd name="connsiteY79" fmla="*/ 268817 h 658609"/>
                    <a:gd name="connsiteX80" fmla="*/ 386033 w 592966"/>
                    <a:gd name="connsiteY80" fmla="*/ 262467 h 658609"/>
                    <a:gd name="connsiteX81" fmla="*/ 396617 w 592966"/>
                    <a:gd name="connsiteY81" fmla="*/ 254000 h 658609"/>
                    <a:gd name="connsiteX82" fmla="*/ 402967 w 592966"/>
                    <a:gd name="connsiteY82" fmla="*/ 247650 h 658609"/>
                    <a:gd name="connsiteX83" fmla="*/ 405083 w 592966"/>
                    <a:gd name="connsiteY83" fmla="*/ 247650 h 658609"/>
                    <a:gd name="connsiteX0" fmla="*/ 405083 w 591707"/>
                    <a:gd name="connsiteY0" fmla="*/ 247650 h 658905"/>
                    <a:gd name="connsiteX1" fmla="*/ 405083 w 591707"/>
                    <a:gd name="connsiteY1" fmla="*/ 247650 h 658905"/>
                    <a:gd name="connsiteX2" fmla="*/ 413550 w 591707"/>
                    <a:gd name="connsiteY2" fmla="*/ 222250 h 658905"/>
                    <a:gd name="connsiteX3" fmla="*/ 409317 w 591707"/>
                    <a:gd name="connsiteY3" fmla="*/ 93134 h 658905"/>
                    <a:gd name="connsiteX4" fmla="*/ 407200 w 591707"/>
                    <a:gd name="connsiteY4" fmla="*/ 80434 h 658905"/>
                    <a:gd name="connsiteX5" fmla="*/ 402967 w 591707"/>
                    <a:gd name="connsiteY5" fmla="*/ 69850 h 658905"/>
                    <a:gd name="connsiteX6" fmla="*/ 400850 w 591707"/>
                    <a:gd name="connsiteY6" fmla="*/ 61384 h 658905"/>
                    <a:gd name="connsiteX7" fmla="*/ 390267 w 591707"/>
                    <a:gd name="connsiteY7" fmla="*/ 42334 h 658905"/>
                    <a:gd name="connsiteX8" fmla="*/ 366983 w 591707"/>
                    <a:gd name="connsiteY8" fmla="*/ 21167 h 658905"/>
                    <a:gd name="connsiteX9" fmla="*/ 356400 w 591707"/>
                    <a:gd name="connsiteY9" fmla="*/ 8467 h 658905"/>
                    <a:gd name="connsiteX10" fmla="*/ 331000 w 591707"/>
                    <a:gd name="connsiteY10" fmla="*/ 0 h 658905"/>
                    <a:gd name="connsiteX11" fmla="*/ 265383 w 591707"/>
                    <a:gd name="connsiteY11" fmla="*/ 2117 h 658905"/>
                    <a:gd name="connsiteX12" fmla="*/ 216700 w 591707"/>
                    <a:gd name="connsiteY12" fmla="*/ 16934 h 658905"/>
                    <a:gd name="connsiteX13" fmla="*/ 195533 w 591707"/>
                    <a:gd name="connsiteY13" fmla="*/ 23284 h 658905"/>
                    <a:gd name="connsiteX14" fmla="*/ 182833 w 591707"/>
                    <a:gd name="connsiteY14" fmla="*/ 33867 h 658905"/>
                    <a:gd name="connsiteX15" fmla="*/ 178600 w 591707"/>
                    <a:gd name="connsiteY15" fmla="*/ 44450 h 658905"/>
                    <a:gd name="connsiteX16" fmla="*/ 165900 w 591707"/>
                    <a:gd name="connsiteY16" fmla="*/ 55034 h 658905"/>
                    <a:gd name="connsiteX17" fmla="*/ 163783 w 591707"/>
                    <a:gd name="connsiteY17" fmla="*/ 67734 h 658905"/>
                    <a:gd name="connsiteX18" fmla="*/ 157433 w 591707"/>
                    <a:gd name="connsiteY18" fmla="*/ 86784 h 658905"/>
                    <a:gd name="connsiteX19" fmla="*/ 155317 w 591707"/>
                    <a:gd name="connsiteY19" fmla="*/ 95250 h 658905"/>
                    <a:gd name="connsiteX20" fmla="*/ 161667 w 591707"/>
                    <a:gd name="connsiteY20" fmla="*/ 124884 h 658905"/>
                    <a:gd name="connsiteX21" fmla="*/ 172250 w 591707"/>
                    <a:gd name="connsiteY21" fmla="*/ 152400 h 658905"/>
                    <a:gd name="connsiteX22" fmla="*/ 157434 w 591707"/>
                    <a:gd name="connsiteY22" fmla="*/ 182034 h 658905"/>
                    <a:gd name="connsiteX23" fmla="*/ 184950 w 591707"/>
                    <a:gd name="connsiteY23" fmla="*/ 245534 h 658905"/>
                    <a:gd name="connsiteX24" fmla="*/ 199767 w 591707"/>
                    <a:gd name="connsiteY24" fmla="*/ 270934 h 658905"/>
                    <a:gd name="connsiteX25" fmla="*/ 206117 w 591707"/>
                    <a:gd name="connsiteY25" fmla="*/ 279400 h 658905"/>
                    <a:gd name="connsiteX26" fmla="*/ 210350 w 591707"/>
                    <a:gd name="connsiteY26" fmla="*/ 300567 h 658905"/>
                    <a:gd name="connsiteX27" fmla="*/ 206117 w 591707"/>
                    <a:gd name="connsiteY27" fmla="*/ 323850 h 658905"/>
                    <a:gd name="connsiteX28" fmla="*/ 199767 w 591707"/>
                    <a:gd name="connsiteY28" fmla="*/ 328084 h 658905"/>
                    <a:gd name="connsiteX29" fmla="*/ 195533 w 591707"/>
                    <a:gd name="connsiteY29" fmla="*/ 332317 h 658905"/>
                    <a:gd name="connsiteX30" fmla="*/ 184950 w 591707"/>
                    <a:gd name="connsiteY30" fmla="*/ 338667 h 658905"/>
                    <a:gd name="connsiteX31" fmla="*/ 174367 w 591707"/>
                    <a:gd name="connsiteY31" fmla="*/ 347134 h 658905"/>
                    <a:gd name="connsiteX32" fmla="*/ 161667 w 591707"/>
                    <a:gd name="connsiteY32" fmla="*/ 349250 h 658905"/>
                    <a:gd name="connsiteX33" fmla="*/ 153200 w 591707"/>
                    <a:gd name="connsiteY33" fmla="*/ 355600 h 658905"/>
                    <a:gd name="connsiteX34" fmla="*/ 132033 w 591707"/>
                    <a:gd name="connsiteY34" fmla="*/ 361950 h 658905"/>
                    <a:gd name="connsiteX35" fmla="*/ 106633 w 591707"/>
                    <a:gd name="connsiteY35" fmla="*/ 368300 h 658905"/>
                    <a:gd name="connsiteX36" fmla="*/ 98167 w 591707"/>
                    <a:gd name="connsiteY36" fmla="*/ 372534 h 658905"/>
                    <a:gd name="connsiteX37" fmla="*/ 87583 w 591707"/>
                    <a:gd name="connsiteY37" fmla="*/ 374650 h 658905"/>
                    <a:gd name="connsiteX38" fmla="*/ 79117 w 591707"/>
                    <a:gd name="connsiteY38" fmla="*/ 381000 h 658905"/>
                    <a:gd name="connsiteX39" fmla="*/ 66417 w 591707"/>
                    <a:gd name="connsiteY39" fmla="*/ 385234 h 658905"/>
                    <a:gd name="connsiteX40" fmla="*/ 45250 w 591707"/>
                    <a:gd name="connsiteY40" fmla="*/ 400050 h 658905"/>
                    <a:gd name="connsiteX41" fmla="*/ 41017 w 591707"/>
                    <a:gd name="connsiteY41" fmla="*/ 406400 h 658905"/>
                    <a:gd name="connsiteX42" fmla="*/ 34667 w 591707"/>
                    <a:gd name="connsiteY42" fmla="*/ 412750 h 658905"/>
                    <a:gd name="connsiteX43" fmla="*/ 30433 w 591707"/>
                    <a:gd name="connsiteY43" fmla="*/ 423334 h 658905"/>
                    <a:gd name="connsiteX44" fmla="*/ 19850 w 591707"/>
                    <a:gd name="connsiteY44" fmla="*/ 438150 h 658905"/>
                    <a:gd name="connsiteX45" fmla="*/ 9267 w 591707"/>
                    <a:gd name="connsiteY45" fmla="*/ 452967 h 658905"/>
                    <a:gd name="connsiteX46" fmla="*/ 11383 w 591707"/>
                    <a:gd name="connsiteY46" fmla="*/ 505884 h 658905"/>
                    <a:gd name="connsiteX47" fmla="*/ 17733 w 591707"/>
                    <a:gd name="connsiteY47" fmla="*/ 520700 h 658905"/>
                    <a:gd name="connsiteX48" fmla="*/ 19850 w 591707"/>
                    <a:gd name="connsiteY48" fmla="*/ 539750 h 658905"/>
                    <a:gd name="connsiteX49" fmla="*/ 270 w 591707"/>
                    <a:gd name="connsiteY49" fmla="*/ 556684 h 658905"/>
                    <a:gd name="connsiteX50" fmla="*/ 16146 w 591707"/>
                    <a:gd name="connsiteY50" fmla="*/ 634472 h 658905"/>
                    <a:gd name="connsiteX51" fmla="*/ 105575 w 591707"/>
                    <a:gd name="connsiteY51" fmla="*/ 654580 h 658905"/>
                    <a:gd name="connsiteX52" fmla="*/ 580767 w 591707"/>
                    <a:gd name="connsiteY52" fmla="*/ 560917 h 658905"/>
                    <a:gd name="connsiteX53" fmla="*/ 587117 w 591707"/>
                    <a:gd name="connsiteY53" fmla="*/ 558800 h 658905"/>
                    <a:gd name="connsiteX54" fmla="*/ 589233 w 591707"/>
                    <a:gd name="connsiteY54" fmla="*/ 537634 h 658905"/>
                    <a:gd name="connsiteX55" fmla="*/ 585000 w 591707"/>
                    <a:gd name="connsiteY55" fmla="*/ 531284 h 658905"/>
                    <a:gd name="connsiteX56" fmla="*/ 582883 w 591707"/>
                    <a:gd name="connsiteY56" fmla="*/ 524934 h 658905"/>
                    <a:gd name="connsiteX57" fmla="*/ 578650 w 591707"/>
                    <a:gd name="connsiteY57" fmla="*/ 514350 h 658905"/>
                    <a:gd name="connsiteX58" fmla="*/ 574417 w 591707"/>
                    <a:gd name="connsiteY58" fmla="*/ 488950 h 658905"/>
                    <a:gd name="connsiteX59" fmla="*/ 570183 w 591707"/>
                    <a:gd name="connsiteY59" fmla="*/ 478367 h 658905"/>
                    <a:gd name="connsiteX60" fmla="*/ 563833 w 591707"/>
                    <a:gd name="connsiteY60" fmla="*/ 455084 h 658905"/>
                    <a:gd name="connsiteX61" fmla="*/ 557483 w 591707"/>
                    <a:gd name="connsiteY61" fmla="*/ 448734 h 658905"/>
                    <a:gd name="connsiteX62" fmla="*/ 538433 w 591707"/>
                    <a:gd name="connsiteY62" fmla="*/ 425450 h 658905"/>
                    <a:gd name="connsiteX63" fmla="*/ 527850 w 591707"/>
                    <a:gd name="connsiteY63" fmla="*/ 410634 h 658905"/>
                    <a:gd name="connsiteX64" fmla="*/ 523617 w 591707"/>
                    <a:gd name="connsiteY64" fmla="*/ 402167 h 658905"/>
                    <a:gd name="connsiteX65" fmla="*/ 493983 w 591707"/>
                    <a:gd name="connsiteY65" fmla="*/ 376767 h 658905"/>
                    <a:gd name="connsiteX66" fmla="*/ 472817 w 591707"/>
                    <a:gd name="connsiteY66" fmla="*/ 361950 h 658905"/>
                    <a:gd name="connsiteX67" fmla="*/ 451650 w 591707"/>
                    <a:gd name="connsiteY67" fmla="*/ 353484 h 658905"/>
                    <a:gd name="connsiteX68" fmla="*/ 424133 w 591707"/>
                    <a:gd name="connsiteY68" fmla="*/ 345017 h 658905"/>
                    <a:gd name="connsiteX69" fmla="*/ 411433 w 591707"/>
                    <a:gd name="connsiteY69" fmla="*/ 342900 h 658905"/>
                    <a:gd name="connsiteX70" fmla="*/ 400850 w 591707"/>
                    <a:gd name="connsiteY70" fmla="*/ 340784 h 658905"/>
                    <a:gd name="connsiteX71" fmla="*/ 392383 w 591707"/>
                    <a:gd name="connsiteY71" fmla="*/ 336550 h 658905"/>
                    <a:gd name="connsiteX72" fmla="*/ 386033 w 591707"/>
                    <a:gd name="connsiteY72" fmla="*/ 334434 h 658905"/>
                    <a:gd name="connsiteX73" fmla="*/ 381800 w 591707"/>
                    <a:gd name="connsiteY73" fmla="*/ 323850 h 658905"/>
                    <a:gd name="connsiteX74" fmla="*/ 375450 w 591707"/>
                    <a:gd name="connsiteY74" fmla="*/ 315384 h 658905"/>
                    <a:gd name="connsiteX75" fmla="*/ 373333 w 591707"/>
                    <a:gd name="connsiteY75" fmla="*/ 306917 h 658905"/>
                    <a:gd name="connsiteX76" fmla="*/ 371217 w 591707"/>
                    <a:gd name="connsiteY76" fmla="*/ 300567 h 658905"/>
                    <a:gd name="connsiteX77" fmla="*/ 377567 w 591707"/>
                    <a:gd name="connsiteY77" fmla="*/ 275167 h 658905"/>
                    <a:gd name="connsiteX78" fmla="*/ 379683 w 591707"/>
                    <a:gd name="connsiteY78" fmla="*/ 268817 h 658905"/>
                    <a:gd name="connsiteX79" fmla="*/ 386033 w 591707"/>
                    <a:gd name="connsiteY79" fmla="*/ 262467 h 658905"/>
                    <a:gd name="connsiteX80" fmla="*/ 396617 w 591707"/>
                    <a:gd name="connsiteY80" fmla="*/ 254000 h 658905"/>
                    <a:gd name="connsiteX81" fmla="*/ 402967 w 591707"/>
                    <a:gd name="connsiteY81" fmla="*/ 247650 h 658905"/>
                    <a:gd name="connsiteX82" fmla="*/ 405083 w 591707"/>
                    <a:gd name="connsiteY82" fmla="*/ 247650 h 658905"/>
                    <a:gd name="connsiteX0" fmla="*/ 405083 w 601675"/>
                    <a:gd name="connsiteY0" fmla="*/ 247650 h 658905"/>
                    <a:gd name="connsiteX1" fmla="*/ 405083 w 601675"/>
                    <a:gd name="connsiteY1" fmla="*/ 247650 h 658905"/>
                    <a:gd name="connsiteX2" fmla="*/ 413550 w 601675"/>
                    <a:gd name="connsiteY2" fmla="*/ 222250 h 658905"/>
                    <a:gd name="connsiteX3" fmla="*/ 409317 w 601675"/>
                    <a:gd name="connsiteY3" fmla="*/ 93134 h 658905"/>
                    <a:gd name="connsiteX4" fmla="*/ 407200 w 601675"/>
                    <a:gd name="connsiteY4" fmla="*/ 80434 h 658905"/>
                    <a:gd name="connsiteX5" fmla="*/ 402967 w 601675"/>
                    <a:gd name="connsiteY5" fmla="*/ 69850 h 658905"/>
                    <a:gd name="connsiteX6" fmla="*/ 400850 w 601675"/>
                    <a:gd name="connsiteY6" fmla="*/ 61384 h 658905"/>
                    <a:gd name="connsiteX7" fmla="*/ 390267 w 601675"/>
                    <a:gd name="connsiteY7" fmla="*/ 42334 h 658905"/>
                    <a:gd name="connsiteX8" fmla="*/ 366983 w 601675"/>
                    <a:gd name="connsiteY8" fmla="*/ 21167 h 658905"/>
                    <a:gd name="connsiteX9" fmla="*/ 356400 w 601675"/>
                    <a:gd name="connsiteY9" fmla="*/ 8467 h 658905"/>
                    <a:gd name="connsiteX10" fmla="*/ 331000 w 601675"/>
                    <a:gd name="connsiteY10" fmla="*/ 0 h 658905"/>
                    <a:gd name="connsiteX11" fmla="*/ 265383 w 601675"/>
                    <a:gd name="connsiteY11" fmla="*/ 2117 h 658905"/>
                    <a:gd name="connsiteX12" fmla="*/ 216700 w 601675"/>
                    <a:gd name="connsiteY12" fmla="*/ 16934 h 658905"/>
                    <a:gd name="connsiteX13" fmla="*/ 195533 w 601675"/>
                    <a:gd name="connsiteY13" fmla="*/ 23284 h 658905"/>
                    <a:gd name="connsiteX14" fmla="*/ 182833 w 601675"/>
                    <a:gd name="connsiteY14" fmla="*/ 33867 h 658905"/>
                    <a:gd name="connsiteX15" fmla="*/ 178600 w 601675"/>
                    <a:gd name="connsiteY15" fmla="*/ 44450 h 658905"/>
                    <a:gd name="connsiteX16" fmla="*/ 165900 w 601675"/>
                    <a:gd name="connsiteY16" fmla="*/ 55034 h 658905"/>
                    <a:gd name="connsiteX17" fmla="*/ 163783 w 601675"/>
                    <a:gd name="connsiteY17" fmla="*/ 67734 h 658905"/>
                    <a:gd name="connsiteX18" fmla="*/ 157433 w 601675"/>
                    <a:gd name="connsiteY18" fmla="*/ 86784 h 658905"/>
                    <a:gd name="connsiteX19" fmla="*/ 155317 w 601675"/>
                    <a:gd name="connsiteY19" fmla="*/ 95250 h 658905"/>
                    <a:gd name="connsiteX20" fmla="*/ 161667 w 601675"/>
                    <a:gd name="connsiteY20" fmla="*/ 124884 h 658905"/>
                    <a:gd name="connsiteX21" fmla="*/ 172250 w 601675"/>
                    <a:gd name="connsiteY21" fmla="*/ 152400 h 658905"/>
                    <a:gd name="connsiteX22" fmla="*/ 157434 w 601675"/>
                    <a:gd name="connsiteY22" fmla="*/ 182034 h 658905"/>
                    <a:gd name="connsiteX23" fmla="*/ 184950 w 601675"/>
                    <a:gd name="connsiteY23" fmla="*/ 245534 h 658905"/>
                    <a:gd name="connsiteX24" fmla="*/ 199767 w 601675"/>
                    <a:gd name="connsiteY24" fmla="*/ 270934 h 658905"/>
                    <a:gd name="connsiteX25" fmla="*/ 206117 w 601675"/>
                    <a:gd name="connsiteY25" fmla="*/ 279400 h 658905"/>
                    <a:gd name="connsiteX26" fmla="*/ 210350 w 601675"/>
                    <a:gd name="connsiteY26" fmla="*/ 300567 h 658905"/>
                    <a:gd name="connsiteX27" fmla="*/ 206117 w 601675"/>
                    <a:gd name="connsiteY27" fmla="*/ 323850 h 658905"/>
                    <a:gd name="connsiteX28" fmla="*/ 199767 w 601675"/>
                    <a:gd name="connsiteY28" fmla="*/ 328084 h 658905"/>
                    <a:gd name="connsiteX29" fmla="*/ 195533 w 601675"/>
                    <a:gd name="connsiteY29" fmla="*/ 332317 h 658905"/>
                    <a:gd name="connsiteX30" fmla="*/ 184950 w 601675"/>
                    <a:gd name="connsiteY30" fmla="*/ 338667 h 658905"/>
                    <a:gd name="connsiteX31" fmla="*/ 174367 w 601675"/>
                    <a:gd name="connsiteY31" fmla="*/ 347134 h 658905"/>
                    <a:gd name="connsiteX32" fmla="*/ 161667 w 601675"/>
                    <a:gd name="connsiteY32" fmla="*/ 349250 h 658905"/>
                    <a:gd name="connsiteX33" fmla="*/ 153200 w 601675"/>
                    <a:gd name="connsiteY33" fmla="*/ 355600 h 658905"/>
                    <a:gd name="connsiteX34" fmla="*/ 132033 w 601675"/>
                    <a:gd name="connsiteY34" fmla="*/ 361950 h 658905"/>
                    <a:gd name="connsiteX35" fmla="*/ 106633 w 601675"/>
                    <a:gd name="connsiteY35" fmla="*/ 368300 h 658905"/>
                    <a:gd name="connsiteX36" fmla="*/ 98167 w 601675"/>
                    <a:gd name="connsiteY36" fmla="*/ 372534 h 658905"/>
                    <a:gd name="connsiteX37" fmla="*/ 87583 w 601675"/>
                    <a:gd name="connsiteY37" fmla="*/ 374650 h 658905"/>
                    <a:gd name="connsiteX38" fmla="*/ 79117 w 601675"/>
                    <a:gd name="connsiteY38" fmla="*/ 381000 h 658905"/>
                    <a:gd name="connsiteX39" fmla="*/ 66417 w 601675"/>
                    <a:gd name="connsiteY39" fmla="*/ 385234 h 658905"/>
                    <a:gd name="connsiteX40" fmla="*/ 45250 w 601675"/>
                    <a:gd name="connsiteY40" fmla="*/ 400050 h 658905"/>
                    <a:gd name="connsiteX41" fmla="*/ 41017 w 601675"/>
                    <a:gd name="connsiteY41" fmla="*/ 406400 h 658905"/>
                    <a:gd name="connsiteX42" fmla="*/ 34667 w 601675"/>
                    <a:gd name="connsiteY42" fmla="*/ 412750 h 658905"/>
                    <a:gd name="connsiteX43" fmla="*/ 30433 w 601675"/>
                    <a:gd name="connsiteY43" fmla="*/ 423334 h 658905"/>
                    <a:gd name="connsiteX44" fmla="*/ 19850 w 601675"/>
                    <a:gd name="connsiteY44" fmla="*/ 438150 h 658905"/>
                    <a:gd name="connsiteX45" fmla="*/ 9267 w 601675"/>
                    <a:gd name="connsiteY45" fmla="*/ 452967 h 658905"/>
                    <a:gd name="connsiteX46" fmla="*/ 11383 w 601675"/>
                    <a:gd name="connsiteY46" fmla="*/ 505884 h 658905"/>
                    <a:gd name="connsiteX47" fmla="*/ 17733 w 601675"/>
                    <a:gd name="connsiteY47" fmla="*/ 520700 h 658905"/>
                    <a:gd name="connsiteX48" fmla="*/ 19850 w 601675"/>
                    <a:gd name="connsiteY48" fmla="*/ 539750 h 658905"/>
                    <a:gd name="connsiteX49" fmla="*/ 270 w 601675"/>
                    <a:gd name="connsiteY49" fmla="*/ 556684 h 658905"/>
                    <a:gd name="connsiteX50" fmla="*/ 16146 w 601675"/>
                    <a:gd name="connsiteY50" fmla="*/ 634472 h 658905"/>
                    <a:gd name="connsiteX51" fmla="*/ 105575 w 601675"/>
                    <a:gd name="connsiteY51" fmla="*/ 654580 h 658905"/>
                    <a:gd name="connsiteX52" fmla="*/ 580767 w 601675"/>
                    <a:gd name="connsiteY52" fmla="*/ 560917 h 658905"/>
                    <a:gd name="connsiteX53" fmla="*/ 599817 w 601675"/>
                    <a:gd name="connsiteY53" fmla="*/ 628650 h 658905"/>
                    <a:gd name="connsiteX54" fmla="*/ 589233 w 601675"/>
                    <a:gd name="connsiteY54" fmla="*/ 537634 h 658905"/>
                    <a:gd name="connsiteX55" fmla="*/ 585000 w 601675"/>
                    <a:gd name="connsiteY55" fmla="*/ 531284 h 658905"/>
                    <a:gd name="connsiteX56" fmla="*/ 582883 w 601675"/>
                    <a:gd name="connsiteY56" fmla="*/ 524934 h 658905"/>
                    <a:gd name="connsiteX57" fmla="*/ 578650 w 601675"/>
                    <a:gd name="connsiteY57" fmla="*/ 514350 h 658905"/>
                    <a:gd name="connsiteX58" fmla="*/ 574417 w 601675"/>
                    <a:gd name="connsiteY58" fmla="*/ 488950 h 658905"/>
                    <a:gd name="connsiteX59" fmla="*/ 570183 w 601675"/>
                    <a:gd name="connsiteY59" fmla="*/ 478367 h 658905"/>
                    <a:gd name="connsiteX60" fmla="*/ 563833 w 601675"/>
                    <a:gd name="connsiteY60" fmla="*/ 455084 h 658905"/>
                    <a:gd name="connsiteX61" fmla="*/ 557483 w 601675"/>
                    <a:gd name="connsiteY61" fmla="*/ 448734 h 658905"/>
                    <a:gd name="connsiteX62" fmla="*/ 538433 w 601675"/>
                    <a:gd name="connsiteY62" fmla="*/ 425450 h 658905"/>
                    <a:gd name="connsiteX63" fmla="*/ 527850 w 601675"/>
                    <a:gd name="connsiteY63" fmla="*/ 410634 h 658905"/>
                    <a:gd name="connsiteX64" fmla="*/ 523617 w 601675"/>
                    <a:gd name="connsiteY64" fmla="*/ 402167 h 658905"/>
                    <a:gd name="connsiteX65" fmla="*/ 493983 w 601675"/>
                    <a:gd name="connsiteY65" fmla="*/ 376767 h 658905"/>
                    <a:gd name="connsiteX66" fmla="*/ 472817 w 601675"/>
                    <a:gd name="connsiteY66" fmla="*/ 361950 h 658905"/>
                    <a:gd name="connsiteX67" fmla="*/ 451650 w 601675"/>
                    <a:gd name="connsiteY67" fmla="*/ 353484 h 658905"/>
                    <a:gd name="connsiteX68" fmla="*/ 424133 w 601675"/>
                    <a:gd name="connsiteY68" fmla="*/ 345017 h 658905"/>
                    <a:gd name="connsiteX69" fmla="*/ 411433 w 601675"/>
                    <a:gd name="connsiteY69" fmla="*/ 342900 h 658905"/>
                    <a:gd name="connsiteX70" fmla="*/ 400850 w 601675"/>
                    <a:gd name="connsiteY70" fmla="*/ 340784 h 658905"/>
                    <a:gd name="connsiteX71" fmla="*/ 392383 w 601675"/>
                    <a:gd name="connsiteY71" fmla="*/ 336550 h 658905"/>
                    <a:gd name="connsiteX72" fmla="*/ 386033 w 601675"/>
                    <a:gd name="connsiteY72" fmla="*/ 334434 h 658905"/>
                    <a:gd name="connsiteX73" fmla="*/ 381800 w 601675"/>
                    <a:gd name="connsiteY73" fmla="*/ 323850 h 658905"/>
                    <a:gd name="connsiteX74" fmla="*/ 375450 w 601675"/>
                    <a:gd name="connsiteY74" fmla="*/ 315384 h 658905"/>
                    <a:gd name="connsiteX75" fmla="*/ 373333 w 601675"/>
                    <a:gd name="connsiteY75" fmla="*/ 306917 h 658905"/>
                    <a:gd name="connsiteX76" fmla="*/ 371217 w 601675"/>
                    <a:gd name="connsiteY76" fmla="*/ 300567 h 658905"/>
                    <a:gd name="connsiteX77" fmla="*/ 377567 w 601675"/>
                    <a:gd name="connsiteY77" fmla="*/ 275167 h 658905"/>
                    <a:gd name="connsiteX78" fmla="*/ 379683 w 601675"/>
                    <a:gd name="connsiteY78" fmla="*/ 268817 h 658905"/>
                    <a:gd name="connsiteX79" fmla="*/ 386033 w 601675"/>
                    <a:gd name="connsiteY79" fmla="*/ 262467 h 658905"/>
                    <a:gd name="connsiteX80" fmla="*/ 396617 w 601675"/>
                    <a:gd name="connsiteY80" fmla="*/ 254000 h 658905"/>
                    <a:gd name="connsiteX81" fmla="*/ 402967 w 601675"/>
                    <a:gd name="connsiteY81" fmla="*/ 247650 h 658905"/>
                    <a:gd name="connsiteX82" fmla="*/ 405083 w 601675"/>
                    <a:gd name="connsiteY82" fmla="*/ 247650 h 658905"/>
                    <a:gd name="connsiteX0" fmla="*/ 405083 w 600063"/>
                    <a:gd name="connsiteY0" fmla="*/ 247650 h 658572"/>
                    <a:gd name="connsiteX1" fmla="*/ 405083 w 600063"/>
                    <a:gd name="connsiteY1" fmla="*/ 247650 h 658572"/>
                    <a:gd name="connsiteX2" fmla="*/ 413550 w 600063"/>
                    <a:gd name="connsiteY2" fmla="*/ 222250 h 658572"/>
                    <a:gd name="connsiteX3" fmla="*/ 409317 w 600063"/>
                    <a:gd name="connsiteY3" fmla="*/ 93134 h 658572"/>
                    <a:gd name="connsiteX4" fmla="*/ 407200 w 600063"/>
                    <a:gd name="connsiteY4" fmla="*/ 80434 h 658572"/>
                    <a:gd name="connsiteX5" fmla="*/ 402967 w 600063"/>
                    <a:gd name="connsiteY5" fmla="*/ 69850 h 658572"/>
                    <a:gd name="connsiteX6" fmla="*/ 400850 w 600063"/>
                    <a:gd name="connsiteY6" fmla="*/ 61384 h 658572"/>
                    <a:gd name="connsiteX7" fmla="*/ 390267 w 600063"/>
                    <a:gd name="connsiteY7" fmla="*/ 42334 h 658572"/>
                    <a:gd name="connsiteX8" fmla="*/ 366983 w 600063"/>
                    <a:gd name="connsiteY8" fmla="*/ 21167 h 658572"/>
                    <a:gd name="connsiteX9" fmla="*/ 356400 w 600063"/>
                    <a:gd name="connsiteY9" fmla="*/ 8467 h 658572"/>
                    <a:gd name="connsiteX10" fmla="*/ 331000 w 600063"/>
                    <a:gd name="connsiteY10" fmla="*/ 0 h 658572"/>
                    <a:gd name="connsiteX11" fmla="*/ 265383 w 600063"/>
                    <a:gd name="connsiteY11" fmla="*/ 2117 h 658572"/>
                    <a:gd name="connsiteX12" fmla="*/ 216700 w 600063"/>
                    <a:gd name="connsiteY12" fmla="*/ 16934 h 658572"/>
                    <a:gd name="connsiteX13" fmla="*/ 195533 w 600063"/>
                    <a:gd name="connsiteY13" fmla="*/ 23284 h 658572"/>
                    <a:gd name="connsiteX14" fmla="*/ 182833 w 600063"/>
                    <a:gd name="connsiteY14" fmla="*/ 33867 h 658572"/>
                    <a:gd name="connsiteX15" fmla="*/ 178600 w 600063"/>
                    <a:gd name="connsiteY15" fmla="*/ 44450 h 658572"/>
                    <a:gd name="connsiteX16" fmla="*/ 165900 w 600063"/>
                    <a:gd name="connsiteY16" fmla="*/ 55034 h 658572"/>
                    <a:gd name="connsiteX17" fmla="*/ 163783 w 600063"/>
                    <a:gd name="connsiteY17" fmla="*/ 67734 h 658572"/>
                    <a:gd name="connsiteX18" fmla="*/ 157433 w 600063"/>
                    <a:gd name="connsiteY18" fmla="*/ 86784 h 658572"/>
                    <a:gd name="connsiteX19" fmla="*/ 155317 w 600063"/>
                    <a:gd name="connsiteY19" fmla="*/ 95250 h 658572"/>
                    <a:gd name="connsiteX20" fmla="*/ 161667 w 600063"/>
                    <a:gd name="connsiteY20" fmla="*/ 124884 h 658572"/>
                    <a:gd name="connsiteX21" fmla="*/ 172250 w 600063"/>
                    <a:gd name="connsiteY21" fmla="*/ 152400 h 658572"/>
                    <a:gd name="connsiteX22" fmla="*/ 157434 w 600063"/>
                    <a:gd name="connsiteY22" fmla="*/ 182034 h 658572"/>
                    <a:gd name="connsiteX23" fmla="*/ 184950 w 600063"/>
                    <a:gd name="connsiteY23" fmla="*/ 245534 h 658572"/>
                    <a:gd name="connsiteX24" fmla="*/ 199767 w 600063"/>
                    <a:gd name="connsiteY24" fmla="*/ 270934 h 658572"/>
                    <a:gd name="connsiteX25" fmla="*/ 206117 w 600063"/>
                    <a:gd name="connsiteY25" fmla="*/ 279400 h 658572"/>
                    <a:gd name="connsiteX26" fmla="*/ 210350 w 600063"/>
                    <a:gd name="connsiteY26" fmla="*/ 300567 h 658572"/>
                    <a:gd name="connsiteX27" fmla="*/ 206117 w 600063"/>
                    <a:gd name="connsiteY27" fmla="*/ 323850 h 658572"/>
                    <a:gd name="connsiteX28" fmla="*/ 199767 w 600063"/>
                    <a:gd name="connsiteY28" fmla="*/ 328084 h 658572"/>
                    <a:gd name="connsiteX29" fmla="*/ 195533 w 600063"/>
                    <a:gd name="connsiteY29" fmla="*/ 332317 h 658572"/>
                    <a:gd name="connsiteX30" fmla="*/ 184950 w 600063"/>
                    <a:gd name="connsiteY30" fmla="*/ 338667 h 658572"/>
                    <a:gd name="connsiteX31" fmla="*/ 174367 w 600063"/>
                    <a:gd name="connsiteY31" fmla="*/ 347134 h 658572"/>
                    <a:gd name="connsiteX32" fmla="*/ 161667 w 600063"/>
                    <a:gd name="connsiteY32" fmla="*/ 349250 h 658572"/>
                    <a:gd name="connsiteX33" fmla="*/ 153200 w 600063"/>
                    <a:gd name="connsiteY33" fmla="*/ 355600 h 658572"/>
                    <a:gd name="connsiteX34" fmla="*/ 132033 w 600063"/>
                    <a:gd name="connsiteY34" fmla="*/ 361950 h 658572"/>
                    <a:gd name="connsiteX35" fmla="*/ 106633 w 600063"/>
                    <a:gd name="connsiteY35" fmla="*/ 368300 h 658572"/>
                    <a:gd name="connsiteX36" fmla="*/ 98167 w 600063"/>
                    <a:gd name="connsiteY36" fmla="*/ 372534 h 658572"/>
                    <a:gd name="connsiteX37" fmla="*/ 87583 w 600063"/>
                    <a:gd name="connsiteY37" fmla="*/ 374650 h 658572"/>
                    <a:gd name="connsiteX38" fmla="*/ 79117 w 600063"/>
                    <a:gd name="connsiteY38" fmla="*/ 381000 h 658572"/>
                    <a:gd name="connsiteX39" fmla="*/ 66417 w 600063"/>
                    <a:gd name="connsiteY39" fmla="*/ 385234 h 658572"/>
                    <a:gd name="connsiteX40" fmla="*/ 45250 w 600063"/>
                    <a:gd name="connsiteY40" fmla="*/ 400050 h 658572"/>
                    <a:gd name="connsiteX41" fmla="*/ 41017 w 600063"/>
                    <a:gd name="connsiteY41" fmla="*/ 406400 h 658572"/>
                    <a:gd name="connsiteX42" fmla="*/ 34667 w 600063"/>
                    <a:gd name="connsiteY42" fmla="*/ 412750 h 658572"/>
                    <a:gd name="connsiteX43" fmla="*/ 30433 w 600063"/>
                    <a:gd name="connsiteY43" fmla="*/ 423334 h 658572"/>
                    <a:gd name="connsiteX44" fmla="*/ 19850 w 600063"/>
                    <a:gd name="connsiteY44" fmla="*/ 438150 h 658572"/>
                    <a:gd name="connsiteX45" fmla="*/ 9267 w 600063"/>
                    <a:gd name="connsiteY45" fmla="*/ 452967 h 658572"/>
                    <a:gd name="connsiteX46" fmla="*/ 11383 w 600063"/>
                    <a:gd name="connsiteY46" fmla="*/ 505884 h 658572"/>
                    <a:gd name="connsiteX47" fmla="*/ 17733 w 600063"/>
                    <a:gd name="connsiteY47" fmla="*/ 520700 h 658572"/>
                    <a:gd name="connsiteX48" fmla="*/ 19850 w 600063"/>
                    <a:gd name="connsiteY48" fmla="*/ 539750 h 658572"/>
                    <a:gd name="connsiteX49" fmla="*/ 270 w 600063"/>
                    <a:gd name="connsiteY49" fmla="*/ 556684 h 658572"/>
                    <a:gd name="connsiteX50" fmla="*/ 16146 w 600063"/>
                    <a:gd name="connsiteY50" fmla="*/ 634472 h 658572"/>
                    <a:gd name="connsiteX51" fmla="*/ 105575 w 600063"/>
                    <a:gd name="connsiteY51" fmla="*/ 654580 h 658572"/>
                    <a:gd name="connsiteX52" fmla="*/ 577592 w 600063"/>
                    <a:gd name="connsiteY52" fmla="*/ 565679 h 658572"/>
                    <a:gd name="connsiteX53" fmla="*/ 599817 w 600063"/>
                    <a:gd name="connsiteY53" fmla="*/ 628650 h 658572"/>
                    <a:gd name="connsiteX54" fmla="*/ 589233 w 600063"/>
                    <a:gd name="connsiteY54" fmla="*/ 537634 h 658572"/>
                    <a:gd name="connsiteX55" fmla="*/ 585000 w 600063"/>
                    <a:gd name="connsiteY55" fmla="*/ 531284 h 658572"/>
                    <a:gd name="connsiteX56" fmla="*/ 582883 w 600063"/>
                    <a:gd name="connsiteY56" fmla="*/ 524934 h 658572"/>
                    <a:gd name="connsiteX57" fmla="*/ 578650 w 600063"/>
                    <a:gd name="connsiteY57" fmla="*/ 514350 h 658572"/>
                    <a:gd name="connsiteX58" fmla="*/ 574417 w 600063"/>
                    <a:gd name="connsiteY58" fmla="*/ 488950 h 658572"/>
                    <a:gd name="connsiteX59" fmla="*/ 570183 w 600063"/>
                    <a:gd name="connsiteY59" fmla="*/ 478367 h 658572"/>
                    <a:gd name="connsiteX60" fmla="*/ 563833 w 600063"/>
                    <a:gd name="connsiteY60" fmla="*/ 455084 h 658572"/>
                    <a:gd name="connsiteX61" fmla="*/ 557483 w 600063"/>
                    <a:gd name="connsiteY61" fmla="*/ 448734 h 658572"/>
                    <a:gd name="connsiteX62" fmla="*/ 538433 w 600063"/>
                    <a:gd name="connsiteY62" fmla="*/ 425450 h 658572"/>
                    <a:gd name="connsiteX63" fmla="*/ 527850 w 600063"/>
                    <a:gd name="connsiteY63" fmla="*/ 410634 h 658572"/>
                    <a:gd name="connsiteX64" fmla="*/ 523617 w 600063"/>
                    <a:gd name="connsiteY64" fmla="*/ 402167 h 658572"/>
                    <a:gd name="connsiteX65" fmla="*/ 493983 w 600063"/>
                    <a:gd name="connsiteY65" fmla="*/ 376767 h 658572"/>
                    <a:gd name="connsiteX66" fmla="*/ 472817 w 600063"/>
                    <a:gd name="connsiteY66" fmla="*/ 361950 h 658572"/>
                    <a:gd name="connsiteX67" fmla="*/ 451650 w 600063"/>
                    <a:gd name="connsiteY67" fmla="*/ 353484 h 658572"/>
                    <a:gd name="connsiteX68" fmla="*/ 424133 w 600063"/>
                    <a:gd name="connsiteY68" fmla="*/ 345017 h 658572"/>
                    <a:gd name="connsiteX69" fmla="*/ 411433 w 600063"/>
                    <a:gd name="connsiteY69" fmla="*/ 342900 h 658572"/>
                    <a:gd name="connsiteX70" fmla="*/ 400850 w 600063"/>
                    <a:gd name="connsiteY70" fmla="*/ 340784 h 658572"/>
                    <a:gd name="connsiteX71" fmla="*/ 392383 w 600063"/>
                    <a:gd name="connsiteY71" fmla="*/ 336550 h 658572"/>
                    <a:gd name="connsiteX72" fmla="*/ 386033 w 600063"/>
                    <a:gd name="connsiteY72" fmla="*/ 334434 h 658572"/>
                    <a:gd name="connsiteX73" fmla="*/ 381800 w 600063"/>
                    <a:gd name="connsiteY73" fmla="*/ 323850 h 658572"/>
                    <a:gd name="connsiteX74" fmla="*/ 375450 w 600063"/>
                    <a:gd name="connsiteY74" fmla="*/ 315384 h 658572"/>
                    <a:gd name="connsiteX75" fmla="*/ 373333 w 600063"/>
                    <a:gd name="connsiteY75" fmla="*/ 306917 h 658572"/>
                    <a:gd name="connsiteX76" fmla="*/ 371217 w 600063"/>
                    <a:gd name="connsiteY76" fmla="*/ 300567 h 658572"/>
                    <a:gd name="connsiteX77" fmla="*/ 377567 w 600063"/>
                    <a:gd name="connsiteY77" fmla="*/ 275167 h 658572"/>
                    <a:gd name="connsiteX78" fmla="*/ 379683 w 600063"/>
                    <a:gd name="connsiteY78" fmla="*/ 268817 h 658572"/>
                    <a:gd name="connsiteX79" fmla="*/ 386033 w 600063"/>
                    <a:gd name="connsiteY79" fmla="*/ 262467 h 658572"/>
                    <a:gd name="connsiteX80" fmla="*/ 396617 w 600063"/>
                    <a:gd name="connsiteY80" fmla="*/ 254000 h 658572"/>
                    <a:gd name="connsiteX81" fmla="*/ 402967 w 600063"/>
                    <a:gd name="connsiteY81" fmla="*/ 247650 h 658572"/>
                    <a:gd name="connsiteX82" fmla="*/ 405083 w 600063"/>
                    <a:gd name="connsiteY82" fmla="*/ 247650 h 658572"/>
                    <a:gd name="connsiteX0" fmla="*/ 405083 w 603282"/>
                    <a:gd name="connsiteY0" fmla="*/ 247650 h 664888"/>
                    <a:gd name="connsiteX1" fmla="*/ 405083 w 603282"/>
                    <a:gd name="connsiteY1" fmla="*/ 247650 h 664888"/>
                    <a:gd name="connsiteX2" fmla="*/ 413550 w 603282"/>
                    <a:gd name="connsiteY2" fmla="*/ 222250 h 664888"/>
                    <a:gd name="connsiteX3" fmla="*/ 409317 w 603282"/>
                    <a:gd name="connsiteY3" fmla="*/ 93134 h 664888"/>
                    <a:gd name="connsiteX4" fmla="*/ 407200 w 603282"/>
                    <a:gd name="connsiteY4" fmla="*/ 80434 h 664888"/>
                    <a:gd name="connsiteX5" fmla="*/ 402967 w 603282"/>
                    <a:gd name="connsiteY5" fmla="*/ 69850 h 664888"/>
                    <a:gd name="connsiteX6" fmla="*/ 400850 w 603282"/>
                    <a:gd name="connsiteY6" fmla="*/ 61384 h 664888"/>
                    <a:gd name="connsiteX7" fmla="*/ 390267 w 603282"/>
                    <a:gd name="connsiteY7" fmla="*/ 42334 h 664888"/>
                    <a:gd name="connsiteX8" fmla="*/ 366983 w 603282"/>
                    <a:gd name="connsiteY8" fmla="*/ 21167 h 664888"/>
                    <a:gd name="connsiteX9" fmla="*/ 356400 w 603282"/>
                    <a:gd name="connsiteY9" fmla="*/ 8467 h 664888"/>
                    <a:gd name="connsiteX10" fmla="*/ 331000 w 603282"/>
                    <a:gd name="connsiteY10" fmla="*/ 0 h 664888"/>
                    <a:gd name="connsiteX11" fmla="*/ 265383 w 603282"/>
                    <a:gd name="connsiteY11" fmla="*/ 2117 h 664888"/>
                    <a:gd name="connsiteX12" fmla="*/ 216700 w 603282"/>
                    <a:gd name="connsiteY12" fmla="*/ 16934 h 664888"/>
                    <a:gd name="connsiteX13" fmla="*/ 195533 w 603282"/>
                    <a:gd name="connsiteY13" fmla="*/ 23284 h 664888"/>
                    <a:gd name="connsiteX14" fmla="*/ 182833 w 603282"/>
                    <a:gd name="connsiteY14" fmla="*/ 33867 h 664888"/>
                    <a:gd name="connsiteX15" fmla="*/ 178600 w 603282"/>
                    <a:gd name="connsiteY15" fmla="*/ 44450 h 664888"/>
                    <a:gd name="connsiteX16" fmla="*/ 165900 w 603282"/>
                    <a:gd name="connsiteY16" fmla="*/ 55034 h 664888"/>
                    <a:gd name="connsiteX17" fmla="*/ 163783 w 603282"/>
                    <a:gd name="connsiteY17" fmla="*/ 67734 h 664888"/>
                    <a:gd name="connsiteX18" fmla="*/ 157433 w 603282"/>
                    <a:gd name="connsiteY18" fmla="*/ 86784 h 664888"/>
                    <a:gd name="connsiteX19" fmla="*/ 155317 w 603282"/>
                    <a:gd name="connsiteY19" fmla="*/ 95250 h 664888"/>
                    <a:gd name="connsiteX20" fmla="*/ 161667 w 603282"/>
                    <a:gd name="connsiteY20" fmla="*/ 124884 h 664888"/>
                    <a:gd name="connsiteX21" fmla="*/ 172250 w 603282"/>
                    <a:gd name="connsiteY21" fmla="*/ 152400 h 664888"/>
                    <a:gd name="connsiteX22" fmla="*/ 157434 w 603282"/>
                    <a:gd name="connsiteY22" fmla="*/ 182034 h 664888"/>
                    <a:gd name="connsiteX23" fmla="*/ 184950 w 603282"/>
                    <a:gd name="connsiteY23" fmla="*/ 245534 h 664888"/>
                    <a:gd name="connsiteX24" fmla="*/ 199767 w 603282"/>
                    <a:gd name="connsiteY24" fmla="*/ 270934 h 664888"/>
                    <a:gd name="connsiteX25" fmla="*/ 206117 w 603282"/>
                    <a:gd name="connsiteY25" fmla="*/ 279400 h 664888"/>
                    <a:gd name="connsiteX26" fmla="*/ 210350 w 603282"/>
                    <a:gd name="connsiteY26" fmla="*/ 300567 h 664888"/>
                    <a:gd name="connsiteX27" fmla="*/ 206117 w 603282"/>
                    <a:gd name="connsiteY27" fmla="*/ 323850 h 664888"/>
                    <a:gd name="connsiteX28" fmla="*/ 199767 w 603282"/>
                    <a:gd name="connsiteY28" fmla="*/ 328084 h 664888"/>
                    <a:gd name="connsiteX29" fmla="*/ 195533 w 603282"/>
                    <a:gd name="connsiteY29" fmla="*/ 332317 h 664888"/>
                    <a:gd name="connsiteX30" fmla="*/ 184950 w 603282"/>
                    <a:gd name="connsiteY30" fmla="*/ 338667 h 664888"/>
                    <a:gd name="connsiteX31" fmla="*/ 174367 w 603282"/>
                    <a:gd name="connsiteY31" fmla="*/ 347134 h 664888"/>
                    <a:gd name="connsiteX32" fmla="*/ 161667 w 603282"/>
                    <a:gd name="connsiteY32" fmla="*/ 349250 h 664888"/>
                    <a:gd name="connsiteX33" fmla="*/ 153200 w 603282"/>
                    <a:gd name="connsiteY33" fmla="*/ 355600 h 664888"/>
                    <a:gd name="connsiteX34" fmla="*/ 132033 w 603282"/>
                    <a:gd name="connsiteY34" fmla="*/ 361950 h 664888"/>
                    <a:gd name="connsiteX35" fmla="*/ 106633 w 603282"/>
                    <a:gd name="connsiteY35" fmla="*/ 368300 h 664888"/>
                    <a:gd name="connsiteX36" fmla="*/ 98167 w 603282"/>
                    <a:gd name="connsiteY36" fmla="*/ 372534 h 664888"/>
                    <a:gd name="connsiteX37" fmla="*/ 87583 w 603282"/>
                    <a:gd name="connsiteY37" fmla="*/ 374650 h 664888"/>
                    <a:gd name="connsiteX38" fmla="*/ 79117 w 603282"/>
                    <a:gd name="connsiteY38" fmla="*/ 381000 h 664888"/>
                    <a:gd name="connsiteX39" fmla="*/ 66417 w 603282"/>
                    <a:gd name="connsiteY39" fmla="*/ 385234 h 664888"/>
                    <a:gd name="connsiteX40" fmla="*/ 45250 w 603282"/>
                    <a:gd name="connsiteY40" fmla="*/ 400050 h 664888"/>
                    <a:gd name="connsiteX41" fmla="*/ 41017 w 603282"/>
                    <a:gd name="connsiteY41" fmla="*/ 406400 h 664888"/>
                    <a:gd name="connsiteX42" fmla="*/ 34667 w 603282"/>
                    <a:gd name="connsiteY42" fmla="*/ 412750 h 664888"/>
                    <a:gd name="connsiteX43" fmla="*/ 30433 w 603282"/>
                    <a:gd name="connsiteY43" fmla="*/ 423334 h 664888"/>
                    <a:gd name="connsiteX44" fmla="*/ 19850 w 603282"/>
                    <a:gd name="connsiteY44" fmla="*/ 438150 h 664888"/>
                    <a:gd name="connsiteX45" fmla="*/ 9267 w 603282"/>
                    <a:gd name="connsiteY45" fmla="*/ 452967 h 664888"/>
                    <a:gd name="connsiteX46" fmla="*/ 11383 w 603282"/>
                    <a:gd name="connsiteY46" fmla="*/ 505884 h 664888"/>
                    <a:gd name="connsiteX47" fmla="*/ 17733 w 603282"/>
                    <a:gd name="connsiteY47" fmla="*/ 520700 h 664888"/>
                    <a:gd name="connsiteX48" fmla="*/ 19850 w 603282"/>
                    <a:gd name="connsiteY48" fmla="*/ 539750 h 664888"/>
                    <a:gd name="connsiteX49" fmla="*/ 270 w 603282"/>
                    <a:gd name="connsiteY49" fmla="*/ 556684 h 664888"/>
                    <a:gd name="connsiteX50" fmla="*/ 16146 w 603282"/>
                    <a:gd name="connsiteY50" fmla="*/ 634472 h 664888"/>
                    <a:gd name="connsiteX51" fmla="*/ 105575 w 603282"/>
                    <a:gd name="connsiteY51" fmla="*/ 654580 h 664888"/>
                    <a:gd name="connsiteX52" fmla="*/ 522030 w 603282"/>
                    <a:gd name="connsiteY52" fmla="*/ 657754 h 664888"/>
                    <a:gd name="connsiteX53" fmla="*/ 599817 w 603282"/>
                    <a:gd name="connsiteY53" fmla="*/ 628650 h 664888"/>
                    <a:gd name="connsiteX54" fmla="*/ 589233 w 603282"/>
                    <a:gd name="connsiteY54" fmla="*/ 537634 h 664888"/>
                    <a:gd name="connsiteX55" fmla="*/ 585000 w 603282"/>
                    <a:gd name="connsiteY55" fmla="*/ 531284 h 664888"/>
                    <a:gd name="connsiteX56" fmla="*/ 582883 w 603282"/>
                    <a:gd name="connsiteY56" fmla="*/ 524934 h 664888"/>
                    <a:gd name="connsiteX57" fmla="*/ 578650 w 603282"/>
                    <a:gd name="connsiteY57" fmla="*/ 514350 h 664888"/>
                    <a:gd name="connsiteX58" fmla="*/ 574417 w 603282"/>
                    <a:gd name="connsiteY58" fmla="*/ 488950 h 664888"/>
                    <a:gd name="connsiteX59" fmla="*/ 570183 w 603282"/>
                    <a:gd name="connsiteY59" fmla="*/ 478367 h 664888"/>
                    <a:gd name="connsiteX60" fmla="*/ 563833 w 603282"/>
                    <a:gd name="connsiteY60" fmla="*/ 455084 h 664888"/>
                    <a:gd name="connsiteX61" fmla="*/ 557483 w 603282"/>
                    <a:gd name="connsiteY61" fmla="*/ 448734 h 664888"/>
                    <a:gd name="connsiteX62" fmla="*/ 538433 w 603282"/>
                    <a:gd name="connsiteY62" fmla="*/ 425450 h 664888"/>
                    <a:gd name="connsiteX63" fmla="*/ 527850 w 603282"/>
                    <a:gd name="connsiteY63" fmla="*/ 410634 h 664888"/>
                    <a:gd name="connsiteX64" fmla="*/ 523617 w 603282"/>
                    <a:gd name="connsiteY64" fmla="*/ 402167 h 664888"/>
                    <a:gd name="connsiteX65" fmla="*/ 493983 w 603282"/>
                    <a:gd name="connsiteY65" fmla="*/ 376767 h 664888"/>
                    <a:gd name="connsiteX66" fmla="*/ 472817 w 603282"/>
                    <a:gd name="connsiteY66" fmla="*/ 361950 h 664888"/>
                    <a:gd name="connsiteX67" fmla="*/ 451650 w 603282"/>
                    <a:gd name="connsiteY67" fmla="*/ 353484 h 664888"/>
                    <a:gd name="connsiteX68" fmla="*/ 424133 w 603282"/>
                    <a:gd name="connsiteY68" fmla="*/ 345017 h 664888"/>
                    <a:gd name="connsiteX69" fmla="*/ 411433 w 603282"/>
                    <a:gd name="connsiteY69" fmla="*/ 342900 h 664888"/>
                    <a:gd name="connsiteX70" fmla="*/ 400850 w 603282"/>
                    <a:gd name="connsiteY70" fmla="*/ 340784 h 664888"/>
                    <a:gd name="connsiteX71" fmla="*/ 392383 w 603282"/>
                    <a:gd name="connsiteY71" fmla="*/ 336550 h 664888"/>
                    <a:gd name="connsiteX72" fmla="*/ 386033 w 603282"/>
                    <a:gd name="connsiteY72" fmla="*/ 334434 h 664888"/>
                    <a:gd name="connsiteX73" fmla="*/ 381800 w 603282"/>
                    <a:gd name="connsiteY73" fmla="*/ 323850 h 664888"/>
                    <a:gd name="connsiteX74" fmla="*/ 375450 w 603282"/>
                    <a:gd name="connsiteY74" fmla="*/ 315384 h 664888"/>
                    <a:gd name="connsiteX75" fmla="*/ 373333 w 603282"/>
                    <a:gd name="connsiteY75" fmla="*/ 306917 h 664888"/>
                    <a:gd name="connsiteX76" fmla="*/ 371217 w 603282"/>
                    <a:gd name="connsiteY76" fmla="*/ 300567 h 664888"/>
                    <a:gd name="connsiteX77" fmla="*/ 377567 w 603282"/>
                    <a:gd name="connsiteY77" fmla="*/ 275167 h 664888"/>
                    <a:gd name="connsiteX78" fmla="*/ 379683 w 603282"/>
                    <a:gd name="connsiteY78" fmla="*/ 268817 h 664888"/>
                    <a:gd name="connsiteX79" fmla="*/ 386033 w 603282"/>
                    <a:gd name="connsiteY79" fmla="*/ 262467 h 664888"/>
                    <a:gd name="connsiteX80" fmla="*/ 396617 w 603282"/>
                    <a:gd name="connsiteY80" fmla="*/ 254000 h 664888"/>
                    <a:gd name="connsiteX81" fmla="*/ 402967 w 603282"/>
                    <a:gd name="connsiteY81" fmla="*/ 247650 h 664888"/>
                    <a:gd name="connsiteX82" fmla="*/ 405083 w 603282"/>
                    <a:gd name="connsiteY82" fmla="*/ 247650 h 664888"/>
                    <a:gd name="connsiteX0" fmla="*/ 405083 w 592805"/>
                    <a:gd name="connsiteY0" fmla="*/ 247650 h 664888"/>
                    <a:gd name="connsiteX1" fmla="*/ 405083 w 592805"/>
                    <a:gd name="connsiteY1" fmla="*/ 247650 h 664888"/>
                    <a:gd name="connsiteX2" fmla="*/ 413550 w 592805"/>
                    <a:gd name="connsiteY2" fmla="*/ 222250 h 664888"/>
                    <a:gd name="connsiteX3" fmla="*/ 409317 w 592805"/>
                    <a:gd name="connsiteY3" fmla="*/ 93134 h 664888"/>
                    <a:gd name="connsiteX4" fmla="*/ 407200 w 592805"/>
                    <a:gd name="connsiteY4" fmla="*/ 80434 h 664888"/>
                    <a:gd name="connsiteX5" fmla="*/ 402967 w 592805"/>
                    <a:gd name="connsiteY5" fmla="*/ 69850 h 664888"/>
                    <a:gd name="connsiteX6" fmla="*/ 400850 w 592805"/>
                    <a:gd name="connsiteY6" fmla="*/ 61384 h 664888"/>
                    <a:gd name="connsiteX7" fmla="*/ 390267 w 592805"/>
                    <a:gd name="connsiteY7" fmla="*/ 42334 h 664888"/>
                    <a:gd name="connsiteX8" fmla="*/ 366983 w 592805"/>
                    <a:gd name="connsiteY8" fmla="*/ 21167 h 664888"/>
                    <a:gd name="connsiteX9" fmla="*/ 356400 w 592805"/>
                    <a:gd name="connsiteY9" fmla="*/ 8467 h 664888"/>
                    <a:gd name="connsiteX10" fmla="*/ 331000 w 592805"/>
                    <a:gd name="connsiteY10" fmla="*/ 0 h 664888"/>
                    <a:gd name="connsiteX11" fmla="*/ 265383 w 592805"/>
                    <a:gd name="connsiteY11" fmla="*/ 2117 h 664888"/>
                    <a:gd name="connsiteX12" fmla="*/ 216700 w 592805"/>
                    <a:gd name="connsiteY12" fmla="*/ 16934 h 664888"/>
                    <a:gd name="connsiteX13" fmla="*/ 195533 w 592805"/>
                    <a:gd name="connsiteY13" fmla="*/ 23284 h 664888"/>
                    <a:gd name="connsiteX14" fmla="*/ 182833 w 592805"/>
                    <a:gd name="connsiteY14" fmla="*/ 33867 h 664888"/>
                    <a:gd name="connsiteX15" fmla="*/ 178600 w 592805"/>
                    <a:gd name="connsiteY15" fmla="*/ 44450 h 664888"/>
                    <a:gd name="connsiteX16" fmla="*/ 165900 w 592805"/>
                    <a:gd name="connsiteY16" fmla="*/ 55034 h 664888"/>
                    <a:gd name="connsiteX17" fmla="*/ 163783 w 592805"/>
                    <a:gd name="connsiteY17" fmla="*/ 67734 h 664888"/>
                    <a:gd name="connsiteX18" fmla="*/ 157433 w 592805"/>
                    <a:gd name="connsiteY18" fmla="*/ 86784 h 664888"/>
                    <a:gd name="connsiteX19" fmla="*/ 155317 w 592805"/>
                    <a:gd name="connsiteY19" fmla="*/ 95250 h 664888"/>
                    <a:gd name="connsiteX20" fmla="*/ 161667 w 592805"/>
                    <a:gd name="connsiteY20" fmla="*/ 124884 h 664888"/>
                    <a:gd name="connsiteX21" fmla="*/ 172250 w 592805"/>
                    <a:gd name="connsiteY21" fmla="*/ 152400 h 664888"/>
                    <a:gd name="connsiteX22" fmla="*/ 157434 w 592805"/>
                    <a:gd name="connsiteY22" fmla="*/ 182034 h 664888"/>
                    <a:gd name="connsiteX23" fmla="*/ 184950 w 592805"/>
                    <a:gd name="connsiteY23" fmla="*/ 245534 h 664888"/>
                    <a:gd name="connsiteX24" fmla="*/ 199767 w 592805"/>
                    <a:gd name="connsiteY24" fmla="*/ 270934 h 664888"/>
                    <a:gd name="connsiteX25" fmla="*/ 206117 w 592805"/>
                    <a:gd name="connsiteY25" fmla="*/ 279400 h 664888"/>
                    <a:gd name="connsiteX26" fmla="*/ 210350 w 592805"/>
                    <a:gd name="connsiteY26" fmla="*/ 300567 h 664888"/>
                    <a:gd name="connsiteX27" fmla="*/ 206117 w 592805"/>
                    <a:gd name="connsiteY27" fmla="*/ 323850 h 664888"/>
                    <a:gd name="connsiteX28" fmla="*/ 199767 w 592805"/>
                    <a:gd name="connsiteY28" fmla="*/ 328084 h 664888"/>
                    <a:gd name="connsiteX29" fmla="*/ 195533 w 592805"/>
                    <a:gd name="connsiteY29" fmla="*/ 332317 h 664888"/>
                    <a:gd name="connsiteX30" fmla="*/ 184950 w 592805"/>
                    <a:gd name="connsiteY30" fmla="*/ 338667 h 664888"/>
                    <a:gd name="connsiteX31" fmla="*/ 174367 w 592805"/>
                    <a:gd name="connsiteY31" fmla="*/ 347134 h 664888"/>
                    <a:gd name="connsiteX32" fmla="*/ 161667 w 592805"/>
                    <a:gd name="connsiteY32" fmla="*/ 349250 h 664888"/>
                    <a:gd name="connsiteX33" fmla="*/ 153200 w 592805"/>
                    <a:gd name="connsiteY33" fmla="*/ 355600 h 664888"/>
                    <a:gd name="connsiteX34" fmla="*/ 132033 w 592805"/>
                    <a:gd name="connsiteY34" fmla="*/ 361950 h 664888"/>
                    <a:gd name="connsiteX35" fmla="*/ 106633 w 592805"/>
                    <a:gd name="connsiteY35" fmla="*/ 368300 h 664888"/>
                    <a:gd name="connsiteX36" fmla="*/ 98167 w 592805"/>
                    <a:gd name="connsiteY36" fmla="*/ 372534 h 664888"/>
                    <a:gd name="connsiteX37" fmla="*/ 87583 w 592805"/>
                    <a:gd name="connsiteY37" fmla="*/ 374650 h 664888"/>
                    <a:gd name="connsiteX38" fmla="*/ 79117 w 592805"/>
                    <a:gd name="connsiteY38" fmla="*/ 381000 h 664888"/>
                    <a:gd name="connsiteX39" fmla="*/ 66417 w 592805"/>
                    <a:gd name="connsiteY39" fmla="*/ 385234 h 664888"/>
                    <a:gd name="connsiteX40" fmla="*/ 45250 w 592805"/>
                    <a:gd name="connsiteY40" fmla="*/ 400050 h 664888"/>
                    <a:gd name="connsiteX41" fmla="*/ 41017 w 592805"/>
                    <a:gd name="connsiteY41" fmla="*/ 406400 h 664888"/>
                    <a:gd name="connsiteX42" fmla="*/ 34667 w 592805"/>
                    <a:gd name="connsiteY42" fmla="*/ 412750 h 664888"/>
                    <a:gd name="connsiteX43" fmla="*/ 30433 w 592805"/>
                    <a:gd name="connsiteY43" fmla="*/ 423334 h 664888"/>
                    <a:gd name="connsiteX44" fmla="*/ 19850 w 592805"/>
                    <a:gd name="connsiteY44" fmla="*/ 438150 h 664888"/>
                    <a:gd name="connsiteX45" fmla="*/ 9267 w 592805"/>
                    <a:gd name="connsiteY45" fmla="*/ 452967 h 664888"/>
                    <a:gd name="connsiteX46" fmla="*/ 11383 w 592805"/>
                    <a:gd name="connsiteY46" fmla="*/ 505884 h 664888"/>
                    <a:gd name="connsiteX47" fmla="*/ 17733 w 592805"/>
                    <a:gd name="connsiteY47" fmla="*/ 520700 h 664888"/>
                    <a:gd name="connsiteX48" fmla="*/ 19850 w 592805"/>
                    <a:gd name="connsiteY48" fmla="*/ 539750 h 664888"/>
                    <a:gd name="connsiteX49" fmla="*/ 270 w 592805"/>
                    <a:gd name="connsiteY49" fmla="*/ 556684 h 664888"/>
                    <a:gd name="connsiteX50" fmla="*/ 16146 w 592805"/>
                    <a:gd name="connsiteY50" fmla="*/ 634472 h 664888"/>
                    <a:gd name="connsiteX51" fmla="*/ 105575 w 592805"/>
                    <a:gd name="connsiteY51" fmla="*/ 654580 h 664888"/>
                    <a:gd name="connsiteX52" fmla="*/ 522030 w 592805"/>
                    <a:gd name="connsiteY52" fmla="*/ 657754 h 664888"/>
                    <a:gd name="connsiteX53" fmla="*/ 587117 w 592805"/>
                    <a:gd name="connsiteY53" fmla="*/ 625475 h 664888"/>
                    <a:gd name="connsiteX54" fmla="*/ 589233 w 592805"/>
                    <a:gd name="connsiteY54" fmla="*/ 537634 h 664888"/>
                    <a:gd name="connsiteX55" fmla="*/ 585000 w 592805"/>
                    <a:gd name="connsiteY55" fmla="*/ 531284 h 664888"/>
                    <a:gd name="connsiteX56" fmla="*/ 582883 w 592805"/>
                    <a:gd name="connsiteY56" fmla="*/ 524934 h 664888"/>
                    <a:gd name="connsiteX57" fmla="*/ 578650 w 592805"/>
                    <a:gd name="connsiteY57" fmla="*/ 514350 h 664888"/>
                    <a:gd name="connsiteX58" fmla="*/ 574417 w 592805"/>
                    <a:gd name="connsiteY58" fmla="*/ 488950 h 664888"/>
                    <a:gd name="connsiteX59" fmla="*/ 570183 w 592805"/>
                    <a:gd name="connsiteY59" fmla="*/ 478367 h 664888"/>
                    <a:gd name="connsiteX60" fmla="*/ 563833 w 592805"/>
                    <a:gd name="connsiteY60" fmla="*/ 455084 h 664888"/>
                    <a:gd name="connsiteX61" fmla="*/ 557483 w 592805"/>
                    <a:gd name="connsiteY61" fmla="*/ 448734 h 664888"/>
                    <a:gd name="connsiteX62" fmla="*/ 538433 w 592805"/>
                    <a:gd name="connsiteY62" fmla="*/ 425450 h 664888"/>
                    <a:gd name="connsiteX63" fmla="*/ 527850 w 592805"/>
                    <a:gd name="connsiteY63" fmla="*/ 410634 h 664888"/>
                    <a:gd name="connsiteX64" fmla="*/ 523617 w 592805"/>
                    <a:gd name="connsiteY64" fmla="*/ 402167 h 664888"/>
                    <a:gd name="connsiteX65" fmla="*/ 493983 w 592805"/>
                    <a:gd name="connsiteY65" fmla="*/ 376767 h 664888"/>
                    <a:gd name="connsiteX66" fmla="*/ 472817 w 592805"/>
                    <a:gd name="connsiteY66" fmla="*/ 361950 h 664888"/>
                    <a:gd name="connsiteX67" fmla="*/ 451650 w 592805"/>
                    <a:gd name="connsiteY67" fmla="*/ 353484 h 664888"/>
                    <a:gd name="connsiteX68" fmla="*/ 424133 w 592805"/>
                    <a:gd name="connsiteY68" fmla="*/ 345017 h 664888"/>
                    <a:gd name="connsiteX69" fmla="*/ 411433 w 592805"/>
                    <a:gd name="connsiteY69" fmla="*/ 342900 h 664888"/>
                    <a:gd name="connsiteX70" fmla="*/ 400850 w 592805"/>
                    <a:gd name="connsiteY70" fmla="*/ 340784 h 664888"/>
                    <a:gd name="connsiteX71" fmla="*/ 392383 w 592805"/>
                    <a:gd name="connsiteY71" fmla="*/ 336550 h 664888"/>
                    <a:gd name="connsiteX72" fmla="*/ 386033 w 592805"/>
                    <a:gd name="connsiteY72" fmla="*/ 334434 h 664888"/>
                    <a:gd name="connsiteX73" fmla="*/ 381800 w 592805"/>
                    <a:gd name="connsiteY73" fmla="*/ 323850 h 664888"/>
                    <a:gd name="connsiteX74" fmla="*/ 375450 w 592805"/>
                    <a:gd name="connsiteY74" fmla="*/ 315384 h 664888"/>
                    <a:gd name="connsiteX75" fmla="*/ 373333 w 592805"/>
                    <a:gd name="connsiteY75" fmla="*/ 306917 h 664888"/>
                    <a:gd name="connsiteX76" fmla="*/ 371217 w 592805"/>
                    <a:gd name="connsiteY76" fmla="*/ 300567 h 664888"/>
                    <a:gd name="connsiteX77" fmla="*/ 377567 w 592805"/>
                    <a:gd name="connsiteY77" fmla="*/ 275167 h 664888"/>
                    <a:gd name="connsiteX78" fmla="*/ 379683 w 592805"/>
                    <a:gd name="connsiteY78" fmla="*/ 268817 h 664888"/>
                    <a:gd name="connsiteX79" fmla="*/ 386033 w 592805"/>
                    <a:gd name="connsiteY79" fmla="*/ 262467 h 664888"/>
                    <a:gd name="connsiteX80" fmla="*/ 396617 w 592805"/>
                    <a:gd name="connsiteY80" fmla="*/ 254000 h 664888"/>
                    <a:gd name="connsiteX81" fmla="*/ 402967 w 592805"/>
                    <a:gd name="connsiteY81" fmla="*/ 247650 h 664888"/>
                    <a:gd name="connsiteX82" fmla="*/ 405083 w 592805"/>
                    <a:gd name="connsiteY82" fmla="*/ 247650 h 6648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Lst>
                  <a:rect l="l" t="t" r="r" b="b"/>
                  <a:pathLst>
                    <a:path w="592805" h="664888">
                      <a:moveTo>
                        <a:pt x="405083" y="247650"/>
                      </a:moveTo>
                      <a:lnTo>
                        <a:pt x="405083" y="247650"/>
                      </a:lnTo>
                      <a:cubicBezTo>
                        <a:pt x="407905" y="239183"/>
                        <a:pt x="413306" y="231171"/>
                        <a:pt x="413550" y="222250"/>
                      </a:cubicBezTo>
                      <a:cubicBezTo>
                        <a:pt x="414730" y="179204"/>
                        <a:pt x="411243" y="136153"/>
                        <a:pt x="409317" y="93134"/>
                      </a:cubicBezTo>
                      <a:cubicBezTo>
                        <a:pt x="409125" y="88847"/>
                        <a:pt x="408329" y="84575"/>
                        <a:pt x="407200" y="80434"/>
                      </a:cubicBezTo>
                      <a:cubicBezTo>
                        <a:pt x="406200" y="76768"/>
                        <a:pt x="404169" y="73455"/>
                        <a:pt x="402967" y="69850"/>
                      </a:cubicBezTo>
                      <a:cubicBezTo>
                        <a:pt x="402047" y="67090"/>
                        <a:pt x="401871" y="64108"/>
                        <a:pt x="400850" y="61384"/>
                      </a:cubicBezTo>
                      <a:cubicBezTo>
                        <a:pt x="399395" y="57503"/>
                        <a:pt x="392220" y="44845"/>
                        <a:pt x="390267" y="42334"/>
                      </a:cubicBezTo>
                      <a:cubicBezTo>
                        <a:pt x="384790" y="35293"/>
                        <a:pt x="372461" y="26645"/>
                        <a:pt x="366983" y="21167"/>
                      </a:cubicBezTo>
                      <a:cubicBezTo>
                        <a:pt x="363086" y="17270"/>
                        <a:pt x="360665" y="11956"/>
                        <a:pt x="356400" y="8467"/>
                      </a:cubicBezTo>
                      <a:cubicBezTo>
                        <a:pt x="347939" y="1544"/>
                        <a:pt x="341044" y="1674"/>
                        <a:pt x="331000" y="0"/>
                      </a:cubicBezTo>
                      <a:lnTo>
                        <a:pt x="265383" y="2117"/>
                      </a:lnTo>
                      <a:cubicBezTo>
                        <a:pt x="248604" y="4603"/>
                        <a:pt x="232934" y="12015"/>
                        <a:pt x="216700" y="16934"/>
                      </a:cubicBezTo>
                      <a:lnTo>
                        <a:pt x="195533" y="23284"/>
                      </a:lnTo>
                      <a:cubicBezTo>
                        <a:pt x="191144" y="26210"/>
                        <a:pt x="185744" y="29210"/>
                        <a:pt x="182833" y="33867"/>
                      </a:cubicBezTo>
                      <a:cubicBezTo>
                        <a:pt x="180819" y="37089"/>
                        <a:pt x="180973" y="41483"/>
                        <a:pt x="178600" y="44450"/>
                      </a:cubicBezTo>
                      <a:cubicBezTo>
                        <a:pt x="175158" y="48753"/>
                        <a:pt x="170133" y="51506"/>
                        <a:pt x="165900" y="55034"/>
                      </a:cubicBezTo>
                      <a:cubicBezTo>
                        <a:pt x="165194" y="59267"/>
                        <a:pt x="164889" y="63587"/>
                        <a:pt x="163783" y="67734"/>
                      </a:cubicBezTo>
                      <a:cubicBezTo>
                        <a:pt x="162058" y="74201"/>
                        <a:pt x="159056" y="80290"/>
                        <a:pt x="157433" y="86784"/>
                      </a:cubicBezTo>
                      <a:lnTo>
                        <a:pt x="155317" y="95250"/>
                      </a:lnTo>
                      <a:cubicBezTo>
                        <a:pt x="157434" y="105128"/>
                        <a:pt x="158892" y="115170"/>
                        <a:pt x="161667" y="124884"/>
                      </a:cubicBezTo>
                      <a:cubicBezTo>
                        <a:pt x="174412" y="169493"/>
                        <a:pt x="172955" y="142875"/>
                        <a:pt x="172250" y="152400"/>
                      </a:cubicBezTo>
                      <a:cubicBezTo>
                        <a:pt x="171545" y="161925"/>
                        <a:pt x="145973" y="159113"/>
                        <a:pt x="157434" y="182034"/>
                      </a:cubicBezTo>
                      <a:cubicBezTo>
                        <a:pt x="154777" y="211257"/>
                        <a:pt x="177895" y="230717"/>
                        <a:pt x="184950" y="245534"/>
                      </a:cubicBezTo>
                      <a:cubicBezTo>
                        <a:pt x="192005" y="260351"/>
                        <a:pt x="191257" y="260723"/>
                        <a:pt x="199767" y="270934"/>
                      </a:cubicBezTo>
                      <a:cubicBezTo>
                        <a:pt x="202025" y="273644"/>
                        <a:pt x="204000" y="276578"/>
                        <a:pt x="206117" y="279400"/>
                      </a:cubicBezTo>
                      <a:cubicBezTo>
                        <a:pt x="207347" y="284322"/>
                        <a:pt x="210597" y="296370"/>
                        <a:pt x="210350" y="300567"/>
                      </a:cubicBezTo>
                      <a:cubicBezTo>
                        <a:pt x="209887" y="308442"/>
                        <a:pt x="208949" y="316488"/>
                        <a:pt x="206117" y="323850"/>
                      </a:cubicBezTo>
                      <a:cubicBezTo>
                        <a:pt x="205204" y="326224"/>
                        <a:pt x="201754" y="326495"/>
                        <a:pt x="199767" y="328084"/>
                      </a:cubicBezTo>
                      <a:cubicBezTo>
                        <a:pt x="198209" y="329331"/>
                        <a:pt x="197157" y="331157"/>
                        <a:pt x="195533" y="332317"/>
                      </a:cubicBezTo>
                      <a:cubicBezTo>
                        <a:pt x="192185" y="334708"/>
                        <a:pt x="188320" y="336308"/>
                        <a:pt x="184950" y="338667"/>
                      </a:cubicBezTo>
                      <a:cubicBezTo>
                        <a:pt x="181249" y="341258"/>
                        <a:pt x="178480" y="345265"/>
                        <a:pt x="174367" y="347134"/>
                      </a:cubicBezTo>
                      <a:cubicBezTo>
                        <a:pt x="170460" y="348910"/>
                        <a:pt x="165900" y="348545"/>
                        <a:pt x="161667" y="349250"/>
                      </a:cubicBezTo>
                      <a:cubicBezTo>
                        <a:pt x="158845" y="351367"/>
                        <a:pt x="156284" y="353887"/>
                        <a:pt x="153200" y="355600"/>
                      </a:cubicBezTo>
                      <a:cubicBezTo>
                        <a:pt x="143042" y="361244"/>
                        <a:pt x="142777" y="359020"/>
                        <a:pt x="132033" y="361950"/>
                      </a:cubicBezTo>
                      <a:cubicBezTo>
                        <a:pt x="105672" y="369139"/>
                        <a:pt x="132957" y="363914"/>
                        <a:pt x="106633" y="368300"/>
                      </a:cubicBezTo>
                      <a:cubicBezTo>
                        <a:pt x="103811" y="369711"/>
                        <a:pt x="101160" y="371536"/>
                        <a:pt x="98167" y="372534"/>
                      </a:cubicBezTo>
                      <a:cubicBezTo>
                        <a:pt x="94754" y="373672"/>
                        <a:pt x="90871" y="373189"/>
                        <a:pt x="87583" y="374650"/>
                      </a:cubicBezTo>
                      <a:cubicBezTo>
                        <a:pt x="84359" y="376083"/>
                        <a:pt x="82272" y="379422"/>
                        <a:pt x="79117" y="381000"/>
                      </a:cubicBezTo>
                      <a:cubicBezTo>
                        <a:pt x="75126" y="382996"/>
                        <a:pt x="66417" y="385234"/>
                        <a:pt x="66417" y="385234"/>
                      </a:cubicBezTo>
                      <a:cubicBezTo>
                        <a:pt x="53146" y="398503"/>
                        <a:pt x="60465" y="393964"/>
                        <a:pt x="45250" y="400050"/>
                      </a:cubicBezTo>
                      <a:cubicBezTo>
                        <a:pt x="43839" y="402167"/>
                        <a:pt x="42646" y="404446"/>
                        <a:pt x="41017" y="406400"/>
                      </a:cubicBezTo>
                      <a:cubicBezTo>
                        <a:pt x="39101" y="408700"/>
                        <a:pt x="36254" y="410212"/>
                        <a:pt x="34667" y="412750"/>
                      </a:cubicBezTo>
                      <a:cubicBezTo>
                        <a:pt x="32653" y="415972"/>
                        <a:pt x="32132" y="419935"/>
                        <a:pt x="30433" y="423334"/>
                      </a:cubicBezTo>
                      <a:cubicBezTo>
                        <a:pt x="28190" y="427819"/>
                        <a:pt x="22253" y="434305"/>
                        <a:pt x="19850" y="438150"/>
                      </a:cubicBezTo>
                      <a:cubicBezTo>
                        <a:pt x="10562" y="453011"/>
                        <a:pt x="21374" y="440860"/>
                        <a:pt x="9267" y="452967"/>
                      </a:cubicBezTo>
                      <a:cubicBezTo>
                        <a:pt x="9972" y="470606"/>
                        <a:pt x="9194" y="488367"/>
                        <a:pt x="11383" y="505884"/>
                      </a:cubicBezTo>
                      <a:cubicBezTo>
                        <a:pt x="12049" y="511216"/>
                        <a:pt x="16430" y="515487"/>
                        <a:pt x="17733" y="520700"/>
                      </a:cubicBezTo>
                      <a:cubicBezTo>
                        <a:pt x="19283" y="526898"/>
                        <a:pt x="22760" y="533753"/>
                        <a:pt x="19850" y="539750"/>
                      </a:cubicBezTo>
                      <a:cubicBezTo>
                        <a:pt x="16940" y="545747"/>
                        <a:pt x="887" y="540897"/>
                        <a:pt x="270" y="556684"/>
                      </a:cubicBezTo>
                      <a:cubicBezTo>
                        <a:pt x="-347" y="572471"/>
                        <a:pt x="-1405" y="618156"/>
                        <a:pt x="16146" y="634472"/>
                      </a:cubicBezTo>
                      <a:cubicBezTo>
                        <a:pt x="33697" y="650788"/>
                        <a:pt x="21261" y="650700"/>
                        <a:pt x="105575" y="654580"/>
                      </a:cubicBezTo>
                      <a:cubicBezTo>
                        <a:pt x="189889" y="658460"/>
                        <a:pt x="441773" y="673717"/>
                        <a:pt x="522030" y="657754"/>
                      </a:cubicBezTo>
                      <a:cubicBezTo>
                        <a:pt x="524147" y="657048"/>
                        <a:pt x="575917" y="645495"/>
                        <a:pt x="587117" y="625475"/>
                      </a:cubicBezTo>
                      <a:cubicBezTo>
                        <a:pt x="598317" y="605455"/>
                        <a:pt x="589586" y="553333"/>
                        <a:pt x="589233" y="537634"/>
                      </a:cubicBezTo>
                      <a:cubicBezTo>
                        <a:pt x="588880" y="521936"/>
                        <a:pt x="586138" y="533559"/>
                        <a:pt x="585000" y="531284"/>
                      </a:cubicBezTo>
                      <a:cubicBezTo>
                        <a:pt x="584002" y="529288"/>
                        <a:pt x="583666" y="527023"/>
                        <a:pt x="582883" y="524934"/>
                      </a:cubicBezTo>
                      <a:cubicBezTo>
                        <a:pt x="581549" y="521376"/>
                        <a:pt x="580061" y="517878"/>
                        <a:pt x="578650" y="514350"/>
                      </a:cubicBezTo>
                      <a:cubicBezTo>
                        <a:pt x="577541" y="505482"/>
                        <a:pt x="577212" y="497335"/>
                        <a:pt x="574417" y="488950"/>
                      </a:cubicBezTo>
                      <a:cubicBezTo>
                        <a:pt x="573215" y="485345"/>
                        <a:pt x="571316" y="481994"/>
                        <a:pt x="570183" y="478367"/>
                      </a:cubicBezTo>
                      <a:cubicBezTo>
                        <a:pt x="567783" y="470689"/>
                        <a:pt x="567002" y="462478"/>
                        <a:pt x="563833" y="455084"/>
                      </a:cubicBezTo>
                      <a:cubicBezTo>
                        <a:pt x="562654" y="452333"/>
                        <a:pt x="559431" y="451007"/>
                        <a:pt x="557483" y="448734"/>
                      </a:cubicBezTo>
                      <a:cubicBezTo>
                        <a:pt x="550957" y="441120"/>
                        <a:pt x="544262" y="433610"/>
                        <a:pt x="538433" y="425450"/>
                      </a:cubicBezTo>
                      <a:cubicBezTo>
                        <a:pt x="534905" y="420511"/>
                        <a:pt x="531108" y="415754"/>
                        <a:pt x="527850" y="410634"/>
                      </a:cubicBezTo>
                      <a:cubicBezTo>
                        <a:pt x="526156" y="407972"/>
                        <a:pt x="525637" y="404591"/>
                        <a:pt x="523617" y="402167"/>
                      </a:cubicBezTo>
                      <a:cubicBezTo>
                        <a:pt x="509277" y="384959"/>
                        <a:pt x="509379" y="387544"/>
                        <a:pt x="493983" y="376767"/>
                      </a:cubicBezTo>
                      <a:cubicBezTo>
                        <a:pt x="487346" y="372121"/>
                        <a:pt x="479944" y="365513"/>
                        <a:pt x="472817" y="361950"/>
                      </a:cubicBezTo>
                      <a:cubicBezTo>
                        <a:pt x="466020" y="358552"/>
                        <a:pt x="458859" y="355887"/>
                        <a:pt x="451650" y="353484"/>
                      </a:cubicBezTo>
                      <a:cubicBezTo>
                        <a:pt x="442961" y="350587"/>
                        <a:pt x="433015" y="347067"/>
                        <a:pt x="424133" y="345017"/>
                      </a:cubicBezTo>
                      <a:cubicBezTo>
                        <a:pt x="419951" y="344052"/>
                        <a:pt x="415656" y="343668"/>
                        <a:pt x="411433" y="342900"/>
                      </a:cubicBezTo>
                      <a:cubicBezTo>
                        <a:pt x="407894" y="342257"/>
                        <a:pt x="404378" y="341489"/>
                        <a:pt x="400850" y="340784"/>
                      </a:cubicBezTo>
                      <a:cubicBezTo>
                        <a:pt x="398028" y="339373"/>
                        <a:pt x="395283" y="337793"/>
                        <a:pt x="392383" y="336550"/>
                      </a:cubicBezTo>
                      <a:cubicBezTo>
                        <a:pt x="390332" y="335671"/>
                        <a:pt x="387461" y="336148"/>
                        <a:pt x="386033" y="334434"/>
                      </a:cubicBezTo>
                      <a:cubicBezTo>
                        <a:pt x="383601" y="331515"/>
                        <a:pt x="383645" y="327172"/>
                        <a:pt x="381800" y="323850"/>
                      </a:cubicBezTo>
                      <a:cubicBezTo>
                        <a:pt x="380087" y="320766"/>
                        <a:pt x="377567" y="318206"/>
                        <a:pt x="375450" y="315384"/>
                      </a:cubicBezTo>
                      <a:cubicBezTo>
                        <a:pt x="374744" y="312562"/>
                        <a:pt x="374132" y="309714"/>
                        <a:pt x="373333" y="306917"/>
                      </a:cubicBezTo>
                      <a:cubicBezTo>
                        <a:pt x="372720" y="304772"/>
                        <a:pt x="370922" y="302779"/>
                        <a:pt x="371217" y="300567"/>
                      </a:cubicBezTo>
                      <a:cubicBezTo>
                        <a:pt x="372371" y="291916"/>
                        <a:pt x="375318" y="283600"/>
                        <a:pt x="377567" y="275167"/>
                      </a:cubicBezTo>
                      <a:cubicBezTo>
                        <a:pt x="378142" y="273011"/>
                        <a:pt x="378445" y="270673"/>
                        <a:pt x="379683" y="268817"/>
                      </a:cubicBezTo>
                      <a:cubicBezTo>
                        <a:pt x="381343" y="266326"/>
                        <a:pt x="383916" y="264584"/>
                        <a:pt x="386033" y="262467"/>
                      </a:cubicBezTo>
                      <a:cubicBezTo>
                        <a:pt x="390149" y="250120"/>
                        <a:pt x="384578" y="260879"/>
                        <a:pt x="396617" y="254000"/>
                      </a:cubicBezTo>
                      <a:cubicBezTo>
                        <a:pt x="399216" y="252515"/>
                        <a:pt x="400850" y="249767"/>
                        <a:pt x="402967" y="247650"/>
                      </a:cubicBezTo>
                      <a:cubicBezTo>
                        <a:pt x="407664" y="219466"/>
                        <a:pt x="404730" y="247650"/>
                        <a:pt x="405083"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2" name="Graphic 61" descr="Programmer male with solid fill">
                  <a:extLst>
                    <a:ext uri="{FF2B5EF4-FFF2-40B4-BE49-F238E27FC236}">
                      <a16:creationId xmlns:a16="http://schemas.microsoft.com/office/drawing/2014/main" id="{64802254-F025-7111-1A28-56D3C90B5172}"/>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9809611" y="2597683"/>
                  <a:ext cx="914400" cy="914400"/>
                </a:xfrm>
                <a:prstGeom prst="rect">
                  <a:avLst/>
                </a:prstGeom>
                <a:effectLst/>
              </p:spPr>
            </p:pic>
          </p:grpSp>
          <p:grpSp>
            <p:nvGrpSpPr>
              <p:cNvPr id="67" name="Group 66">
                <a:extLst>
                  <a:ext uri="{FF2B5EF4-FFF2-40B4-BE49-F238E27FC236}">
                    <a16:creationId xmlns:a16="http://schemas.microsoft.com/office/drawing/2014/main" id="{151DD0D6-33E5-60CB-8754-FB207D2968C1}"/>
                  </a:ext>
                </a:extLst>
              </p:cNvPr>
              <p:cNvGrpSpPr/>
              <p:nvPr/>
            </p:nvGrpSpPr>
            <p:grpSpPr>
              <a:xfrm>
                <a:off x="9117608" y="1889797"/>
                <a:ext cx="1040635" cy="1131493"/>
                <a:chOff x="9117608" y="1889797"/>
                <a:chExt cx="1040635" cy="1131493"/>
              </a:xfrm>
            </p:grpSpPr>
            <p:sp>
              <p:nvSpPr>
                <p:cNvPr id="64" name="TextBox 63">
                  <a:extLst>
                    <a:ext uri="{FF2B5EF4-FFF2-40B4-BE49-F238E27FC236}">
                      <a16:creationId xmlns:a16="http://schemas.microsoft.com/office/drawing/2014/main" id="{955F0866-25C6-A518-97B8-BEEE5A67C706}"/>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65" name="TextBox 64">
                  <a:extLst>
                    <a:ext uri="{FF2B5EF4-FFF2-40B4-BE49-F238E27FC236}">
                      <a16:creationId xmlns:a16="http://schemas.microsoft.com/office/drawing/2014/main" id="{E5FA1D1F-972F-2324-5F54-17A7214C72EA}"/>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66" name="TextBox 65">
                  <a:extLst>
                    <a:ext uri="{FF2B5EF4-FFF2-40B4-BE49-F238E27FC236}">
                      <a16:creationId xmlns:a16="http://schemas.microsoft.com/office/drawing/2014/main" id="{A8EBCAA3-EA91-ECB7-21A9-FE4EE581DF87}"/>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nvGrpSpPr>
              <p:cNvPr id="69" name="Group 68">
                <a:extLst>
                  <a:ext uri="{FF2B5EF4-FFF2-40B4-BE49-F238E27FC236}">
                    <a16:creationId xmlns:a16="http://schemas.microsoft.com/office/drawing/2014/main" id="{A9877A5B-3842-1999-3D5C-FA5CD1FFE045}"/>
                  </a:ext>
                </a:extLst>
              </p:cNvPr>
              <p:cNvGrpSpPr/>
              <p:nvPr/>
            </p:nvGrpSpPr>
            <p:grpSpPr>
              <a:xfrm rot="10800000">
                <a:off x="10504643" y="3080743"/>
                <a:ext cx="1040635" cy="1131493"/>
                <a:chOff x="9117608" y="1889797"/>
                <a:chExt cx="1040635" cy="1131493"/>
              </a:xfrm>
            </p:grpSpPr>
            <p:sp>
              <p:nvSpPr>
                <p:cNvPr id="70" name="TextBox 69">
                  <a:extLst>
                    <a:ext uri="{FF2B5EF4-FFF2-40B4-BE49-F238E27FC236}">
                      <a16:creationId xmlns:a16="http://schemas.microsoft.com/office/drawing/2014/main" id="{8C02F6B0-49EA-4159-7A22-38F4C993EF04}"/>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71" name="TextBox 70">
                  <a:extLst>
                    <a:ext uri="{FF2B5EF4-FFF2-40B4-BE49-F238E27FC236}">
                      <a16:creationId xmlns:a16="http://schemas.microsoft.com/office/drawing/2014/main" id="{F60577AC-5415-D797-83A4-FE814D16CCFE}"/>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72" name="TextBox 71">
                  <a:extLst>
                    <a:ext uri="{FF2B5EF4-FFF2-40B4-BE49-F238E27FC236}">
                      <a16:creationId xmlns:a16="http://schemas.microsoft.com/office/drawing/2014/main" id="{DD48955F-B872-C2D0-B42A-F44B33F31987}"/>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sp>
          <p:nvSpPr>
            <p:cNvPr id="79" name="Rectangle 78">
              <a:extLst>
                <a:ext uri="{FF2B5EF4-FFF2-40B4-BE49-F238E27FC236}">
                  <a16:creationId xmlns:a16="http://schemas.microsoft.com/office/drawing/2014/main" id="{BC0CBCEF-F67B-9A9F-69AE-B45CEABC3A76}"/>
                </a:ext>
              </a:extLst>
            </p:cNvPr>
            <p:cNvSpPr/>
            <p:nvPr/>
          </p:nvSpPr>
          <p:spPr>
            <a:xfrm>
              <a:off x="8157771"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83" name="Arrow: Chevron 82">
            <a:extLst>
              <a:ext uri="{FF2B5EF4-FFF2-40B4-BE49-F238E27FC236}">
                <a16:creationId xmlns:a16="http://schemas.microsoft.com/office/drawing/2014/main" id="{F15A19B5-34E0-72C3-64A5-AB4421DDE546}"/>
              </a:ext>
            </a:extLst>
          </p:cNvPr>
          <p:cNvSpPr/>
          <p:nvPr/>
        </p:nvSpPr>
        <p:spPr>
          <a:xfrm>
            <a:off x="3674898" y="2830960"/>
            <a:ext cx="1018441" cy="1018441"/>
          </a:xfrm>
          <a:prstGeom prst="chevron">
            <a:avLst/>
          </a:prstGeom>
          <a:solidFill>
            <a:srgbClr val="FFC000"/>
          </a:solidFill>
          <a:ln w="38100">
            <a:solidFill>
              <a:schemeClr val="tx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solidFill>
                <a:schemeClr val="tx1"/>
              </a:solidFill>
            </a:endParaRPr>
          </a:p>
        </p:txBody>
      </p:sp>
      <p:sp>
        <p:nvSpPr>
          <p:cNvPr id="86" name="Arrow: Chevron 85">
            <a:extLst>
              <a:ext uri="{FF2B5EF4-FFF2-40B4-BE49-F238E27FC236}">
                <a16:creationId xmlns:a16="http://schemas.microsoft.com/office/drawing/2014/main" id="{966B3C60-FACB-3BB5-2D8F-C99529867243}"/>
              </a:ext>
            </a:extLst>
          </p:cNvPr>
          <p:cNvSpPr/>
          <p:nvPr/>
        </p:nvSpPr>
        <p:spPr>
          <a:xfrm>
            <a:off x="7452571" y="2830960"/>
            <a:ext cx="1018441" cy="1018441"/>
          </a:xfrm>
          <a:prstGeom prst="chevron">
            <a:avLst/>
          </a:prstGeom>
          <a:solidFill>
            <a:srgbClr val="FFC000"/>
          </a:solidFill>
          <a:ln w="38100">
            <a:solidFill>
              <a:schemeClr val="tx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12659445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3"/>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86"/>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9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3" grpId="0" animBg="1"/>
      <p:bldP spid="86"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B626B54-C51C-8C93-0BAD-790B34758C75}"/>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15DC7E51-E1EE-F24D-72CD-D2EA6A8325FC}"/>
              </a:ext>
            </a:extLst>
          </p:cNvPr>
          <p:cNvSpPr>
            <a:spLocks noGrp="1"/>
          </p:cNvSpPr>
          <p:nvPr>
            <p:ph type="title"/>
          </p:nvPr>
        </p:nvSpPr>
        <p:spPr>
          <a:xfrm>
            <a:off x="490282" y="338401"/>
            <a:ext cx="11260666" cy="708763"/>
          </a:xfrm>
        </p:spPr>
        <p:txBody>
          <a:bodyPr>
            <a:normAutofit fontScale="90000"/>
          </a:bodyPr>
          <a:lstStyle/>
          <a:p>
            <a:pPr algn="ctr"/>
            <a:r>
              <a:rPr lang="en-US" dirty="0"/>
              <a:t>What should you consider during development?</a:t>
            </a:r>
          </a:p>
        </p:txBody>
      </p:sp>
      <p:sp>
        <p:nvSpPr>
          <p:cNvPr id="77" name="Rectangle 76">
            <a:extLst>
              <a:ext uri="{FF2B5EF4-FFF2-40B4-BE49-F238E27FC236}">
                <a16:creationId xmlns:a16="http://schemas.microsoft.com/office/drawing/2014/main" id="{3435741A-CF99-82BA-DE9E-2711A25534A0}"/>
              </a:ext>
            </a:extLst>
          </p:cNvPr>
          <p:cNvSpPr/>
          <p:nvPr/>
        </p:nvSpPr>
        <p:spPr>
          <a:xfrm>
            <a:off x="700786"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41" name="Group 40">
            <a:extLst>
              <a:ext uri="{FF2B5EF4-FFF2-40B4-BE49-F238E27FC236}">
                <a16:creationId xmlns:a16="http://schemas.microsoft.com/office/drawing/2014/main" id="{3CBF269A-A767-601F-3EF3-935E77416FB6}"/>
              </a:ext>
            </a:extLst>
          </p:cNvPr>
          <p:cNvGrpSpPr/>
          <p:nvPr/>
        </p:nvGrpSpPr>
        <p:grpSpPr>
          <a:xfrm>
            <a:off x="1498096" y="2782455"/>
            <a:ext cx="1744133" cy="1744133"/>
            <a:chOff x="2500570" y="2987133"/>
            <a:chExt cx="1744133" cy="1744133"/>
          </a:xfrm>
        </p:grpSpPr>
        <p:pic>
          <p:nvPicPr>
            <p:cNvPr id="42" name="Graphic 41" descr="Blackboard with solid fill">
              <a:extLst>
                <a:ext uri="{FF2B5EF4-FFF2-40B4-BE49-F238E27FC236}">
                  <a16:creationId xmlns:a16="http://schemas.microsoft.com/office/drawing/2014/main" id="{F6397D92-789A-D712-4DA4-9B8AA3005BB2}"/>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2500570" y="2987133"/>
              <a:ext cx="1744133" cy="1744133"/>
            </a:xfrm>
            <a:prstGeom prst="rect">
              <a:avLst/>
            </a:prstGeom>
          </p:spPr>
        </p:pic>
        <p:grpSp>
          <p:nvGrpSpPr>
            <p:cNvPr id="43" name="Group 42">
              <a:extLst>
                <a:ext uri="{FF2B5EF4-FFF2-40B4-BE49-F238E27FC236}">
                  <a16:creationId xmlns:a16="http://schemas.microsoft.com/office/drawing/2014/main" id="{DB854886-DB0A-5446-9176-C85A033CD84A}"/>
                </a:ext>
              </a:extLst>
            </p:cNvPr>
            <p:cNvGrpSpPr/>
            <p:nvPr/>
          </p:nvGrpSpPr>
          <p:grpSpPr>
            <a:xfrm>
              <a:off x="2915437" y="3753458"/>
              <a:ext cx="914400" cy="914400"/>
              <a:chOff x="2915437" y="3753458"/>
              <a:chExt cx="914400" cy="914400"/>
            </a:xfrm>
          </p:grpSpPr>
          <p:sp>
            <p:nvSpPr>
              <p:cNvPr id="44" name="Freeform: Shape 43">
                <a:extLst>
                  <a:ext uri="{FF2B5EF4-FFF2-40B4-BE49-F238E27FC236}">
                    <a16:creationId xmlns:a16="http://schemas.microsoft.com/office/drawing/2014/main" id="{BF9D8D20-4C9A-7E60-B2CF-015AC5D400A3}"/>
                  </a:ext>
                </a:extLst>
              </p:cNvPr>
              <p:cNvSpPr/>
              <p:nvPr/>
            </p:nvSpPr>
            <p:spPr>
              <a:xfrm>
                <a:off x="3088217" y="3896783"/>
                <a:ext cx="582440" cy="582084"/>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Lst>
                <a:rect l="l" t="t" r="r" b="b"/>
                <a:pathLst>
                  <a:path w="582440" h="582084">
                    <a:moveTo>
                      <a:pt x="395816" y="247650"/>
                    </a:moveTo>
                    <a:lnTo>
                      <a:pt x="395816" y="247650"/>
                    </a:lnTo>
                    <a:cubicBezTo>
                      <a:pt x="398638" y="239183"/>
                      <a:pt x="404039" y="231171"/>
                      <a:pt x="404283" y="222250"/>
                    </a:cubicBezTo>
                    <a:cubicBezTo>
                      <a:pt x="405463" y="179204"/>
                      <a:pt x="401976" y="136153"/>
                      <a:pt x="400050" y="93134"/>
                    </a:cubicBezTo>
                    <a:cubicBezTo>
                      <a:pt x="399858" y="88847"/>
                      <a:pt x="399062" y="84575"/>
                      <a:pt x="397933" y="80434"/>
                    </a:cubicBezTo>
                    <a:cubicBezTo>
                      <a:pt x="396933" y="76768"/>
                      <a:pt x="394902" y="73455"/>
                      <a:pt x="393700" y="69850"/>
                    </a:cubicBezTo>
                    <a:cubicBezTo>
                      <a:pt x="392780" y="67090"/>
                      <a:pt x="392604" y="64108"/>
                      <a:pt x="391583" y="61384"/>
                    </a:cubicBezTo>
                    <a:cubicBezTo>
                      <a:pt x="390128" y="57503"/>
                      <a:pt x="382953" y="44845"/>
                      <a:pt x="381000" y="42334"/>
                    </a:cubicBezTo>
                    <a:cubicBezTo>
                      <a:pt x="375523" y="35293"/>
                      <a:pt x="363194" y="26645"/>
                      <a:pt x="357716" y="21167"/>
                    </a:cubicBezTo>
                    <a:cubicBezTo>
                      <a:pt x="353819" y="17270"/>
                      <a:pt x="351398" y="11956"/>
                      <a:pt x="347133" y="8467"/>
                    </a:cubicBezTo>
                    <a:cubicBezTo>
                      <a:pt x="338672" y="1544"/>
                      <a:pt x="331777" y="1674"/>
                      <a:pt x="321733" y="0"/>
                    </a:cubicBezTo>
                    <a:lnTo>
                      <a:pt x="256116" y="2117"/>
                    </a:lnTo>
                    <a:cubicBezTo>
                      <a:pt x="239337" y="4603"/>
                      <a:pt x="223667" y="12015"/>
                      <a:pt x="207433" y="16934"/>
                    </a:cubicBezTo>
                    <a:lnTo>
                      <a:pt x="186266" y="23284"/>
                    </a:lnTo>
                    <a:cubicBezTo>
                      <a:pt x="181877" y="26210"/>
                      <a:pt x="176477" y="29210"/>
                      <a:pt x="173566" y="33867"/>
                    </a:cubicBezTo>
                    <a:cubicBezTo>
                      <a:pt x="171552" y="37089"/>
                      <a:pt x="171706" y="41483"/>
                      <a:pt x="169333" y="44450"/>
                    </a:cubicBezTo>
                    <a:cubicBezTo>
                      <a:pt x="165891" y="48753"/>
                      <a:pt x="160866" y="51506"/>
                      <a:pt x="156633" y="55034"/>
                    </a:cubicBezTo>
                    <a:cubicBezTo>
                      <a:pt x="155927" y="59267"/>
                      <a:pt x="155622" y="63587"/>
                      <a:pt x="154516" y="67734"/>
                    </a:cubicBezTo>
                    <a:cubicBezTo>
                      <a:pt x="152791" y="74201"/>
                      <a:pt x="149789" y="80290"/>
                      <a:pt x="148166" y="86784"/>
                    </a:cubicBezTo>
                    <a:lnTo>
                      <a:pt x="146050" y="95250"/>
                    </a:lnTo>
                    <a:cubicBezTo>
                      <a:pt x="148167" y="105128"/>
                      <a:pt x="149625" y="115170"/>
                      <a:pt x="152400" y="124884"/>
                    </a:cubicBezTo>
                    <a:cubicBezTo>
                      <a:pt x="165145" y="169493"/>
                      <a:pt x="163688" y="142875"/>
                      <a:pt x="162983" y="152400"/>
                    </a:cubicBezTo>
                    <a:cubicBezTo>
                      <a:pt x="162278" y="161925"/>
                      <a:pt x="136706" y="159113"/>
                      <a:pt x="148167" y="182034"/>
                    </a:cubicBezTo>
                    <a:cubicBezTo>
                      <a:pt x="145510" y="211257"/>
                      <a:pt x="168628" y="230717"/>
                      <a:pt x="175683" y="245534"/>
                    </a:cubicBezTo>
                    <a:cubicBezTo>
                      <a:pt x="182738" y="260351"/>
                      <a:pt x="181990" y="260723"/>
                      <a:pt x="190500" y="270934"/>
                    </a:cubicBezTo>
                    <a:cubicBezTo>
                      <a:pt x="192758" y="273644"/>
                      <a:pt x="194733" y="276578"/>
                      <a:pt x="196850" y="279400"/>
                    </a:cubicBezTo>
                    <a:cubicBezTo>
                      <a:pt x="198080" y="284322"/>
                      <a:pt x="201330" y="296370"/>
                      <a:pt x="201083" y="300567"/>
                    </a:cubicBezTo>
                    <a:cubicBezTo>
                      <a:pt x="200620" y="308442"/>
                      <a:pt x="199682" y="316488"/>
                      <a:pt x="196850" y="323850"/>
                    </a:cubicBezTo>
                    <a:cubicBezTo>
                      <a:pt x="195937" y="326224"/>
                      <a:pt x="192487" y="326495"/>
                      <a:pt x="190500" y="328084"/>
                    </a:cubicBezTo>
                    <a:cubicBezTo>
                      <a:pt x="188942" y="329331"/>
                      <a:pt x="187890" y="331157"/>
                      <a:pt x="186266" y="332317"/>
                    </a:cubicBezTo>
                    <a:cubicBezTo>
                      <a:pt x="182918" y="334708"/>
                      <a:pt x="179053" y="336308"/>
                      <a:pt x="175683" y="338667"/>
                    </a:cubicBezTo>
                    <a:cubicBezTo>
                      <a:pt x="171982" y="341258"/>
                      <a:pt x="169213" y="345265"/>
                      <a:pt x="165100" y="347134"/>
                    </a:cubicBezTo>
                    <a:cubicBezTo>
                      <a:pt x="161193" y="348910"/>
                      <a:pt x="156633" y="348545"/>
                      <a:pt x="152400" y="349250"/>
                    </a:cubicBezTo>
                    <a:cubicBezTo>
                      <a:pt x="149578" y="351367"/>
                      <a:pt x="147017" y="353887"/>
                      <a:pt x="143933" y="355600"/>
                    </a:cubicBezTo>
                    <a:cubicBezTo>
                      <a:pt x="133775" y="361244"/>
                      <a:pt x="133510" y="359020"/>
                      <a:pt x="122766" y="361950"/>
                    </a:cubicBezTo>
                    <a:cubicBezTo>
                      <a:pt x="96405" y="369139"/>
                      <a:pt x="123690" y="363914"/>
                      <a:pt x="97366" y="368300"/>
                    </a:cubicBezTo>
                    <a:cubicBezTo>
                      <a:pt x="94544" y="369711"/>
                      <a:pt x="91893" y="371536"/>
                      <a:pt x="88900" y="372534"/>
                    </a:cubicBezTo>
                    <a:cubicBezTo>
                      <a:pt x="85487" y="373672"/>
                      <a:pt x="81604" y="373189"/>
                      <a:pt x="78316" y="374650"/>
                    </a:cubicBezTo>
                    <a:cubicBezTo>
                      <a:pt x="75092" y="376083"/>
                      <a:pt x="73005" y="379422"/>
                      <a:pt x="69850" y="381000"/>
                    </a:cubicBezTo>
                    <a:cubicBezTo>
                      <a:pt x="65859" y="382996"/>
                      <a:pt x="57150" y="385234"/>
                      <a:pt x="57150" y="385234"/>
                    </a:cubicBezTo>
                    <a:cubicBezTo>
                      <a:pt x="43879" y="398503"/>
                      <a:pt x="51198" y="393964"/>
                      <a:pt x="35983" y="400050"/>
                    </a:cubicBezTo>
                    <a:cubicBezTo>
                      <a:pt x="34572" y="402167"/>
                      <a:pt x="33379" y="404446"/>
                      <a:pt x="31750" y="406400"/>
                    </a:cubicBezTo>
                    <a:cubicBezTo>
                      <a:pt x="29834" y="408700"/>
                      <a:pt x="26987" y="410212"/>
                      <a:pt x="25400" y="412750"/>
                    </a:cubicBezTo>
                    <a:cubicBezTo>
                      <a:pt x="23386" y="415972"/>
                      <a:pt x="22865" y="419935"/>
                      <a:pt x="21166" y="423334"/>
                    </a:cubicBezTo>
                    <a:cubicBezTo>
                      <a:pt x="18923" y="427819"/>
                      <a:pt x="12986" y="434305"/>
                      <a:pt x="10583" y="438150"/>
                    </a:cubicBezTo>
                    <a:cubicBezTo>
                      <a:pt x="1295" y="453011"/>
                      <a:pt x="12107" y="440860"/>
                      <a:pt x="0" y="452967"/>
                    </a:cubicBezTo>
                    <a:cubicBezTo>
                      <a:pt x="705" y="470606"/>
                      <a:pt x="-73" y="488367"/>
                      <a:pt x="2116" y="505884"/>
                    </a:cubicBezTo>
                    <a:cubicBezTo>
                      <a:pt x="2782" y="511216"/>
                      <a:pt x="7163" y="515487"/>
                      <a:pt x="8466" y="520700"/>
                    </a:cubicBezTo>
                    <a:cubicBezTo>
                      <a:pt x="10016" y="526898"/>
                      <a:pt x="9244" y="533503"/>
                      <a:pt x="10583" y="539750"/>
                    </a:cubicBezTo>
                    <a:cubicBezTo>
                      <a:pt x="11379" y="543465"/>
                      <a:pt x="13117" y="546935"/>
                      <a:pt x="14816" y="550334"/>
                    </a:cubicBezTo>
                    <a:cubicBezTo>
                      <a:pt x="19603" y="559909"/>
                      <a:pt x="22913" y="565277"/>
                      <a:pt x="33866" y="569384"/>
                    </a:cubicBezTo>
                    <a:cubicBezTo>
                      <a:pt x="40603" y="571910"/>
                      <a:pt x="47930" y="572465"/>
                      <a:pt x="55033" y="573617"/>
                    </a:cubicBezTo>
                    <a:cubicBezTo>
                      <a:pt x="74043" y="576700"/>
                      <a:pt x="93133" y="579262"/>
                      <a:pt x="112183" y="582084"/>
                    </a:cubicBezTo>
                    <a:lnTo>
                      <a:pt x="292100" y="579967"/>
                    </a:lnTo>
                    <a:cubicBezTo>
                      <a:pt x="310753" y="578959"/>
                      <a:pt x="328469" y="570162"/>
                      <a:pt x="347133" y="569384"/>
                    </a:cubicBezTo>
                    <a:lnTo>
                      <a:pt x="444500" y="573617"/>
                    </a:lnTo>
                    <a:lnTo>
                      <a:pt x="520700" y="569384"/>
                    </a:lnTo>
                    <a:cubicBezTo>
                      <a:pt x="527851" y="568589"/>
                      <a:pt x="534769" y="566333"/>
                      <a:pt x="541866" y="565150"/>
                    </a:cubicBezTo>
                    <a:cubicBezTo>
                      <a:pt x="551708" y="563510"/>
                      <a:pt x="561622" y="562328"/>
                      <a:pt x="571500" y="560917"/>
                    </a:cubicBezTo>
                    <a:cubicBezTo>
                      <a:pt x="573617" y="560211"/>
                      <a:pt x="576108" y="560194"/>
                      <a:pt x="577850" y="558800"/>
                    </a:cubicBezTo>
                    <a:cubicBezTo>
                      <a:pt x="584916" y="553147"/>
                      <a:pt x="582314" y="545461"/>
                      <a:pt x="579966" y="537634"/>
                    </a:cubicBezTo>
                    <a:cubicBezTo>
                      <a:pt x="579235" y="535197"/>
                      <a:pt x="576871" y="533559"/>
                      <a:pt x="575733" y="531284"/>
                    </a:cubicBezTo>
                    <a:cubicBezTo>
                      <a:pt x="574735" y="529288"/>
                      <a:pt x="574399" y="527023"/>
                      <a:pt x="573616" y="524934"/>
                    </a:cubicBezTo>
                    <a:cubicBezTo>
                      <a:pt x="572282" y="521376"/>
                      <a:pt x="570794" y="517878"/>
                      <a:pt x="569383" y="514350"/>
                    </a:cubicBezTo>
                    <a:cubicBezTo>
                      <a:pt x="568274" y="505482"/>
                      <a:pt x="567945" y="497335"/>
                      <a:pt x="565150" y="488950"/>
                    </a:cubicBezTo>
                    <a:cubicBezTo>
                      <a:pt x="563948" y="485345"/>
                      <a:pt x="562049" y="481994"/>
                      <a:pt x="560916" y="478367"/>
                    </a:cubicBezTo>
                    <a:cubicBezTo>
                      <a:pt x="558516" y="470689"/>
                      <a:pt x="557735" y="462478"/>
                      <a:pt x="554566" y="455084"/>
                    </a:cubicBezTo>
                    <a:cubicBezTo>
                      <a:pt x="553387" y="452333"/>
                      <a:pt x="550164" y="451007"/>
                      <a:pt x="548216" y="448734"/>
                    </a:cubicBezTo>
                    <a:cubicBezTo>
                      <a:pt x="541690" y="441120"/>
                      <a:pt x="534995" y="433610"/>
                      <a:pt x="529166" y="425450"/>
                    </a:cubicBezTo>
                    <a:cubicBezTo>
                      <a:pt x="525638" y="420511"/>
                      <a:pt x="521841" y="415754"/>
                      <a:pt x="518583" y="410634"/>
                    </a:cubicBezTo>
                    <a:cubicBezTo>
                      <a:pt x="516889" y="407972"/>
                      <a:pt x="516370" y="404591"/>
                      <a:pt x="514350" y="402167"/>
                    </a:cubicBezTo>
                    <a:cubicBezTo>
                      <a:pt x="500010" y="384959"/>
                      <a:pt x="500112" y="387544"/>
                      <a:pt x="484716" y="376767"/>
                    </a:cubicBezTo>
                    <a:cubicBezTo>
                      <a:pt x="478079" y="372121"/>
                      <a:pt x="470677" y="365513"/>
                      <a:pt x="463550" y="361950"/>
                    </a:cubicBezTo>
                    <a:cubicBezTo>
                      <a:pt x="456753" y="358552"/>
                      <a:pt x="449592" y="355887"/>
                      <a:pt x="442383" y="353484"/>
                    </a:cubicBezTo>
                    <a:cubicBezTo>
                      <a:pt x="433694" y="350587"/>
                      <a:pt x="423748" y="347067"/>
                      <a:pt x="414866" y="345017"/>
                    </a:cubicBezTo>
                    <a:cubicBezTo>
                      <a:pt x="410684" y="344052"/>
                      <a:pt x="406389" y="343668"/>
                      <a:pt x="402166" y="342900"/>
                    </a:cubicBezTo>
                    <a:cubicBezTo>
                      <a:pt x="398627" y="342257"/>
                      <a:pt x="395111" y="341489"/>
                      <a:pt x="391583" y="340784"/>
                    </a:cubicBezTo>
                    <a:cubicBezTo>
                      <a:pt x="388761" y="339373"/>
                      <a:pt x="386016" y="337793"/>
                      <a:pt x="383116" y="336550"/>
                    </a:cubicBezTo>
                    <a:cubicBezTo>
                      <a:pt x="381065" y="335671"/>
                      <a:pt x="378194" y="336148"/>
                      <a:pt x="376766" y="334434"/>
                    </a:cubicBezTo>
                    <a:cubicBezTo>
                      <a:pt x="374334" y="331515"/>
                      <a:pt x="374378" y="327172"/>
                      <a:pt x="372533" y="323850"/>
                    </a:cubicBezTo>
                    <a:cubicBezTo>
                      <a:pt x="370820" y="320766"/>
                      <a:pt x="368300" y="318206"/>
                      <a:pt x="366183" y="315384"/>
                    </a:cubicBezTo>
                    <a:cubicBezTo>
                      <a:pt x="365477" y="312562"/>
                      <a:pt x="364865" y="309714"/>
                      <a:pt x="364066" y="306917"/>
                    </a:cubicBezTo>
                    <a:cubicBezTo>
                      <a:pt x="363453" y="304772"/>
                      <a:pt x="361655" y="302779"/>
                      <a:pt x="361950" y="300567"/>
                    </a:cubicBezTo>
                    <a:cubicBezTo>
                      <a:pt x="363104" y="291916"/>
                      <a:pt x="366051" y="283600"/>
                      <a:pt x="368300" y="275167"/>
                    </a:cubicBezTo>
                    <a:cubicBezTo>
                      <a:pt x="368875" y="273011"/>
                      <a:pt x="369178" y="270673"/>
                      <a:pt x="370416" y="268817"/>
                    </a:cubicBezTo>
                    <a:cubicBezTo>
                      <a:pt x="372076" y="266326"/>
                      <a:pt x="374649" y="264584"/>
                      <a:pt x="376766" y="262467"/>
                    </a:cubicBezTo>
                    <a:cubicBezTo>
                      <a:pt x="380882" y="250120"/>
                      <a:pt x="375311" y="260879"/>
                      <a:pt x="387350" y="254000"/>
                    </a:cubicBezTo>
                    <a:cubicBezTo>
                      <a:pt x="389949" y="252515"/>
                      <a:pt x="391583" y="249767"/>
                      <a:pt x="393700" y="247650"/>
                    </a:cubicBezTo>
                    <a:cubicBezTo>
                      <a:pt x="398397" y="219466"/>
                      <a:pt x="395463" y="247650"/>
                      <a:pt x="395816"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5" name="Graphic 44" descr="Programmer male with solid fill">
                <a:extLst>
                  <a:ext uri="{FF2B5EF4-FFF2-40B4-BE49-F238E27FC236}">
                    <a16:creationId xmlns:a16="http://schemas.microsoft.com/office/drawing/2014/main" id="{4A90D27B-6C5C-B529-5360-C7669EAC2503}"/>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2915437" y="3753458"/>
                <a:ext cx="914400" cy="914400"/>
              </a:xfrm>
              <a:prstGeom prst="rect">
                <a:avLst/>
              </a:prstGeom>
              <a:effectLst/>
            </p:spPr>
          </p:pic>
        </p:grpSp>
      </p:grpSp>
      <p:sp>
        <p:nvSpPr>
          <p:cNvPr id="46" name="TextBox 45">
            <a:extLst>
              <a:ext uri="{FF2B5EF4-FFF2-40B4-BE49-F238E27FC236}">
                <a16:creationId xmlns:a16="http://schemas.microsoft.com/office/drawing/2014/main" id="{3C6DB658-1FC2-0EF7-8926-CD71E00F4717}"/>
              </a:ext>
            </a:extLst>
          </p:cNvPr>
          <p:cNvSpPr txBox="1"/>
          <p:nvPr/>
        </p:nvSpPr>
        <p:spPr>
          <a:xfrm>
            <a:off x="700787" y="1772358"/>
            <a:ext cx="3338752" cy="461665"/>
          </a:xfrm>
          <a:prstGeom prst="rect">
            <a:avLst/>
          </a:prstGeom>
          <a:noFill/>
        </p:spPr>
        <p:txBody>
          <a:bodyPr wrap="square" rtlCol="0">
            <a:spAutoFit/>
          </a:bodyPr>
          <a:lstStyle/>
          <a:p>
            <a:pPr algn="ctr"/>
            <a:r>
              <a:rPr lang="en-US" sz="2400" b="1" dirty="0"/>
              <a:t>Develop and test</a:t>
            </a:r>
          </a:p>
        </p:txBody>
      </p:sp>
      <p:sp>
        <p:nvSpPr>
          <p:cNvPr id="3" name="Content Placeholder 2">
            <a:extLst>
              <a:ext uri="{FF2B5EF4-FFF2-40B4-BE49-F238E27FC236}">
                <a16:creationId xmlns:a16="http://schemas.microsoft.com/office/drawing/2014/main" id="{9EBDC83A-02C2-495A-C831-884A5660E4AE}"/>
              </a:ext>
            </a:extLst>
          </p:cNvPr>
          <p:cNvSpPr>
            <a:spLocks noGrp="1"/>
          </p:cNvSpPr>
          <p:nvPr>
            <p:ph idx="1"/>
          </p:nvPr>
        </p:nvSpPr>
        <p:spPr>
          <a:xfrm>
            <a:off x="4454405" y="1862408"/>
            <a:ext cx="7232814" cy="3133181"/>
          </a:xfrm>
        </p:spPr>
        <p:txBody>
          <a:bodyPr anchor="ctr">
            <a:normAutofit/>
          </a:bodyPr>
          <a:lstStyle/>
          <a:p>
            <a:pPr marL="0" indent="0">
              <a:buNone/>
            </a:pPr>
            <a:r>
              <a:rPr lang="en-US" b="1" u="sng" dirty="0">
                <a:latin typeface="Helvetica Neue Medium" panose="02000503000000020004"/>
              </a:rPr>
              <a:t>Objective</a:t>
            </a:r>
          </a:p>
          <a:p>
            <a:pPr marL="0" indent="0">
              <a:buNone/>
            </a:pPr>
            <a:r>
              <a:rPr lang="en-US" dirty="0"/>
              <a:t>Get a </a:t>
            </a:r>
            <a:r>
              <a:rPr lang="en-US" i="1" dirty="0"/>
              <a:t>minimally viable workflow</a:t>
            </a:r>
            <a:r>
              <a:rPr lang="en-US" dirty="0"/>
              <a:t> running on a local machine, while laying a </a:t>
            </a:r>
            <a:r>
              <a:rPr lang="en-US" i="1" dirty="0"/>
              <a:t>foundation for distributed work </a:t>
            </a:r>
            <a:r>
              <a:rPr lang="en-US" dirty="0"/>
              <a:t>that will </a:t>
            </a:r>
            <a:r>
              <a:rPr lang="en-US" b="1" i="1" dirty="0"/>
              <a:t>accomplish your science.</a:t>
            </a:r>
          </a:p>
        </p:txBody>
      </p:sp>
    </p:spTree>
    <p:extLst>
      <p:ext uri="{BB962C8B-B14F-4D97-AF65-F5344CB8AC3E}">
        <p14:creationId xmlns:p14="http://schemas.microsoft.com/office/powerpoint/2010/main" val="80955677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1E6D5BC-8ECA-03F3-15AA-7FD2CC4443E3}"/>
            </a:ext>
          </a:extLst>
        </p:cNvPr>
        <p:cNvGrpSpPr/>
        <p:nvPr/>
      </p:nvGrpSpPr>
      <p:grpSpPr>
        <a:xfrm>
          <a:off x="0" y="0"/>
          <a:ext cx="0" cy="0"/>
          <a:chOff x="0" y="0"/>
          <a:chExt cx="0" cy="0"/>
        </a:xfrm>
      </p:grpSpPr>
      <p:grpSp>
        <p:nvGrpSpPr>
          <p:cNvPr id="2" name="Group 1">
            <a:extLst>
              <a:ext uri="{FF2B5EF4-FFF2-40B4-BE49-F238E27FC236}">
                <a16:creationId xmlns:a16="http://schemas.microsoft.com/office/drawing/2014/main" id="{78783FE0-BFDE-CBC5-2684-9DD7AFC7A897}"/>
              </a:ext>
            </a:extLst>
          </p:cNvPr>
          <p:cNvGrpSpPr/>
          <p:nvPr/>
        </p:nvGrpSpPr>
        <p:grpSpPr>
          <a:xfrm>
            <a:off x="1219902" y="3485625"/>
            <a:ext cx="9846335" cy="804397"/>
            <a:chOff x="1219902" y="3485625"/>
            <a:chExt cx="9846335" cy="804397"/>
          </a:xfrm>
        </p:grpSpPr>
        <p:pic>
          <p:nvPicPr>
            <p:cNvPr id="59" name="Graphic 58" descr="Playbook with solid fill">
              <a:extLst>
                <a:ext uri="{FF2B5EF4-FFF2-40B4-BE49-F238E27FC236}">
                  <a16:creationId xmlns:a16="http://schemas.microsoft.com/office/drawing/2014/main" id="{56C5E529-AD20-58A2-069E-418360A42E8D}"/>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219902" y="3485625"/>
              <a:ext cx="804397" cy="804397"/>
            </a:xfrm>
            <a:prstGeom prst="rect">
              <a:avLst/>
            </a:prstGeom>
          </p:spPr>
        </p:pic>
        <p:sp>
          <p:nvSpPr>
            <p:cNvPr id="60" name="TextBox 59">
              <a:extLst>
                <a:ext uri="{FF2B5EF4-FFF2-40B4-BE49-F238E27FC236}">
                  <a16:creationId xmlns:a16="http://schemas.microsoft.com/office/drawing/2014/main" id="{70291054-E3FC-7523-136B-287E1CC42D25}"/>
                </a:ext>
              </a:extLst>
            </p:cNvPr>
            <p:cNvSpPr txBox="1"/>
            <p:nvPr/>
          </p:nvSpPr>
          <p:spPr>
            <a:xfrm>
              <a:off x="2465637" y="3671440"/>
              <a:ext cx="8600600" cy="478144"/>
            </a:xfrm>
            <a:prstGeom prst="rect">
              <a:avLst/>
            </a:prstGeom>
            <a:noFill/>
          </p:spPr>
          <p:txBody>
            <a:bodyPr wrap="square">
              <a:spAutoFit/>
            </a:bodyPr>
            <a:lstStyle/>
            <a:p>
              <a:pPr>
                <a:lnSpc>
                  <a:spcPct val="114000"/>
                </a:lnSpc>
              </a:pPr>
              <a:r>
                <a:rPr lang="en-US" sz="2400" dirty="0"/>
                <a:t>Reduce computational project to a minimally viable workflow.</a:t>
              </a:r>
            </a:p>
          </p:txBody>
        </p:sp>
      </p:grpSp>
      <p:grpSp>
        <p:nvGrpSpPr>
          <p:cNvPr id="41" name="Group 40">
            <a:extLst>
              <a:ext uri="{FF2B5EF4-FFF2-40B4-BE49-F238E27FC236}">
                <a16:creationId xmlns:a16="http://schemas.microsoft.com/office/drawing/2014/main" id="{36CCBC1C-E5BE-B58B-4492-9E5041A264F6}"/>
              </a:ext>
            </a:extLst>
          </p:cNvPr>
          <p:cNvGrpSpPr/>
          <p:nvPr/>
        </p:nvGrpSpPr>
        <p:grpSpPr>
          <a:xfrm>
            <a:off x="1219903" y="1482159"/>
            <a:ext cx="914400" cy="914400"/>
            <a:chOff x="-54301" y="2545824"/>
            <a:chExt cx="914400" cy="914400"/>
          </a:xfrm>
        </p:grpSpPr>
        <p:sp>
          <p:nvSpPr>
            <p:cNvPr id="37" name="Freeform: Shape 36">
              <a:extLst>
                <a:ext uri="{FF2B5EF4-FFF2-40B4-BE49-F238E27FC236}">
                  <a16:creationId xmlns:a16="http://schemas.microsoft.com/office/drawing/2014/main" id="{8E93CA82-CBD9-9BB8-E1A8-CDDC92D78508}"/>
                </a:ext>
              </a:extLst>
            </p:cNvPr>
            <p:cNvSpPr/>
            <p:nvPr/>
          </p:nvSpPr>
          <p:spPr>
            <a:xfrm>
              <a:off x="387036" y="2660624"/>
              <a:ext cx="363060" cy="325468"/>
            </a:xfrm>
            <a:custGeom>
              <a:avLst/>
              <a:gdLst>
                <a:gd name="connsiteX0" fmla="*/ 37021 w 363059"/>
                <a:gd name="connsiteY0" fmla="*/ 229837 h 325468"/>
                <a:gd name="connsiteX1" fmla="*/ 37021 w 363059"/>
                <a:gd name="connsiteY1" fmla="*/ 229837 h 325468"/>
                <a:gd name="connsiteX2" fmla="*/ 90647 w 363059"/>
                <a:gd name="connsiteY2" fmla="*/ 252031 h 325468"/>
                <a:gd name="connsiteX3" fmla="*/ 157838 w 363059"/>
                <a:gd name="connsiteY3" fmla="*/ 191777 h 325468"/>
                <a:gd name="connsiteX4" fmla="*/ 213328 w 363059"/>
                <a:gd name="connsiteY4" fmla="*/ 231076 h 325468"/>
                <a:gd name="connsiteX5" fmla="*/ 202184 w 363059"/>
                <a:gd name="connsiteY5" fmla="*/ 298227 h 325468"/>
                <a:gd name="connsiteX6" fmla="*/ 266763 w 363059"/>
                <a:gd name="connsiteY6" fmla="*/ 324992 h 325468"/>
                <a:gd name="connsiteX7" fmla="*/ 267906 w 363059"/>
                <a:gd name="connsiteY7" fmla="*/ 325468 h 325468"/>
                <a:gd name="connsiteX8" fmla="*/ 363060 w 363059"/>
                <a:gd name="connsiteY8" fmla="*/ 95250 h 325468"/>
                <a:gd name="connsiteX9" fmla="*/ 132175 w 363059"/>
                <a:gd name="connsiteY9" fmla="*/ 0 h 325468"/>
                <a:gd name="connsiteX10" fmla="*/ 96266 w 363059"/>
                <a:gd name="connsiteY10" fmla="*/ 88296 h 325468"/>
                <a:gd name="connsiteX11" fmla="*/ 96266 w 363059"/>
                <a:gd name="connsiteY11" fmla="*/ 88296 h 325468"/>
                <a:gd name="connsiteX12" fmla="*/ 93504 w 363059"/>
                <a:gd name="connsiteY12" fmla="*/ 94869 h 325468"/>
                <a:gd name="connsiteX13" fmla="*/ 92742 w 363059"/>
                <a:gd name="connsiteY13" fmla="*/ 91821 h 325468"/>
                <a:gd name="connsiteX14" fmla="*/ 28163 w 363059"/>
                <a:gd name="connsiteY14" fmla="*/ 65056 h 325468"/>
                <a:gd name="connsiteX15" fmla="*/ 2731 w 363059"/>
                <a:gd name="connsiteY15" fmla="*/ 89154 h 325468"/>
                <a:gd name="connsiteX16" fmla="*/ 33203 w 363059"/>
                <a:gd name="connsiteY16" fmla="*/ 151925 h 325468"/>
                <a:gd name="connsiteX17" fmla="*/ 68263 w 363059"/>
                <a:gd name="connsiteY17" fmla="*/ 150875 h 325468"/>
                <a:gd name="connsiteX18" fmla="*/ 71311 w 363059"/>
                <a:gd name="connsiteY18" fmla="*/ 149637 h 325468"/>
                <a:gd name="connsiteX19" fmla="*/ 69501 w 363059"/>
                <a:gd name="connsiteY19" fmla="*/ 154019 h 325468"/>
                <a:gd name="connsiteX20" fmla="*/ 69501 w 363059"/>
                <a:gd name="connsiteY20" fmla="*/ 154019 h 325468"/>
                <a:gd name="connsiteX0" fmla="*/ 37021 w 363060"/>
                <a:gd name="connsiteY0" fmla="*/ 229837 h 325468"/>
                <a:gd name="connsiteX1" fmla="*/ 37021 w 363060"/>
                <a:gd name="connsiteY1" fmla="*/ 229837 h 325468"/>
                <a:gd name="connsiteX2" fmla="*/ 111285 w 363060"/>
                <a:gd name="connsiteY2" fmla="*/ 258381 h 325468"/>
                <a:gd name="connsiteX3" fmla="*/ 157838 w 363060"/>
                <a:gd name="connsiteY3" fmla="*/ 191777 h 325468"/>
                <a:gd name="connsiteX4" fmla="*/ 213328 w 363060"/>
                <a:gd name="connsiteY4" fmla="*/ 231076 h 325468"/>
                <a:gd name="connsiteX5" fmla="*/ 202184 w 363060"/>
                <a:gd name="connsiteY5" fmla="*/ 298227 h 325468"/>
                <a:gd name="connsiteX6" fmla="*/ 266763 w 363060"/>
                <a:gd name="connsiteY6" fmla="*/ 324992 h 325468"/>
                <a:gd name="connsiteX7" fmla="*/ 267906 w 363060"/>
                <a:gd name="connsiteY7" fmla="*/ 325468 h 325468"/>
                <a:gd name="connsiteX8" fmla="*/ 363060 w 363060"/>
                <a:gd name="connsiteY8" fmla="*/ 95250 h 325468"/>
                <a:gd name="connsiteX9" fmla="*/ 132175 w 363060"/>
                <a:gd name="connsiteY9" fmla="*/ 0 h 325468"/>
                <a:gd name="connsiteX10" fmla="*/ 96266 w 363060"/>
                <a:gd name="connsiteY10" fmla="*/ 88296 h 325468"/>
                <a:gd name="connsiteX11" fmla="*/ 96266 w 363060"/>
                <a:gd name="connsiteY11" fmla="*/ 88296 h 325468"/>
                <a:gd name="connsiteX12" fmla="*/ 93504 w 363060"/>
                <a:gd name="connsiteY12" fmla="*/ 94869 h 325468"/>
                <a:gd name="connsiteX13" fmla="*/ 92742 w 363060"/>
                <a:gd name="connsiteY13" fmla="*/ 91821 h 325468"/>
                <a:gd name="connsiteX14" fmla="*/ 28163 w 363060"/>
                <a:gd name="connsiteY14" fmla="*/ 65056 h 325468"/>
                <a:gd name="connsiteX15" fmla="*/ 2731 w 363060"/>
                <a:gd name="connsiteY15" fmla="*/ 89154 h 325468"/>
                <a:gd name="connsiteX16" fmla="*/ 33203 w 363060"/>
                <a:gd name="connsiteY16" fmla="*/ 151925 h 325468"/>
                <a:gd name="connsiteX17" fmla="*/ 68263 w 363060"/>
                <a:gd name="connsiteY17" fmla="*/ 150875 h 325468"/>
                <a:gd name="connsiteX18" fmla="*/ 71311 w 363060"/>
                <a:gd name="connsiteY18" fmla="*/ 149637 h 325468"/>
                <a:gd name="connsiteX19" fmla="*/ 69501 w 363060"/>
                <a:gd name="connsiteY19" fmla="*/ 154019 h 325468"/>
                <a:gd name="connsiteX20" fmla="*/ 69501 w 363060"/>
                <a:gd name="connsiteY20" fmla="*/ 154019 h 325468"/>
                <a:gd name="connsiteX21" fmla="*/ 37021 w 363060"/>
                <a:gd name="connsiteY21" fmla="*/ 229837 h 325468"/>
                <a:gd name="connsiteX0" fmla="*/ 37021 w 363060"/>
                <a:gd name="connsiteY0" fmla="*/ 229837 h 325468"/>
                <a:gd name="connsiteX1" fmla="*/ 37021 w 363060"/>
                <a:gd name="connsiteY1" fmla="*/ 229837 h 325468"/>
                <a:gd name="connsiteX2" fmla="*/ 111285 w 363060"/>
                <a:gd name="connsiteY2" fmla="*/ 258381 h 325468"/>
                <a:gd name="connsiteX3" fmla="*/ 157838 w 363060"/>
                <a:gd name="connsiteY3" fmla="*/ 191777 h 325468"/>
                <a:gd name="connsiteX4" fmla="*/ 213328 w 363060"/>
                <a:gd name="connsiteY4" fmla="*/ 221551 h 325468"/>
                <a:gd name="connsiteX5" fmla="*/ 202184 w 363060"/>
                <a:gd name="connsiteY5" fmla="*/ 298227 h 325468"/>
                <a:gd name="connsiteX6" fmla="*/ 266763 w 363060"/>
                <a:gd name="connsiteY6" fmla="*/ 324992 h 325468"/>
                <a:gd name="connsiteX7" fmla="*/ 267906 w 363060"/>
                <a:gd name="connsiteY7" fmla="*/ 325468 h 325468"/>
                <a:gd name="connsiteX8" fmla="*/ 363060 w 363060"/>
                <a:gd name="connsiteY8" fmla="*/ 95250 h 325468"/>
                <a:gd name="connsiteX9" fmla="*/ 132175 w 363060"/>
                <a:gd name="connsiteY9" fmla="*/ 0 h 325468"/>
                <a:gd name="connsiteX10" fmla="*/ 96266 w 363060"/>
                <a:gd name="connsiteY10" fmla="*/ 88296 h 325468"/>
                <a:gd name="connsiteX11" fmla="*/ 96266 w 363060"/>
                <a:gd name="connsiteY11" fmla="*/ 88296 h 325468"/>
                <a:gd name="connsiteX12" fmla="*/ 93504 w 363060"/>
                <a:gd name="connsiteY12" fmla="*/ 94869 h 325468"/>
                <a:gd name="connsiteX13" fmla="*/ 92742 w 363060"/>
                <a:gd name="connsiteY13" fmla="*/ 91821 h 325468"/>
                <a:gd name="connsiteX14" fmla="*/ 28163 w 363060"/>
                <a:gd name="connsiteY14" fmla="*/ 65056 h 325468"/>
                <a:gd name="connsiteX15" fmla="*/ 2731 w 363060"/>
                <a:gd name="connsiteY15" fmla="*/ 89154 h 325468"/>
                <a:gd name="connsiteX16" fmla="*/ 33203 w 363060"/>
                <a:gd name="connsiteY16" fmla="*/ 151925 h 325468"/>
                <a:gd name="connsiteX17" fmla="*/ 68263 w 363060"/>
                <a:gd name="connsiteY17" fmla="*/ 150875 h 325468"/>
                <a:gd name="connsiteX18" fmla="*/ 71311 w 363060"/>
                <a:gd name="connsiteY18" fmla="*/ 149637 h 325468"/>
                <a:gd name="connsiteX19" fmla="*/ 69501 w 363060"/>
                <a:gd name="connsiteY19" fmla="*/ 154019 h 325468"/>
                <a:gd name="connsiteX20" fmla="*/ 69501 w 363060"/>
                <a:gd name="connsiteY20" fmla="*/ 154019 h 325468"/>
                <a:gd name="connsiteX21" fmla="*/ 37021 w 363060"/>
                <a:gd name="connsiteY21" fmla="*/ 229837 h 325468"/>
                <a:gd name="connsiteX0" fmla="*/ 37021 w 363060"/>
                <a:gd name="connsiteY0" fmla="*/ 229837 h 325468"/>
                <a:gd name="connsiteX1" fmla="*/ 37021 w 363060"/>
                <a:gd name="connsiteY1" fmla="*/ 229837 h 325468"/>
                <a:gd name="connsiteX2" fmla="*/ 111285 w 363060"/>
                <a:gd name="connsiteY2" fmla="*/ 258381 h 325468"/>
                <a:gd name="connsiteX3" fmla="*/ 157838 w 363060"/>
                <a:gd name="connsiteY3" fmla="*/ 191777 h 325468"/>
                <a:gd name="connsiteX4" fmla="*/ 213328 w 363060"/>
                <a:gd name="connsiteY4" fmla="*/ 221551 h 325468"/>
                <a:gd name="connsiteX5" fmla="*/ 191072 w 363060"/>
                <a:gd name="connsiteY5" fmla="*/ 295052 h 325468"/>
                <a:gd name="connsiteX6" fmla="*/ 266763 w 363060"/>
                <a:gd name="connsiteY6" fmla="*/ 324992 h 325468"/>
                <a:gd name="connsiteX7" fmla="*/ 267906 w 363060"/>
                <a:gd name="connsiteY7" fmla="*/ 325468 h 325468"/>
                <a:gd name="connsiteX8" fmla="*/ 363060 w 363060"/>
                <a:gd name="connsiteY8" fmla="*/ 95250 h 325468"/>
                <a:gd name="connsiteX9" fmla="*/ 132175 w 363060"/>
                <a:gd name="connsiteY9" fmla="*/ 0 h 325468"/>
                <a:gd name="connsiteX10" fmla="*/ 96266 w 363060"/>
                <a:gd name="connsiteY10" fmla="*/ 88296 h 325468"/>
                <a:gd name="connsiteX11" fmla="*/ 96266 w 363060"/>
                <a:gd name="connsiteY11" fmla="*/ 88296 h 325468"/>
                <a:gd name="connsiteX12" fmla="*/ 93504 w 363060"/>
                <a:gd name="connsiteY12" fmla="*/ 94869 h 325468"/>
                <a:gd name="connsiteX13" fmla="*/ 92742 w 363060"/>
                <a:gd name="connsiteY13" fmla="*/ 91821 h 325468"/>
                <a:gd name="connsiteX14" fmla="*/ 28163 w 363060"/>
                <a:gd name="connsiteY14" fmla="*/ 65056 h 325468"/>
                <a:gd name="connsiteX15" fmla="*/ 2731 w 363060"/>
                <a:gd name="connsiteY15" fmla="*/ 89154 h 325468"/>
                <a:gd name="connsiteX16" fmla="*/ 33203 w 363060"/>
                <a:gd name="connsiteY16" fmla="*/ 151925 h 325468"/>
                <a:gd name="connsiteX17" fmla="*/ 68263 w 363060"/>
                <a:gd name="connsiteY17" fmla="*/ 150875 h 325468"/>
                <a:gd name="connsiteX18" fmla="*/ 71311 w 363060"/>
                <a:gd name="connsiteY18" fmla="*/ 149637 h 325468"/>
                <a:gd name="connsiteX19" fmla="*/ 69501 w 363060"/>
                <a:gd name="connsiteY19" fmla="*/ 154019 h 325468"/>
                <a:gd name="connsiteX20" fmla="*/ 69501 w 363060"/>
                <a:gd name="connsiteY20" fmla="*/ 154019 h 325468"/>
                <a:gd name="connsiteX21" fmla="*/ 37021 w 363060"/>
                <a:gd name="connsiteY21" fmla="*/ 229837 h 3254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Lst>
              <a:rect l="l" t="t" r="r" b="b"/>
              <a:pathLst>
                <a:path w="363060" h="325468">
                  <a:moveTo>
                    <a:pt x="37021" y="229837"/>
                  </a:moveTo>
                  <a:lnTo>
                    <a:pt x="37021" y="229837"/>
                  </a:lnTo>
                  <a:cubicBezTo>
                    <a:pt x="54896" y="237235"/>
                    <a:pt x="93410" y="250983"/>
                    <a:pt x="111285" y="258381"/>
                  </a:cubicBezTo>
                  <a:cubicBezTo>
                    <a:pt x="113200" y="223188"/>
                    <a:pt x="140831" y="197915"/>
                    <a:pt x="157838" y="191777"/>
                  </a:cubicBezTo>
                  <a:cubicBezTo>
                    <a:pt x="174845" y="185639"/>
                    <a:pt x="203932" y="198867"/>
                    <a:pt x="213328" y="221551"/>
                  </a:cubicBezTo>
                  <a:cubicBezTo>
                    <a:pt x="222420" y="244262"/>
                    <a:pt x="207012" y="276494"/>
                    <a:pt x="191072" y="295052"/>
                  </a:cubicBezTo>
                  <a:lnTo>
                    <a:pt x="266763" y="324992"/>
                  </a:lnTo>
                  <a:lnTo>
                    <a:pt x="267906" y="325468"/>
                  </a:lnTo>
                  <a:lnTo>
                    <a:pt x="363060" y="95250"/>
                  </a:lnTo>
                  <a:lnTo>
                    <a:pt x="132175" y="0"/>
                  </a:lnTo>
                  <a:lnTo>
                    <a:pt x="96266" y="88296"/>
                  </a:lnTo>
                  <a:lnTo>
                    <a:pt x="96266" y="88296"/>
                  </a:lnTo>
                  <a:lnTo>
                    <a:pt x="93504" y="94869"/>
                  </a:lnTo>
                  <a:lnTo>
                    <a:pt x="92742" y="91821"/>
                  </a:lnTo>
                  <a:cubicBezTo>
                    <a:pt x="82258" y="66639"/>
                    <a:pt x="53387" y="54672"/>
                    <a:pt x="28163" y="65056"/>
                  </a:cubicBezTo>
                  <a:cubicBezTo>
                    <a:pt x="17105" y="69830"/>
                    <a:pt x="8094" y="78368"/>
                    <a:pt x="2731" y="89154"/>
                  </a:cubicBezTo>
                  <a:cubicBezTo>
                    <a:pt x="-6188" y="114902"/>
                    <a:pt x="7454" y="143006"/>
                    <a:pt x="33203" y="151925"/>
                  </a:cubicBezTo>
                  <a:cubicBezTo>
                    <a:pt x="44623" y="155882"/>
                    <a:pt x="57099" y="155508"/>
                    <a:pt x="68263" y="150875"/>
                  </a:cubicBezTo>
                  <a:lnTo>
                    <a:pt x="71311" y="149637"/>
                  </a:lnTo>
                  <a:lnTo>
                    <a:pt x="69501" y="154019"/>
                  </a:lnTo>
                  <a:lnTo>
                    <a:pt x="69501" y="154019"/>
                  </a:lnTo>
                  <a:lnTo>
                    <a:pt x="37021" y="229837"/>
                  </a:lnTo>
                  <a:close/>
                </a:path>
              </a:pathLst>
            </a:custGeom>
            <a:solidFill>
              <a:srgbClr val="000000"/>
            </a:solidFill>
            <a:ln w="5259" cap="flat">
              <a:noFill/>
              <a:prstDash val="solid"/>
              <a:miter/>
            </a:ln>
          </p:spPr>
          <p:txBody>
            <a:bodyPr rtlCol="0" anchor="ctr"/>
            <a:lstStyle/>
            <a:p>
              <a:endParaRPr lang="en-US"/>
            </a:p>
          </p:txBody>
        </p:sp>
        <p:pic>
          <p:nvPicPr>
            <p:cNvPr id="12" name="Graphic 11" descr="Puzzle pieces outline">
              <a:extLst>
                <a:ext uri="{FF2B5EF4-FFF2-40B4-BE49-F238E27FC236}">
                  <a16:creationId xmlns:a16="http://schemas.microsoft.com/office/drawing/2014/main" id="{C947A228-AC86-858E-56AE-F3FECEF23F36}"/>
                </a:ext>
              </a:extLst>
            </p:cNvPr>
            <p:cNvPicPr>
              <a:picLocks noChangeAspect="1"/>
            </p:cNvPicPr>
            <p:nvPr/>
          </p:nvPicPr>
          <p:blipFill>
            <a:blip r:embed="rId5">
              <a:extLst>
                <a:ext uri="{96DAC541-7B7A-43D3-8B79-37D633B846F1}">
                  <asvg:svgBlip xmlns:asvg="http://schemas.microsoft.com/office/drawing/2016/SVG/main" r:embed="rId6"/>
                </a:ext>
              </a:extLst>
            </a:blip>
            <a:srcRect/>
            <a:stretch/>
          </p:blipFill>
          <p:spPr>
            <a:xfrm>
              <a:off x="-54301" y="2545824"/>
              <a:ext cx="914400" cy="914400"/>
            </a:xfrm>
            <a:prstGeom prst="rect">
              <a:avLst/>
            </a:prstGeom>
          </p:spPr>
        </p:pic>
      </p:grpSp>
      <p:sp>
        <p:nvSpPr>
          <p:cNvPr id="48" name="Title 1">
            <a:extLst>
              <a:ext uri="{FF2B5EF4-FFF2-40B4-BE49-F238E27FC236}">
                <a16:creationId xmlns:a16="http://schemas.microsoft.com/office/drawing/2014/main" id="{BD842B7A-5B8B-A29A-B7A3-52D68F38A671}"/>
              </a:ext>
            </a:extLst>
          </p:cNvPr>
          <p:cNvSpPr>
            <a:spLocks noGrp="1"/>
          </p:cNvSpPr>
          <p:nvPr>
            <p:ph type="title"/>
          </p:nvPr>
        </p:nvSpPr>
        <p:spPr>
          <a:xfrm>
            <a:off x="490282" y="338401"/>
            <a:ext cx="11260666" cy="708763"/>
          </a:xfrm>
        </p:spPr>
        <p:txBody>
          <a:bodyPr>
            <a:normAutofit fontScale="90000"/>
          </a:bodyPr>
          <a:lstStyle/>
          <a:p>
            <a:pPr algn="ctr"/>
            <a:r>
              <a:rPr lang="en-US" dirty="0"/>
              <a:t>What should you consider during development?</a:t>
            </a:r>
          </a:p>
        </p:txBody>
      </p:sp>
      <p:sp>
        <p:nvSpPr>
          <p:cNvPr id="50" name="TextBox 49">
            <a:extLst>
              <a:ext uri="{FF2B5EF4-FFF2-40B4-BE49-F238E27FC236}">
                <a16:creationId xmlns:a16="http://schemas.microsoft.com/office/drawing/2014/main" id="{A781CCCF-D655-AB41-39B6-589829160744}"/>
              </a:ext>
            </a:extLst>
          </p:cNvPr>
          <p:cNvSpPr txBox="1"/>
          <p:nvPr/>
        </p:nvSpPr>
        <p:spPr>
          <a:xfrm>
            <a:off x="2465637" y="1819210"/>
            <a:ext cx="6107228" cy="478144"/>
          </a:xfrm>
          <a:prstGeom prst="rect">
            <a:avLst/>
          </a:prstGeom>
          <a:noFill/>
        </p:spPr>
        <p:txBody>
          <a:bodyPr wrap="square">
            <a:spAutoFit/>
          </a:bodyPr>
          <a:lstStyle/>
          <a:p>
            <a:pPr>
              <a:lnSpc>
                <a:spcPct val="114000"/>
              </a:lnSpc>
            </a:pPr>
            <a:r>
              <a:rPr lang="en-US" sz="2400" dirty="0"/>
              <a:t>Test with a subset of data.</a:t>
            </a:r>
          </a:p>
        </p:txBody>
      </p:sp>
      <p:grpSp>
        <p:nvGrpSpPr>
          <p:cNvPr id="56" name="Group 55">
            <a:extLst>
              <a:ext uri="{FF2B5EF4-FFF2-40B4-BE49-F238E27FC236}">
                <a16:creationId xmlns:a16="http://schemas.microsoft.com/office/drawing/2014/main" id="{49414BB7-0DF1-FC70-1E24-F859C26C3325}"/>
              </a:ext>
            </a:extLst>
          </p:cNvPr>
          <p:cNvGrpSpPr/>
          <p:nvPr/>
        </p:nvGrpSpPr>
        <p:grpSpPr>
          <a:xfrm>
            <a:off x="1274002" y="2649961"/>
            <a:ext cx="9792235" cy="696197"/>
            <a:chOff x="1274002" y="2649961"/>
            <a:chExt cx="9792235" cy="696197"/>
          </a:xfrm>
        </p:grpSpPr>
        <p:sp>
          <p:nvSpPr>
            <p:cNvPr id="52" name="TextBox 51">
              <a:extLst>
                <a:ext uri="{FF2B5EF4-FFF2-40B4-BE49-F238E27FC236}">
                  <a16:creationId xmlns:a16="http://schemas.microsoft.com/office/drawing/2014/main" id="{958CE6B6-7B9E-AF3F-9C60-1CFD09635D8B}"/>
                </a:ext>
              </a:extLst>
            </p:cNvPr>
            <p:cNvSpPr txBox="1"/>
            <p:nvPr/>
          </p:nvSpPr>
          <p:spPr>
            <a:xfrm>
              <a:off x="2465637" y="2747694"/>
              <a:ext cx="8600600" cy="478144"/>
            </a:xfrm>
            <a:prstGeom prst="rect">
              <a:avLst/>
            </a:prstGeom>
            <a:noFill/>
          </p:spPr>
          <p:txBody>
            <a:bodyPr wrap="square">
              <a:spAutoFit/>
            </a:bodyPr>
            <a:lstStyle/>
            <a:p>
              <a:pPr>
                <a:lnSpc>
                  <a:spcPct val="114000"/>
                </a:lnSpc>
              </a:pPr>
              <a:r>
                <a:rPr lang="en-US" sz="2400" dirty="0"/>
                <a:t>Consider time, space, memory, and GPU needs.</a:t>
              </a:r>
            </a:p>
          </p:txBody>
        </p:sp>
        <p:pic>
          <p:nvPicPr>
            <p:cNvPr id="55" name="Graphic 54" descr="Processor with solid fill">
              <a:extLst>
                <a:ext uri="{FF2B5EF4-FFF2-40B4-BE49-F238E27FC236}">
                  <a16:creationId xmlns:a16="http://schemas.microsoft.com/office/drawing/2014/main" id="{4E2C9707-C07E-6CC7-6DBF-71F3C37E6ED6}"/>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1274002" y="2649961"/>
              <a:ext cx="696197" cy="696197"/>
            </a:xfrm>
            <a:prstGeom prst="rect">
              <a:avLst/>
            </a:prstGeom>
          </p:spPr>
        </p:pic>
      </p:grpSp>
    </p:spTree>
    <p:extLst>
      <p:ext uri="{BB962C8B-B14F-4D97-AF65-F5344CB8AC3E}">
        <p14:creationId xmlns:p14="http://schemas.microsoft.com/office/powerpoint/2010/main" val="15592814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6283B50-7990-D4CF-1A08-A56402948DF1}"/>
              </a:ext>
            </a:extLst>
          </p:cNvPr>
          <p:cNvSpPr>
            <a:spLocks noGrp="1"/>
          </p:cNvSpPr>
          <p:nvPr>
            <p:ph type="title"/>
          </p:nvPr>
        </p:nvSpPr>
        <p:spPr>
          <a:xfrm>
            <a:off x="355314" y="306694"/>
            <a:ext cx="10515600" cy="666400"/>
          </a:xfrm>
        </p:spPr>
        <p:txBody>
          <a:bodyPr/>
          <a:lstStyle/>
          <a:p>
            <a:r>
              <a:rPr lang="en-US" dirty="0"/>
              <a:t>Example: hyperparameter tuning</a:t>
            </a:r>
          </a:p>
        </p:txBody>
      </p:sp>
      <p:grpSp>
        <p:nvGrpSpPr>
          <p:cNvPr id="58" name="Group 57">
            <a:extLst>
              <a:ext uri="{FF2B5EF4-FFF2-40B4-BE49-F238E27FC236}">
                <a16:creationId xmlns:a16="http://schemas.microsoft.com/office/drawing/2014/main" id="{4EE471FF-9D5A-949A-743D-2A794BF4B627}"/>
              </a:ext>
            </a:extLst>
          </p:cNvPr>
          <p:cNvGrpSpPr/>
          <p:nvPr/>
        </p:nvGrpSpPr>
        <p:grpSpPr>
          <a:xfrm>
            <a:off x="2440710" y="1154012"/>
            <a:ext cx="7310580" cy="4549976"/>
            <a:chOff x="586511" y="1154012"/>
            <a:chExt cx="3685309" cy="4549976"/>
          </a:xfrm>
        </p:grpSpPr>
        <p:sp>
          <p:nvSpPr>
            <p:cNvPr id="5" name="Rectangle: Rounded Corners 4">
              <a:extLst>
                <a:ext uri="{FF2B5EF4-FFF2-40B4-BE49-F238E27FC236}">
                  <a16:creationId xmlns:a16="http://schemas.microsoft.com/office/drawing/2014/main" id="{A6CB8B2F-B876-B5AC-4DC1-9500BAA9B35C}"/>
                </a:ext>
              </a:extLst>
            </p:cNvPr>
            <p:cNvSpPr/>
            <p:nvPr/>
          </p:nvSpPr>
          <p:spPr>
            <a:xfrm>
              <a:off x="1870365" y="1154012"/>
              <a:ext cx="1117600" cy="646547"/>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Pre-processing</a:t>
              </a:r>
            </a:p>
          </p:txBody>
        </p:sp>
        <p:sp>
          <p:nvSpPr>
            <p:cNvPr id="6" name="Rectangle: Rounded Corners 5">
              <a:extLst>
                <a:ext uri="{FF2B5EF4-FFF2-40B4-BE49-F238E27FC236}">
                  <a16:creationId xmlns:a16="http://schemas.microsoft.com/office/drawing/2014/main" id="{A81F1727-265B-2823-ED14-3C2D9F82F95F}"/>
                </a:ext>
              </a:extLst>
            </p:cNvPr>
            <p:cNvSpPr/>
            <p:nvPr/>
          </p:nvSpPr>
          <p:spPr>
            <a:xfrm>
              <a:off x="1870365" y="2290618"/>
              <a:ext cx="1117600" cy="2087419"/>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Training</a:t>
              </a:r>
            </a:p>
          </p:txBody>
        </p:sp>
        <p:sp>
          <p:nvSpPr>
            <p:cNvPr id="7" name="Rectangle: Rounded Corners 6">
              <a:extLst>
                <a:ext uri="{FF2B5EF4-FFF2-40B4-BE49-F238E27FC236}">
                  <a16:creationId xmlns:a16="http://schemas.microsoft.com/office/drawing/2014/main" id="{9FB8BC8B-2A43-89AB-1F7A-46C83CEAC32C}"/>
                </a:ext>
              </a:extLst>
            </p:cNvPr>
            <p:cNvSpPr/>
            <p:nvPr/>
          </p:nvSpPr>
          <p:spPr>
            <a:xfrm>
              <a:off x="586511" y="2290618"/>
              <a:ext cx="1117600" cy="2087419"/>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Training</a:t>
              </a:r>
            </a:p>
          </p:txBody>
        </p:sp>
        <p:sp>
          <p:nvSpPr>
            <p:cNvPr id="8" name="Rectangle: Rounded Corners 7">
              <a:extLst>
                <a:ext uri="{FF2B5EF4-FFF2-40B4-BE49-F238E27FC236}">
                  <a16:creationId xmlns:a16="http://schemas.microsoft.com/office/drawing/2014/main" id="{52397991-8455-D368-CF4A-FA7A1C057F80}"/>
                </a:ext>
              </a:extLst>
            </p:cNvPr>
            <p:cNvSpPr/>
            <p:nvPr/>
          </p:nvSpPr>
          <p:spPr>
            <a:xfrm>
              <a:off x="3154220" y="2290618"/>
              <a:ext cx="1117600" cy="2087419"/>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Training</a:t>
              </a:r>
            </a:p>
          </p:txBody>
        </p:sp>
        <p:sp>
          <p:nvSpPr>
            <p:cNvPr id="11" name="Rectangle: Rounded Corners 10">
              <a:extLst>
                <a:ext uri="{FF2B5EF4-FFF2-40B4-BE49-F238E27FC236}">
                  <a16:creationId xmlns:a16="http://schemas.microsoft.com/office/drawing/2014/main" id="{83E67994-C560-A7F2-93D9-C6A5AE767D0E}"/>
                </a:ext>
              </a:extLst>
            </p:cNvPr>
            <p:cNvSpPr/>
            <p:nvPr/>
          </p:nvSpPr>
          <p:spPr>
            <a:xfrm>
              <a:off x="1870365" y="5057441"/>
              <a:ext cx="1117600" cy="646547"/>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Post-processing</a:t>
              </a:r>
            </a:p>
          </p:txBody>
        </p:sp>
        <p:cxnSp>
          <p:nvCxnSpPr>
            <p:cNvPr id="13" name="Connector: Curved 12">
              <a:extLst>
                <a:ext uri="{FF2B5EF4-FFF2-40B4-BE49-F238E27FC236}">
                  <a16:creationId xmlns:a16="http://schemas.microsoft.com/office/drawing/2014/main" id="{57018536-5E0A-BF84-7BC7-84ADF7EDC33A}"/>
                </a:ext>
              </a:extLst>
            </p:cNvPr>
            <p:cNvCxnSpPr>
              <a:stCxn id="5" idx="2"/>
              <a:endCxn id="7" idx="0"/>
            </p:cNvCxnSpPr>
            <p:nvPr/>
          </p:nvCxnSpPr>
          <p:spPr>
            <a:xfrm rot="5400000">
              <a:off x="1542209" y="1403661"/>
              <a:ext cx="490059" cy="1283854"/>
            </a:xfrm>
            <a:prstGeom prst="curvedConnector3">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cxnSp>
          <p:nvCxnSpPr>
            <p:cNvPr id="17" name="Connector: Curved 16">
              <a:extLst>
                <a:ext uri="{FF2B5EF4-FFF2-40B4-BE49-F238E27FC236}">
                  <a16:creationId xmlns:a16="http://schemas.microsoft.com/office/drawing/2014/main" id="{913ADDB3-0A91-977B-EBCE-1D6A1F913BD8}"/>
                </a:ext>
              </a:extLst>
            </p:cNvPr>
            <p:cNvCxnSpPr>
              <a:stCxn id="5" idx="2"/>
              <a:endCxn id="8" idx="0"/>
            </p:cNvCxnSpPr>
            <p:nvPr/>
          </p:nvCxnSpPr>
          <p:spPr>
            <a:xfrm rot="16200000" flipH="1">
              <a:off x="2826064" y="1403661"/>
              <a:ext cx="490059" cy="1283855"/>
            </a:xfrm>
            <a:prstGeom prst="curvedConnector3">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cxnSp>
          <p:nvCxnSpPr>
            <p:cNvPr id="21" name="Connector: Curved 20">
              <a:extLst>
                <a:ext uri="{FF2B5EF4-FFF2-40B4-BE49-F238E27FC236}">
                  <a16:creationId xmlns:a16="http://schemas.microsoft.com/office/drawing/2014/main" id="{C9325E94-2CC8-B393-45A1-D13DD8E36D80}"/>
                </a:ext>
              </a:extLst>
            </p:cNvPr>
            <p:cNvCxnSpPr>
              <a:cxnSpLocks/>
              <a:stCxn id="7" idx="2"/>
              <a:endCxn id="11" idx="0"/>
            </p:cNvCxnSpPr>
            <p:nvPr/>
          </p:nvCxnSpPr>
          <p:spPr>
            <a:xfrm rot="16200000" flipH="1">
              <a:off x="1447536" y="4075811"/>
              <a:ext cx="679404" cy="1283854"/>
            </a:xfrm>
            <a:prstGeom prst="curvedConnector3">
              <a:avLst>
                <a:gd name="adj1" fmla="val 50000"/>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cxnSp>
          <p:nvCxnSpPr>
            <p:cNvPr id="25" name="Connector: Curved 24">
              <a:extLst>
                <a:ext uri="{FF2B5EF4-FFF2-40B4-BE49-F238E27FC236}">
                  <a16:creationId xmlns:a16="http://schemas.microsoft.com/office/drawing/2014/main" id="{87F3D13D-D20D-4997-D448-08020C06B5BE}"/>
                </a:ext>
              </a:extLst>
            </p:cNvPr>
            <p:cNvCxnSpPr>
              <a:stCxn id="8" idx="2"/>
              <a:endCxn id="11" idx="0"/>
            </p:cNvCxnSpPr>
            <p:nvPr/>
          </p:nvCxnSpPr>
          <p:spPr>
            <a:xfrm rot="5400000">
              <a:off x="2731391" y="4075812"/>
              <a:ext cx="679404" cy="1283855"/>
            </a:xfrm>
            <a:prstGeom prst="curvedConnector3">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grpSp>
      <p:cxnSp>
        <p:nvCxnSpPr>
          <p:cNvPr id="62" name="Straight Arrow Connector 61">
            <a:extLst>
              <a:ext uri="{FF2B5EF4-FFF2-40B4-BE49-F238E27FC236}">
                <a16:creationId xmlns:a16="http://schemas.microsoft.com/office/drawing/2014/main" id="{4FA97200-625B-A853-04AB-55EF72E50907}"/>
              </a:ext>
            </a:extLst>
          </p:cNvPr>
          <p:cNvCxnSpPr>
            <a:stCxn id="5" idx="2"/>
            <a:endCxn id="6" idx="0"/>
          </p:cNvCxnSpPr>
          <p:nvPr/>
        </p:nvCxnSpPr>
        <p:spPr>
          <a:xfrm>
            <a:off x="6096000" y="1800559"/>
            <a:ext cx="0" cy="490059"/>
          </a:xfrm>
          <a:prstGeom prst="straightConnector1">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cxnSp>
        <p:nvCxnSpPr>
          <p:cNvPr id="64" name="Straight Arrow Connector 63">
            <a:extLst>
              <a:ext uri="{FF2B5EF4-FFF2-40B4-BE49-F238E27FC236}">
                <a16:creationId xmlns:a16="http://schemas.microsoft.com/office/drawing/2014/main" id="{89B76916-F1CC-46FE-61FD-F87C3720A1BC}"/>
              </a:ext>
            </a:extLst>
          </p:cNvPr>
          <p:cNvCxnSpPr>
            <a:stCxn id="6" idx="2"/>
            <a:endCxn id="11" idx="0"/>
          </p:cNvCxnSpPr>
          <p:nvPr/>
        </p:nvCxnSpPr>
        <p:spPr>
          <a:xfrm>
            <a:off x="6096000" y="4378037"/>
            <a:ext cx="0" cy="679404"/>
          </a:xfrm>
          <a:prstGeom prst="straightConnector1">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1410790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F40D0EB-2200-226E-A4AE-581FAB0A91AB}"/>
            </a:ext>
          </a:extLst>
        </p:cNvPr>
        <p:cNvGrpSpPr/>
        <p:nvPr/>
      </p:nvGrpSpPr>
      <p:grpSpPr>
        <a:xfrm>
          <a:off x="0" y="0"/>
          <a:ext cx="0" cy="0"/>
          <a:chOff x="0" y="0"/>
          <a:chExt cx="0" cy="0"/>
        </a:xfrm>
      </p:grpSpPr>
      <p:cxnSp>
        <p:nvCxnSpPr>
          <p:cNvPr id="64" name="Straight Arrow Connector 63">
            <a:extLst>
              <a:ext uri="{FF2B5EF4-FFF2-40B4-BE49-F238E27FC236}">
                <a16:creationId xmlns:a16="http://schemas.microsoft.com/office/drawing/2014/main" id="{E5DC8478-037A-8297-BC74-473423C5523E}"/>
              </a:ext>
            </a:extLst>
          </p:cNvPr>
          <p:cNvCxnSpPr>
            <a:stCxn id="6" idx="2"/>
            <a:endCxn id="11" idx="0"/>
          </p:cNvCxnSpPr>
          <p:nvPr/>
        </p:nvCxnSpPr>
        <p:spPr>
          <a:xfrm>
            <a:off x="6096000" y="4378037"/>
            <a:ext cx="0" cy="679404"/>
          </a:xfrm>
          <a:prstGeom prst="straightConnector1">
            <a:avLst/>
          </a:prstGeom>
          <a:ln w="38100">
            <a:solidFill>
              <a:srgbClr val="FFC000">
                <a:alpha val="50196"/>
              </a:srgbClr>
            </a:solidFill>
            <a:tailEnd type="stealth"/>
          </a:ln>
        </p:spPr>
        <p:style>
          <a:lnRef idx="1">
            <a:schemeClr val="accent1"/>
          </a:lnRef>
          <a:fillRef idx="0">
            <a:schemeClr val="accent1"/>
          </a:fillRef>
          <a:effectRef idx="0">
            <a:schemeClr val="accent1"/>
          </a:effectRef>
          <a:fontRef idx="minor">
            <a:schemeClr val="tx1"/>
          </a:fontRef>
        </p:style>
      </p:cxnSp>
      <p:cxnSp>
        <p:nvCxnSpPr>
          <p:cNvPr id="62" name="Straight Arrow Connector 61">
            <a:extLst>
              <a:ext uri="{FF2B5EF4-FFF2-40B4-BE49-F238E27FC236}">
                <a16:creationId xmlns:a16="http://schemas.microsoft.com/office/drawing/2014/main" id="{D6A424EB-3759-C620-D9D7-0F22C7E066AE}"/>
              </a:ext>
            </a:extLst>
          </p:cNvPr>
          <p:cNvCxnSpPr>
            <a:stCxn id="5" idx="2"/>
            <a:endCxn id="6" idx="0"/>
          </p:cNvCxnSpPr>
          <p:nvPr/>
        </p:nvCxnSpPr>
        <p:spPr>
          <a:xfrm>
            <a:off x="6096000" y="1800559"/>
            <a:ext cx="0" cy="490059"/>
          </a:xfrm>
          <a:prstGeom prst="straightConnector1">
            <a:avLst/>
          </a:prstGeom>
          <a:ln w="38100">
            <a:solidFill>
              <a:srgbClr val="FFC000">
                <a:alpha val="50196"/>
              </a:srgbClr>
            </a:solidFill>
            <a:tailEnd type="stealth"/>
          </a:ln>
        </p:spPr>
        <p:style>
          <a:lnRef idx="1">
            <a:schemeClr val="accent1"/>
          </a:lnRef>
          <a:fillRef idx="0">
            <a:schemeClr val="accent1"/>
          </a:fillRef>
          <a:effectRef idx="0">
            <a:schemeClr val="accent1"/>
          </a:effectRef>
          <a:fontRef idx="minor">
            <a:schemeClr val="tx1"/>
          </a:fontRef>
        </p:style>
      </p:cxnSp>
      <p:cxnSp>
        <p:nvCxnSpPr>
          <p:cNvPr id="13" name="Connector: Curved 12">
            <a:extLst>
              <a:ext uri="{FF2B5EF4-FFF2-40B4-BE49-F238E27FC236}">
                <a16:creationId xmlns:a16="http://schemas.microsoft.com/office/drawing/2014/main" id="{31C5C748-1EEA-4345-A838-6FFEC56EED42}"/>
              </a:ext>
            </a:extLst>
          </p:cNvPr>
          <p:cNvCxnSpPr>
            <a:stCxn id="5" idx="2"/>
            <a:endCxn id="7" idx="0"/>
          </p:cNvCxnSpPr>
          <p:nvPr/>
        </p:nvCxnSpPr>
        <p:spPr>
          <a:xfrm rot="5400000">
            <a:off x="4577574" y="772192"/>
            <a:ext cx="490059" cy="2546793"/>
          </a:xfrm>
          <a:prstGeom prst="curvedConnector3">
            <a:avLst/>
          </a:prstGeom>
          <a:ln w="38100">
            <a:solidFill>
              <a:srgbClr val="FFC000">
                <a:alpha val="50196"/>
              </a:srgbClr>
            </a:solidFill>
            <a:tailEnd type="stealth"/>
          </a:ln>
        </p:spPr>
        <p:style>
          <a:lnRef idx="1">
            <a:schemeClr val="accent1"/>
          </a:lnRef>
          <a:fillRef idx="0">
            <a:schemeClr val="accent1"/>
          </a:fillRef>
          <a:effectRef idx="0">
            <a:schemeClr val="accent1"/>
          </a:effectRef>
          <a:fontRef idx="minor">
            <a:schemeClr val="tx1"/>
          </a:fontRef>
        </p:style>
      </p:cxnSp>
      <p:cxnSp>
        <p:nvCxnSpPr>
          <p:cNvPr id="17" name="Connector: Curved 16">
            <a:extLst>
              <a:ext uri="{FF2B5EF4-FFF2-40B4-BE49-F238E27FC236}">
                <a16:creationId xmlns:a16="http://schemas.microsoft.com/office/drawing/2014/main" id="{25FA7A28-BB47-2982-24D9-1F12F3A60702}"/>
              </a:ext>
            </a:extLst>
          </p:cNvPr>
          <p:cNvCxnSpPr>
            <a:stCxn id="5" idx="2"/>
            <a:endCxn id="8" idx="0"/>
          </p:cNvCxnSpPr>
          <p:nvPr/>
        </p:nvCxnSpPr>
        <p:spPr>
          <a:xfrm rot="16200000" flipH="1">
            <a:off x="7124369" y="772191"/>
            <a:ext cx="490059" cy="2546794"/>
          </a:xfrm>
          <a:prstGeom prst="curvedConnector3">
            <a:avLst/>
          </a:prstGeom>
          <a:ln w="38100">
            <a:solidFill>
              <a:srgbClr val="FFC000">
                <a:alpha val="50196"/>
              </a:srgbClr>
            </a:solidFill>
            <a:tailEnd type="stealth"/>
          </a:ln>
        </p:spPr>
        <p:style>
          <a:lnRef idx="1">
            <a:schemeClr val="accent1"/>
          </a:lnRef>
          <a:fillRef idx="0">
            <a:schemeClr val="accent1"/>
          </a:fillRef>
          <a:effectRef idx="0">
            <a:schemeClr val="accent1"/>
          </a:effectRef>
          <a:fontRef idx="minor">
            <a:schemeClr val="tx1"/>
          </a:fontRef>
        </p:style>
      </p:cxnSp>
      <p:cxnSp>
        <p:nvCxnSpPr>
          <p:cNvPr id="21" name="Connector: Curved 20">
            <a:extLst>
              <a:ext uri="{FF2B5EF4-FFF2-40B4-BE49-F238E27FC236}">
                <a16:creationId xmlns:a16="http://schemas.microsoft.com/office/drawing/2014/main" id="{B718DCC7-4EAC-EAFE-652A-57361966D6BE}"/>
              </a:ext>
            </a:extLst>
          </p:cNvPr>
          <p:cNvCxnSpPr>
            <a:cxnSpLocks/>
            <a:stCxn id="7" idx="2"/>
            <a:endCxn id="11" idx="0"/>
          </p:cNvCxnSpPr>
          <p:nvPr/>
        </p:nvCxnSpPr>
        <p:spPr>
          <a:xfrm rot="16200000" flipH="1">
            <a:off x="4482901" y="3444342"/>
            <a:ext cx="679404" cy="2546793"/>
          </a:xfrm>
          <a:prstGeom prst="curvedConnector3">
            <a:avLst>
              <a:gd name="adj1" fmla="val 50000"/>
            </a:avLst>
          </a:prstGeom>
          <a:ln w="38100">
            <a:solidFill>
              <a:srgbClr val="FFC000">
                <a:alpha val="50196"/>
              </a:srgbClr>
            </a:solidFill>
            <a:tailEnd type="stealth"/>
          </a:ln>
        </p:spPr>
        <p:style>
          <a:lnRef idx="1">
            <a:schemeClr val="accent1"/>
          </a:lnRef>
          <a:fillRef idx="0">
            <a:schemeClr val="accent1"/>
          </a:fillRef>
          <a:effectRef idx="0">
            <a:schemeClr val="accent1"/>
          </a:effectRef>
          <a:fontRef idx="minor">
            <a:schemeClr val="tx1"/>
          </a:fontRef>
        </p:style>
      </p:cxnSp>
      <p:cxnSp>
        <p:nvCxnSpPr>
          <p:cNvPr id="25" name="Connector: Curved 24">
            <a:extLst>
              <a:ext uri="{FF2B5EF4-FFF2-40B4-BE49-F238E27FC236}">
                <a16:creationId xmlns:a16="http://schemas.microsoft.com/office/drawing/2014/main" id="{9DFF9E98-D153-7A97-9FEB-0FA4D00C7BBD}"/>
              </a:ext>
            </a:extLst>
          </p:cNvPr>
          <p:cNvCxnSpPr>
            <a:stCxn id="8" idx="2"/>
            <a:endCxn id="11" idx="0"/>
          </p:cNvCxnSpPr>
          <p:nvPr/>
        </p:nvCxnSpPr>
        <p:spPr>
          <a:xfrm rot="5400000">
            <a:off x="7029695" y="3444342"/>
            <a:ext cx="679404" cy="2546794"/>
          </a:xfrm>
          <a:prstGeom prst="curvedConnector3">
            <a:avLst/>
          </a:prstGeom>
          <a:ln w="38100">
            <a:solidFill>
              <a:srgbClr val="FFC000">
                <a:alpha val="50196"/>
              </a:srgbClr>
            </a:solidFill>
            <a:tailEnd type="stealth"/>
          </a:ln>
        </p:spPr>
        <p:style>
          <a:lnRef idx="1">
            <a:schemeClr val="accent1"/>
          </a:lnRef>
          <a:fillRef idx="0">
            <a:schemeClr val="accent1"/>
          </a:fillRef>
          <a:effectRef idx="0">
            <a:schemeClr val="accent1"/>
          </a:effectRef>
          <a:fontRef idx="minor">
            <a:schemeClr val="tx1"/>
          </a:fontRef>
        </p:style>
      </p:cxnSp>
      <p:sp>
        <p:nvSpPr>
          <p:cNvPr id="5" name="Rectangle: Rounded Corners 4">
            <a:extLst>
              <a:ext uri="{FF2B5EF4-FFF2-40B4-BE49-F238E27FC236}">
                <a16:creationId xmlns:a16="http://schemas.microsoft.com/office/drawing/2014/main" id="{39A49EB1-9322-265A-DD21-C5B8498E58C3}"/>
              </a:ext>
            </a:extLst>
          </p:cNvPr>
          <p:cNvSpPr/>
          <p:nvPr/>
        </p:nvSpPr>
        <p:spPr>
          <a:xfrm>
            <a:off x="4987503" y="1154012"/>
            <a:ext cx="2216993" cy="646547"/>
          </a:xfrm>
          <a:prstGeom prst="roundRect">
            <a:avLst/>
          </a:prstGeom>
          <a:ln w="38100">
            <a:solidFill>
              <a:schemeClr val="bg2">
                <a:lumMod val="90000"/>
              </a:schemeClr>
            </a:solidFill>
          </a:ln>
        </p:spPr>
        <p:style>
          <a:lnRef idx="2">
            <a:schemeClr val="dk1"/>
          </a:lnRef>
          <a:fillRef idx="1">
            <a:schemeClr val="lt1"/>
          </a:fillRef>
          <a:effectRef idx="0">
            <a:schemeClr val="dk1"/>
          </a:effectRef>
          <a:fontRef idx="minor">
            <a:schemeClr val="dk1"/>
          </a:fontRef>
        </p:style>
        <p:txBody>
          <a:bodyPr rtlCol="0" anchor="ctr"/>
          <a:lstStyle/>
          <a:p>
            <a:pPr algn="ctr"/>
            <a:r>
              <a:rPr lang="en-US" dirty="0">
                <a:solidFill>
                  <a:schemeClr val="bg2">
                    <a:lumMod val="90000"/>
                  </a:schemeClr>
                </a:solidFill>
              </a:rPr>
              <a:t>Pre-processing</a:t>
            </a:r>
          </a:p>
        </p:txBody>
      </p:sp>
      <p:sp>
        <p:nvSpPr>
          <p:cNvPr id="6" name="Rectangle: Rounded Corners 5">
            <a:extLst>
              <a:ext uri="{FF2B5EF4-FFF2-40B4-BE49-F238E27FC236}">
                <a16:creationId xmlns:a16="http://schemas.microsoft.com/office/drawing/2014/main" id="{4942062A-AEAE-9FB8-1CC9-6857CB1324A8}"/>
              </a:ext>
            </a:extLst>
          </p:cNvPr>
          <p:cNvSpPr/>
          <p:nvPr/>
        </p:nvSpPr>
        <p:spPr>
          <a:xfrm>
            <a:off x="4987503" y="2290618"/>
            <a:ext cx="2216993" cy="2087419"/>
          </a:xfrm>
          <a:prstGeom prst="roundRect">
            <a:avLst/>
          </a:prstGeom>
          <a:solidFill>
            <a:srgbClr val="FFC000"/>
          </a:solidFill>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Training</a:t>
            </a:r>
          </a:p>
        </p:txBody>
      </p:sp>
      <p:sp>
        <p:nvSpPr>
          <p:cNvPr id="7" name="Rectangle: Rounded Corners 6">
            <a:extLst>
              <a:ext uri="{FF2B5EF4-FFF2-40B4-BE49-F238E27FC236}">
                <a16:creationId xmlns:a16="http://schemas.microsoft.com/office/drawing/2014/main" id="{BAAA75BD-6BF7-B89A-CE10-A0012CE9A72B}"/>
              </a:ext>
            </a:extLst>
          </p:cNvPr>
          <p:cNvSpPr/>
          <p:nvPr/>
        </p:nvSpPr>
        <p:spPr>
          <a:xfrm>
            <a:off x="2440710" y="2290618"/>
            <a:ext cx="2216993" cy="2087419"/>
          </a:xfrm>
          <a:prstGeom prst="roundRect">
            <a:avLst/>
          </a:prstGeom>
          <a:ln w="38100">
            <a:solidFill>
              <a:schemeClr val="bg2">
                <a:lumMod val="90000"/>
              </a:schemeClr>
            </a:solidFill>
          </a:ln>
        </p:spPr>
        <p:style>
          <a:lnRef idx="2">
            <a:schemeClr val="dk1"/>
          </a:lnRef>
          <a:fillRef idx="1">
            <a:schemeClr val="lt1"/>
          </a:fillRef>
          <a:effectRef idx="0">
            <a:schemeClr val="dk1"/>
          </a:effectRef>
          <a:fontRef idx="minor">
            <a:schemeClr val="dk1"/>
          </a:fontRef>
        </p:style>
        <p:txBody>
          <a:bodyPr rtlCol="0" anchor="ctr"/>
          <a:lstStyle/>
          <a:p>
            <a:pPr algn="ctr"/>
            <a:r>
              <a:rPr lang="en-US" dirty="0">
                <a:solidFill>
                  <a:schemeClr val="bg2">
                    <a:lumMod val="90000"/>
                  </a:schemeClr>
                </a:solidFill>
              </a:rPr>
              <a:t>Training</a:t>
            </a:r>
          </a:p>
        </p:txBody>
      </p:sp>
      <p:sp>
        <p:nvSpPr>
          <p:cNvPr id="8" name="Rectangle: Rounded Corners 7">
            <a:extLst>
              <a:ext uri="{FF2B5EF4-FFF2-40B4-BE49-F238E27FC236}">
                <a16:creationId xmlns:a16="http://schemas.microsoft.com/office/drawing/2014/main" id="{5DAE2989-0F51-610D-3FCE-839667562F6A}"/>
              </a:ext>
            </a:extLst>
          </p:cNvPr>
          <p:cNvSpPr/>
          <p:nvPr/>
        </p:nvSpPr>
        <p:spPr>
          <a:xfrm>
            <a:off x="7534297" y="2290618"/>
            <a:ext cx="2216993" cy="2087419"/>
          </a:xfrm>
          <a:prstGeom prst="roundRect">
            <a:avLst/>
          </a:prstGeom>
          <a:ln w="38100">
            <a:solidFill>
              <a:schemeClr val="bg2">
                <a:lumMod val="90000"/>
              </a:schemeClr>
            </a:solidFill>
          </a:ln>
        </p:spPr>
        <p:style>
          <a:lnRef idx="2">
            <a:schemeClr val="dk1"/>
          </a:lnRef>
          <a:fillRef idx="1">
            <a:schemeClr val="lt1"/>
          </a:fillRef>
          <a:effectRef idx="0">
            <a:schemeClr val="dk1"/>
          </a:effectRef>
          <a:fontRef idx="minor">
            <a:schemeClr val="dk1"/>
          </a:fontRef>
        </p:style>
        <p:txBody>
          <a:bodyPr rtlCol="0" anchor="ctr"/>
          <a:lstStyle/>
          <a:p>
            <a:pPr algn="ctr"/>
            <a:r>
              <a:rPr lang="en-US" dirty="0">
                <a:solidFill>
                  <a:schemeClr val="bg2">
                    <a:lumMod val="90000"/>
                  </a:schemeClr>
                </a:solidFill>
              </a:rPr>
              <a:t>Training</a:t>
            </a:r>
          </a:p>
        </p:txBody>
      </p:sp>
      <p:sp>
        <p:nvSpPr>
          <p:cNvPr id="11" name="Rectangle: Rounded Corners 10">
            <a:extLst>
              <a:ext uri="{FF2B5EF4-FFF2-40B4-BE49-F238E27FC236}">
                <a16:creationId xmlns:a16="http://schemas.microsoft.com/office/drawing/2014/main" id="{F15E4D3F-4C4B-5E92-47A0-CEB6B0FF08FE}"/>
              </a:ext>
            </a:extLst>
          </p:cNvPr>
          <p:cNvSpPr/>
          <p:nvPr/>
        </p:nvSpPr>
        <p:spPr>
          <a:xfrm>
            <a:off x="4987503" y="5057441"/>
            <a:ext cx="2216993" cy="646547"/>
          </a:xfrm>
          <a:prstGeom prst="roundRect">
            <a:avLst/>
          </a:prstGeom>
          <a:ln w="38100">
            <a:solidFill>
              <a:schemeClr val="bg2">
                <a:lumMod val="90000"/>
              </a:schemeClr>
            </a:solidFill>
          </a:ln>
        </p:spPr>
        <p:style>
          <a:lnRef idx="2">
            <a:schemeClr val="dk1"/>
          </a:lnRef>
          <a:fillRef idx="1">
            <a:schemeClr val="lt1"/>
          </a:fillRef>
          <a:effectRef idx="0">
            <a:schemeClr val="dk1"/>
          </a:effectRef>
          <a:fontRef idx="minor">
            <a:schemeClr val="dk1"/>
          </a:fontRef>
        </p:style>
        <p:txBody>
          <a:bodyPr rtlCol="0" anchor="ctr"/>
          <a:lstStyle/>
          <a:p>
            <a:pPr algn="ctr"/>
            <a:r>
              <a:rPr lang="en-US" dirty="0">
                <a:solidFill>
                  <a:schemeClr val="bg2">
                    <a:lumMod val="90000"/>
                  </a:schemeClr>
                </a:solidFill>
              </a:rPr>
              <a:t>Post-processing</a:t>
            </a:r>
          </a:p>
        </p:txBody>
      </p:sp>
      <p:sp>
        <p:nvSpPr>
          <p:cNvPr id="56" name="TextBox 55">
            <a:extLst>
              <a:ext uri="{FF2B5EF4-FFF2-40B4-BE49-F238E27FC236}">
                <a16:creationId xmlns:a16="http://schemas.microsoft.com/office/drawing/2014/main" id="{97503C41-2BFB-F635-4F12-93E3C7A57763}"/>
              </a:ext>
            </a:extLst>
          </p:cNvPr>
          <p:cNvSpPr txBox="1"/>
          <p:nvPr/>
        </p:nvSpPr>
        <p:spPr>
          <a:xfrm>
            <a:off x="8612826" y="4987675"/>
            <a:ext cx="3445164" cy="707886"/>
          </a:xfrm>
          <a:prstGeom prst="rect">
            <a:avLst/>
          </a:prstGeom>
          <a:noFill/>
        </p:spPr>
        <p:txBody>
          <a:bodyPr wrap="square" rtlCol="0">
            <a:spAutoFit/>
          </a:bodyPr>
          <a:lstStyle/>
          <a:p>
            <a:r>
              <a:rPr lang="en-US" sz="2000" dirty="0"/>
              <a:t>Let </a:t>
            </a:r>
            <a:r>
              <a:rPr lang="en-US" sz="2000" dirty="0" err="1"/>
              <a:t>HTCondor</a:t>
            </a:r>
            <a:r>
              <a:rPr lang="en-US" sz="2000" dirty="0"/>
              <a:t> handle scaling up!</a:t>
            </a:r>
          </a:p>
        </p:txBody>
      </p:sp>
      <p:sp>
        <p:nvSpPr>
          <p:cNvPr id="12" name="Title 2">
            <a:extLst>
              <a:ext uri="{FF2B5EF4-FFF2-40B4-BE49-F238E27FC236}">
                <a16:creationId xmlns:a16="http://schemas.microsoft.com/office/drawing/2014/main" id="{2F5AFD9D-209E-248B-6551-2BB5377A1AEB}"/>
              </a:ext>
            </a:extLst>
          </p:cNvPr>
          <p:cNvSpPr>
            <a:spLocks noGrp="1"/>
          </p:cNvSpPr>
          <p:nvPr>
            <p:ph type="title"/>
          </p:nvPr>
        </p:nvSpPr>
        <p:spPr>
          <a:xfrm>
            <a:off x="355314" y="306694"/>
            <a:ext cx="10515600" cy="666400"/>
          </a:xfrm>
        </p:spPr>
        <p:txBody>
          <a:bodyPr/>
          <a:lstStyle/>
          <a:p>
            <a:r>
              <a:rPr lang="en-US" dirty="0"/>
              <a:t>Example: hyperparameter tuning</a:t>
            </a:r>
          </a:p>
        </p:txBody>
      </p:sp>
    </p:spTree>
    <p:extLst>
      <p:ext uri="{BB962C8B-B14F-4D97-AF65-F5344CB8AC3E}">
        <p14:creationId xmlns:p14="http://schemas.microsoft.com/office/powerpoint/2010/main" val="81969347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6D00E1-C74D-6176-60AE-FDB2B259F1B7}"/>
              </a:ext>
            </a:extLst>
          </p:cNvPr>
          <p:cNvSpPr>
            <a:spLocks noGrp="1"/>
          </p:cNvSpPr>
          <p:nvPr>
            <p:ph type="title"/>
          </p:nvPr>
        </p:nvSpPr>
        <p:spPr>
          <a:xfrm>
            <a:off x="98729" y="29306"/>
            <a:ext cx="10515600" cy="1325563"/>
          </a:xfrm>
        </p:spPr>
        <p:txBody>
          <a:bodyPr/>
          <a:lstStyle/>
          <a:p>
            <a:r>
              <a:rPr lang="en-US" dirty="0"/>
              <a:t>The training script</a:t>
            </a:r>
          </a:p>
        </p:txBody>
      </p:sp>
      <p:sp>
        <p:nvSpPr>
          <p:cNvPr id="3" name="Content Placeholder 2">
            <a:extLst>
              <a:ext uri="{FF2B5EF4-FFF2-40B4-BE49-F238E27FC236}">
                <a16:creationId xmlns:a16="http://schemas.microsoft.com/office/drawing/2014/main" id="{1081E051-39D8-6D02-E3A5-BC2D481FAA7C}"/>
              </a:ext>
            </a:extLst>
          </p:cNvPr>
          <p:cNvSpPr>
            <a:spLocks noGrp="1"/>
          </p:cNvSpPr>
          <p:nvPr>
            <p:ph idx="1"/>
          </p:nvPr>
        </p:nvSpPr>
        <p:spPr>
          <a:xfrm>
            <a:off x="257114" y="1354869"/>
            <a:ext cx="5967443" cy="4351338"/>
          </a:xfrm>
        </p:spPr>
        <p:txBody>
          <a:bodyPr>
            <a:normAutofit fontScale="40000" lnSpcReduction="20000"/>
          </a:bodyPr>
          <a:lstStyle/>
          <a:p>
            <a:pPr marL="0" indent="0">
              <a:spcBef>
                <a:spcPts val="0"/>
              </a:spcBef>
              <a:buNone/>
            </a:pPr>
            <a:r>
              <a:rPr lang="en-US" dirty="0">
                <a:latin typeface="Courier New" panose="02070309020205020404" pitchFamily="49" charset="0"/>
                <a:cs typeface="Courier New" panose="02070309020205020404" pitchFamily="49" charset="0"/>
              </a:rPr>
              <a:t>class </a:t>
            </a:r>
            <a:r>
              <a:rPr lang="en-US" dirty="0" err="1">
                <a:latin typeface="Courier New" panose="02070309020205020404" pitchFamily="49" charset="0"/>
                <a:cs typeface="Courier New" panose="02070309020205020404" pitchFamily="49" charset="0"/>
              </a:rPr>
              <a:t>CatAndDogConvNet</a:t>
            </a:r>
            <a:r>
              <a:rPr lang="en-US" dirty="0">
                <a:latin typeface="Courier New" panose="02070309020205020404" pitchFamily="49" charset="0"/>
                <a:cs typeface="Courier New" panose="02070309020205020404" pitchFamily="49" charset="0"/>
              </a:rPr>
              <a:t>(</a:t>
            </a:r>
            <a:r>
              <a:rPr lang="en-US" dirty="0" err="1">
                <a:latin typeface="Courier New" panose="02070309020205020404" pitchFamily="49" charset="0"/>
                <a:cs typeface="Courier New" panose="02070309020205020404" pitchFamily="49" charset="0"/>
              </a:rPr>
              <a:t>nn.Module</a:t>
            </a:r>
            <a:r>
              <a:rPr lang="en-US" dirty="0">
                <a:latin typeface="Courier New" panose="02070309020205020404" pitchFamily="49" charset="0"/>
                <a:cs typeface="Courier New" panose="02070309020205020404" pitchFamily="49" charset="0"/>
              </a:rPr>
              <a:t>):</a:t>
            </a:r>
          </a:p>
          <a:p>
            <a:pPr marL="0" indent="0">
              <a:spcBef>
                <a:spcPts val="0"/>
              </a:spcBef>
              <a:buNone/>
            </a:pPr>
            <a:r>
              <a:rPr lang="en-US" dirty="0">
                <a:latin typeface="Courier New" panose="02070309020205020404" pitchFamily="49" charset="0"/>
                <a:cs typeface="Courier New" panose="02070309020205020404" pitchFamily="49" charset="0"/>
              </a:rPr>
              <a:t>    def __</a:t>
            </a:r>
            <a:r>
              <a:rPr lang="en-US" dirty="0" err="1">
                <a:latin typeface="Courier New" panose="02070309020205020404" pitchFamily="49" charset="0"/>
                <a:cs typeface="Courier New" panose="02070309020205020404" pitchFamily="49" charset="0"/>
              </a:rPr>
              <a:t>init</a:t>
            </a:r>
            <a:r>
              <a:rPr lang="en-US" dirty="0">
                <a:latin typeface="Courier New" panose="02070309020205020404" pitchFamily="49" charset="0"/>
                <a:cs typeface="Courier New" panose="02070309020205020404" pitchFamily="49" charset="0"/>
              </a:rPr>
              <a:t>__(self):</a:t>
            </a:r>
          </a:p>
          <a:p>
            <a:pPr marL="0" indent="0">
              <a:spcBef>
                <a:spcPts val="0"/>
              </a:spcBef>
              <a:buNone/>
            </a:pPr>
            <a:r>
              <a:rPr lang="en-US" dirty="0">
                <a:latin typeface="Courier New" panose="02070309020205020404" pitchFamily="49" charset="0"/>
                <a:cs typeface="Courier New" panose="02070309020205020404" pitchFamily="49" charset="0"/>
              </a:rPr>
              <a:t>        super().__</a:t>
            </a:r>
            <a:r>
              <a:rPr lang="en-US" dirty="0" err="1">
                <a:latin typeface="Courier New" panose="02070309020205020404" pitchFamily="49" charset="0"/>
                <a:cs typeface="Courier New" panose="02070309020205020404" pitchFamily="49" charset="0"/>
              </a:rPr>
              <a:t>init</a:t>
            </a:r>
            <a:r>
              <a:rPr lang="en-US" dirty="0">
                <a:latin typeface="Courier New" panose="02070309020205020404" pitchFamily="49" charset="0"/>
                <a:cs typeface="Courier New" panose="02070309020205020404" pitchFamily="49" charset="0"/>
              </a:rPr>
              <a:t>__()</a:t>
            </a:r>
          </a:p>
          <a:p>
            <a:pPr marL="0" indent="0">
              <a:spcBef>
                <a:spcPts val="0"/>
              </a:spcBef>
              <a:buNone/>
            </a:pPr>
            <a:endParaRPr lang="en-US" dirty="0">
              <a:latin typeface="Courier New" panose="02070309020205020404" pitchFamily="49" charset="0"/>
              <a:cs typeface="Courier New" panose="02070309020205020404" pitchFamily="49" charset="0"/>
            </a:endParaRPr>
          </a:p>
          <a:p>
            <a:pPr marL="0" indent="0">
              <a:spcBef>
                <a:spcPts val="0"/>
              </a:spcBef>
              <a:buNone/>
            </a:pPr>
            <a:r>
              <a:rPr lang="en-US" dirty="0">
                <a:latin typeface="Courier New" panose="02070309020205020404" pitchFamily="49" charset="0"/>
                <a:cs typeface="Courier New" panose="02070309020205020404" pitchFamily="49" charset="0"/>
              </a:rPr>
              <a:t>        # convolutional layers (3,16,32)</a:t>
            </a:r>
          </a:p>
          <a:p>
            <a:pPr marL="0" indent="0">
              <a:spcBef>
                <a:spcPts val="0"/>
              </a:spcBef>
              <a:buNone/>
            </a:pPr>
            <a:r>
              <a:rPr lang="en-US" dirty="0">
                <a:latin typeface="Courier New" panose="02070309020205020404" pitchFamily="49" charset="0"/>
                <a:cs typeface="Courier New" panose="02070309020205020404" pitchFamily="49" charset="0"/>
              </a:rPr>
              <a:t>        self.conv1 = nn.Conv2d(</a:t>
            </a:r>
            <a:r>
              <a:rPr lang="en-US" dirty="0" err="1">
                <a:latin typeface="Courier New" panose="02070309020205020404" pitchFamily="49" charset="0"/>
                <a:cs typeface="Courier New" panose="02070309020205020404" pitchFamily="49" charset="0"/>
              </a:rPr>
              <a:t>in_channels</a:t>
            </a:r>
            <a:r>
              <a:rPr lang="en-US" dirty="0">
                <a:latin typeface="Courier New" panose="02070309020205020404" pitchFamily="49" charset="0"/>
                <a:cs typeface="Courier New" panose="02070309020205020404" pitchFamily="49" charset="0"/>
              </a:rPr>
              <a:t> = 3, </a:t>
            </a:r>
            <a:r>
              <a:rPr lang="en-US" dirty="0" err="1">
                <a:latin typeface="Courier New" panose="02070309020205020404" pitchFamily="49" charset="0"/>
                <a:cs typeface="Courier New" panose="02070309020205020404" pitchFamily="49" charset="0"/>
              </a:rPr>
              <a:t>out_channels</a:t>
            </a:r>
            <a:r>
              <a:rPr lang="en-US" dirty="0">
                <a:latin typeface="Courier New" panose="02070309020205020404" pitchFamily="49" charset="0"/>
                <a:cs typeface="Courier New" panose="02070309020205020404" pitchFamily="49" charset="0"/>
              </a:rPr>
              <a:t> = 16, </a:t>
            </a:r>
            <a:r>
              <a:rPr lang="en-US" dirty="0" err="1">
                <a:latin typeface="Courier New" panose="02070309020205020404" pitchFamily="49" charset="0"/>
                <a:cs typeface="Courier New" panose="02070309020205020404" pitchFamily="49" charset="0"/>
              </a:rPr>
              <a:t>kernel_size</a:t>
            </a:r>
            <a:r>
              <a:rPr lang="en-US" dirty="0">
                <a:latin typeface="Courier New" panose="02070309020205020404" pitchFamily="49" charset="0"/>
                <a:cs typeface="Courier New" panose="02070309020205020404" pitchFamily="49" charset="0"/>
              </a:rPr>
              <a:t>=(5, 5), stride=2, padding=1)</a:t>
            </a:r>
          </a:p>
          <a:p>
            <a:pPr marL="0" indent="0">
              <a:spcBef>
                <a:spcPts val="0"/>
              </a:spcBef>
              <a:buNone/>
            </a:pPr>
            <a:r>
              <a:rPr lang="en-US" dirty="0">
                <a:latin typeface="Courier New" panose="02070309020205020404" pitchFamily="49" charset="0"/>
                <a:cs typeface="Courier New" panose="02070309020205020404" pitchFamily="49" charset="0"/>
              </a:rPr>
              <a:t>        self.conv2 = nn.Conv2d(</a:t>
            </a:r>
            <a:r>
              <a:rPr lang="en-US" dirty="0" err="1">
                <a:latin typeface="Courier New" panose="02070309020205020404" pitchFamily="49" charset="0"/>
                <a:cs typeface="Courier New" panose="02070309020205020404" pitchFamily="49" charset="0"/>
              </a:rPr>
              <a:t>in_channels</a:t>
            </a:r>
            <a:r>
              <a:rPr lang="en-US" dirty="0">
                <a:latin typeface="Courier New" panose="02070309020205020404" pitchFamily="49" charset="0"/>
                <a:cs typeface="Courier New" panose="02070309020205020404" pitchFamily="49" charset="0"/>
              </a:rPr>
              <a:t> = 16, </a:t>
            </a:r>
            <a:r>
              <a:rPr lang="en-US" dirty="0" err="1">
                <a:latin typeface="Courier New" panose="02070309020205020404" pitchFamily="49" charset="0"/>
                <a:cs typeface="Courier New" panose="02070309020205020404" pitchFamily="49" charset="0"/>
              </a:rPr>
              <a:t>out_channels</a:t>
            </a:r>
            <a:r>
              <a:rPr lang="en-US" dirty="0">
                <a:latin typeface="Courier New" panose="02070309020205020404" pitchFamily="49" charset="0"/>
                <a:cs typeface="Courier New" panose="02070309020205020404" pitchFamily="49" charset="0"/>
              </a:rPr>
              <a:t> = 32, </a:t>
            </a:r>
            <a:r>
              <a:rPr lang="en-US" dirty="0" err="1">
                <a:latin typeface="Courier New" panose="02070309020205020404" pitchFamily="49" charset="0"/>
                <a:cs typeface="Courier New" panose="02070309020205020404" pitchFamily="49" charset="0"/>
              </a:rPr>
              <a:t>kernel_size</a:t>
            </a:r>
            <a:r>
              <a:rPr lang="en-US" dirty="0">
                <a:latin typeface="Courier New" panose="02070309020205020404" pitchFamily="49" charset="0"/>
                <a:cs typeface="Courier New" panose="02070309020205020404" pitchFamily="49" charset="0"/>
              </a:rPr>
              <a:t>=(5, 5), stride=2, padding=1)</a:t>
            </a:r>
          </a:p>
          <a:p>
            <a:pPr marL="0" indent="0">
              <a:spcBef>
                <a:spcPts val="0"/>
              </a:spcBef>
              <a:buNone/>
            </a:pPr>
            <a:r>
              <a:rPr lang="en-US" dirty="0">
                <a:latin typeface="Courier New" panose="02070309020205020404" pitchFamily="49" charset="0"/>
                <a:cs typeface="Courier New" panose="02070309020205020404" pitchFamily="49" charset="0"/>
              </a:rPr>
              <a:t>        self.conv3 = nn.Conv2d(</a:t>
            </a:r>
            <a:r>
              <a:rPr lang="en-US" dirty="0" err="1">
                <a:latin typeface="Courier New" panose="02070309020205020404" pitchFamily="49" charset="0"/>
                <a:cs typeface="Courier New" panose="02070309020205020404" pitchFamily="49" charset="0"/>
              </a:rPr>
              <a:t>in_channels</a:t>
            </a:r>
            <a:r>
              <a:rPr lang="en-US" dirty="0">
                <a:latin typeface="Courier New" panose="02070309020205020404" pitchFamily="49" charset="0"/>
                <a:cs typeface="Courier New" panose="02070309020205020404" pitchFamily="49" charset="0"/>
              </a:rPr>
              <a:t> = 32, </a:t>
            </a:r>
            <a:r>
              <a:rPr lang="en-US" dirty="0" err="1">
                <a:latin typeface="Courier New" panose="02070309020205020404" pitchFamily="49" charset="0"/>
                <a:cs typeface="Courier New" panose="02070309020205020404" pitchFamily="49" charset="0"/>
              </a:rPr>
              <a:t>out_channels</a:t>
            </a:r>
            <a:r>
              <a:rPr lang="en-US" dirty="0">
                <a:latin typeface="Courier New" panose="02070309020205020404" pitchFamily="49" charset="0"/>
                <a:cs typeface="Courier New" panose="02070309020205020404" pitchFamily="49" charset="0"/>
              </a:rPr>
              <a:t> = 64, </a:t>
            </a:r>
            <a:r>
              <a:rPr lang="en-US" dirty="0" err="1">
                <a:latin typeface="Courier New" panose="02070309020205020404" pitchFamily="49" charset="0"/>
                <a:cs typeface="Courier New" panose="02070309020205020404" pitchFamily="49" charset="0"/>
              </a:rPr>
              <a:t>kernel_size</a:t>
            </a:r>
            <a:r>
              <a:rPr lang="en-US" dirty="0">
                <a:latin typeface="Courier New" panose="02070309020205020404" pitchFamily="49" charset="0"/>
                <a:cs typeface="Courier New" panose="02070309020205020404" pitchFamily="49" charset="0"/>
              </a:rPr>
              <a:t>=(3, 3), padding=1)</a:t>
            </a:r>
          </a:p>
          <a:p>
            <a:pPr marL="0" indent="0">
              <a:spcBef>
                <a:spcPts val="0"/>
              </a:spcBef>
              <a:buNone/>
            </a:pPr>
            <a:endParaRPr lang="en-US" dirty="0">
              <a:latin typeface="Courier New" panose="02070309020205020404" pitchFamily="49" charset="0"/>
              <a:cs typeface="Courier New" panose="02070309020205020404" pitchFamily="49" charset="0"/>
            </a:endParaRPr>
          </a:p>
          <a:p>
            <a:pPr marL="0" indent="0">
              <a:spcBef>
                <a:spcPts val="0"/>
              </a:spcBef>
              <a:buNone/>
            </a:pPr>
            <a:r>
              <a:rPr lang="en-US" dirty="0">
                <a:latin typeface="Courier New" panose="02070309020205020404" pitchFamily="49" charset="0"/>
                <a:cs typeface="Courier New" panose="02070309020205020404" pitchFamily="49" charset="0"/>
              </a:rPr>
              <a:t>        # connected layers</a:t>
            </a:r>
          </a:p>
          <a:p>
            <a:pPr marL="0" indent="0">
              <a:spcBef>
                <a:spcPts val="0"/>
              </a:spcBef>
              <a:buNone/>
            </a:pPr>
            <a:r>
              <a:rPr lang="en-US" dirty="0">
                <a:latin typeface="Courier New" panose="02070309020205020404" pitchFamily="49" charset="0"/>
                <a:cs typeface="Courier New" panose="02070309020205020404" pitchFamily="49" charset="0"/>
              </a:rPr>
              <a:t>        self.fc1 = </a:t>
            </a:r>
            <a:r>
              <a:rPr lang="en-US" dirty="0" err="1">
                <a:latin typeface="Courier New" panose="02070309020205020404" pitchFamily="49" charset="0"/>
                <a:cs typeface="Courier New" panose="02070309020205020404" pitchFamily="49" charset="0"/>
              </a:rPr>
              <a:t>nn.Linear</a:t>
            </a:r>
            <a:r>
              <a:rPr lang="en-US" dirty="0">
                <a:latin typeface="Courier New" panose="02070309020205020404" pitchFamily="49" charset="0"/>
                <a:cs typeface="Courier New" panose="02070309020205020404" pitchFamily="49" charset="0"/>
              </a:rPr>
              <a:t>(</a:t>
            </a:r>
            <a:r>
              <a:rPr lang="en-US" dirty="0" err="1">
                <a:latin typeface="Courier New" panose="02070309020205020404" pitchFamily="49" charset="0"/>
                <a:cs typeface="Courier New" panose="02070309020205020404" pitchFamily="49" charset="0"/>
              </a:rPr>
              <a:t>in_features</a:t>
            </a:r>
            <a:r>
              <a:rPr lang="en-US" dirty="0">
                <a:latin typeface="Courier New" panose="02070309020205020404" pitchFamily="49" charset="0"/>
                <a:cs typeface="Courier New" panose="02070309020205020404" pitchFamily="49" charset="0"/>
              </a:rPr>
              <a:t>= 64 * 6 * 6, </a:t>
            </a:r>
            <a:r>
              <a:rPr lang="en-US" dirty="0" err="1">
                <a:latin typeface="Courier New" panose="02070309020205020404" pitchFamily="49" charset="0"/>
                <a:cs typeface="Courier New" panose="02070309020205020404" pitchFamily="49" charset="0"/>
              </a:rPr>
              <a:t>out_features</a:t>
            </a:r>
            <a:r>
              <a:rPr lang="en-US" dirty="0">
                <a:latin typeface="Courier New" panose="02070309020205020404" pitchFamily="49" charset="0"/>
                <a:cs typeface="Courier New" panose="02070309020205020404" pitchFamily="49" charset="0"/>
              </a:rPr>
              <a:t>=500)</a:t>
            </a:r>
          </a:p>
          <a:p>
            <a:pPr marL="0" indent="0">
              <a:spcBef>
                <a:spcPts val="0"/>
              </a:spcBef>
              <a:buNone/>
            </a:pPr>
            <a:r>
              <a:rPr lang="en-US" dirty="0">
                <a:latin typeface="Courier New" panose="02070309020205020404" pitchFamily="49" charset="0"/>
                <a:cs typeface="Courier New" panose="02070309020205020404" pitchFamily="49" charset="0"/>
              </a:rPr>
              <a:t>        self.fc2 = </a:t>
            </a:r>
            <a:r>
              <a:rPr lang="en-US" dirty="0" err="1">
                <a:latin typeface="Courier New" panose="02070309020205020404" pitchFamily="49" charset="0"/>
                <a:cs typeface="Courier New" panose="02070309020205020404" pitchFamily="49" charset="0"/>
              </a:rPr>
              <a:t>nn.Linear</a:t>
            </a:r>
            <a:r>
              <a:rPr lang="en-US" dirty="0">
                <a:latin typeface="Courier New" panose="02070309020205020404" pitchFamily="49" charset="0"/>
                <a:cs typeface="Courier New" panose="02070309020205020404" pitchFamily="49" charset="0"/>
              </a:rPr>
              <a:t>(</a:t>
            </a:r>
            <a:r>
              <a:rPr lang="en-US" dirty="0" err="1">
                <a:latin typeface="Courier New" panose="02070309020205020404" pitchFamily="49" charset="0"/>
                <a:cs typeface="Courier New" panose="02070309020205020404" pitchFamily="49" charset="0"/>
              </a:rPr>
              <a:t>in_features</a:t>
            </a:r>
            <a:r>
              <a:rPr lang="en-US" dirty="0">
                <a:latin typeface="Courier New" panose="02070309020205020404" pitchFamily="49" charset="0"/>
                <a:cs typeface="Courier New" panose="02070309020205020404" pitchFamily="49" charset="0"/>
              </a:rPr>
              <a:t>=500, </a:t>
            </a:r>
            <a:r>
              <a:rPr lang="en-US" dirty="0" err="1">
                <a:latin typeface="Courier New" panose="02070309020205020404" pitchFamily="49" charset="0"/>
                <a:cs typeface="Courier New" panose="02070309020205020404" pitchFamily="49" charset="0"/>
              </a:rPr>
              <a:t>out_features</a:t>
            </a:r>
            <a:r>
              <a:rPr lang="en-US" dirty="0">
                <a:latin typeface="Courier New" panose="02070309020205020404" pitchFamily="49" charset="0"/>
                <a:cs typeface="Courier New" panose="02070309020205020404" pitchFamily="49" charset="0"/>
              </a:rPr>
              <a:t>=50)</a:t>
            </a:r>
          </a:p>
          <a:p>
            <a:pPr marL="0" indent="0">
              <a:spcBef>
                <a:spcPts val="0"/>
              </a:spcBef>
              <a:buNone/>
            </a:pPr>
            <a:r>
              <a:rPr lang="en-US" dirty="0">
                <a:latin typeface="Courier New" panose="02070309020205020404" pitchFamily="49" charset="0"/>
                <a:cs typeface="Courier New" panose="02070309020205020404" pitchFamily="49" charset="0"/>
              </a:rPr>
              <a:t>        self.fc3 = </a:t>
            </a:r>
            <a:r>
              <a:rPr lang="en-US" dirty="0" err="1">
                <a:latin typeface="Courier New" panose="02070309020205020404" pitchFamily="49" charset="0"/>
                <a:cs typeface="Courier New" panose="02070309020205020404" pitchFamily="49" charset="0"/>
              </a:rPr>
              <a:t>nn.Linear</a:t>
            </a:r>
            <a:r>
              <a:rPr lang="en-US" dirty="0">
                <a:latin typeface="Courier New" panose="02070309020205020404" pitchFamily="49" charset="0"/>
                <a:cs typeface="Courier New" panose="02070309020205020404" pitchFamily="49" charset="0"/>
              </a:rPr>
              <a:t>(</a:t>
            </a:r>
            <a:r>
              <a:rPr lang="en-US" dirty="0" err="1">
                <a:latin typeface="Courier New" panose="02070309020205020404" pitchFamily="49" charset="0"/>
                <a:cs typeface="Courier New" panose="02070309020205020404" pitchFamily="49" charset="0"/>
              </a:rPr>
              <a:t>in_features</a:t>
            </a:r>
            <a:r>
              <a:rPr lang="en-US" dirty="0">
                <a:latin typeface="Courier New" panose="02070309020205020404" pitchFamily="49" charset="0"/>
                <a:cs typeface="Courier New" panose="02070309020205020404" pitchFamily="49" charset="0"/>
              </a:rPr>
              <a:t>=50, </a:t>
            </a:r>
            <a:r>
              <a:rPr lang="en-US" dirty="0" err="1">
                <a:latin typeface="Courier New" panose="02070309020205020404" pitchFamily="49" charset="0"/>
                <a:cs typeface="Courier New" panose="02070309020205020404" pitchFamily="49" charset="0"/>
              </a:rPr>
              <a:t>out_features</a:t>
            </a:r>
            <a:r>
              <a:rPr lang="en-US" dirty="0">
                <a:latin typeface="Courier New" panose="02070309020205020404" pitchFamily="49" charset="0"/>
                <a:cs typeface="Courier New" panose="02070309020205020404" pitchFamily="49" charset="0"/>
              </a:rPr>
              <a:t>=2)</a:t>
            </a:r>
          </a:p>
          <a:p>
            <a:pPr marL="0" indent="0">
              <a:spcBef>
                <a:spcPts val="0"/>
              </a:spcBef>
              <a:buNone/>
            </a:pPr>
            <a:r>
              <a:rPr lang="en-US" dirty="0">
                <a:latin typeface="Courier New" panose="02070309020205020404" pitchFamily="49" charset="0"/>
                <a:cs typeface="Courier New" panose="02070309020205020404" pitchFamily="49" charset="0"/>
              </a:rPr>
              <a:t>    def forward(self, X):</a:t>
            </a:r>
          </a:p>
          <a:p>
            <a:pPr marL="0" indent="0">
              <a:spcBef>
                <a:spcPts val="0"/>
              </a:spcBef>
              <a:buNone/>
            </a:pPr>
            <a:r>
              <a:rPr lang="en-US" dirty="0">
                <a:latin typeface="Courier New" panose="02070309020205020404" pitchFamily="49" charset="0"/>
                <a:cs typeface="Courier New" panose="02070309020205020404" pitchFamily="49" charset="0"/>
              </a:rPr>
              <a:t>        …</a:t>
            </a:r>
          </a:p>
          <a:p>
            <a:pPr marL="0" indent="0">
              <a:spcBef>
                <a:spcPts val="0"/>
              </a:spcBef>
              <a:buNone/>
            </a:pPr>
            <a:endParaRPr lang="en-US" dirty="0">
              <a:latin typeface="Courier New" panose="02070309020205020404" pitchFamily="49" charset="0"/>
              <a:cs typeface="Courier New" panose="02070309020205020404" pitchFamily="49" charset="0"/>
            </a:endParaRPr>
          </a:p>
          <a:p>
            <a:pPr marL="0" indent="0">
              <a:spcBef>
                <a:spcPts val="0"/>
              </a:spcBef>
              <a:buNone/>
            </a:pPr>
            <a:r>
              <a:rPr lang="en-US" dirty="0">
                <a:latin typeface="Courier New" panose="02070309020205020404" pitchFamily="49" charset="0"/>
                <a:cs typeface="Courier New" panose="02070309020205020404" pitchFamily="49" charset="0"/>
              </a:rPr>
              <a:t>class </a:t>
            </a:r>
            <a:r>
              <a:rPr lang="en-US" dirty="0" err="1">
                <a:latin typeface="Courier New" panose="02070309020205020404" pitchFamily="49" charset="0"/>
                <a:cs typeface="Courier New" panose="02070309020205020404" pitchFamily="49" charset="0"/>
              </a:rPr>
              <a:t>CatDogDataset</a:t>
            </a:r>
            <a:r>
              <a:rPr lang="en-US" dirty="0">
                <a:latin typeface="Courier New" panose="02070309020205020404" pitchFamily="49" charset="0"/>
                <a:cs typeface="Courier New" panose="02070309020205020404" pitchFamily="49" charset="0"/>
              </a:rPr>
              <a:t>(Dataset):</a:t>
            </a:r>
          </a:p>
          <a:p>
            <a:pPr marL="0" indent="0">
              <a:spcBef>
                <a:spcPts val="0"/>
              </a:spcBef>
              <a:buNone/>
            </a:pPr>
            <a:r>
              <a:rPr lang="en-US" dirty="0">
                <a:latin typeface="Courier New" panose="02070309020205020404" pitchFamily="49" charset="0"/>
                <a:cs typeface="Courier New" panose="02070309020205020404" pitchFamily="49" charset="0"/>
              </a:rPr>
              <a:t>    def __</a:t>
            </a:r>
            <a:r>
              <a:rPr lang="en-US" dirty="0" err="1">
                <a:latin typeface="Courier New" panose="02070309020205020404" pitchFamily="49" charset="0"/>
                <a:cs typeface="Courier New" panose="02070309020205020404" pitchFamily="49" charset="0"/>
              </a:rPr>
              <a:t>init</a:t>
            </a:r>
            <a:r>
              <a:rPr lang="en-US" dirty="0">
                <a:latin typeface="Courier New" panose="02070309020205020404" pitchFamily="49" charset="0"/>
                <a:cs typeface="Courier New" panose="02070309020205020404" pitchFamily="49" charset="0"/>
              </a:rPr>
              <a:t>__(self, </a:t>
            </a:r>
            <a:r>
              <a:rPr lang="en-US" dirty="0" err="1">
                <a:latin typeface="Courier New" panose="02070309020205020404" pitchFamily="49" charset="0"/>
                <a:cs typeface="Courier New" panose="02070309020205020404" pitchFamily="49" charset="0"/>
              </a:rPr>
              <a:t>image_paths</a:t>
            </a:r>
            <a:r>
              <a:rPr lang="en-US" dirty="0">
                <a:latin typeface="Courier New" panose="02070309020205020404" pitchFamily="49" charset="0"/>
                <a:cs typeface="Courier New" panose="02070309020205020404" pitchFamily="49" charset="0"/>
              </a:rPr>
              <a:t>, transform):</a:t>
            </a:r>
          </a:p>
          <a:p>
            <a:pPr marL="0" indent="0">
              <a:spcBef>
                <a:spcPts val="0"/>
              </a:spcBef>
              <a:buNone/>
            </a:pPr>
            <a:r>
              <a:rPr lang="en-US" dirty="0">
                <a:latin typeface="Courier New" panose="02070309020205020404" pitchFamily="49" charset="0"/>
                <a:cs typeface="Courier New" panose="02070309020205020404" pitchFamily="49" charset="0"/>
              </a:rPr>
              <a:t>        super().__</a:t>
            </a:r>
            <a:r>
              <a:rPr lang="en-US" dirty="0" err="1">
                <a:latin typeface="Courier New" panose="02070309020205020404" pitchFamily="49" charset="0"/>
                <a:cs typeface="Courier New" panose="02070309020205020404" pitchFamily="49" charset="0"/>
              </a:rPr>
              <a:t>init</a:t>
            </a:r>
            <a:r>
              <a:rPr lang="en-US" dirty="0">
                <a:latin typeface="Courier New" panose="02070309020205020404" pitchFamily="49" charset="0"/>
                <a:cs typeface="Courier New" panose="02070309020205020404" pitchFamily="49" charset="0"/>
              </a:rPr>
              <a:t>__()</a:t>
            </a:r>
          </a:p>
          <a:p>
            <a:pPr marL="0" indent="0">
              <a:spcBef>
                <a:spcPts val="0"/>
              </a:spcBef>
              <a:buNone/>
            </a:pPr>
            <a:r>
              <a:rPr lang="en-US" dirty="0">
                <a:latin typeface="Courier New" panose="02070309020205020404" pitchFamily="49" charset="0"/>
                <a:cs typeface="Courier New" panose="02070309020205020404" pitchFamily="49" charset="0"/>
              </a:rPr>
              <a:t>        </a:t>
            </a:r>
            <a:r>
              <a:rPr lang="en-US" dirty="0" err="1">
                <a:latin typeface="Courier New" panose="02070309020205020404" pitchFamily="49" charset="0"/>
                <a:cs typeface="Courier New" panose="02070309020205020404" pitchFamily="49" charset="0"/>
              </a:rPr>
              <a:t>self.paths</a:t>
            </a:r>
            <a:r>
              <a:rPr lang="en-US" dirty="0">
                <a:latin typeface="Courier New" panose="02070309020205020404" pitchFamily="49" charset="0"/>
                <a:cs typeface="Courier New" panose="02070309020205020404" pitchFamily="49" charset="0"/>
              </a:rPr>
              <a:t> = </a:t>
            </a:r>
            <a:r>
              <a:rPr lang="en-US" dirty="0" err="1">
                <a:latin typeface="Courier New" panose="02070309020205020404" pitchFamily="49" charset="0"/>
                <a:cs typeface="Courier New" panose="02070309020205020404" pitchFamily="49" charset="0"/>
              </a:rPr>
              <a:t>image_paths</a:t>
            </a:r>
            <a:endParaRPr lang="en-US" dirty="0">
              <a:latin typeface="Courier New" panose="02070309020205020404" pitchFamily="49" charset="0"/>
              <a:cs typeface="Courier New" panose="02070309020205020404" pitchFamily="49" charset="0"/>
            </a:endParaRPr>
          </a:p>
          <a:p>
            <a:pPr marL="0" indent="0">
              <a:spcBef>
                <a:spcPts val="0"/>
              </a:spcBef>
              <a:buNone/>
            </a:pPr>
            <a:r>
              <a:rPr lang="en-US" dirty="0">
                <a:latin typeface="Courier New" panose="02070309020205020404" pitchFamily="49" charset="0"/>
                <a:cs typeface="Courier New" panose="02070309020205020404" pitchFamily="49" charset="0"/>
              </a:rPr>
              <a:t>        </a:t>
            </a:r>
            <a:r>
              <a:rPr lang="en-US" dirty="0" err="1">
                <a:latin typeface="Courier New" panose="02070309020205020404" pitchFamily="49" charset="0"/>
                <a:cs typeface="Courier New" panose="02070309020205020404" pitchFamily="49" charset="0"/>
              </a:rPr>
              <a:t>self.len</a:t>
            </a:r>
            <a:r>
              <a:rPr lang="en-US" dirty="0">
                <a:latin typeface="Courier New" panose="02070309020205020404" pitchFamily="49" charset="0"/>
                <a:cs typeface="Courier New" panose="02070309020205020404" pitchFamily="49" charset="0"/>
              </a:rPr>
              <a:t> = </a:t>
            </a:r>
            <a:r>
              <a:rPr lang="en-US" dirty="0" err="1">
                <a:latin typeface="Courier New" panose="02070309020205020404" pitchFamily="49" charset="0"/>
                <a:cs typeface="Courier New" panose="02070309020205020404" pitchFamily="49" charset="0"/>
              </a:rPr>
              <a:t>len</a:t>
            </a:r>
            <a:r>
              <a:rPr lang="en-US" dirty="0">
                <a:latin typeface="Courier New" panose="02070309020205020404" pitchFamily="49" charset="0"/>
                <a:cs typeface="Courier New" panose="02070309020205020404" pitchFamily="49" charset="0"/>
              </a:rPr>
              <a:t>(</a:t>
            </a:r>
            <a:r>
              <a:rPr lang="en-US" dirty="0" err="1">
                <a:latin typeface="Courier New" panose="02070309020205020404" pitchFamily="49" charset="0"/>
                <a:cs typeface="Courier New" panose="02070309020205020404" pitchFamily="49" charset="0"/>
              </a:rPr>
              <a:t>self.paths</a:t>
            </a:r>
            <a:r>
              <a:rPr lang="en-US" dirty="0">
                <a:latin typeface="Courier New" panose="02070309020205020404" pitchFamily="49" charset="0"/>
                <a:cs typeface="Courier New" panose="02070309020205020404" pitchFamily="49" charset="0"/>
              </a:rPr>
              <a:t>)</a:t>
            </a:r>
          </a:p>
          <a:p>
            <a:pPr marL="0" indent="0">
              <a:spcBef>
                <a:spcPts val="0"/>
              </a:spcBef>
              <a:buNone/>
            </a:pPr>
            <a:r>
              <a:rPr lang="en-US" dirty="0">
                <a:latin typeface="Courier New" panose="02070309020205020404" pitchFamily="49" charset="0"/>
                <a:cs typeface="Courier New" panose="02070309020205020404" pitchFamily="49" charset="0"/>
              </a:rPr>
              <a:t>        </a:t>
            </a:r>
            <a:r>
              <a:rPr lang="en-US" dirty="0" err="1">
                <a:latin typeface="Courier New" panose="02070309020205020404" pitchFamily="49" charset="0"/>
                <a:cs typeface="Courier New" panose="02070309020205020404" pitchFamily="49" charset="0"/>
              </a:rPr>
              <a:t>self.transform</a:t>
            </a:r>
            <a:r>
              <a:rPr lang="en-US" dirty="0">
                <a:latin typeface="Courier New" panose="02070309020205020404" pitchFamily="49" charset="0"/>
                <a:cs typeface="Courier New" panose="02070309020205020404" pitchFamily="49" charset="0"/>
              </a:rPr>
              <a:t> = transform</a:t>
            </a:r>
          </a:p>
          <a:p>
            <a:pPr marL="0" indent="0">
              <a:spcBef>
                <a:spcPts val="0"/>
              </a:spcBef>
              <a:buNone/>
            </a:pPr>
            <a:r>
              <a:rPr lang="en-US" dirty="0">
                <a:latin typeface="Courier New" panose="02070309020205020404" pitchFamily="49" charset="0"/>
                <a:cs typeface="Courier New" panose="02070309020205020404" pitchFamily="49" charset="0"/>
              </a:rPr>
              <a:t>    …</a:t>
            </a:r>
          </a:p>
          <a:p>
            <a:pPr marL="0" indent="0">
              <a:spcBef>
                <a:spcPts val="0"/>
              </a:spcBef>
              <a:buNone/>
            </a:pPr>
            <a:r>
              <a:rPr lang="en-US" dirty="0">
                <a:latin typeface="Courier New" panose="02070309020205020404" pitchFamily="49" charset="0"/>
                <a:cs typeface="Courier New" panose="02070309020205020404" pitchFamily="49" charset="0"/>
              </a:rPr>
              <a:t>    def __</a:t>
            </a:r>
            <a:r>
              <a:rPr lang="en-US" dirty="0" err="1">
                <a:latin typeface="Courier New" panose="02070309020205020404" pitchFamily="49" charset="0"/>
                <a:cs typeface="Courier New" panose="02070309020205020404" pitchFamily="49" charset="0"/>
              </a:rPr>
              <a:t>getitem</a:t>
            </a:r>
            <a:r>
              <a:rPr lang="en-US" dirty="0">
                <a:latin typeface="Courier New" panose="02070309020205020404" pitchFamily="49" charset="0"/>
                <a:cs typeface="Courier New" panose="02070309020205020404" pitchFamily="49" charset="0"/>
              </a:rPr>
              <a:t>__(self, index): </a:t>
            </a:r>
          </a:p>
          <a:p>
            <a:pPr marL="0" indent="0">
              <a:spcBef>
                <a:spcPts val="0"/>
              </a:spcBef>
              <a:buNone/>
            </a:pPr>
            <a:r>
              <a:rPr lang="en-US" dirty="0">
                <a:latin typeface="Courier New" panose="02070309020205020404" pitchFamily="49" charset="0"/>
                <a:cs typeface="Courier New" panose="02070309020205020404" pitchFamily="49" charset="0"/>
              </a:rPr>
              <a:t>        path = </a:t>
            </a:r>
            <a:r>
              <a:rPr lang="en-US" dirty="0" err="1">
                <a:latin typeface="Courier New" panose="02070309020205020404" pitchFamily="49" charset="0"/>
                <a:cs typeface="Courier New" panose="02070309020205020404" pitchFamily="49" charset="0"/>
              </a:rPr>
              <a:t>self.paths</a:t>
            </a:r>
            <a:r>
              <a:rPr lang="en-US" dirty="0">
                <a:latin typeface="Courier New" panose="02070309020205020404" pitchFamily="49" charset="0"/>
                <a:cs typeface="Courier New" panose="02070309020205020404" pitchFamily="49" charset="0"/>
              </a:rPr>
              <a:t>[index]</a:t>
            </a:r>
          </a:p>
          <a:p>
            <a:pPr marL="0" indent="0">
              <a:spcBef>
                <a:spcPts val="0"/>
              </a:spcBef>
              <a:buNone/>
            </a:pPr>
            <a:r>
              <a:rPr lang="en-US" dirty="0">
                <a:latin typeface="Courier New" panose="02070309020205020404" pitchFamily="49" charset="0"/>
                <a:cs typeface="Courier New" panose="02070309020205020404" pitchFamily="49" charset="0"/>
              </a:rPr>
              <a:t>        image = </a:t>
            </a:r>
            <a:r>
              <a:rPr lang="en-US" dirty="0" err="1">
                <a:latin typeface="Courier New" panose="02070309020205020404" pitchFamily="49" charset="0"/>
                <a:cs typeface="Courier New" panose="02070309020205020404" pitchFamily="49" charset="0"/>
              </a:rPr>
              <a:t>Image.open</a:t>
            </a:r>
            <a:r>
              <a:rPr lang="en-US" dirty="0">
                <a:latin typeface="Courier New" panose="02070309020205020404" pitchFamily="49" charset="0"/>
                <a:cs typeface="Courier New" panose="02070309020205020404" pitchFamily="49" charset="0"/>
              </a:rPr>
              <a:t>(path).convert('RGB')</a:t>
            </a:r>
          </a:p>
          <a:p>
            <a:pPr marL="0" indent="0">
              <a:spcBef>
                <a:spcPts val="0"/>
              </a:spcBef>
              <a:buNone/>
            </a:pPr>
            <a:r>
              <a:rPr lang="en-US" dirty="0">
                <a:latin typeface="Courier New" panose="02070309020205020404" pitchFamily="49" charset="0"/>
                <a:cs typeface="Courier New" panose="02070309020205020404" pitchFamily="49" charset="0"/>
              </a:rPr>
              <a:t>        image = </a:t>
            </a:r>
            <a:r>
              <a:rPr lang="en-US" dirty="0" err="1">
                <a:latin typeface="Courier New" panose="02070309020205020404" pitchFamily="49" charset="0"/>
                <a:cs typeface="Courier New" panose="02070309020205020404" pitchFamily="49" charset="0"/>
              </a:rPr>
              <a:t>self.transform</a:t>
            </a:r>
            <a:r>
              <a:rPr lang="en-US" dirty="0">
                <a:latin typeface="Courier New" panose="02070309020205020404" pitchFamily="49" charset="0"/>
                <a:cs typeface="Courier New" panose="02070309020205020404" pitchFamily="49" charset="0"/>
              </a:rPr>
              <a:t>(image)</a:t>
            </a:r>
          </a:p>
          <a:p>
            <a:pPr marL="0" indent="0">
              <a:spcBef>
                <a:spcPts val="0"/>
              </a:spcBef>
              <a:buNone/>
            </a:pPr>
            <a:r>
              <a:rPr lang="en-US" dirty="0">
                <a:latin typeface="Courier New" panose="02070309020205020404" pitchFamily="49" charset="0"/>
                <a:cs typeface="Courier New" panose="02070309020205020404" pitchFamily="49" charset="0"/>
              </a:rPr>
              <a:t>        label = 0 if 'cat' in path else 1</a:t>
            </a:r>
          </a:p>
          <a:p>
            <a:pPr marL="0" indent="0">
              <a:spcBef>
                <a:spcPts val="0"/>
              </a:spcBef>
              <a:buNone/>
            </a:pPr>
            <a:r>
              <a:rPr lang="en-US" dirty="0">
                <a:latin typeface="Courier New" panose="02070309020205020404" pitchFamily="49" charset="0"/>
                <a:cs typeface="Courier New" panose="02070309020205020404" pitchFamily="49" charset="0"/>
              </a:rPr>
              <a:t>        return (image, label)</a:t>
            </a:r>
          </a:p>
          <a:p>
            <a:pPr marL="0" indent="0">
              <a:spcBef>
                <a:spcPts val="0"/>
              </a:spcBef>
              <a:buNone/>
            </a:pPr>
            <a:endParaRPr lang="en-US" dirty="0">
              <a:latin typeface="Courier New" panose="02070309020205020404" pitchFamily="49" charset="0"/>
              <a:cs typeface="Courier New" panose="02070309020205020404" pitchFamily="49" charset="0"/>
            </a:endParaRPr>
          </a:p>
          <a:p>
            <a:pPr marL="0" indent="0">
              <a:spcBef>
                <a:spcPts val="0"/>
              </a:spcBef>
              <a:buNone/>
            </a:pPr>
            <a:endParaRPr lang="en-US" dirty="0">
              <a:latin typeface="Courier New" panose="02070309020205020404" pitchFamily="49" charset="0"/>
              <a:cs typeface="Courier New" panose="02070309020205020404" pitchFamily="49" charset="0"/>
            </a:endParaRPr>
          </a:p>
        </p:txBody>
      </p:sp>
      <p:sp>
        <p:nvSpPr>
          <p:cNvPr id="4" name="Content Placeholder 2">
            <a:extLst>
              <a:ext uri="{FF2B5EF4-FFF2-40B4-BE49-F238E27FC236}">
                <a16:creationId xmlns:a16="http://schemas.microsoft.com/office/drawing/2014/main" id="{7A65E9C2-0522-5DFA-CCCD-132E10823286}"/>
              </a:ext>
            </a:extLst>
          </p:cNvPr>
          <p:cNvSpPr txBox="1">
            <a:spLocks/>
          </p:cNvSpPr>
          <p:nvPr/>
        </p:nvSpPr>
        <p:spPr>
          <a:xfrm>
            <a:off x="6188809" y="906449"/>
            <a:ext cx="6282845" cy="4929809"/>
          </a:xfrm>
          <a:prstGeom prst="rect">
            <a:avLst/>
          </a:prstGeom>
          <a:solidFill>
            <a:schemeClr val="bg1"/>
          </a:solidFill>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spcBef>
                <a:spcPts val="0"/>
              </a:spcBef>
              <a:buFont typeface="Arial" panose="020B0604020202020204" pitchFamily="34" charset="0"/>
              <a:buNone/>
            </a:pPr>
            <a:endParaRPr lang="en-US" sz="700" dirty="0">
              <a:latin typeface="Courier New" panose="02070309020205020404" pitchFamily="49" charset="0"/>
              <a:cs typeface="Courier New" panose="02070309020205020404" pitchFamily="49" charset="0"/>
            </a:endParaRP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def main(</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data_dir</a:t>
            </a:r>
            <a:r>
              <a:rPr lang="en-US" sz="700" dirty="0">
                <a:latin typeface="Courier New" panose="02070309020205020404" pitchFamily="49" charset="0"/>
                <a:cs typeface="Courier New" panose="02070309020205020404" pitchFamily="49" charset="0"/>
              </a:rPr>
              <a:t>: Path = </a:t>
            </a:r>
            <a:r>
              <a:rPr lang="en-US" sz="700" dirty="0" err="1">
                <a:latin typeface="Courier New" panose="02070309020205020404" pitchFamily="49" charset="0"/>
                <a:cs typeface="Courier New" panose="02070309020205020404" pitchFamily="49" charset="0"/>
              </a:rPr>
              <a:t>typer.Option</a:t>
            </a:r>
            <a:r>
              <a:rPr lang="en-US" sz="700" dirty="0">
                <a:latin typeface="Courier New" panose="02070309020205020404" pitchFamily="49" charset="0"/>
                <a:cs typeface="Courier New" panose="02070309020205020404" pitchFamily="49" charset="0"/>
              </a:rPr>
              <a:t>("./data", "--data-</a:t>
            </a:r>
            <a:r>
              <a:rPr lang="en-US" sz="700" dirty="0" err="1">
                <a:latin typeface="Courier New" panose="02070309020205020404" pitchFamily="49" charset="0"/>
                <a:cs typeface="Courier New" panose="02070309020205020404" pitchFamily="49" charset="0"/>
              </a:rPr>
              <a:t>dir</a:t>
            </a:r>
            <a:r>
              <a:rPr lang="en-US" sz="700" dirty="0">
                <a:latin typeface="Courier New" panose="02070309020205020404" pitchFamily="49" charset="0"/>
                <a:cs typeface="Courier New" panose="02070309020205020404" pitchFamily="49" charset="0"/>
              </a:rPr>
              <a:t>", "-d", \ </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help="Directory containing the training data"),</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checkpoint_dir</a:t>
            </a:r>
            <a:r>
              <a:rPr lang="en-US" sz="700" dirty="0">
                <a:latin typeface="Courier New" panose="02070309020205020404" pitchFamily="49" charset="0"/>
                <a:cs typeface="Courier New" panose="02070309020205020404" pitchFamily="49" charset="0"/>
              </a:rPr>
              <a:t>: Path = </a:t>
            </a:r>
            <a:r>
              <a:rPr lang="en-US" sz="700" dirty="0" err="1">
                <a:latin typeface="Courier New" panose="02070309020205020404" pitchFamily="49" charset="0"/>
                <a:cs typeface="Courier New" panose="02070309020205020404" pitchFamily="49" charset="0"/>
              </a:rPr>
              <a:t>typer.Option</a:t>
            </a:r>
            <a:r>
              <a:rPr lang="en-US" sz="700" dirty="0">
                <a:latin typeface="Courier New" panose="02070309020205020404" pitchFamily="49" charset="0"/>
                <a:cs typeface="Courier New" panose="02070309020205020404" pitchFamily="49" charset="0"/>
              </a:rPr>
              <a:t>("./checkpoints", "--checkpoint-</a:t>
            </a:r>
            <a:r>
              <a:rPr lang="en-US" sz="700" dirty="0" err="1">
                <a:latin typeface="Courier New" panose="02070309020205020404" pitchFamily="49" charset="0"/>
                <a:cs typeface="Courier New" panose="02070309020205020404" pitchFamily="49" charset="0"/>
              </a:rPr>
              <a:t>dir</a:t>
            </a:r>
            <a:r>
              <a:rPr lang="en-US" sz="700" dirty="0">
                <a:latin typeface="Courier New" panose="02070309020205020404" pitchFamily="49" charset="0"/>
                <a:cs typeface="Courier New" panose="02070309020205020404" pitchFamily="49" charset="0"/>
              </a:rPr>
              <a:t>", "-c", \</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help="Directory to save model checkpoints"),</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epochs: int = </a:t>
            </a:r>
            <a:r>
              <a:rPr lang="en-US" sz="700" dirty="0" err="1">
                <a:latin typeface="Courier New" panose="02070309020205020404" pitchFamily="49" charset="0"/>
                <a:cs typeface="Courier New" panose="02070309020205020404" pitchFamily="49" charset="0"/>
              </a:rPr>
              <a:t>typer.Option</a:t>
            </a:r>
            <a:r>
              <a:rPr lang="en-US" sz="700" dirty="0">
                <a:latin typeface="Courier New" panose="02070309020205020404" pitchFamily="49" charset="0"/>
                <a:cs typeface="Courier New" panose="02070309020205020404" pitchFamily="49" charset="0"/>
              </a:rPr>
              <a:t>(10, "--epochs", "-e", \</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help="Number of training epochs"),</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device = </a:t>
            </a:r>
            <a:r>
              <a:rPr lang="en-US" sz="700" dirty="0" err="1">
                <a:latin typeface="Courier New" panose="02070309020205020404" pitchFamily="49" charset="0"/>
                <a:cs typeface="Courier New" panose="02070309020205020404" pitchFamily="49" charset="0"/>
              </a:rPr>
              <a:t>torch.device</a:t>
            </a:r>
            <a:r>
              <a:rPr lang="en-US" sz="700" dirty="0">
                <a:latin typeface="Courier New" panose="02070309020205020404" pitchFamily="49" charset="0"/>
                <a:cs typeface="Courier New" panose="02070309020205020404" pitchFamily="49" charset="0"/>
              </a:rPr>
              <a:t>("</a:t>
            </a:r>
            <a:r>
              <a:rPr lang="en-US" sz="700" dirty="0" err="1">
                <a:latin typeface="Courier New" panose="02070309020205020404" pitchFamily="49" charset="0"/>
                <a:cs typeface="Courier New" panose="02070309020205020404" pitchFamily="49" charset="0"/>
              </a:rPr>
              <a:t>cuda</a:t>
            </a:r>
            <a:r>
              <a:rPr lang="en-US" sz="700" dirty="0">
                <a:latin typeface="Courier New" panose="02070309020205020404" pitchFamily="49" charset="0"/>
                <a:cs typeface="Courier New" panose="02070309020205020404" pitchFamily="49" charset="0"/>
              </a:rPr>
              <a:t>" if </a:t>
            </a:r>
            <a:r>
              <a:rPr lang="en-US" sz="700" dirty="0" err="1">
                <a:latin typeface="Courier New" panose="02070309020205020404" pitchFamily="49" charset="0"/>
                <a:cs typeface="Courier New" panose="02070309020205020404" pitchFamily="49" charset="0"/>
              </a:rPr>
              <a:t>torch.cuda.is_available</a:t>
            </a:r>
            <a:r>
              <a:rPr lang="en-US" sz="700" dirty="0">
                <a:latin typeface="Courier New" panose="02070309020205020404" pitchFamily="49" charset="0"/>
                <a:cs typeface="Courier New" panose="02070309020205020404" pitchFamily="49" charset="0"/>
              </a:rPr>
              <a:t>() else "</a:t>
            </a:r>
            <a:r>
              <a:rPr lang="en-US" sz="700" dirty="0" err="1">
                <a:latin typeface="Courier New" panose="02070309020205020404" pitchFamily="49" charset="0"/>
                <a:cs typeface="Courier New" panose="02070309020205020404" pitchFamily="49" charset="0"/>
              </a:rPr>
              <a:t>mps</a:t>
            </a:r>
            <a:r>
              <a:rPr lang="en-US" sz="700" dirty="0">
                <a:latin typeface="Courier New" panose="02070309020205020404" pitchFamily="49" charset="0"/>
                <a:cs typeface="Courier New" panose="02070309020205020404" pitchFamily="49" charset="0"/>
              </a:rPr>
              <a:t>" if </a:t>
            </a:r>
            <a:r>
              <a:rPr lang="en-US" sz="700" dirty="0" err="1">
                <a:latin typeface="Courier New" panose="02070309020205020404" pitchFamily="49" charset="0"/>
                <a:cs typeface="Courier New" panose="02070309020205020404" pitchFamily="49" charset="0"/>
              </a:rPr>
              <a:t>torch.backends.mps.is_available</a:t>
            </a:r>
            <a:r>
              <a:rPr lang="en-US" sz="700" dirty="0">
                <a:latin typeface="Courier New" panose="02070309020205020404" pitchFamily="49" charset="0"/>
                <a:cs typeface="Courier New" panose="02070309020205020404" pitchFamily="49" charset="0"/>
              </a:rPr>
              <a:t>() else "</a:t>
            </a:r>
            <a:r>
              <a:rPr lang="en-US" sz="700" dirty="0" err="1">
                <a:latin typeface="Courier New" panose="02070309020205020404" pitchFamily="49" charset="0"/>
                <a:cs typeface="Courier New" panose="02070309020205020404" pitchFamily="49" charset="0"/>
              </a:rPr>
              <a:t>cpu</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 create train dataset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train_ds</a:t>
            </a:r>
            <a:r>
              <a:rPr lang="en-US" sz="700" dirty="0">
                <a:latin typeface="Courier New" panose="02070309020205020404" pitchFamily="49" charset="0"/>
                <a:cs typeface="Courier New" panose="02070309020205020404" pitchFamily="49" charset="0"/>
              </a:rPr>
              <a:t> = </a:t>
            </a:r>
            <a:r>
              <a:rPr lang="en-US" sz="700" dirty="0" err="1">
                <a:latin typeface="Courier New" panose="02070309020205020404" pitchFamily="49" charset="0"/>
                <a:cs typeface="Courier New" panose="02070309020205020404" pitchFamily="49" charset="0"/>
              </a:rPr>
              <a:t>CatDogDataset</a:t>
            </a:r>
            <a:r>
              <a:rPr lang="en-US" sz="700" dirty="0">
                <a:latin typeface="Courier New" panose="02070309020205020404" pitchFamily="49" charset="0"/>
                <a:cs typeface="Courier New" panose="02070309020205020404" pitchFamily="49" charset="0"/>
              </a:rPr>
              <a:t>(train, transform)</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train_dl</a:t>
            </a:r>
            <a:r>
              <a:rPr lang="en-US" sz="700" dirty="0">
                <a:latin typeface="Courier New" panose="02070309020205020404" pitchFamily="49" charset="0"/>
                <a:cs typeface="Courier New" panose="02070309020205020404" pitchFamily="49" charset="0"/>
              </a:rPr>
              <a:t> = </a:t>
            </a:r>
            <a:r>
              <a:rPr lang="en-US" sz="700" dirty="0" err="1">
                <a:latin typeface="Courier New" panose="02070309020205020404" pitchFamily="49" charset="0"/>
                <a:cs typeface="Courier New" panose="02070309020205020404" pitchFamily="49" charset="0"/>
              </a:rPr>
              <a:t>DataLoader</a:t>
            </a:r>
            <a:r>
              <a:rPr lang="en-US" sz="700" dirty="0">
                <a:latin typeface="Courier New" panose="02070309020205020404" pitchFamily="49" charset="0"/>
                <a:cs typeface="Courier New" panose="02070309020205020404" pitchFamily="49" charset="0"/>
              </a:rPr>
              <a:t>(</a:t>
            </a:r>
            <a:r>
              <a:rPr lang="en-US" sz="700" dirty="0" err="1">
                <a:latin typeface="Courier New" panose="02070309020205020404" pitchFamily="49" charset="0"/>
                <a:cs typeface="Courier New" panose="02070309020205020404" pitchFamily="49" charset="0"/>
              </a:rPr>
              <a:t>train_ds</a:t>
            </a: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batch_size</a:t>
            </a:r>
            <a:r>
              <a:rPr lang="en-US" sz="700" dirty="0">
                <a:latin typeface="Courier New" panose="02070309020205020404" pitchFamily="49" charset="0"/>
                <a:cs typeface="Courier New" panose="02070309020205020404" pitchFamily="49" charset="0"/>
              </a:rPr>
              <a:t>=500)</a:t>
            </a:r>
          </a:p>
          <a:p>
            <a:pPr marL="0" indent="0">
              <a:spcBef>
                <a:spcPts val="0"/>
              </a:spcBef>
              <a:buFont typeface="Arial" panose="020B0604020202020204" pitchFamily="34" charset="0"/>
              <a:buNone/>
            </a:pPr>
            <a:endParaRPr lang="en-US" sz="700" dirty="0">
              <a:latin typeface="Courier New" panose="02070309020205020404" pitchFamily="49" charset="0"/>
              <a:cs typeface="Courier New" panose="02070309020205020404" pitchFamily="49" charset="0"/>
            </a:endParaRP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 Create instance of the model and move to device</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model = </a:t>
            </a:r>
            <a:r>
              <a:rPr lang="en-US" sz="700" dirty="0" err="1">
                <a:latin typeface="Courier New" panose="02070309020205020404" pitchFamily="49" charset="0"/>
                <a:cs typeface="Courier New" panose="02070309020205020404" pitchFamily="49" charset="0"/>
              </a:rPr>
              <a:t>CatAndDogConvNet</a:t>
            </a:r>
            <a:r>
              <a:rPr lang="en-US" sz="700" dirty="0">
                <a:latin typeface="Courier New" panose="02070309020205020404" pitchFamily="49" charset="0"/>
                <a:cs typeface="Courier New" panose="02070309020205020404" pitchFamily="49" charset="0"/>
              </a:rPr>
              <a:t>().to(device)</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losses = []</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accuracies = []</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start = </a:t>
            </a:r>
            <a:r>
              <a:rPr lang="en-US" sz="700" dirty="0" err="1">
                <a:latin typeface="Courier New" panose="02070309020205020404" pitchFamily="49" charset="0"/>
                <a:cs typeface="Courier New" panose="02070309020205020404" pitchFamily="49" charset="0"/>
              </a:rPr>
              <a:t>time.time</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loss_fn</a:t>
            </a:r>
            <a:r>
              <a:rPr lang="en-US" sz="700" dirty="0">
                <a:latin typeface="Courier New" panose="02070309020205020404" pitchFamily="49" charset="0"/>
                <a:cs typeface="Courier New" panose="02070309020205020404" pitchFamily="49" charset="0"/>
              </a:rPr>
              <a:t> = </a:t>
            </a:r>
            <a:r>
              <a:rPr lang="en-US" sz="700" dirty="0" err="1">
                <a:latin typeface="Courier New" panose="02070309020205020404" pitchFamily="49" charset="0"/>
                <a:cs typeface="Courier New" panose="02070309020205020404" pitchFamily="49" charset="0"/>
              </a:rPr>
              <a:t>nn.CrossEntropyLoss</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optimizer = </a:t>
            </a:r>
            <a:r>
              <a:rPr lang="en-US" sz="700" dirty="0" err="1">
                <a:latin typeface="Courier New" panose="02070309020205020404" pitchFamily="49" charset="0"/>
                <a:cs typeface="Courier New" panose="02070309020205020404" pitchFamily="49" charset="0"/>
              </a:rPr>
              <a:t>torch.optim.Adam</a:t>
            </a:r>
            <a:r>
              <a:rPr lang="en-US" sz="700" dirty="0">
                <a:latin typeface="Courier New" panose="02070309020205020404" pitchFamily="49" charset="0"/>
                <a:cs typeface="Courier New" panose="02070309020205020404" pitchFamily="49" charset="0"/>
              </a:rPr>
              <a:t>(</a:t>
            </a:r>
            <a:r>
              <a:rPr lang="en-US" sz="700" dirty="0" err="1">
                <a:latin typeface="Courier New" panose="02070309020205020404" pitchFamily="49" charset="0"/>
                <a:cs typeface="Courier New" panose="02070309020205020404" pitchFamily="49" charset="0"/>
              </a:rPr>
              <a:t>model.parameters</a:t>
            </a: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lr</a:t>
            </a:r>
            <a:r>
              <a:rPr lang="en-US" sz="700" dirty="0">
                <a:latin typeface="Courier New" panose="02070309020205020404" pitchFamily="49" charset="0"/>
                <a:cs typeface="Courier New" panose="02070309020205020404" pitchFamily="49" charset="0"/>
              </a:rPr>
              <a:t> = 0.001)</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if not </a:t>
            </a:r>
            <a:r>
              <a:rPr lang="en-US" sz="700" dirty="0" err="1">
                <a:latin typeface="Courier New" panose="02070309020205020404" pitchFamily="49" charset="0"/>
                <a:cs typeface="Courier New" panose="02070309020205020404" pitchFamily="49" charset="0"/>
              </a:rPr>
              <a:t>os.path.exists</a:t>
            </a:r>
            <a:r>
              <a:rPr lang="en-US" sz="700" dirty="0">
                <a:latin typeface="Courier New" panose="02070309020205020404" pitchFamily="49" charset="0"/>
                <a:cs typeface="Courier New" panose="02070309020205020404" pitchFamily="49" charset="0"/>
              </a:rPr>
              <a:t>(</a:t>
            </a:r>
            <a:r>
              <a:rPr lang="en-US" sz="700" dirty="0" err="1">
                <a:latin typeface="Courier New" panose="02070309020205020404" pitchFamily="49" charset="0"/>
                <a:cs typeface="Courier New" panose="02070309020205020404" pitchFamily="49" charset="0"/>
              </a:rPr>
              <a:t>model_path</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 Model Training...</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start = </a:t>
            </a:r>
            <a:r>
              <a:rPr lang="en-US" sz="700" dirty="0" err="1">
                <a:latin typeface="Courier New" panose="02070309020205020404" pitchFamily="49" charset="0"/>
                <a:cs typeface="Courier New" panose="02070309020205020404" pitchFamily="49" charset="0"/>
              </a:rPr>
              <a:t>time.time</a:t>
            </a:r>
            <a:r>
              <a:rPr lang="en-US" sz="700" dirty="0">
                <a:latin typeface="Courier New" panose="02070309020205020404" pitchFamily="49" charset="0"/>
                <a:cs typeface="Courier New" panose="02070309020205020404" pitchFamily="49" charset="0"/>
              </a:rPr>
              <a:t>()  # start timer for training loop</a:t>
            </a:r>
          </a:p>
          <a:p>
            <a:pPr marL="0" indent="0">
              <a:spcBef>
                <a:spcPts val="0"/>
              </a:spcBef>
              <a:buFont typeface="Arial" panose="020B0604020202020204" pitchFamily="34" charset="0"/>
              <a:buNone/>
            </a:pPr>
            <a:endParaRPr lang="en-US" sz="700" dirty="0">
              <a:latin typeface="Courier New" panose="02070309020205020404" pitchFamily="49" charset="0"/>
              <a:cs typeface="Courier New" panose="02070309020205020404" pitchFamily="49" charset="0"/>
            </a:endParaRP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for epoch in range(epochs):</a:t>
            </a:r>
          </a:p>
          <a:p>
            <a:pPr marL="0" indent="0">
              <a:spcBef>
                <a:spcPts val="0"/>
              </a:spcBef>
              <a:buFont typeface="Arial" panose="020B0604020202020204" pitchFamily="34" charset="0"/>
              <a:buNone/>
            </a:pPr>
            <a:endParaRPr lang="en-US" sz="700" dirty="0">
              <a:latin typeface="Courier New" panose="02070309020205020404" pitchFamily="49" charset="0"/>
              <a:cs typeface="Courier New" panose="02070309020205020404" pitchFamily="49" charset="0"/>
            </a:endParaRP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epoch_loss</a:t>
            </a:r>
            <a:r>
              <a:rPr lang="en-US" sz="700" dirty="0">
                <a:latin typeface="Courier New" panose="02070309020205020404" pitchFamily="49" charset="0"/>
                <a:cs typeface="Courier New" panose="02070309020205020404" pitchFamily="49" charset="0"/>
              </a:rPr>
              <a:t> = 0</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epoch_accuracy</a:t>
            </a:r>
            <a:r>
              <a:rPr lang="en-US" sz="700" dirty="0">
                <a:latin typeface="Courier New" panose="02070309020205020404" pitchFamily="49" charset="0"/>
                <a:cs typeface="Courier New" panose="02070309020205020404" pitchFamily="49" charset="0"/>
              </a:rPr>
              <a:t> = 0</a:t>
            </a:r>
          </a:p>
          <a:p>
            <a:pPr marL="0" indent="0">
              <a:spcBef>
                <a:spcPts val="0"/>
              </a:spcBef>
              <a:buFont typeface="Arial" panose="020B0604020202020204" pitchFamily="34" charset="0"/>
              <a:buNone/>
            </a:pPr>
            <a:endParaRPr lang="en-US" sz="700" dirty="0">
              <a:latin typeface="Courier New" panose="02070309020205020404" pitchFamily="49" charset="0"/>
              <a:cs typeface="Courier New" panose="02070309020205020404" pitchFamily="49" charset="0"/>
            </a:endParaRP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for X, y in </a:t>
            </a:r>
            <a:r>
              <a:rPr lang="en-US" sz="700" dirty="0" err="1">
                <a:latin typeface="Courier New" panose="02070309020205020404" pitchFamily="49" charset="0"/>
                <a:cs typeface="Courier New" panose="02070309020205020404" pitchFamily="49" charset="0"/>
              </a:rPr>
              <a:t>train_dl</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 Move data to device</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X, y = </a:t>
            </a:r>
            <a:r>
              <a:rPr lang="en-US" sz="700" dirty="0" err="1">
                <a:latin typeface="Courier New" panose="02070309020205020404" pitchFamily="49" charset="0"/>
                <a:cs typeface="Courier New" panose="02070309020205020404" pitchFamily="49" charset="0"/>
              </a:rPr>
              <a:t>X.to</a:t>
            </a:r>
            <a:r>
              <a:rPr lang="en-US" sz="700" dirty="0">
                <a:latin typeface="Courier New" panose="02070309020205020404" pitchFamily="49" charset="0"/>
                <a:cs typeface="Courier New" panose="02070309020205020404" pitchFamily="49" charset="0"/>
              </a:rPr>
              <a:t>(device), </a:t>
            </a:r>
            <a:r>
              <a:rPr lang="en-US" sz="700" dirty="0" err="1">
                <a:latin typeface="Courier New" panose="02070309020205020404" pitchFamily="49" charset="0"/>
                <a:cs typeface="Courier New" panose="02070309020205020404" pitchFamily="49" charset="0"/>
              </a:rPr>
              <a:t>y.to</a:t>
            </a:r>
            <a:r>
              <a:rPr lang="en-US" sz="700" dirty="0">
                <a:latin typeface="Courier New" panose="02070309020205020404" pitchFamily="49" charset="0"/>
                <a:cs typeface="Courier New" panose="02070309020205020404" pitchFamily="49" charset="0"/>
              </a:rPr>
              <a:t>(device)</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preds = model(X)</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loss = </a:t>
            </a:r>
            <a:r>
              <a:rPr lang="en-US" sz="700" dirty="0" err="1">
                <a:latin typeface="Courier New" panose="02070309020205020404" pitchFamily="49" charset="0"/>
                <a:cs typeface="Courier New" panose="02070309020205020404" pitchFamily="49" charset="0"/>
              </a:rPr>
              <a:t>loss_fn</a:t>
            </a:r>
            <a:r>
              <a:rPr lang="en-US" sz="700" dirty="0">
                <a:latin typeface="Courier New" panose="02070309020205020404" pitchFamily="49" charset="0"/>
                <a:cs typeface="Courier New" panose="02070309020205020404" pitchFamily="49" charset="0"/>
              </a:rPr>
              <a:t>(preds, y)</a:t>
            </a:r>
          </a:p>
          <a:p>
            <a:pPr marL="0" indent="0">
              <a:spcBef>
                <a:spcPts val="0"/>
              </a:spcBef>
              <a:buFont typeface="Arial" panose="020B0604020202020204" pitchFamily="34" charset="0"/>
              <a:buNone/>
            </a:pPr>
            <a:endParaRPr lang="en-US" sz="700" dirty="0">
              <a:latin typeface="Courier New" panose="02070309020205020404" pitchFamily="49" charset="0"/>
              <a:cs typeface="Courier New" panose="02070309020205020404" pitchFamily="49" charset="0"/>
            </a:endParaRP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optimizer.zero_grad</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loss.backward</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optimizer.step</a:t>
            </a:r>
            <a:r>
              <a:rPr lang="en-US" sz="700" dirty="0">
                <a:latin typeface="Courier New" panose="02070309020205020404" pitchFamily="49" charset="0"/>
                <a:cs typeface="Courier New" panose="02070309020205020404" pitchFamily="49" charset="0"/>
              </a:rPr>
              <a:t>()</a:t>
            </a:r>
          </a:p>
          <a:p>
            <a:pPr marL="0" indent="0">
              <a:spcBef>
                <a:spcPts val="0"/>
              </a:spcBef>
              <a:buFont typeface="Arial" panose="020B0604020202020204" pitchFamily="34" charset="0"/>
              <a:buNone/>
            </a:pPr>
            <a:endParaRPr lang="en-US" sz="700" dirty="0">
              <a:latin typeface="Courier New" panose="02070309020205020404" pitchFamily="49" charset="0"/>
              <a:cs typeface="Courier New" panose="02070309020205020404" pitchFamily="49" charset="0"/>
            </a:endParaRP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accuracy = ((</a:t>
            </a:r>
            <a:r>
              <a:rPr lang="en-US" sz="700" dirty="0" err="1">
                <a:latin typeface="Courier New" panose="02070309020205020404" pitchFamily="49" charset="0"/>
                <a:cs typeface="Courier New" panose="02070309020205020404" pitchFamily="49" charset="0"/>
              </a:rPr>
              <a:t>preds.argmax</a:t>
            </a:r>
            <a:r>
              <a:rPr lang="en-US" sz="700" dirty="0">
                <a:latin typeface="Courier New" panose="02070309020205020404" pitchFamily="49" charset="0"/>
                <a:cs typeface="Courier New" panose="02070309020205020404" pitchFamily="49" charset="0"/>
              </a:rPr>
              <a:t>(dim=1) == y).float().mean())</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epoch_accuracy</a:t>
            </a:r>
            <a:r>
              <a:rPr lang="en-US" sz="700" dirty="0">
                <a:latin typeface="Courier New" panose="02070309020205020404" pitchFamily="49" charset="0"/>
                <a:cs typeface="Courier New" panose="02070309020205020404" pitchFamily="49" charset="0"/>
              </a:rPr>
              <a:t> += accuracy</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epoch_loss</a:t>
            </a:r>
            <a:r>
              <a:rPr lang="en-US" sz="700" dirty="0">
                <a:latin typeface="Courier New" panose="02070309020205020404" pitchFamily="49" charset="0"/>
                <a:cs typeface="Courier New" panose="02070309020205020404" pitchFamily="49" charset="0"/>
              </a:rPr>
              <a:t> += loss</a:t>
            </a:r>
          </a:p>
          <a:p>
            <a:pPr marL="0" indent="0">
              <a:spcBef>
                <a:spcPts val="0"/>
              </a:spcBef>
              <a:buFont typeface="Arial" panose="020B0604020202020204" pitchFamily="34" charset="0"/>
              <a:buNone/>
            </a:pPr>
            <a:r>
              <a:rPr lang="en-US" sz="700" dirty="0">
                <a:latin typeface="Courier New" panose="02070309020205020404" pitchFamily="49" charset="0"/>
                <a:cs typeface="Courier New" panose="02070309020205020404" pitchFamily="49" charset="0"/>
              </a:rPr>
              <a:t>                print('.', end='', flush=True)</a:t>
            </a:r>
          </a:p>
          <a:p>
            <a:pPr marL="0" indent="0">
              <a:spcBef>
                <a:spcPts val="0"/>
              </a:spcBef>
              <a:buNone/>
            </a:pPr>
            <a:r>
              <a:rPr lang="en-US" sz="700" dirty="0">
                <a:latin typeface="Courier New" panose="02070309020205020404" pitchFamily="49" charset="0"/>
                <a:cs typeface="Courier New" panose="02070309020205020404" pitchFamily="49" charset="0"/>
              </a:rPr>
              <a:t>         # save model</a:t>
            </a:r>
          </a:p>
          <a:p>
            <a:pPr marL="0" indent="0">
              <a:spcBef>
                <a:spcPts val="0"/>
              </a:spcBef>
              <a:buNone/>
            </a:pP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torch.save</a:t>
            </a:r>
            <a:r>
              <a:rPr lang="en-US" sz="700" dirty="0">
                <a:latin typeface="Courier New" panose="02070309020205020404" pitchFamily="49" charset="0"/>
                <a:cs typeface="Courier New" panose="02070309020205020404" pitchFamily="49" charset="0"/>
              </a:rPr>
              <a:t>(</a:t>
            </a:r>
            <a:r>
              <a:rPr lang="en-US" sz="700" dirty="0" err="1">
                <a:latin typeface="Courier New" panose="02070309020205020404" pitchFamily="49" charset="0"/>
                <a:cs typeface="Courier New" panose="02070309020205020404" pitchFamily="49" charset="0"/>
              </a:rPr>
              <a:t>model.state_dict</a:t>
            </a:r>
            <a:r>
              <a:rPr lang="en-US" sz="700" dirty="0">
                <a:latin typeface="Courier New" panose="02070309020205020404" pitchFamily="49" charset="0"/>
                <a:cs typeface="Courier New" panose="02070309020205020404" pitchFamily="49" charset="0"/>
              </a:rPr>
              <a:t>(), </a:t>
            </a:r>
            <a:r>
              <a:rPr lang="en-US" sz="700" dirty="0" err="1">
                <a:latin typeface="Courier New" panose="02070309020205020404" pitchFamily="49" charset="0"/>
                <a:cs typeface="Courier New" panose="02070309020205020404" pitchFamily="49" charset="0"/>
              </a:rPr>
              <a:t>model_path</a:t>
            </a:r>
            <a:r>
              <a:rPr lang="en-US" sz="700" dirty="0">
                <a:latin typeface="Courier New" panose="02070309020205020404" pitchFamily="49" charset="0"/>
                <a:cs typeface="Courier New" panose="02070309020205020404" pitchFamily="49" charset="0"/>
              </a:rPr>
              <a:t>)</a:t>
            </a:r>
          </a:p>
        </p:txBody>
      </p:sp>
      <p:sp>
        <p:nvSpPr>
          <p:cNvPr id="6" name="TextBox 5">
            <a:extLst>
              <a:ext uri="{FF2B5EF4-FFF2-40B4-BE49-F238E27FC236}">
                <a16:creationId xmlns:a16="http://schemas.microsoft.com/office/drawing/2014/main" id="{500CB5DB-46D3-5216-4334-F3B9FE32AB4E}"/>
              </a:ext>
            </a:extLst>
          </p:cNvPr>
          <p:cNvSpPr txBox="1"/>
          <p:nvPr/>
        </p:nvSpPr>
        <p:spPr>
          <a:xfrm>
            <a:off x="203264" y="967127"/>
            <a:ext cx="4059253" cy="369332"/>
          </a:xfrm>
          <a:prstGeom prst="rect">
            <a:avLst/>
          </a:prstGeom>
          <a:solidFill>
            <a:schemeClr val="bg1"/>
          </a:solidFill>
        </p:spPr>
        <p:txBody>
          <a:bodyPr wrap="square" rtlCol="0">
            <a:spAutoFit/>
          </a:bodyPr>
          <a:lstStyle/>
          <a:p>
            <a:r>
              <a:rPr lang="en-US" dirty="0"/>
              <a:t>Define the model architecture</a:t>
            </a:r>
          </a:p>
        </p:txBody>
      </p:sp>
      <p:sp>
        <p:nvSpPr>
          <p:cNvPr id="7" name="Rectangle 6">
            <a:extLst>
              <a:ext uri="{FF2B5EF4-FFF2-40B4-BE49-F238E27FC236}">
                <a16:creationId xmlns:a16="http://schemas.microsoft.com/office/drawing/2014/main" id="{6143F29E-A31C-B31F-AD89-9481DC9A4243}"/>
              </a:ext>
            </a:extLst>
          </p:cNvPr>
          <p:cNvSpPr/>
          <p:nvPr/>
        </p:nvSpPr>
        <p:spPr>
          <a:xfrm>
            <a:off x="257114" y="1354869"/>
            <a:ext cx="5838886" cy="2371097"/>
          </a:xfrm>
          <a:prstGeom prst="rect">
            <a:avLst/>
          </a:prstGeom>
          <a:noFill/>
          <a:ln w="254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D2CB28C7-AD46-E7A2-D14C-3CB4D162DA2D}"/>
              </a:ext>
            </a:extLst>
          </p:cNvPr>
          <p:cNvSpPr/>
          <p:nvPr/>
        </p:nvSpPr>
        <p:spPr>
          <a:xfrm>
            <a:off x="257114" y="3725967"/>
            <a:ext cx="5838886" cy="1606610"/>
          </a:xfrm>
          <a:prstGeom prst="rect">
            <a:avLst/>
          </a:prstGeom>
          <a:noFill/>
          <a:ln w="254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a:extLst>
              <a:ext uri="{FF2B5EF4-FFF2-40B4-BE49-F238E27FC236}">
                <a16:creationId xmlns:a16="http://schemas.microsoft.com/office/drawing/2014/main" id="{12789BDB-6CFF-A853-7BCD-7D5B8ADDB4D3}"/>
              </a:ext>
            </a:extLst>
          </p:cNvPr>
          <p:cNvSpPr txBox="1"/>
          <p:nvPr/>
        </p:nvSpPr>
        <p:spPr>
          <a:xfrm>
            <a:off x="257114" y="5380950"/>
            <a:ext cx="4059253" cy="369332"/>
          </a:xfrm>
          <a:prstGeom prst="rect">
            <a:avLst/>
          </a:prstGeom>
          <a:solidFill>
            <a:schemeClr val="bg1"/>
          </a:solidFill>
        </p:spPr>
        <p:txBody>
          <a:bodyPr wrap="square" rtlCol="0">
            <a:spAutoFit/>
          </a:bodyPr>
          <a:lstStyle/>
          <a:p>
            <a:r>
              <a:rPr lang="en-US" dirty="0"/>
              <a:t>Define dataset handler</a:t>
            </a:r>
          </a:p>
        </p:txBody>
      </p:sp>
      <p:sp>
        <p:nvSpPr>
          <p:cNvPr id="10" name="TextBox 9">
            <a:extLst>
              <a:ext uri="{FF2B5EF4-FFF2-40B4-BE49-F238E27FC236}">
                <a16:creationId xmlns:a16="http://schemas.microsoft.com/office/drawing/2014/main" id="{77A3DC89-8F4B-73BA-F6B6-FF3970D7F680}"/>
              </a:ext>
            </a:extLst>
          </p:cNvPr>
          <p:cNvSpPr txBox="1"/>
          <p:nvPr/>
        </p:nvSpPr>
        <p:spPr>
          <a:xfrm>
            <a:off x="6246206" y="260118"/>
            <a:ext cx="3310715" cy="646331"/>
          </a:xfrm>
          <a:prstGeom prst="rect">
            <a:avLst/>
          </a:prstGeom>
          <a:noFill/>
        </p:spPr>
        <p:txBody>
          <a:bodyPr wrap="none" rtlCol="0">
            <a:spAutoFit/>
          </a:bodyPr>
          <a:lstStyle/>
          <a:p>
            <a:r>
              <a:rPr lang="en-US" dirty="0"/>
              <a:t>Add command line arguments to </a:t>
            </a:r>
          </a:p>
          <a:p>
            <a:r>
              <a:rPr lang="en-US" dirty="0"/>
              <a:t>handle input/output directories</a:t>
            </a:r>
          </a:p>
        </p:txBody>
      </p:sp>
      <p:sp>
        <p:nvSpPr>
          <p:cNvPr id="11" name="Rectangle 10">
            <a:extLst>
              <a:ext uri="{FF2B5EF4-FFF2-40B4-BE49-F238E27FC236}">
                <a16:creationId xmlns:a16="http://schemas.microsoft.com/office/drawing/2014/main" id="{3BB07BEC-D087-9218-AA8D-6E5BB93B8D60}"/>
              </a:ext>
            </a:extLst>
          </p:cNvPr>
          <p:cNvSpPr/>
          <p:nvPr/>
        </p:nvSpPr>
        <p:spPr>
          <a:xfrm>
            <a:off x="6246206" y="920896"/>
            <a:ext cx="5910046" cy="941784"/>
          </a:xfrm>
          <a:prstGeom prst="rect">
            <a:avLst/>
          </a:prstGeom>
          <a:noFill/>
          <a:ln w="254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5F624D0A-1BA6-BEF5-66C7-5CE0BC088EA5}"/>
              </a:ext>
            </a:extLst>
          </p:cNvPr>
          <p:cNvSpPr/>
          <p:nvPr/>
        </p:nvSpPr>
        <p:spPr>
          <a:xfrm>
            <a:off x="6246206" y="1743036"/>
            <a:ext cx="5910046" cy="299406"/>
          </a:xfrm>
          <a:prstGeom prst="rect">
            <a:avLst/>
          </a:prstGeom>
          <a:noFill/>
          <a:ln w="254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a:extLst>
              <a:ext uri="{FF2B5EF4-FFF2-40B4-BE49-F238E27FC236}">
                <a16:creationId xmlns:a16="http://schemas.microsoft.com/office/drawing/2014/main" id="{2C31AEBD-150D-D3A1-B8C7-2F78D1C9DA6A}"/>
              </a:ext>
            </a:extLst>
          </p:cNvPr>
          <p:cNvSpPr txBox="1"/>
          <p:nvPr/>
        </p:nvSpPr>
        <p:spPr>
          <a:xfrm>
            <a:off x="6246205" y="2081219"/>
            <a:ext cx="5615640" cy="646331"/>
          </a:xfrm>
          <a:prstGeom prst="rect">
            <a:avLst/>
          </a:prstGeom>
          <a:solidFill>
            <a:schemeClr val="bg1"/>
          </a:solidFill>
        </p:spPr>
        <p:txBody>
          <a:bodyPr wrap="none" rtlCol="0">
            <a:spAutoFit/>
          </a:bodyPr>
          <a:lstStyle/>
          <a:p>
            <a:r>
              <a:rPr lang="en-US" dirty="0"/>
              <a:t>Use </a:t>
            </a:r>
            <a:r>
              <a:rPr lang="en-US" dirty="0" err="1"/>
              <a:t>cuda</a:t>
            </a:r>
            <a:r>
              <a:rPr lang="en-US" dirty="0"/>
              <a:t> as the backend device, if possible.</a:t>
            </a:r>
            <a:br>
              <a:rPr lang="en-US" dirty="0"/>
            </a:br>
            <a:r>
              <a:rPr lang="en-US" dirty="0"/>
              <a:t> (⭐ bonus: use MPS if running on his </a:t>
            </a:r>
            <a:r>
              <a:rPr lang="en-US" dirty="0" err="1"/>
              <a:t>Macbook</a:t>
            </a:r>
            <a:r>
              <a:rPr lang="en-US" dirty="0"/>
              <a:t>! ⭐)</a:t>
            </a:r>
          </a:p>
        </p:txBody>
      </p:sp>
      <p:sp>
        <p:nvSpPr>
          <p:cNvPr id="14" name="Rectangle 13">
            <a:extLst>
              <a:ext uri="{FF2B5EF4-FFF2-40B4-BE49-F238E27FC236}">
                <a16:creationId xmlns:a16="http://schemas.microsoft.com/office/drawing/2014/main" id="{FC4B20F5-A4CF-96C1-6B18-B91604FA3BA7}"/>
              </a:ext>
            </a:extLst>
          </p:cNvPr>
          <p:cNvSpPr/>
          <p:nvPr/>
        </p:nvSpPr>
        <p:spPr>
          <a:xfrm>
            <a:off x="6476942" y="1997986"/>
            <a:ext cx="5550753" cy="1104134"/>
          </a:xfrm>
          <a:prstGeom prst="rect">
            <a:avLst/>
          </a:prstGeom>
          <a:noFill/>
          <a:ln w="254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TextBox 14">
            <a:extLst>
              <a:ext uri="{FF2B5EF4-FFF2-40B4-BE49-F238E27FC236}">
                <a16:creationId xmlns:a16="http://schemas.microsoft.com/office/drawing/2014/main" id="{A2BCEAAB-B3C4-01D4-3F81-870E21A5B69A}"/>
              </a:ext>
            </a:extLst>
          </p:cNvPr>
          <p:cNvSpPr txBox="1"/>
          <p:nvPr/>
        </p:nvSpPr>
        <p:spPr>
          <a:xfrm>
            <a:off x="6476942" y="3371353"/>
            <a:ext cx="5068760" cy="646331"/>
          </a:xfrm>
          <a:prstGeom prst="rect">
            <a:avLst/>
          </a:prstGeom>
          <a:solidFill>
            <a:schemeClr val="bg1"/>
          </a:solidFill>
        </p:spPr>
        <p:txBody>
          <a:bodyPr wrap="none" rtlCol="0">
            <a:spAutoFit/>
          </a:bodyPr>
          <a:lstStyle/>
          <a:p>
            <a:r>
              <a:rPr lang="en-US" dirty="0"/>
              <a:t>Define dataset, loader, initialize model, and move to</a:t>
            </a:r>
          </a:p>
          <a:p>
            <a:r>
              <a:rPr lang="en-US" dirty="0"/>
              <a:t>the specified device</a:t>
            </a:r>
          </a:p>
        </p:txBody>
      </p:sp>
      <p:sp>
        <p:nvSpPr>
          <p:cNvPr id="16" name="Rectangle 15">
            <a:extLst>
              <a:ext uri="{FF2B5EF4-FFF2-40B4-BE49-F238E27FC236}">
                <a16:creationId xmlns:a16="http://schemas.microsoft.com/office/drawing/2014/main" id="{A9F7DB19-4E80-0B59-FE80-F9EDEB83F9CA}"/>
              </a:ext>
            </a:extLst>
          </p:cNvPr>
          <p:cNvSpPr/>
          <p:nvPr/>
        </p:nvSpPr>
        <p:spPr>
          <a:xfrm>
            <a:off x="6444406" y="3293015"/>
            <a:ext cx="5550753" cy="2116473"/>
          </a:xfrm>
          <a:prstGeom prst="rect">
            <a:avLst/>
          </a:prstGeom>
          <a:noFill/>
          <a:ln w="254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FBC75C9D-3B9E-30AF-E066-7AFB5DB7DDE0}"/>
              </a:ext>
            </a:extLst>
          </p:cNvPr>
          <p:cNvSpPr txBox="1"/>
          <p:nvPr/>
        </p:nvSpPr>
        <p:spPr>
          <a:xfrm>
            <a:off x="6382942" y="2848257"/>
            <a:ext cx="4285019" cy="369332"/>
          </a:xfrm>
          <a:prstGeom prst="rect">
            <a:avLst/>
          </a:prstGeom>
          <a:solidFill>
            <a:schemeClr val="bg1"/>
          </a:solidFill>
        </p:spPr>
        <p:txBody>
          <a:bodyPr wrap="none" rtlCol="0">
            <a:spAutoFit/>
          </a:bodyPr>
          <a:lstStyle/>
          <a:p>
            <a:r>
              <a:rPr lang="en-US" dirty="0"/>
              <a:t>Train the model and save it after all epochs!</a:t>
            </a:r>
          </a:p>
        </p:txBody>
      </p:sp>
    </p:spTree>
    <p:extLst>
      <p:ext uri="{BB962C8B-B14F-4D97-AF65-F5344CB8AC3E}">
        <p14:creationId xmlns:p14="http://schemas.microsoft.com/office/powerpoint/2010/main" val="34079749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9"/>
                                        </p:tgtEl>
                                        <p:attrNameLst>
                                          <p:attrName>style.visibility</p:attrName>
                                        </p:attrNameLst>
                                      </p:cBhvr>
                                      <p:to>
                                        <p:strVal val="visible"/>
                                      </p:to>
                                    </p:set>
                                  </p:childTnLst>
                                </p:cTn>
                              </p:par>
                              <p:par>
                                <p:cTn id="15" presetID="1" presetClass="entr" presetSubtype="0" fill="hold" grpId="1" nodeType="withEffect">
                                  <p:stCondLst>
                                    <p:cond delay="0"/>
                                  </p:stCondLst>
                                  <p:childTnLst>
                                    <p:set>
                                      <p:cBhvr>
                                        <p:cTn id="16" dur="1" fill="hold">
                                          <p:stCondLst>
                                            <p:cond delay="0"/>
                                          </p:stCondLst>
                                        </p:cTn>
                                        <p:tgtEl>
                                          <p:spTgt spid="8"/>
                                        </p:tgtEl>
                                        <p:attrNameLst>
                                          <p:attrName>style.visibility</p:attrName>
                                        </p:attrNameLst>
                                      </p:cBhvr>
                                      <p:to>
                                        <p:strVal val="visible"/>
                                      </p:to>
                                    </p:set>
                                  </p:childTnLst>
                                </p:cTn>
                              </p:par>
                              <p:par>
                                <p:cTn id="17" presetID="1" presetClass="entr" presetSubtype="0" fill="hold" grpId="1" nodeType="withEffect">
                                  <p:stCondLst>
                                    <p:cond delay="0"/>
                                  </p:stCondLst>
                                  <p:childTnLst>
                                    <p:set>
                                      <p:cBhvr>
                                        <p:cTn id="18" dur="1" fill="hold">
                                          <p:stCondLst>
                                            <p:cond delay="0"/>
                                          </p:stCondLst>
                                        </p:cTn>
                                        <p:tgtEl>
                                          <p:spTgt spid="9"/>
                                        </p:tgtEl>
                                        <p:attrNameLst>
                                          <p:attrName>style.visibility</p:attrName>
                                        </p:attrNameLst>
                                      </p:cBhvr>
                                      <p:to>
                                        <p:strVal val="visible"/>
                                      </p:to>
                                    </p:set>
                                  </p:childTnLst>
                                </p:cTn>
                              </p:par>
                              <p:par>
                                <p:cTn id="19" presetID="1" presetClass="exit" presetSubtype="0" fill="hold" grpId="1" nodeType="withEffect">
                                  <p:stCondLst>
                                    <p:cond delay="0"/>
                                  </p:stCondLst>
                                  <p:childTnLst>
                                    <p:set>
                                      <p:cBhvr>
                                        <p:cTn id="20" dur="1" fill="hold">
                                          <p:stCondLst>
                                            <p:cond delay="0"/>
                                          </p:stCondLst>
                                        </p:cTn>
                                        <p:tgtEl>
                                          <p:spTgt spid="6"/>
                                        </p:tgtEl>
                                        <p:attrNameLst>
                                          <p:attrName>style.visibility</p:attrName>
                                        </p:attrNameLst>
                                      </p:cBhvr>
                                      <p:to>
                                        <p:strVal val="hidden"/>
                                      </p:to>
                                    </p:set>
                                  </p:childTnLst>
                                </p:cTn>
                              </p:par>
                              <p:par>
                                <p:cTn id="21" presetID="1" presetClass="exit" presetSubtype="0" fill="hold" grpId="1" nodeType="withEffect">
                                  <p:stCondLst>
                                    <p:cond delay="0"/>
                                  </p:stCondLst>
                                  <p:childTnLst>
                                    <p:set>
                                      <p:cBhvr>
                                        <p:cTn id="22" dur="1" fill="hold">
                                          <p:stCondLst>
                                            <p:cond delay="0"/>
                                          </p:stCondLst>
                                        </p:cTn>
                                        <p:tgtEl>
                                          <p:spTgt spid="7"/>
                                        </p:tgtEl>
                                        <p:attrNameLst>
                                          <p:attrName>style.visibility</p:attrName>
                                        </p:attrNameLst>
                                      </p:cBhvr>
                                      <p:to>
                                        <p:strVal val="hidden"/>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1"/>
                                        </p:tgtEl>
                                        <p:attrNameLst>
                                          <p:attrName>style.visibility</p:attrName>
                                        </p:attrNameLst>
                                      </p:cBhvr>
                                      <p:to>
                                        <p:strVal val="visible"/>
                                      </p:to>
                                    </p:set>
                                  </p:childTnLst>
                                </p:cTn>
                              </p:par>
                              <p:par>
                                <p:cTn id="27" presetID="1" presetClass="entr" presetSubtype="0" fill="hold" grpId="1" nodeType="withEffect">
                                  <p:stCondLst>
                                    <p:cond delay="0"/>
                                  </p:stCondLst>
                                  <p:childTnLst>
                                    <p:set>
                                      <p:cBhvr>
                                        <p:cTn id="28" dur="1" fill="hold">
                                          <p:stCondLst>
                                            <p:cond delay="0"/>
                                          </p:stCondLst>
                                        </p:cTn>
                                        <p:tgtEl>
                                          <p:spTgt spid="11"/>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0"/>
                                        </p:tgtEl>
                                        <p:attrNameLst>
                                          <p:attrName>style.visibility</p:attrName>
                                        </p:attrNameLst>
                                      </p:cBhvr>
                                      <p:to>
                                        <p:strVal val="visible"/>
                                      </p:to>
                                    </p:set>
                                  </p:childTnLst>
                                </p:cTn>
                              </p:par>
                              <p:par>
                                <p:cTn id="31" presetID="1" presetClass="entr" presetSubtype="0" fill="hold" grpId="2" nodeType="withEffect">
                                  <p:stCondLst>
                                    <p:cond delay="0"/>
                                  </p:stCondLst>
                                  <p:childTnLst>
                                    <p:set>
                                      <p:cBhvr>
                                        <p:cTn id="32" dur="1" fill="hold">
                                          <p:stCondLst>
                                            <p:cond delay="0"/>
                                          </p:stCondLst>
                                        </p:cTn>
                                        <p:tgtEl>
                                          <p:spTgt spid="11"/>
                                        </p:tgtEl>
                                        <p:attrNameLst>
                                          <p:attrName>style.visibility</p:attrName>
                                        </p:attrNameLst>
                                      </p:cBhvr>
                                      <p:to>
                                        <p:strVal val="visible"/>
                                      </p:to>
                                    </p:set>
                                  </p:childTnLst>
                                </p:cTn>
                              </p:par>
                              <p:par>
                                <p:cTn id="33" presetID="1" presetClass="exit" presetSubtype="0" fill="hold" grpId="2" nodeType="withEffect">
                                  <p:stCondLst>
                                    <p:cond delay="0"/>
                                  </p:stCondLst>
                                  <p:childTnLst>
                                    <p:set>
                                      <p:cBhvr>
                                        <p:cTn id="34" dur="1" fill="hold">
                                          <p:stCondLst>
                                            <p:cond delay="0"/>
                                          </p:stCondLst>
                                        </p:cTn>
                                        <p:tgtEl>
                                          <p:spTgt spid="9"/>
                                        </p:tgtEl>
                                        <p:attrNameLst>
                                          <p:attrName>style.visibility</p:attrName>
                                        </p:attrNameLst>
                                      </p:cBhvr>
                                      <p:to>
                                        <p:strVal val="hidden"/>
                                      </p:to>
                                    </p:set>
                                  </p:childTnLst>
                                </p:cTn>
                              </p:par>
                              <p:par>
                                <p:cTn id="35" presetID="1" presetClass="exit" presetSubtype="0" fill="hold" grpId="2" nodeType="withEffect">
                                  <p:stCondLst>
                                    <p:cond delay="0"/>
                                  </p:stCondLst>
                                  <p:childTnLst>
                                    <p:set>
                                      <p:cBhvr>
                                        <p:cTn id="36" dur="1" fill="hold">
                                          <p:stCondLst>
                                            <p:cond delay="0"/>
                                          </p:stCondLst>
                                        </p:cTn>
                                        <p:tgtEl>
                                          <p:spTgt spid="8"/>
                                        </p:tgtEl>
                                        <p:attrNameLst>
                                          <p:attrName>style.visibility</p:attrName>
                                        </p:attrNameLst>
                                      </p:cBhvr>
                                      <p:to>
                                        <p:strVal val="hidden"/>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12"/>
                                        </p:tgtEl>
                                        <p:attrNameLst>
                                          <p:attrName>style.visibility</p:attrName>
                                        </p:attrNameLst>
                                      </p:cBhvr>
                                      <p:to>
                                        <p:strVal val="visible"/>
                                      </p:to>
                                    </p:set>
                                  </p:childTnLst>
                                </p:cTn>
                              </p:par>
                              <p:par>
                                <p:cTn id="41" presetID="1" presetClass="entr" presetSubtype="0" fill="hold" grpId="1" nodeType="withEffect">
                                  <p:stCondLst>
                                    <p:cond delay="0"/>
                                  </p:stCondLst>
                                  <p:childTnLst>
                                    <p:set>
                                      <p:cBhvr>
                                        <p:cTn id="42" dur="1" fill="hold">
                                          <p:stCondLst>
                                            <p:cond delay="0"/>
                                          </p:stCondLst>
                                        </p:cTn>
                                        <p:tgtEl>
                                          <p:spTgt spid="12"/>
                                        </p:tgtEl>
                                        <p:attrNameLst>
                                          <p:attrName>style.visibility</p:attrName>
                                        </p:attrNameLst>
                                      </p:cBhvr>
                                      <p:to>
                                        <p:strVal val="visible"/>
                                      </p:to>
                                    </p:set>
                                  </p:childTnLst>
                                </p:cTn>
                              </p:par>
                              <p:par>
                                <p:cTn id="43" presetID="1" presetClass="entr" presetSubtype="0" fill="hold" grpId="2" nodeType="withEffect">
                                  <p:stCondLst>
                                    <p:cond delay="0"/>
                                  </p:stCondLst>
                                  <p:childTnLst>
                                    <p:set>
                                      <p:cBhvr>
                                        <p:cTn id="44" dur="1" fill="hold">
                                          <p:stCondLst>
                                            <p:cond delay="0"/>
                                          </p:stCondLst>
                                        </p:cTn>
                                        <p:tgtEl>
                                          <p:spTgt spid="12"/>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13"/>
                                        </p:tgtEl>
                                        <p:attrNameLst>
                                          <p:attrName>style.visibility</p:attrName>
                                        </p:attrNameLst>
                                      </p:cBhvr>
                                      <p:to>
                                        <p:strVal val="visible"/>
                                      </p:to>
                                    </p:set>
                                  </p:childTnLst>
                                </p:cTn>
                              </p:par>
                              <p:par>
                                <p:cTn id="47" presetID="1" presetClass="entr" presetSubtype="0" fill="hold" grpId="3" nodeType="withEffect">
                                  <p:stCondLst>
                                    <p:cond delay="0"/>
                                  </p:stCondLst>
                                  <p:childTnLst>
                                    <p:set>
                                      <p:cBhvr>
                                        <p:cTn id="48" dur="1" fill="hold">
                                          <p:stCondLst>
                                            <p:cond delay="0"/>
                                          </p:stCondLst>
                                        </p:cTn>
                                        <p:tgtEl>
                                          <p:spTgt spid="12"/>
                                        </p:tgtEl>
                                        <p:attrNameLst>
                                          <p:attrName>style.visibility</p:attrName>
                                        </p:attrNameLst>
                                      </p:cBhvr>
                                      <p:to>
                                        <p:strVal val="visible"/>
                                      </p:to>
                                    </p:set>
                                  </p:childTnLst>
                                </p:cTn>
                              </p:par>
                              <p:par>
                                <p:cTn id="49" presetID="1" presetClass="entr" presetSubtype="0" fill="hold" grpId="1" nodeType="withEffect">
                                  <p:stCondLst>
                                    <p:cond delay="0"/>
                                  </p:stCondLst>
                                  <p:childTnLst>
                                    <p:set>
                                      <p:cBhvr>
                                        <p:cTn id="50" dur="1" fill="hold">
                                          <p:stCondLst>
                                            <p:cond delay="0"/>
                                          </p:stCondLst>
                                        </p:cTn>
                                        <p:tgtEl>
                                          <p:spTgt spid="13"/>
                                        </p:tgtEl>
                                        <p:attrNameLst>
                                          <p:attrName>style.visibility</p:attrName>
                                        </p:attrNameLst>
                                      </p:cBhvr>
                                      <p:to>
                                        <p:strVal val="visible"/>
                                      </p:to>
                                    </p:set>
                                  </p:childTnLst>
                                </p:cTn>
                              </p:par>
                              <p:par>
                                <p:cTn id="51" presetID="1" presetClass="exit" presetSubtype="0" fill="hold" grpId="3" nodeType="withEffect">
                                  <p:stCondLst>
                                    <p:cond delay="0"/>
                                  </p:stCondLst>
                                  <p:childTnLst>
                                    <p:set>
                                      <p:cBhvr>
                                        <p:cTn id="52" dur="1" fill="hold">
                                          <p:stCondLst>
                                            <p:cond delay="0"/>
                                          </p:stCondLst>
                                        </p:cTn>
                                        <p:tgtEl>
                                          <p:spTgt spid="11"/>
                                        </p:tgtEl>
                                        <p:attrNameLst>
                                          <p:attrName>style.visibility</p:attrName>
                                        </p:attrNameLst>
                                      </p:cBhvr>
                                      <p:to>
                                        <p:strVal val="hidden"/>
                                      </p:to>
                                    </p:set>
                                  </p:childTnLst>
                                </p:cTn>
                              </p:par>
                              <p:par>
                                <p:cTn id="53" presetID="1" presetClass="exit" presetSubtype="0" fill="hold" grpId="1" nodeType="withEffect">
                                  <p:stCondLst>
                                    <p:cond delay="0"/>
                                  </p:stCondLst>
                                  <p:childTnLst>
                                    <p:set>
                                      <p:cBhvr>
                                        <p:cTn id="54" dur="1" fill="hold">
                                          <p:stCondLst>
                                            <p:cond delay="0"/>
                                          </p:stCondLst>
                                        </p:cTn>
                                        <p:tgtEl>
                                          <p:spTgt spid="10"/>
                                        </p:tgtEl>
                                        <p:attrNameLst>
                                          <p:attrName>style.visibility</p:attrName>
                                        </p:attrNameLst>
                                      </p:cBhvr>
                                      <p:to>
                                        <p:strVal val="hidden"/>
                                      </p:to>
                                    </p:set>
                                  </p:childTnLst>
                                </p:cTn>
                              </p:par>
                            </p:childTnLst>
                          </p:cTn>
                        </p:par>
                      </p:childTnLst>
                    </p:cTn>
                  </p:par>
                  <p:par>
                    <p:cTn id="55" fill="hold">
                      <p:stCondLst>
                        <p:cond delay="indefinite"/>
                      </p:stCondLst>
                      <p:childTnLst>
                        <p:par>
                          <p:cTn id="56" fill="hold">
                            <p:stCondLst>
                              <p:cond delay="0"/>
                            </p:stCondLst>
                            <p:childTnLst>
                              <p:par>
                                <p:cTn id="57" presetID="1" presetClass="entr" presetSubtype="0" fill="hold" grpId="0" nodeType="clickEffect">
                                  <p:stCondLst>
                                    <p:cond delay="0"/>
                                  </p:stCondLst>
                                  <p:childTnLst>
                                    <p:set>
                                      <p:cBhvr>
                                        <p:cTn id="58" dur="1" fill="hold">
                                          <p:stCondLst>
                                            <p:cond delay="0"/>
                                          </p:stCondLst>
                                        </p:cTn>
                                        <p:tgtEl>
                                          <p:spTgt spid="14"/>
                                        </p:tgtEl>
                                        <p:attrNameLst>
                                          <p:attrName>style.visibility</p:attrName>
                                        </p:attrNameLst>
                                      </p:cBhvr>
                                      <p:to>
                                        <p:strVal val="visible"/>
                                      </p:to>
                                    </p:set>
                                  </p:childTnLst>
                                </p:cTn>
                              </p:par>
                              <p:par>
                                <p:cTn id="59" presetID="1" presetClass="entr" presetSubtype="0" fill="hold" grpId="1" nodeType="withEffect">
                                  <p:stCondLst>
                                    <p:cond delay="0"/>
                                  </p:stCondLst>
                                  <p:childTnLst>
                                    <p:set>
                                      <p:cBhvr>
                                        <p:cTn id="60" dur="1" fill="hold">
                                          <p:stCondLst>
                                            <p:cond delay="0"/>
                                          </p:stCondLst>
                                        </p:cTn>
                                        <p:tgtEl>
                                          <p:spTgt spid="14"/>
                                        </p:tgtEl>
                                        <p:attrNameLst>
                                          <p:attrName>style.visibility</p:attrName>
                                        </p:attrNameLst>
                                      </p:cBhvr>
                                      <p:to>
                                        <p:strVal val="visible"/>
                                      </p:to>
                                    </p:set>
                                  </p:childTnLst>
                                </p:cTn>
                              </p:par>
                              <p:par>
                                <p:cTn id="61" presetID="1" presetClass="entr" presetSubtype="0" fill="hold" grpId="2" nodeType="withEffect">
                                  <p:stCondLst>
                                    <p:cond delay="0"/>
                                  </p:stCondLst>
                                  <p:childTnLst>
                                    <p:set>
                                      <p:cBhvr>
                                        <p:cTn id="62" dur="1" fill="hold">
                                          <p:stCondLst>
                                            <p:cond delay="0"/>
                                          </p:stCondLst>
                                        </p:cTn>
                                        <p:tgtEl>
                                          <p:spTgt spid="14"/>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15"/>
                                        </p:tgtEl>
                                        <p:attrNameLst>
                                          <p:attrName>style.visibility</p:attrName>
                                        </p:attrNameLst>
                                      </p:cBhvr>
                                      <p:to>
                                        <p:strVal val="visible"/>
                                      </p:to>
                                    </p:set>
                                  </p:childTnLst>
                                </p:cTn>
                              </p:par>
                              <p:par>
                                <p:cTn id="65" presetID="1" presetClass="entr" presetSubtype="0" fill="hold" grpId="3" nodeType="withEffect">
                                  <p:stCondLst>
                                    <p:cond delay="0"/>
                                  </p:stCondLst>
                                  <p:childTnLst>
                                    <p:set>
                                      <p:cBhvr>
                                        <p:cTn id="66" dur="1" fill="hold">
                                          <p:stCondLst>
                                            <p:cond delay="0"/>
                                          </p:stCondLst>
                                        </p:cTn>
                                        <p:tgtEl>
                                          <p:spTgt spid="14"/>
                                        </p:tgtEl>
                                        <p:attrNameLst>
                                          <p:attrName>style.visibility</p:attrName>
                                        </p:attrNameLst>
                                      </p:cBhvr>
                                      <p:to>
                                        <p:strVal val="visible"/>
                                      </p:to>
                                    </p:set>
                                  </p:childTnLst>
                                </p:cTn>
                              </p:par>
                              <p:par>
                                <p:cTn id="67" presetID="1" presetClass="entr" presetSubtype="0" fill="hold" grpId="1" nodeType="withEffect">
                                  <p:stCondLst>
                                    <p:cond delay="0"/>
                                  </p:stCondLst>
                                  <p:childTnLst>
                                    <p:set>
                                      <p:cBhvr>
                                        <p:cTn id="68" dur="1" fill="hold">
                                          <p:stCondLst>
                                            <p:cond delay="0"/>
                                          </p:stCondLst>
                                        </p:cTn>
                                        <p:tgtEl>
                                          <p:spTgt spid="15"/>
                                        </p:tgtEl>
                                        <p:attrNameLst>
                                          <p:attrName>style.visibility</p:attrName>
                                        </p:attrNameLst>
                                      </p:cBhvr>
                                      <p:to>
                                        <p:strVal val="visible"/>
                                      </p:to>
                                    </p:set>
                                  </p:childTnLst>
                                </p:cTn>
                              </p:par>
                              <p:par>
                                <p:cTn id="69" presetID="1" presetClass="entr" presetSubtype="0" fill="hold" grpId="4" nodeType="withEffect">
                                  <p:stCondLst>
                                    <p:cond delay="0"/>
                                  </p:stCondLst>
                                  <p:childTnLst>
                                    <p:set>
                                      <p:cBhvr>
                                        <p:cTn id="70" dur="1" fill="hold">
                                          <p:stCondLst>
                                            <p:cond delay="0"/>
                                          </p:stCondLst>
                                        </p:cTn>
                                        <p:tgtEl>
                                          <p:spTgt spid="14"/>
                                        </p:tgtEl>
                                        <p:attrNameLst>
                                          <p:attrName>style.visibility</p:attrName>
                                        </p:attrNameLst>
                                      </p:cBhvr>
                                      <p:to>
                                        <p:strVal val="visible"/>
                                      </p:to>
                                    </p:set>
                                  </p:childTnLst>
                                </p:cTn>
                              </p:par>
                              <p:par>
                                <p:cTn id="71" presetID="1" presetClass="entr" presetSubtype="0" fill="hold" grpId="2" nodeType="withEffect">
                                  <p:stCondLst>
                                    <p:cond delay="0"/>
                                  </p:stCondLst>
                                  <p:childTnLst>
                                    <p:set>
                                      <p:cBhvr>
                                        <p:cTn id="72" dur="1" fill="hold">
                                          <p:stCondLst>
                                            <p:cond delay="0"/>
                                          </p:stCondLst>
                                        </p:cTn>
                                        <p:tgtEl>
                                          <p:spTgt spid="15"/>
                                        </p:tgtEl>
                                        <p:attrNameLst>
                                          <p:attrName>style.visibility</p:attrName>
                                        </p:attrNameLst>
                                      </p:cBhvr>
                                      <p:to>
                                        <p:strVal val="visible"/>
                                      </p:to>
                                    </p:set>
                                  </p:childTnLst>
                                </p:cTn>
                              </p:par>
                              <p:par>
                                <p:cTn id="73" presetID="1" presetClass="exit" presetSubtype="0" fill="hold" grpId="4" nodeType="withEffect">
                                  <p:stCondLst>
                                    <p:cond delay="0"/>
                                  </p:stCondLst>
                                  <p:childTnLst>
                                    <p:set>
                                      <p:cBhvr>
                                        <p:cTn id="74" dur="1" fill="hold">
                                          <p:stCondLst>
                                            <p:cond delay="0"/>
                                          </p:stCondLst>
                                        </p:cTn>
                                        <p:tgtEl>
                                          <p:spTgt spid="12"/>
                                        </p:tgtEl>
                                        <p:attrNameLst>
                                          <p:attrName>style.visibility</p:attrName>
                                        </p:attrNameLst>
                                      </p:cBhvr>
                                      <p:to>
                                        <p:strVal val="hidden"/>
                                      </p:to>
                                    </p:set>
                                  </p:childTnLst>
                                </p:cTn>
                              </p:par>
                              <p:par>
                                <p:cTn id="75" presetID="1" presetClass="exit" presetSubtype="0" fill="hold" grpId="2" nodeType="withEffect">
                                  <p:stCondLst>
                                    <p:cond delay="0"/>
                                  </p:stCondLst>
                                  <p:childTnLst>
                                    <p:set>
                                      <p:cBhvr>
                                        <p:cTn id="76" dur="1" fill="hold">
                                          <p:stCondLst>
                                            <p:cond delay="0"/>
                                          </p:stCondLst>
                                        </p:cTn>
                                        <p:tgtEl>
                                          <p:spTgt spid="13"/>
                                        </p:tgtEl>
                                        <p:attrNameLst>
                                          <p:attrName>style.visibility</p:attrName>
                                        </p:attrNameLst>
                                      </p:cBhvr>
                                      <p:to>
                                        <p:strVal val="hidden"/>
                                      </p:to>
                                    </p:set>
                                  </p:childTnLst>
                                </p:cTn>
                              </p:par>
                            </p:childTnLst>
                          </p:cTn>
                        </p:par>
                      </p:childTnLst>
                    </p:cTn>
                  </p:par>
                  <p:par>
                    <p:cTn id="77" fill="hold">
                      <p:stCondLst>
                        <p:cond delay="indefinite"/>
                      </p:stCondLst>
                      <p:childTnLst>
                        <p:par>
                          <p:cTn id="78" fill="hold">
                            <p:stCondLst>
                              <p:cond delay="0"/>
                            </p:stCondLst>
                            <p:childTnLst>
                              <p:par>
                                <p:cTn id="79" presetID="1" presetClass="entr" presetSubtype="0" fill="hold" grpId="0" nodeType="clickEffect">
                                  <p:stCondLst>
                                    <p:cond delay="0"/>
                                  </p:stCondLst>
                                  <p:childTnLst>
                                    <p:set>
                                      <p:cBhvr>
                                        <p:cTn id="80" dur="1" fill="hold">
                                          <p:stCondLst>
                                            <p:cond delay="0"/>
                                          </p:stCondLst>
                                        </p:cTn>
                                        <p:tgtEl>
                                          <p:spTgt spid="16"/>
                                        </p:tgtEl>
                                        <p:attrNameLst>
                                          <p:attrName>style.visibility</p:attrName>
                                        </p:attrNameLst>
                                      </p:cBhvr>
                                      <p:to>
                                        <p:strVal val="visible"/>
                                      </p:to>
                                    </p:set>
                                  </p:childTnLst>
                                </p:cTn>
                              </p:par>
                              <p:par>
                                <p:cTn id="81" presetID="1" presetClass="entr" presetSubtype="0" fill="hold" grpId="1" nodeType="withEffect">
                                  <p:stCondLst>
                                    <p:cond delay="0"/>
                                  </p:stCondLst>
                                  <p:childTnLst>
                                    <p:set>
                                      <p:cBhvr>
                                        <p:cTn id="82" dur="1" fill="hold">
                                          <p:stCondLst>
                                            <p:cond delay="0"/>
                                          </p:stCondLst>
                                        </p:cTn>
                                        <p:tgtEl>
                                          <p:spTgt spid="16"/>
                                        </p:tgtEl>
                                        <p:attrNameLst>
                                          <p:attrName>style.visibility</p:attrName>
                                        </p:attrNameLst>
                                      </p:cBhvr>
                                      <p:to>
                                        <p:strVal val="visible"/>
                                      </p:to>
                                    </p:set>
                                  </p:childTnLst>
                                </p:cTn>
                              </p:par>
                              <p:par>
                                <p:cTn id="83" presetID="1" presetClass="entr" presetSubtype="0" fill="hold" grpId="2" nodeType="withEffect">
                                  <p:stCondLst>
                                    <p:cond delay="0"/>
                                  </p:stCondLst>
                                  <p:childTnLst>
                                    <p:set>
                                      <p:cBhvr>
                                        <p:cTn id="84" dur="1" fill="hold">
                                          <p:stCondLst>
                                            <p:cond delay="0"/>
                                          </p:stCondLst>
                                        </p:cTn>
                                        <p:tgtEl>
                                          <p:spTgt spid="16"/>
                                        </p:tgtEl>
                                        <p:attrNameLst>
                                          <p:attrName>style.visibility</p:attrName>
                                        </p:attrNameLst>
                                      </p:cBhvr>
                                      <p:to>
                                        <p:strVal val="visible"/>
                                      </p:to>
                                    </p:set>
                                  </p:childTnLst>
                                </p:cTn>
                              </p:par>
                              <p:par>
                                <p:cTn id="85" presetID="1" presetClass="entr" presetSubtype="0" fill="hold" grpId="0" nodeType="withEffect">
                                  <p:stCondLst>
                                    <p:cond delay="0"/>
                                  </p:stCondLst>
                                  <p:childTnLst>
                                    <p:set>
                                      <p:cBhvr>
                                        <p:cTn id="86" dur="1" fill="hold">
                                          <p:stCondLst>
                                            <p:cond delay="0"/>
                                          </p:stCondLst>
                                        </p:cTn>
                                        <p:tgtEl>
                                          <p:spTgt spid="17"/>
                                        </p:tgtEl>
                                        <p:attrNameLst>
                                          <p:attrName>style.visibility</p:attrName>
                                        </p:attrNameLst>
                                      </p:cBhvr>
                                      <p:to>
                                        <p:strVal val="visible"/>
                                      </p:to>
                                    </p:set>
                                  </p:childTnLst>
                                </p:cTn>
                              </p:par>
                              <p:par>
                                <p:cTn id="87" presetID="1" presetClass="entr" presetSubtype="0" fill="hold" grpId="3" nodeType="withEffect">
                                  <p:stCondLst>
                                    <p:cond delay="0"/>
                                  </p:stCondLst>
                                  <p:childTnLst>
                                    <p:set>
                                      <p:cBhvr>
                                        <p:cTn id="88" dur="1" fill="hold">
                                          <p:stCondLst>
                                            <p:cond delay="0"/>
                                          </p:stCondLst>
                                        </p:cTn>
                                        <p:tgtEl>
                                          <p:spTgt spid="16"/>
                                        </p:tgtEl>
                                        <p:attrNameLst>
                                          <p:attrName>style.visibility</p:attrName>
                                        </p:attrNameLst>
                                      </p:cBhvr>
                                      <p:to>
                                        <p:strVal val="visible"/>
                                      </p:to>
                                    </p:set>
                                  </p:childTnLst>
                                </p:cTn>
                              </p:par>
                              <p:par>
                                <p:cTn id="89" presetID="1" presetClass="entr" presetSubtype="0" fill="hold" grpId="1" nodeType="withEffect">
                                  <p:stCondLst>
                                    <p:cond delay="0"/>
                                  </p:stCondLst>
                                  <p:childTnLst>
                                    <p:set>
                                      <p:cBhvr>
                                        <p:cTn id="90" dur="1" fill="hold">
                                          <p:stCondLst>
                                            <p:cond delay="0"/>
                                          </p:stCondLst>
                                        </p:cTn>
                                        <p:tgtEl>
                                          <p:spTgt spid="17"/>
                                        </p:tgtEl>
                                        <p:attrNameLst>
                                          <p:attrName>style.visibility</p:attrName>
                                        </p:attrNameLst>
                                      </p:cBhvr>
                                      <p:to>
                                        <p:strVal val="visible"/>
                                      </p:to>
                                    </p:set>
                                  </p:childTnLst>
                                </p:cTn>
                              </p:par>
                              <p:par>
                                <p:cTn id="91" presetID="1" presetClass="entr" presetSubtype="0" fill="hold" grpId="4" nodeType="withEffect">
                                  <p:stCondLst>
                                    <p:cond delay="0"/>
                                  </p:stCondLst>
                                  <p:childTnLst>
                                    <p:set>
                                      <p:cBhvr>
                                        <p:cTn id="92" dur="1" fill="hold">
                                          <p:stCondLst>
                                            <p:cond delay="0"/>
                                          </p:stCondLst>
                                        </p:cTn>
                                        <p:tgtEl>
                                          <p:spTgt spid="16"/>
                                        </p:tgtEl>
                                        <p:attrNameLst>
                                          <p:attrName>style.visibility</p:attrName>
                                        </p:attrNameLst>
                                      </p:cBhvr>
                                      <p:to>
                                        <p:strVal val="visible"/>
                                      </p:to>
                                    </p:set>
                                  </p:childTnLst>
                                </p:cTn>
                              </p:par>
                              <p:par>
                                <p:cTn id="93" presetID="1" presetClass="entr" presetSubtype="0" fill="hold" grpId="2" nodeType="withEffect">
                                  <p:stCondLst>
                                    <p:cond delay="0"/>
                                  </p:stCondLst>
                                  <p:childTnLst>
                                    <p:set>
                                      <p:cBhvr>
                                        <p:cTn id="94" dur="1" fill="hold">
                                          <p:stCondLst>
                                            <p:cond delay="0"/>
                                          </p:stCondLst>
                                        </p:cTn>
                                        <p:tgtEl>
                                          <p:spTgt spid="17"/>
                                        </p:tgtEl>
                                        <p:attrNameLst>
                                          <p:attrName>style.visibility</p:attrName>
                                        </p:attrNameLst>
                                      </p:cBhvr>
                                      <p:to>
                                        <p:strVal val="visible"/>
                                      </p:to>
                                    </p:set>
                                  </p:childTnLst>
                                </p:cTn>
                              </p:par>
                              <p:par>
                                <p:cTn id="95" presetID="1" presetClass="exit" presetSubtype="0" fill="hold" grpId="5" nodeType="withEffect">
                                  <p:stCondLst>
                                    <p:cond delay="0"/>
                                  </p:stCondLst>
                                  <p:childTnLst>
                                    <p:set>
                                      <p:cBhvr>
                                        <p:cTn id="96" dur="1" fill="hold">
                                          <p:stCondLst>
                                            <p:cond delay="0"/>
                                          </p:stCondLst>
                                        </p:cTn>
                                        <p:tgtEl>
                                          <p:spTgt spid="14"/>
                                        </p:tgtEl>
                                        <p:attrNameLst>
                                          <p:attrName>style.visibility</p:attrName>
                                        </p:attrNameLst>
                                      </p:cBhvr>
                                      <p:to>
                                        <p:strVal val="hidden"/>
                                      </p:to>
                                    </p:set>
                                  </p:childTnLst>
                                </p:cTn>
                              </p:par>
                              <p:par>
                                <p:cTn id="97" presetID="1" presetClass="exit" presetSubtype="0" fill="hold" grpId="3" nodeType="withEffect">
                                  <p:stCondLst>
                                    <p:cond delay="0"/>
                                  </p:stCondLst>
                                  <p:childTnLst>
                                    <p:set>
                                      <p:cBhvr>
                                        <p:cTn id="98" dur="1" fill="hold">
                                          <p:stCondLst>
                                            <p:cond delay="0"/>
                                          </p:stCondLst>
                                        </p:cTn>
                                        <p:tgtEl>
                                          <p:spTgt spid="1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6" grpId="1" animBg="1"/>
      <p:bldP spid="7" grpId="0" animBg="1"/>
      <p:bldP spid="7" grpId="1" animBg="1"/>
      <p:bldP spid="8" grpId="0" animBg="1"/>
      <p:bldP spid="8" grpId="1" animBg="1"/>
      <p:bldP spid="8" grpId="2" animBg="1"/>
      <p:bldP spid="9" grpId="0" animBg="1"/>
      <p:bldP spid="9" grpId="1" animBg="1"/>
      <p:bldP spid="9" grpId="2" animBg="1"/>
      <p:bldP spid="10" grpId="0"/>
      <p:bldP spid="10" grpId="1"/>
      <p:bldP spid="11" grpId="0" animBg="1"/>
      <p:bldP spid="11" grpId="1" animBg="1"/>
      <p:bldP spid="11" grpId="2" animBg="1"/>
      <p:bldP spid="11" grpId="3" animBg="1"/>
      <p:bldP spid="12" grpId="0" animBg="1"/>
      <p:bldP spid="12" grpId="1" animBg="1"/>
      <p:bldP spid="12" grpId="2" animBg="1"/>
      <p:bldP spid="12" grpId="3" animBg="1"/>
      <p:bldP spid="12" grpId="4" animBg="1"/>
      <p:bldP spid="13" grpId="0" animBg="1"/>
      <p:bldP spid="13" grpId="1" animBg="1"/>
      <p:bldP spid="13" grpId="2" animBg="1"/>
      <p:bldP spid="14" grpId="0" animBg="1"/>
      <p:bldP spid="14" grpId="1" animBg="1"/>
      <p:bldP spid="14" grpId="2" animBg="1"/>
      <p:bldP spid="14" grpId="3" animBg="1"/>
      <p:bldP spid="14" grpId="4" animBg="1"/>
      <p:bldP spid="14" grpId="5" animBg="1"/>
      <p:bldP spid="15" grpId="0" animBg="1"/>
      <p:bldP spid="15" grpId="1" animBg="1"/>
      <p:bldP spid="15" grpId="2" animBg="1"/>
      <p:bldP spid="15" grpId="3" animBg="1"/>
      <p:bldP spid="16" grpId="0" animBg="1"/>
      <p:bldP spid="16" grpId="1" animBg="1"/>
      <p:bldP spid="16" grpId="2" animBg="1"/>
      <p:bldP spid="16" grpId="3" animBg="1"/>
      <p:bldP spid="16" grpId="4" animBg="1"/>
      <p:bldP spid="17" grpId="0" animBg="1"/>
      <p:bldP spid="17" grpId="1" animBg="1"/>
      <p:bldP spid="17" grpId="2"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C3D6AA1-0D72-3C7A-6C40-B86D03E0F409}"/>
            </a:ext>
          </a:extLst>
        </p:cNvPr>
        <p:cNvGrpSpPr/>
        <p:nvPr/>
      </p:nvGrpSpPr>
      <p:grpSpPr>
        <a:xfrm>
          <a:off x="0" y="0"/>
          <a:ext cx="0" cy="0"/>
          <a:chOff x="0" y="0"/>
          <a:chExt cx="0" cy="0"/>
        </a:xfrm>
      </p:grpSpPr>
      <p:grpSp>
        <p:nvGrpSpPr>
          <p:cNvPr id="58" name="Group 57">
            <a:extLst>
              <a:ext uri="{FF2B5EF4-FFF2-40B4-BE49-F238E27FC236}">
                <a16:creationId xmlns:a16="http://schemas.microsoft.com/office/drawing/2014/main" id="{CE923BB6-1669-EB8F-9F16-5444326C415E}"/>
              </a:ext>
            </a:extLst>
          </p:cNvPr>
          <p:cNvGrpSpPr/>
          <p:nvPr/>
        </p:nvGrpSpPr>
        <p:grpSpPr>
          <a:xfrm>
            <a:off x="1219902" y="3485625"/>
            <a:ext cx="9846335" cy="804397"/>
            <a:chOff x="1219902" y="2548166"/>
            <a:chExt cx="9846335" cy="804397"/>
          </a:xfrm>
        </p:grpSpPr>
        <p:pic>
          <p:nvPicPr>
            <p:cNvPr id="59" name="Graphic 58" descr="Playbook with solid fill">
              <a:extLst>
                <a:ext uri="{FF2B5EF4-FFF2-40B4-BE49-F238E27FC236}">
                  <a16:creationId xmlns:a16="http://schemas.microsoft.com/office/drawing/2014/main" id="{62551F51-7F68-DBE2-C700-2406D16162E4}"/>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219902" y="2548166"/>
              <a:ext cx="804397" cy="804397"/>
            </a:xfrm>
            <a:prstGeom prst="rect">
              <a:avLst/>
            </a:prstGeom>
          </p:spPr>
        </p:pic>
        <p:sp>
          <p:nvSpPr>
            <p:cNvPr id="60" name="TextBox 59">
              <a:extLst>
                <a:ext uri="{FF2B5EF4-FFF2-40B4-BE49-F238E27FC236}">
                  <a16:creationId xmlns:a16="http://schemas.microsoft.com/office/drawing/2014/main" id="{C8CB2B10-493B-75C8-ED99-9B5B929A5892}"/>
                </a:ext>
              </a:extLst>
            </p:cNvPr>
            <p:cNvSpPr txBox="1"/>
            <p:nvPr/>
          </p:nvSpPr>
          <p:spPr>
            <a:xfrm>
              <a:off x="2465637" y="2733981"/>
              <a:ext cx="8600600" cy="478144"/>
            </a:xfrm>
            <a:prstGeom prst="rect">
              <a:avLst/>
            </a:prstGeom>
            <a:noFill/>
          </p:spPr>
          <p:txBody>
            <a:bodyPr wrap="square">
              <a:spAutoFit/>
            </a:bodyPr>
            <a:lstStyle/>
            <a:p>
              <a:pPr>
                <a:lnSpc>
                  <a:spcPct val="114000"/>
                </a:lnSpc>
              </a:pPr>
              <a:r>
                <a:rPr lang="en-US" sz="2400" dirty="0"/>
                <a:t>Reduce computational project to a minimally viable workflow.</a:t>
              </a:r>
            </a:p>
          </p:txBody>
        </p:sp>
      </p:grpSp>
      <p:grpSp>
        <p:nvGrpSpPr>
          <p:cNvPr id="41" name="Group 40">
            <a:extLst>
              <a:ext uri="{FF2B5EF4-FFF2-40B4-BE49-F238E27FC236}">
                <a16:creationId xmlns:a16="http://schemas.microsoft.com/office/drawing/2014/main" id="{C9A1FAF5-1BC6-A6A8-92F7-8CD6316862E7}"/>
              </a:ext>
            </a:extLst>
          </p:cNvPr>
          <p:cNvGrpSpPr/>
          <p:nvPr/>
        </p:nvGrpSpPr>
        <p:grpSpPr>
          <a:xfrm>
            <a:off x="1219903" y="1482159"/>
            <a:ext cx="914400" cy="914400"/>
            <a:chOff x="-54301" y="2545824"/>
            <a:chExt cx="914400" cy="914400"/>
          </a:xfrm>
        </p:grpSpPr>
        <p:sp>
          <p:nvSpPr>
            <p:cNvPr id="37" name="Freeform: Shape 36">
              <a:extLst>
                <a:ext uri="{FF2B5EF4-FFF2-40B4-BE49-F238E27FC236}">
                  <a16:creationId xmlns:a16="http://schemas.microsoft.com/office/drawing/2014/main" id="{067CF673-1886-E984-B9F7-0C9791BDD67F}"/>
                </a:ext>
              </a:extLst>
            </p:cNvPr>
            <p:cNvSpPr/>
            <p:nvPr/>
          </p:nvSpPr>
          <p:spPr>
            <a:xfrm>
              <a:off x="387036" y="2660624"/>
              <a:ext cx="363060" cy="325468"/>
            </a:xfrm>
            <a:custGeom>
              <a:avLst/>
              <a:gdLst>
                <a:gd name="connsiteX0" fmla="*/ 37021 w 363059"/>
                <a:gd name="connsiteY0" fmla="*/ 229837 h 325468"/>
                <a:gd name="connsiteX1" fmla="*/ 37021 w 363059"/>
                <a:gd name="connsiteY1" fmla="*/ 229837 h 325468"/>
                <a:gd name="connsiteX2" fmla="*/ 90647 w 363059"/>
                <a:gd name="connsiteY2" fmla="*/ 252031 h 325468"/>
                <a:gd name="connsiteX3" fmla="*/ 157838 w 363059"/>
                <a:gd name="connsiteY3" fmla="*/ 191777 h 325468"/>
                <a:gd name="connsiteX4" fmla="*/ 213328 w 363059"/>
                <a:gd name="connsiteY4" fmla="*/ 231076 h 325468"/>
                <a:gd name="connsiteX5" fmla="*/ 202184 w 363059"/>
                <a:gd name="connsiteY5" fmla="*/ 298227 h 325468"/>
                <a:gd name="connsiteX6" fmla="*/ 266763 w 363059"/>
                <a:gd name="connsiteY6" fmla="*/ 324992 h 325468"/>
                <a:gd name="connsiteX7" fmla="*/ 267906 w 363059"/>
                <a:gd name="connsiteY7" fmla="*/ 325468 h 325468"/>
                <a:gd name="connsiteX8" fmla="*/ 363060 w 363059"/>
                <a:gd name="connsiteY8" fmla="*/ 95250 h 325468"/>
                <a:gd name="connsiteX9" fmla="*/ 132175 w 363059"/>
                <a:gd name="connsiteY9" fmla="*/ 0 h 325468"/>
                <a:gd name="connsiteX10" fmla="*/ 96266 w 363059"/>
                <a:gd name="connsiteY10" fmla="*/ 88296 h 325468"/>
                <a:gd name="connsiteX11" fmla="*/ 96266 w 363059"/>
                <a:gd name="connsiteY11" fmla="*/ 88296 h 325468"/>
                <a:gd name="connsiteX12" fmla="*/ 93504 w 363059"/>
                <a:gd name="connsiteY12" fmla="*/ 94869 h 325468"/>
                <a:gd name="connsiteX13" fmla="*/ 92742 w 363059"/>
                <a:gd name="connsiteY13" fmla="*/ 91821 h 325468"/>
                <a:gd name="connsiteX14" fmla="*/ 28163 w 363059"/>
                <a:gd name="connsiteY14" fmla="*/ 65056 h 325468"/>
                <a:gd name="connsiteX15" fmla="*/ 2731 w 363059"/>
                <a:gd name="connsiteY15" fmla="*/ 89154 h 325468"/>
                <a:gd name="connsiteX16" fmla="*/ 33203 w 363059"/>
                <a:gd name="connsiteY16" fmla="*/ 151925 h 325468"/>
                <a:gd name="connsiteX17" fmla="*/ 68263 w 363059"/>
                <a:gd name="connsiteY17" fmla="*/ 150875 h 325468"/>
                <a:gd name="connsiteX18" fmla="*/ 71311 w 363059"/>
                <a:gd name="connsiteY18" fmla="*/ 149637 h 325468"/>
                <a:gd name="connsiteX19" fmla="*/ 69501 w 363059"/>
                <a:gd name="connsiteY19" fmla="*/ 154019 h 325468"/>
                <a:gd name="connsiteX20" fmla="*/ 69501 w 363059"/>
                <a:gd name="connsiteY20" fmla="*/ 154019 h 325468"/>
                <a:gd name="connsiteX0" fmla="*/ 37021 w 363060"/>
                <a:gd name="connsiteY0" fmla="*/ 229837 h 325468"/>
                <a:gd name="connsiteX1" fmla="*/ 37021 w 363060"/>
                <a:gd name="connsiteY1" fmla="*/ 229837 h 325468"/>
                <a:gd name="connsiteX2" fmla="*/ 111285 w 363060"/>
                <a:gd name="connsiteY2" fmla="*/ 258381 h 325468"/>
                <a:gd name="connsiteX3" fmla="*/ 157838 w 363060"/>
                <a:gd name="connsiteY3" fmla="*/ 191777 h 325468"/>
                <a:gd name="connsiteX4" fmla="*/ 213328 w 363060"/>
                <a:gd name="connsiteY4" fmla="*/ 231076 h 325468"/>
                <a:gd name="connsiteX5" fmla="*/ 202184 w 363060"/>
                <a:gd name="connsiteY5" fmla="*/ 298227 h 325468"/>
                <a:gd name="connsiteX6" fmla="*/ 266763 w 363060"/>
                <a:gd name="connsiteY6" fmla="*/ 324992 h 325468"/>
                <a:gd name="connsiteX7" fmla="*/ 267906 w 363060"/>
                <a:gd name="connsiteY7" fmla="*/ 325468 h 325468"/>
                <a:gd name="connsiteX8" fmla="*/ 363060 w 363060"/>
                <a:gd name="connsiteY8" fmla="*/ 95250 h 325468"/>
                <a:gd name="connsiteX9" fmla="*/ 132175 w 363060"/>
                <a:gd name="connsiteY9" fmla="*/ 0 h 325468"/>
                <a:gd name="connsiteX10" fmla="*/ 96266 w 363060"/>
                <a:gd name="connsiteY10" fmla="*/ 88296 h 325468"/>
                <a:gd name="connsiteX11" fmla="*/ 96266 w 363060"/>
                <a:gd name="connsiteY11" fmla="*/ 88296 h 325468"/>
                <a:gd name="connsiteX12" fmla="*/ 93504 w 363060"/>
                <a:gd name="connsiteY12" fmla="*/ 94869 h 325468"/>
                <a:gd name="connsiteX13" fmla="*/ 92742 w 363060"/>
                <a:gd name="connsiteY13" fmla="*/ 91821 h 325468"/>
                <a:gd name="connsiteX14" fmla="*/ 28163 w 363060"/>
                <a:gd name="connsiteY14" fmla="*/ 65056 h 325468"/>
                <a:gd name="connsiteX15" fmla="*/ 2731 w 363060"/>
                <a:gd name="connsiteY15" fmla="*/ 89154 h 325468"/>
                <a:gd name="connsiteX16" fmla="*/ 33203 w 363060"/>
                <a:gd name="connsiteY16" fmla="*/ 151925 h 325468"/>
                <a:gd name="connsiteX17" fmla="*/ 68263 w 363060"/>
                <a:gd name="connsiteY17" fmla="*/ 150875 h 325468"/>
                <a:gd name="connsiteX18" fmla="*/ 71311 w 363060"/>
                <a:gd name="connsiteY18" fmla="*/ 149637 h 325468"/>
                <a:gd name="connsiteX19" fmla="*/ 69501 w 363060"/>
                <a:gd name="connsiteY19" fmla="*/ 154019 h 325468"/>
                <a:gd name="connsiteX20" fmla="*/ 69501 w 363060"/>
                <a:gd name="connsiteY20" fmla="*/ 154019 h 325468"/>
                <a:gd name="connsiteX21" fmla="*/ 37021 w 363060"/>
                <a:gd name="connsiteY21" fmla="*/ 229837 h 325468"/>
                <a:gd name="connsiteX0" fmla="*/ 37021 w 363060"/>
                <a:gd name="connsiteY0" fmla="*/ 229837 h 325468"/>
                <a:gd name="connsiteX1" fmla="*/ 37021 w 363060"/>
                <a:gd name="connsiteY1" fmla="*/ 229837 h 325468"/>
                <a:gd name="connsiteX2" fmla="*/ 111285 w 363060"/>
                <a:gd name="connsiteY2" fmla="*/ 258381 h 325468"/>
                <a:gd name="connsiteX3" fmla="*/ 157838 w 363060"/>
                <a:gd name="connsiteY3" fmla="*/ 191777 h 325468"/>
                <a:gd name="connsiteX4" fmla="*/ 213328 w 363060"/>
                <a:gd name="connsiteY4" fmla="*/ 221551 h 325468"/>
                <a:gd name="connsiteX5" fmla="*/ 202184 w 363060"/>
                <a:gd name="connsiteY5" fmla="*/ 298227 h 325468"/>
                <a:gd name="connsiteX6" fmla="*/ 266763 w 363060"/>
                <a:gd name="connsiteY6" fmla="*/ 324992 h 325468"/>
                <a:gd name="connsiteX7" fmla="*/ 267906 w 363060"/>
                <a:gd name="connsiteY7" fmla="*/ 325468 h 325468"/>
                <a:gd name="connsiteX8" fmla="*/ 363060 w 363060"/>
                <a:gd name="connsiteY8" fmla="*/ 95250 h 325468"/>
                <a:gd name="connsiteX9" fmla="*/ 132175 w 363060"/>
                <a:gd name="connsiteY9" fmla="*/ 0 h 325468"/>
                <a:gd name="connsiteX10" fmla="*/ 96266 w 363060"/>
                <a:gd name="connsiteY10" fmla="*/ 88296 h 325468"/>
                <a:gd name="connsiteX11" fmla="*/ 96266 w 363060"/>
                <a:gd name="connsiteY11" fmla="*/ 88296 h 325468"/>
                <a:gd name="connsiteX12" fmla="*/ 93504 w 363060"/>
                <a:gd name="connsiteY12" fmla="*/ 94869 h 325468"/>
                <a:gd name="connsiteX13" fmla="*/ 92742 w 363060"/>
                <a:gd name="connsiteY13" fmla="*/ 91821 h 325468"/>
                <a:gd name="connsiteX14" fmla="*/ 28163 w 363060"/>
                <a:gd name="connsiteY14" fmla="*/ 65056 h 325468"/>
                <a:gd name="connsiteX15" fmla="*/ 2731 w 363060"/>
                <a:gd name="connsiteY15" fmla="*/ 89154 h 325468"/>
                <a:gd name="connsiteX16" fmla="*/ 33203 w 363060"/>
                <a:gd name="connsiteY16" fmla="*/ 151925 h 325468"/>
                <a:gd name="connsiteX17" fmla="*/ 68263 w 363060"/>
                <a:gd name="connsiteY17" fmla="*/ 150875 h 325468"/>
                <a:gd name="connsiteX18" fmla="*/ 71311 w 363060"/>
                <a:gd name="connsiteY18" fmla="*/ 149637 h 325468"/>
                <a:gd name="connsiteX19" fmla="*/ 69501 w 363060"/>
                <a:gd name="connsiteY19" fmla="*/ 154019 h 325468"/>
                <a:gd name="connsiteX20" fmla="*/ 69501 w 363060"/>
                <a:gd name="connsiteY20" fmla="*/ 154019 h 325468"/>
                <a:gd name="connsiteX21" fmla="*/ 37021 w 363060"/>
                <a:gd name="connsiteY21" fmla="*/ 229837 h 325468"/>
                <a:gd name="connsiteX0" fmla="*/ 37021 w 363060"/>
                <a:gd name="connsiteY0" fmla="*/ 229837 h 325468"/>
                <a:gd name="connsiteX1" fmla="*/ 37021 w 363060"/>
                <a:gd name="connsiteY1" fmla="*/ 229837 h 325468"/>
                <a:gd name="connsiteX2" fmla="*/ 111285 w 363060"/>
                <a:gd name="connsiteY2" fmla="*/ 258381 h 325468"/>
                <a:gd name="connsiteX3" fmla="*/ 157838 w 363060"/>
                <a:gd name="connsiteY3" fmla="*/ 191777 h 325468"/>
                <a:gd name="connsiteX4" fmla="*/ 213328 w 363060"/>
                <a:gd name="connsiteY4" fmla="*/ 221551 h 325468"/>
                <a:gd name="connsiteX5" fmla="*/ 191072 w 363060"/>
                <a:gd name="connsiteY5" fmla="*/ 295052 h 325468"/>
                <a:gd name="connsiteX6" fmla="*/ 266763 w 363060"/>
                <a:gd name="connsiteY6" fmla="*/ 324992 h 325468"/>
                <a:gd name="connsiteX7" fmla="*/ 267906 w 363060"/>
                <a:gd name="connsiteY7" fmla="*/ 325468 h 325468"/>
                <a:gd name="connsiteX8" fmla="*/ 363060 w 363060"/>
                <a:gd name="connsiteY8" fmla="*/ 95250 h 325468"/>
                <a:gd name="connsiteX9" fmla="*/ 132175 w 363060"/>
                <a:gd name="connsiteY9" fmla="*/ 0 h 325468"/>
                <a:gd name="connsiteX10" fmla="*/ 96266 w 363060"/>
                <a:gd name="connsiteY10" fmla="*/ 88296 h 325468"/>
                <a:gd name="connsiteX11" fmla="*/ 96266 w 363060"/>
                <a:gd name="connsiteY11" fmla="*/ 88296 h 325468"/>
                <a:gd name="connsiteX12" fmla="*/ 93504 w 363060"/>
                <a:gd name="connsiteY12" fmla="*/ 94869 h 325468"/>
                <a:gd name="connsiteX13" fmla="*/ 92742 w 363060"/>
                <a:gd name="connsiteY13" fmla="*/ 91821 h 325468"/>
                <a:gd name="connsiteX14" fmla="*/ 28163 w 363060"/>
                <a:gd name="connsiteY14" fmla="*/ 65056 h 325468"/>
                <a:gd name="connsiteX15" fmla="*/ 2731 w 363060"/>
                <a:gd name="connsiteY15" fmla="*/ 89154 h 325468"/>
                <a:gd name="connsiteX16" fmla="*/ 33203 w 363060"/>
                <a:gd name="connsiteY16" fmla="*/ 151925 h 325468"/>
                <a:gd name="connsiteX17" fmla="*/ 68263 w 363060"/>
                <a:gd name="connsiteY17" fmla="*/ 150875 h 325468"/>
                <a:gd name="connsiteX18" fmla="*/ 71311 w 363060"/>
                <a:gd name="connsiteY18" fmla="*/ 149637 h 325468"/>
                <a:gd name="connsiteX19" fmla="*/ 69501 w 363060"/>
                <a:gd name="connsiteY19" fmla="*/ 154019 h 325468"/>
                <a:gd name="connsiteX20" fmla="*/ 69501 w 363060"/>
                <a:gd name="connsiteY20" fmla="*/ 154019 h 325468"/>
                <a:gd name="connsiteX21" fmla="*/ 37021 w 363060"/>
                <a:gd name="connsiteY21" fmla="*/ 229837 h 3254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Lst>
              <a:rect l="l" t="t" r="r" b="b"/>
              <a:pathLst>
                <a:path w="363060" h="325468">
                  <a:moveTo>
                    <a:pt x="37021" y="229837"/>
                  </a:moveTo>
                  <a:lnTo>
                    <a:pt x="37021" y="229837"/>
                  </a:lnTo>
                  <a:cubicBezTo>
                    <a:pt x="54896" y="237235"/>
                    <a:pt x="93410" y="250983"/>
                    <a:pt x="111285" y="258381"/>
                  </a:cubicBezTo>
                  <a:cubicBezTo>
                    <a:pt x="113200" y="223188"/>
                    <a:pt x="140831" y="197915"/>
                    <a:pt x="157838" y="191777"/>
                  </a:cubicBezTo>
                  <a:cubicBezTo>
                    <a:pt x="174845" y="185639"/>
                    <a:pt x="203932" y="198867"/>
                    <a:pt x="213328" y="221551"/>
                  </a:cubicBezTo>
                  <a:cubicBezTo>
                    <a:pt x="222420" y="244262"/>
                    <a:pt x="207012" y="276494"/>
                    <a:pt x="191072" y="295052"/>
                  </a:cubicBezTo>
                  <a:lnTo>
                    <a:pt x="266763" y="324992"/>
                  </a:lnTo>
                  <a:lnTo>
                    <a:pt x="267906" y="325468"/>
                  </a:lnTo>
                  <a:lnTo>
                    <a:pt x="363060" y="95250"/>
                  </a:lnTo>
                  <a:lnTo>
                    <a:pt x="132175" y="0"/>
                  </a:lnTo>
                  <a:lnTo>
                    <a:pt x="96266" y="88296"/>
                  </a:lnTo>
                  <a:lnTo>
                    <a:pt x="96266" y="88296"/>
                  </a:lnTo>
                  <a:lnTo>
                    <a:pt x="93504" y="94869"/>
                  </a:lnTo>
                  <a:lnTo>
                    <a:pt x="92742" y="91821"/>
                  </a:lnTo>
                  <a:cubicBezTo>
                    <a:pt x="82258" y="66639"/>
                    <a:pt x="53387" y="54672"/>
                    <a:pt x="28163" y="65056"/>
                  </a:cubicBezTo>
                  <a:cubicBezTo>
                    <a:pt x="17105" y="69830"/>
                    <a:pt x="8094" y="78368"/>
                    <a:pt x="2731" y="89154"/>
                  </a:cubicBezTo>
                  <a:cubicBezTo>
                    <a:pt x="-6188" y="114902"/>
                    <a:pt x="7454" y="143006"/>
                    <a:pt x="33203" y="151925"/>
                  </a:cubicBezTo>
                  <a:cubicBezTo>
                    <a:pt x="44623" y="155882"/>
                    <a:pt x="57099" y="155508"/>
                    <a:pt x="68263" y="150875"/>
                  </a:cubicBezTo>
                  <a:lnTo>
                    <a:pt x="71311" y="149637"/>
                  </a:lnTo>
                  <a:lnTo>
                    <a:pt x="69501" y="154019"/>
                  </a:lnTo>
                  <a:lnTo>
                    <a:pt x="69501" y="154019"/>
                  </a:lnTo>
                  <a:lnTo>
                    <a:pt x="37021" y="229837"/>
                  </a:lnTo>
                  <a:close/>
                </a:path>
              </a:pathLst>
            </a:custGeom>
            <a:solidFill>
              <a:srgbClr val="000000"/>
            </a:solidFill>
            <a:ln w="5259" cap="flat">
              <a:noFill/>
              <a:prstDash val="solid"/>
              <a:miter/>
            </a:ln>
          </p:spPr>
          <p:txBody>
            <a:bodyPr rtlCol="0" anchor="ctr"/>
            <a:lstStyle/>
            <a:p>
              <a:endParaRPr lang="en-US"/>
            </a:p>
          </p:txBody>
        </p:sp>
        <p:pic>
          <p:nvPicPr>
            <p:cNvPr id="12" name="Graphic 11" descr="Puzzle pieces outline">
              <a:extLst>
                <a:ext uri="{FF2B5EF4-FFF2-40B4-BE49-F238E27FC236}">
                  <a16:creationId xmlns:a16="http://schemas.microsoft.com/office/drawing/2014/main" id="{070C9AEE-77F1-C861-595B-1DA3E4AC3366}"/>
                </a:ext>
              </a:extLst>
            </p:cNvPr>
            <p:cNvPicPr>
              <a:picLocks noChangeAspect="1"/>
            </p:cNvPicPr>
            <p:nvPr/>
          </p:nvPicPr>
          <p:blipFill>
            <a:blip r:embed="rId5">
              <a:extLst>
                <a:ext uri="{96DAC541-7B7A-43D3-8B79-37D633B846F1}">
                  <asvg:svgBlip xmlns:asvg="http://schemas.microsoft.com/office/drawing/2016/SVG/main" r:embed="rId6"/>
                </a:ext>
              </a:extLst>
            </a:blip>
            <a:srcRect/>
            <a:stretch/>
          </p:blipFill>
          <p:spPr>
            <a:xfrm>
              <a:off x="-54301" y="2545824"/>
              <a:ext cx="914400" cy="914400"/>
            </a:xfrm>
            <a:prstGeom prst="rect">
              <a:avLst/>
            </a:prstGeom>
          </p:spPr>
        </p:pic>
      </p:grpSp>
      <p:sp>
        <p:nvSpPr>
          <p:cNvPr id="48" name="Title 1">
            <a:extLst>
              <a:ext uri="{FF2B5EF4-FFF2-40B4-BE49-F238E27FC236}">
                <a16:creationId xmlns:a16="http://schemas.microsoft.com/office/drawing/2014/main" id="{8150F25D-E87C-088A-2D03-0B65829B6FA6}"/>
              </a:ext>
            </a:extLst>
          </p:cNvPr>
          <p:cNvSpPr>
            <a:spLocks noGrp="1"/>
          </p:cNvSpPr>
          <p:nvPr>
            <p:ph type="title"/>
          </p:nvPr>
        </p:nvSpPr>
        <p:spPr>
          <a:xfrm>
            <a:off x="490282" y="338401"/>
            <a:ext cx="11260666" cy="708763"/>
          </a:xfrm>
        </p:spPr>
        <p:txBody>
          <a:bodyPr>
            <a:normAutofit fontScale="90000"/>
          </a:bodyPr>
          <a:lstStyle/>
          <a:p>
            <a:pPr algn="ctr"/>
            <a:r>
              <a:rPr lang="en-US" dirty="0"/>
              <a:t>What should you consider during development?</a:t>
            </a:r>
          </a:p>
        </p:txBody>
      </p:sp>
      <p:sp>
        <p:nvSpPr>
          <p:cNvPr id="50" name="TextBox 49">
            <a:extLst>
              <a:ext uri="{FF2B5EF4-FFF2-40B4-BE49-F238E27FC236}">
                <a16:creationId xmlns:a16="http://schemas.microsoft.com/office/drawing/2014/main" id="{E7F499F4-8F70-7AB0-9018-09D75AE42DA1}"/>
              </a:ext>
            </a:extLst>
          </p:cNvPr>
          <p:cNvSpPr txBox="1"/>
          <p:nvPr/>
        </p:nvSpPr>
        <p:spPr>
          <a:xfrm>
            <a:off x="2465637" y="1819210"/>
            <a:ext cx="6107228" cy="478144"/>
          </a:xfrm>
          <a:prstGeom prst="rect">
            <a:avLst/>
          </a:prstGeom>
          <a:noFill/>
        </p:spPr>
        <p:txBody>
          <a:bodyPr wrap="square">
            <a:spAutoFit/>
          </a:bodyPr>
          <a:lstStyle/>
          <a:p>
            <a:pPr>
              <a:lnSpc>
                <a:spcPct val="114000"/>
              </a:lnSpc>
            </a:pPr>
            <a:r>
              <a:rPr lang="en-US" sz="2400" dirty="0"/>
              <a:t>Test with a subset of data.</a:t>
            </a:r>
          </a:p>
        </p:txBody>
      </p:sp>
      <p:grpSp>
        <p:nvGrpSpPr>
          <p:cNvPr id="56" name="Group 55">
            <a:extLst>
              <a:ext uri="{FF2B5EF4-FFF2-40B4-BE49-F238E27FC236}">
                <a16:creationId xmlns:a16="http://schemas.microsoft.com/office/drawing/2014/main" id="{F2632100-DB5A-A9B4-211B-AF887D279622}"/>
              </a:ext>
            </a:extLst>
          </p:cNvPr>
          <p:cNvGrpSpPr/>
          <p:nvPr/>
        </p:nvGrpSpPr>
        <p:grpSpPr>
          <a:xfrm>
            <a:off x="1274002" y="2649961"/>
            <a:ext cx="9792235" cy="696197"/>
            <a:chOff x="1274002" y="2649961"/>
            <a:chExt cx="9792235" cy="696197"/>
          </a:xfrm>
        </p:grpSpPr>
        <p:sp>
          <p:nvSpPr>
            <p:cNvPr id="52" name="TextBox 51">
              <a:extLst>
                <a:ext uri="{FF2B5EF4-FFF2-40B4-BE49-F238E27FC236}">
                  <a16:creationId xmlns:a16="http://schemas.microsoft.com/office/drawing/2014/main" id="{455DE6CA-2355-5213-24D4-F3CFC348DEAF}"/>
                </a:ext>
              </a:extLst>
            </p:cNvPr>
            <p:cNvSpPr txBox="1"/>
            <p:nvPr/>
          </p:nvSpPr>
          <p:spPr>
            <a:xfrm>
              <a:off x="2465637" y="2747694"/>
              <a:ext cx="8600600" cy="478144"/>
            </a:xfrm>
            <a:prstGeom prst="rect">
              <a:avLst/>
            </a:prstGeom>
            <a:noFill/>
          </p:spPr>
          <p:txBody>
            <a:bodyPr wrap="square">
              <a:spAutoFit/>
            </a:bodyPr>
            <a:lstStyle/>
            <a:p>
              <a:pPr>
                <a:lnSpc>
                  <a:spcPct val="114000"/>
                </a:lnSpc>
              </a:pPr>
              <a:r>
                <a:rPr lang="en-US" sz="2400" dirty="0"/>
                <a:t>Consider time, space, memory, and GPU needs.</a:t>
              </a:r>
            </a:p>
          </p:txBody>
        </p:sp>
        <p:pic>
          <p:nvPicPr>
            <p:cNvPr id="55" name="Graphic 54" descr="Processor with solid fill">
              <a:extLst>
                <a:ext uri="{FF2B5EF4-FFF2-40B4-BE49-F238E27FC236}">
                  <a16:creationId xmlns:a16="http://schemas.microsoft.com/office/drawing/2014/main" id="{B017624B-41C1-EB60-DEC8-E582377CE4FE}"/>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1274002" y="2649961"/>
              <a:ext cx="696197" cy="696197"/>
            </a:xfrm>
            <a:prstGeom prst="rect">
              <a:avLst/>
            </a:prstGeom>
          </p:spPr>
        </p:pic>
      </p:grpSp>
      <p:grpSp>
        <p:nvGrpSpPr>
          <p:cNvPr id="5" name="Group 4">
            <a:extLst>
              <a:ext uri="{FF2B5EF4-FFF2-40B4-BE49-F238E27FC236}">
                <a16:creationId xmlns:a16="http://schemas.microsoft.com/office/drawing/2014/main" id="{596C9033-4247-B67C-1FBE-6657106689CA}"/>
              </a:ext>
            </a:extLst>
          </p:cNvPr>
          <p:cNvGrpSpPr/>
          <p:nvPr/>
        </p:nvGrpSpPr>
        <p:grpSpPr>
          <a:xfrm>
            <a:off x="1347750" y="4528253"/>
            <a:ext cx="9811387" cy="548682"/>
            <a:chOff x="1347750" y="4528253"/>
            <a:chExt cx="9811387" cy="548682"/>
          </a:xfrm>
        </p:grpSpPr>
        <p:pic>
          <p:nvPicPr>
            <p:cNvPr id="2" name="Google Shape;365;p36" title="application-brackets-outline.png">
              <a:extLst>
                <a:ext uri="{FF2B5EF4-FFF2-40B4-BE49-F238E27FC236}">
                  <a16:creationId xmlns:a16="http://schemas.microsoft.com/office/drawing/2014/main" id="{5A1C24F5-5B95-328C-9481-250E134BA802}"/>
                </a:ext>
              </a:extLst>
            </p:cNvPr>
            <p:cNvPicPr preferRelativeResize="0"/>
            <p:nvPr/>
          </p:nvPicPr>
          <p:blipFill>
            <a:blip r:embed="rId9">
              <a:alphaModFix/>
            </a:blip>
            <a:stretch>
              <a:fillRect/>
            </a:stretch>
          </p:blipFill>
          <p:spPr>
            <a:xfrm>
              <a:off x="1347750" y="4528253"/>
              <a:ext cx="548700" cy="548682"/>
            </a:xfrm>
            <a:prstGeom prst="rect">
              <a:avLst/>
            </a:prstGeom>
            <a:noFill/>
            <a:ln>
              <a:noFill/>
            </a:ln>
          </p:spPr>
        </p:pic>
        <p:sp>
          <p:nvSpPr>
            <p:cNvPr id="3" name="TextBox 2">
              <a:extLst>
                <a:ext uri="{FF2B5EF4-FFF2-40B4-BE49-F238E27FC236}">
                  <a16:creationId xmlns:a16="http://schemas.microsoft.com/office/drawing/2014/main" id="{FCDA16C4-7E7D-FA40-F341-25FABBEBB29E}"/>
                </a:ext>
              </a:extLst>
            </p:cNvPr>
            <p:cNvSpPr txBox="1"/>
            <p:nvPr/>
          </p:nvSpPr>
          <p:spPr>
            <a:xfrm>
              <a:off x="2465637" y="4563522"/>
              <a:ext cx="8693500" cy="478144"/>
            </a:xfrm>
            <a:prstGeom prst="rect">
              <a:avLst/>
            </a:prstGeom>
            <a:noFill/>
          </p:spPr>
          <p:txBody>
            <a:bodyPr wrap="square" rtlCol="0">
              <a:spAutoFit/>
            </a:bodyPr>
            <a:lstStyle/>
            <a:p>
              <a:pPr>
                <a:lnSpc>
                  <a:spcPct val="114000"/>
                </a:lnSpc>
              </a:pPr>
              <a:r>
                <a:rPr lang="en-US" sz="2400" dirty="0"/>
                <a:t>Know your software and create the software environment.</a:t>
              </a:r>
            </a:p>
          </p:txBody>
        </p:sp>
      </p:grpSp>
      <p:sp>
        <p:nvSpPr>
          <p:cNvPr id="4" name="Rectangle 3">
            <a:extLst>
              <a:ext uri="{FF2B5EF4-FFF2-40B4-BE49-F238E27FC236}">
                <a16:creationId xmlns:a16="http://schemas.microsoft.com/office/drawing/2014/main" id="{717F4A58-8119-5816-BC28-728BAC1E1D8B}"/>
              </a:ext>
            </a:extLst>
          </p:cNvPr>
          <p:cNvSpPr/>
          <p:nvPr/>
        </p:nvSpPr>
        <p:spPr>
          <a:xfrm>
            <a:off x="490282" y="1357162"/>
            <a:ext cx="11185162" cy="3099335"/>
          </a:xfrm>
          <a:prstGeom prst="rect">
            <a:avLst/>
          </a:prstGeom>
          <a:solidFill>
            <a:srgbClr val="FFFFFF">
              <a:alpha val="50196"/>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4900709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92"/>
        <p:cNvGrpSpPr/>
        <p:nvPr/>
      </p:nvGrpSpPr>
      <p:grpSpPr>
        <a:xfrm>
          <a:off x="0" y="0"/>
          <a:ext cx="0" cy="0"/>
          <a:chOff x="0" y="0"/>
          <a:chExt cx="0" cy="0"/>
        </a:xfrm>
      </p:grpSpPr>
      <p:sp>
        <p:nvSpPr>
          <p:cNvPr id="93" name="Google Shape;93;p19"/>
          <p:cNvSpPr txBox="1">
            <a:spLocks noGrp="1"/>
          </p:cNvSpPr>
          <p:nvPr>
            <p:ph type="title"/>
          </p:nvPr>
        </p:nvSpPr>
        <p:spPr>
          <a:xfrm>
            <a:off x="415600" y="593367"/>
            <a:ext cx="11360800" cy="763600"/>
          </a:xfrm>
          <a:prstGeom prst="rect">
            <a:avLst/>
          </a:prstGeom>
        </p:spPr>
        <p:txBody>
          <a:bodyPr spcFirstLastPara="1" vert="horz" wrap="square" lIns="121900" tIns="121900" rIns="121900" bIns="121900" rtlCol="0" anchor="t" anchorCtr="0">
            <a:normAutofit fontScale="90000"/>
          </a:bodyPr>
          <a:lstStyle/>
          <a:p>
            <a:r>
              <a:rPr lang="en" dirty="0"/>
              <a:t>Containers - short definition</a:t>
            </a:r>
            <a:endParaRPr dirty="0"/>
          </a:p>
        </p:txBody>
      </p:sp>
      <p:sp>
        <p:nvSpPr>
          <p:cNvPr id="94" name="Google Shape;94;p19"/>
          <p:cNvSpPr txBox="1">
            <a:spLocks noGrp="1"/>
          </p:cNvSpPr>
          <p:nvPr>
            <p:ph type="body" idx="1"/>
          </p:nvPr>
        </p:nvSpPr>
        <p:spPr>
          <a:xfrm>
            <a:off x="415600" y="1536633"/>
            <a:ext cx="11360800" cy="4555200"/>
          </a:xfrm>
          <a:prstGeom prst="rect">
            <a:avLst/>
          </a:prstGeom>
        </p:spPr>
        <p:txBody>
          <a:bodyPr spcFirstLastPara="1" vert="horz" wrap="square" lIns="121900" tIns="121900" rIns="121900" bIns="121900" rtlCol="0" anchor="t" anchorCtr="0">
            <a:normAutofit/>
          </a:bodyPr>
          <a:lstStyle/>
          <a:p>
            <a:pPr marL="0" indent="0">
              <a:buNone/>
            </a:pPr>
            <a:r>
              <a:rPr lang="en" dirty="0">
                <a:latin typeface="+mj-lt"/>
              </a:rPr>
              <a:t>A container is a portable, self-contained operating system that can be easily executed on different computers regardless of their operating systems or programs.</a:t>
            </a:r>
            <a:endParaRPr dirty="0">
              <a:latin typeface="+mj-lt"/>
            </a:endParaRPr>
          </a:p>
          <a:p>
            <a:pPr marL="0" indent="0">
              <a:spcBef>
                <a:spcPts val="1600"/>
              </a:spcBef>
              <a:buNone/>
            </a:pPr>
            <a:endParaRPr dirty="0">
              <a:latin typeface="+mj-lt"/>
            </a:endParaRPr>
          </a:p>
          <a:p>
            <a:pPr marL="0" indent="0">
              <a:spcBef>
                <a:spcPts val="1600"/>
              </a:spcBef>
              <a:spcAft>
                <a:spcPts val="1600"/>
              </a:spcAft>
              <a:buClr>
                <a:schemeClr val="dk1"/>
              </a:buClr>
              <a:buSzPts val="1100"/>
              <a:buNone/>
            </a:pPr>
            <a:r>
              <a:rPr lang="en" sz="2000" i="1" dirty="0">
                <a:solidFill>
                  <a:srgbClr val="333333"/>
                </a:solidFill>
                <a:highlight>
                  <a:srgbClr val="FFFFFF"/>
                </a:highlight>
                <a:latin typeface="+mj-lt"/>
                <a:ea typeface="Red Hat Text"/>
                <a:cs typeface="Red Hat Text"/>
                <a:sym typeface="Red Hat Text"/>
              </a:rPr>
              <a:t>“A container is a standard unit of software that packages up code and all its dependencies so the application runs quickly and reliably from one computing environment to another.”</a:t>
            </a:r>
            <a:r>
              <a:rPr lang="en" sz="2000" dirty="0">
                <a:solidFill>
                  <a:srgbClr val="333333"/>
                </a:solidFill>
                <a:highlight>
                  <a:srgbClr val="FFFFFF"/>
                </a:highlight>
                <a:latin typeface="+mj-lt"/>
                <a:ea typeface="Red Hat Text"/>
                <a:cs typeface="Red Hat Text"/>
                <a:sym typeface="Red Hat Text"/>
              </a:rPr>
              <a:t> – </a:t>
            </a:r>
            <a:r>
              <a:rPr lang="en" sz="2000" dirty="0">
                <a:solidFill>
                  <a:srgbClr val="0479A8"/>
                </a:solidFill>
                <a:highlight>
                  <a:srgbClr val="FFFFFF"/>
                </a:highlight>
                <a:uFill>
                  <a:noFill/>
                </a:uFill>
                <a:latin typeface="+mj-lt"/>
                <a:ea typeface="Red Hat Text"/>
                <a:cs typeface="Red Hat Text"/>
                <a:sym typeface="Red Hat Text"/>
                <a:hlinkClick r:id="rId3">
                  <a:extLst>
                    <a:ext uri="{A12FA001-AC4F-418D-AE19-62706E023703}">
                      <ahyp:hlinkClr xmlns:ahyp="http://schemas.microsoft.com/office/drawing/2018/hyperlinkcolor" val="tx"/>
                    </a:ext>
                  </a:extLst>
                </a:hlinkClick>
              </a:rPr>
              <a:t>Docker</a:t>
            </a:r>
            <a:endParaRPr dirty="0">
              <a:latin typeface="+mj-lt"/>
            </a:endParaRPr>
          </a:p>
        </p:txBody>
      </p:sp>
      <p:sp>
        <p:nvSpPr>
          <p:cNvPr id="96" name="Google Shape;96;p19"/>
          <p:cNvSpPr txBox="1"/>
          <p:nvPr/>
        </p:nvSpPr>
        <p:spPr>
          <a:xfrm>
            <a:off x="415600" y="5537981"/>
            <a:ext cx="7186800" cy="451302"/>
          </a:xfrm>
          <a:prstGeom prst="rect">
            <a:avLst/>
          </a:prstGeom>
          <a:noFill/>
          <a:ln>
            <a:noFill/>
          </a:ln>
        </p:spPr>
        <p:txBody>
          <a:bodyPr spcFirstLastPara="1" wrap="square" lIns="121900" tIns="121900" rIns="121900" bIns="121900" anchor="t" anchorCtr="0">
            <a:spAutoFit/>
          </a:bodyPr>
          <a:lstStyle/>
          <a:p>
            <a:r>
              <a:rPr lang="en" sz="1333" u="sng" dirty="0">
                <a:solidFill>
                  <a:schemeClr val="hlink"/>
                </a:solidFill>
                <a:hlinkClick r:id="rId4"/>
              </a:rPr>
              <a:t>https://chtc.cs.wisc.edu/uw-research-computing/software-overview-htc#what-is-a-container</a:t>
            </a:r>
            <a:r>
              <a:rPr lang="en" sz="1333" dirty="0">
                <a:solidFill>
                  <a:schemeClr val="dk1"/>
                </a:solidFill>
              </a:rPr>
              <a:t> </a:t>
            </a:r>
            <a:endParaRPr sz="1333" dirty="0">
              <a:solidFill>
                <a:schemeClr val="dk1"/>
              </a:solidFill>
            </a:endParaRPr>
          </a:p>
        </p:txBody>
      </p:sp>
    </p:spTree>
    <p:extLst>
      <p:ext uri="{BB962C8B-B14F-4D97-AF65-F5344CB8AC3E}">
        <p14:creationId xmlns:p14="http://schemas.microsoft.com/office/powerpoint/2010/main" val="32027215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00"/>
        <p:cNvGrpSpPr/>
        <p:nvPr/>
      </p:nvGrpSpPr>
      <p:grpSpPr>
        <a:xfrm>
          <a:off x="0" y="0"/>
          <a:ext cx="0" cy="0"/>
          <a:chOff x="0" y="0"/>
          <a:chExt cx="0" cy="0"/>
        </a:xfrm>
      </p:grpSpPr>
      <p:sp>
        <p:nvSpPr>
          <p:cNvPr id="101" name="Google Shape;101;p20"/>
          <p:cNvSpPr txBox="1">
            <a:spLocks noGrp="1"/>
          </p:cNvSpPr>
          <p:nvPr>
            <p:ph type="title"/>
          </p:nvPr>
        </p:nvSpPr>
        <p:spPr>
          <a:xfrm>
            <a:off x="415600" y="593367"/>
            <a:ext cx="11360800" cy="763600"/>
          </a:xfrm>
          <a:prstGeom prst="rect">
            <a:avLst/>
          </a:prstGeom>
        </p:spPr>
        <p:txBody>
          <a:bodyPr spcFirstLastPara="1" vert="horz" wrap="square" lIns="121900" tIns="121900" rIns="121900" bIns="121900" rtlCol="0" anchor="t" anchorCtr="0">
            <a:normAutofit fontScale="90000"/>
          </a:bodyPr>
          <a:lstStyle/>
          <a:p>
            <a:r>
              <a:rPr lang="en"/>
              <a:t>Analogy - Container as a Backpack</a:t>
            </a:r>
            <a:endParaRPr/>
          </a:p>
        </p:txBody>
      </p:sp>
      <p:sp>
        <p:nvSpPr>
          <p:cNvPr id="102" name="Google Shape;102;p20"/>
          <p:cNvSpPr txBox="1">
            <a:spLocks noGrp="1"/>
          </p:cNvSpPr>
          <p:nvPr>
            <p:ph type="body" idx="1"/>
          </p:nvPr>
        </p:nvSpPr>
        <p:spPr>
          <a:xfrm>
            <a:off x="415600" y="1536633"/>
            <a:ext cx="5216400" cy="4555200"/>
          </a:xfrm>
          <a:prstGeom prst="rect">
            <a:avLst/>
          </a:prstGeom>
        </p:spPr>
        <p:txBody>
          <a:bodyPr spcFirstLastPara="1" vert="horz" wrap="square" lIns="121900" tIns="121900" rIns="121900" bIns="121900" rtlCol="0" anchor="t" anchorCtr="0">
            <a:normAutofit lnSpcReduction="10000"/>
          </a:bodyPr>
          <a:lstStyle/>
          <a:p>
            <a:pPr marL="0" indent="0">
              <a:buNone/>
            </a:pPr>
            <a:r>
              <a:rPr lang="en" dirty="0">
                <a:latin typeface="+mj-lt"/>
              </a:rPr>
              <a:t>When you go camping, you might always bring:</a:t>
            </a:r>
            <a:endParaRPr dirty="0">
              <a:latin typeface="+mj-lt"/>
            </a:endParaRPr>
          </a:p>
          <a:p>
            <a:pPr>
              <a:spcBef>
                <a:spcPts val="1600"/>
              </a:spcBef>
            </a:pPr>
            <a:r>
              <a:rPr lang="en" dirty="0">
                <a:latin typeface="+mj-lt"/>
              </a:rPr>
              <a:t>tent</a:t>
            </a:r>
            <a:endParaRPr dirty="0">
              <a:latin typeface="+mj-lt"/>
            </a:endParaRPr>
          </a:p>
          <a:p>
            <a:r>
              <a:rPr lang="en" dirty="0">
                <a:latin typeface="+mj-lt"/>
              </a:rPr>
              <a:t>sleeping bag</a:t>
            </a:r>
            <a:endParaRPr dirty="0">
              <a:latin typeface="+mj-lt"/>
            </a:endParaRPr>
          </a:p>
          <a:p>
            <a:r>
              <a:rPr lang="en" dirty="0">
                <a:latin typeface="+mj-lt"/>
              </a:rPr>
              <a:t>water bottle</a:t>
            </a:r>
            <a:endParaRPr dirty="0">
              <a:latin typeface="+mj-lt"/>
            </a:endParaRPr>
          </a:p>
          <a:p>
            <a:r>
              <a:rPr lang="en" dirty="0">
                <a:latin typeface="+mj-lt"/>
              </a:rPr>
              <a:t>matches/lighter</a:t>
            </a:r>
            <a:endParaRPr dirty="0">
              <a:latin typeface="+mj-lt"/>
            </a:endParaRPr>
          </a:p>
          <a:p>
            <a:r>
              <a:rPr lang="en" dirty="0">
                <a:latin typeface="+mj-lt"/>
              </a:rPr>
              <a:t>multitool</a:t>
            </a:r>
            <a:endParaRPr dirty="0">
              <a:latin typeface="+mj-lt"/>
            </a:endParaRPr>
          </a:p>
          <a:p>
            <a:r>
              <a:rPr lang="en" dirty="0">
                <a:latin typeface="+mj-lt"/>
              </a:rPr>
              <a:t>emergency kit</a:t>
            </a:r>
            <a:endParaRPr dirty="0">
              <a:latin typeface="+mj-lt"/>
            </a:endParaRPr>
          </a:p>
          <a:p>
            <a:pPr marL="0" indent="0">
              <a:spcBef>
                <a:spcPts val="1600"/>
              </a:spcBef>
              <a:spcAft>
                <a:spcPts val="1600"/>
              </a:spcAft>
              <a:buNone/>
            </a:pPr>
            <a:r>
              <a:rPr lang="en" dirty="0">
                <a:latin typeface="+mj-lt"/>
              </a:rPr>
              <a:t>Food, clothes may be different per trip</a:t>
            </a:r>
            <a:endParaRPr dirty="0">
              <a:latin typeface="+mj-lt"/>
            </a:endParaRPr>
          </a:p>
        </p:txBody>
      </p:sp>
      <p:sp>
        <p:nvSpPr>
          <p:cNvPr id="104" name="Google Shape;104;p20"/>
          <p:cNvSpPr txBox="1"/>
          <p:nvPr/>
        </p:nvSpPr>
        <p:spPr>
          <a:xfrm>
            <a:off x="415600" y="5640531"/>
            <a:ext cx="7186800" cy="451302"/>
          </a:xfrm>
          <a:prstGeom prst="rect">
            <a:avLst/>
          </a:prstGeom>
          <a:noFill/>
          <a:ln>
            <a:noFill/>
          </a:ln>
        </p:spPr>
        <p:txBody>
          <a:bodyPr spcFirstLastPara="1" wrap="square" lIns="121900" tIns="121900" rIns="121900" bIns="121900" anchor="t" anchorCtr="0">
            <a:spAutoFit/>
          </a:bodyPr>
          <a:lstStyle/>
          <a:p>
            <a:r>
              <a:rPr lang="en" sz="1333" u="sng" dirty="0">
                <a:solidFill>
                  <a:schemeClr val="hlink"/>
                </a:solidFill>
                <a:hlinkClick r:id="rId3"/>
              </a:rPr>
              <a:t>https://chtc.cs.wisc.edu/uw-research-computing/software-overview-htc#what-is-a-container</a:t>
            </a:r>
            <a:r>
              <a:rPr lang="en" sz="1333" dirty="0">
                <a:solidFill>
                  <a:schemeClr val="dk1"/>
                </a:solidFill>
              </a:rPr>
              <a:t> </a:t>
            </a:r>
            <a:endParaRPr sz="1333" dirty="0">
              <a:solidFill>
                <a:schemeClr val="dk1"/>
              </a:solidFill>
            </a:endParaRPr>
          </a:p>
        </p:txBody>
      </p:sp>
      <p:pic>
        <p:nvPicPr>
          <p:cNvPr id="105" name="Google Shape;105;p20"/>
          <p:cNvPicPr preferRelativeResize="0"/>
          <p:nvPr/>
        </p:nvPicPr>
        <p:blipFill>
          <a:blip r:embed="rId4">
            <a:alphaModFix/>
          </a:blip>
          <a:stretch>
            <a:fillRect/>
          </a:stretch>
        </p:blipFill>
        <p:spPr>
          <a:xfrm>
            <a:off x="5322933" y="1905618"/>
            <a:ext cx="6351867" cy="3004433"/>
          </a:xfrm>
          <a:prstGeom prst="rect">
            <a:avLst/>
          </a:prstGeom>
          <a:noFill/>
          <a:ln>
            <a:noFill/>
          </a:ln>
        </p:spPr>
      </p:pic>
    </p:spTree>
    <p:extLst>
      <p:ext uri="{BB962C8B-B14F-4D97-AF65-F5344CB8AC3E}">
        <p14:creationId xmlns:p14="http://schemas.microsoft.com/office/powerpoint/2010/main" val="192950779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09"/>
        <p:cNvGrpSpPr/>
        <p:nvPr/>
      </p:nvGrpSpPr>
      <p:grpSpPr>
        <a:xfrm>
          <a:off x="0" y="0"/>
          <a:ext cx="0" cy="0"/>
          <a:chOff x="0" y="0"/>
          <a:chExt cx="0" cy="0"/>
        </a:xfrm>
      </p:grpSpPr>
      <p:sp>
        <p:nvSpPr>
          <p:cNvPr id="110" name="Google Shape;110;p21"/>
          <p:cNvSpPr txBox="1">
            <a:spLocks noGrp="1"/>
          </p:cNvSpPr>
          <p:nvPr>
            <p:ph type="title"/>
          </p:nvPr>
        </p:nvSpPr>
        <p:spPr>
          <a:xfrm>
            <a:off x="415600" y="593367"/>
            <a:ext cx="11360800" cy="763600"/>
          </a:xfrm>
          <a:prstGeom prst="rect">
            <a:avLst/>
          </a:prstGeom>
        </p:spPr>
        <p:txBody>
          <a:bodyPr spcFirstLastPara="1" vert="horz" wrap="square" lIns="121900" tIns="121900" rIns="121900" bIns="121900" rtlCol="0" anchor="t" anchorCtr="0">
            <a:normAutofit fontScale="90000"/>
          </a:bodyPr>
          <a:lstStyle/>
          <a:p>
            <a:r>
              <a:rPr lang="en"/>
              <a:t>Analogy - Container as a Backpack</a:t>
            </a:r>
            <a:endParaRPr/>
          </a:p>
        </p:txBody>
      </p:sp>
      <p:sp>
        <p:nvSpPr>
          <p:cNvPr id="111" name="Google Shape;111;p21"/>
          <p:cNvSpPr txBox="1">
            <a:spLocks noGrp="1"/>
          </p:cNvSpPr>
          <p:nvPr>
            <p:ph type="body" idx="1"/>
          </p:nvPr>
        </p:nvSpPr>
        <p:spPr>
          <a:xfrm>
            <a:off x="415600" y="1536633"/>
            <a:ext cx="5216400" cy="4555200"/>
          </a:xfrm>
          <a:prstGeom prst="rect">
            <a:avLst/>
          </a:prstGeom>
        </p:spPr>
        <p:txBody>
          <a:bodyPr spcFirstLastPara="1" vert="horz" wrap="square" lIns="121900" tIns="121900" rIns="121900" bIns="121900" rtlCol="0" anchor="t" anchorCtr="0">
            <a:normAutofit/>
          </a:bodyPr>
          <a:lstStyle/>
          <a:p>
            <a:pPr marL="0" indent="0">
              <a:buNone/>
            </a:pPr>
            <a:r>
              <a:rPr lang="en" dirty="0">
                <a:latin typeface="+mj-lt"/>
              </a:rPr>
              <a:t>In the same way, for your calculation you might want to always bring:</a:t>
            </a:r>
            <a:endParaRPr dirty="0">
              <a:latin typeface="+mj-lt"/>
            </a:endParaRPr>
          </a:p>
          <a:p>
            <a:pPr>
              <a:spcBef>
                <a:spcPts val="1600"/>
              </a:spcBef>
            </a:pPr>
            <a:r>
              <a:rPr lang="en" dirty="0">
                <a:latin typeface="+mj-lt"/>
              </a:rPr>
              <a:t>operating system</a:t>
            </a:r>
            <a:endParaRPr dirty="0">
              <a:latin typeface="+mj-lt"/>
            </a:endParaRPr>
          </a:p>
          <a:p>
            <a:r>
              <a:rPr lang="en" dirty="0">
                <a:latin typeface="+mj-lt"/>
              </a:rPr>
              <a:t>command line tools</a:t>
            </a:r>
            <a:endParaRPr dirty="0">
              <a:latin typeface="+mj-lt"/>
            </a:endParaRPr>
          </a:p>
          <a:p>
            <a:r>
              <a:rPr lang="en" dirty="0">
                <a:latin typeface="+mj-lt"/>
              </a:rPr>
              <a:t>specific programs</a:t>
            </a:r>
            <a:endParaRPr dirty="0">
              <a:latin typeface="+mj-lt"/>
            </a:endParaRPr>
          </a:p>
          <a:p>
            <a:r>
              <a:rPr lang="en" dirty="0">
                <a:latin typeface="+mj-lt"/>
              </a:rPr>
              <a:t>specific versions</a:t>
            </a:r>
            <a:endParaRPr dirty="0">
              <a:latin typeface="+mj-lt"/>
            </a:endParaRPr>
          </a:p>
          <a:p>
            <a:pPr marL="0" indent="0">
              <a:spcBef>
                <a:spcPts val="1600"/>
              </a:spcBef>
              <a:spcAft>
                <a:spcPts val="1600"/>
              </a:spcAft>
              <a:buNone/>
            </a:pPr>
            <a:r>
              <a:rPr lang="en" dirty="0">
                <a:latin typeface="+mj-lt"/>
              </a:rPr>
              <a:t>Input, output files may be different per job</a:t>
            </a:r>
            <a:endParaRPr dirty="0">
              <a:latin typeface="+mj-lt"/>
            </a:endParaRPr>
          </a:p>
        </p:txBody>
      </p:sp>
      <p:pic>
        <p:nvPicPr>
          <p:cNvPr id="113" name="Google Shape;113;p21"/>
          <p:cNvPicPr preferRelativeResize="0"/>
          <p:nvPr/>
        </p:nvPicPr>
        <p:blipFill>
          <a:blip r:embed="rId3">
            <a:alphaModFix/>
          </a:blip>
          <a:stretch>
            <a:fillRect/>
          </a:stretch>
        </p:blipFill>
        <p:spPr>
          <a:xfrm>
            <a:off x="5322933" y="1905618"/>
            <a:ext cx="6351867" cy="3004433"/>
          </a:xfrm>
          <a:prstGeom prst="rect">
            <a:avLst/>
          </a:prstGeom>
          <a:noFill/>
          <a:ln>
            <a:noFill/>
          </a:ln>
        </p:spPr>
      </p:pic>
      <p:sp>
        <p:nvSpPr>
          <p:cNvPr id="114" name="Google Shape;114;p21"/>
          <p:cNvSpPr txBox="1"/>
          <p:nvPr/>
        </p:nvSpPr>
        <p:spPr>
          <a:xfrm>
            <a:off x="436771" y="5823034"/>
            <a:ext cx="7186800" cy="451302"/>
          </a:xfrm>
          <a:prstGeom prst="rect">
            <a:avLst/>
          </a:prstGeom>
          <a:noFill/>
          <a:ln>
            <a:noFill/>
          </a:ln>
        </p:spPr>
        <p:txBody>
          <a:bodyPr spcFirstLastPara="1" wrap="square" lIns="121900" tIns="121900" rIns="121900" bIns="121900" anchor="t" anchorCtr="0">
            <a:spAutoFit/>
          </a:bodyPr>
          <a:lstStyle/>
          <a:p>
            <a:r>
              <a:rPr lang="en" sz="1333" u="sng">
                <a:solidFill>
                  <a:schemeClr val="hlink"/>
                </a:solidFill>
                <a:hlinkClick r:id="rId4"/>
              </a:rPr>
              <a:t>https://chtc.cs.wisc.edu/uw-research-computing/software-overview-htc#what-is-a-container</a:t>
            </a:r>
            <a:r>
              <a:rPr lang="en" sz="1333">
                <a:solidFill>
                  <a:schemeClr val="dk1"/>
                </a:solidFill>
              </a:rPr>
              <a:t> </a:t>
            </a:r>
            <a:endParaRPr sz="1333">
              <a:solidFill>
                <a:schemeClr val="dk1"/>
              </a:solidFill>
            </a:endParaRPr>
          </a:p>
        </p:txBody>
      </p:sp>
      <p:pic>
        <p:nvPicPr>
          <p:cNvPr id="115" name="Google Shape;115;p21"/>
          <p:cNvPicPr preferRelativeResize="0"/>
          <p:nvPr/>
        </p:nvPicPr>
        <p:blipFill>
          <a:blip r:embed="rId5">
            <a:alphaModFix/>
          </a:blip>
          <a:stretch>
            <a:fillRect/>
          </a:stretch>
        </p:blipFill>
        <p:spPr>
          <a:xfrm>
            <a:off x="5629433" y="4967934"/>
            <a:ext cx="5738867" cy="855100"/>
          </a:xfrm>
          <a:prstGeom prst="rect">
            <a:avLst/>
          </a:prstGeom>
          <a:noFill/>
          <a:ln>
            <a:noFill/>
          </a:ln>
        </p:spPr>
      </p:pic>
    </p:spTree>
    <p:extLst>
      <p:ext uri="{BB962C8B-B14F-4D97-AF65-F5344CB8AC3E}">
        <p14:creationId xmlns:p14="http://schemas.microsoft.com/office/powerpoint/2010/main" val="349673474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34"/>
        <p:cNvGrpSpPr/>
        <p:nvPr/>
      </p:nvGrpSpPr>
      <p:grpSpPr>
        <a:xfrm>
          <a:off x="0" y="0"/>
          <a:ext cx="0" cy="0"/>
          <a:chOff x="0" y="0"/>
          <a:chExt cx="0" cy="0"/>
        </a:xfrm>
      </p:grpSpPr>
      <p:sp>
        <p:nvSpPr>
          <p:cNvPr id="135" name="Google Shape;135;p24"/>
          <p:cNvSpPr txBox="1">
            <a:spLocks noGrp="1"/>
          </p:cNvSpPr>
          <p:nvPr>
            <p:ph type="title"/>
          </p:nvPr>
        </p:nvSpPr>
        <p:spPr>
          <a:xfrm>
            <a:off x="415600" y="211567"/>
            <a:ext cx="11360800" cy="763600"/>
          </a:xfrm>
          <a:prstGeom prst="rect">
            <a:avLst/>
          </a:prstGeom>
        </p:spPr>
        <p:txBody>
          <a:bodyPr spcFirstLastPara="1" vert="horz" wrap="square" lIns="121900" tIns="121900" rIns="121900" bIns="121900" rtlCol="0" anchor="t" anchorCtr="0">
            <a:noAutofit/>
          </a:bodyPr>
          <a:lstStyle/>
          <a:p>
            <a:pPr>
              <a:buClr>
                <a:schemeClr val="dk1"/>
              </a:buClr>
              <a:buSzPts val="1100"/>
            </a:pPr>
            <a:r>
              <a:rPr lang="en-US" dirty="0"/>
              <a:t>What containers provide</a:t>
            </a:r>
          </a:p>
        </p:txBody>
      </p:sp>
      <p:sp>
        <p:nvSpPr>
          <p:cNvPr id="136" name="Google Shape;136;p24"/>
          <p:cNvSpPr txBox="1">
            <a:spLocks noGrp="1"/>
          </p:cNvSpPr>
          <p:nvPr>
            <p:ph type="body" idx="1"/>
          </p:nvPr>
        </p:nvSpPr>
        <p:spPr>
          <a:xfrm>
            <a:off x="415600" y="1192696"/>
            <a:ext cx="11360800" cy="4899137"/>
          </a:xfrm>
          <a:prstGeom prst="rect">
            <a:avLst/>
          </a:prstGeom>
        </p:spPr>
        <p:txBody>
          <a:bodyPr spcFirstLastPara="1" vert="horz" wrap="square" lIns="121900" tIns="121900" rIns="121900" bIns="121900" rtlCol="0" anchor="t" anchorCtr="0">
            <a:normAutofit fontScale="77500" lnSpcReduction="20000"/>
          </a:bodyPr>
          <a:lstStyle/>
          <a:p>
            <a:pPr marL="0" indent="0">
              <a:lnSpc>
                <a:spcPct val="134000"/>
              </a:lnSpc>
              <a:spcBef>
                <a:spcPts val="1600"/>
              </a:spcBef>
              <a:buNone/>
            </a:pPr>
            <a:r>
              <a:rPr lang="en-US" sz="3100" b="1" dirty="0">
                <a:latin typeface="+mj-lt"/>
              </a:rPr>
              <a:t>P</a:t>
            </a:r>
            <a:r>
              <a:rPr lang="en" sz="3100" b="1" dirty="0">
                <a:latin typeface="+mj-lt"/>
              </a:rPr>
              <a:t>ortability.</a:t>
            </a:r>
            <a:r>
              <a:rPr lang="en" sz="3100" dirty="0">
                <a:latin typeface="+mj-lt"/>
              </a:rPr>
              <a:t> You can run on a heterogeneous pool of machines!</a:t>
            </a:r>
            <a:br>
              <a:rPr lang="en" sz="3100" dirty="0">
                <a:latin typeface="+mj-lt"/>
              </a:rPr>
            </a:br>
            <a:endParaRPr lang="en" sz="3100" dirty="0">
              <a:latin typeface="+mj-lt"/>
            </a:endParaRPr>
          </a:p>
          <a:p>
            <a:pPr marL="0" indent="0">
              <a:lnSpc>
                <a:spcPct val="134000"/>
              </a:lnSpc>
              <a:buNone/>
            </a:pPr>
            <a:r>
              <a:rPr lang="en" sz="3100" b="1" dirty="0">
                <a:latin typeface="+mj-lt"/>
              </a:rPr>
              <a:t>User control.</a:t>
            </a:r>
            <a:r>
              <a:rPr lang="en" sz="3100" dirty="0">
                <a:latin typeface="+mj-lt"/>
              </a:rPr>
              <a:t> You install the packages and define the environment.</a:t>
            </a:r>
          </a:p>
          <a:p>
            <a:pPr marL="0" indent="0">
              <a:lnSpc>
                <a:spcPct val="134000"/>
              </a:lnSpc>
              <a:buNone/>
            </a:pPr>
            <a:endParaRPr sz="3100" dirty="0">
              <a:latin typeface="+mj-lt"/>
            </a:endParaRPr>
          </a:p>
          <a:p>
            <a:pPr marL="0" indent="0">
              <a:lnSpc>
                <a:spcPct val="134000"/>
              </a:lnSpc>
              <a:buNone/>
            </a:pPr>
            <a:r>
              <a:rPr lang="en" sz="3100" b="1" dirty="0">
                <a:latin typeface="+mj-lt"/>
              </a:rPr>
              <a:t>Ease of use. </a:t>
            </a:r>
            <a:r>
              <a:rPr lang="en" sz="3100" dirty="0">
                <a:latin typeface="+mj-lt"/>
              </a:rPr>
              <a:t>Build the container once and deploy!</a:t>
            </a:r>
            <a:endParaRPr sz="3100" b="1" dirty="0">
              <a:latin typeface="+mj-lt"/>
            </a:endParaRPr>
          </a:p>
          <a:p>
            <a:pPr marL="0" indent="0">
              <a:lnSpc>
                <a:spcPct val="110000"/>
              </a:lnSpc>
              <a:spcBef>
                <a:spcPts val="1600"/>
              </a:spcBef>
              <a:buNone/>
            </a:pPr>
            <a:endParaRPr lang="en" i="1" dirty="0">
              <a:latin typeface="+mj-lt"/>
            </a:endParaRPr>
          </a:p>
          <a:p>
            <a:pPr marL="0" indent="0">
              <a:lnSpc>
                <a:spcPct val="110000"/>
              </a:lnSpc>
              <a:spcBef>
                <a:spcPts val="1600"/>
              </a:spcBef>
              <a:buNone/>
            </a:pPr>
            <a:r>
              <a:rPr lang="en" i="1" dirty="0">
                <a:latin typeface="+mj-lt"/>
              </a:rPr>
              <a:t>and require no more technical skill than other methods of installing software!</a:t>
            </a:r>
            <a:br>
              <a:rPr lang="en" i="1" dirty="0">
                <a:latin typeface="+mj-lt"/>
              </a:rPr>
            </a:br>
            <a:endParaRPr lang="en-US" i="1" dirty="0">
              <a:latin typeface="+mj-lt"/>
            </a:endParaRPr>
          </a:p>
          <a:p>
            <a:pPr marL="0" indent="0">
              <a:lnSpc>
                <a:spcPct val="110000"/>
              </a:lnSpc>
              <a:spcBef>
                <a:spcPts val="1600"/>
              </a:spcBef>
              <a:spcAft>
                <a:spcPts val="1600"/>
              </a:spcAft>
              <a:buNone/>
            </a:pPr>
            <a:r>
              <a:rPr lang="en-US" sz="2000" i="1" dirty="0">
                <a:solidFill>
                  <a:srgbClr val="333333"/>
                </a:solidFill>
                <a:highlight>
                  <a:srgbClr val="FFFFFF"/>
                </a:highlight>
                <a:latin typeface="+mj-lt"/>
                <a:ea typeface="Red Hat Text"/>
                <a:cs typeface="Red Hat Text"/>
                <a:sym typeface="Red Hat Text"/>
              </a:rPr>
              <a:t>“You can build a container using </a:t>
            </a:r>
            <a:r>
              <a:rPr lang="en-US" sz="2000" i="1" dirty="0" err="1">
                <a:solidFill>
                  <a:srgbClr val="333333"/>
                </a:solidFill>
                <a:highlight>
                  <a:srgbClr val="FFFFFF"/>
                </a:highlight>
                <a:latin typeface="+mj-lt"/>
                <a:ea typeface="Red Hat Text"/>
                <a:cs typeface="Red Hat Text"/>
                <a:sym typeface="Red Hat Text"/>
              </a:rPr>
              <a:t>Apptainer</a:t>
            </a:r>
            <a:r>
              <a:rPr lang="en-US" sz="2000" i="1" dirty="0">
                <a:solidFill>
                  <a:srgbClr val="333333"/>
                </a:solidFill>
                <a:highlight>
                  <a:srgbClr val="FFFFFF"/>
                </a:highlight>
                <a:latin typeface="+mj-lt"/>
                <a:ea typeface="Red Hat Text"/>
                <a:cs typeface="Red Hat Text"/>
                <a:sym typeface="Red Hat Text"/>
              </a:rPr>
              <a:t> on your laptop, and then run it on many of the largest HPC clusters in the world, local university or company clusters, a single server, in the cloud, or on a workstation down the hall.”</a:t>
            </a:r>
            <a:r>
              <a:rPr lang="en-US" sz="2000" dirty="0">
                <a:solidFill>
                  <a:srgbClr val="333333"/>
                </a:solidFill>
                <a:highlight>
                  <a:srgbClr val="FFFFFF"/>
                </a:highlight>
                <a:latin typeface="+mj-lt"/>
                <a:ea typeface="Red Hat Text"/>
                <a:cs typeface="Red Hat Text"/>
                <a:sym typeface="Red Hat Text"/>
              </a:rPr>
              <a:t> – </a:t>
            </a:r>
            <a:r>
              <a:rPr lang="en-US" sz="2000" dirty="0" err="1">
                <a:solidFill>
                  <a:srgbClr val="0479A8"/>
                </a:solidFill>
                <a:highlight>
                  <a:srgbClr val="FFFFFF"/>
                </a:highlight>
                <a:uFill>
                  <a:noFill/>
                </a:uFill>
                <a:latin typeface="+mj-lt"/>
                <a:ea typeface="Red Hat Text"/>
                <a:cs typeface="Red Hat Text"/>
                <a:sym typeface="Red Hat Text"/>
                <a:hlinkClick r:id="rId3">
                  <a:extLst>
                    <a:ext uri="{A12FA001-AC4F-418D-AE19-62706E023703}">
                      <ahyp:hlinkClr xmlns:ahyp="http://schemas.microsoft.com/office/drawing/2018/hyperlinkcolor" val="tx"/>
                    </a:ext>
                  </a:extLst>
                </a:hlinkClick>
              </a:rPr>
              <a:t>Apptainer</a:t>
            </a:r>
            <a:endParaRPr lang="en-US" dirty="0">
              <a:latin typeface="+mj-lt"/>
            </a:endParaRPr>
          </a:p>
        </p:txBody>
      </p:sp>
    </p:spTree>
    <p:extLst>
      <p:ext uri="{BB962C8B-B14F-4D97-AF65-F5344CB8AC3E}">
        <p14:creationId xmlns:p14="http://schemas.microsoft.com/office/powerpoint/2010/main" val="197420684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C821B9-68DB-1E06-25C5-BD67E69F3475}"/>
              </a:ext>
            </a:extLst>
          </p:cNvPr>
          <p:cNvSpPr>
            <a:spLocks noGrp="1"/>
          </p:cNvSpPr>
          <p:nvPr>
            <p:ph type="title"/>
          </p:nvPr>
        </p:nvSpPr>
        <p:spPr>
          <a:xfrm>
            <a:off x="415600" y="373555"/>
            <a:ext cx="11360800" cy="763600"/>
          </a:xfrm>
        </p:spPr>
        <p:txBody>
          <a:bodyPr>
            <a:normAutofit fontScale="90000"/>
          </a:bodyPr>
          <a:lstStyle/>
          <a:p>
            <a:r>
              <a:rPr lang="en-US" dirty="0"/>
              <a:t>Container engines</a:t>
            </a:r>
          </a:p>
        </p:txBody>
      </p:sp>
      <p:pic>
        <p:nvPicPr>
          <p:cNvPr id="18" name="Graphic 17">
            <a:extLst>
              <a:ext uri="{FF2B5EF4-FFF2-40B4-BE49-F238E27FC236}">
                <a16:creationId xmlns:a16="http://schemas.microsoft.com/office/drawing/2014/main" id="{1A147093-CEBD-00CE-D642-7D2E9179A411}"/>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1344017" y="1665332"/>
            <a:ext cx="3839160" cy="1187210"/>
          </a:xfrm>
          <a:prstGeom prst="rect">
            <a:avLst/>
          </a:prstGeom>
        </p:spPr>
      </p:pic>
      <p:sp>
        <p:nvSpPr>
          <p:cNvPr id="20" name="TextBox 19">
            <a:extLst>
              <a:ext uri="{FF2B5EF4-FFF2-40B4-BE49-F238E27FC236}">
                <a16:creationId xmlns:a16="http://schemas.microsoft.com/office/drawing/2014/main" id="{471BA6DA-AFB7-B58A-5EF2-3350116D6FD8}"/>
              </a:ext>
            </a:extLst>
          </p:cNvPr>
          <p:cNvSpPr txBox="1"/>
          <p:nvPr/>
        </p:nvSpPr>
        <p:spPr>
          <a:xfrm>
            <a:off x="415600" y="2933492"/>
            <a:ext cx="5390147" cy="1115626"/>
          </a:xfrm>
          <a:prstGeom prst="rect">
            <a:avLst/>
          </a:prstGeom>
          <a:noFill/>
        </p:spPr>
        <p:txBody>
          <a:bodyPr wrap="square" rtlCol="0">
            <a:spAutoFit/>
          </a:bodyPr>
          <a:lstStyle/>
          <a:p>
            <a:pPr marL="285750" indent="-285750">
              <a:lnSpc>
                <a:spcPct val="114000"/>
              </a:lnSpc>
              <a:buFont typeface="Arial" panose="020B0604020202020204" pitchFamily="34" charset="0"/>
              <a:buChar char="•"/>
            </a:pPr>
            <a:r>
              <a:rPr lang="en-US" sz="2000" b="1" dirty="0"/>
              <a:t>Great for new users</a:t>
            </a:r>
          </a:p>
          <a:p>
            <a:pPr marL="285750" indent="-285750">
              <a:lnSpc>
                <a:spcPct val="114000"/>
              </a:lnSpc>
              <a:buFont typeface="Arial" panose="020B0604020202020204" pitchFamily="34" charset="0"/>
              <a:buChar char="•"/>
            </a:pPr>
            <a:r>
              <a:rPr lang="en-US" sz="2000" dirty="0"/>
              <a:t>Users can build their images directly on CHTC/</a:t>
            </a:r>
            <a:r>
              <a:rPr lang="en-US" sz="2000" dirty="0" err="1"/>
              <a:t>OSPool</a:t>
            </a:r>
            <a:r>
              <a:rPr lang="en-US" sz="2000" dirty="0"/>
              <a:t> systems with </a:t>
            </a:r>
            <a:r>
              <a:rPr lang="en-US" sz="2000" dirty="0" err="1"/>
              <a:t>Apptainer</a:t>
            </a:r>
            <a:endParaRPr lang="en-US" sz="2000" dirty="0"/>
          </a:p>
        </p:txBody>
      </p:sp>
      <p:pic>
        <p:nvPicPr>
          <p:cNvPr id="3" name="Picture 2" descr="A blue letters on a black background&#10;&#10;AI-generated content may be incorrect.">
            <a:extLst>
              <a:ext uri="{FF2B5EF4-FFF2-40B4-BE49-F238E27FC236}">
                <a16:creationId xmlns:a16="http://schemas.microsoft.com/office/drawing/2014/main" id="{20DCB4AF-BCFA-CECD-D420-0E08FB67CC5E}"/>
              </a:ext>
            </a:extLst>
          </p:cNvPr>
          <p:cNvPicPr>
            <a:picLocks noChangeAspect="1"/>
          </p:cNvPicPr>
          <p:nvPr/>
        </p:nvPicPr>
        <p:blipFill>
          <a:blip r:embed="rId4"/>
          <a:stretch>
            <a:fillRect/>
          </a:stretch>
        </p:blipFill>
        <p:spPr>
          <a:xfrm>
            <a:off x="7279799" y="1877137"/>
            <a:ext cx="3355980" cy="763601"/>
          </a:xfrm>
          <a:prstGeom prst="rect">
            <a:avLst/>
          </a:prstGeom>
        </p:spPr>
      </p:pic>
      <p:sp>
        <p:nvSpPr>
          <p:cNvPr id="5" name="TextBox 4">
            <a:extLst>
              <a:ext uri="{FF2B5EF4-FFF2-40B4-BE49-F238E27FC236}">
                <a16:creationId xmlns:a16="http://schemas.microsoft.com/office/drawing/2014/main" id="{7E381458-5397-1B05-FCD8-BDAFC38EC6F7}"/>
              </a:ext>
            </a:extLst>
          </p:cNvPr>
          <p:cNvSpPr txBox="1"/>
          <p:nvPr/>
        </p:nvSpPr>
        <p:spPr>
          <a:xfrm>
            <a:off x="6386253" y="2933492"/>
            <a:ext cx="5390147" cy="1817357"/>
          </a:xfrm>
          <a:prstGeom prst="rect">
            <a:avLst/>
          </a:prstGeom>
          <a:noFill/>
        </p:spPr>
        <p:txBody>
          <a:bodyPr wrap="square" rtlCol="0">
            <a:spAutoFit/>
          </a:bodyPr>
          <a:lstStyle/>
          <a:p>
            <a:pPr marL="285750" indent="-285750">
              <a:lnSpc>
                <a:spcPct val="114000"/>
              </a:lnSpc>
              <a:buFont typeface="Arial" panose="020B0604020202020204" pitchFamily="34" charset="0"/>
              <a:buChar char="•"/>
            </a:pPr>
            <a:r>
              <a:rPr lang="en-US" sz="2000" dirty="0"/>
              <a:t>CHTC-only*</a:t>
            </a:r>
            <a:endParaRPr lang="en-US" sz="2000" b="1" dirty="0"/>
          </a:p>
          <a:p>
            <a:pPr marL="285750" indent="-285750">
              <a:lnSpc>
                <a:spcPct val="114000"/>
              </a:lnSpc>
              <a:buFont typeface="Arial" panose="020B0604020202020204" pitchFamily="34" charset="0"/>
              <a:buChar char="•"/>
            </a:pPr>
            <a:r>
              <a:rPr lang="en-US" sz="2000" b="1" dirty="0"/>
              <a:t>Great for users familiar with Docker</a:t>
            </a:r>
          </a:p>
          <a:p>
            <a:pPr marL="285750" indent="-285750">
              <a:lnSpc>
                <a:spcPct val="114000"/>
              </a:lnSpc>
              <a:buFont typeface="Arial" panose="020B0604020202020204" pitchFamily="34" charset="0"/>
              <a:buChar char="•"/>
            </a:pPr>
            <a:r>
              <a:rPr lang="en-US" sz="2000" dirty="0"/>
              <a:t>Easy to share images</a:t>
            </a:r>
          </a:p>
          <a:p>
            <a:pPr marL="285750" indent="-285750">
              <a:lnSpc>
                <a:spcPct val="114000"/>
              </a:lnSpc>
              <a:buFont typeface="Arial" panose="020B0604020202020204" pitchFamily="34" charset="0"/>
              <a:buChar char="•"/>
            </a:pPr>
            <a:r>
              <a:rPr lang="en-US" sz="2000" dirty="0" err="1"/>
              <a:t>HTCondor</a:t>
            </a:r>
            <a:r>
              <a:rPr lang="en-US" sz="2000" dirty="0"/>
              <a:t> can pull images from a public Docker Hub repository</a:t>
            </a:r>
            <a:endParaRPr lang="en-US" sz="2000" i="1" dirty="0"/>
          </a:p>
        </p:txBody>
      </p:sp>
      <p:sp>
        <p:nvSpPr>
          <p:cNvPr id="6" name="TextBox 5">
            <a:extLst>
              <a:ext uri="{FF2B5EF4-FFF2-40B4-BE49-F238E27FC236}">
                <a16:creationId xmlns:a16="http://schemas.microsoft.com/office/drawing/2014/main" id="{C3290816-5083-045A-2255-25D69BFC5856}"/>
              </a:ext>
            </a:extLst>
          </p:cNvPr>
          <p:cNvSpPr txBox="1"/>
          <p:nvPr/>
        </p:nvSpPr>
        <p:spPr>
          <a:xfrm>
            <a:off x="513708" y="5476123"/>
            <a:ext cx="11137186" cy="369332"/>
          </a:xfrm>
          <a:prstGeom prst="rect">
            <a:avLst/>
          </a:prstGeom>
          <a:noFill/>
        </p:spPr>
        <p:txBody>
          <a:bodyPr wrap="square" rtlCol="0">
            <a:spAutoFit/>
          </a:bodyPr>
          <a:lstStyle/>
          <a:p>
            <a:r>
              <a:rPr lang="en-US" dirty="0"/>
              <a:t>* Most Docker images can be converted to </a:t>
            </a:r>
            <a:r>
              <a:rPr lang="en-US" dirty="0" err="1"/>
              <a:t>Apptainer</a:t>
            </a:r>
            <a:r>
              <a:rPr lang="en-US" dirty="0"/>
              <a:t> images (.</a:t>
            </a:r>
            <a:r>
              <a:rPr lang="en-US" dirty="0" err="1"/>
              <a:t>sif</a:t>
            </a:r>
            <a:r>
              <a:rPr lang="en-US" dirty="0"/>
              <a:t>)</a:t>
            </a:r>
          </a:p>
        </p:txBody>
      </p:sp>
    </p:spTree>
    <p:extLst>
      <p:ext uri="{BB962C8B-B14F-4D97-AF65-F5344CB8AC3E}">
        <p14:creationId xmlns:p14="http://schemas.microsoft.com/office/powerpoint/2010/main" val="4501580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3A75F279-5A33-4F53-B8BE-C61C09A7A892}"/>
              </a:ext>
            </a:extLst>
          </p:cNvPr>
          <p:cNvSpPr>
            <a:spLocks noGrp="1"/>
          </p:cNvSpPr>
          <p:nvPr>
            <p:ph type="title"/>
          </p:nvPr>
        </p:nvSpPr>
        <p:spPr>
          <a:xfrm>
            <a:off x="111369" y="146114"/>
            <a:ext cx="11816861" cy="789175"/>
          </a:xfrm>
        </p:spPr>
        <p:txBody>
          <a:bodyPr>
            <a:normAutofit/>
          </a:bodyPr>
          <a:lstStyle/>
          <a:p>
            <a:r>
              <a:rPr lang="en-US" sz="4000" dirty="0"/>
              <a:t>Defining the environment and container image</a:t>
            </a:r>
          </a:p>
        </p:txBody>
      </p:sp>
      <p:sp>
        <p:nvSpPr>
          <p:cNvPr id="3" name="Content Placeholder 2">
            <a:extLst>
              <a:ext uri="{FF2B5EF4-FFF2-40B4-BE49-F238E27FC236}">
                <a16:creationId xmlns:a16="http://schemas.microsoft.com/office/drawing/2014/main" id="{B700B96E-996D-B845-95B5-100DA70BC75B}"/>
              </a:ext>
            </a:extLst>
          </p:cNvPr>
          <p:cNvSpPr>
            <a:spLocks noGrp="1"/>
          </p:cNvSpPr>
          <p:nvPr>
            <p:ph sz="half" idx="1"/>
          </p:nvPr>
        </p:nvSpPr>
        <p:spPr>
          <a:xfrm>
            <a:off x="838200" y="935288"/>
            <a:ext cx="5181600" cy="5157503"/>
          </a:xfrm>
          <a:solidFill>
            <a:schemeClr val="accent6">
              <a:lumMod val="20000"/>
              <a:lumOff val="80000"/>
            </a:schemeClr>
          </a:solidFill>
        </p:spPr>
        <p:txBody>
          <a:bodyPr>
            <a:normAutofit/>
          </a:bodyPr>
          <a:lstStyle/>
          <a:p>
            <a:pPr marL="0" indent="0">
              <a:lnSpc>
                <a:spcPct val="120000"/>
              </a:lnSpc>
              <a:spcBef>
                <a:spcPts val="0"/>
              </a:spcBef>
              <a:buNone/>
            </a:pPr>
            <a:r>
              <a:rPr lang="en-US" sz="1100" dirty="0">
                <a:highlight>
                  <a:srgbClr val="FFFF00"/>
                </a:highlight>
                <a:latin typeface="Consolas" panose="020B0609020204030204" pitchFamily="49" charset="0"/>
                <a:cs typeface="Courier New" panose="02070309020205020404" pitchFamily="49" charset="0"/>
              </a:rPr>
              <a:t># Start from a standard CUDA image</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FROM </a:t>
            </a:r>
            <a:r>
              <a:rPr lang="en-US" sz="1100" dirty="0" err="1">
                <a:latin typeface="Consolas" panose="020B0609020204030204" pitchFamily="49" charset="0"/>
                <a:cs typeface="Courier New" panose="02070309020205020404" pitchFamily="49" charset="0"/>
              </a:rPr>
              <a:t>nvidia</a:t>
            </a:r>
            <a:r>
              <a:rPr lang="en-US" sz="1100" dirty="0">
                <a:latin typeface="Consolas" panose="020B0609020204030204" pitchFamily="49" charset="0"/>
                <a:cs typeface="Courier New" panose="02070309020205020404" pitchFamily="49" charset="0"/>
              </a:rPr>
              <a:t>/cuda:12.4.1-runtime-ubuntu22.04</a:t>
            </a:r>
          </a:p>
          <a:p>
            <a:pPr marL="0" indent="0">
              <a:lnSpc>
                <a:spcPct val="120000"/>
              </a:lnSpc>
              <a:spcBef>
                <a:spcPts val="0"/>
              </a:spcBef>
              <a:buNone/>
            </a:pPr>
            <a:endParaRPr lang="en-US" sz="1100" dirty="0">
              <a:latin typeface="Consolas" panose="020B0609020204030204" pitchFamily="49" charset="0"/>
              <a:cs typeface="Courier New" panose="02070309020205020404" pitchFamily="49" charset="0"/>
            </a:endParaRP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 Update software repositories and install dependencies</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RUN apt-get update</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RUN apt-get install software-properties-common -y</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RUN add-apt-repository </a:t>
            </a:r>
            <a:r>
              <a:rPr lang="en-US" sz="1100" dirty="0" err="1">
                <a:latin typeface="Consolas" panose="020B0609020204030204" pitchFamily="49" charset="0"/>
                <a:cs typeface="Courier New" panose="02070309020205020404" pitchFamily="49" charset="0"/>
              </a:rPr>
              <a:t>ppa:deadsnakes</a:t>
            </a:r>
            <a:r>
              <a:rPr lang="en-US" sz="1100" dirty="0">
                <a:latin typeface="Consolas" panose="020B0609020204030204" pitchFamily="49" charset="0"/>
                <a:cs typeface="Courier New" panose="02070309020205020404" pitchFamily="49" charset="0"/>
              </a:rPr>
              <a:t>/</a:t>
            </a:r>
            <a:r>
              <a:rPr lang="en-US" sz="1100" dirty="0" err="1">
                <a:latin typeface="Consolas" panose="020B0609020204030204" pitchFamily="49" charset="0"/>
                <a:cs typeface="Courier New" panose="02070309020205020404" pitchFamily="49" charset="0"/>
              </a:rPr>
              <a:t>ppa</a:t>
            </a:r>
            <a:r>
              <a:rPr lang="en-US" sz="1100" dirty="0">
                <a:latin typeface="Consolas" panose="020B0609020204030204" pitchFamily="49" charset="0"/>
                <a:cs typeface="Courier New" panose="02070309020205020404" pitchFamily="49" charset="0"/>
              </a:rPr>
              <a:t> -y</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ARG DEBIAN_FRONTEND="noninteractive"</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ENV TZ=America/Chicago</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RUN apt-get update</a:t>
            </a:r>
          </a:p>
          <a:p>
            <a:pPr marL="0" indent="0">
              <a:lnSpc>
                <a:spcPct val="120000"/>
              </a:lnSpc>
              <a:spcBef>
                <a:spcPts val="0"/>
              </a:spcBef>
              <a:buNone/>
            </a:pPr>
            <a:endParaRPr lang="en-US" sz="1100" dirty="0">
              <a:latin typeface="Consolas" panose="020B0609020204030204" pitchFamily="49" charset="0"/>
              <a:cs typeface="Courier New" panose="02070309020205020404" pitchFamily="49" charset="0"/>
            </a:endParaRP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 Install python and pip</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RUN apt-get install -y \</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    </a:t>
            </a:r>
            <a:r>
              <a:rPr lang="en-US" sz="1100" dirty="0">
                <a:highlight>
                  <a:srgbClr val="00FFFF"/>
                </a:highlight>
                <a:latin typeface="Consolas" panose="020B0609020204030204" pitchFamily="49" charset="0"/>
                <a:cs typeface="Courier New" panose="02070309020205020404" pitchFamily="49" charset="0"/>
              </a:rPr>
              <a:t>python3.12 python3.12-dev python3.12-venv zip \</a:t>
            </a:r>
          </a:p>
          <a:p>
            <a:pPr marL="0" indent="0">
              <a:lnSpc>
                <a:spcPct val="120000"/>
              </a:lnSpc>
              <a:spcBef>
                <a:spcPts val="0"/>
              </a:spcBef>
              <a:buNone/>
            </a:pPr>
            <a:r>
              <a:rPr lang="en-US" sz="1100" dirty="0">
                <a:highlight>
                  <a:srgbClr val="00FFFF"/>
                </a:highlight>
                <a:latin typeface="Consolas" panose="020B0609020204030204" pitchFamily="49" charset="0"/>
                <a:cs typeface="Courier New" panose="02070309020205020404" pitchFamily="49" charset="0"/>
              </a:rPr>
              <a:t>    &amp;&amp; update-alternatives --install /</a:t>
            </a:r>
            <a:r>
              <a:rPr lang="en-US" sz="1100" dirty="0" err="1">
                <a:highlight>
                  <a:srgbClr val="00FFFF"/>
                </a:highlight>
                <a:latin typeface="Consolas" panose="020B0609020204030204" pitchFamily="49" charset="0"/>
                <a:cs typeface="Courier New" panose="02070309020205020404" pitchFamily="49" charset="0"/>
              </a:rPr>
              <a:t>usr</a:t>
            </a:r>
            <a:r>
              <a:rPr lang="en-US" sz="1100" dirty="0">
                <a:highlight>
                  <a:srgbClr val="00FFFF"/>
                </a:highlight>
                <a:latin typeface="Consolas" panose="020B0609020204030204" pitchFamily="49" charset="0"/>
                <a:cs typeface="Courier New" panose="02070309020205020404" pitchFamily="49" charset="0"/>
              </a:rPr>
              <a:t>/bin/python python /</a:t>
            </a:r>
            <a:r>
              <a:rPr lang="en-US" sz="1100" dirty="0" err="1">
                <a:highlight>
                  <a:srgbClr val="00FFFF"/>
                </a:highlight>
                <a:latin typeface="Consolas" panose="020B0609020204030204" pitchFamily="49" charset="0"/>
                <a:cs typeface="Courier New" panose="02070309020205020404" pitchFamily="49" charset="0"/>
              </a:rPr>
              <a:t>usr</a:t>
            </a:r>
            <a:r>
              <a:rPr lang="en-US" sz="1100" dirty="0">
                <a:highlight>
                  <a:srgbClr val="00FFFF"/>
                </a:highlight>
                <a:latin typeface="Consolas" panose="020B0609020204030204" pitchFamily="49" charset="0"/>
                <a:cs typeface="Courier New" panose="02070309020205020404" pitchFamily="49" charset="0"/>
              </a:rPr>
              <a:t>/bin/python3.12 1 \</a:t>
            </a:r>
          </a:p>
          <a:p>
            <a:pPr marL="0" indent="0">
              <a:lnSpc>
                <a:spcPct val="120000"/>
              </a:lnSpc>
              <a:spcBef>
                <a:spcPts val="0"/>
              </a:spcBef>
              <a:buNone/>
            </a:pPr>
            <a:r>
              <a:rPr lang="en-US" sz="1100" dirty="0">
                <a:highlight>
                  <a:srgbClr val="00FFFF"/>
                </a:highlight>
                <a:latin typeface="Consolas" panose="020B0609020204030204" pitchFamily="49" charset="0"/>
                <a:cs typeface="Courier New" panose="02070309020205020404" pitchFamily="49" charset="0"/>
              </a:rPr>
              <a:t>    &amp;&amp; python -m </a:t>
            </a:r>
            <a:r>
              <a:rPr lang="en-US" sz="1100" dirty="0" err="1">
                <a:highlight>
                  <a:srgbClr val="00FFFF"/>
                </a:highlight>
                <a:latin typeface="Consolas" panose="020B0609020204030204" pitchFamily="49" charset="0"/>
                <a:cs typeface="Courier New" panose="02070309020205020404" pitchFamily="49" charset="0"/>
              </a:rPr>
              <a:t>ensurepip</a:t>
            </a:r>
            <a:r>
              <a:rPr lang="en-US" sz="1100" dirty="0">
                <a:highlight>
                  <a:srgbClr val="00FFFF"/>
                </a:highlight>
                <a:latin typeface="Consolas" panose="020B0609020204030204" pitchFamily="49" charset="0"/>
                <a:cs typeface="Courier New" panose="02070309020205020404" pitchFamily="49" charset="0"/>
              </a:rPr>
              <a:t> --upgrade \</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    &amp;&amp; rm -rf /var/lib/apt/lists/*</a:t>
            </a:r>
          </a:p>
          <a:p>
            <a:pPr marL="0" indent="0">
              <a:lnSpc>
                <a:spcPct val="120000"/>
              </a:lnSpc>
              <a:spcBef>
                <a:spcPts val="0"/>
              </a:spcBef>
              <a:buNone/>
            </a:pPr>
            <a:endParaRPr lang="en-US" sz="1100" dirty="0">
              <a:latin typeface="Consolas" panose="020B0609020204030204" pitchFamily="49" charset="0"/>
              <a:cs typeface="Courier New" panose="02070309020205020404" pitchFamily="49" charset="0"/>
            </a:endParaRP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 Set working directory</a:t>
            </a: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WORKDIR /app</a:t>
            </a:r>
          </a:p>
          <a:p>
            <a:pPr marL="0" indent="0">
              <a:lnSpc>
                <a:spcPct val="120000"/>
              </a:lnSpc>
              <a:spcBef>
                <a:spcPts val="0"/>
              </a:spcBef>
              <a:buNone/>
            </a:pPr>
            <a:endParaRPr lang="en-US" sz="1100" dirty="0">
              <a:latin typeface="Consolas" panose="020B0609020204030204" pitchFamily="49" charset="0"/>
              <a:cs typeface="Courier New" panose="02070309020205020404" pitchFamily="49" charset="0"/>
            </a:endParaRPr>
          </a:p>
          <a:p>
            <a:pPr marL="0" indent="0">
              <a:lnSpc>
                <a:spcPct val="120000"/>
              </a:lnSpc>
              <a:spcBef>
                <a:spcPts val="0"/>
              </a:spcBef>
              <a:buNone/>
            </a:pPr>
            <a:r>
              <a:rPr lang="en-US" sz="1100" dirty="0">
                <a:latin typeface="Consolas" panose="020B0609020204030204" pitchFamily="49" charset="0"/>
                <a:cs typeface="Courier New" panose="02070309020205020404" pitchFamily="49" charset="0"/>
              </a:rPr>
              <a:t># Copy only the requirements file first and install dependencies</a:t>
            </a:r>
          </a:p>
          <a:p>
            <a:pPr marL="0" indent="0">
              <a:lnSpc>
                <a:spcPct val="120000"/>
              </a:lnSpc>
              <a:spcBef>
                <a:spcPts val="0"/>
              </a:spcBef>
              <a:buNone/>
            </a:pPr>
            <a:r>
              <a:rPr lang="en-US" sz="1100" dirty="0">
                <a:highlight>
                  <a:srgbClr val="FF00FF"/>
                </a:highlight>
                <a:latin typeface="Consolas" panose="020B0609020204030204" pitchFamily="49" charset="0"/>
                <a:cs typeface="Courier New" panose="02070309020205020404" pitchFamily="49" charset="0"/>
              </a:rPr>
              <a:t>COPY </a:t>
            </a:r>
            <a:r>
              <a:rPr lang="en-US" sz="1100" dirty="0" err="1">
                <a:highlight>
                  <a:srgbClr val="FF00FF"/>
                </a:highlight>
                <a:latin typeface="Consolas" panose="020B0609020204030204" pitchFamily="49" charset="0"/>
                <a:cs typeface="Courier New" panose="02070309020205020404" pitchFamily="49" charset="0"/>
              </a:rPr>
              <a:t>requirements.txt</a:t>
            </a:r>
            <a:r>
              <a:rPr lang="en-US" sz="1100" dirty="0">
                <a:highlight>
                  <a:srgbClr val="FF00FF"/>
                </a:highlight>
                <a:latin typeface="Consolas" panose="020B0609020204030204" pitchFamily="49" charset="0"/>
                <a:cs typeface="Courier New" panose="02070309020205020404" pitchFamily="49" charset="0"/>
              </a:rPr>
              <a:t> .</a:t>
            </a:r>
          </a:p>
          <a:p>
            <a:pPr marL="0" indent="0">
              <a:lnSpc>
                <a:spcPct val="120000"/>
              </a:lnSpc>
              <a:spcBef>
                <a:spcPts val="0"/>
              </a:spcBef>
              <a:buNone/>
            </a:pPr>
            <a:r>
              <a:rPr lang="en-US" sz="1100" dirty="0">
                <a:highlight>
                  <a:srgbClr val="FF00FF"/>
                </a:highlight>
                <a:latin typeface="Consolas" panose="020B0609020204030204" pitchFamily="49" charset="0"/>
                <a:cs typeface="Courier New" panose="02070309020205020404" pitchFamily="49" charset="0"/>
              </a:rPr>
              <a:t>RUN pip3.12 install -r requirements.txt</a:t>
            </a:r>
          </a:p>
        </p:txBody>
      </p:sp>
      <p:sp>
        <p:nvSpPr>
          <p:cNvPr id="5" name="Content Placeholder 4">
            <a:extLst>
              <a:ext uri="{FF2B5EF4-FFF2-40B4-BE49-F238E27FC236}">
                <a16:creationId xmlns:a16="http://schemas.microsoft.com/office/drawing/2014/main" id="{2ED71851-7E51-1137-9FD1-AA1CA30B371F}"/>
              </a:ext>
            </a:extLst>
          </p:cNvPr>
          <p:cNvSpPr>
            <a:spLocks noGrp="1"/>
          </p:cNvSpPr>
          <p:nvPr>
            <p:ph sz="half" idx="2"/>
          </p:nvPr>
        </p:nvSpPr>
        <p:spPr>
          <a:xfrm>
            <a:off x="6383215" y="1049733"/>
            <a:ext cx="5181600" cy="4351338"/>
          </a:xfrm>
        </p:spPr>
        <p:txBody>
          <a:bodyPr>
            <a:noAutofit/>
          </a:bodyPr>
          <a:lstStyle/>
          <a:p>
            <a:r>
              <a:rPr lang="en-US" sz="2400" dirty="0">
                <a:highlight>
                  <a:srgbClr val="FFFF00"/>
                </a:highlight>
              </a:rPr>
              <a:t>We want to use GPUs and this is a generally compatible CUDA image to start from</a:t>
            </a:r>
          </a:p>
          <a:p>
            <a:r>
              <a:rPr lang="en-US" sz="2400" dirty="0">
                <a:highlight>
                  <a:srgbClr val="00FFFF"/>
                </a:highlight>
              </a:rPr>
              <a:t>We want to install python3.12 and make sure that pip is available</a:t>
            </a:r>
          </a:p>
          <a:p>
            <a:r>
              <a:rPr lang="en-US" sz="2400" dirty="0">
                <a:highlight>
                  <a:srgbClr val="FF00FF"/>
                </a:highlight>
              </a:rPr>
              <a:t>Install our python dependencies</a:t>
            </a:r>
          </a:p>
        </p:txBody>
      </p:sp>
      <p:sp>
        <p:nvSpPr>
          <p:cNvPr id="6" name="TextBox 5">
            <a:extLst>
              <a:ext uri="{FF2B5EF4-FFF2-40B4-BE49-F238E27FC236}">
                <a16:creationId xmlns:a16="http://schemas.microsoft.com/office/drawing/2014/main" id="{7D7092B1-FDB9-790E-7E2E-934AE0DB7774}"/>
              </a:ext>
            </a:extLst>
          </p:cNvPr>
          <p:cNvSpPr txBox="1"/>
          <p:nvPr/>
        </p:nvSpPr>
        <p:spPr>
          <a:xfrm rot="16200000">
            <a:off x="11827" y="1316130"/>
            <a:ext cx="1131015" cy="369332"/>
          </a:xfrm>
          <a:prstGeom prst="rect">
            <a:avLst/>
          </a:prstGeom>
          <a:noFill/>
        </p:spPr>
        <p:txBody>
          <a:bodyPr wrap="none" rtlCol="0">
            <a:spAutoFit/>
          </a:bodyPr>
          <a:lstStyle/>
          <a:p>
            <a:r>
              <a:rPr lang="en-US" dirty="0" err="1"/>
              <a:t>Dockerfile</a:t>
            </a:r>
            <a:endParaRPr lang="en-US" dirty="0"/>
          </a:p>
        </p:txBody>
      </p:sp>
      <p:sp>
        <p:nvSpPr>
          <p:cNvPr id="7" name="Content Placeholder 2">
            <a:extLst>
              <a:ext uri="{FF2B5EF4-FFF2-40B4-BE49-F238E27FC236}">
                <a16:creationId xmlns:a16="http://schemas.microsoft.com/office/drawing/2014/main" id="{B805D380-35C9-A888-306B-15D2E452A825}"/>
              </a:ext>
            </a:extLst>
          </p:cNvPr>
          <p:cNvSpPr txBox="1">
            <a:spLocks/>
          </p:cNvSpPr>
          <p:nvPr/>
        </p:nvSpPr>
        <p:spPr>
          <a:xfrm>
            <a:off x="6908332" y="4352346"/>
            <a:ext cx="4131365" cy="1657826"/>
          </a:xfrm>
          <a:prstGeom prst="rect">
            <a:avLst/>
          </a:prstGeom>
          <a:solidFill>
            <a:schemeClr val="tx2">
              <a:lumMod val="20000"/>
              <a:lumOff val="80000"/>
            </a:schemeClr>
          </a:solidFill>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20000"/>
              </a:lnSpc>
              <a:spcBef>
                <a:spcPts val="0"/>
              </a:spcBef>
              <a:buFont typeface="Arial" panose="020B0604020202020204" pitchFamily="34" charset="0"/>
              <a:buNone/>
            </a:pPr>
            <a:r>
              <a:rPr lang="en-US" sz="1100" dirty="0">
                <a:latin typeface="Consolas" panose="020B0609020204030204" pitchFamily="49" charset="0"/>
                <a:cs typeface="Courier New" panose="02070309020205020404" pitchFamily="49" charset="0"/>
              </a:rPr>
              <a:t>pandas</a:t>
            </a:r>
          </a:p>
          <a:p>
            <a:pPr marL="0" indent="0">
              <a:lnSpc>
                <a:spcPct val="120000"/>
              </a:lnSpc>
              <a:spcBef>
                <a:spcPts val="0"/>
              </a:spcBef>
              <a:buFont typeface="Arial" panose="020B0604020202020204" pitchFamily="34" charset="0"/>
              <a:buNone/>
            </a:pPr>
            <a:r>
              <a:rPr lang="en-US" sz="1100" dirty="0">
                <a:latin typeface="Consolas" panose="020B0609020204030204" pitchFamily="49" charset="0"/>
                <a:cs typeface="Courier New" panose="02070309020205020404" pitchFamily="49" charset="0"/>
              </a:rPr>
              <a:t>typer</a:t>
            </a:r>
          </a:p>
          <a:p>
            <a:pPr marL="0" indent="0">
              <a:lnSpc>
                <a:spcPct val="120000"/>
              </a:lnSpc>
              <a:spcBef>
                <a:spcPts val="0"/>
              </a:spcBef>
              <a:buFont typeface="Arial" panose="020B0604020202020204" pitchFamily="34" charset="0"/>
              <a:buNone/>
            </a:pPr>
            <a:r>
              <a:rPr lang="en-US" sz="1100" dirty="0">
                <a:latin typeface="Consolas" panose="020B0609020204030204" pitchFamily="49" charset="0"/>
                <a:cs typeface="Courier New" panose="02070309020205020404" pitchFamily="49" charset="0"/>
              </a:rPr>
              <a:t>torch</a:t>
            </a:r>
          </a:p>
          <a:p>
            <a:pPr marL="0" indent="0">
              <a:lnSpc>
                <a:spcPct val="120000"/>
              </a:lnSpc>
              <a:spcBef>
                <a:spcPts val="0"/>
              </a:spcBef>
              <a:buFont typeface="Arial" panose="020B0604020202020204" pitchFamily="34" charset="0"/>
              <a:buNone/>
            </a:pPr>
            <a:r>
              <a:rPr lang="en-US" sz="1100" dirty="0">
                <a:latin typeface="Consolas" panose="020B0609020204030204" pitchFamily="49" charset="0"/>
                <a:cs typeface="Courier New" panose="02070309020205020404" pitchFamily="49" charset="0"/>
              </a:rPr>
              <a:t>matplotlib</a:t>
            </a:r>
          </a:p>
          <a:p>
            <a:pPr marL="0" indent="0">
              <a:lnSpc>
                <a:spcPct val="120000"/>
              </a:lnSpc>
              <a:spcBef>
                <a:spcPts val="0"/>
              </a:spcBef>
              <a:buFont typeface="Arial" panose="020B0604020202020204" pitchFamily="34" charset="0"/>
              <a:buNone/>
            </a:pPr>
            <a:r>
              <a:rPr lang="en-US" sz="1100" dirty="0" err="1">
                <a:latin typeface="Consolas" panose="020B0609020204030204" pitchFamily="49" charset="0"/>
                <a:cs typeface="Courier New" panose="02070309020205020404" pitchFamily="49" charset="0"/>
              </a:rPr>
              <a:t>torchvision</a:t>
            </a:r>
            <a:endParaRPr lang="en-US" sz="1100" dirty="0">
              <a:latin typeface="Consolas" panose="020B0609020204030204" pitchFamily="49" charset="0"/>
              <a:cs typeface="Courier New" panose="02070309020205020404" pitchFamily="49" charset="0"/>
            </a:endParaRPr>
          </a:p>
        </p:txBody>
      </p:sp>
      <p:sp>
        <p:nvSpPr>
          <p:cNvPr id="8" name="TextBox 7">
            <a:extLst>
              <a:ext uri="{FF2B5EF4-FFF2-40B4-BE49-F238E27FC236}">
                <a16:creationId xmlns:a16="http://schemas.microsoft.com/office/drawing/2014/main" id="{C70664DB-CB95-D18C-57C8-4F635EE3A8F7}"/>
              </a:ext>
            </a:extLst>
          </p:cNvPr>
          <p:cNvSpPr txBox="1"/>
          <p:nvPr/>
        </p:nvSpPr>
        <p:spPr>
          <a:xfrm rot="16200000">
            <a:off x="5732306" y="4927427"/>
            <a:ext cx="1826936" cy="338554"/>
          </a:xfrm>
          <a:prstGeom prst="rect">
            <a:avLst/>
          </a:prstGeom>
          <a:noFill/>
        </p:spPr>
        <p:txBody>
          <a:bodyPr wrap="square" rtlCol="0">
            <a:spAutoFit/>
          </a:bodyPr>
          <a:lstStyle/>
          <a:p>
            <a:r>
              <a:rPr lang="en-US" sz="1600" dirty="0" err="1"/>
              <a:t>requirements.txt</a:t>
            </a:r>
            <a:endParaRPr lang="en-US" sz="1600" dirty="0"/>
          </a:p>
        </p:txBody>
      </p:sp>
    </p:spTree>
    <p:extLst>
      <p:ext uri="{BB962C8B-B14F-4D97-AF65-F5344CB8AC3E}">
        <p14:creationId xmlns:p14="http://schemas.microsoft.com/office/powerpoint/2010/main" val="352609472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1B6CDC5-2ADB-9796-6C04-F86FBB1567D2}"/>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DC7E268D-6737-22D4-5A8D-C3A62B2D1C59}"/>
              </a:ext>
            </a:extLst>
          </p:cNvPr>
          <p:cNvSpPr>
            <a:spLocks noGrp="1"/>
          </p:cNvSpPr>
          <p:nvPr>
            <p:ph type="title"/>
          </p:nvPr>
        </p:nvSpPr>
        <p:spPr>
          <a:xfrm>
            <a:off x="490282" y="338401"/>
            <a:ext cx="11260666" cy="708763"/>
          </a:xfrm>
        </p:spPr>
        <p:txBody>
          <a:bodyPr>
            <a:normAutofit fontScale="90000"/>
          </a:bodyPr>
          <a:lstStyle/>
          <a:p>
            <a:pPr algn="ctr"/>
            <a:r>
              <a:rPr lang="en-US" dirty="0"/>
              <a:t>Researcher-to-AI-workflow-proficiency pipeline!</a:t>
            </a:r>
          </a:p>
        </p:txBody>
      </p:sp>
      <p:sp>
        <p:nvSpPr>
          <p:cNvPr id="77" name="Rectangle 76">
            <a:extLst>
              <a:ext uri="{FF2B5EF4-FFF2-40B4-BE49-F238E27FC236}">
                <a16:creationId xmlns:a16="http://schemas.microsoft.com/office/drawing/2014/main" id="{9B953307-41B7-D4B5-4517-9D36E7C23C66}"/>
              </a:ext>
            </a:extLst>
          </p:cNvPr>
          <p:cNvSpPr/>
          <p:nvPr/>
        </p:nvSpPr>
        <p:spPr>
          <a:xfrm>
            <a:off x="700786" y="1641763"/>
            <a:ext cx="3338752" cy="3574473"/>
          </a:xfrm>
          <a:prstGeom prst="rect">
            <a:avLst/>
          </a:prstGeom>
          <a:noFill/>
          <a:ln w="38100">
            <a:solidFill>
              <a:schemeClr val="accent1">
                <a:shade val="15000"/>
                <a:alpha val="5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41" name="Group 40">
            <a:extLst>
              <a:ext uri="{FF2B5EF4-FFF2-40B4-BE49-F238E27FC236}">
                <a16:creationId xmlns:a16="http://schemas.microsoft.com/office/drawing/2014/main" id="{D7505A2F-EA77-9E23-A3FB-5F316C31E5D7}"/>
              </a:ext>
            </a:extLst>
          </p:cNvPr>
          <p:cNvGrpSpPr/>
          <p:nvPr/>
        </p:nvGrpSpPr>
        <p:grpSpPr>
          <a:xfrm>
            <a:off x="1498096" y="2782455"/>
            <a:ext cx="1744133" cy="1744133"/>
            <a:chOff x="2500570" y="2987133"/>
            <a:chExt cx="1744133" cy="1744133"/>
          </a:xfrm>
        </p:grpSpPr>
        <p:pic>
          <p:nvPicPr>
            <p:cNvPr id="42" name="Graphic 41" descr="Blackboard with solid fill">
              <a:extLst>
                <a:ext uri="{FF2B5EF4-FFF2-40B4-BE49-F238E27FC236}">
                  <a16:creationId xmlns:a16="http://schemas.microsoft.com/office/drawing/2014/main" id="{1A7F035B-1810-FA40-72E7-D3A6BF07A957}"/>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2500570" y="2987133"/>
              <a:ext cx="1744133" cy="1744133"/>
            </a:xfrm>
            <a:prstGeom prst="rect">
              <a:avLst/>
            </a:prstGeom>
          </p:spPr>
        </p:pic>
        <p:grpSp>
          <p:nvGrpSpPr>
            <p:cNvPr id="43" name="Group 42">
              <a:extLst>
                <a:ext uri="{FF2B5EF4-FFF2-40B4-BE49-F238E27FC236}">
                  <a16:creationId xmlns:a16="http://schemas.microsoft.com/office/drawing/2014/main" id="{EDF8C001-EE3D-DE53-C33C-52A6AEB9DC70}"/>
                </a:ext>
              </a:extLst>
            </p:cNvPr>
            <p:cNvGrpSpPr/>
            <p:nvPr/>
          </p:nvGrpSpPr>
          <p:grpSpPr>
            <a:xfrm>
              <a:off x="2915437" y="3753458"/>
              <a:ext cx="914400" cy="914400"/>
              <a:chOff x="2915437" y="3753458"/>
              <a:chExt cx="914400" cy="914400"/>
            </a:xfrm>
          </p:grpSpPr>
          <p:sp>
            <p:nvSpPr>
              <p:cNvPr id="44" name="Freeform: Shape 43">
                <a:extLst>
                  <a:ext uri="{FF2B5EF4-FFF2-40B4-BE49-F238E27FC236}">
                    <a16:creationId xmlns:a16="http://schemas.microsoft.com/office/drawing/2014/main" id="{8A44D20F-149C-38AD-DEB1-BAB3C126A4A5}"/>
                  </a:ext>
                </a:extLst>
              </p:cNvPr>
              <p:cNvSpPr/>
              <p:nvPr/>
            </p:nvSpPr>
            <p:spPr>
              <a:xfrm>
                <a:off x="3088217" y="3896783"/>
                <a:ext cx="582440" cy="582084"/>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Lst>
                <a:rect l="l" t="t" r="r" b="b"/>
                <a:pathLst>
                  <a:path w="582440" h="582084">
                    <a:moveTo>
                      <a:pt x="395816" y="247650"/>
                    </a:moveTo>
                    <a:lnTo>
                      <a:pt x="395816" y="247650"/>
                    </a:lnTo>
                    <a:cubicBezTo>
                      <a:pt x="398638" y="239183"/>
                      <a:pt x="404039" y="231171"/>
                      <a:pt x="404283" y="222250"/>
                    </a:cubicBezTo>
                    <a:cubicBezTo>
                      <a:pt x="405463" y="179204"/>
                      <a:pt x="401976" y="136153"/>
                      <a:pt x="400050" y="93134"/>
                    </a:cubicBezTo>
                    <a:cubicBezTo>
                      <a:pt x="399858" y="88847"/>
                      <a:pt x="399062" y="84575"/>
                      <a:pt x="397933" y="80434"/>
                    </a:cubicBezTo>
                    <a:cubicBezTo>
                      <a:pt x="396933" y="76768"/>
                      <a:pt x="394902" y="73455"/>
                      <a:pt x="393700" y="69850"/>
                    </a:cubicBezTo>
                    <a:cubicBezTo>
                      <a:pt x="392780" y="67090"/>
                      <a:pt x="392604" y="64108"/>
                      <a:pt x="391583" y="61384"/>
                    </a:cubicBezTo>
                    <a:cubicBezTo>
                      <a:pt x="390128" y="57503"/>
                      <a:pt x="382953" y="44845"/>
                      <a:pt x="381000" y="42334"/>
                    </a:cubicBezTo>
                    <a:cubicBezTo>
                      <a:pt x="375523" y="35293"/>
                      <a:pt x="363194" y="26645"/>
                      <a:pt x="357716" y="21167"/>
                    </a:cubicBezTo>
                    <a:cubicBezTo>
                      <a:pt x="353819" y="17270"/>
                      <a:pt x="351398" y="11956"/>
                      <a:pt x="347133" y="8467"/>
                    </a:cubicBezTo>
                    <a:cubicBezTo>
                      <a:pt x="338672" y="1544"/>
                      <a:pt x="331777" y="1674"/>
                      <a:pt x="321733" y="0"/>
                    </a:cubicBezTo>
                    <a:lnTo>
                      <a:pt x="256116" y="2117"/>
                    </a:lnTo>
                    <a:cubicBezTo>
                      <a:pt x="239337" y="4603"/>
                      <a:pt x="223667" y="12015"/>
                      <a:pt x="207433" y="16934"/>
                    </a:cubicBezTo>
                    <a:lnTo>
                      <a:pt x="186266" y="23284"/>
                    </a:lnTo>
                    <a:cubicBezTo>
                      <a:pt x="181877" y="26210"/>
                      <a:pt x="176477" y="29210"/>
                      <a:pt x="173566" y="33867"/>
                    </a:cubicBezTo>
                    <a:cubicBezTo>
                      <a:pt x="171552" y="37089"/>
                      <a:pt x="171706" y="41483"/>
                      <a:pt x="169333" y="44450"/>
                    </a:cubicBezTo>
                    <a:cubicBezTo>
                      <a:pt x="165891" y="48753"/>
                      <a:pt x="160866" y="51506"/>
                      <a:pt x="156633" y="55034"/>
                    </a:cubicBezTo>
                    <a:cubicBezTo>
                      <a:pt x="155927" y="59267"/>
                      <a:pt x="155622" y="63587"/>
                      <a:pt x="154516" y="67734"/>
                    </a:cubicBezTo>
                    <a:cubicBezTo>
                      <a:pt x="152791" y="74201"/>
                      <a:pt x="149789" y="80290"/>
                      <a:pt x="148166" y="86784"/>
                    </a:cubicBezTo>
                    <a:lnTo>
                      <a:pt x="146050" y="95250"/>
                    </a:lnTo>
                    <a:cubicBezTo>
                      <a:pt x="148167" y="105128"/>
                      <a:pt x="149625" y="115170"/>
                      <a:pt x="152400" y="124884"/>
                    </a:cubicBezTo>
                    <a:cubicBezTo>
                      <a:pt x="165145" y="169493"/>
                      <a:pt x="163688" y="142875"/>
                      <a:pt x="162983" y="152400"/>
                    </a:cubicBezTo>
                    <a:cubicBezTo>
                      <a:pt x="162278" y="161925"/>
                      <a:pt x="136706" y="159113"/>
                      <a:pt x="148167" y="182034"/>
                    </a:cubicBezTo>
                    <a:cubicBezTo>
                      <a:pt x="145510" y="211257"/>
                      <a:pt x="168628" y="230717"/>
                      <a:pt x="175683" y="245534"/>
                    </a:cubicBezTo>
                    <a:cubicBezTo>
                      <a:pt x="182738" y="260351"/>
                      <a:pt x="181990" y="260723"/>
                      <a:pt x="190500" y="270934"/>
                    </a:cubicBezTo>
                    <a:cubicBezTo>
                      <a:pt x="192758" y="273644"/>
                      <a:pt x="194733" y="276578"/>
                      <a:pt x="196850" y="279400"/>
                    </a:cubicBezTo>
                    <a:cubicBezTo>
                      <a:pt x="198080" y="284322"/>
                      <a:pt x="201330" y="296370"/>
                      <a:pt x="201083" y="300567"/>
                    </a:cubicBezTo>
                    <a:cubicBezTo>
                      <a:pt x="200620" y="308442"/>
                      <a:pt x="199682" y="316488"/>
                      <a:pt x="196850" y="323850"/>
                    </a:cubicBezTo>
                    <a:cubicBezTo>
                      <a:pt x="195937" y="326224"/>
                      <a:pt x="192487" y="326495"/>
                      <a:pt x="190500" y="328084"/>
                    </a:cubicBezTo>
                    <a:cubicBezTo>
                      <a:pt x="188942" y="329331"/>
                      <a:pt x="187890" y="331157"/>
                      <a:pt x="186266" y="332317"/>
                    </a:cubicBezTo>
                    <a:cubicBezTo>
                      <a:pt x="182918" y="334708"/>
                      <a:pt x="179053" y="336308"/>
                      <a:pt x="175683" y="338667"/>
                    </a:cubicBezTo>
                    <a:cubicBezTo>
                      <a:pt x="171982" y="341258"/>
                      <a:pt x="169213" y="345265"/>
                      <a:pt x="165100" y="347134"/>
                    </a:cubicBezTo>
                    <a:cubicBezTo>
                      <a:pt x="161193" y="348910"/>
                      <a:pt x="156633" y="348545"/>
                      <a:pt x="152400" y="349250"/>
                    </a:cubicBezTo>
                    <a:cubicBezTo>
                      <a:pt x="149578" y="351367"/>
                      <a:pt x="147017" y="353887"/>
                      <a:pt x="143933" y="355600"/>
                    </a:cubicBezTo>
                    <a:cubicBezTo>
                      <a:pt x="133775" y="361244"/>
                      <a:pt x="133510" y="359020"/>
                      <a:pt x="122766" y="361950"/>
                    </a:cubicBezTo>
                    <a:cubicBezTo>
                      <a:pt x="96405" y="369139"/>
                      <a:pt x="123690" y="363914"/>
                      <a:pt x="97366" y="368300"/>
                    </a:cubicBezTo>
                    <a:cubicBezTo>
                      <a:pt x="94544" y="369711"/>
                      <a:pt x="91893" y="371536"/>
                      <a:pt x="88900" y="372534"/>
                    </a:cubicBezTo>
                    <a:cubicBezTo>
                      <a:pt x="85487" y="373672"/>
                      <a:pt x="81604" y="373189"/>
                      <a:pt x="78316" y="374650"/>
                    </a:cubicBezTo>
                    <a:cubicBezTo>
                      <a:pt x="75092" y="376083"/>
                      <a:pt x="73005" y="379422"/>
                      <a:pt x="69850" y="381000"/>
                    </a:cubicBezTo>
                    <a:cubicBezTo>
                      <a:pt x="65859" y="382996"/>
                      <a:pt x="57150" y="385234"/>
                      <a:pt x="57150" y="385234"/>
                    </a:cubicBezTo>
                    <a:cubicBezTo>
                      <a:pt x="43879" y="398503"/>
                      <a:pt x="51198" y="393964"/>
                      <a:pt x="35983" y="400050"/>
                    </a:cubicBezTo>
                    <a:cubicBezTo>
                      <a:pt x="34572" y="402167"/>
                      <a:pt x="33379" y="404446"/>
                      <a:pt x="31750" y="406400"/>
                    </a:cubicBezTo>
                    <a:cubicBezTo>
                      <a:pt x="29834" y="408700"/>
                      <a:pt x="26987" y="410212"/>
                      <a:pt x="25400" y="412750"/>
                    </a:cubicBezTo>
                    <a:cubicBezTo>
                      <a:pt x="23386" y="415972"/>
                      <a:pt x="22865" y="419935"/>
                      <a:pt x="21166" y="423334"/>
                    </a:cubicBezTo>
                    <a:cubicBezTo>
                      <a:pt x="18923" y="427819"/>
                      <a:pt x="12986" y="434305"/>
                      <a:pt x="10583" y="438150"/>
                    </a:cubicBezTo>
                    <a:cubicBezTo>
                      <a:pt x="1295" y="453011"/>
                      <a:pt x="12107" y="440860"/>
                      <a:pt x="0" y="452967"/>
                    </a:cubicBezTo>
                    <a:cubicBezTo>
                      <a:pt x="705" y="470606"/>
                      <a:pt x="-73" y="488367"/>
                      <a:pt x="2116" y="505884"/>
                    </a:cubicBezTo>
                    <a:cubicBezTo>
                      <a:pt x="2782" y="511216"/>
                      <a:pt x="7163" y="515487"/>
                      <a:pt x="8466" y="520700"/>
                    </a:cubicBezTo>
                    <a:cubicBezTo>
                      <a:pt x="10016" y="526898"/>
                      <a:pt x="9244" y="533503"/>
                      <a:pt x="10583" y="539750"/>
                    </a:cubicBezTo>
                    <a:cubicBezTo>
                      <a:pt x="11379" y="543465"/>
                      <a:pt x="13117" y="546935"/>
                      <a:pt x="14816" y="550334"/>
                    </a:cubicBezTo>
                    <a:cubicBezTo>
                      <a:pt x="19603" y="559909"/>
                      <a:pt x="22913" y="565277"/>
                      <a:pt x="33866" y="569384"/>
                    </a:cubicBezTo>
                    <a:cubicBezTo>
                      <a:pt x="40603" y="571910"/>
                      <a:pt x="47930" y="572465"/>
                      <a:pt x="55033" y="573617"/>
                    </a:cubicBezTo>
                    <a:cubicBezTo>
                      <a:pt x="74043" y="576700"/>
                      <a:pt x="93133" y="579262"/>
                      <a:pt x="112183" y="582084"/>
                    </a:cubicBezTo>
                    <a:lnTo>
                      <a:pt x="292100" y="579967"/>
                    </a:lnTo>
                    <a:cubicBezTo>
                      <a:pt x="310753" y="578959"/>
                      <a:pt x="328469" y="570162"/>
                      <a:pt x="347133" y="569384"/>
                    </a:cubicBezTo>
                    <a:lnTo>
                      <a:pt x="444500" y="573617"/>
                    </a:lnTo>
                    <a:lnTo>
                      <a:pt x="520700" y="569384"/>
                    </a:lnTo>
                    <a:cubicBezTo>
                      <a:pt x="527851" y="568589"/>
                      <a:pt x="534769" y="566333"/>
                      <a:pt x="541866" y="565150"/>
                    </a:cubicBezTo>
                    <a:cubicBezTo>
                      <a:pt x="551708" y="563510"/>
                      <a:pt x="561622" y="562328"/>
                      <a:pt x="571500" y="560917"/>
                    </a:cubicBezTo>
                    <a:cubicBezTo>
                      <a:pt x="573617" y="560211"/>
                      <a:pt x="576108" y="560194"/>
                      <a:pt x="577850" y="558800"/>
                    </a:cubicBezTo>
                    <a:cubicBezTo>
                      <a:pt x="584916" y="553147"/>
                      <a:pt x="582314" y="545461"/>
                      <a:pt x="579966" y="537634"/>
                    </a:cubicBezTo>
                    <a:cubicBezTo>
                      <a:pt x="579235" y="535197"/>
                      <a:pt x="576871" y="533559"/>
                      <a:pt x="575733" y="531284"/>
                    </a:cubicBezTo>
                    <a:cubicBezTo>
                      <a:pt x="574735" y="529288"/>
                      <a:pt x="574399" y="527023"/>
                      <a:pt x="573616" y="524934"/>
                    </a:cubicBezTo>
                    <a:cubicBezTo>
                      <a:pt x="572282" y="521376"/>
                      <a:pt x="570794" y="517878"/>
                      <a:pt x="569383" y="514350"/>
                    </a:cubicBezTo>
                    <a:cubicBezTo>
                      <a:pt x="568274" y="505482"/>
                      <a:pt x="567945" y="497335"/>
                      <a:pt x="565150" y="488950"/>
                    </a:cubicBezTo>
                    <a:cubicBezTo>
                      <a:pt x="563948" y="485345"/>
                      <a:pt x="562049" y="481994"/>
                      <a:pt x="560916" y="478367"/>
                    </a:cubicBezTo>
                    <a:cubicBezTo>
                      <a:pt x="558516" y="470689"/>
                      <a:pt x="557735" y="462478"/>
                      <a:pt x="554566" y="455084"/>
                    </a:cubicBezTo>
                    <a:cubicBezTo>
                      <a:pt x="553387" y="452333"/>
                      <a:pt x="550164" y="451007"/>
                      <a:pt x="548216" y="448734"/>
                    </a:cubicBezTo>
                    <a:cubicBezTo>
                      <a:pt x="541690" y="441120"/>
                      <a:pt x="534995" y="433610"/>
                      <a:pt x="529166" y="425450"/>
                    </a:cubicBezTo>
                    <a:cubicBezTo>
                      <a:pt x="525638" y="420511"/>
                      <a:pt x="521841" y="415754"/>
                      <a:pt x="518583" y="410634"/>
                    </a:cubicBezTo>
                    <a:cubicBezTo>
                      <a:pt x="516889" y="407972"/>
                      <a:pt x="516370" y="404591"/>
                      <a:pt x="514350" y="402167"/>
                    </a:cubicBezTo>
                    <a:cubicBezTo>
                      <a:pt x="500010" y="384959"/>
                      <a:pt x="500112" y="387544"/>
                      <a:pt x="484716" y="376767"/>
                    </a:cubicBezTo>
                    <a:cubicBezTo>
                      <a:pt x="478079" y="372121"/>
                      <a:pt x="470677" y="365513"/>
                      <a:pt x="463550" y="361950"/>
                    </a:cubicBezTo>
                    <a:cubicBezTo>
                      <a:pt x="456753" y="358552"/>
                      <a:pt x="449592" y="355887"/>
                      <a:pt x="442383" y="353484"/>
                    </a:cubicBezTo>
                    <a:cubicBezTo>
                      <a:pt x="433694" y="350587"/>
                      <a:pt x="423748" y="347067"/>
                      <a:pt x="414866" y="345017"/>
                    </a:cubicBezTo>
                    <a:cubicBezTo>
                      <a:pt x="410684" y="344052"/>
                      <a:pt x="406389" y="343668"/>
                      <a:pt x="402166" y="342900"/>
                    </a:cubicBezTo>
                    <a:cubicBezTo>
                      <a:pt x="398627" y="342257"/>
                      <a:pt x="395111" y="341489"/>
                      <a:pt x="391583" y="340784"/>
                    </a:cubicBezTo>
                    <a:cubicBezTo>
                      <a:pt x="388761" y="339373"/>
                      <a:pt x="386016" y="337793"/>
                      <a:pt x="383116" y="336550"/>
                    </a:cubicBezTo>
                    <a:cubicBezTo>
                      <a:pt x="381065" y="335671"/>
                      <a:pt x="378194" y="336148"/>
                      <a:pt x="376766" y="334434"/>
                    </a:cubicBezTo>
                    <a:cubicBezTo>
                      <a:pt x="374334" y="331515"/>
                      <a:pt x="374378" y="327172"/>
                      <a:pt x="372533" y="323850"/>
                    </a:cubicBezTo>
                    <a:cubicBezTo>
                      <a:pt x="370820" y="320766"/>
                      <a:pt x="368300" y="318206"/>
                      <a:pt x="366183" y="315384"/>
                    </a:cubicBezTo>
                    <a:cubicBezTo>
                      <a:pt x="365477" y="312562"/>
                      <a:pt x="364865" y="309714"/>
                      <a:pt x="364066" y="306917"/>
                    </a:cubicBezTo>
                    <a:cubicBezTo>
                      <a:pt x="363453" y="304772"/>
                      <a:pt x="361655" y="302779"/>
                      <a:pt x="361950" y="300567"/>
                    </a:cubicBezTo>
                    <a:cubicBezTo>
                      <a:pt x="363104" y="291916"/>
                      <a:pt x="366051" y="283600"/>
                      <a:pt x="368300" y="275167"/>
                    </a:cubicBezTo>
                    <a:cubicBezTo>
                      <a:pt x="368875" y="273011"/>
                      <a:pt x="369178" y="270673"/>
                      <a:pt x="370416" y="268817"/>
                    </a:cubicBezTo>
                    <a:cubicBezTo>
                      <a:pt x="372076" y="266326"/>
                      <a:pt x="374649" y="264584"/>
                      <a:pt x="376766" y="262467"/>
                    </a:cubicBezTo>
                    <a:cubicBezTo>
                      <a:pt x="380882" y="250120"/>
                      <a:pt x="375311" y="260879"/>
                      <a:pt x="387350" y="254000"/>
                    </a:cubicBezTo>
                    <a:cubicBezTo>
                      <a:pt x="389949" y="252515"/>
                      <a:pt x="391583" y="249767"/>
                      <a:pt x="393700" y="247650"/>
                    </a:cubicBezTo>
                    <a:cubicBezTo>
                      <a:pt x="398397" y="219466"/>
                      <a:pt x="395463" y="247650"/>
                      <a:pt x="395816"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5" name="Graphic 44" descr="Programmer male with solid fill">
                <a:extLst>
                  <a:ext uri="{FF2B5EF4-FFF2-40B4-BE49-F238E27FC236}">
                    <a16:creationId xmlns:a16="http://schemas.microsoft.com/office/drawing/2014/main" id="{6B36916E-B52E-F683-0FF4-151085C2DC5A}"/>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2915437" y="3753458"/>
                <a:ext cx="914400" cy="914400"/>
              </a:xfrm>
              <a:prstGeom prst="rect">
                <a:avLst/>
              </a:prstGeom>
              <a:effectLst/>
            </p:spPr>
          </p:pic>
        </p:grpSp>
      </p:grpSp>
      <p:sp>
        <p:nvSpPr>
          <p:cNvPr id="46" name="TextBox 45">
            <a:extLst>
              <a:ext uri="{FF2B5EF4-FFF2-40B4-BE49-F238E27FC236}">
                <a16:creationId xmlns:a16="http://schemas.microsoft.com/office/drawing/2014/main" id="{C1919CE5-B6CE-F71F-2439-B04007CDD447}"/>
              </a:ext>
            </a:extLst>
          </p:cNvPr>
          <p:cNvSpPr txBox="1"/>
          <p:nvPr/>
        </p:nvSpPr>
        <p:spPr>
          <a:xfrm>
            <a:off x="700787" y="1772358"/>
            <a:ext cx="3338752" cy="461665"/>
          </a:xfrm>
          <a:prstGeom prst="rect">
            <a:avLst/>
          </a:prstGeom>
          <a:noFill/>
        </p:spPr>
        <p:txBody>
          <a:bodyPr wrap="square" rtlCol="0">
            <a:spAutoFit/>
          </a:bodyPr>
          <a:lstStyle/>
          <a:p>
            <a:pPr algn="ctr"/>
            <a:r>
              <a:rPr lang="en-US" sz="2400" b="1" dirty="0"/>
              <a:t>Develop and test</a:t>
            </a:r>
          </a:p>
        </p:txBody>
      </p:sp>
      <p:sp>
        <p:nvSpPr>
          <p:cNvPr id="47" name="TextBox 46">
            <a:extLst>
              <a:ext uri="{FF2B5EF4-FFF2-40B4-BE49-F238E27FC236}">
                <a16:creationId xmlns:a16="http://schemas.microsoft.com/office/drawing/2014/main" id="{370BFAB5-901B-4F1E-0F1B-C16D45C0F8B9}"/>
              </a:ext>
            </a:extLst>
          </p:cNvPr>
          <p:cNvSpPr txBox="1"/>
          <p:nvPr/>
        </p:nvSpPr>
        <p:spPr>
          <a:xfrm>
            <a:off x="4513409" y="1772358"/>
            <a:ext cx="3338752" cy="830997"/>
          </a:xfrm>
          <a:prstGeom prst="rect">
            <a:avLst/>
          </a:prstGeom>
          <a:noFill/>
        </p:spPr>
        <p:txBody>
          <a:bodyPr wrap="square" rtlCol="0">
            <a:spAutoFit/>
          </a:bodyPr>
          <a:lstStyle/>
          <a:p>
            <a:pPr algn="ctr"/>
            <a:r>
              <a:rPr lang="en-US" sz="2400" b="1" dirty="0"/>
              <a:t>Distribute work on HTC system</a:t>
            </a:r>
          </a:p>
        </p:txBody>
      </p:sp>
      <p:grpSp>
        <p:nvGrpSpPr>
          <p:cNvPr id="50" name="Group 49">
            <a:extLst>
              <a:ext uri="{FF2B5EF4-FFF2-40B4-BE49-F238E27FC236}">
                <a16:creationId xmlns:a16="http://schemas.microsoft.com/office/drawing/2014/main" id="{E3F82CCC-60F7-E711-EB71-37EA044348E7}"/>
              </a:ext>
            </a:extLst>
          </p:cNvPr>
          <p:cNvGrpSpPr/>
          <p:nvPr/>
        </p:nvGrpSpPr>
        <p:grpSpPr>
          <a:xfrm>
            <a:off x="4825482" y="2725653"/>
            <a:ext cx="2539464" cy="1857736"/>
            <a:chOff x="7549631" y="2626973"/>
            <a:chExt cx="2539464" cy="1857736"/>
          </a:xfrm>
        </p:grpSpPr>
        <p:grpSp>
          <p:nvGrpSpPr>
            <p:cNvPr id="51" name="Group 50">
              <a:extLst>
                <a:ext uri="{FF2B5EF4-FFF2-40B4-BE49-F238E27FC236}">
                  <a16:creationId xmlns:a16="http://schemas.microsoft.com/office/drawing/2014/main" id="{9176F5E3-8088-73F8-8535-DD8DF4E157A4}"/>
                </a:ext>
              </a:extLst>
            </p:cNvPr>
            <p:cNvGrpSpPr/>
            <p:nvPr/>
          </p:nvGrpSpPr>
          <p:grpSpPr>
            <a:xfrm>
              <a:off x="7549631" y="2626973"/>
              <a:ext cx="2388605" cy="1857736"/>
              <a:chOff x="2393431" y="3756259"/>
              <a:chExt cx="2388605" cy="1857736"/>
            </a:xfrm>
          </p:grpSpPr>
          <p:pic>
            <p:nvPicPr>
              <p:cNvPr id="54" name="Graphic 53" descr="Programmer male with solid fill">
                <a:extLst>
                  <a:ext uri="{FF2B5EF4-FFF2-40B4-BE49-F238E27FC236}">
                    <a16:creationId xmlns:a16="http://schemas.microsoft.com/office/drawing/2014/main" id="{650C61DC-1842-D128-165B-60E3E565C8A5}"/>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3205963" y="3756259"/>
                <a:ext cx="914400" cy="914400"/>
              </a:xfrm>
              <a:prstGeom prst="rect">
                <a:avLst/>
              </a:prstGeom>
            </p:spPr>
          </p:pic>
          <p:pic>
            <p:nvPicPr>
              <p:cNvPr id="55" name="Graphic 54" descr="Server with solid fill">
                <a:extLst>
                  <a:ext uri="{FF2B5EF4-FFF2-40B4-BE49-F238E27FC236}">
                    <a16:creationId xmlns:a16="http://schemas.microsoft.com/office/drawing/2014/main" id="{B9F2F05C-54D4-6333-9319-6A36EC7D6FAE}"/>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2393431" y="4977723"/>
                <a:ext cx="914400" cy="636272"/>
              </a:xfrm>
              <a:prstGeom prst="rect">
                <a:avLst/>
              </a:prstGeom>
            </p:spPr>
          </p:pic>
          <p:pic>
            <p:nvPicPr>
              <p:cNvPr id="56" name="Graphic 55" descr="Line arrow: Counter-clockwise curve with solid fill">
                <a:extLst>
                  <a:ext uri="{FF2B5EF4-FFF2-40B4-BE49-F238E27FC236}">
                    <a16:creationId xmlns:a16="http://schemas.microsoft.com/office/drawing/2014/main" id="{82166B17-DCF7-8283-BB49-66FED246BF0F}"/>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rot="14114638">
                <a:off x="2518759" y="4213459"/>
                <a:ext cx="914400" cy="914400"/>
              </a:xfrm>
              <a:prstGeom prst="rect">
                <a:avLst/>
              </a:prstGeom>
            </p:spPr>
          </p:pic>
          <p:pic>
            <p:nvPicPr>
              <p:cNvPr id="57" name="Graphic 56" descr="Line arrow: Counter-clockwise curve with solid fill">
                <a:extLst>
                  <a:ext uri="{FF2B5EF4-FFF2-40B4-BE49-F238E27FC236}">
                    <a16:creationId xmlns:a16="http://schemas.microsoft.com/office/drawing/2014/main" id="{D1B2198A-15E4-A6DE-48BD-CEF4254D6DCE}"/>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rot="7485362" flipH="1">
                <a:off x="3867636" y="4213459"/>
                <a:ext cx="914400" cy="914400"/>
              </a:xfrm>
              <a:prstGeom prst="rect">
                <a:avLst/>
              </a:prstGeom>
            </p:spPr>
          </p:pic>
          <p:pic>
            <p:nvPicPr>
              <p:cNvPr id="58" name="Graphic 57" descr="Line arrow: Straight with solid fill">
                <a:extLst>
                  <a:ext uri="{FF2B5EF4-FFF2-40B4-BE49-F238E27FC236}">
                    <a16:creationId xmlns:a16="http://schemas.microsoft.com/office/drawing/2014/main" id="{C907E958-6818-285E-6285-04EDA324C2F2}"/>
                  </a:ext>
                </a:extLst>
              </p:cNvPr>
              <p:cNvPicPr>
                <a:picLocks noChangeAspect="1"/>
              </p:cNvPicPr>
              <p:nvPr/>
            </p:nvPicPr>
            <p:blipFill>
              <a:blip r:embed="rId11">
                <a:extLst>
                  <a:ext uri="{96DAC541-7B7A-43D3-8B79-37D633B846F1}">
                    <asvg:svgBlip xmlns:asvg="http://schemas.microsoft.com/office/drawing/2016/SVG/main" r:embed="rId12"/>
                  </a:ext>
                </a:extLst>
              </a:blip>
              <a:srcRect l="1" r="54210"/>
              <a:stretch/>
            </p:blipFill>
            <p:spPr>
              <a:xfrm rot="16200000">
                <a:off x="3453814" y="4422808"/>
                <a:ext cx="418698" cy="914400"/>
              </a:xfrm>
              <a:prstGeom prst="rect">
                <a:avLst/>
              </a:prstGeom>
            </p:spPr>
          </p:pic>
        </p:grpSp>
        <p:pic>
          <p:nvPicPr>
            <p:cNvPr id="52" name="Graphic 51" descr="Server with solid fill">
              <a:extLst>
                <a:ext uri="{FF2B5EF4-FFF2-40B4-BE49-F238E27FC236}">
                  <a16:creationId xmlns:a16="http://schemas.microsoft.com/office/drawing/2014/main" id="{1A6A3E94-A44D-D53F-BA00-2286644E2BCF}"/>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8362163" y="3848437"/>
              <a:ext cx="914400" cy="636272"/>
            </a:xfrm>
            <a:prstGeom prst="rect">
              <a:avLst/>
            </a:prstGeom>
          </p:spPr>
        </p:pic>
        <p:pic>
          <p:nvPicPr>
            <p:cNvPr id="53" name="Graphic 52" descr="Server with solid fill">
              <a:extLst>
                <a:ext uri="{FF2B5EF4-FFF2-40B4-BE49-F238E27FC236}">
                  <a16:creationId xmlns:a16="http://schemas.microsoft.com/office/drawing/2014/main" id="{BE2EF150-D0E7-EA72-9A08-04A51EE53A8F}"/>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9174695" y="3848437"/>
              <a:ext cx="914400" cy="636272"/>
            </a:xfrm>
            <a:prstGeom prst="rect">
              <a:avLst/>
            </a:prstGeom>
          </p:spPr>
        </p:pic>
      </p:grpSp>
      <p:sp>
        <p:nvSpPr>
          <p:cNvPr id="78" name="Rectangle 77">
            <a:extLst>
              <a:ext uri="{FF2B5EF4-FFF2-40B4-BE49-F238E27FC236}">
                <a16:creationId xmlns:a16="http://schemas.microsoft.com/office/drawing/2014/main" id="{6DEC5A00-421C-0227-D191-C7BFAFA4596F}"/>
              </a:ext>
            </a:extLst>
          </p:cNvPr>
          <p:cNvSpPr/>
          <p:nvPr/>
        </p:nvSpPr>
        <p:spPr>
          <a:xfrm>
            <a:off x="4429279"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90" name="Group 89">
            <a:extLst>
              <a:ext uri="{FF2B5EF4-FFF2-40B4-BE49-F238E27FC236}">
                <a16:creationId xmlns:a16="http://schemas.microsoft.com/office/drawing/2014/main" id="{5A9997EA-523B-EC13-928D-09F1E5B8A207}"/>
              </a:ext>
            </a:extLst>
          </p:cNvPr>
          <p:cNvGrpSpPr/>
          <p:nvPr/>
        </p:nvGrpSpPr>
        <p:grpSpPr>
          <a:xfrm>
            <a:off x="8157771" y="1641763"/>
            <a:ext cx="3366694" cy="3574473"/>
            <a:chOff x="8157771" y="1641763"/>
            <a:chExt cx="3366694" cy="3574473"/>
          </a:xfrm>
        </p:grpSpPr>
        <p:sp>
          <p:nvSpPr>
            <p:cNvPr id="59" name="TextBox 58">
              <a:extLst>
                <a:ext uri="{FF2B5EF4-FFF2-40B4-BE49-F238E27FC236}">
                  <a16:creationId xmlns:a16="http://schemas.microsoft.com/office/drawing/2014/main" id="{897514C7-A238-7FF9-F653-DD02C7245DB2}"/>
                </a:ext>
              </a:extLst>
            </p:cNvPr>
            <p:cNvSpPr txBox="1"/>
            <p:nvPr/>
          </p:nvSpPr>
          <p:spPr>
            <a:xfrm>
              <a:off x="8185713" y="1772358"/>
              <a:ext cx="3338752" cy="461665"/>
            </a:xfrm>
            <a:prstGeom prst="rect">
              <a:avLst/>
            </a:prstGeom>
            <a:noFill/>
          </p:spPr>
          <p:txBody>
            <a:bodyPr wrap="square" rtlCol="0">
              <a:spAutoFit/>
            </a:bodyPr>
            <a:lstStyle/>
            <a:p>
              <a:pPr algn="ctr"/>
              <a:r>
                <a:rPr lang="en-US" sz="2400" b="1" dirty="0"/>
                <a:t>Improve workflow</a:t>
              </a:r>
            </a:p>
          </p:txBody>
        </p:sp>
        <p:grpSp>
          <p:nvGrpSpPr>
            <p:cNvPr id="75" name="Group 74">
              <a:extLst>
                <a:ext uri="{FF2B5EF4-FFF2-40B4-BE49-F238E27FC236}">
                  <a16:creationId xmlns:a16="http://schemas.microsoft.com/office/drawing/2014/main" id="{ACEDDC38-3BA8-109C-4942-A55A3695EDE1}"/>
                </a:ext>
              </a:extLst>
            </p:cNvPr>
            <p:cNvGrpSpPr/>
            <p:nvPr/>
          </p:nvGrpSpPr>
          <p:grpSpPr>
            <a:xfrm>
              <a:off x="8478695" y="2376054"/>
              <a:ext cx="2556934" cy="2556934"/>
              <a:chOff x="8988344" y="1816899"/>
              <a:chExt cx="2556934" cy="2556934"/>
            </a:xfrm>
          </p:grpSpPr>
          <p:pic>
            <p:nvPicPr>
              <p:cNvPr id="61" name="Graphic 60" descr="Arrow circle with solid fill">
                <a:extLst>
                  <a:ext uri="{FF2B5EF4-FFF2-40B4-BE49-F238E27FC236}">
                    <a16:creationId xmlns:a16="http://schemas.microsoft.com/office/drawing/2014/main" id="{239F8C71-23CE-6758-3E61-55FF8077442B}"/>
                  </a:ext>
                </a:extLst>
              </p:cNvPr>
              <p:cNvPicPr>
                <a:picLocks noChangeAspect="1"/>
              </p:cNvPicPr>
              <p:nvPr/>
            </p:nvPicPr>
            <p:blipFill>
              <a:blip r:embed="rId13">
                <a:extLst>
                  <a:ext uri="{96DAC541-7B7A-43D3-8B79-37D633B846F1}">
                    <asvg:svgBlip xmlns:asvg="http://schemas.microsoft.com/office/drawing/2016/SVG/main" r:embed="rId14"/>
                  </a:ext>
                </a:extLst>
              </a:blip>
              <a:srcRect/>
              <a:stretch/>
            </p:blipFill>
            <p:spPr>
              <a:xfrm>
                <a:off x="8988344" y="1816899"/>
                <a:ext cx="2556934" cy="2556934"/>
              </a:xfrm>
              <a:prstGeom prst="rect">
                <a:avLst/>
              </a:prstGeom>
            </p:spPr>
          </p:pic>
          <p:grpSp>
            <p:nvGrpSpPr>
              <p:cNvPr id="73" name="Group 72">
                <a:extLst>
                  <a:ext uri="{FF2B5EF4-FFF2-40B4-BE49-F238E27FC236}">
                    <a16:creationId xmlns:a16="http://schemas.microsoft.com/office/drawing/2014/main" id="{1C54E4D7-A2ED-2384-3C94-01DB161788EA}"/>
                  </a:ext>
                </a:extLst>
              </p:cNvPr>
              <p:cNvGrpSpPr/>
              <p:nvPr/>
            </p:nvGrpSpPr>
            <p:grpSpPr>
              <a:xfrm>
                <a:off x="9858483" y="2544175"/>
                <a:ext cx="914400" cy="914400"/>
                <a:chOff x="9809611" y="2597683"/>
                <a:chExt cx="914400" cy="914400"/>
              </a:xfrm>
            </p:grpSpPr>
            <p:sp>
              <p:nvSpPr>
                <p:cNvPr id="63" name="Freeform: Shape 62">
                  <a:extLst>
                    <a:ext uri="{FF2B5EF4-FFF2-40B4-BE49-F238E27FC236}">
                      <a16:creationId xmlns:a16="http://schemas.microsoft.com/office/drawing/2014/main" id="{F036DE6F-AEED-EF04-58E7-7C1AE2892E25}"/>
                    </a:ext>
                  </a:extLst>
                </p:cNvPr>
                <p:cNvSpPr/>
                <p:nvPr/>
              </p:nvSpPr>
              <p:spPr>
                <a:xfrm>
                  <a:off x="9974789" y="2763841"/>
                  <a:ext cx="592805" cy="664888"/>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404923 w 591547"/>
                    <a:gd name="connsiteY0" fmla="*/ 247650 h 582084"/>
                    <a:gd name="connsiteX1" fmla="*/ 404923 w 591547"/>
                    <a:gd name="connsiteY1" fmla="*/ 247650 h 582084"/>
                    <a:gd name="connsiteX2" fmla="*/ 413390 w 591547"/>
                    <a:gd name="connsiteY2" fmla="*/ 222250 h 582084"/>
                    <a:gd name="connsiteX3" fmla="*/ 409157 w 591547"/>
                    <a:gd name="connsiteY3" fmla="*/ 93134 h 582084"/>
                    <a:gd name="connsiteX4" fmla="*/ 407040 w 591547"/>
                    <a:gd name="connsiteY4" fmla="*/ 80434 h 582084"/>
                    <a:gd name="connsiteX5" fmla="*/ 402807 w 591547"/>
                    <a:gd name="connsiteY5" fmla="*/ 69850 h 582084"/>
                    <a:gd name="connsiteX6" fmla="*/ 400690 w 591547"/>
                    <a:gd name="connsiteY6" fmla="*/ 61384 h 582084"/>
                    <a:gd name="connsiteX7" fmla="*/ 390107 w 591547"/>
                    <a:gd name="connsiteY7" fmla="*/ 42334 h 582084"/>
                    <a:gd name="connsiteX8" fmla="*/ 366823 w 591547"/>
                    <a:gd name="connsiteY8" fmla="*/ 21167 h 582084"/>
                    <a:gd name="connsiteX9" fmla="*/ 356240 w 591547"/>
                    <a:gd name="connsiteY9" fmla="*/ 8467 h 582084"/>
                    <a:gd name="connsiteX10" fmla="*/ 330840 w 591547"/>
                    <a:gd name="connsiteY10" fmla="*/ 0 h 582084"/>
                    <a:gd name="connsiteX11" fmla="*/ 265223 w 591547"/>
                    <a:gd name="connsiteY11" fmla="*/ 2117 h 582084"/>
                    <a:gd name="connsiteX12" fmla="*/ 216540 w 591547"/>
                    <a:gd name="connsiteY12" fmla="*/ 16934 h 582084"/>
                    <a:gd name="connsiteX13" fmla="*/ 195373 w 591547"/>
                    <a:gd name="connsiteY13" fmla="*/ 23284 h 582084"/>
                    <a:gd name="connsiteX14" fmla="*/ 182673 w 591547"/>
                    <a:gd name="connsiteY14" fmla="*/ 33867 h 582084"/>
                    <a:gd name="connsiteX15" fmla="*/ 178440 w 591547"/>
                    <a:gd name="connsiteY15" fmla="*/ 44450 h 582084"/>
                    <a:gd name="connsiteX16" fmla="*/ 165740 w 591547"/>
                    <a:gd name="connsiteY16" fmla="*/ 55034 h 582084"/>
                    <a:gd name="connsiteX17" fmla="*/ 163623 w 591547"/>
                    <a:gd name="connsiteY17" fmla="*/ 67734 h 582084"/>
                    <a:gd name="connsiteX18" fmla="*/ 157273 w 591547"/>
                    <a:gd name="connsiteY18" fmla="*/ 86784 h 582084"/>
                    <a:gd name="connsiteX19" fmla="*/ 155157 w 591547"/>
                    <a:gd name="connsiteY19" fmla="*/ 95250 h 582084"/>
                    <a:gd name="connsiteX20" fmla="*/ 161507 w 591547"/>
                    <a:gd name="connsiteY20" fmla="*/ 124884 h 582084"/>
                    <a:gd name="connsiteX21" fmla="*/ 172090 w 591547"/>
                    <a:gd name="connsiteY21" fmla="*/ 152400 h 582084"/>
                    <a:gd name="connsiteX22" fmla="*/ 157274 w 591547"/>
                    <a:gd name="connsiteY22" fmla="*/ 182034 h 582084"/>
                    <a:gd name="connsiteX23" fmla="*/ 184790 w 591547"/>
                    <a:gd name="connsiteY23" fmla="*/ 245534 h 582084"/>
                    <a:gd name="connsiteX24" fmla="*/ 199607 w 591547"/>
                    <a:gd name="connsiteY24" fmla="*/ 270934 h 582084"/>
                    <a:gd name="connsiteX25" fmla="*/ 205957 w 591547"/>
                    <a:gd name="connsiteY25" fmla="*/ 279400 h 582084"/>
                    <a:gd name="connsiteX26" fmla="*/ 210190 w 591547"/>
                    <a:gd name="connsiteY26" fmla="*/ 300567 h 582084"/>
                    <a:gd name="connsiteX27" fmla="*/ 205957 w 591547"/>
                    <a:gd name="connsiteY27" fmla="*/ 323850 h 582084"/>
                    <a:gd name="connsiteX28" fmla="*/ 199607 w 591547"/>
                    <a:gd name="connsiteY28" fmla="*/ 328084 h 582084"/>
                    <a:gd name="connsiteX29" fmla="*/ 195373 w 591547"/>
                    <a:gd name="connsiteY29" fmla="*/ 332317 h 582084"/>
                    <a:gd name="connsiteX30" fmla="*/ 184790 w 591547"/>
                    <a:gd name="connsiteY30" fmla="*/ 338667 h 582084"/>
                    <a:gd name="connsiteX31" fmla="*/ 174207 w 591547"/>
                    <a:gd name="connsiteY31" fmla="*/ 347134 h 582084"/>
                    <a:gd name="connsiteX32" fmla="*/ 161507 w 591547"/>
                    <a:gd name="connsiteY32" fmla="*/ 349250 h 582084"/>
                    <a:gd name="connsiteX33" fmla="*/ 153040 w 591547"/>
                    <a:gd name="connsiteY33" fmla="*/ 355600 h 582084"/>
                    <a:gd name="connsiteX34" fmla="*/ 131873 w 591547"/>
                    <a:gd name="connsiteY34" fmla="*/ 361950 h 582084"/>
                    <a:gd name="connsiteX35" fmla="*/ 106473 w 591547"/>
                    <a:gd name="connsiteY35" fmla="*/ 368300 h 582084"/>
                    <a:gd name="connsiteX36" fmla="*/ 98007 w 591547"/>
                    <a:gd name="connsiteY36" fmla="*/ 372534 h 582084"/>
                    <a:gd name="connsiteX37" fmla="*/ 87423 w 591547"/>
                    <a:gd name="connsiteY37" fmla="*/ 374650 h 582084"/>
                    <a:gd name="connsiteX38" fmla="*/ 78957 w 591547"/>
                    <a:gd name="connsiteY38" fmla="*/ 381000 h 582084"/>
                    <a:gd name="connsiteX39" fmla="*/ 66257 w 591547"/>
                    <a:gd name="connsiteY39" fmla="*/ 385234 h 582084"/>
                    <a:gd name="connsiteX40" fmla="*/ 45090 w 591547"/>
                    <a:gd name="connsiteY40" fmla="*/ 400050 h 582084"/>
                    <a:gd name="connsiteX41" fmla="*/ 40857 w 591547"/>
                    <a:gd name="connsiteY41" fmla="*/ 406400 h 582084"/>
                    <a:gd name="connsiteX42" fmla="*/ 34507 w 591547"/>
                    <a:gd name="connsiteY42" fmla="*/ 412750 h 582084"/>
                    <a:gd name="connsiteX43" fmla="*/ 30273 w 591547"/>
                    <a:gd name="connsiteY43" fmla="*/ 423334 h 582084"/>
                    <a:gd name="connsiteX44" fmla="*/ 19690 w 591547"/>
                    <a:gd name="connsiteY44" fmla="*/ 438150 h 582084"/>
                    <a:gd name="connsiteX45" fmla="*/ 9107 w 591547"/>
                    <a:gd name="connsiteY45" fmla="*/ 452967 h 582084"/>
                    <a:gd name="connsiteX46" fmla="*/ 11223 w 591547"/>
                    <a:gd name="connsiteY46" fmla="*/ 505884 h 582084"/>
                    <a:gd name="connsiteX47" fmla="*/ 17573 w 591547"/>
                    <a:gd name="connsiteY47" fmla="*/ 520700 h 582084"/>
                    <a:gd name="connsiteX48" fmla="*/ 19690 w 591547"/>
                    <a:gd name="connsiteY48" fmla="*/ 539750 h 582084"/>
                    <a:gd name="connsiteX49" fmla="*/ 110 w 591547"/>
                    <a:gd name="connsiteY49" fmla="*/ 556684 h 582084"/>
                    <a:gd name="connsiteX50" fmla="*/ 42973 w 591547"/>
                    <a:gd name="connsiteY50" fmla="*/ 569384 h 582084"/>
                    <a:gd name="connsiteX51" fmla="*/ 64140 w 591547"/>
                    <a:gd name="connsiteY51" fmla="*/ 573617 h 582084"/>
                    <a:gd name="connsiteX52" fmla="*/ 121290 w 591547"/>
                    <a:gd name="connsiteY52" fmla="*/ 582084 h 582084"/>
                    <a:gd name="connsiteX53" fmla="*/ 301207 w 591547"/>
                    <a:gd name="connsiteY53" fmla="*/ 579967 h 582084"/>
                    <a:gd name="connsiteX54" fmla="*/ 356240 w 591547"/>
                    <a:gd name="connsiteY54" fmla="*/ 569384 h 582084"/>
                    <a:gd name="connsiteX55" fmla="*/ 453607 w 591547"/>
                    <a:gd name="connsiteY55" fmla="*/ 573617 h 582084"/>
                    <a:gd name="connsiteX56" fmla="*/ 529807 w 591547"/>
                    <a:gd name="connsiteY56" fmla="*/ 569384 h 582084"/>
                    <a:gd name="connsiteX57" fmla="*/ 550973 w 591547"/>
                    <a:gd name="connsiteY57" fmla="*/ 565150 h 582084"/>
                    <a:gd name="connsiteX58" fmla="*/ 580607 w 591547"/>
                    <a:gd name="connsiteY58" fmla="*/ 560917 h 582084"/>
                    <a:gd name="connsiteX59" fmla="*/ 586957 w 591547"/>
                    <a:gd name="connsiteY59" fmla="*/ 558800 h 582084"/>
                    <a:gd name="connsiteX60" fmla="*/ 589073 w 591547"/>
                    <a:gd name="connsiteY60" fmla="*/ 537634 h 582084"/>
                    <a:gd name="connsiteX61" fmla="*/ 584840 w 591547"/>
                    <a:gd name="connsiteY61" fmla="*/ 531284 h 582084"/>
                    <a:gd name="connsiteX62" fmla="*/ 582723 w 591547"/>
                    <a:gd name="connsiteY62" fmla="*/ 524934 h 582084"/>
                    <a:gd name="connsiteX63" fmla="*/ 578490 w 591547"/>
                    <a:gd name="connsiteY63" fmla="*/ 514350 h 582084"/>
                    <a:gd name="connsiteX64" fmla="*/ 574257 w 591547"/>
                    <a:gd name="connsiteY64" fmla="*/ 488950 h 582084"/>
                    <a:gd name="connsiteX65" fmla="*/ 570023 w 591547"/>
                    <a:gd name="connsiteY65" fmla="*/ 478367 h 582084"/>
                    <a:gd name="connsiteX66" fmla="*/ 563673 w 591547"/>
                    <a:gd name="connsiteY66" fmla="*/ 455084 h 582084"/>
                    <a:gd name="connsiteX67" fmla="*/ 557323 w 591547"/>
                    <a:gd name="connsiteY67" fmla="*/ 448734 h 582084"/>
                    <a:gd name="connsiteX68" fmla="*/ 538273 w 591547"/>
                    <a:gd name="connsiteY68" fmla="*/ 425450 h 582084"/>
                    <a:gd name="connsiteX69" fmla="*/ 527690 w 591547"/>
                    <a:gd name="connsiteY69" fmla="*/ 410634 h 582084"/>
                    <a:gd name="connsiteX70" fmla="*/ 523457 w 591547"/>
                    <a:gd name="connsiteY70" fmla="*/ 402167 h 582084"/>
                    <a:gd name="connsiteX71" fmla="*/ 493823 w 591547"/>
                    <a:gd name="connsiteY71" fmla="*/ 376767 h 582084"/>
                    <a:gd name="connsiteX72" fmla="*/ 472657 w 591547"/>
                    <a:gd name="connsiteY72" fmla="*/ 361950 h 582084"/>
                    <a:gd name="connsiteX73" fmla="*/ 451490 w 591547"/>
                    <a:gd name="connsiteY73" fmla="*/ 353484 h 582084"/>
                    <a:gd name="connsiteX74" fmla="*/ 423973 w 591547"/>
                    <a:gd name="connsiteY74" fmla="*/ 345017 h 582084"/>
                    <a:gd name="connsiteX75" fmla="*/ 411273 w 591547"/>
                    <a:gd name="connsiteY75" fmla="*/ 342900 h 582084"/>
                    <a:gd name="connsiteX76" fmla="*/ 400690 w 591547"/>
                    <a:gd name="connsiteY76" fmla="*/ 340784 h 582084"/>
                    <a:gd name="connsiteX77" fmla="*/ 392223 w 591547"/>
                    <a:gd name="connsiteY77" fmla="*/ 336550 h 582084"/>
                    <a:gd name="connsiteX78" fmla="*/ 385873 w 591547"/>
                    <a:gd name="connsiteY78" fmla="*/ 334434 h 582084"/>
                    <a:gd name="connsiteX79" fmla="*/ 381640 w 591547"/>
                    <a:gd name="connsiteY79" fmla="*/ 323850 h 582084"/>
                    <a:gd name="connsiteX80" fmla="*/ 375290 w 591547"/>
                    <a:gd name="connsiteY80" fmla="*/ 315384 h 582084"/>
                    <a:gd name="connsiteX81" fmla="*/ 373173 w 591547"/>
                    <a:gd name="connsiteY81" fmla="*/ 306917 h 582084"/>
                    <a:gd name="connsiteX82" fmla="*/ 371057 w 591547"/>
                    <a:gd name="connsiteY82" fmla="*/ 300567 h 582084"/>
                    <a:gd name="connsiteX83" fmla="*/ 377407 w 591547"/>
                    <a:gd name="connsiteY83" fmla="*/ 275167 h 582084"/>
                    <a:gd name="connsiteX84" fmla="*/ 379523 w 591547"/>
                    <a:gd name="connsiteY84" fmla="*/ 268817 h 582084"/>
                    <a:gd name="connsiteX85" fmla="*/ 385873 w 591547"/>
                    <a:gd name="connsiteY85" fmla="*/ 262467 h 582084"/>
                    <a:gd name="connsiteX86" fmla="*/ 396457 w 591547"/>
                    <a:gd name="connsiteY86" fmla="*/ 254000 h 582084"/>
                    <a:gd name="connsiteX87" fmla="*/ 402807 w 591547"/>
                    <a:gd name="connsiteY87" fmla="*/ 247650 h 582084"/>
                    <a:gd name="connsiteX88" fmla="*/ 404923 w 591547"/>
                    <a:gd name="connsiteY88" fmla="*/ 247650 h 582084"/>
                    <a:gd name="connsiteX0" fmla="*/ 404858 w 591482"/>
                    <a:gd name="connsiteY0" fmla="*/ 247650 h 634576"/>
                    <a:gd name="connsiteX1" fmla="*/ 404858 w 591482"/>
                    <a:gd name="connsiteY1" fmla="*/ 247650 h 634576"/>
                    <a:gd name="connsiteX2" fmla="*/ 413325 w 591482"/>
                    <a:gd name="connsiteY2" fmla="*/ 222250 h 634576"/>
                    <a:gd name="connsiteX3" fmla="*/ 409092 w 591482"/>
                    <a:gd name="connsiteY3" fmla="*/ 93134 h 634576"/>
                    <a:gd name="connsiteX4" fmla="*/ 406975 w 591482"/>
                    <a:gd name="connsiteY4" fmla="*/ 80434 h 634576"/>
                    <a:gd name="connsiteX5" fmla="*/ 402742 w 591482"/>
                    <a:gd name="connsiteY5" fmla="*/ 69850 h 634576"/>
                    <a:gd name="connsiteX6" fmla="*/ 400625 w 591482"/>
                    <a:gd name="connsiteY6" fmla="*/ 61384 h 634576"/>
                    <a:gd name="connsiteX7" fmla="*/ 390042 w 591482"/>
                    <a:gd name="connsiteY7" fmla="*/ 42334 h 634576"/>
                    <a:gd name="connsiteX8" fmla="*/ 366758 w 591482"/>
                    <a:gd name="connsiteY8" fmla="*/ 21167 h 634576"/>
                    <a:gd name="connsiteX9" fmla="*/ 356175 w 591482"/>
                    <a:gd name="connsiteY9" fmla="*/ 8467 h 634576"/>
                    <a:gd name="connsiteX10" fmla="*/ 330775 w 591482"/>
                    <a:gd name="connsiteY10" fmla="*/ 0 h 634576"/>
                    <a:gd name="connsiteX11" fmla="*/ 265158 w 591482"/>
                    <a:gd name="connsiteY11" fmla="*/ 2117 h 634576"/>
                    <a:gd name="connsiteX12" fmla="*/ 216475 w 591482"/>
                    <a:gd name="connsiteY12" fmla="*/ 16934 h 634576"/>
                    <a:gd name="connsiteX13" fmla="*/ 195308 w 591482"/>
                    <a:gd name="connsiteY13" fmla="*/ 23284 h 634576"/>
                    <a:gd name="connsiteX14" fmla="*/ 182608 w 591482"/>
                    <a:gd name="connsiteY14" fmla="*/ 33867 h 634576"/>
                    <a:gd name="connsiteX15" fmla="*/ 178375 w 591482"/>
                    <a:gd name="connsiteY15" fmla="*/ 44450 h 634576"/>
                    <a:gd name="connsiteX16" fmla="*/ 165675 w 591482"/>
                    <a:gd name="connsiteY16" fmla="*/ 55034 h 634576"/>
                    <a:gd name="connsiteX17" fmla="*/ 163558 w 591482"/>
                    <a:gd name="connsiteY17" fmla="*/ 67734 h 634576"/>
                    <a:gd name="connsiteX18" fmla="*/ 157208 w 591482"/>
                    <a:gd name="connsiteY18" fmla="*/ 86784 h 634576"/>
                    <a:gd name="connsiteX19" fmla="*/ 155092 w 591482"/>
                    <a:gd name="connsiteY19" fmla="*/ 95250 h 634576"/>
                    <a:gd name="connsiteX20" fmla="*/ 161442 w 591482"/>
                    <a:gd name="connsiteY20" fmla="*/ 124884 h 634576"/>
                    <a:gd name="connsiteX21" fmla="*/ 172025 w 591482"/>
                    <a:gd name="connsiteY21" fmla="*/ 152400 h 634576"/>
                    <a:gd name="connsiteX22" fmla="*/ 157209 w 591482"/>
                    <a:gd name="connsiteY22" fmla="*/ 182034 h 634576"/>
                    <a:gd name="connsiteX23" fmla="*/ 184725 w 591482"/>
                    <a:gd name="connsiteY23" fmla="*/ 245534 h 634576"/>
                    <a:gd name="connsiteX24" fmla="*/ 199542 w 591482"/>
                    <a:gd name="connsiteY24" fmla="*/ 270934 h 634576"/>
                    <a:gd name="connsiteX25" fmla="*/ 205892 w 591482"/>
                    <a:gd name="connsiteY25" fmla="*/ 279400 h 634576"/>
                    <a:gd name="connsiteX26" fmla="*/ 210125 w 591482"/>
                    <a:gd name="connsiteY26" fmla="*/ 300567 h 634576"/>
                    <a:gd name="connsiteX27" fmla="*/ 205892 w 591482"/>
                    <a:gd name="connsiteY27" fmla="*/ 323850 h 634576"/>
                    <a:gd name="connsiteX28" fmla="*/ 199542 w 591482"/>
                    <a:gd name="connsiteY28" fmla="*/ 328084 h 634576"/>
                    <a:gd name="connsiteX29" fmla="*/ 195308 w 591482"/>
                    <a:gd name="connsiteY29" fmla="*/ 332317 h 634576"/>
                    <a:gd name="connsiteX30" fmla="*/ 184725 w 591482"/>
                    <a:gd name="connsiteY30" fmla="*/ 338667 h 634576"/>
                    <a:gd name="connsiteX31" fmla="*/ 174142 w 591482"/>
                    <a:gd name="connsiteY31" fmla="*/ 347134 h 634576"/>
                    <a:gd name="connsiteX32" fmla="*/ 161442 w 591482"/>
                    <a:gd name="connsiteY32" fmla="*/ 349250 h 634576"/>
                    <a:gd name="connsiteX33" fmla="*/ 152975 w 591482"/>
                    <a:gd name="connsiteY33" fmla="*/ 355600 h 634576"/>
                    <a:gd name="connsiteX34" fmla="*/ 131808 w 591482"/>
                    <a:gd name="connsiteY34" fmla="*/ 361950 h 634576"/>
                    <a:gd name="connsiteX35" fmla="*/ 106408 w 591482"/>
                    <a:gd name="connsiteY35" fmla="*/ 368300 h 634576"/>
                    <a:gd name="connsiteX36" fmla="*/ 97942 w 591482"/>
                    <a:gd name="connsiteY36" fmla="*/ 372534 h 634576"/>
                    <a:gd name="connsiteX37" fmla="*/ 87358 w 591482"/>
                    <a:gd name="connsiteY37" fmla="*/ 374650 h 634576"/>
                    <a:gd name="connsiteX38" fmla="*/ 78892 w 591482"/>
                    <a:gd name="connsiteY38" fmla="*/ 381000 h 634576"/>
                    <a:gd name="connsiteX39" fmla="*/ 66192 w 591482"/>
                    <a:gd name="connsiteY39" fmla="*/ 385234 h 634576"/>
                    <a:gd name="connsiteX40" fmla="*/ 45025 w 591482"/>
                    <a:gd name="connsiteY40" fmla="*/ 400050 h 634576"/>
                    <a:gd name="connsiteX41" fmla="*/ 40792 w 591482"/>
                    <a:gd name="connsiteY41" fmla="*/ 406400 h 634576"/>
                    <a:gd name="connsiteX42" fmla="*/ 34442 w 591482"/>
                    <a:gd name="connsiteY42" fmla="*/ 412750 h 634576"/>
                    <a:gd name="connsiteX43" fmla="*/ 30208 w 591482"/>
                    <a:gd name="connsiteY43" fmla="*/ 423334 h 634576"/>
                    <a:gd name="connsiteX44" fmla="*/ 19625 w 591482"/>
                    <a:gd name="connsiteY44" fmla="*/ 438150 h 634576"/>
                    <a:gd name="connsiteX45" fmla="*/ 9042 w 591482"/>
                    <a:gd name="connsiteY45" fmla="*/ 452967 h 634576"/>
                    <a:gd name="connsiteX46" fmla="*/ 11158 w 591482"/>
                    <a:gd name="connsiteY46" fmla="*/ 505884 h 634576"/>
                    <a:gd name="connsiteX47" fmla="*/ 17508 w 591482"/>
                    <a:gd name="connsiteY47" fmla="*/ 520700 h 634576"/>
                    <a:gd name="connsiteX48" fmla="*/ 19625 w 591482"/>
                    <a:gd name="connsiteY48" fmla="*/ 539750 h 634576"/>
                    <a:gd name="connsiteX49" fmla="*/ 45 w 591482"/>
                    <a:gd name="connsiteY49" fmla="*/ 556684 h 634576"/>
                    <a:gd name="connsiteX50" fmla="*/ 15921 w 591482"/>
                    <a:gd name="connsiteY50" fmla="*/ 634472 h 634576"/>
                    <a:gd name="connsiteX51" fmla="*/ 64075 w 591482"/>
                    <a:gd name="connsiteY51" fmla="*/ 573617 h 634576"/>
                    <a:gd name="connsiteX52" fmla="*/ 121225 w 591482"/>
                    <a:gd name="connsiteY52" fmla="*/ 582084 h 634576"/>
                    <a:gd name="connsiteX53" fmla="*/ 301142 w 591482"/>
                    <a:gd name="connsiteY53" fmla="*/ 579967 h 634576"/>
                    <a:gd name="connsiteX54" fmla="*/ 356175 w 591482"/>
                    <a:gd name="connsiteY54" fmla="*/ 569384 h 634576"/>
                    <a:gd name="connsiteX55" fmla="*/ 453542 w 591482"/>
                    <a:gd name="connsiteY55" fmla="*/ 573617 h 634576"/>
                    <a:gd name="connsiteX56" fmla="*/ 529742 w 591482"/>
                    <a:gd name="connsiteY56" fmla="*/ 569384 h 634576"/>
                    <a:gd name="connsiteX57" fmla="*/ 550908 w 591482"/>
                    <a:gd name="connsiteY57" fmla="*/ 565150 h 634576"/>
                    <a:gd name="connsiteX58" fmla="*/ 580542 w 591482"/>
                    <a:gd name="connsiteY58" fmla="*/ 560917 h 634576"/>
                    <a:gd name="connsiteX59" fmla="*/ 586892 w 591482"/>
                    <a:gd name="connsiteY59" fmla="*/ 558800 h 634576"/>
                    <a:gd name="connsiteX60" fmla="*/ 589008 w 591482"/>
                    <a:gd name="connsiteY60" fmla="*/ 537634 h 634576"/>
                    <a:gd name="connsiteX61" fmla="*/ 584775 w 591482"/>
                    <a:gd name="connsiteY61" fmla="*/ 531284 h 634576"/>
                    <a:gd name="connsiteX62" fmla="*/ 582658 w 591482"/>
                    <a:gd name="connsiteY62" fmla="*/ 524934 h 634576"/>
                    <a:gd name="connsiteX63" fmla="*/ 578425 w 591482"/>
                    <a:gd name="connsiteY63" fmla="*/ 514350 h 634576"/>
                    <a:gd name="connsiteX64" fmla="*/ 574192 w 591482"/>
                    <a:gd name="connsiteY64" fmla="*/ 488950 h 634576"/>
                    <a:gd name="connsiteX65" fmla="*/ 569958 w 591482"/>
                    <a:gd name="connsiteY65" fmla="*/ 478367 h 634576"/>
                    <a:gd name="connsiteX66" fmla="*/ 563608 w 591482"/>
                    <a:gd name="connsiteY66" fmla="*/ 455084 h 634576"/>
                    <a:gd name="connsiteX67" fmla="*/ 557258 w 591482"/>
                    <a:gd name="connsiteY67" fmla="*/ 448734 h 634576"/>
                    <a:gd name="connsiteX68" fmla="*/ 538208 w 591482"/>
                    <a:gd name="connsiteY68" fmla="*/ 425450 h 634576"/>
                    <a:gd name="connsiteX69" fmla="*/ 527625 w 591482"/>
                    <a:gd name="connsiteY69" fmla="*/ 410634 h 634576"/>
                    <a:gd name="connsiteX70" fmla="*/ 523392 w 591482"/>
                    <a:gd name="connsiteY70" fmla="*/ 402167 h 634576"/>
                    <a:gd name="connsiteX71" fmla="*/ 493758 w 591482"/>
                    <a:gd name="connsiteY71" fmla="*/ 376767 h 634576"/>
                    <a:gd name="connsiteX72" fmla="*/ 472592 w 591482"/>
                    <a:gd name="connsiteY72" fmla="*/ 361950 h 634576"/>
                    <a:gd name="connsiteX73" fmla="*/ 451425 w 591482"/>
                    <a:gd name="connsiteY73" fmla="*/ 353484 h 634576"/>
                    <a:gd name="connsiteX74" fmla="*/ 423908 w 591482"/>
                    <a:gd name="connsiteY74" fmla="*/ 345017 h 634576"/>
                    <a:gd name="connsiteX75" fmla="*/ 411208 w 591482"/>
                    <a:gd name="connsiteY75" fmla="*/ 342900 h 634576"/>
                    <a:gd name="connsiteX76" fmla="*/ 400625 w 591482"/>
                    <a:gd name="connsiteY76" fmla="*/ 340784 h 634576"/>
                    <a:gd name="connsiteX77" fmla="*/ 392158 w 591482"/>
                    <a:gd name="connsiteY77" fmla="*/ 336550 h 634576"/>
                    <a:gd name="connsiteX78" fmla="*/ 385808 w 591482"/>
                    <a:gd name="connsiteY78" fmla="*/ 334434 h 634576"/>
                    <a:gd name="connsiteX79" fmla="*/ 381575 w 591482"/>
                    <a:gd name="connsiteY79" fmla="*/ 323850 h 634576"/>
                    <a:gd name="connsiteX80" fmla="*/ 375225 w 591482"/>
                    <a:gd name="connsiteY80" fmla="*/ 315384 h 634576"/>
                    <a:gd name="connsiteX81" fmla="*/ 373108 w 591482"/>
                    <a:gd name="connsiteY81" fmla="*/ 306917 h 634576"/>
                    <a:gd name="connsiteX82" fmla="*/ 370992 w 591482"/>
                    <a:gd name="connsiteY82" fmla="*/ 300567 h 634576"/>
                    <a:gd name="connsiteX83" fmla="*/ 377342 w 591482"/>
                    <a:gd name="connsiteY83" fmla="*/ 275167 h 634576"/>
                    <a:gd name="connsiteX84" fmla="*/ 379458 w 591482"/>
                    <a:gd name="connsiteY84" fmla="*/ 268817 h 634576"/>
                    <a:gd name="connsiteX85" fmla="*/ 385808 w 591482"/>
                    <a:gd name="connsiteY85" fmla="*/ 262467 h 634576"/>
                    <a:gd name="connsiteX86" fmla="*/ 396392 w 591482"/>
                    <a:gd name="connsiteY86" fmla="*/ 254000 h 634576"/>
                    <a:gd name="connsiteX87" fmla="*/ 402742 w 591482"/>
                    <a:gd name="connsiteY87" fmla="*/ 247650 h 634576"/>
                    <a:gd name="connsiteX88" fmla="*/ 404858 w 591482"/>
                    <a:gd name="connsiteY88" fmla="*/ 247650 h 634576"/>
                    <a:gd name="connsiteX0" fmla="*/ 405083 w 591707"/>
                    <a:gd name="connsiteY0" fmla="*/ 247650 h 657444"/>
                    <a:gd name="connsiteX1" fmla="*/ 405083 w 591707"/>
                    <a:gd name="connsiteY1" fmla="*/ 247650 h 657444"/>
                    <a:gd name="connsiteX2" fmla="*/ 413550 w 591707"/>
                    <a:gd name="connsiteY2" fmla="*/ 222250 h 657444"/>
                    <a:gd name="connsiteX3" fmla="*/ 409317 w 591707"/>
                    <a:gd name="connsiteY3" fmla="*/ 93134 h 657444"/>
                    <a:gd name="connsiteX4" fmla="*/ 407200 w 591707"/>
                    <a:gd name="connsiteY4" fmla="*/ 80434 h 657444"/>
                    <a:gd name="connsiteX5" fmla="*/ 402967 w 591707"/>
                    <a:gd name="connsiteY5" fmla="*/ 69850 h 657444"/>
                    <a:gd name="connsiteX6" fmla="*/ 400850 w 591707"/>
                    <a:gd name="connsiteY6" fmla="*/ 61384 h 657444"/>
                    <a:gd name="connsiteX7" fmla="*/ 390267 w 591707"/>
                    <a:gd name="connsiteY7" fmla="*/ 42334 h 657444"/>
                    <a:gd name="connsiteX8" fmla="*/ 366983 w 591707"/>
                    <a:gd name="connsiteY8" fmla="*/ 21167 h 657444"/>
                    <a:gd name="connsiteX9" fmla="*/ 356400 w 591707"/>
                    <a:gd name="connsiteY9" fmla="*/ 8467 h 657444"/>
                    <a:gd name="connsiteX10" fmla="*/ 331000 w 591707"/>
                    <a:gd name="connsiteY10" fmla="*/ 0 h 657444"/>
                    <a:gd name="connsiteX11" fmla="*/ 265383 w 591707"/>
                    <a:gd name="connsiteY11" fmla="*/ 2117 h 657444"/>
                    <a:gd name="connsiteX12" fmla="*/ 216700 w 591707"/>
                    <a:gd name="connsiteY12" fmla="*/ 16934 h 657444"/>
                    <a:gd name="connsiteX13" fmla="*/ 195533 w 591707"/>
                    <a:gd name="connsiteY13" fmla="*/ 23284 h 657444"/>
                    <a:gd name="connsiteX14" fmla="*/ 182833 w 591707"/>
                    <a:gd name="connsiteY14" fmla="*/ 33867 h 657444"/>
                    <a:gd name="connsiteX15" fmla="*/ 178600 w 591707"/>
                    <a:gd name="connsiteY15" fmla="*/ 44450 h 657444"/>
                    <a:gd name="connsiteX16" fmla="*/ 165900 w 591707"/>
                    <a:gd name="connsiteY16" fmla="*/ 55034 h 657444"/>
                    <a:gd name="connsiteX17" fmla="*/ 163783 w 591707"/>
                    <a:gd name="connsiteY17" fmla="*/ 67734 h 657444"/>
                    <a:gd name="connsiteX18" fmla="*/ 157433 w 591707"/>
                    <a:gd name="connsiteY18" fmla="*/ 86784 h 657444"/>
                    <a:gd name="connsiteX19" fmla="*/ 155317 w 591707"/>
                    <a:gd name="connsiteY19" fmla="*/ 95250 h 657444"/>
                    <a:gd name="connsiteX20" fmla="*/ 161667 w 591707"/>
                    <a:gd name="connsiteY20" fmla="*/ 124884 h 657444"/>
                    <a:gd name="connsiteX21" fmla="*/ 172250 w 591707"/>
                    <a:gd name="connsiteY21" fmla="*/ 152400 h 657444"/>
                    <a:gd name="connsiteX22" fmla="*/ 157434 w 591707"/>
                    <a:gd name="connsiteY22" fmla="*/ 182034 h 657444"/>
                    <a:gd name="connsiteX23" fmla="*/ 184950 w 591707"/>
                    <a:gd name="connsiteY23" fmla="*/ 245534 h 657444"/>
                    <a:gd name="connsiteX24" fmla="*/ 199767 w 591707"/>
                    <a:gd name="connsiteY24" fmla="*/ 270934 h 657444"/>
                    <a:gd name="connsiteX25" fmla="*/ 206117 w 591707"/>
                    <a:gd name="connsiteY25" fmla="*/ 279400 h 657444"/>
                    <a:gd name="connsiteX26" fmla="*/ 210350 w 591707"/>
                    <a:gd name="connsiteY26" fmla="*/ 300567 h 657444"/>
                    <a:gd name="connsiteX27" fmla="*/ 206117 w 591707"/>
                    <a:gd name="connsiteY27" fmla="*/ 323850 h 657444"/>
                    <a:gd name="connsiteX28" fmla="*/ 199767 w 591707"/>
                    <a:gd name="connsiteY28" fmla="*/ 328084 h 657444"/>
                    <a:gd name="connsiteX29" fmla="*/ 195533 w 591707"/>
                    <a:gd name="connsiteY29" fmla="*/ 332317 h 657444"/>
                    <a:gd name="connsiteX30" fmla="*/ 184950 w 591707"/>
                    <a:gd name="connsiteY30" fmla="*/ 338667 h 657444"/>
                    <a:gd name="connsiteX31" fmla="*/ 174367 w 591707"/>
                    <a:gd name="connsiteY31" fmla="*/ 347134 h 657444"/>
                    <a:gd name="connsiteX32" fmla="*/ 161667 w 591707"/>
                    <a:gd name="connsiteY32" fmla="*/ 349250 h 657444"/>
                    <a:gd name="connsiteX33" fmla="*/ 153200 w 591707"/>
                    <a:gd name="connsiteY33" fmla="*/ 355600 h 657444"/>
                    <a:gd name="connsiteX34" fmla="*/ 132033 w 591707"/>
                    <a:gd name="connsiteY34" fmla="*/ 361950 h 657444"/>
                    <a:gd name="connsiteX35" fmla="*/ 106633 w 591707"/>
                    <a:gd name="connsiteY35" fmla="*/ 368300 h 657444"/>
                    <a:gd name="connsiteX36" fmla="*/ 98167 w 591707"/>
                    <a:gd name="connsiteY36" fmla="*/ 372534 h 657444"/>
                    <a:gd name="connsiteX37" fmla="*/ 87583 w 591707"/>
                    <a:gd name="connsiteY37" fmla="*/ 374650 h 657444"/>
                    <a:gd name="connsiteX38" fmla="*/ 79117 w 591707"/>
                    <a:gd name="connsiteY38" fmla="*/ 381000 h 657444"/>
                    <a:gd name="connsiteX39" fmla="*/ 66417 w 591707"/>
                    <a:gd name="connsiteY39" fmla="*/ 385234 h 657444"/>
                    <a:gd name="connsiteX40" fmla="*/ 45250 w 591707"/>
                    <a:gd name="connsiteY40" fmla="*/ 400050 h 657444"/>
                    <a:gd name="connsiteX41" fmla="*/ 41017 w 591707"/>
                    <a:gd name="connsiteY41" fmla="*/ 406400 h 657444"/>
                    <a:gd name="connsiteX42" fmla="*/ 34667 w 591707"/>
                    <a:gd name="connsiteY42" fmla="*/ 412750 h 657444"/>
                    <a:gd name="connsiteX43" fmla="*/ 30433 w 591707"/>
                    <a:gd name="connsiteY43" fmla="*/ 423334 h 657444"/>
                    <a:gd name="connsiteX44" fmla="*/ 19850 w 591707"/>
                    <a:gd name="connsiteY44" fmla="*/ 438150 h 657444"/>
                    <a:gd name="connsiteX45" fmla="*/ 9267 w 591707"/>
                    <a:gd name="connsiteY45" fmla="*/ 452967 h 657444"/>
                    <a:gd name="connsiteX46" fmla="*/ 11383 w 591707"/>
                    <a:gd name="connsiteY46" fmla="*/ 505884 h 657444"/>
                    <a:gd name="connsiteX47" fmla="*/ 17733 w 591707"/>
                    <a:gd name="connsiteY47" fmla="*/ 520700 h 657444"/>
                    <a:gd name="connsiteX48" fmla="*/ 19850 w 591707"/>
                    <a:gd name="connsiteY48" fmla="*/ 539750 h 657444"/>
                    <a:gd name="connsiteX49" fmla="*/ 270 w 591707"/>
                    <a:gd name="connsiteY49" fmla="*/ 556684 h 657444"/>
                    <a:gd name="connsiteX50" fmla="*/ 16146 w 591707"/>
                    <a:gd name="connsiteY50" fmla="*/ 634472 h 657444"/>
                    <a:gd name="connsiteX51" fmla="*/ 105575 w 591707"/>
                    <a:gd name="connsiteY51" fmla="*/ 654580 h 657444"/>
                    <a:gd name="connsiteX52" fmla="*/ 121450 w 591707"/>
                    <a:gd name="connsiteY52" fmla="*/ 582084 h 657444"/>
                    <a:gd name="connsiteX53" fmla="*/ 301367 w 591707"/>
                    <a:gd name="connsiteY53" fmla="*/ 579967 h 657444"/>
                    <a:gd name="connsiteX54" fmla="*/ 356400 w 591707"/>
                    <a:gd name="connsiteY54" fmla="*/ 569384 h 657444"/>
                    <a:gd name="connsiteX55" fmla="*/ 453767 w 591707"/>
                    <a:gd name="connsiteY55" fmla="*/ 573617 h 657444"/>
                    <a:gd name="connsiteX56" fmla="*/ 529967 w 591707"/>
                    <a:gd name="connsiteY56" fmla="*/ 569384 h 657444"/>
                    <a:gd name="connsiteX57" fmla="*/ 551133 w 591707"/>
                    <a:gd name="connsiteY57" fmla="*/ 565150 h 657444"/>
                    <a:gd name="connsiteX58" fmla="*/ 580767 w 591707"/>
                    <a:gd name="connsiteY58" fmla="*/ 560917 h 657444"/>
                    <a:gd name="connsiteX59" fmla="*/ 587117 w 591707"/>
                    <a:gd name="connsiteY59" fmla="*/ 558800 h 657444"/>
                    <a:gd name="connsiteX60" fmla="*/ 589233 w 591707"/>
                    <a:gd name="connsiteY60" fmla="*/ 537634 h 657444"/>
                    <a:gd name="connsiteX61" fmla="*/ 585000 w 591707"/>
                    <a:gd name="connsiteY61" fmla="*/ 531284 h 657444"/>
                    <a:gd name="connsiteX62" fmla="*/ 582883 w 591707"/>
                    <a:gd name="connsiteY62" fmla="*/ 524934 h 657444"/>
                    <a:gd name="connsiteX63" fmla="*/ 578650 w 591707"/>
                    <a:gd name="connsiteY63" fmla="*/ 514350 h 657444"/>
                    <a:gd name="connsiteX64" fmla="*/ 574417 w 591707"/>
                    <a:gd name="connsiteY64" fmla="*/ 488950 h 657444"/>
                    <a:gd name="connsiteX65" fmla="*/ 570183 w 591707"/>
                    <a:gd name="connsiteY65" fmla="*/ 478367 h 657444"/>
                    <a:gd name="connsiteX66" fmla="*/ 563833 w 591707"/>
                    <a:gd name="connsiteY66" fmla="*/ 455084 h 657444"/>
                    <a:gd name="connsiteX67" fmla="*/ 557483 w 591707"/>
                    <a:gd name="connsiteY67" fmla="*/ 448734 h 657444"/>
                    <a:gd name="connsiteX68" fmla="*/ 538433 w 591707"/>
                    <a:gd name="connsiteY68" fmla="*/ 425450 h 657444"/>
                    <a:gd name="connsiteX69" fmla="*/ 527850 w 591707"/>
                    <a:gd name="connsiteY69" fmla="*/ 410634 h 657444"/>
                    <a:gd name="connsiteX70" fmla="*/ 523617 w 591707"/>
                    <a:gd name="connsiteY70" fmla="*/ 402167 h 657444"/>
                    <a:gd name="connsiteX71" fmla="*/ 493983 w 591707"/>
                    <a:gd name="connsiteY71" fmla="*/ 376767 h 657444"/>
                    <a:gd name="connsiteX72" fmla="*/ 472817 w 591707"/>
                    <a:gd name="connsiteY72" fmla="*/ 361950 h 657444"/>
                    <a:gd name="connsiteX73" fmla="*/ 451650 w 591707"/>
                    <a:gd name="connsiteY73" fmla="*/ 353484 h 657444"/>
                    <a:gd name="connsiteX74" fmla="*/ 424133 w 591707"/>
                    <a:gd name="connsiteY74" fmla="*/ 345017 h 657444"/>
                    <a:gd name="connsiteX75" fmla="*/ 411433 w 591707"/>
                    <a:gd name="connsiteY75" fmla="*/ 342900 h 657444"/>
                    <a:gd name="connsiteX76" fmla="*/ 400850 w 591707"/>
                    <a:gd name="connsiteY76" fmla="*/ 340784 h 657444"/>
                    <a:gd name="connsiteX77" fmla="*/ 392383 w 591707"/>
                    <a:gd name="connsiteY77" fmla="*/ 336550 h 657444"/>
                    <a:gd name="connsiteX78" fmla="*/ 386033 w 591707"/>
                    <a:gd name="connsiteY78" fmla="*/ 334434 h 657444"/>
                    <a:gd name="connsiteX79" fmla="*/ 381800 w 591707"/>
                    <a:gd name="connsiteY79" fmla="*/ 323850 h 657444"/>
                    <a:gd name="connsiteX80" fmla="*/ 375450 w 591707"/>
                    <a:gd name="connsiteY80" fmla="*/ 315384 h 657444"/>
                    <a:gd name="connsiteX81" fmla="*/ 373333 w 591707"/>
                    <a:gd name="connsiteY81" fmla="*/ 306917 h 657444"/>
                    <a:gd name="connsiteX82" fmla="*/ 371217 w 591707"/>
                    <a:gd name="connsiteY82" fmla="*/ 300567 h 657444"/>
                    <a:gd name="connsiteX83" fmla="*/ 377567 w 591707"/>
                    <a:gd name="connsiteY83" fmla="*/ 275167 h 657444"/>
                    <a:gd name="connsiteX84" fmla="*/ 379683 w 591707"/>
                    <a:gd name="connsiteY84" fmla="*/ 268817 h 657444"/>
                    <a:gd name="connsiteX85" fmla="*/ 386033 w 591707"/>
                    <a:gd name="connsiteY85" fmla="*/ 262467 h 657444"/>
                    <a:gd name="connsiteX86" fmla="*/ 396617 w 591707"/>
                    <a:gd name="connsiteY86" fmla="*/ 254000 h 657444"/>
                    <a:gd name="connsiteX87" fmla="*/ 402967 w 591707"/>
                    <a:gd name="connsiteY87" fmla="*/ 247650 h 657444"/>
                    <a:gd name="connsiteX88" fmla="*/ 405083 w 591707"/>
                    <a:gd name="connsiteY88" fmla="*/ 247650 h 657444"/>
                    <a:gd name="connsiteX0" fmla="*/ 405083 w 591707"/>
                    <a:gd name="connsiteY0" fmla="*/ 247650 h 657588"/>
                    <a:gd name="connsiteX1" fmla="*/ 405083 w 591707"/>
                    <a:gd name="connsiteY1" fmla="*/ 247650 h 657588"/>
                    <a:gd name="connsiteX2" fmla="*/ 413550 w 591707"/>
                    <a:gd name="connsiteY2" fmla="*/ 222250 h 657588"/>
                    <a:gd name="connsiteX3" fmla="*/ 409317 w 591707"/>
                    <a:gd name="connsiteY3" fmla="*/ 93134 h 657588"/>
                    <a:gd name="connsiteX4" fmla="*/ 407200 w 591707"/>
                    <a:gd name="connsiteY4" fmla="*/ 80434 h 657588"/>
                    <a:gd name="connsiteX5" fmla="*/ 402967 w 591707"/>
                    <a:gd name="connsiteY5" fmla="*/ 69850 h 657588"/>
                    <a:gd name="connsiteX6" fmla="*/ 400850 w 591707"/>
                    <a:gd name="connsiteY6" fmla="*/ 61384 h 657588"/>
                    <a:gd name="connsiteX7" fmla="*/ 390267 w 591707"/>
                    <a:gd name="connsiteY7" fmla="*/ 42334 h 657588"/>
                    <a:gd name="connsiteX8" fmla="*/ 366983 w 591707"/>
                    <a:gd name="connsiteY8" fmla="*/ 21167 h 657588"/>
                    <a:gd name="connsiteX9" fmla="*/ 356400 w 591707"/>
                    <a:gd name="connsiteY9" fmla="*/ 8467 h 657588"/>
                    <a:gd name="connsiteX10" fmla="*/ 331000 w 591707"/>
                    <a:gd name="connsiteY10" fmla="*/ 0 h 657588"/>
                    <a:gd name="connsiteX11" fmla="*/ 265383 w 591707"/>
                    <a:gd name="connsiteY11" fmla="*/ 2117 h 657588"/>
                    <a:gd name="connsiteX12" fmla="*/ 216700 w 591707"/>
                    <a:gd name="connsiteY12" fmla="*/ 16934 h 657588"/>
                    <a:gd name="connsiteX13" fmla="*/ 195533 w 591707"/>
                    <a:gd name="connsiteY13" fmla="*/ 23284 h 657588"/>
                    <a:gd name="connsiteX14" fmla="*/ 182833 w 591707"/>
                    <a:gd name="connsiteY14" fmla="*/ 33867 h 657588"/>
                    <a:gd name="connsiteX15" fmla="*/ 178600 w 591707"/>
                    <a:gd name="connsiteY15" fmla="*/ 44450 h 657588"/>
                    <a:gd name="connsiteX16" fmla="*/ 165900 w 591707"/>
                    <a:gd name="connsiteY16" fmla="*/ 55034 h 657588"/>
                    <a:gd name="connsiteX17" fmla="*/ 163783 w 591707"/>
                    <a:gd name="connsiteY17" fmla="*/ 67734 h 657588"/>
                    <a:gd name="connsiteX18" fmla="*/ 157433 w 591707"/>
                    <a:gd name="connsiteY18" fmla="*/ 86784 h 657588"/>
                    <a:gd name="connsiteX19" fmla="*/ 155317 w 591707"/>
                    <a:gd name="connsiteY19" fmla="*/ 95250 h 657588"/>
                    <a:gd name="connsiteX20" fmla="*/ 161667 w 591707"/>
                    <a:gd name="connsiteY20" fmla="*/ 124884 h 657588"/>
                    <a:gd name="connsiteX21" fmla="*/ 172250 w 591707"/>
                    <a:gd name="connsiteY21" fmla="*/ 152400 h 657588"/>
                    <a:gd name="connsiteX22" fmla="*/ 157434 w 591707"/>
                    <a:gd name="connsiteY22" fmla="*/ 182034 h 657588"/>
                    <a:gd name="connsiteX23" fmla="*/ 184950 w 591707"/>
                    <a:gd name="connsiteY23" fmla="*/ 245534 h 657588"/>
                    <a:gd name="connsiteX24" fmla="*/ 199767 w 591707"/>
                    <a:gd name="connsiteY24" fmla="*/ 270934 h 657588"/>
                    <a:gd name="connsiteX25" fmla="*/ 206117 w 591707"/>
                    <a:gd name="connsiteY25" fmla="*/ 279400 h 657588"/>
                    <a:gd name="connsiteX26" fmla="*/ 210350 w 591707"/>
                    <a:gd name="connsiteY26" fmla="*/ 300567 h 657588"/>
                    <a:gd name="connsiteX27" fmla="*/ 206117 w 591707"/>
                    <a:gd name="connsiteY27" fmla="*/ 323850 h 657588"/>
                    <a:gd name="connsiteX28" fmla="*/ 199767 w 591707"/>
                    <a:gd name="connsiteY28" fmla="*/ 328084 h 657588"/>
                    <a:gd name="connsiteX29" fmla="*/ 195533 w 591707"/>
                    <a:gd name="connsiteY29" fmla="*/ 332317 h 657588"/>
                    <a:gd name="connsiteX30" fmla="*/ 184950 w 591707"/>
                    <a:gd name="connsiteY30" fmla="*/ 338667 h 657588"/>
                    <a:gd name="connsiteX31" fmla="*/ 174367 w 591707"/>
                    <a:gd name="connsiteY31" fmla="*/ 347134 h 657588"/>
                    <a:gd name="connsiteX32" fmla="*/ 161667 w 591707"/>
                    <a:gd name="connsiteY32" fmla="*/ 349250 h 657588"/>
                    <a:gd name="connsiteX33" fmla="*/ 153200 w 591707"/>
                    <a:gd name="connsiteY33" fmla="*/ 355600 h 657588"/>
                    <a:gd name="connsiteX34" fmla="*/ 132033 w 591707"/>
                    <a:gd name="connsiteY34" fmla="*/ 361950 h 657588"/>
                    <a:gd name="connsiteX35" fmla="*/ 106633 w 591707"/>
                    <a:gd name="connsiteY35" fmla="*/ 368300 h 657588"/>
                    <a:gd name="connsiteX36" fmla="*/ 98167 w 591707"/>
                    <a:gd name="connsiteY36" fmla="*/ 372534 h 657588"/>
                    <a:gd name="connsiteX37" fmla="*/ 87583 w 591707"/>
                    <a:gd name="connsiteY37" fmla="*/ 374650 h 657588"/>
                    <a:gd name="connsiteX38" fmla="*/ 79117 w 591707"/>
                    <a:gd name="connsiteY38" fmla="*/ 381000 h 657588"/>
                    <a:gd name="connsiteX39" fmla="*/ 66417 w 591707"/>
                    <a:gd name="connsiteY39" fmla="*/ 385234 h 657588"/>
                    <a:gd name="connsiteX40" fmla="*/ 45250 w 591707"/>
                    <a:gd name="connsiteY40" fmla="*/ 400050 h 657588"/>
                    <a:gd name="connsiteX41" fmla="*/ 41017 w 591707"/>
                    <a:gd name="connsiteY41" fmla="*/ 406400 h 657588"/>
                    <a:gd name="connsiteX42" fmla="*/ 34667 w 591707"/>
                    <a:gd name="connsiteY42" fmla="*/ 412750 h 657588"/>
                    <a:gd name="connsiteX43" fmla="*/ 30433 w 591707"/>
                    <a:gd name="connsiteY43" fmla="*/ 423334 h 657588"/>
                    <a:gd name="connsiteX44" fmla="*/ 19850 w 591707"/>
                    <a:gd name="connsiteY44" fmla="*/ 438150 h 657588"/>
                    <a:gd name="connsiteX45" fmla="*/ 9267 w 591707"/>
                    <a:gd name="connsiteY45" fmla="*/ 452967 h 657588"/>
                    <a:gd name="connsiteX46" fmla="*/ 11383 w 591707"/>
                    <a:gd name="connsiteY46" fmla="*/ 505884 h 657588"/>
                    <a:gd name="connsiteX47" fmla="*/ 17733 w 591707"/>
                    <a:gd name="connsiteY47" fmla="*/ 520700 h 657588"/>
                    <a:gd name="connsiteX48" fmla="*/ 19850 w 591707"/>
                    <a:gd name="connsiteY48" fmla="*/ 539750 h 657588"/>
                    <a:gd name="connsiteX49" fmla="*/ 270 w 591707"/>
                    <a:gd name="connsiteY49" fmla="*/ 556684 h 657588"/>
                    <a:gd name="connsiteX50" fmla="*/ 16146 w 591707"/>
                    <a:gd name="connsiteY50" fmla="*/ 634472 h 657588"/>
                    <a:gd name="connsiteX51" fmla="*/ 105575 w 591707"/>
                    <a:gd name="connsiteY51" fmla="*/ 654580 h 657588"/>
                    <a:gd name="connsiteX52" fmla="*/ 301367 w 591707"/>
                    <a:gd name="connsiteY52" fmla="*/ 579967 h 657588"/>
                    <a:gd name="connsiteX53" fmla="*/ 356400 w 591707"/>
                    <a:gd name="connsiteY53" fmla="*/ 569384 h 657588"/>
                    <a:gd name="connsiteX54" fmla="*/ 453767 w 591707"/>
                    <a:gd name="connsiteY54" fmla="*/ 573617 h 657588"/>
                    <a:gd name="connsiteX55" fmla="*/ 529967 w 591707"/>
                    <a:gd name="connsiteY55" fmla="*/ 569384 h 657588"/>
                    <a:gd name="connsiteX56" fmla="*/ 551133 w 591707"/>
                    <a:gd name="connsiteY56" fmla="*/ 565150 h 657588"/>
                    <a:gd name="connsiteX57" fmla="*/ 580767 w 591707"/>
                    <a:gd name="connsiteY57" fmla="*/ 560917 h 657588"/>
                    <a:gd name="connsiteX58" fmla="*/ 587117 w 591707"/>
                    <a:gd name="connsiteY58" fmla="*/ 558800 h 657588"/>
                    <a:gd name="connsiteX59" fmla="*/ 589233 w 591707"/>
                    <a:gd name="connsiteY59" fmla="*/ 537634 h 657588"/>
                    <a:gd name="connsiteX60" fmla="*/ 585000 w 591707"/>
                    <a:gd name="connsiteY60" fmla="*/ 531284 h 657588"/>
                    <a:gd name="connsiteX61" fmla="*/ 582883 w 591707"/>
                    <a:gd name="connsiteY61" fmla="*/ 524934 h 657588"/>
                    <a:gd name="connsiteX62" fmla="*/ 578650 w 591707"/>
                    <a:gd name="connsiteY62" fmla="*/ 514350 h 657588"/>
                    <a:gd name="connsiteX63" fmla="*/ 574417 w 591707"/>
                    <a:gd name="connsiteY63" fmla="*/ 488950 h 657588"/>
                    <a:gd name="connsiteX64" fmla="*/ 570183 w 591707"/>
                    <a:gd name="connsiteY64" fmla="*/ 478367 h 657588"/>
                    <a:gd name="connsiteX65" fmla="*/ 563833 w 591707"/>
                    <a:gd name="connsiteY65" fmla="*/ 455084 h 657588"/>
                    <a:gd name="connsiteX66" fmla="*/ 557483 w 591707"/>
                    <a:gd name="connsiteY66" fmla="*/ 448734 h 657588"/>
                    <a:gd name="connsiteX67" fmla="*/ 538433 w 591707"/>
                    <a:gd name="connsiteY67" fmla="*/ 425450 h 657588"/>
                    <a:gd name="connsiteX68" fmla="*/ 527850 w 591707"/>
                    <a:gd name="connsiteY68" fmla="*/ 410634 h 657588"/>
                    <a:gd name="connsiteX69" fmla="*/ 523617 w 591707"/>
                    <a:gd name="connsiteY69" fmla="*/ 402167 h 657588"/>
                    <a:gd name="connsiteX70" fmla="*/ 493983 w 591707"/>
                    <a:gd name="connsiteY70" fmla="*/ 376767 h 657588"/>
                    <a:gd name="connsiteX71" fmla="*/ 472817 w 591707"/>
                    <a:gd name="connsiteY71" fmla="*/ 361950 h 657588"/>
                    <a:gd name="connsiteX72" fmla="*/ 451650 w 591707"/>
                    <a:gd name="connsiteY72" fmla="*/ 353484 h 657588"/>
                    <a:gd name="connsiteX73" fmla="*/ 424133 w 591707"/>
                    <a:gd name="connsiteY73" fmla="*/ 345017 h 657588"/>
                    <a:gd name="connsiteX74" fmla="*/ 411433 w 591707"/>
                    <a:gd name="connsiteY74" fmla="*/ 342900 h 657588"/>
                    <a:gd name="connsiteX75" fmla="*/ 400850 w 591707"/>
                    <a:gd name="connsiteY75" fmla="*/ 340784 h 657588"/>
                    <a:gd name="connsiteX76" fmla="*/ 392383 w 591707"/>
                    <a:gd name="connsiteY76" fmla="*/ 336550 h 657588"/>
                    <a:gd name="connsiteX77" fmla="*/ 386033 w 591707"/>
                    <a:gd name="connsiteY77" fmla="*/ 334434 h 657588"/>
                    <a:gd name="connsiteX78" fmla="*/ 381800 w 591707"/>
                    <a:gd name="connsiteY78" fmla="*/ 323850 h 657588"/>
                    <a:gd name="connsiteX79" fmla="*/ 375450 w 591707"/>
                    <a:gd name="connsiteY79" fmla="*/ 315384 h 657588"/>
                    <a:gd name="connsiteX80" fmla="*/ 373333 w 591707"/>
                    <a:gd name="connsiteY80" fmla="*/ 306917 h 657588"/>
                    <a:gd name="connsiteX81" fmla="*/ 371217 w 591707"/>
                    <a:gd name="connsiteY81" fmla="*/ 300567 h 657588"/>
                    <a:gd name="connsiteX82" fmla="*/ 377567 w 591707"/>
                    <a:gd name="connsiteY82" fmla="*/ 275167 h 657588"/>
                    <a:gd name="connsiteX83" fmla="*/ 379683 w 591707"/>
                    <a:gd name="connsiteY83" fmla="*/ 268817 h 657588"/>
                    <a:gd name="connsiteX84" fmla="*/ 386033 w 591707"/>
                    <a:gd name="connsiteY84" fmla="*/ 262467 h 657588"/>
                    <a:gd name="connsiteX85" fmla="*/ 396617 w 591707"/>
                    <a:gd name="connsiteY85" fmla="*/ 254000 h 657588"/>
                    <a:gd name="connsiteX86" fmla="*/ 402967 w 591707"/>
                    <a:gd name="connsiteY86" fmla="*/ 247650 h 657588"/>
                    <a:gd name="connsiteX87" fmla="*/ 405083 w 591707"/>
                    <a:gd name="connsiteY87" fmla="*/ 247650 h 657588"/>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356400 w 591707"/>
                    <a:gd name="connsiteY52" fmla="*/ 569384 h 658315"/>
                    <a:gd name="connsiteX53" fmla="*/ 453767 w 591707"/>
                    <a:gd name="connsiteY53" fmla="*/ 573617 h 658315"/>
                    <a:gd name="connsiteX54" fmla="*/ 529967 w 591707"/>
                    <a:gd name="connsiteY54" fmla="*/ 569384 h 658315"/>
                    <a:gd name="connsiteX55" fmla="*/ 551133 w 591707"/>
                    <a:gd name="connsiteY55" fmla="*/ 565150 h 658315"/>
                    <a:gd name="connsiteX56" fmla="*/ 580767 w 591707"/>
                    <a:gd name="connsiteY56" fmla="*/ 560917 h 658315"/>
                    <a:gd name="connsiteX57" fmla="*/ 587117 w 591707"/>
                    <a:gd name="connsiteY57" fmla="*/ 558800 h 658315"/>
                    <a:gd name="connsiteX58" fmla="*/ 589233 w 591707"/>
                    <a:gd name="connsiteY58" fmla="*/ 537634 h 658315"/>
                    <a:gd name="connsiteX59" fmla="*/ 585000 w 591707"/>
                    <a:gd name="connsiteY59" fmla="*/ 531284 h 658315"/>
                    <a:gd name="connsiteX60" fmla="*/ 582883 w 591707"/>
                    <a:gd name="connsiteY60" fmla="*/ 524934 h 658315"/>
                    <a:gd name="connsiteX61" fmla="*/ 578650 w 591707"/>
                    <a:gd name="connsiteY61" fmla="*/ 514350 h 658315"/>
                    <a:gd name="connsiteX62" fmla="*/ 574417 w 591707"/>
                    <a:gd name="connsiteY62" fmla="*/ 488950 h 658315"/>
                    <a:gd name="connsiteX63" fmla="*/ 570183 w 591707"/>
                    <a:gd name="connsiteY63" fmla="*/ 478367 h 658315"/>
                    <a:gd name="connsiteX64" fmla="*/ 563833 w 591707"/>
                    <a:gd name="connsiteY64" fmla="*/ 455084 h 658315"/>
                    <a:gd name="connsiteX65" fmla="*/ 557483 w 591707"/>
                    <a:gd name="connsiteY65" fmla="*/ 448734 h 658315"/>
                    <a:gd name="connsiteX66" fmla="*/ 538433 w 591707"/>
                    <a:gd name="connsiteY66" fmla="*/ 425450 h 658315"/>
                    <a:gd name="connsiteX67" fmla="*/ 527850 w 591707"/>
                    <a:gd name="connsiteY67" fmla="*/ 410634 h 658315"/>
                    <a:gd name="connsiteX68" fmla="*/ 523617 w 591707"/>
                    <a:gd name="connsiteY68" fmla="*/ 402167 h 658315"/>
                    <a:gd name="connsiteX69" fmla="*/ 493983 w 591707"/>
                    <a:gd name="connsiteY69" fmla="*/ 376767 h 658315"/>
                    <a:gd name="connsiteX70" fmla="*/ 472817 w 591707"/>
                    <a:gd name="connsiteY70" fmla="*/ 361950 h 658315"/>
                    <a:gd name="connsiteX71" fmla="*/ 451650 w 591707"/>
                    <a:gd name="connsiteY71" fmla="*/ 353484 h 658315"/>
                    <a:gd name="connsiteX72" fmla="*/ 424133 w 591707"/>
                    <a:gd name="connsiteY72" fmla="*/ 345017 h 658315"/>
                    <a:gd name="connsiteX73" fmla="*/ 411433 w 591707"/>
                    <a:gd name="connsiteY73" fmla="*/ 342900 h 658315"/>
                    <a:gd name="connsiteX74" fmla="*/ 400850 w 591707"/>
                    <a:gd name="connsiteY74" fmla="*/ 340784 h 658315"/>
                    <a:gd name="connsiteX75" fmla="*/ 392383 w 591707"/>
                    <a:gd name="connsiteY75" fmla="*/ 336550 h 658315"/>
                    <a:gd name="connsiteX76" fmla="*/ 386033 w 591707"/>
                    <a:gd name="connsiteY76" fmla="*/ 334434 h 658315"/>
                    <a:gd name="connsiteX77" fmla="*/ 381800 w 591707"/>
                    <a:gd name="connsiteY77" fmla="*/ 323850 h 658315"/>
                    <a:gd name="connsiteX78" fmla="*/ 375450 w 591707"/>
                    <a:gd name="connsiteY78" fmla="*/ 315384 h 658315"/>
                    <a:gd name="connsiteX79" fmla="*/ 373333 w 591707"/>
                    <a:gd name="connsiteY79" fmla="*/ 306917 h 658315"/>
                    <a:gd name="connsiteX80" fmla="*/ 371217 w 591707"/>
                    <a:gd name="connsiteY80" fmla="*/ 300567 h 658315"/>
                    <a:gd name="connsiteX81" fmla="*/ 377567 w 591707"/>
                    <a:gd name="connsiteY81" fmla="*/ 275167 h 658315"/>
                    <a:gd name="connsiteX82" fmla="*/ 379683 w 591707"/>
                    <a:gd name="connsiteY82" fmla="*/ 268817 h 658315"/>
                    <a:gd name="connsiteX83" fmla="*/ 386033 w 591707"/>
                    <a:gd name="connsiteY83" fmla="*/ 262467 h 658315"/>
                    <a:gd name="connsiteX84" fmla="*/ 396617 w 591707"/>
                    <a:gd name="connsiteY84" fmla="*/ 254000 h 658315"/>
                    <a:gd name="connsiteX85" fmla="*/ 402967 w 591707"/>
                    <a:gd name="connsiteY85" fmla="*/ 247650 h 658315"/>
                    <a:gd name="connsiteX86" fmla="*/ 405083 w 591707"/>
                    <a:gd name="connsiteY86" fmla="*/ 247650 h 658315"/>
                    <a:gd name="connsiteX0" fmla="*/ 405083 w 591707"/>
                    <a:gd name="connsiteY0" fmla="*/ 247650 h 658022"/>
                    <a:gd name="connsiteX1" fmla="*/ 405083 w 591707"/>
                    <a:gd name="connsiteY1" fmla="*/ 247650 h 658022"/>
                    <a:gd name="connsiteX2" fmla="*/ 413550 w 591707"/>
                    <a:gd name="connsiteY2" fmla="*/ 222250 h 658022"/>
                    <a:gd name="connsiteX3" fmla="*/ 409317 w 591707"/>
                    <a:gd name="connsiteY3" fmla="*/ 93134 h 658022"/>
                    <a:gd name="connsiteX4" fmla="*/ 407200 w 591707"/>
                    <a:gd name="connsiteY4" fmla="*/ 80434 h 658022"/>
                    <a:gd name="connsiteX5" fmla="*/ 402967 w 591707"/>
                    <a:gd name="connsiteY5" fmla="*/ 69850 h 658022"/>
                    <a:gd name="connsiteX6" fmla="*/ 400850 w 591707"/>
                    <a:gd name="connsiteY6" fmla="*/ 61384 h 658022"/>
                    <a:gd name="connsiteX7" fmla="*/ 390267 w 591707"/>
                    <a:gd name="connsiteY7" fmla="*/ 42334 h 658022"/>
                    <a:gd name="connsiteX8" fmla="*/ 366983 w 591707"/>
                    <a:gd name="connsiteY8" fmla="*/ 21167 h 658022"/>
                    <a:gd name="connsiteX9" fmla="*/ 356400 w 591707"/>
                    <a:gd name="connsiteY9" fmla="*/ 8467 h 658022"/>
                    <a:gd name="connsiteX10" fmla="*/ 331000 w 591707"/>
                    <a:gd name="connsiteY10" fmla="*/ 0 h 658022"/>
                    <a:gd name="connsiteX11" fmla="*/ 265383 w 591707"/>
                    <a:gd name="connsiteY11" fmla="*/ 2117 h 658022"/>
                    <a:gd name="connsiteX12" fmla="*/ 216700 w 591707"/>
                    <a:gd name="connsiteY12" fmla="*/ 16934 h 658022"/>
                    <a:gd name="connsiteX13" fmla="*/ 195533 w 591707"/>
                    <a:gd name="connsiteY13" fmla="*/ 23284 h 658022"/>
                    <a:gd name="connsiteX14" fmla="*/ 182833 w 591707"/>
                    <a:gd name="connsiteY14" fmla="*/ 33867 h 658022"/>
                    <a:gd name="connsiteX15" fmla="*/ 178600 w 591707"/>
                    <a:gd name="connsiteY15" fmla="*/ 44450 h 658022"/>
                    <a:gd name="connsiteX16" fmla="*/ 165900 w 591707"/>
                    <a:gd name="connsiteY16" fmla="*/ 55034 h 658022"/>
                    <a:gd name="connsiteX17" fmla="*/ 163783 w 591707"/>
                    <a:gd name="connsiteY17" fmla="*/ 67734 h 658022"/>
                    <a:gd name="connsiteX18" fmla="*/ 157433 w 591707"/>
                    <a:gd name="connsiteY18" fmla="*/ 86784 h 658022"/>
                    <a:gd name="connsiteX19" fmla="*/ 155317 w 591707"/>
                    <a:gd name="connsiteY19" fmla="*/ 95250 h 658022"/>
                    <a:gd name="connsiteX20" fmla="*/ 161667 w 591707"/>
                    <a:gd name="connsiteY20" fmla="*/ 124884 h 658022"/>
                    <a:gd name="connsiteX21" fmla="*/ 172250 w 591707"/>
                    <a:gd name="connsiteY21" fmla="*/ 152400 h 658022"/>
                    <a:gd name="connsiteX22" fmla="*/ 157434 w 591707"/>
                    <a:gd name="connsiteY22" fmla="*/ 182034 h 658022"/>
                    <a:gd name="connsiteX23" fmla="*/ 184950 w 591707"/>
                    <a:gd name="connsiteY23" fmla="*/ 245534 h 658022"/>
                    <a:gd name="connsiteX24" fmla="*/ 199767 w 591707"/>
                    <a:gd name="connsiteY24" fmla="*/ 270934 h 658022"/>
                    <a:gd name="connsiteX25" fmla="*/ 206117 w 591707"/>
                    <a:gd name="connsiteY25" fmla="*/ 279400 h 658022"/>
                    <a:gd name="connsiteX26" fmla="*/ 210350 w 591707"/>
                    <a:gd name="connsiteY26" fmla="*/ 300567 h 658022"/>
                    <a:gd name="connsiteX27" fmla="*/ 206117 w 591707"/>
                    <a:gd name="connsiteY27" fmla="*/ 323850 h 658022"/>
                    <a:gd name="connsiteX28" fmla="*/ 199767 w 591707"/>
                    <a:gd name="connsiteY28" fmla="*/ 328084 h 658022"/>
                    <a:gd name="connsiteX29" fmla="*/ 195533 w 591707"/>
                    <a:gd name="connsiteY29" fmla="*/ 332317 h 658022"/>
                    <a:gd name="connsiteX30" fmla="*/ 184950 w 591707"/>
                    <a:gd name="connsiteY30" fmla="*/ 338667 h 658022"/>
                    <a:gd name="connsiteX31" fmla="*/ 174367 w 591707"/>
                    <a:gd name="connsiteY31" fmla="*/ 347134 h 658022"/>
                    <a:gd name="connsiteX32" fmla="*/ 161667 w 591707"/>
                    <a:gd name="connsiteY32" fmla="*/ 349250 h 658022"/>
                    <a:gd name="connsiteX33" fmla="*/ 153200 w 591707"/>
                    <a:gd name="connsiteY33" fmla="*/ 355600 h 658022"/>
                    <a:gd name="connsiteX34" fmla="*/ 132033 w 591707"/>
                    <a:gd name="connsiteY34" fmla="*/ 361950 h 658022"/>
                    <a:gd name="connsiteX35" fmla="*/ 106633 w 591707"/>
                    <a:gd name="connsiteY35" fmla="*/ 368300 h 658022"/>
                    <a:gd name="connsiteX36" fmla="*/ 98167 w 591707"/>
                    <a:gd name="connsiteY36" fmla="*/ 372534 h 658022"/>
                    <a:gd name="connsiteX37" fmla="*/ 87583 w 591707"/>
                    <a:gd name="connsiteY37" fmla="*/ 374650 h 658022"/>
                    <a:gd name="connsiteX38" fmla="*/ 79117 w 591707"/>
                    <a:gd name="connsiteY38" fmla="*/ 381000 h 658022"/>
                    <a:gd name="connsiteX39" fmla="*/ 66417 w 591707"/>
                    <a:gd name="connsiteY39" fmla="*/ 385234 h 658022"/>
                    <a:gd name="connsiteX40" fmla="*/ 45250 w 591707"/>
                    <a:gd name="connsiteY40" fmla="*/ 400050 h 658022"/>
                    <a:gd name="connsiteX41" fmla="*/ 41017 w 591707"/>
                    <a:gd name="connsiteY41" fmla="*/ 406400 h 658022"/>
                    <a:gd name="connsiteX42" fmla="*/ 34667 w 591707"/>
                    <a:gd name="connsiteY42" fmla="*/ 412750 h 658022"/>
                    <a:gd name="connsiteX43" fmla="*/ 30433 w 591707"/>
                    <a:gd name="connsiteY43" fmla="*/ 423334 h 658022"/>
                    <a:gd name="connsiteX44" fmla="*/ 19850 w 591707"/>
                    <a:gd name="connsiteY44" fmla="*/ 438150 h 658022"/>
                    <a:gd name="connsiteX45" fmla="*/ 9267 w 591707"/>
                    <a:gd name="connsiteY45" fmla="*/ 452967 h 658022"/>
                    <a:gd name="connsiteX46" fmla="*/ 11383 w 591707"/>
                    <a:gd name="connsiteY46" fmla="*/ 505884 h 658022"/>
                    <a:gd name="connsiteX47" fmla="*/ 17733 w 591707"/>
                    <a:gd name="connsiteY47" fmla="*/ 520700 h 658022"/>
                    <a:gd name="connsiteX48" fmla="*/ 19850 w 591707"/>
                    <a:gd name="connsiteY48" fmla="*/ 539750 h 658022"/>
                    <a:gd name="connsiteX49" fmla="*/ 270 w 591707"/>
                    <a:gd name="connsiteY49" fmla="*/ 556684 h 658022"/>
                    <a:gd name="connsiteX50" fmla="*/ 16146 w 591707"/>
                    <a:gd name="connsiteY50" fmla="*/ 634472 h 658022"/>
                    <a:gd name="connsiteX51" fmla="*/ 105575 w 591707"/>
                    <a:gd name="connsiteY51" fmla="*/ 654580 h 658022"/>
                    <a:gd name="connsiteX52" fmla="*/ 453767 w 591707"/>
                    <a:gd name="connsiteY52" fmla="*/ 573617 h 658022"/>
                    <a:gd name="connsiteX53" fmla="*/ 529967 w 591707"/>
                    <a:gd name="connsiteY53" fmla="*/ 569384 h 658022"/>
                    <a:gd name="connsiteX54" fmla="*/ 551133 w 591707"/>
                    <a:gd name="connsiteY54" fmla="*/ 565150 h 658022"/>
                    <a:gd name="connsiteX55" fmla="*/ 580767 w 591707"/>
                    <a:gd name="connsiteY55" fmla="*/ 560917 h 658022"/>
                    <a:gd name="connsiteX56" fmla="*/ 587117 w 591707"/>
                    <a:gd name="connsiteY56" fmla="*/ 558800 h 658022"/>
                    <a:gd name="connsiteX57" fmla="*/ 589233 w 591707"/>
                    <a:gd name="connsiteY57" fmla="*/ 537634 h 658022"/>
                    <a:gd name="connsiteX58" fmla="*/ 585000 w 591707"/>
                    <a:gd name="connsiteY58" fmla="*/ 531284 h 658022"/>
                    <a:gd name="connsiteX59" fmla="*/ 582883 w 591707"/>
                    <a:gd name="connsiteY59" fmla="*/ 524934 h 658022"/>
                    <a:gd name="connsiteX60" fmla="*/ 578650 w 591707"/>
                    <a:gd name="connsiteY60" fmla="*/ 514350 h 658022"/>
                    <a:gd name="connsiteX61" fmla="*/ 574417 w 591707"/>
                    <a:gd name="connsiteY61" fmla="*/ 488950 h 658022"/>
                    <a:gd name="connsiteX62" fmla="*/ 570183 w 591707"/>
                    <a:gd name="connsiteY62" fmla="*/ 478367 h 658022"/>
                    <a:gd name="connsiteX63" fmla="*/ 563833 w 591707"/>
                    <a:gd name="connsiteY63" fmla="*/ 455084 h 658022"/>
                    <a:gd name="connsiteX64" fmla="*/ 557483 w 591707"/>
                    <a:gd name="connsiteY64" fmla="*/ 448734 h 658022"/>
                    <a:gd name="connsiteX65" fmla="*/ 538433 w 591707"/>
                    <a:gd name="connsiteY65" fmla="*/ 425450 h 658022"/>
                    <a:gd name="connsiteX66" fmla="*/ 527850 w 591707"/>
                    <a:gd name="connsiteY66" fmla="*/ 410634 h 658022"/>
                    <a:gd name="connsiteX67" fmla="*/ 523617 w 591707"/>
                    <a:gd name="connsiteY67" fmla="*/ 402167 h 658022"/>
                    <a:gd name="connsiteX68" fmla="*/ 493983 w 591707"/>
                    <a:gd name="connsiteY68" fmla="*/ 376767 h 658022"/>
                    <a:gd name="connsiteX69" fmla="*/ 472817 w 591707"/>
                    <a:gd name="connsiteY69" fmla="*/ 361950 h 658022"/>
                    <a:gd name="connsiteX70" fmla="*/ 451650 w 591707"/>
                    <a:gd name="connsiteY70" fmla="*/ 353484 h 658022"/>
                    <a:gd name="connsiteX71" fmla="*/ 424133 w 591707"/>
                    <a:gd name="connsiteY71" fmla="*/ 345017 h 658022"/>
                    <a:gd name="connsiteX72" fmla="*/ 411433 w 591707"/>
                    <a:gd name="connsiteY72" fmla="*/ 342900 h 658022"/>
                    <a:gd name="connsiteX73" fmla="*/ 400850 w 591707"/>
                    <a:gd name="connsiteY73" fmla="*/ 340784 h 658022"/>
                    <a:gd name="connsiteX74" fmla="*/ 392383 w 591707"/>
                    <a:gd name="connsiteY74" fmla="*/ 336550 h 658022"/>
                    <a:gd name="connsiteX75" fmla="*/ 386033 w 591707"/>
                    <a:gd name="connsiteY75" fmla="*/ 334434 h 658022"/>
                    <a:gd name="connsiteX76" fmla="*/ 381800 w 591707"/>
                    <a:gd name="connsiteY76" fmla="*/ 323850 h 658022"/>
                    <a:gd name="connsiteX77" fmla="*/ 375450 w 591707"/>
                    <a:gd name="connsiteY77" fmla="*/ 315384 h 658022"/>
                    <a:gd name="connsiteX78" fmla="*/ 373333 w 591707"/>
                    <a:gd name="connsiteY78" fmla="*/ 306917 h 658022"/>
                    <a:gd name="connsiteX79" fmla="*/ 371217 w 591707"/>
                    <a:gd name="connsiteY79" fmla="*/ 300567 h 658022"/>
                    <a:gd name="connsiteX80" fmla="*/ 377567 w 591707"/>
                    <a:gd name="connsiteY80" fmla="*/ 275167 h 658022"/>
                    <a:gd name="connsiteX81" fmla="*/ 379683 w 591707"/>
                    <a:gd name="connsiteY81" fmla="*/ 268817 h 658022"/>
                    <a:gd name="connsiteX82" fmla="*/ 386033 w 591707"/>
                    <a:gd name="connsiteY82" fmla="*/ 262467 h 658022"/>
                    <a:gd name="connsiteX83" fmla="*/ 396617 w 591707"/>
                    <a:gd name="connsiteY83" fmla="*/ 254000 h 658022"/>
                    <a:gd name="connsiteX84" fmla="*/ 402967 w 591707"/>
                    <a:gd name="connsiteY84" fmla="*/ 247650 h 658022"/>
                    <a:gd name="connsiteX85" fmla="*/ 405083 w 591707"/>
                    <a:gd name="connsiteY85" fmla="*/ 247650 h 658022"/>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529967 w 591707"/>
                    <a:gd name="connsiteY52" fmla="*/ 569384 h 658315"/>
                    <a:gd name="connsiteX53" fmla="*/ 551133 w 591707"/>
                    <a:gd name="connsiteY53" fmla="*/ 565150 h 658315"/>
                    <a:gd name="connsiteX54" fmla="*/ 580767 w 591707"/>
                    <a:gd name="connsiteY54" fmla="*/ 560917 h 658315"/>
                    <a:gd name="connsiteX55" fmla="*/ 587117 w 591707"/>
                    <a:gd name="connsiteY55" fmla="*/ 558800 h 658315"/>
                    <a:gd name="connsiteX56" fmla="*/ 589233 w 591707"/>
                    <a:gd name="connsiteY56" fmla="*/ 537634 h 658315"/>
                    <a:gd name="connsiteX57" fmla="*/ 585000 w 591707"/>
                    <a:gd name="connsiteY57" fmla="*/ 531284 h 658315"/>
                    <a:gd name="connsiteX58" fmla="*/ 582883 w 591707"/>
                    <a:gd name="connsiteY58" fmla="*/ 524934 h 658315"/>
                    <a:gd name="connsiteX59" fmla="*/ 578650 w 591707"/>
                    <a:gd name="connsiteY59" fmla="*/ 514350 h 658315"/>
                    <a:gd name="connsiteX60" fmla="*/ 574417 w 591707"/>
                    <a:gd name="connsiteY60" fmla="*/ 488950 h 658315"/>
                    <a:gd name="connsiteX61" fmla="*/ 570183 w 591707"/>
                    <a:gd name="connsiteY61" fmla="*/ 478367 h 658315"/>
                    <a:gd name="connsiteX62" fmla="*/ 563833 w 591707"/>
                    <a:gd name="connsiteY62" fmla="*/ 455084 h 658315"/>
                    <a:gd name="connsiteX63" fmla="*/ 557483 w 591707"/>
                    <a:gd name="connsiteY63" fmla="*/ 448734 h 658315"/>
                    <a:gd name="connsiteX64" fmla="*/ 538433 w 591707"/>
                    <a:gd name="connsiteY64" fmla="*/ 425450 h 658315"/>
                    <a:gd name="connsiteX65" fmla="*/ 527850 w 591707"/>
                    <a:gd name="connsiteY65" fmla="*/ 410634 h 658315"/>
                    <a:gd name="connsiteX66" fmla="*/ 523617 w 591707"/>
                    <a:gd name="connsiteY66" fmla="*/ 402167 h 658315"/>
                    <a:gd name="connsiteX67" fmla="*/ 493983 w 591707"/>
                    <a:gd name="connsiteY67" fmla="*/ 376767 h 658315"/>
                    <a:gd name="connsiteX68" fmla="*/ 472817 w 591707"/>
                    <a:gd name="connsiteY68" fmla="*/ 361950 h 658315"/>
                    <a:gd name="connsiteX69" fmla="*/ 451650 w 591707"/>
                    <a:gd name="connsiteY69" fmla="*/ 353484 h 658315"/>
                    <a:gd name="connsiteX70" fmla="*/ 424133 w 591707"/>
                    <a:gd name="connsiteY70" fmla="*/ 345017 h 658315"/>
                    <a:gd name="connsiteX71" fmla="*/ 411433 w 591707"/>
                    <a:gd name="connsiteY71" fmla="*/ 342900 h 658315"/>
                    <a:gd name="connsiteX72" fmla="*/ 400850 w 591707"/>
                    <a:gd name="connsiteY72" fmla="*/ 340784 h 658315"/>
                    <a:gd name="connsiteX73" fmla="*/ 392383 w 591707"/>
                    <a:gd name="connsiteY73" fmla="*/ 336550 h 658315"/>
                    <a:gd name="connsiteX74" fmla="*/ 386033 w 591707"/>
                    <a:gd name="connsiteY74" fmla="*/ 334434 h 658315"/>
                    <a:gd name="connsiteX75" fmla="*/ 381800 w 591707"/>
                    <a:gd name="connsiteY75" fmla="*/ 323850 h 658315"/>
                    <a:gd name="connsiteX76" fmla="*/ 375450 w 591707"/>
                    <a:gd name="connsiteY76" fmla="*/ 315384 h 658315"/>
                    <a:gd name="connsiteX77" fmla="*/ 373333 w 591707"/>
                    <a:gd name="connsiteY77" fmla="*/ 306917 h 658315"/>
                    <a:gd name="connsiteX78" fmla="*/ 371217 w 591707"/>
                    <a:gd name="connsiteY78" fmla="*/ 300567 h 658315"/>
                    <a:gd name="connsiteX79" fmla="*/ 377567 w 591707"/>
                    <a:gd name="connsiteY79" fmla="*/ 275167 h 658315"/>
                    <a:gd name="connsiteX80" fmla="*/ 379683 w 591707"/>
                    <a:gd name="connsiteY80" fmla="*/ 268817 h 658315"/>
                    <a:gd name="connsiteX81" fmla="*/ 386033 w 591707"/>
                    <a:gd name="connsiteY81" fmla="*/ 262467 h 658315"/>
                    <a:gd name="connsiteX82" fmla="*/ 396617 w 591707"/>
                    <a:gd name="connsiteY82" fmla="*/ 254000 h 658315"/>
                    <a:gd name="connsiteX83" fmla="*/ 402967 w 591707"/>
                    <a:gd name="connsiteY83" fmla="*/ 247650 h 658315"/>
                    <a:gd name="connsiteX84" fmla="*/ 405083 w 591707"/>
                    <a:gd name="connsiteY84" fmla="*/ 247650 h 658315"/>
                    <a:gd name="connsiteX0" fmla="*/ 405083 w 592966"/>
                    <a:gd name="connsiteY0" fmla="*/ 247650 h 658609"/>
                    <a:gd name="connsiteX1" fmla="*/ 405083 w 592966"/>
                    <a:gd name="connsiteY1" fmla="*/ 247650 h 658609"/>
                    <a:gd name="connsiteX2" fmla="*/ 413550 w 592966"/>
                    <a:gd name="connsiteY2" fmla="*/ 222250 h 658609"/>
                    <a:gd name="connsiteX3" fmla="*/ 409317 w 592966"/>
                    <a:gd name="connsiteY3" fmla="*/ 93134 h 658609"/>
                    <a:gd name="connsiteX4" fmla="*/ 407200 w 592966"/>
                    <a:gd name="connsiteY4" fmla="*/ 80434 h 658609"/>
                    <a:gd name="connsiteX5" fmla="*/ 402967 w 592966"/>
                    <a:gd name="connsiteY5" fmla="*/ 69850 h 658609"/>
                    <a:gd name="connsiteX6" fmla="*/ 400850 w 592966"/>
                    <a:gd name="connsiteY6" fmla="*/ 61384 h 658609"/>
                    <a:gd name="connsiteX7" fmla="*/ 390267 w 592966"/>
                    <a:gd name="connsiteY7" fmla="*/ 42334 h 658609"/>
                    <a:gd name="connsiteX8" fmla="*/ 366983 w 592966"/>
                    <a:gd name="connsiteY8" fmla="*/ 21167 h 658609"/>
                    <a:gd name="connsiteX9" fmla="*/ 356400 w 592966"/>
                    <a:gd name="connsiteY9" fmla="*/ 8467 h 658609"/>
                    <a:gd name="connsiteX10" fmla="*/ 331000 w 592966"/>
                    <a:gd name="connsiteY10" fmla="*/ 0 h 658609"/>
                    <a:gd name="connsiteX11" fmla="*/ 265383 w 592966"/>
                    <a:gd name="connsiteY11" fmla="*/ 2117 h 658609"/>
                    <a:gd name="connsiteX12" fmla="*/ 216700 w 592966"/>
                    <a:gd name="connsiteY12" fmla="*/ 16934 h 658609"/>
                    <a:gd name="connsiteX13" fmla="*/ 195533 w 592966"/>
                    <a:gd name="connsiteY13" fmla="*/ 23284 h 658609"/>
                    <a:gd name="connsiteX14" fmla="*/ 182833 w 592966"/>
                    <a:gd name="connsiteY14" fmla="*/ 33867 h 658609"/>
                    <a:gd name="connsiteX15" fmla="*/ 178600 w 592966"/>
                    <a:gd name="connsiteY15" fmla="*/ 44450 h 658609"/>
                    <a:gd name="connsiteX16" fmla="*/ 165900 w 592966"/>
                    <a:gd name="connsiteY16" fmla="*/ 55034 h 658609"/>
                    <a:gd name="connsiteX17" fmla="*/ 163783 w 592966"/>
                    <a:gd name="connsiteY17" fmla="*/ 67734 h 658609"/>
                    <a:gd name="connsiteX18" fmla="*/ 157433 w 592966"/>
                    <a:gd name="connsiteY18" fmla="*/ 86784 h 658609"/>
                    <a:gd name="connsiteX19" fmla="*/ 155317 w 592966"/>
                    <a:gd name="connsiteY19" fmla="*/ 95250 h 658609"/>
                    <a:gd name="connsiteX20" fmla="*/ 161667 w 592966"/>
                    <a:gd name="connsiteY20" fmla="*/ 124884 h 658609"/>
                    <a:gd name="connsiteX21" fmla="*/ 172250 w 592966"/>
                    <a:gd name="connsiteY21" fmla="*/ 152400 h 658609"/>
                    <a:gd name="connsiteX22" fmla="*/ 157434 w 592966"/>
                    <a:gd name="connsiteY22" fmla="*/ 182034 h 658609"/>
                    <a:gd name="connsiteX23" fmla="*/ 184950 w 592966"/>
                    <a:gd name="connsiteY23" fmla="*/ 245534 h 658609"/>
                    <a:gd name="connsiteX24" fmla="*/ 199767 w 592966"/>
                    <a:gd name="connsiteY24" fmla="*/ 270934 h 658609"/>
                    <a:gd name="connsiteX25" fmla="*/ 206117 w 592966"/>
                    <a:gd name="connsiteY25" fmla="*/ 279400 h 658609"/>
                    <a:gd name="connsiteX26" fmla="*/ 210350 w 592966"/>
                    <a:gd name="connsiteY26" fmla="*/ 300567 h 658609"/>
                    <a:gd name="connsiteX27" fmla="*/ 206117 w 592966"/>
                    <a:gd name="connsiteY27" fmla="*/ 323850 h 658609"/>
                    <a:gd name="connsiteX28" fmla="*/ 199767 w 592966"/>
                    <a:gd name="connsiteY28" fmla="*/ 328084 h 658609"/>
                    <a:gd name="connsiteX29" fmla="*/ 195533 w 592966"/>
                    <a:gd name="connsiteY29" fmla="*/ 332317 h 658609"/>
                    <a:gd name="connsiteX30" fmla="*/ 184950 w 592966"/>
                    <a:gd name="connsiteY30" fmla="*/ 338667 h 658609"/>
                    <a:gd name="connsiteX31" fmla="*/ 174367 w 592966"/>
                    <a:gd name="connsiteY31" fmla="*/ 347134 h 658609"/>
                    <a:gd name="connsiteX32" fmla="*/ 161667 w 592966"/>
                    <a:gd name="connsiteY32" fmla="*/ 349250 h 658609"/>
                    <a:gd name="connsiteX33" fmla="*/ 153200 w 592966"/>
                    <a:gd name="connsiteY33" fmla="*/ 355600 h 658609"/>
                    <a:gd name="connsiteX34" fmla="*/ 132033 w 592966"/>
                    <a:gd name="connsiteY34" fmla="*/ 361950 h 658609"/>
                    <a:gd name="connsiteX35" fmla="*/ 106633 w 592966"/>
                    <a:gd name="connsiteY35" fmla="*/ 368300 h 658609"/>
                    <a:gd name="connsiteX36" fmla="*/ 98167 w 592966"/>
                    <a:gd name="connsiteY36" fmla="*/ 372534 h 658609"/>
                    <a:gd name="connsiteX37" fmla="*/ 87583 w 592966"/>
                    <a:gd name="connsiteY37" fmla="*/ 374650 h 658609"/>
                    <a:gd name="connsiteX38" fmla="*/ 79117 w 592966"/>
                    <a:gd name="connsiteY38" fmla="*/ 381000 h 658609"/>
                    <a:gd name="connsiteX39" fmla="*/ 66417 w 592966"/>
                    <a:gd name="connsiteY39" fmla="*/ 385234 h 658609"/>
                    <a:gd name="connsiteX40" fmla="*/ 45250 w 592966"/>
                    <a:gd name="connsiteY40" fmla="*/ 400050 h 658609"/>
                    <a:gd name="connsiteX41" fmla="*/ 41017 w 592966"/>
                    <a:gd name="connsiteY41" fmla="*/ 406400 h 658609"/>
                    <a:gd name="connsiteX42" fmla="*/ 34667 w 592966"/>
                    <a:gd name="connsiteY42" fmla="*/ 412750 h 658609"/>
                    <a:gd name="connsiteX43" fmla="*/ 30433 w 592966"/>
                    <a:gd name="connsiteY43" fmla="*/ 423334 h 658609"/>
                    <a:gd name="connsiteX44" fmla="*/ 19850 w 592966"/>
                    <a:gd name="connsiteY44" fmla="*/ 438150 h 658609"/>
                    <a:gd name="connsiteX45" fmla="*/ 9267 w 592966"/>
                    <a:gd name="connsiteY45" fmla="*/ 452967 h 658609"/>
                    <a:gd name="connsiteX46" fmla="*/ 11383 w 592966"/>
                    <a:gd name="connsiteY46" fmla="*/ 505884 h 658609"/>
                    <a:gd name="connsiteX47" fmla="*/ 17733 w 592966"/>
                    <a:gd name="connsiteY47" fmla="*/ 520700 h 658609"/>
                    <a:gd name="connsiteX48" fmla="*/ 19850 w 592966"/>
                    <a:gd name="connsiteY48" fmla="*/ 539750 h 658609"/>
                    <a:gd name="connsiteX49" fmla="*/ 270 w 592966"/>
                    <a:gd name="connsiteY49" fmla="*/ 556684 h 658609"/>
                    <a:gd name="connsiteX50" fmla="*/ 16146 w 592966"/>
                    <a:gd name="connsiteY50" fmla="*/ 634472 h 658609"/>
                    <a:gd name="connsiteX51" fmla="*/ 105575 w 592966"/>
                    <a:gd name="connsiteY51" fmla="*/ 654580 h 658609"/>
                    <a:gd name="connsiteX52" fmla="*/ 551133 w 592966"/>
                    <a:gd name="connsiteY52" fmla="*/ 565150 h 658609"/>
                    <a:gd name="connsiteX53" fmla="*/ 580767 w 592966"/>
                    <a:gd name="connsiteY53" fmla="*/ 560917 h 658609"/>
                    <a:gd name="connsiteX54" fmla="*/ 587117 w 592966"/>
                    <a:gd name="connsiteY54" fmla="*/ 558800 h 658609"/>
                    <a:gd name="connsiteX55" fmla="*/ 589233 w 592966"/>
                    <a:gd name="connsiteY55" fmla="*/ 537634 h 658609"/>
                    <a:gd name="connsiteX56" fmla="*/ 585000 w 592966"/>
                    <a:gd name="connsiteY56" fmla="*/ 531284 h 658609"/>
                    <a:gd name="connsiteX57" fmla="*/ 582883 w 592966"/>
                    <a:gd name="connsiteY57" fmla="*/ 524934 h 658609"/>
                    <a:gd name="connsiteX58" fmla="*/ 578650 w 592966"/>
                    <a:gd name="connsiteY58" fmla="*/ 514350 h 658609"/>
                    <a:gd name="connsiteX59" fmla="*/ 574417 w 592966"/>
                    <a:gd name="connsiteY59" fmla="*/ 488950 h 658609"/>
                    <a:gd name="connsiteX60" fmla="*/ 570183 w 592966"/>
                    <a:gd name="connsiteY60" fmla="*/ 478367 h 658609"/>
                    <a:gd name="connsiteX61" fmla="*/ 563833 w 592966"/>
                    <a:gd name="connsiteY61" fmla="*/ 455084 h 658609"/>
                    <a:gd name="connsiteX62" fmla="*/ 557483 w 592966"/>
                    <a:gd name="connsiteY62" fmla="*/ 448734 h 658609"/>
                    <a:gd name="connsiteX63" fmla="*/ 538433 w 592966"/>
                    <a:gd name="connsiteY63" fmla="*/ 425450 h 658609"/>
                    <a:gd name="connsiteX64" fmla="*/ 527850 w 592966"/>
                    <a:gd name="connsiteY64" fmla="*/ 410634 h 658609"/>
                    <a:gd name="connsiteX65" fmla="*/ 523617 w 592966"/>
                    <a:gd name="connsiteY65" fmla="*/ 402167 h 658609"/>
                    <a:gd name="connsiteX66" fmla="*/ 493983 w 592966"/>
                    <a:gd name="connsiteY66" fmla="*/ 376767 h 658609"/>
                    <a:gd name="connsiteX67" fmla="*/ 472817 w 592966"/>
                    <a:gd name="connsiteY67" fmla="*/ 361950 h 658609"/>
                    <a:gd name="connsiteX68" fmla="*/ 451650 w 592966"/>
                    <a:gd name="connsiteY68" fmla="*/ 353484 h 658609"/>
                    <a:gd name="connsiteX69" fmla="*/ 424133 w 592966"/>
                    <a:gd name="connsiteY69" fmla="*/ 345017 h 658609"/>
                    <a:gd name="connsiteX70" fmla="*/ 411433 w 592966"/>
                    <a:gd name="connsiteY70" fmla="*/ 342900 h 658609"/>
                    <a:gd name="connsiteX71" fmla="*/ 400850 w 592966"/>
                    <a:gd name="connsiteY71" fmla="*/ 340784 h 658609"/>
                    <a:gd name="connsiteX72" fmla="*/ 392383 w 592966"/>
                    <a:gd name="connsiteY72" fmla="*/ 336550 h 658609"/>
                    <a:gd name="connsiteX73" fmla="*/ 386033 w 592966"/>
                    <a:gd name="connsiteY73" fmla="*/ 334434 h 658609"/>
                    <a:gd name="connsiteX74" fmla="*/ 381800 w 592966"/>
                    <a:gd name="connsiteY74" fmla="*/ 323850 h 658609"/>
                    <a:gd name="connsiteX75" fmla="*/ 375450 w 592966"/>
                    <a:gd name="connsiteY75" fmla="*/ 315384 h 658609"/>
                    <a:gd name="connsiteX76" fmla="*/ 373333 w 592966"/>
                    <a:gd name="connsiteY76" fmla="*/ 306917 h 658609"/>
                    <a:gd name="connsiteX77" fmla="*/ 371217 w 592966"/>
                    <a:gd name="connsiteY77" fmla="*/ 300567 h 658609"/>
                    <a:gd name="connsiteX78" fmla="*/ 377567 w 592966"/>
                    <a:gd name="connsiteY78" fmla="*/ 275167 h 658609"/>
                    <a:gd name="connsiteX79" fmla="*/ 379683 w 592966"/>
                    <a:gd name="connsiteY79" fmla="*/ 268817 h 658609"/>
                    <a:gd name="connsiteX80" fmla="*/ 386033 w 592966"/>
                    <a:gd name="connsiteY80" fmla="*/ 262467 h 658609"/>
                    <a:gd name="connsiteX81" fmla="*/ 396617 w 592966"/>
                    <a:gd name="connsiteY81" fmla="*/ 254000 h 658609"/>
                    <a:gd name="connsiteX82" fmla="*/ 402967 w 592966"/>
                    <a:gd name="connsiteY82" fmla="*/ 247650 h 658609"/>
                    <a:gd name="connsiteX83" fmla="*/ 405083 w 592966"/>
                    <a:gd name="connsiteY83" fmla="*/ 247650 h 658609"/>
                    <a:gd name="connsiteX0" fmla="*/ 405083 w 591707"/>
                    <a:gd name="connsiteY0" fmla="*/ 247650 h 658905"/>
                    <a:gd name="connsiteX1" fmla="*/ 405083 w 591707"/>
                    <a:gd name="connsiteY1" fmla="*/ 247650 h 658905"/>
                    <a:gd name="connsiteX2" fmla="*/ 413550 w 591707"/>
                    <a:gd name="connsiteY2" fmla="*/ 222250 h 658905"/>
                    <a:gd name="connsiteX3" fmla="*/ 409317 w 591707"/>
                    <a:gd name="connsiteY3" fmla="*/ 93134 h 658905"/>
                    <a:gd name="connsiteX4" fmla="*/ 407200 w 591707"/>
                    <a:gd name="connsiteY4" fmla="*/ 80434 h 658905"/>
                    <a:gd name="connsiteX5" fmla="*/ 402967 w 591707"/>
                    <a:gd name="connsiteY5" fmla="*/ 69850 h 658905"/>
                    <a:gd name="connsiteX6" fmla="*/ 400850 w 591707"/>
                    <a:gd name="connsiteY6" fmla="*/ 61384 h 658905"/>
                    <a:gd name="connsiteX7" fmla="*/ 390267 w 591707"/>
                    <a:gd name="connsiteY7" fmla="*/ 42334 h 658905"/>
                    <a:gd name="connsiteX8" fmla="*/ 366983 w 591707"/>
                    <a:gd name="connsiteY8" fmla="*/ 21167 h 658905"/>
                    <a:gd name="connsiteX9" fmla="*/ 356400 w 591707"/>
                    <a:gd name="connsiteY9" fmla="*/ 8467 h 658905"/>
                    <a:gd name="connsiteX10" fmla="*/ 331000 w 591707"/>
                    <a:gd name="connsiteY10" fmla="*/ 0 h 658905"/>
                    <a:gd name="connsiteX11" fmla="*/ 265383 w 591707"/>
                    <a:gd name="connsiteY11" fmla="*/ 2117 h 658905"/>
                    <a:gd name="connsiteX12" fmla="*/ 216700 w 591707"/>
                    <a:gd name="connsiteY12" fmla="*/ 16934 h 658905"/>
                    <a:gd name="connsiteX13" fmla="*/ 195533 w 591707"/>
                    <a:gd name="connsiteY13" fmla="*/ 23284 h 658905"/>
                    <a:gd name="connsiteX14" fmla="*/ 182833 w 591707"/>
                    <a:gd name="connsiteY14" fmla="*/ 33867 h 658905"/>
                    <a:gd name="connsiteX15" fmla="*/ 178600 w 591707"/>
                    <a:gd name="connsiteY15" fmla="*/ 44450 h 658905"/>
                    <a:gd name="connsiteX16" fmla="*/ 165900 w 591707"/>
                    <a:gd name="connsiteY16" fmla="*/ 55034 h 658905"/>
                    <a:gd name="connsiteX17" fmla="*/ 163783 w 591707"/>
                    <a:gd name="connsiteY17" fmla="*/ 67734 h 658905"/>
                    <a:gd name="connsiteX18" fmla="*/ 157433 w 591707"/>
                    <a:gd name="connsiteY18" fmla="*/ 86784 h 658905"/>
                    <a:gd name="connsiteX19" fmla="*/ 155317 w 591707"/>
                    <a:gd name="connsiteY19" fmla="*/ 95250 h 658905"/>
                    <a:gd name="connsiteX20" fmla="*/ 161667 w 591707"/>
                    <a:gd name="connsiteY20" fmla="*/ 124884 h 658905"/>
                    <a:gd name="connsiteX21" fmla="*/ 172250 w 591707"/>
                    <a:gd name="connsiteY21" fmla="*/ 152400 h 658905"/>
                    <a:gd name="connsiteX22" fmla="*/ 157434 w 591707"/>
                    <a:gd name="connsiteY22" fmla="*/ 182034 h 658905"/>
                    <a:gd name="connsiteX23" fmla="*/ 184950 w 591707"/>
                    <a:gd name="connsiteY23" fmla="*/ 245534 h 658905"/>
                    <a:gd name="connsiteX24" fmla="*/ 199767 w 591707"/>
                    <a:gd name="connsiteY24" fmla="*/ 270934 h 658905"/>
                    <a:gd name="connsiteX25" fmla="*/ 206117 w 591707"/>
                    <a:gd name="connsiteY25" fmla="*/ 279400 h 658905"/>
                    <a:gd name="connsiteX26" fmla="*/ 210350 w 591707"/>
                    <a:gd name="connsiteY26" fmla="*/ 300567 h 658905"/>
                    <a:gd name="connsiteX27" fmla="*/ 206117 w 591707"/>
                    <a:gd name="connsiteY27" fmla="*/ 323850 h 658905"/>
                    <a:gd name="connsiteX28" fmla="*/ 199767 w 591707"/>
                    <a:gd name="connsiteY28" fmla="*/ 328084 h 658905"/>
                    <a:gd name="connsiteX29" fmla="*/ 195533 w 591707"/>
                    <a:gd name="connsiteY29" fmla="*/ 332317 h 658905"/>
                    <a:gd name="connsiteX30" fmla="*/ 184950 w 591707"/>
                    <a:gd name="connsiteY30" fmla="*/ 338667 h 658905"/>
                    <a:gd name="connsiteX31" fmla="*/ 174367 w 591707"/>
                    <a:gd name="connsiteY31" fmla="*/ 347134 h 658905"/>
                    <a:gd name="connsiteX32" fmla="*/ 161667 w 591707"/>
                    <a:gd name="connsiteY32" fmla="*/ 349250 h 658905"/>
                    <a:gd name="connsiteX33" fmla="*/ 153200 w 591707"/>
                    <a:gd name="connsiteY33" fmla="*/ 355600 h 658905"/>
                    <a:gd name="connsiteX34" fmla="*/ 132033 w 591707"/>
                    <a:gd name="connsiteY34" fmla="*/ 361950 h 658905"/>
                    <a:gd name="connsiteX35" fmla="*/ 106633 w 591707"/>
                    <a:gd name="connsiteY35" fmla="*/ 368300 h 658905"/>
                    <a:gd name="connsiteX36" fmla="*/ 98167 w 591707"/>
                    <a:gd name="connsiteY36" fmla="*/ 372534 h 658905"/>
                    <a:gd name="connsiteX37" fmla="*/ 87583 w 591707"/>
                    <a:gd name="connsiteY37" fmla="*/ 374650 h 658905"/>
                    <a:gd name="connsiteX38" fmla="*/ 79117 w 591707"/>
                    <a:gd name="connsiteY38" fmla="*/ 381000 h 658905"/>
                    <a:gd name="connsiteX39" fmla="*/ 66417 w 591707"/>
                    <a:gd name="connsiteY39" fmla="*/ 385234 h 658905"/>
                    <a:gd name="connsiteX40" fmla="*/ 45250 w 591707"/>
                    <a:gd name="connsiteY40" fmla="*/ 400050 h 658905"/>
                    <a:gd name="connsiteX41" fmla="*/ 41017 w 591707"/>
                    <a:gd name="connsiteY41" fmla="*/ 406400 h 658905"/>
                    <a:gd name="connsiteX42" fmla="*/ 34667 w 591707"/>
                    <a:gd name="connsiteY42" fmla="*/ 412750 h 658905"/>
                    <a:gd name="connsiteX43" fmla="*/ 30433 w 591707"/>
                    <a:gd name="connsiteY43" fmla="*/ 423334 h 658905"/>
                    <a:gd name="connsiteX44" fmla="*/ 19850 w 591707"/>
                    <a:gd name="connsiteY44" fmla="*/ 438150 h 658905"/>
                    <a:gd name="connsiteX45" fmla="*/ 9267 w 591707"/>
                    <a:gd name="connsiteY45" fmla="*/ 452967 h 658905"/>
                    <a:gd name="connsiteX46" fmla="*/ 11383 w 591707"/>
                    <a:gd name="connsiteY46" fmla="*/ 505884 h 658905"/>
                    <a:gd name="connsiteX47" fmla="*/ 17733 w 591707"/>
                    <a:gd name="connsiteY47" fmla="*/ 520700 h 658905"/>
                    <a:gd name="connsiteX48" fmla="*/ 19850 w 591707"/>
                    <a:gd name="connsiteY48" fmla="*/ 539750 h 658905"/>
                    <a:gd name="connsiteX49" fmla="*/ 270 w 591707"/>
                    <a:gd name="connsiteY49" fmla="*/ 556684 h 658905"/>
                    <a:gd name="connsiteX50" fmla="*/ 16146 w 591707"/>
                    <a:gd name="connsiteY50" fmla="*/ 634472 h 658905"/>
                    <a:gd name="connsiteX51" fmla="*/ 105575 w 591707"/>
                    <a:gd name="connsiteY51" fmla="*/ 654580 h 658905"/>
                    <a:gd name="connsiteX52" fmla="*/ 580767 w 591707"/>
                    <a:gd name="connsiteY52" fmla="*/ 560917 h 658905"/>
                    <a:gd name="connsiteX53" fmla="*/ 587117 w 591707"/>
                    <a:gd name="connsiteY53" fmla="*/ 558800 h 658905"/>
                    <a:gd name="connsiteX54" fmla="*/ 589233 w 591707"/>
                    <a:gd name="connsiteY54" fmla="*/ 537634 h 658905"/>
                    <a:gd name="connsiteX55" fmla="*/ 585000 w 591707"/>
                    <a:gd name="connsiteY55" fmla="*/ 531284 h 658905"/>
                    <a:gd name="connsiteX56" fmla="*/ 582883 w 591707"/>
                    <a:gd name="connsiteY56" fmla="*/ 524934 h 658905"/>
                    <a:gd name="connsiteX57" fmla="*/ 578650 w 591707"/>
                    <a:gd name="connsiteY57" fmla="*/ 514350 h 658905"/>
                    <a:gd name="connsiteX58" fmla="*/ 574417 w 591707"/>
                    <a:gd name="connsiteY58" fmla="*/ 488950 h 658905"/>
                    <a:gd name="connsiteX59" fmla="*/ 570183 w 591707"/>
                    <a:gd name="connsiteY59" fmla="*/ 478367 h 658905"/>
                    <a:gd name="connsiteX60" fmla="*/ 563833 w 591707"/>
                    <a:gd name="connsiteY60" fmla="*/ 455084 h 658905"/>
                    <a:gd name="connsiteX61" fmla="*/ 557483 w 591707"/>
                    <a:gd name="connsiteY61" fmla="*/ 448734 h 658905"/>
                    <a:gd name="connsiteX62" fmla="*/ 538433 w 591707"/>
                    <a:gd name="connsiteY62" fmla="*/ 425450 h 658905"/>
                    <a:gd name="connsiteX63" fmla="*/ 527850 w 591707"/>
                    <a:gd name="connsiteY63" fmla="*/ 410634 h 658905"/>
                    <a:gd name="connsiteX64" fmla="*/ 523617 w 591707"/>
                    <a:gd name="connsiteY64" fmla="*/ 402167 h 658905"/>
                    <a:gd name="connsiteX65" fmla="*/ 493983 w 591707"/>
                    <a:gd name="connsiteY65" fmla="*/ 376767 h 658905"/>
                    <a:gd name="connsiteX66" fmla="*/ 472817 w 591707"/>
                    <a:gd name="connsiteY66" fmla="*/ 361950 h 658905"/>
                    <a:gd name="connsiteX67" fmla="*/ 451650 w 591707"/>
                    <a:gd name="connsiteY67" fmla="*/ 353484 h 658905"/>
                    <a:gd name="connsiteX68" fmla="*/ 424133 w 591707"/>
                    <a:gd name="connsiteY68" fmla="*/ 345017 h 658905"/>
                    <a:gd name="connsiteX69" fmla="*/ 411433 w 591707"/>
                    <a:gd name="connsiteY69" fmla="*/ 342900 h 658905"/>
                    <a:gd name="connsiteX70" fmla="*/ 400850 w 591707"/>
                    <a:gd name="connsiteY70" fmla="*/ 340784 h 658905"/>
                    <a:gd name="connsiteX71" fmla="*/ 392383 w 591707"/>
                    <a:gd name="connsiteY71" fmla="*/ 336550 h 658905"/>
                    <a:gd name="connsiteX72" fmla="*/ 386033 w 591707"/>
                    <a:gd name="connsiteY72" fmla="*/ 334434 h 658905"/>
                    <a:gd name="connsiteX73" fmla="*/ 381800 w 591707"/>
                    <a:gd name="connsiteY73" fmla="*/ 323850 h 658905"/>
                    <a:gd name="connsiteX74" fmla="*/ 375450 w 591707"/>
                    <a:gd name="connsiteY74" fmla="*/ 315384 h 658905"/>
                    <a:gd name="connsiteX75" fmla="*/ 373333 w 591707"/>
                    <a:gd name="connsiteY75" fmla="*/ 306917 h 658905"/>
                    <a:gd name="connsiteX76" fmla="*/ 371217 w 591707"/>
                    <a:gd name="connsiteY76" fmla="*/ 300567 h 658905"/>
                    <a:gd name="connsiteX77" fmla="*/ 377567 w 591707"/>
                    <a:gd name="connsiteY77" fmla="*/ 275167 h 658905"/>
                    <a:gd name="connsiteX78" fmla="*/ 379683 w 591707"/>
                    <a:gd name="connsiteY78" fmla="*/ 268817 h 658905"/>
                    <a:gd name="connsiteX79" fmla="*/ 386033 w 591707"/>
                    <a:gd name="connsiteY79" fmla="*/ 262467 h 658905"/>
                    <a:gd name="connsiteX80" fmla="*/ 396617 w 591707"/>
                    <a:gd name="connsiteY80" fmla="*/ 254000 h 658905"/>
                    <a:gd name="connsiteX81" fmla="*/ 402967 w 591707"/>
                    <a:gd name="connsiteY81" fmla="*/ 247650 h 658905"/>
                    <a:gd name="connsiteX82" fmla="*/ 405083 w 591707"/>
                    <a:gd name="connsiteY82" fmla="*/ 247650 h 658905"/>
                    <a:gd name="connsiteX0" fmla="*/ 405083 w 601675"/>
                    <a:gd name="connsiteY0" fmla="*/ 247650 h 658905"/>
                    <a:gd name="connsiteX1" fmla="*/ 405083 w 601675"/>
                    <a:gd name="connsiteY1" fmla="*/ 247650 h 658905"/>
                    <a:gd name="connsiteX2" fmla="*/ 413550 w 601675"/>
                    <a:gd name="connsiteY2" fmla="*/ 222250 h 658905"/>
                    <a:gd name="connsiteX3" fmla="*/ 409317 w 601675"/>
                    <a:gd name="connsiteY3" fmla="*/ 93134 h 658905"/>
                    <a:gd name="connsiteX4" fmla="*/ 407200 w 601675"/>
                    <a:gd name="connsiteY4" fmla="*/ 80434 h 658905"/>
                    <a:gd name="connsiteX5" fmla="*/ 402967 w 601675"/>
                    <a:gd name="connsiteY5" fmla="*/ 69850 h 658905"/>
                    <a:gd name="connsiteX6" fmla="*/ 400850 w 601675"/>
                    <a:gd name="connsiteY6" fmla="*/ 61384 h 658905"/>
                    <a:gd name="connsiteX7" fmla="*/ 390267 w 601675"/>
                    <a:gd name="connsiteY7" fmla="*/ 42334 h 658905"/>
                    <a:gd name="connsiteX8" fmla="*/ 366983 w 601675"/>
                    <a:gd name="connsiteY8" fmla="*/ 21167 h 658905"/>
                    <a:gd name="connsiteX9" fmla="*/ 356400 w 601675"/>
                    <a:gd name="connsiteY9" fmla="*/ 8467 h 658905"/>
                    <a:gd name="connsiteX10" fmla="*/ 331000 w 601675"/>
                    <a:gd name="connsiteY10" fmla="*/ 0 h 658905"/>
                    <a:gd name="connsiteX11" fmla="*/ 265383 w 601675"/>
                    <a:gd name="connsiteY11" fmla="*/ 2117 h 658905"/>
                    <a:gd name="connsiteX12" fmla="*/ 216700 w 601675"/>
                    <a:gd name="connsiteY12" fmla="*/ 16934 h 658905"/>
                    <a:gd name="connsiteX13" fmla="*/ 195533 w 601675"/>
                    <a:gd name="connsiteY13" fmla="*/ 23284 h 658905"/>
                    <a:gd name="connsiteX14" fmla="*/ 182833 w 601675"/>
                    <a:gd name="connsiteY14" fmla="*/ 33867 h 658905"/>
                    <a:gd name="connsiteX15" fmla="*/ 178600 w 601675"/>
                    <a:gd name="connsiteY15" fmla="*/ 44450 h 658905"/>
                    <a:gd name="connsiteX16" fmla="*/ 165900 w 601675"/>
                    <a:gd name="connsiteY16" fmla="*/ 55034 h 658905"/>
                    <a:gd name="connsiteX17" fmla="*/ 163783 w 601675"/>
                    <a:gd name="connsiteY17" fmla="*/ 67734 h 658905"/>
                    <a:gd name="connsiteX18" fmla="*/ 157433 w 601675"/>
                    <a:gd name="connsiteY18" fmla="*/ 86784 h 658905"/>
                    <a:gd name="connsiteX19" fmla="*/ 155317 w 601675"/>
                    <a:gd name="connsiteY19" fmla="*/ 95250 h 658905"/>
                    <a:gd name="connsiteX20" fmla="*/ 161667 w 601675"/>
                    <a:gd name="connsiteY20" fmla="*/ 124884 h 658905"/>
                    <a:gd name="connsiteX21" fmla="*/ 172250 w 601675"/>
                    <a:gd name="connsiteY21" fmla="*/ 152400 h 658905"/>
                    <a:gd name="connsiteX22" fmla="*/ 157434 w 601675"/>
                    <a:gd name="connsiteY22" fmla="*/ 182034 h 658905"/>
                    <a:gd name="connsiteX23" fmla="*/ 184950 w 601675"/>
                    <a:gd name="connsiteY23" fmla="*/ 245534 h 658905"/>
                    <a:gd name="connsiteX24" fmla="*/ 199767 w 601675"/>
                    <a:gd name="connsiteY24" fmla="*/ 270934 h 658905"/>
                    <a:gd name="connsiteX25" fmla="*/ 206117 w 601675"/>
                    <a:gd name="connsiteY25" fmla="*/ 279400 h 658905"/>
                    <a:gd name="connsiteX26" fmla="*/ 210350 w 601675"/>
                    <a:gd name="connsiteY26" fmla="*/ 300567 h 658905"/>
                    <a:gd name="connsiteX27" fmla="*/ 206117 w 601675"/>
                    <a:gd name="connsiteY27" fmla="*/ 323850 h 658905"/>
                    <a:gd name="connsiteX28" fmla="*/ 199767 w 601675"/>
                    <a:gd name="connsiteY28" fmla="*/ 328084 h 658905"/>
                    <a:gd name="connsiteX29" fmla="*/ 195533 w 601675"/>
                    <a:gd name="connsiteY29" fmla="*/ 332317 h 658905"/>
                    <a:gd name="connsiteX30" fmla="*/ 184950 w 601675"/>
                    <a:gd name="connsiteY30" fmla="*/ 338667 h 658905"/>
                    <a:gd name="connsiteX31" fmla="*/ 174367 w 601675"/>
                    <a:gd name="connsiteY31" fmla="*/ 347134 h 658905"/>
                    <a:gd name="connsiteX32" fmla="*/ 161667 w 601675"/>
                    <a:gd name="connsiteY32" fmla="*/ 349250 h 658905"/>
                    <a:gd name="connsiteX33" fmla="*/ 153200 w 601675"/>
                    <a:gd name="connsiteY33" fmla="*/ 355600 h 658905"/>
                    <a:gd name="connsiteX34" fmla="*/ 132033 w 601675"/>
                    <a:gd name="connsiteY34" fmla="*/ 361950 h 658905"/>
                    <a:gd name="connsiteX35" fmla="*/ 106633 w 601675"/>
                    <a:gd name="connsiteY35" fmla="*/ 368300 h 658905"/>
                    <a:gd name="connsiteX36" fmla="*/ 98167 w 601675"/>
                    <a:gd name="connsiteY36" fmla="*/ 372534 h 658905"/>
                    <a:gd name="connsiteX37" fmla="*/ 87583 w 601675"/>
                    <a:gd name="connsiteY37" fmla="*/ 374650 h 658905"/>
                    <a:gd name="connsiteX38" fmla="*/ 79117 w 601675"/>
                    <a:gd name="connsiteY38" fmla="*/ 381000 h 658905"/>
                    <a:gd name="connsiteX39" fmla="*/ 66417 w 601675"/>
                    <a:gd name="connsiteY39" fmla="*/ 385234 h 658905"/>
                    <a:gd name="connsiteX40" fmla="*/ 45250 w 601675"/>
                    <a:gd name="connsiteY40" fmla="*/ 400050 h 658905"/>
                    <a:gd name="connsiteX41" fmla="*/ 41017 w 601675"/>
                    <a:gd name="connsiteY41" fmla="*/ 406400 h 658905"/>
                    <a:gd name="connsiteX42" fmla="*/ 34667 w 601675"/>
                    <a:gd name="connsiteY42" fmla="*/ 412750 h 658905"/>
                    <a:gd name="connsiteX43" fmla="*/ 30433 w 601675"/>
                    <a:gd name="connsiteY43" fmla="*/ 423334 h 658905"/>
                    <a:gd name="connsiteX44" fmla="*/ 19850 w 601675"/>
                    <a:gd name="connsiteY44" fmla="*/ 438150 h 658905"/>
                    <a:gd name="connsiteX45" fmla="*/ 9267 w 601675"/>
                    <a:gd name="connsiteY45" fmla="*/ 452967 h 658905"/>
                    <a:gd name="connsiteX46" fmla="*/ 11383 w 601675"/>
                    <a:gd name="connsiteY46" fmla="*/ 505884 h 658905"/>
                    <a:gd name="connsiteX47" fmla="*/ 17733 w 601675"/>
                    <a:gd name="connsiteY47" fmla="*/ 520700 h 658905"/>
                    <a:gd name="connsiteX48" fmla="*/ 19850 w 601675"/>
                    <a:gd name="connsiteY48" fmla="*/ 539750 h 658905"/>
                    <a:gd name="connsiteX49" fmla="*/ 270 w 601675"/>
                    <a:gd name="connsiteY49" fmla="*/ 556684 h 658905"/>
                    <a:gd name="connsiteX50" fmla="*/ 16146 w 601675"/>
                    <a:gd name="connsiteY50" fmla="*/ 634472 h 658905"/>
                    <a:gd name="connsiteX51" fmla="*/ 105575 w 601675"/>
                    <a:gd name="connsiteY51" fmla="*/ 654580 h 658905"/>
                    <a:gd name="connsiteX52" fmla="*/ 580767 w 601675"/>
                    <a:gd name="connsiteY52" fmla="*/ 560917 h 658905"/>
                    <a:gd name="connsiteX53" fmla="*/ 599817 w 601675"/>
                    <a:gd name="connsiteY53" fmla="*/ 628650 h 658905"/>
                    <a:gd name="connsiteX54" fmla="*/ 589233 w 601675"/>
                    <a:gd name="connsiteY54" fmla="*/ 537634 h 658905"/>
                    <a:gd name="connsiteX55" fmla="*/ 585000 w 601675"/>
                    <a:gd name="connsiteY55" fmla="*/ 531284 h 658905"/>
                    <a:gd name="connsiteX56" fmla="*/ 582883 w 601675"/>
                    <a:gd name="connsiteY56" fmla="*/ 524934 h 658905"/>
                    <a:gd name="connsiteX57" fmla="*/ 578650 w 601675"/>
                    <a:gd name="connsiteY57" fmla="*/ 514350 h 658905"/>
                    <a:gd name="connsiteX58" fmla="*/ 574417 w 601675"/>
                    <a:gd name="connsiteY58" fmla="*/ 488950 h 658905"/>
                    <a:gd name="connsiteX59" fmla="*/ 570183 w 601675"/>
                    <a:gd name="connsiteY59" fmla="*/ 478367 h 658905"/>
                    <a:gd name="connsiteX60" fmla="*/ 563833 w 601675"/>
                    <a:gd name="connsiteY60" fmla="*/ 455084 h 658905"/>
                    <a:gd name="connsiteX61" fmla="*/ 557483 w 601675"/>
                    <a:gd name="connsiteY61" fmla="*/ 448734 h 658905"/>
                    <a:gd name="connsiteX62" fmla="*/ 538433 w 601675"/>
                    <a:gd name="connsiteY62" fmla="*/ 425450 h 658905"/>
                    <a:gd name="connsiteX63" fmla="*/ 527850 w 601675"/>
                    <a:gd name="connsiteY63" fmla="*/ 410634 h 658905"/>
                    <a:gd name="connsiteX64" fmla="*/ 523617 w 601675"/>
                    <a:gd name="connsiteY64" fmla="*/ 402167 h 658905"/>
                    <a:gd name="connsiteX65" fmla="*/ 493983 w 601675"/>
                    <a:gd name="connsiteY65" fmla="*/ 376767 h 658905"/>
                    <a:gd name="connsiteX66" fmla="*/ 472817 w 601675"/>
                    <a:gd name="connsiteY66" fmla="*/ 361950 h 658905"/>
                    <a:gd name="connsiteX67" fmla="*/ 451650 w 601675"/>
                    <a:gd name="connsiteY67" fmla="*/ 353484 h 658905"/>
                    <a:gd name="connsiteX68" fmla="*/ 424133 w 601675"/>
                    <a:gd name="connsiteY68" fmla="*/ 345017 h 658905"/>
                    <a:gd name="connsiteX69" fmla="*/ 411433 w 601675"/>
                    <a:gd name="connsiteY69" fmla="*/ 342900 h 658905"/>
                    <a:gd name="connsiteX70" fmla="*/ 400850 w 601675"/>
                    <a:gd name="connsiteY70" fmla="*/ 340784 h 658905"/>
                    <a:gd name="connsiteX71" fmla="*/ 392383 w 601675"/>
                    <a:gd name="connsiteY71" fmla="*/ 336550 h 658905"/>
                    <a:gd name="connsiteX72" fmla="*/ 386033 w 601675"/>
                    <a:gd name="connsiteY72" fmla="*/ 334434 h 658905"/>
                    <a:gd name="connsiteX73" fmla="*/ 381800 w 601675"/>
                    <a:gd name="connsiteY73" fmla="*/ 323850 h 658905"/>
                    <a:gd name="connsiteX74" fmla="*/ 375450 w 601675"/>
                    <a:gd name="connsiteY74" fmla="*/ 315384 h 658905"/>
                    <a:gd name="connsiteX75" fmla="*/ 373333 w 601675"/>
                    <a:gd name="connsiteY75" fmla="*/ 306917 h 658905"/>
                    <a:gd name="connsiteX76" fmla="*/ 371217 w 601675"/>
                    <a:gd name="connsiteY76" fmla="*/ 300567 h 658905"/>
                    <a:gd name="connsiteX77" fmla="*/ 377567 w 601675"/>
                    <a:gd name="connsiteY77" fmla="*/ 275167 h 658905"/>
                    <a:gd name="connsiteX78" fmla="*/ 379683 w 601675"/>
                    <a:gd name="connsiteY78" fmla="*/ 268817 h 658905"/>
                    <a:gd name="connsiteX79" fmla="*/ 386033 w 601675"/>
                    <a:gd name="connsiteY79" fmla="*/ 262467 h 658905"/>
                    <a:gd name="connsiteX80" fmla="*/ 396617 w 601675"/>
                    <a:gd name="connsiteY80" fmla="*/ 254000 h 658905"/>
                    <a:gd name="connsiteX81" fmla="*/ 402967 w 601675"/>
                    <a:gd name="connsiteY81" fmla="*/ 247650 h 658905"/>
                    <a:gd name="connsiteX82" fmla="*/ 405083 w 601675"/>
                    <a:gd name="connsiteY82" fmla="*/ 247650 h 658905"/>
                    <a:gd name="connsiteX0" fmla="*/ 405083 w 600063"/>
                    <a:gd name="connsiteY0" fmla="*/ 247650 h 658572"/>
                    <a:gd name="connsiteX1" fmla="*/ 405083 w 600063"/>
                    <a:gd name="connsiteY1" fmla="*/ 247650 h 658572"/>
                    <a:gd name="connsiteX2" fmla="*/ 413550 w 600063"/>
                    <a:gd name="connsiteY2" fmla="*/ 222250 h 658572"/>
                    <a:gd name="connsiteX3" fmla="*/ 409317 w 600063"/>
                    <a:gd name="connsiteY3" fmla="*/ 93134 h 658572"/>
                    <a:gd name="connsiteX4" fmla="*/ 407200 w 600063"/>
                    <a:gd name="connsiteY4" fmla="*/ 80434 h 658572"/>
                    <a:gd name="connsiteX5" fmla="*/ 402967 w 600063"/>
                    <a:gd name="connsiteY5" fmla="*/ 69850 h 658572"/>
                    <a:gd name="connsiteX6" fmla="*/ 400850 w 600063"/>
                    <a:gd name="connsiteY6" fmla="*/ 61384 h 658572"/>
                    <a:gd name="connsiteX7" fmla="*/ 390267 w 600063"/>
                    <a:gd name="connsiteY7" fmla="*/ 42334 h 658572"/>
                    <a:gd name="connsiteX8" fmla="*/ 366983 w 600063"/>
                    <a:gd name="connsiteY8" fmla="*/ 21167 h 658572"/>
                    <a:gd name="connsiteX9" fmla="*/ 356400 w 600063"/>
                    <a:gd name="connsiteY9" fmla="*/ 8467 h 658572"/>
                    <a:gd name="connsiteX10" fmla="*/ 331000 w 600063"/>
                    <a:gd name="connsiteY10" fmla="*/ 0 h 658572"/>
                    <a:gd name="connsiteX11" fmla="*/ 265383 w 600063"/>
                    <a:gd name="connsiteY11" fmla="*/ 2117 h 658572"/>
                    <a:gd name="connsiteX12" fmla="*/ 216700 w 600063"/>
                    <a:gd name="connsiteY12" fmla="*/ 16934 h 658572"/>
                    <a:gd name="connsiteX13" fmla="*/ 195533 w 600063"/>
                    <a:gd name="connsiteY13" fmla="*/ 23284 h 658572"/>
                    <a:gd name="connsiteX14" fmla="*/ 182833 w 600063"/>
                    <a:gd name="connsiteY14" fmla="*/ 33867 h 658572"/>
                    <a:gd name="connsiteX15" fmla="*/ 178600 w 600063"/>
                    <a:gd name="connsiteY15" fmla="*/ 44450 h 658572"/>
                    <a:gd name="connsiteX16" fmla="*/ 165900 w 600063"/>
                    <a:gd name="connsiteY16" fmla="*/ 55034 h 658572"/>
                    <a:gd name="connsiteX17" fmla="*/ 163783 w 600063"/>
                    <a:gd name="connsiteY17" fmla="*/ 67734 h 658572"/>
                    <a:gd name="connsiteX18" fmla="*/ 157433 w 600063"/>
                    <a:gd name="connsiteY18" fmla="*/ 86784 h 658572"/>
                    <a:gd name="connsiteX19" fmla="*/ 155317 w 600063"/>
                    <a:gd name="connsiteY19" fmla="*/ 95250 h 658572"/>
                    <a:gd name="connsiteX20" fmla="*/ 161667 w 600063"/>
                    <a:gd name="connsiteY20" fmla="*/ 124884 h 658572"/>
                    <a:gd name="connsiteX21" fmla="*/ 172250 w 600063"/>
                    <a:gd name="connsiteY21" fmla="*/ 152400 h 658572"/>
                    <a:gd name="connsiteX22" fmla="*/ 157434 w 600063"/>
                    <a:gd name="connsiteY22" fmla="*/ 182034 h 658572"/>
                    <a:gd name="connsiteX23" fmla="*/ 184950 w 600063"/>
                    <a:gd name="connsiteY23" fmla="*/ 245534 h 658572"/>
                    <a:gd name="connsiteX24" fmla="*/ 199767 w 600063"/>
                    <a:gd name="connsiteY24" fmla="*/ 270934 h 658572"/>
                    <a:gd name="connsiteX25" fmla="*/ 206117 w 600063"/>
                    <a:gd name="connsiteY25" fmla="*/ 279400 h 658572"/>
                    <a:gd name="connsiteX26" fmla="*/ 210350 w 600063"/>
                    <a:gd name="connsiteY26" fmla="*/ 300567 h 658572"/>
                    <a:gd name="connsiteX27" fmla="*/ 206117 w 600063"/>
                    <a:gd name="connsiteY27" fmla="*/ 323850 h 658572"/>
                    <a:gd name="connsiteX28" fmla="*/ 199767 w 600063"/>
                    <a:gd name="connsiteY28" fmla="*/ 328084 h 658572"/>
                    <a:gd name="connsiteX29" fmla="*/ 195533 w 600063"/>
                    <a:gd name="connsiteY29" fmla="*/ 332317 h 658572"/>
                    <a:gd name="connsiteX30" fmla="*/ 184950 w 600063"/>
                    <a:gd name="connsiteY30" fmla="*/ 338667 h 658572"/>
                    <a:gd name="connsiteX31" fmla="*/ 174367 w 600063"/>
                    <a:gd name="connsiteY31" fmla="*/ 347134 h 658572"/>
                    <a:gd name="connsiteX32" fmla="*/ 161667 w 600063"/>
                    <a:gd name="connsiteY32" fmla="*/ 349250 h 658572"/>
                    <a:gd name="connsiteX33" fmla="*/ 153200 w 600063"/>
                    <a:gd name="connsiteY33" fmla="*/ 355600 h 658572"/>
                    <a:gd name="connsiteX34" fmla="*/ 132033 w 600063"/>
                    <a:gd name="connsiteY34" fmla="*/ 361950 h 658572"/>
                    <a:gd name="connsiteX35" fmla="*/ 106633 w 600063"/>
                    <a:gd name="connsiteY35" fmla="*/ 368300 h 658572"/>
                    <a:gd name="connsiteX36" fmla="*/ 98167 w 600063"/>
                    <a:gd name="connsiteY36" fmla="*/ 372534 h 658572"/>
                    <a:gd name="connsiteX37" fmla="*/ 87583 w 600063"/>
                    <a:gd name="connsiteY37" fmla="*/ 374650 h 658572"/>
                    <a:gd name="connsiteX38" fmla="*/ 79117 w 600063"/>
                    <a:gd name="connsiteY38" fmla="*/ 381000 h 658572"/>
                    <a:gd name="connsiteX39" fmla="*/ 66417 w 600063"/>
                    <a:gd name="connsiteY39" fmla="*/ 385234 h 658572"/>
                    <a:gd name="connsiteX40" fmla="*/ 45250 w 600063"/>
                    <a:gd name="connsiteY40" fmla="*/ 400050 h 658572"/>
                    <a:gd name="connsiteX41" fmla="*/ 41017 w 600063"/>
                    <a:gd name="connsiteY41" fmla="*/ 406400 h 658572"/>
                    <a:gd name="connsiteX42" fmla="*/ 34667 w 600063"/>
                    <a:gd name="connsiteY42" fmla="*/ 412750 h 658572"/>
                    <a:gd name="connsiteX43" fmla="*/ 30433 w 600063"/>
                    <a:gd name="connsiteY43" fmla="*/ 423334 h 658572"/>
                    <a:gd name="connsiteX44" fmla="*/ 19850 w 600063"/>
                    <a:gd name="connsiteY44" fmla="*/ 438150 h 658572"/>
                    <a:gd name="connsiteX45" fmla="*/ 9267 w 600063"/>
                    <a:gd name="connsiteY45" fmla="*/ 452967 h 658572"/>
                    <a:gd name="connsiteX46" fmla="*/ 11383 w 600063"/>
                    <a:gd name="connsiteY46" fmla="*/ 505884 h 658572"/>
                    <a:gd name="connsiteX47" fmla="*/ 17733 w 600063"/>
                    <a:gd name="connsiteY47" fmla="*/ 520700 h 658572"/>
                    <a:gd name="connsiteX48" fmla="*/ 19850 w 600063"/>
                    <a:gd name="connsiteY48" fmla="*/ 539750 h 658572"/>
                    <a:gd name="connsiteX49" fmla="*/ 270 w 600063"/>
                    <a:gd name="connsiteY49" fmla="*/ 556684 h 658572"/>
                    <a:gd name="connsiteX50" fmla="*/ 16146 w 600063"/>
                    <a:gd name="connsiteY50" fmla="*/ 634472 h 658572"/>
                    <a:gd name="connsiteX51" fmla="*/ 105575 w 600063"/>
                    <a:gd name="connsiteY51" fmla="*/ 654580 h 658572"/>
                    <a:gd name="connsiteX52" fmla="*/ 577592 w 600063"/>
                    <a:gd name="connsiteY52" fmla="*/ 565679 h 658572"/>
                    <a:gd name="connsiteX53" fmla="*/ 599817 w 600063"/>
                    <a:gd name="connsiteY53" fmla="*/ 628650 h 658572"/>
                    <a:gd name="connsiteX54" fmla="*/ 589233 w 600063"/>
                    <a:gd name="connsiteY54" fmla="*/ 537634 h 658572"/>
                    <a:gd name="connsiteX55" fmla="*/ 585000 w 600063"/>
                    <a:gd name="connsiteY55" fmla="*/ 531284 h 658572"/>
                    <a:gd name="connsiteX56" fmla="*/ 582883 w 600063"/>
                    <a:gd name="connsiteY56" fmla="*/ 524934 h 658572"/>
                    <a:gd name="connsiteX57" fmla="*/ 578650 w 600063"/>
                    <a:gd name="connsiteY57" fmla="*/ 514350 h 658572"/>
                    <a:gd name="connsiteX58" fmla="*/ 574417 w 600063"/>
                    <a:gd name="connsiteY58" fmla="*/ 488950 h 658572"/>
                    <a:gd name="connsiteX59" fmla="*/ 570183 w 600063"/>
                    <a:gd name="connsiteY59" fmla="*/ 478367 h 658572"/>
                    <a:gd name="connsiteX60" fmla="*/ 563833 w 600063"/>
                    <a:gd name="connsiteY60" fmla="*/ 455084 h 658572"/>
                    <a:gd name="connsiteX61" fmla="*/ 557483 w 600063"/>
                    <a:gd name="connsiteY61" fmla="*/ 448734 h 658572"/>
                    <a:gd name="connsiteX62" fmla="*/ 538433 w 600063"/>
                    <a:gd name="connsiteY62" fmla="*/ 425450 h 658572"/>
                    <a:gd name="connsiteX63" fmla="*/ 527850 w 600063"/>
                    <a:gd name="connsiteY63" fmla="*/ 410634 h 658572"/>
                    <a:gd name="connsiteX64" fmla="*/ 523617 w 600063"/>
                    <a:gd name="connsiteY64" fmla="*/ 402167 h 658572"/>
                    <a:gd name="connsiteX65" fmla="*/ 493983 w 600063"/>
                    <a:gd name="connsiteY65" fmla="*/ 376767 h 658572"/>
                    <a:gd name="connsiteX66" fmla="*/ 472817 w 600063"/>
                    <a:gd name="connsiteY66" fmla="*/ 361950 h 658572"/>
                    <a:gd name="connsiteX67" fmla="*/ 451650 w 600063"/>
                    <a:gd name="connsiteY67" fmla="*/ 353484 h 658572"/>
                    <a:gd name="connsiteX68" fmla="*/ 424133 w 600063"/>
                    <a:gd name="connsiteY68" fmla="*/ 345017 h 658572"/>
                    <a:gd name="connsiteX69" fmla="*/ 411433 w 600063"/>
                    <a:gd name="connsiteY69" fmla="*/ 342900 h 658572"/>
                    <a:gd name="connsiteX70" fmla="*/ 400850 w 600063"/>
                    <a:gd name="connsiteY70" fmla="*/ 340784 h 658572"/>
                    <a:gd name="connsiteX71" fmla="*/ 392383 w 600063"/>
                    <a:gd name="connsiteY71" fmla="*/ 336550 h 658572"/>
                    <a:gd name="connsiteX72" fmla="*/ 386033 w 600063"/>
                    <a:gd name="connsiteY72" fmla="*/ 334434 h 658572"/>
                    <a:gd name="connsiteX73" fmla="*/ 381800 w 600063"/>
                    <a:gd name="connsiteY73" fmla="*/ 323850 h 658572"/>
                    <a:gd name="connsiteX74" fmla="*/ 375450 w 600063"/>
                    <a:gd name="connsiteY74" fmla="*/ 315384 h 658572"/>
                    <a:gd name="connsiteX75" fmla="*/ 373333 w 600063"/>
                    <a:gd name="connsiteY75" fmla="*/ 306917 h 658572"/>
                    <a:gd name="connsiteX76" fmla="*/ 371217 w 600063"/>
                    <a:gd name="connsiteY76" fmla="*/ 300567 h 658572"/>
                    <a:gd name="connsiteX77" fmla="*/ 377567 w 600063"/>
                    <a:gd name="connsiteY77" fmla="*/ 275167 h 658572"/>
                    <a:gd name="connsiteX78" fmla="*/ 379683 w 600063"/>
                    <a:gd name="connsiteY78" fmla="*/ 268817 h 658572"/>
                    <a:gd name="connsiteX79" fmla="*/ 386033 w 600063"/>
                    <a:gd name="connsiteY79" fmla="*/ 262467 h 658572"/>
                    <a:gd name="connsiteX80" fmla="*/ 396617 w 600063"/>
                    <a:gd name="connsiteY80" fmla="*/ 254000 h 658572"/>
                    <a:gd name="connsiteX81" fmla="*/ 402967 w 600063"/>
                    <a:gd name="connsiteY81" fmla="*/ 247650 h 658572"/>
                    <a:gd name="connsiteX82" fmla="*/ 405083 w 600063"/>
                    <a:gd name="connsiteY82" fmla="*/ 247650 h 658572"/>
                    <a:gd name="connsiteX0" fmla="*/ 405083 w 603282"/>
                    <a:gd name="connsiteY0" fmla="*/ 247650 h 664888"/>
                    <a:gd name="connsiteX1" fmla="*/ 405083 w 603282"/>
                    <a:gd name="connsiteY1" fmla="*/ 247650 h 664888"/>
                    <a:gd name="connsiteX2" fmla="*/ 413550 w 603282"/>
                    <a:gd name="connsiteY2" fmla="*/ 222250 h 664888"/>
                    <a:gd name="connsiteX3" fmla="*/ 409317 w 603282"/>
                    <a:gd name="connsiteY3" fmla="*/ 93134 h 664888"/>
                    <a:gd name="connsiteX4" fmla="*/ 407200 w 603282"/>
                    <a:gd name="connsiteY4" fmla="*/ 80434 h 664888"/>
                    <a:gd name="connsiteX5" fmla="*/ 402967 w 603282"/>
                    <a:gd name="connsiteY5" fmla="*/ 69850 h 664888"/>
                    <a:gd name="connsiteX6" fmla="*/ 400850 w 603282"/>
                    <a:gd name="connsiteY6" fmla="*/ 61384 h 664888"/>
                    <a:gd name="connsiteX7" fmla="*/ 390267 w 603282"/>
                    <a:gd name="connsiteY7" fmla="*/ 42334 h 664888"/>
                    <a:gd name="connsiteX8" fmla="*/ 366983 w 603282"/>
                    <a:gd name="connsiteY8" fmla="*/ 21167 h 664888"/>
                    <a:gd name="connsiteX9" fmla="*/ 356400 w 603282"/>
                    <a:gd name="connsiteY9" fmla="*/ 8467 h 664888"/>
                    <a:gd name="connsiteX10" fmla="*/ 331000 w 603282"/>
                    <a:gd name="connsiteY10" fmla="*/ 0 h 664888"/>
                    <a:gd name="connsiteX11" fmla="*/ 265383 w 603282"/>
                    <a:gd name="connsiteY11" fmla="*/ 2117 h 664888"/>
                    <a:gd name="connsiteX12" fmla="*/ 216700 w 603282"/>
                    <a:gd name="connsiteY12" fmla="*/ 16934 h 664888"/>
                    <a:gd name="connsiteX13" fmla="*/ 195533 w 603282"/>
                    <a:gd name="connsiteY13" fmla="*/ 23284 h 664888"/>
                    <a:gd name="connsiteX14" fmla="*/ 182833 w 603282"/>
                    <a:gd name="connsiteY14" fmla="*/ 33867 h 664888"/>
                    <a:gd name="connsiteX15" fmla="*/ 178600 w 603282"/>
                    <a:gd name="connsiteY15" fmla="*/ 44450 h 664888"/>
                    <a:gd name="connsiteX16" fmla="*/ 165900 w 603282"/>
                    <a:gd name="connsiteY16" fmla="*/ 55034 h 664888"/>
                    <a:gd name="connsiteX17" fmla="*/ 163783 w 603282"/>
                    <a:gd name="connsiteY17" fmla="*/ 67734 h 664888"/>
                    <a:gd name="connsiteX18" fmla="*/ 157433 w 603282"/>
                    <a:gd name="connsiteY18" fmla="*/ 86784 h 664888"/>
                    <a:gd name="connsiteX19" fmla="*/ 155317 w 603282"/>
                    <a:gd name="connsiteY19" fmla="*/ 95250 h 664888"/>
                    <a:gd name="connsiteX20" fmla="*/ 161667 w 603282"/>
                    <a:gd name="connsiteY20" fmla="*/ 124884 h 664888"/>
                    <a:gd name="connsiteX21" fmla="*/ 172250 w 603282"/>
                    <a:gd name="connsiteY21" fmla="*/ 152400 h 664888"/>
                    <a:gd name="connsiteX22" fmla="*/ 157434 w 603282"/>
                    <a:gd name="connsiteY22" fmla="*/ 182034 h 664888"/>
                    <a:gd name="connsiteX23" fmla="*/ 184950 w 603282"/>
                    <a:gd name="connsiteY23" fmla="*/ 245534 h 664888"/>
                    <a:gd name="connsiteX24" fmla="*/ 199767 w 603282"/>
                    <a:gd name="connsiteY24" fmla="*/ 270934 h 664888"/>
                    <a:gd name="connsiteX25" fmla="*/ 206117 w 603282"/>
                    <a:gd name="connsiteY25" fmla="*/ 279400 h 664888"/>
                    <a:gd name="connsiteX26" fmla="*/ 210350 w 603282"/>
                    <a:gd name="connsiteY26" fmla="*/ 300567 h 664888"/>
                    <a:gd name="connsiteX27" fmla="*/ 206117 w 603282"/>
                    <a:gd name="connsiteY27" fmla="*/ 323850 h 664888"/>
                    <a:gd name="connsiteX28" fmla="*/ 199767 w 603282"/>
                    <a:gd name="connsiteY28" fmla="*/ 328084 h 664888"/>
                    <a:gd name="connsiteX29" fmla="*/ 195533 w 603282"/>
                    <a:gd name="connsiteY29" fmla="*/ 332317 h 664888"/>
                    <a:gd name="connsiteX30" fmla="*/ 184950 w 603282"/>
                    <a:gd name="connsiteY30" fmla="*/ 338667 h 664888"/>
                    <a:gd name="connsiteX31" fmla="*/ 174367 w 603282"/>
                    <a:gd name="connsiteY31" fmla="*/ 347134 h 664888"/>
                    <a:gd name="connsiteX32" fmla="*/ 161667 w 603282"/>
                    <a:gd name="connsiteY32" fmla="*/ 349250 h 664888"/>
                    <a:gd name="connsiteX33" fmla="*/ 153200 w 603282"/>
                    <a:gd name="connsiteY33" fmla="*/ 355600 h 664888"/>
                    <a:gd name="connsiteX34" fmla="*/ 132033 w 603282"/>
                    <a:gd name="connsiteY34" fmla="*/ 361950 h 664888"/>
                    <a:gd name="connsiteX35" fmla="*/ 106633 w 603282"/>
                    <a:gd name="connsiteY35" fmla="*/ 368300 h 664888"/>
                    <a:gd name="connsiteX36" fmla="*/ 98167 w 603282"/>
                    <a:gd name="connsiteY36" fmla="*/ 372534 h 664888"/>
                    <a:gd name="connsiteX37" fmla="*/ 87583 w 603282"/>
                    <a:gd name="connsiteY37" fmla="*/ 374650 h 664888"/>
                    <a:gd name="connsiteX38" fmla="*/ 79117 w 603282"/>
                    <a:gd name="connsiteY38" fmla="*/ 381000 h 664888"/>
                    <a:gd name="connsiteX39" fmla="*/ 66417 w 603282"/>
                    <a:gd name="connsiteY39" fmla="*/ 385234 h 664888"/>
                    <a:gd name="connsiteX40" fmla="*/ 45250 w 603282"/>
                    <a:gd name="connsiteY40" fmla="*/ 400050 h 664888"/>
                    <a:gd name="connsiteX41" fmla="*/ 41017 w 603282"/>
                    <a:gd name="connsiteY41" fmla="*/ 406400 h 664888"/>
                    <a:gd name="connsiteX42" fmla="*/ 34667 w 603282"/>
                    <a:gd name="connsiteY42" fmla="*/ 412750 h 664888"/>
                    <a:gd name="connsiteX43" fmla="*/ 30433 w 603282"/>
                    <a:gd name="connsiteY43" fmla="*/ 423334 h 664888"/>
                    <a:gd name="connsiteX44" fmla="*/ 19850 w 603282"/>
                    <a:gd name="connsiteY44" fmla="*/ 438150 h 664888"/>
                    <a:gd name="connsiteX45" fmla="*/ 9267 w 603282"/>
                    <a:gd name="connsiteY45" fmla="*/ 452967 h 664888"/>
                    <a:gd name="connsiteX46" fmla="*/ 11383 w 603282"/>
                    <a:gd name="connsiteY46" fmla="*/ 505884 h 664888"/>
                    <a:gd name="connsiteX47" fmla="*/ 17733 w 603282"/>
                    <a:gd name="connsiteY47" fmla="*/ 520700 h 664888"/>
                    <a:gd name="connsiteX48" fmla="*/ 19850 w 603282"/>
                    <a:gd name="connsiteY48" fmla="*/ 539750 h 664888"/>
                    <a:gd name="connsiteX49" fmla="*/ 270 w 603282"/>
                    <a:gd name="connsiteY49" fmla="*/ 556684 h 664888"/>
                    <a:gd name="connsiteX50" fmla="*/ 16146 w 603282"/>
                    <a:gd name="connsiteY50" fmla="*/ 634472 h 664888"/>
                    <a:gd name="connsiteX51" fmla="*/ 105575 w 603282"/>
                    <a:gd name="connsiteY51" fmla="*/ 654580 h 664888"/>
                    <a:gd name="connsiteX52" fmla="*/ 522030 w 603282"/>
                    <a:gd name="connsiteY52" fmla="*/ 657754 h 664888"/>
                    <a:gd name="connsiteX53" fmla="*/ 599817 w 603282"/>
                    <a:gd name="connsiteY53" fmla="*/ 628650 h 664888"/>
                    <a:gd name="connsiteX54" fmla="*/ 589233 w 603282"/>
                    <a:gd name="connsiteY54" fmla="*/ 537634 h 664888"/>
                    <a:gd name="connsiteX55" fmla="*/ 585000 w 603282"/>
                    <a:gd name="connsiteY55" fmla="*/ 531284 h 664888"/>
                    <a:gd name="connsiteX56" fmla="*/ 582883 w 603282"/>
                    <a:gd name="connsiteY56" fmla="*/ 524934 h 664888"/>
                    <a:gd name="connsiteX57" fmla="*/ 578650 w 603282"/>
                    <a:gd name="connsiteY57" fmla="*/ 514350 h 664888"/>
                    <a:gd name="connsiteX58" fmla="*/ 574417 w 603282"/>
                    <a:gd name="connsiteY58" fmla="*/ 488950 h 664888"/>
                    <a:gd name="connsiteX59" fmla="*/ 570183 w 603282"/>
                    <a:gd name="connsiteY59" fmla="*/ 478367 h 664888"/>
                    <a:gd name="connsiteX60" fmla="*/ 563833 w 603282"/>
                    <a:gd name="connsiteY60" fmla="*/ 455084 h 664888"/>
                    <a:gd name="connsiteX61" fmla="*/ 557483 w 603282"/>
                    <a:gd name="connsiteY61" fmla="*/ 448734 h 664888"/>
                    <a:gd name="connsiteX62" fmla="*/ 538433 w 603282"/>
                    <a:gd name="connsiteY62" fmla="*/ 425450 h 664888"/>
                    <a:gd name="connsiteX63" fmla="*/ 527850 w 603282"/>
                    <a:gd name="connsiteY63" fmla="*/ 410634 h 664888"/>
                    <a:gd name="connsiteX64" fmla="*/ 523617 w 603282"/>
                    <a:gd name="connsiteY64" fmla="*/ 402167 h 664888"/>
                    <a:gd name="connsiteX65" fmla="*/ 493983 w 603282"/>
                    <a:gd name="connsiteY65" fmla="*/ 376767 h 664888"/>
                    <a:gd name="connsiteX66" fmla="*/ 472817 w 603282"/>
                    <a:gd name="connsiteY66" fmla="*/ 361950 h 664888"/>
                    <a:gd name="connsiteX67" fmla="*/ 451650 w 603282"/>
                    <a:gd name="connsiteY67" fmla="*/ 353484 h 664888"/>
                    <a:gd name="connsiteX68" fmla="*/ 424133 w 603282"/>
                    <a:gd name="connsiteY68" fmla="*/ 345017 h 664888"/>
                    <a:gd name="connsiteX69" fmla="*/ 411433 w 603282"/>
                    <a:gd name="connsiteY69" fmla="*/ 342900 h 664888"/>
                    <a:gd name="connsiteX70" fmla="*/ 400850 w 603282"/>
                    <a:gd name="connsiteY70" fmla="*/ 340784 h 664888"/>
                    <a:gd name="connsiteX71" fmla="*/ 392383 w 603282"/>
                    <a:gd name="connsiteY71" fmla="*/ 336550 h 664888"/>
                    <a:gd name="connsiteX72" fmla="*/ 386033 w 603282"/>
                    <a:gd name="connsiteY72" fmla="*/ 334434 h 664888"/>
                    <a:gd name="connsiteX73" fmla="*/ 381800 w 603282"/>
                    <a:gd name="connsiteY73" fmla="*/ 323850 h 664888"/>
                    <a:gd name="connsiteX74" fmla="*/ 375450 w 603282"/>
                    <a:gd name="connsiteY74" fmla="*/ 315384 h 664888"/>
                    <a:gd name="connsiteX75" fmla="*/ 373333 w 603282"/>
                    <a:gd name="connsiteY75" fmla="*/ 306917 h 664888"/>
                    <a:gd name="connsiteX76" fmla="*/ 371217 w 603282"/>
                    <a:gd name="connsiteY76" fmla="*/ 300567 h 664888"/>
                    <a:gd name="connsiteX77" fmla="*/ 377567 w 603282"/>
                    <a:gd name="connsiteY77" fmla="*/ 275167 h 664888"/>
                    <a:gd name="connsiteX78" fmla="*/ 379683 w 603282"/>
                    <a:gd name="connsiteY78" fmla="*/ 268817 h 664888"/>
                    <a:gd name="connsiteX79" fmla="*/ 386033 w 603282"/>
                    <a:gd name="connsiteY79" fmla="*/ 262467 h 664888"/>
                    <a:gd name="connsiteX80" fmla="*/ 396617 w 603282"/>
                    <a:gd name="connsiteY80" fmla="*/ 254000 h 664888"/>
                    <a:gd name="connsiteX81" fmla="*/ 402967 w 603282"/>
                    <a:gd name="connsiteY81" fmla="*/ 247650 h 664888"/>
                    <a:gd name="connsiteX82" fmla="*/ 405083 w 603282"/>
                    <a:gd name="connsiteY82" fmla="*/ 247650 h 664888"/>
                    <a:gd name="connsiteX0" fmla="*/ 405083 w 592805"/>
                    <a:gd name="connsiteY0" fmla="*/ 247650 h 664888"/>
                    <a:gd name="connsiteX1" fmla="*/ 405083 w 592805"/>
                    <a:gd name="connsiteY1" fmla="*/ 247650 h 664888"/>
                    <a:gd name="connsiteX2" fmla="*/ 413550 w 592805"/>
                    <a:gd name="connsiteY2" fmla="*/ 222250 h 664888"/>
                    <a:gd name="connsiteX3" fmla="*/ 409317 w 592805"/>
                    <a:gd name="connsiteY3" fmla="*/ 93134 h 664888"/>
                    <a:gd name="connsiteX4" fmla="*/ 407200 w 592805"/>
                    <a:gd name="connsiteY4" fmla="*/ 80434 h 664888"/>
                    <a:gd name="connsiteX5" fmla="*/ 402967 w 592805"/>
                    <a:gd name="connsiteY5" fmla="*/ 69850 h 664888"/>
                    <a:gd name="connsiteX6" fmla="*/ 400850 w 592805"/>
                    <a:gd name="connsiteY6" fmla="*/ 61384 h 664888"/>
                    <a:gd name="connsiteX7" fmla="*/ 390267 w 592805"/>
                    <a:gd name="connsiteY7" fmla="*/ 42334 h 664888"/>
                    <a:gd name="connsiteX8" fmla="*/ 366983 w 592805"/>
                    <a:gd name="connsiteY8" fmla="*/ 21167 h 664888"/>
                    <a:gd name="connsiteX9" fmla="*/ 356400 w 592805"/>
                    <a:gd name="connsiteY9" fmla="*/ 8467 h 664888"/>
                    <a:gd name="connsiteX10" fmla="*/ 331000 w 592805"/>
                    <a:gd name="connsiteY10" fmla="*/ 0 h 664888"/>
                    <a:gd name="connsiteX11" fmla="*/ 265383 w 592805"/>
                    <a:gd name="connsiteY11" fmla="*/ 2117 h 664888"/>
                    <a:gd name="connsiteX12" fmla="*/ 216700 w 592805"/>
                    <a:gd name="connsiteY12" fmla="*/ 16934 h 664888"/>
                    <a:gd name="connsiteX13" fmla="*/ 195533 w 592805"/>
                    <a:gd name="connsiteY13" fmla="*/ 23284 h 664888"/>
                    <a:gd name="connsiteX14" fmla="*/ 182833 w 592805"/>
                    <a:gd name="connsiteY14" fmla="*/ 33867 h 664888"/>
                    <a:gd name="connsiteX15" fmla="*/ 178600 w 592805"/>
                    <a:gd name="connsiteY15" fmla="*/ 44450 h 664888"/>
                    <a:gd name="connsiteX16" fmla="*/ 165900 w 592805"/>
                    <a:gd name="connsiteY16" fmla="*/ 55034 h 664888"/>
                    <a:gd name="connsiteX17" fmla="*/ 163783 w 592805"/>
                    <a:gd name="connsiteY17" fmla="*/ 67734 h 664888"/>
                    <a:gd name="connsiteX18" fmla="*/ 157433 w 592805"/>
                    <a:gd name="connsiteY18" fmla="*/ 86784 h 664888"/>
                    <a:gd name="connsiteX19" fmla="*/ 155317 w 592805"/>
                    <a:gd name="connsiteY19" fmla="*/ 95250 h 664888"/>
                    <a:gd name="connsiteX20" fmla="*/ 161667 w 592805"/>
                    <a:gd name="connsiteY20" fmla="*/ 124884 h 664888"/>
                    <a:gd name="connsiteX21" fmla="*/ 172250 w 592805"/>
                    <a:gd name="connsiteY21" fmla="*/ 152400 h 664888"/>
                    <a:gd name="connsiteX22" fmla="*/ 157434 w 592805"/>
                    <a:gd name="connsiteY22" fmla="*/ 182034 h 664888"/>
                    <a:gd name="connsiteX23" fmla="*/ 184950 w 592805"/>
                    <a:gd name="connsiteY23" fmla="*/ 245534 h 664888"/>
                    <a:gd name="connsiteX24" fmla="*/ 199767 w 592805"/>
                    <a:gd name="connsiteY24" fmla="*/ 270934 h 664888"/>
                    <a:gd name="connsiteX25" fmla="*/ 206117 w 592805"/>
                    <a:gd name="connsiteY25" fmla="*/ 279400 h 664888"/>
                    <a:gd name="connsiteX26" fmla="*/ 210350 w 592805"/>
                    <a:gd name="connsiteY26" fmla="*/ 300567 h 664888"/>
                    <a:gd name="connsiteX27" fmla="*/ 206117 w 592805"/>
                    <a:gd name="connsiteY27" fmla="*/ 323850 h 664888"/>
                    <a:gd name="connsiteX28" fmla="*/ 199767 w 592805"/>
                    <a:gd name="connsiteY28" fmla="*/ 328084 h 664888"/>
                    <a:gd name="connsiteX29" fmla="*/ 195533 w 592805"/>
                    <a:gd name="connsiteY29" fmla="*/ 332317 h 664888"/>
                    <a:gd name="connsiteX30" fmla="*/ 184950 w 592805"/>
                    <a:gd name="connsiteY30" fmla="*/ 338667 h 664888"/>
                    <a:gd name="connsiteX31" fmla="*/ 174367 w 592805"/>
                    <a:gd name="connsiteY31" fmla="*/ 347134 h 664888"/>
                    <a:gd name="connsiteX32" fmla="*/ 161667 w 592805"/>
                    <a:gd name="connsiteY32" fmla="*/ 349250 h 664888"/>
                    <a:gd name="connsiteX33" fmla="*/ 153200 w 592805"/>
                    <a:gd name="connsiteY33" fmla="*/ 355600 h 664888"/>
                    <a:gd name="connsiteX34" fmla="*/ 132033 w 592805"/>
                    <a:gd name="connsiteY34" fmla="*/ 361950 h 664888"/>
                    <a:gd name="connsiteX35" fmla="*/ 106633 w 592805"/>
                    <a:gd name="connsiteY35" fmla="*/ 368300 h 664888"/>
                    <a:gd name="connsiteX36" fmla="*/ 98167 w 592805"/>
                    <a:gd name="connsiteY36" fmla="*/ 372534 h 664888"/>
                    <a:gd name="connsiteX37" fmla="*/ 87583 w 592805"/>
                    <a:gd name="connsiteY37" fmla="*/ 374650 h 664888"/>
                    <a:gd name="connsiteX38" fmla="*/ 79117 w 592805"/>
                    <a:gd name="connsiteY38" fmla="*/ 381000 h 664888"/>
                    <a:gd name="connsiteX39" fmla="*/ 66417 w 592805"/>
                    <a:gd name="connsiteY39" fmla="*/ 385234 h 664888"/>
                    <a:gd name="connsiteX40" fmla="*/ 45250 w 592805"/>
                    <a:gd name="connsiteY40" fmla="*/ 400050 h 664888"/>
                    <a:gd name="connsiteX41" fmla="*/ 41017 w 592805"/>
                    <a:gd name="connsiteY41" fmla="*/ 406400 h 664888"/>
                    <a:gd name="connsiteX42" fmla="*/ 34667 w 592805"/>
                    <a:gd name="connsiteY42" fmla="*/ 412750 h 664888"/>
                    <a:gd name="connsiteX43" fmla="*/ 30433 w 592805"/>
                    <a:gd name="connsiteY43" fmla="*/ 423334 h 664888"/>
                    <a:gd name="connsiteX44" fmla="*/ 19850 w 592805"/>
                    <a:gd name="connsiteY44" fmla="*/ 438150 h 664888"/>
                    <a:gd name="connsiteX45" fmla="*/ 9267 w 592805"/>
                    <a:gd name="connsiteY45" fmla="*/ 452967 h 664888"/>
                    <a:gd name="connsiteX46" fmla="*/ 11383 w 592805"/>
                    <a:gd name="connsiteY46" fmla="*/ 505884 h 664888"/>
                    <a:gd name="connsiteX47" fmla="*/ 17733 w 592805"/>
                    <a:gd name="connsiteY47" fmla="*/ 520700 h 664888"/>
                    <a:gd name="connsiteX48" fmla="*/ 19850 w 592805"/>
                    <a:gd name="connsiteY48" fmla="*/ 539750 h 664888"/>
                    <a:gd name="connsiteX49" fmla="*/ 270 w 592805"/>
                    <a:gd name="connsiteY49" fmla="*/ 556684 h 664888"/>
                    <a:gd name="connsiteX50" fmla="*/ 16146 w 592805"/>
                    <a:gd name="connsiteY50" fmla="*/ 634472 h 664888"/>
                    <a:gd name="connsiteX51" fmla="*/ 105575 w 592805"/>
                    <a:gd name="connsiteY51" fmla="*/ 654580 h 664888"/>
                    <a:gd name="connsiteX52" fmla="*/ 522030 w 592805"/>
                    <a:gd name="connsiteY52" fmla="*/ 657754 h 664888"/>
                    <a:gd name="connsiteX53" fmla="*/ 587117 w 592805"/>
                    <a:gd name="connsiteY53" fmla="*/ 625475 h 664888"/>
                    <a:gd name="connsiteX54" fmla="*/ 589233 w 592805"/>
                    <a:gd name="connsiteY54" fmla="*/ 537634 h 664888"/>
                    <a:gd name="connsiteX55" fmla="*/ 585000 w 592805"/>
                    <a:gd name="connsiteY55" fmla="*/ 531284 h 664888"/>
                    <a:gd name="connsiteX56" fmla="*/ 582883 w 592805"/>
                    <a:gd name="connsiteY56" fmla="*/ 524934 h 664888"/>
                    <a:gd name="connsiteX57" fmla="*/ 578650 w 592805"/>
                    <a:gd name="connsiteY57" fmla="*/ 514350 h 664888"/>
                    <a:gd name="connsiteX58" fmla="*/ 574417 w 592805"/>
                    <a:gd name="connsiteY58" fmla="*/ 488950 h 664888"/>
                    <a:gd name="connsiteX59" fmla="*/ 570183 w 592805"/>
                    <a:gd name="connsiteY59" fmla="*/ 478367 h 664888"/>
                    <a:gd name="connsiteX60" fmla="*/ 563833 w 592805"/>
                    <a:gd name="connsiteY60" fmla="*/ 455084 h 664888"/>
                    <a:gd name="connsiteX61" fmla="*/ 557483 w 592805"/>
                    <a:gd name="connsiteY61" fmla="*/ 448734 h 664888"/>
                    <a:gd name="connsiteX62" fmla="*/ 538433 w 592805"/>
                    <a:gd name="connsiteY62" fmla="*/ 425450 h 664888"/>
                    <a:gd name="connsiteX63" fmla="*/ 527850 w 592805"/>
                    <a:gd name="connsiteY63" fmla="*/ 410634 h 664888"/>
                    <a:gd name="connsiteX64" fmla="*/ 523617 w 592805"/>
                    <a:gd name="connsiteY64" fmla="*/ 402167 h 664888"/>
                    <a:gd name="connsiteX65" fmla="*/ 493983 w 592805"/>
                    <a:gd name="connsiteY65" fmla="*/ 376767 h 664888"/>
                    <a:gd name="connsiteX66" fmla="*/ 472817 w 592805"/>
                    <a:gd name="connsiteY66" fmla="*/ 361950 h 664888"/>
                    <a:gd name="connsiteX67" fmla="*/ 451650 w 592805"/>
                    <a:gd name="connsiteY67" fmla="*/ 353484 h 664888"/>
                    <a:gd name="connsiteX68" fmla="*/ 424133 w 592805"/>
                    <a:gd name="connsiteY68" fmla="*/ 345017 h 664888"/>
                    <a:gd name="connsiteX69" fmla="*/ 411433 w 592805"/>
                    <a:gd name="connsiteY69" fmla="*/ 342900 h 664888"/>
                    <a:gd name="connsiteX70" fmla="*/ 400850 w 592805"/>
                    <a:gd name="connsiteY70" fmla="*/ 340784 h 664888"/>
                    <a:gd name="connsiteX71" fmla="*/ 392383 w 592805"/>
                    <a:gd name="connsiteY71" fmla="*/ 336550 h 664888"/>
                    <a:gd name="connsiteX72" fmla="*/ 386033 w 592805"/>
                    <a:gd name="connsiteY72" fmla="*/ 334434 h 664888"/>
                    <a:gd name="connsiteX73" fmla="*/ 381800 w 592805"/>
                    <a:gd name="connsiteY73" fmla="*/ 323850 h 664888"/>
                    <a:gd name="connsiteX74" fmla="*/ 375450 w 592805"/>
                    <a:gd name="connsiteY74" fmla="*/ 315384 h 664888"/>
                    <a:gd name="connsiteX75" fmla="*/ 373333 w 592805"/>
                    <a:gd name="connsiteY75" fmla="*/ 306917 h 664888"/>
                    <a:gd name="connsiteX76" fmla="*/ 371217 w 592805"/>
                    <a:gd name="connsiteY76" fmla="*/ 300567 h 664888"/>
                    <a:gd name="connsiteX77" fmla="*/ 377567 w 592805"/>
                    <a:gd name="connsiteY77" fmla="*/ 275167 h 664888"/>
                    <a:gd name="connsiteX78" fmla="*/ 379683 w 592805"/>
                    <a:gd name="connsiteY78" fmla="*/ 268817 h 664888"/>
                    <a:gd name="connsiteX79" fmla="*/ 386033 w 592805"/>
                    <a:gd name="connsiteY79" fmla="*/ 262467 h 664888"/>
                    <a:gd name="connsiteX80" fmla="*/ 396617 w 592805"/>
                    <a:gd name="connsiteY80" fmla="*/ 254000 h 664888"/>
                    <a:gd name="connsiteX81" fmla="*/ 402967 w 592805"/>
                    <a:gd name="connsiteY81" fmla="*/ 247650 h 664888"/>
                    <a:gd name="connsiteX82" fmla="*/ 405083 w 592805"/>
                    <a:gd name="connsiteY82" fmla="*/ 247650 h 6648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Lst>
                  <a:rect l="l" t="t" r="r" b="b"/>
                  <a:pathLst>
                    <a:path w="592805" h="664888">
                      <a:moveTo>
                        <a:pt x="405083" y="247650"/>
                      </a:moveTo>
                      <a:lnTo>
                        <a:pt x="405083" y="247650"/>
                      </a:lnTo>
                      <a:cubicBezTo>
                        <a:pt x="407905" y="239183"/>
                        <a:pt x="413306" y="231171"/>
                        <a:pt x="413550" y="222250"/>
                      </a:cubicBezTo>
                      <a:cubicBezTo>
                        <a:pt x="414730" y="179204"/>
                        <a:pt x="411243" y="136153"/>
                        <a:pt x="409317" y="93134"/>
                      </a:cubicBezTo>
                      <a:cubicBezTo>
                        <a:pt x="409125" y="88847"/>
                        <a:pt x="408329" y="84575"/>
                        <a:pt x="407200" y="80434"/>
                      </a:cubicBezTo>
                      <a:cubicBezTo>
                        <a:pt x="406200" y="76768"/>
                        <a:pt x="404169" y="73455"/>
                        <a:pt x="402967" y="69850"/>
                      </a:cubicBezTo>
                      <a:cubicBezTo>
                        <a:pt x="402047" y="67090"/>
                        <a:pt x="401871" y="64108"/>
                        <a:pt x="400850" y="61384"/>
                      </a:cubicBezTo>
                      <a:cubicBezTo>
                        <a:pt x="399395" y="57503"/>
                        <a:pt x="392220" y="44845"/>
                        <a:pt x="390267" y="42334"/>
                      </a:cubicBezTo>
                      <a:cubicBezTo>
                        <a:pt x="384790" y="35293"/>
                        <a:pt x="372461" y="26645"/>
                        <a:pt x="366983" y="21167"/>
                      </a:cubicBezTo>
                      <a:cubicBezTo>
                        <a:pt x="363086" y="17270"/>
                        <a:pt x="360665" y="11956"/>
                        <a:pt x="356400" y="8467"/>
                      </a:cubicBezTo>
                      <a:cubicBezTo>
                        <a:pt x="347939" y="1544"/>
                        <a:pt x="341044" y="1674"/>
                        <a:pt x="331000" y="0"/>
                      </a:cubicBezTo>
                      <a:lnTo>
                        <a:pt x="265383" y="2117"/>
                      </a:lnTo>
                      <a:cubicBezTo>
                        <a:pt x="248604" y="4603"/>
                        <a:pt x="232934" y="12015"/>
                        <a:pt x="216700" y="16934"/>
                      </a:cubicBezTo>
                      <a:lnTo>
                        <a:pt x="195533" y="23284"/>
                      </a:lnTo>
                      <a:cubicBezTo>
                        <a:pt x="191144" y="26210"/>
                        <a:pt x="185744" y="29210"/>
                        <a:pt x="182833" y="33867"/>
                      </a:cubicBezTo>
                      <a:cubicBezTo>
                        <a:pt x="180819" y="37089"/>
                        <a:pt x="180973" y="41483"/>
                        <a:pt x="178600" y="44450"/>
                      </a:cubicBezTo>
                      <a:cubicBezTo>
                        <a:pt x="175158" y="48753"/>
                        <a:pt x="170133" y="51506"/>
                        <a:pt x="165900" y="55034"/>
                      </a:cubicBezTo>
                      <a:cubicBezTo>
                        <a:pt x="165194" y="59267"/>
                        <a:pt x="164889" y="63587"/>
                        <a:pt x="163783" y="67734"/>
                      </a:cubicBezTo>
                      <a:cubicBezTo>
                        <a:pt x="162058" y="74201"/>
                        <a:pt x="159056" y="80290"/>
                        <a:pt x="157433" y="86784"/>
                      </a:cubicBezTo>
                      <a:lnTo>
                        <a:pt x="155317" y="95250"/>
                      </a:lnTo>
                      <a:cubicBezTo>
                        <a:pt x="157434" y="105128"/>
                        <a:pt x="158892" y="115170"/>
                        <a:pt x="161667" y="124884"/>
                      </a:cubicBezTo>
                      <a:cubicBezTo>
                        <a:pt x="174412" y="169493"/>
                        <a:pt x="172955" y="142875"/>
                        <a:pt x="172250" y="152400"/>
                      </a:cubicBezTo>
                      <a:cubicBezTo>
                        <a:pt x="171545" y="161925"/>
                        <a:pt x="145973" y="159113"/>
                        <a:pt x="157434" y="182034"/>
                      </a:cubicBezTo>
                      <a:cubicBezTo>
                        <a:pt x="154777" y="211257"/>
                        <a:pt x="177895" y="230717"/>
                        <a:pt x="184950" y="245534"/>
                      </a:cubicBezTo>
                      <a:cubicBezTo>
                        <a:pt x="192005" y="260351"/>
                        <a:pt x="191257" y="260723"/>
                        <a:pt x="199767" y="270934"/>
                      </a:cubicBezTo>
                      <a:cubicBezTo>
                        <a:pt x="202025" y="273644"/>
                        <a:pt x="204000" y="276578"/>
                        <a:pt x="206117" y="279400"/>
                      </a:cubicBezTo>
                      <a:cubicBezTo>
                        <a:pt x="207347" y="284322"/>
                        <a:pt x="210597" y="296370"/>
                        <a:pt x="210350" y="300567"/>
                      </a:cubicBezTo>
                      <a:cubicBezTo>
                        <a:pt x="209887" y="308442"/>
                        <a:pt x="208949" y="316488"/>
                        <a:pt x="206117" y="323850"/>
                      </a:cubicBezTo>
                      <a:cubicBezTo>
                        <a:pt x="205204" y="326224"/>
                        <a:pt x="201754" y="326495"/>
                        <a:pt x="199767" y="328084"/>
                      </a:cubicBezTo>
                      <a:cubicBezTo>
                        <a:pt x="198209" y="329331"/>
                        <a:pt x="197157" y="331157"/>
                        <a:pt x="195533" y="332317"/>
                      </a:cubicBezTo>
                      <a:cubicBezTo>
                        <a:pt x="192185" y="334708"/>
                        <a:pt x="188320" y="336308"/>
                        <a:pt x="184950" y="338667"/>
                      </a:cubicBezTo>
                      <a:cubicBezTo>
                        <a:pt x="181249" y="341258"/>
                        <a:pt x="178480" y="345265"/>
                        <a:pt x="174367" y="347134"/>
                      </a:cubicBezTo>
                      <a:cubicBezTo>
                        <a:pt x="170460" y="348910"/>
                        <a:pt x="165900" y="348545"/>
                        <a:pt x="161667" y="349250"/>
                      </a:cubicBezTo>
                      <a:cubicBezTo>
                        <a:pt x="158845" y="351367"/>
                        <a:pt x="156284" y="353887"/>
                        <a:pt x="153200" y="355600"/>
                      </a:cubicBezTo>
                      <a:cubicBezTo>
                        <a:pt x="143042" y="361244"/>
                        <a:pt x="142777" y="359020"/>
                        <a:pt x="132033" y="361950"/>
                      </a:cubicBezTo>
                      <a:cubicBezTo>
                        <a:pt x="105672" y="369139"/>
                        <a:pt x="132957" y="363914"/>
                        <a:pt x="106633" y="368300"/>
                      </a:cubicBezTo>
                      <a:cubicBezTo>
                        <a:pt x="103811" y="369711"/>
                        <a:pt x="101160" y="371536"/>
                        <a:pt x="98167" y="372534"/>
                      </a:cubicBezTo>
                      <a:cubicBezTo>
                        <a:pt x="94754" y="373672"/>
                        <a:pt x="90871" y="373189"/>
                        <a:pt x="87583" y="374650"/>
                      </a:cubicBezTo>
                      <a:cubicBezTo>
                        <a:pt x="84359" y="376083"/>
                        <a:pt x="82272" y="379422"/>
                        <a:pt x="79117" y="381000"/>
                      </a:cubicBezTo>
                      <a:cubicBezTo>
                        <a:pt x="75126" y="382996"/>
                        <a:pt x="66417" y="385234"/>
                        <a:pt x="66417" y="385234"/>
                      </a:cubicBezTo>
                      <a:cubicBezTo>
                        <a:pt x="53146" y="398503"/>
                        <a:pt x="60465" y="393964"/>
                        <a:pt x="45250" y="400050"/>
                      </a:cubicBezTo>
                      <a:cubicBezTo>
                        <a:pt x="43839" y="402167"/>
                        <a:pt x="42646" y="404446"/>
                        <a:pt x="41017" y="406400"/>
                      </a:cubicBezTo>
                      <a:cubicBezTo>
                        <a:pt x="39101" y="408700"/>
                        <a:pt x="36254" y="410212"/>
                        <a:pt x="34667" y="412750"/>
                      </a:cubicBezTo>
                      <a:cubicBezTo>
                        <a:pt x="32653" y="415972"/>
                        <a:pt x="32132" y="419935"/>
                        <a:pt x="30433" y="423334"/>
                      </a:cubicBezTo>
                      <a:cubicBezTo>
                        <a:pt x="28190" y="427819"/>
                        <a:pt x="22253" y="434305"/>
                        <a:pt x="19850" y="438150"/>
                      </a:cubicBezTo>
                      <a:cubicBezTo>
                        <a:pt x="10562" y="453011"/>
                        <a:pt x="21374" y="440860"/>
                        <a:pt x="9267" y="452967"/>
                      </a:cubicBezTo>
                      <a:cubicBezTo>
                        <a:pt x="9972" y="470606"/>
                        <a:pt x="9194" y="488367"/>
                        <a:pt x="11383" y="505884"/>
                      </a:cubicBezTo>
                      <a:cubicBezTo>
                        <a:pt x="12049" y="511216"/>
                        <a:pt x="16430" y="515487"/>
                        <a:pt x="17733" y="520700"/>
                      </a:cubicBezTo>
                      <a:cubicBezTo>
                        <a:pt x="19283" y="526898"/>
                        <a:pt x="22760" y="533753"/>
                        <a:pt x="19850" y="539750"/>
                      </a:cubicBezTo>
                      <a:cubicBezTo>
                        <a:pt x="16940" y="545747"/>
                        <a:pt x="887" y="540897"/>
                        <a:pt x="270" y="556684"/>
                      </a:cubicBezTo>
                      <a:cubicBezTo>
                        <a:pt x="-347" y="572471"/>
                        <a:pt x="-1405" y="618156"/>
                        <a:pt x="16146" y="634472"/>
                      </a:cubicBezTo>
                      <a:cubicBezTo>
                        <a:pt x="33697" y="650788"/>
                        <a:pt x="21261" y="650700"/>
                        <a:pt x="105575" y="654580"/>
                      </a:cubicBezTo>
                      <a:cubicBezTo>
                        <a:pt x="189889" y="658460"/>
                        <a:pt x="441773" y="673717"/>
                        <a:pt x="522030" y="657754"/>
                      </a:cubicBezTo>
                      <a:cubicBezTo>
                        <a:pt x="524147" y="657048"/>
                        <a:pt x="575917" y="645495"/>
                        <a:pt x="587117" y="625475"/>
                      </a:cubicBezTo>
                      <a:cubicBezTo>
                        <a:pt x="598317" y="605455"/>
                        <a:pt x="589586" y="553333"/>
                        <a:pt x="589233" y="537634"/>
                      </a:cubicBezTo>
                      <a:cubicBezTo>
                        <a:pt x="588880" y="521936"/>
                        <a:pt x="586138" y="533559"/>
                        <a:pt x="585000" y="531284"/>
                      </a:cubicBezTo>
                      <a:cubicBezTo>
                        <a:pt x="584002" y="529288"/>
                        <a:pt x="583666" y="527023"/>
                        <a:pt x="582883" y="524934"/>
                      </a:cubicBezTo>
                      <a:cubicBezTo>
                        <a:pt x="581549" y="521376"/>
                        <a:pt x="580061" y="517878"/>
                        <a:pt x="578650" y="514350"/>
                      </a:cubicBezTo>
                      <a:cubicBezTo>
                        <a:pt x="577541" y="505482"/>
                        <a:pt x="577212" y="497335"/>
                        <a:pt x="574417" y="488950"/>
                      </a:cubicBezTo>
                      <a:cubicBezTo>
                        <a:pt x="573215" y="485345"/>
                        <a:pt x="571316" y="481994"/>
                        <a:pt x="570183" y="478367"/>
                      </a:cubicBezTo>
                      <a:cubicBezTo>
                        <a:pt x="567783" y="470689"/>
                        <a:pt x="567002" y="462478"/>
                        <a:pt x="563833" y="455084"/>
                      </a:cubicBezTo>
                      <a:cubicBezTo>
                        <a:pt x="562654" y="452333"/>
                        <a:pt x="559431" y="451007"/>
                        <a:pt x="557483" y="448734"/>
                      </a:cubicBezTo>
                      <a:cubicBezTo>
                        <a:pt x="550957" y="441120"/>
                        <a:pt x="544262" y="433610"/>
                        <a:pt x="538433" y="425450"/>
                      </a:cubicBezTo>
                      <a:cubicBezTo>
                        <a:pt x="534905" y="420511"/>
                        <a:pt x="531108" y="415754"/>
                        <a:pt x="527850" y="410634"/>
                      </a:cubicBezTo>
                      <a:cubicBezTo>
                        <a:pt x="526156" y="407972"/>
                        <a:pt x="525637" y="404591"/>
                        <a:pt x="523617" y="402167"/>
                      </a:cubicBezTo>
                      <a:cubicBezTo>
                        <a:pt x="509277" y="384959"/>
                        <a:pt x="509379" y="387544"/>
                        <a:pt x="493983" y="376767"/>
                      </a:cubicBezTo>
                      <a:cubicBezTo>
                        <a:pt x="487346" y="372121"/>
                        <a:pt x="479944" y="365513"/>
                        <a:pt x="472817" y="361950"/>
                      </a:cubicBezTo>
                      <a:cubicBezTo>
                        <a:pt x="466020" y="358552"/>
                        <a:pt x="458859" y="355887"/>
                        <a:pt x="451650" y="353484"/>
                      </a:cubicBezTo>
                      <a:cubicBezTo>
                        <a:pt x="442961" y="350587"/>
                        <a:pt x="433015" y="347067"/>
                        <a:pt x="424133" y="345017"/>
                      </a:cubicBezTo>
                      <a:cubicBezTo>
                        <a:pt x="419951" y="344052"/>
                        <a:pt x="415656" y="343668"/>
                        <a:pt x="411433" y="342900"/>
                      </a:cubicBezTo>
                      <a:cubicBezTo>
                        <a:pt x="407894" y="342257"/>
                        <a:pt x="404378" y="341489"/>
                        <a:pt x="400850" y="340784"/>
                      </a:cubicBezTo>
                      <a:cubicBezTo>
                        <a:pt x="398028" y="339373"/>
                        <a:pt x="395283" y="337793"/>
                        <a:pt x="392383" y="336550"/>
                      </a:cubicBezTo>
                      <a:cubicBezTo>
                        <a:pt x="390332" y="335671"/>
                        <a:pt x="387461" y="336148"/>
                        <a:pt x="386033" y="334434"/>
                      </a:cubicBezTo>
                      <a:cubicBezTo>
                        <a:pt x="383601" y="331515"/>
                        <a:pt x="383645" y="327172"/>
                        <a:pt x="381800" y="323850"/>
                      </a:cubicBezTo>
                      <a:cubicBezTo>
                        <a:pt x="380087" y="320766"/>
                        <a:pt x="377567" y="318206"/>
                        <a:pt x="375450" y="315384"/>
                      </a:cubicBezTo>
                      <a:cubicBezTo>
                        <a:pt x="374744" y="312562"/>
                        <a:pt x="374132" y="309714"/>
                        <a:pt x="373333" y="306917"/>
                      </a:cubicBezTo>
                      <a:cubicBezTo>
                        <a:pt x="372720" y="304772"/>
                        <a:pt x="370922" y="302779"/>
                        <a:pt x="371217" y="300567"/>
                      </a:cubicBezTo>
                      <a:cubicBezTo>
                        <a:pt x="372371" y="291916"/>
                        <a:pt x="375318" y="283600"/>
                        <a:pt x="377567" y="275167"/>
                      </a:cubicBezTo>
                      <a:cubicBezTo>
                        <a:pt x="378142" y="273011"/>
                        <a:pt x="378445" y="270673"/>
                        <a:pt x="379683" y="268817"/>
                      </a:cubicBezTo>
                      <a:cubicBezTo>
                        <a:pt x="381343" y="266326"/>
                        <a:pt x="383916" y="264584"/>
                        <a:pt x="386033" y="262467"/>
                      </a:cubicBezTo>
                      <a:cubicBezTo>
                        <a:pt x="390149" y="250120"/>
                        <a:pt x="384578" y="260879"/>
                        <a:pt x="396617" y="254000"/>
                      </a:cubicBezTo>
                      <a:cubicBezTo>
                        <a:pt x="399216" y="252515"/>
                        <a:pt x="400850" y="249767"/>
                        <a:pt x="402967" y="247650"/>
                      </a:cubicBezTo>
                      <a:cubicBezTo>
                        <a:pt x="407664" y="219466"/>
                        <a:pt x="404730" y="247650"/>
                        <a:pt x="405083"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2" name="Graphic 61" descr="Programmer male with solid fill">
                  <a:extLst>
                    <a:ext uri="{FF2B5EF4-FFF2-40B4-BE49-F238E27FC236}">
                      <a16:creationId xmlns:a16="http://schemas.microsoft.com/office/drawing/2014/main" id="{AD073F5C-6BEE-6167-F4F7-DE9B82F2E9D3}"/>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9809611" y="2597683"/>
                  <a:ext cx="914400" cy="914400"/>
                </a:xfrm>
                <a:prstGeom prst="rect">
                  <a:avLst/>
                </a:prstGeom>
                <a:effectLst/>
              </p:spPr>
            </p:pic>
          </p:grpSp>
          <p:grpSp>
            <p:nvGrpSpPr>
              <p:cNvPr id="67" name="Group 66">
                <a:extLst>
                  <a:ext uri="{FF2B5EF4-FFF2-40B4-BE49-F238E27FC236}">
                    <a16:creationId xmlns:a16="http://schemas.microsoft.com/office/drawing/2014/main" id="{A65B9565-A48A-2A7C-B0FA-922282CDEDF0}"/>
                  </a:ext>
                </a:extLst>
              </p:cNvPr>
              <p:cNvGrpSpPr/>
              <p:nvPr/>
            </p:nvGrpSpPr>
            <p:grpSpPr>
              <a:xfrm>
                <a:off x="9117608" y="1889797"/>
                <a:ext cx="1040635" cy="1131493"/>
                <a:chOff x="9117608" y="1889797"/>
                <a:chExt cx="1040635" cy="1131493"/>
              </a:xfrm>
            </p:grpSpPr>
            <p:sp>
              <p:nvSpPr>
                <p:cNvPr id="64" name="TextBox 63">
                  <a:extLst>
                    <a:ext uri="{FF2B5EF4-FFF2-40B4-BE49-F238E27FC236}">
                      <a16:creationId xmlns:a16="http://schemas.microsoft.com/office/drawing/2014/main" id="{9F94AAC4-4A7A-3F57-4B6E-F1E2753CF763}"/>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65" name="TextBox 64">
                  <a:extLst>
                    <a:ext uri="{FF2B5EF4-FFF2-40B4-BE49-F238E27FC236}">
                      <a16:creationId xmlns:a16="http://schemas.microsoft.com/office/drawing/2014/main" id="{62D661ED-C624-2B63-767C-85CC49BF9427}"/>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66" name="TextBox 65">
                  <a:extLst>
                    <a:ext uri="{FF2B5EF4-FFF2-40B4-BE49-F238E27FC236}">
                      <a16:creationId xmlns:a16="http://schemas.microsoft.com/office/drawing/2014/main" id="{A9D864B1-F245-6234-9532-35890B5202F4}"/>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nvGrpSpPr>
              <p:cNvPr id="69" name="Group 68">
                <a:extLst>
                  <a:ext uri="{FF2B5EF4-FFF2-40B4-BE49-F238E27FC236}">
                    <a16:creationId xmlns:a16="http://schemas.microsoft.com/office/drawing/2014/main" id="{08B12A4B-52C0-AC28-B840-0C6186367498}"/>
                  </a:ext>
                </a:extLst>
              </p:cNvPr>
              <p:cNvGrpSpPr/>
              <p:nvPr/>
            </p:nvGrpSpPr>
            <p:grpSpPr>
              <a:xfrm rot="10800000">
                <a:off x="10504643" y="3080743"/>
                <a:ext cx="1040635" cy="1131493"/>
                <a:chOff x="9117608" y="1889797"/>
                <a:chExt cx="1040635" cy="1131493"/>
              </a:xfrm>
            </p:grpSpPr>
            <p:sp>
              <p:nvSpPr>
                <p:cNvPr id="70" name="TextBox 69">
                  <a:extLst>
                    <a:ext uri="{FF2B5EF4-FFF2-40B4-BE49-F238E27FC236}">
                      <a16:creationId xmlns:a16="http://schemas.microsoft.com/office/drawing/2014/main" id="{C87A0A44-6A89-E7CE-1F0C-99BB6DEC7E26}"/>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71" name="TextBox 70">
                  <a:extLst>
                    <a:ext uri="{FF2B5EF4-FFF2-40B4-BE49-F238E27FC236}">
                      <a16:creationId xmlns:a16="http://schemas.microsoft.com/office/drawing/2014/main" id="{2142E1CD-B460-606B-8B0E-D4DBFDCF74E4}"/>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72" name="TextBox 71">
                  <a:extLst>
                    <a:ext uri="{FF2B5EF4-FFF2-40B4-BE49-F238E27FC236}">
                      <a16:creationId xmlns:a16="http://schemas.microsoft.com/office/drawing/2014/main" id="{B9862666-21CF-72D4-CBE2-4B749D3A1CD7}"/>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sp>
          <p:nvSpPr>
            <p:cNvPr id="79" name="Rectangle 78">
              <a:extLst>
                <a:ext uri="{FF2B5EF4-FFF2-40B4-BE49-F238E27FC236}">
                  <a16:creationId xmlns:a16="http://schemas.microsoft.com/office/drawing/2014/main" id="{6185FCF8-169A-3755-E3C6-DFE9CF1BAD80}"/>
                </a:ext>
              </a:extLst>
            </p:cNvPr>
            <p:cNvSpPr/>
            <p:nvPr/>
          </p:nvSpPr>
          <p:spPr>
            <a:xfrm>
              <a:off x="8157771" y="1641763"/>
              <a:ext cx="3338752" cy="3574473"/>
            </a:xfrm>
            <a:prstGeom prst="rect">
              <a:avLst/>
            </a:prstGeom>
            <a:noFill/>
            <a:ln w="38100">
              <a:solidFill>
                <a:schemeClr val="accent1">
                  <a:shade val="15000"/>
                  <a:alpha val="5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 name="Rectangle 2">
            <a:extLst>
              <a:ext uri="{FF2B5EF4-FFF2-40B4-BE49-F238E27FC236}">
                <a16:creationId xmlns:a16="http://schemas.microsoft.com/office/drawing/2014/main" id="{7EF7E3F7-5CA0-BCB6-9A6A-AD0F164DA0AA}"/>
              </a:ext>
            </a:extLst>
          </p:cNvPr>
          <p:cNvSpPr/>
          <p:nvPr/>
        </p:nvSpPr>
        <p:spPr>
          <a:xfrm>
            <a:off x="811658" y="1772358"/>
            <a:ext cx="3059923" cy="3160630"/>
          </a:xfrm>
          <a:prstGeom prst="rect">
            <a:avLst/>
          </a:prstGeom>
          <a:solidFill>
            <a:schemeClr val="bg1">
              <a:alpha val="5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3" name="Arrow: Chevron 82">
            <a:extLst>
              <a:ext uri="{FF2B5EF4-FFF2-40B4-BE49-F238E27FC236}">
                <a16:creationId xmlns:a16="http://schemas.microsoft.com/office/drawing/2014/main" id="{782557E8-8E80-6B06-200B-229D70325484}"/>
              </a:ext>
            </a:extLst>
          </p:cNvPr>
          <p:cNvSpPr/>
          <p:nvPr/>
        </p:nvSpPr>
        <p:spPr>
          <a:xfrm>
            <a:off x="3674898" y="2830960"/>
            <a:ext cx="1018441" cy="1018441"/>
          </a:xfrm>
          <a:prstGeom prst="chevron">
            <a:avLst/>
          </a:prstGeom>
          <a:solidFill>
            <a:srgbClr val="FFC000"/>
          </a:solidFill>
          <a:ln w="38100">
            <a:solidFill>
              <a:schemeClr val="tx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solidFill>
                <a:schemeClr val="tx1"/>
              </a:solidFill>
            </a:endParaRPr>
          </a:p>
        </p:txBody>
      </p:sp>
      <p:sp>
        <p:nvSpPr>
          <p:cNvPr id="4" name="Rectangle 3">
            <a:extLst>
              <a:ext uri="{FF2B5EF4-FFF2-40B4-BE49-F238E27FC236}">
                <a16:creationId xmlns:a16="http://schemas.microsoft.com/office/drawing/2014/main" id="{30E7982D-7FDE-4232-3339-A61B0B547C38}"/>
              </a:ext>
            </a:extLst>
          </p:cNvPr>
          <p:cNvSpPr/>
          <p:nvPr/>
        </p:nvSpPr>
        <p:spPr>
          <a:xfrm>
            <a:off x="8325127" y="1772358"/>
            <a:ext cx="3059923" cy="3160630"/>
          </a:xfrm>
          <a:prstGeom prst="rect">
            <a:avLst/>
          </a:prstGeom>
          <a:solidFill>
            <a:schemeClr val="bg1">
              <a:alpha val="5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6" name="Arrow: Chevron 85">
            <a:extLst>
              <a:ext uri="{FF2B5EF4-FFF2-40B4-BE49-F238E27FC236}">
                <a16:creationId xmlns:a16="http://schemas.microsoft.com/office/drawing/2014/main" id="{E3B11A0A-9EBA-7D69-6661-50C6B47A12E7}"/>
              </a:ext>
            </a:extLst>
          </p:cNvPr>
          <p:cNvSpPr/>
          <p:nvPr/>
        </p:nvSpPr>
        <p:spPr>
          <a:xfrm>
            <a:off x="7452571" y="2830960"/>
            <a:ext cx="1018441" cy="1018441"/>
          </a:xfrm>
          <a:prstGeom prst="chevron">
            <a:avLst/>
          </a:prstGeom>
          <a:solidFill>
            <a:srgbClr val="FFC000"/>
          </a:solidFill>
          <a:ln w="38100">
            <a:solidFill>
              <a:schemeClr val="tx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316297821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C8FFF6C-CD5F-E6E4-6A35-ED89AD02DB36}"/>
            </a:ext>
          </a:extLst>
        </p:cNvPr>
        <p:cNvGrpSpPr/>
        <p:nvPr/>
      </p:nvGrpSpPr>
      <p:grpSpPr>
        <a:xfrm>
          <a:off x="0" y="0"/>
          <a:ext cx="0" cy="0"/>
          <a:chOff x="0" y="0"/>
          <a:chExt cx="0" cy="0"/>
        </a:xfrm>
      </p:grpSpPr>
      <p:grpSp>
        <p:nvGrpSpPr>
          <p:cNvPr id="17" name="Group 16">
            <a:extLst>
              <a:ext uri="{FF2B5EF4-FFF2-40B4-BE49-F238E27FC236}">
                <a16:creationId xmlns:a16="http://schemas.microsoft.com/office/drawing/2014/main" id="{C6E6369C-7650-F200-CB68-CCEF527D7060}"/>
              </a:ext>
            </a:extLst>
          </p:cNvPr>
          <p:cNvGrpSpPr/>
          <p:nvPr/>
        </p:nvGrpSpPr>
        <p:grpSpPr>
          <a:xfrm>
            <a:off x="700785" y="1651388"/>
            <a:ext cx="3422882" cy="3574473"/>
            <a:chOff x="4429279" y="1641763"/>
            <a:chExt cx="3422882" cy="3574473"/>
          </a:xfrm>
        </p:grpSpPr>
        <p:sp>
          <p:nvSpPr>
            <p:cNvPr id="5" name="TextBox 4">
              <a:extLst>
                <a:ext uri="{FF2B5EF4-FFF2-40B4-BE49-F238E27FC236}">
                  <a16:creationId xmlns:a16="http://schemas.microsoft.com/office/drawing/2014/main" id="{92411334-D8A0-CC20-F5D6-848652AD89D3}"/>
                </a:ext>
              </a:extLst>
            </p:cNvPr>
            <p:cNvSpPr txBox="1"/>
            <p:nvPr/>
          </p:nvSpPr>
          <p:spPr>
            <a:xfrm>
              <a:off x="4513409" y="1772358"/>
              <a:ext cx="3338752" cy="830997"/>
            </a:xfrm>
            <a:prstGeom prst="rect">
              <a:avLst/>
            </a:prstGeom>
            <a:noFill/>
          </p:spPr>
          <p:txBody>
            <a:bodyPr wrap="square" rtlCol="0">
              <a:spAutoFit/>
            </a:bodyPr>
            <a:lstStyle/>
            <a:p>
              <a:pPr algn="ctr"/>
              <a:r>
                <a:rPr lang="en-US" sz="2400" b="1" dirty="0"/>
                <a:t>Distribute work on HTC system</a:t>
              </a:r>
            </a:p>
          </p:txBody>
        </p:sp>
        <p:grpSp>
          <p:nvGrpSpPr>
            <p:cNvPr id="7" name="Group 6">
              <a:extLst>
                <a:ext uri="{FF2B5EF4-FFF2-40B4-BE49-F238E27FC236}">
                  <a16:creationId xmlns:a16="http://schemas.microsoft.com/office/drawing/2014/main" id="{C5E45943-0DA5-C39C-C711-309C248288FE}"/>
                </a:ext>
              </a:extLst>
            </p:cNvPr>
            <p:cNvGrpSpPr/>
            <p:nvPr/>
          </p:nvGrpSpPr>
          <p:grpSpPr>
            <a:xfrm>
              <a:off x="4825482" y="2725653"/>
              <a:ext cx="2539464" cy="1857736"/>
              <a:chOff x="7549631" y="2626973"/>
              <a:chExt cx="2539464" cy="1857736"/>
            </a:xfrm>
          </p:grpSpPr>
          <p:grpSp>
            <p:nvGrpSpPr>
              <p:cNvPr id="8" name="Group 7">
                <a:extLst>
                  <a:ext uri="{FF2B5EF4-FFF2-40B4-BE49-F238E27FC236}">
                    <a16:creationId xmlns:a16="http://schemas.microsoft.com/office/drawing/2014/main" id="{6F91D070-DAEB-D84C-0B5B-C1CF5286F697}"/>
                  </a:ext>
                </a:extLst>
              </p:cNvPr>
              <p:cNvGrpSpPr/>
              <p:nvPr/>
            </p:nvGrpSpPr>
            <p:grpSpPr>
              <a:xfrm>
                <a:off x="7549631" y="2626973"/>
                <a:ext cx="2388605" cy="1857736"/>
                <a:chOff x="2393431" y="3756259"/>
                <a:chExt cx="2388605" cy="1857736"/>
              </a:xfrm>
            </p:grpSpPr>
            <p:pic>
              <p:nvPicPr>
                <p:cNvPr id="11" name="Graphic 10" descr="Programmer male with solid fill">
                  <a:extLst>
                    <a:ext uri="{FF2B5EF4-FFF2-40B4-BE49-F238E27FC236}">
                      <a16:creationId xmlns:a16="http://schemas.microsoft.com/office/drawing/2014/main" id="{5B79D736-439F-AFE2-5DA5-6D6DD264FA53}"/>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205963" y="3756259"/>
                  <a:ext cx="914400" cy="914400"/>
                </a:xfrm>
                <a:prstGeom prst="rect">
                  <a:avLst/>
                </a:prstGeom>
              </p:spPr>
            </p:pic>
            <p:pic>
              <p:nvPicPr>
                <p:cNvPr id="12" name="Graphic 11" descr="Server with solid fill">
                  <a:extLst>
                    <a:ext uri="{FF2B5EF4-FFF2-40B4-BE49-F238E27FC236}">
                      <a16:creationId xmlns:a16="http://schemas.microsoft.com/office/drawing/2014/main" id="{BBEBDB59-1306-2462-1238-EF3EFBAC3E06}"/>
                    </a:ext>
                  </a:extLst>
                </p:cNvPr>
                <p:cNvPicPr>
                  <a:picLocks noChangeAspect="1"/>
                </p:cNvPicPr>
                <p:nvPr/>
              </p:nvPicPr>
              <p:blipFill>
                <a:blip r:embed="rId5">
                  <a:extLst>
                    <a:ext uri="{96DAC541-7B7A-43D3-8B79-37D633B846F1}">
                      <asvg:svgBlip xmlns:asvg="http://schemas.microsoft.com/office/drawing/2016/SVG/main" r:embed="rId6"/>
                    </a:ext>
                  </a:extLst>
                </a:blip>
                <a:srcRect b="30416"/>
                <a:stretch/>
              </p:blipFill>
              <p:spPr>
                <a:xfrm>
                  <a:off x="2393431" y="4977723"/>
                  <a:ext cx="914400" cy="636272"/>
                </a:xfrm>
                <a:prstGeom prst="rect">
                  <a:avLst/>
                </a:prstGeom>
              </p:spPr>
            </p:pic>
            <p:pic>
              <p:nvPicPr>
                <p:cNvPr id="13" name="Graphic 12" descr="Line arrow: Counter-clockwise curve with solid fill">
                  <a:extLst>
                    <a:ext uri="{FF2B5EF4-FFF2-40B4-BE49-F238E27FC236}">
                      <a16:creationId xmlns:a16="http://schemas.microsoft.com/office/drawing/2014/main" id="{1F40B497-FF3E-7BE3-5D68-3E54D8BE82B2}"/>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rot="14114638">
                  <a:off x="2518759" y="4213459"/>
                  <a:ext cx="914400" cy="914400"/>
                </a:xfrm>
                <a:prstGeom prst="rect">
                  <a:avLst/>
                </a:prstGeom>
              </p:spPr>
            </p:pic>
            <p:pic>
              <p:nvPicPr>
                <p:cNvPr id="14" name="Graphic 13" descr="Line arrow: Counter-clockwise curve with solid fill">
                  <a:extLst>
                    <a:ext uri="{FF2B5EF4-FFF2-40B4-BE49-F238E27FC236}">
                      <a16:creationId xmlns:a16="http://schemas.microsoft.com/office/drawing/2014/main" id="{9E429855-0E31-8861-1376-BE4762C834B3}"/>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rot="7485362" flipH="1">
                  <a:off x="3867636" y="4213459"/>
                  <a:ext cx="914400" cy="914400"/>
                </a:xfrm>
                <a:prstGeom prst="rect">
                  <a:avLst/>
                </a:prstGeom>
              </p:spPr>
            </p:pic>
            <p:pic>
              <p:nvPicPr>
                <p:cNvPr id="15" name="Graphic 14" descr="Line arrow: Straight with solid fill">
                  <a:extLst>
                    <a:ext uri="{FF2B5EF4-FFF2-40B4-BE49-F238E27FC236}">
                      <a16:creationId xmlns:a16="http://schemas.microsoft.com/office/drawing/2014/main" id="{4A46C840-5910-34F0-551D-D128EDA19377}"/>
                    </a:ext>
                  </a:extLst>
                </p:cNvPr>
                <p:cNvPicPr>
                  <a:picLocks noChangeAspect="1"/>
                </p:cNvPicPr>
                <p:nvPr/>
              </p:nvPicPr>
              <p:blipFill>
                <a:blip r:embed="rId9">
                  <a:extLst>
                    <a:ext uri="{96DAC541-7B7A-43D3-8B79-37D633B846F1}">
                      <asvg:svgBlip xmlns:asvg="http://schemas.microsoft.com/office/drawing/2016/SVG/main" r:embed="rId10"/>
                    </a:ext>
                  </a:extLst>
                </a:blip>
                <a:srcRect l="1" r="54210"/>
                <a:stretch/>
              </p:blipFill>
              <p:spPr>
                <a:xfrm rot="16200000">
                  <a:off x="3453814" y="4422808"/>
                  <a:ext cx="418698" cy="914400"/>
                </a:xfrm>
                <a:prstGeom prst="rect">
                  <a:avLst/>
                </a:prstGeom>
              </p:spPr>
            </p:pic>
          </p:grpSp>
          <p:pic>
            <p:nvPicPr>
              <p:cNvPr id="9" name="Graphic 8" descr="Server with solid fill">
                <a:extLst>
                  <a:ext uri="{FF2B5EF4-FFF2-40B4-BE49-F238E27FC236}">
                    <a16:creationId xmlns:a16="http://schemas.microsoft.com/office/drawing/2014/main" id="{8AFC26A4-4636-325B-F83B-45CBEE201075}"/>
                  </a:ext>
                </a:extLst>
              </p:cNvPr>
              <p:cNvPicPr>
                <a:picLocks noChangeAspect="1"/>
              </p:cNvPicPr>
              <p:nvPr/>
            </p:nvPicPr>
            <p:blipFill>
              <a:blip r:embed="rId5">
                <a:extLst>
                  <a:ext uri="{96DAC541-7B7A-43D3-8B79-37D633B846F1}">
                    <asvg:svgBlip xmlns:asvg="http://schemas.microsoft.com/office/drawing/2016/SVG/main" r:embed="rId6"/>
                  </a:ext>
                </a:extLst>
              </a:blip>
              <a:srcRect b="30416"/>
              <a:stretch/>
            </p:blipFill>
            <p:spPr>
              <a:xfrm>
                <a:off x="8362163" y="3848437"/>
                <a:ext cx="914400" cy="636272"/>
              </a:xfrm>
              <a:prstGeom prst="rect">
                <a:avLst/>
              </a:prstGeom>
            </p:spPr>
          </p:pic>
          <p:pic>
            <p:nvPicPr>
              <p:cNvPr id="10" name="Graphic 9" descr="Server with solid fill">
                <a:extLst>
                  <a:ext uri="{FF2B5EF4-FFF2-40B4-BE49-F238E27FC236}">
                    <a16:creationId xmlns:a16="http://schemas.microsoft.com/office/drawing/2014/main" id="{E5078D10-D562-5276-28C0-34034E4B37E2}"/>
                  </a:ext>
                </a:extLst>
              </p:cNvPr>
              <p:cNvPicPr>
                <a:picLocks noChangeAspect="1"/>
              </p:cNvPicPr>
              <p:nvPr/>
            </p:nvPicPr>
            <p:blipFill>
              <a:blip r:embed="rId5">
                <a:extLst>
                  <a:ext uri="{96DAC541-7B7A-43D3-8B79-37D633B846F1}">
                    <asvg:svgBlip xmlns:asvg="http://schemas.microsoft.com/office/drawing/2016/SVG/main" r:embed="rId6"/>
                  </a:ext>
                </a:extLst>
              </a:blip>
              <a:srcRect b="30416"/>
              <a:stretch/>
            </p:blipFill>
            <p:spPr>
              <a:xfrm>
                <a:off x="9174695" y="3848437"/>
                <a:ext cx="914400" cy="636272"/>
              </a:xfrm>
              <a:prstGeom prst="rect">
                <a:avLst/>
              </a:prstGeom>
            </p:spPr>
          </p:pic>
        </p:grpSp>
        <p:sp>
          <p:nvSpPr>
            <p:cNvPr id="16" name="Rectangle 15">
              <a:extLst>
                <a:ext uri="{FF2B5EF4-FFF2-40B4-BE49-F238E27FC236}">
                  <a16:creationId xmlns:a16="http://schemas.microsoft.com/office/drawing/2014/main" id="{DD1E4A7A-F277-4E7E-EEC0-6434B73910D1}"/>
                </a:ext>
              </a:extLst>
            </p:cNvPr>
            <p:cNvSpPr/>
            <p:nvPr/>
          </p:nvSpPr>
          <p:spPr>
            <a:xfrm>
              <a:off x="4429279"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 name="Title 1">
            <a:extLst>
              <a:ext uri="{FF2B5EF4-FFF2-40B4-BE49-F238E27FC236}">
                <a16:creationId xmlns:a16="http://schemas.microsoft.com/office/drawing/2014/main" id="{565D697F-6391-24F9-24E4-1AF1776FF658}"/>
              </a:ext>
            </a:extLst>
          </p:cNvPr>
          <p:cNvSpPr>
            <a:spLocks noGrp="1"/>
          </p:cNvSpPr>
          <p:nvPr>
            <p:ph type="title"/>
          </p:nvPr>
        </p:nvSpPr>
        <p:spPr>
          <a:xfrm>
            <a:off x="490282" y="338401"/>
            <a:ext cx="11260666" cy="708763"/>
          </a:xfrm>
        </p:spPr>
        <p:txBody>
          <a:bodyPr>
            <a:normAutofit fontScale="90000"/>
          </a:bodyPr>
          <a:lstStyle/>
          <a:p>
            <a:pPr algn="ctr"/>
            <a:r>
              <a:rPr lang="en-US" dirty="0"/>
              <a:t>What should you consider during development?</a:t>
            </a:r>
          </a:p>
        </p:txBody>
      </p:sp>
      <p:sp>
        <p:nvSpPr>
          <p:cNvPr id="77" name="Rectangle 76">
            <a:extLst>
              <a:ext uri="{FF2B5EF4-FFF2-40B4-BE49-F238E27FC236}">
                <a16:creationId xmlns:a16="http://schemas.microsoft.com/office/drawing/2014/main" id="{E1CF6A7E-986A-2A17-966E-75576FCEFFA2}"/>
              </a:ext>
            </a:extLst>
          </p:cNvPr>
          <p:cNvSpPr/>
          <p:nvPr/>
        </p:nvSpPr>
        <p:spPr>
          <a:xfrm>
            <a:off x="700786"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DF51BBDE-9049-61F6-0784-5F0EB0AC45B1}"/>
              </a:ext>
            </a:extLst>
          </p:cNvPr>
          <p:cNvSpPr>
            <a:spLocks noGrp="1"/>
          </p:cNvSpPr>
          <p:nvPr>
            <p:ph idx="1"/>
          </p:nvPr>
        </p:nvSpPr>
        <p:spPr>
          <a:xfrm>
            <a:off x="4454405" y="1862408"/>
            <a:ext cx="7232814" cy="3133181"/>
          </a:xfrm>
        </p:spPr>
        <p:txBody>
          <a:bodyPr anchor="ctr">
            <a:normAutofit/>
          </a:bodyPr>
          <a:lstStyle/>
          <a:p>
            <a:pPr marL="0" indent="0">
              <a:buNone/>
            </a:pPr>
            <a:r>
              <a:rPr lang="en-US" b="1" u="sng" dirty="0">
                <a:latin typeface="Helvetica Neue Medium" panose="02000503000000020004"/>
              </a:rPr>
              <a:t>Objective</a:t>
            </a:r>
          </a:p>
          <a:p>
            <a:pPr marL="0" indent="0">
              <a:buNone/>
            </a:pPr>
            <a:r>
              <a:rPr lang="en-US" dirty="0"/>
              <a:t>Effectively utilize the available </a:t>
            </a:r>
            <a:r>
              <a:rPr lang="en-US" b="1" dirty="0"/>
              <a:t>resources</a:t>
            </a:r>
            <a:r>
              <a:rPr lang="en-US" dirty="0"/>
              <a:t> to train the model (or many variants of the model).</a:t>
            </a:r>
          </a:p>
        </p:txBody>
      </p:sp>
    </p:spTree>
    <p:extLst>
      <p:ext uri="{BB962C8B-B14F-4D97-AF65-F5344CB8AC3E}">
        <p14:creationId xmlns:p14="http://schemas.microsoft.com/office/powerpoint/2010/main" val="289505207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C4CA1EC-7036-F6C0-FBD8-4DA0EFC21AA8}"/>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F648D97E-27A4-8BEB-9F8D-ED2448FAC68A}"/>
              </a:ext>
            </a:extLst>
          </p:cNvPr>
          <p:cNvSpPr>
            <a:spLocks noGrp="1"/>
          </p:cNvSpPr>
          <p:nvPr>
            <p:ph type="title"/>
          </p:nvPr>
        </p:nvSpPr>
        <p:spPr>
          <a:xfrm>
            <a:off x="265978" y="76940"/>
            <a:ext cx="9603398" cy="1197678"/>
          </a:xfrm>
        </p:spPr>
        <p:txBody>
          <a:bodyPr>
            <a:normAutofit/>
          </a:bodyPr>
          <a:lstStyle/>
          <a:p>
            <a:r>
              <a:rPr lang="en-US" dirty="0"/>
              <a:t>GPUs in the </a:t>
            </a:r>
            <a:r>
              <a:rPr lang="en-US" dirty="0" err="1"/>
              <a:t>OSPool</a:t>
            </a:r>
            <a:endParaRPr lang="en-US" dirty="0"/>
          </a:p>
        </p:txBody>
      </p:sp>
      <p:sp>
        <p:nvSpPr>
          <p:cNvPr id="3" name="Google Shape;130;p23">
            <a:extLst>
              <a:ext uri="{FF2B5EF4-FFF2-40B4-BE49-F238E27FC236}">
                <a16:creationId xmlns:a16="http://schemas.microsoft.com/office/drawing/2014/main" id="{3BC6E066-A64E-D4D5-7000-62B07E3CB6D3}"/>
              </a:ext>
            </a:extLst>
          </p:cNvPr>
          <p:cNvSpPr txBox="1">
            <a:spLocks/>
          </p:cNvSpPr>
          <p:nvPr/>
        </p:nvSpPr>
        <p:spPr>
          <a:xfrm>
            <a:off x="369869" y="1536633"/>
            <a:ext cx="11528363" cy="4555200"/>
          </a:xfrm>
          <a:prstGeom prst="rect">
            <a:avLst/>
          </a:prstGeom>
          <a:solidFill>
            <a:schemeClr val="bg1"/>
          </a:solidFill>
        </p:spPr>
        <p:txBody>
          <a:bodyPr spcFirstLastPara="1" vert="horz" wrap="square" lIns="121900" tIns="121900" rIns="121900" bIns="121900" rtlCol="0" anchor="t" anchorCtr="0">
            <a:normAutofit fontScale="700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b="0" i="0" kern="1200">
                <a:solidFill>
                  <a:schemeClr val="tx1"/>
                </a:solidFill>
                <a:latin typeface="Helvetica Neue Light" panose="02000403000000020004" pitchFamily="2" charset="0"/>
                <a:ea typeface="Helvetica Neue Light" panose="02000403000000020004" pitchFamily="2" charset="0"/>
                <a:cs typeface="Helvetica Neue" panose="02000503000000020004" pitchFamily="2"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US" dirty="0">
                <a:latin typeface="+mj-lt"/>
              </a:rPr>
              <a:t>The </a:t>
            </a:r>
            <a:r>
              <a:rPr lang="en-US" dirty="0" err="1">
                <a:latin typeface="+mj-lt"/>
              </a:rPr>
              <a:t>OSPool</a:t>
            </a:r>
            <a:r>
              <a:rPr lang="en-US" dirty="0">
                <a:latin typeface="+mj-lt"/>
              </a:rPr>
              <a:t> makes a variety of GPUs available to you (just don't ask how many!)</a:t>
            </a:r>
          </a:p>
          <a:p>
            <a:pPr marL="0" indent="0">
              <a:spcBef>
                <a:spcPts val="1600"/>
              </a:spcBef>
              <a:buFont typeface="Arial" panose="020B0604020202020204" pitchFamily="34" charset="0"/>
              <a:buNone/>
            </a:pPr>
            <a:r>
              <a:rPr lang="en-US" dirty="0">
                <a:latin typeface="+mj-lt"/>
              </a:rPr>
              <a:t>Some GPUs you might land on:</a:t>
            </a:r>
          </a:p>
          <a:p>
            <a:pPr indent="-390938">
              <a:spcBef>
                <a:spcPts val="1600"/>
              </a:spcBef>
              <a:buSzPct val="61111"/>
            </a:pPr>
            <a:r>
              <a:rPr lang="en-US" dirty="0">
                <a:latin typeface="+mj-lt"/>
              </a:rPr>
              <a:t>GeForce GTX 1080 Ti (Capability: 6.1)</a:t>
            </a:r>
          </a:p>
          <a:p>
            <a:pPr indent="-390938">
              <a:buSzPct val="61111"/>
            </a:pPr>
            <a:r>
              <a:rPr lang="en-US" dirty="0">
                <a:latin typeface="+mj-lt"/>
              </a:rPr>
              <a:t>V100 (Capability: 7.0)</a:t>
            </a:r>
          </a:p>
          <a:p>
            <a:pPr indent="-390938">
              <a:buSzPct val="61111"/>
            </a:pPr>
            <a:r>
              <a:rPr lang="en-US" dirty="0">
                <a:latin typeface="+mj-lt"/>
              </a:rPr>
              <a:t>GeForce GTX 2080 Ti (Capability: 7.5)</a:t>
            </a:r>
          </a:p>
          <a:p>
            <a:pPr indent="-390938">
              <a:buSzPct val="61111"/>
            </a:pPr>
            <a:r>
              <a:rPr lang="en-US" dirty="0">
                <a:latin typeface="+mj-lt"/>
              </a:rPr>
              <a:t>Quadro RTX 6000 (Capability: 7.5)</a:t>
            </a:r>
          </a:p>
          <a:p>
            <a:pPr indent="-390938">
              <a:buSzPct val="61111"/>
            </a:pPr>
            <a:r>
              <a:rPr lang="en-US" dirty="0">
                <a:latin typeface="+mj-lt"/>
              </a:rPr>
              <a:t>A100 (Capability: 8.0)</a:t>
            </a:r>
          </a:p>
          <a:p>
            <a:pPr indent="-390938">
              <a:buSzPct val="61111"/>
            </a:pPr>
            <a:r>
              <a:rPr lang="en-US" dirty="0">
                <a:latin typeface="+mj-lt"/>
              </a:rPr>
              <a:t>A40 (Capability: 8.6)</a:t>
            </a:r>
          </a:p>
          <a:p>
            <a:pPr indent="-390938">
              <a:buSzPct val="61111"/>
            </a:pPr>
            <a:r>
              <a:rPr lang="en-US" dirty="0">
                <a:latin typeface="+mj-lt"/>
              </a:rPr>
              <a:t>GeForce RTX 3090 (Capability: 8.6)</a:t>
            </a:r>
          </a:p>
          <a:p>
            <a:pPr marL="0" indent="0">
              <a:spcBef>
                <a:spcPts val="1600"/>
              </a:spcBef>
              <a:buFont typeface="Arial" panose="020B0604020202020204" pitchFamily="34" charset="0"/>
              <a:buNone/>
            </a:pPr>
            <a:endParaRPr lang="en-US" sz="133" dirty="0">
              <a:latin typeface="+mj-lt"/>
            </a:endParaRPr>
          </a:p>
          <a:p>
            <a:pPr marL="0" indent="0">
              <a:spcBef>
                <a:spcPts val="1600"/>
              </a:spcBef>
              <a:spcAft>
                <a:spcPts val="1600"/>
              </a:spcAft>
              <a:buFont typeface="Arial" panose="020B0604020202020204" pitchFamily="34" charset="0"/>
              <a:buNone/>
            </a:pPr>
            <a:r>
              <a:rPr lang="en-US" dirty="0">
                <a:latin typeface="+mj-lt"/>
              </a:rPr>
              <a:t>GPUs in the GeForce series are "gaming" GPUs, but don't mistake this to mean they're incapable!</a:t>
            </a:r>
          </a:p>
        </p:txBody>
      </p:sp>
      <p:sp>
        <p:nvSpPr>
          <p:cNvPr id="5" name="Google Shape;131;p23">
            <a:extLst>
              <a:ext uri="{FF2B5EF4-FFF2-40B4-BE49-F238E27FC236}">
                <a16:creationId xmlns:a16="http://schemas.microsoft.com/office/drawing/2014/main" id="{8C09CDA6-13E8-7772-5C3D-C4FE2CAB53C4}"/>
              </a:ext>
            </a:extLst>
          </p:cNvPr>
          <p:cNvSpPr/>
          <p:nvPr/>
        </p:nvSpPr>
        <p:spPr>
          <a:xfrm>
            <a:off x="5378457" y="2534047"/>
            <a:ext cx="570800" cy="2414000"/>
          </a:xfrm>
          <a:prstGeom prst="rightBrace">
            <a:avLst>
              <a:gd name="adj1" fmla="val 50000"/>
              <a:gd name="adj2" fmla="val 50000"/>
            </a:avLst>
          </a:prstGeom>
          <a:noFill/>
          <a:ln w="28575" cap="flat" cmpd="sng">
            <a:solidFill>
              <a:srgbClr val="A7291E"/>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endParaRPr sz="1867" kern="0">
              <a:solidFill>
                <a:srgbClr val="000000"/>
              </a:solidFill>
              <a:latin typeface="Arial"/>
              <a:cs typeface="Arial"/>
              <a:sym typeface="Arial"/>
            </a:endParaRPr>
          </a:p>
        </p:txBody>
      </p:sp>
      <p:sp>
        <p:nvSpPr>
          <p:cNvPr id="6" name="Google Shape;132;p23">
            <a:extLst>
              <a:ext uri="{FF2B5EF4-FFF2-40B4-BE49-F238E27FC236}">
                <a16:creationId xmlns:a16="http://schemas.microsoft.com/office/drawing/2014/main" id="{4A97E75A-ADDF-C0CC-16B5-97F92C23F4DE}"/>
              </a:ext>
            </a:extLst>
          </p:cNvPr>
          <p:cNvSpPr txBox="1"/>
          <p:nvPr/>
        </p:nvSpPr>
        <p:spPr>
          <a:xfrm>
            <a:off x="6096000" y="2607233"/>
            <a:ext cx="5101200" cy="2195600"/>
          </a:xfrm>
          <a:prstGeom prst="rect">
            <a:avLst/>
          </a:prstGeom>
          <a:noFill/>
          <a:ln>
            <a:noFill/>
          </a:ln>
        </p:spPr>
        <p:txBody>
          <a:bodyPr spcFirstLastPara="1" wrap="square" lIns="121900" tIns="121900" rIns="121900" bIns="121900" anchor="t" anchorCtr="0">
            <a:noAutofit/>
          </a:bodyPr>
          <a:lstStyle/>
          <a:p>
            <a:pPr defTabSz="1219170">
              <a:buClr>
                <a:srgbClr val="000000"/>
              </a:buClr>
            </a:pPr>
            <a:r>
              <a:rPr lang="en" sz="2400" kern="0" dirty="0">
                <a:solidFill>
                  <a:srgbClr val="595959"/>
                </a:solidFill>
                <a:latin typeface="Arial"/>
                <a:cs typeface="Arial"/>
                <a:sym typeface="Arial"/>
              </a:rPr>
              <a:t>Compute Capability </a:t>
            </a:r>
            <a:r>
              <a:rPr lang="en-US" sz="2400" kern="0" dirty="0">
                <a:solidFill>
                  <a:srgbClr val="595959"/>
                </a:solidFill>
                <a:latin typeface="Arial"/>
                <a:cs typeface="Arial"/>
                <a:sym typeface="Arial"/>
              </a:rPr>
              <a:t>defines the specific hardware features on the GPU.</a:t>
            </a:r>
            <a:endParaRPr sz="2400" kern="0" dirty="0">
              <a:solidFill>
                <a:srgbClr val="595959"/>
              </a:solidFill>
              <a:latin typeface="Arial"/>
              <a:cs typeface="Arial"/>
              <a:sym typeface="Arial"/>
            </a:endParaRPr>
          </a:p>
          <a:p>
            <a:pPr defTabSz="1219170">
              <a:buClr>
                <a:srgbClr val="000000"/>
              </a:buClr>
            </a:pPr>
            <a:endParaRPr sz="1467" kern="0" dirty="0">
              <a:solidFill>
                <a:srgbClr val="595959"/>
              </a:solidFill>
              <a:latin typeface="Arial"/>
              <a:cs typeface="Arial"/>
              <a:sym typeface="Arial"/>
            </a:endParaRPr>
          </a:p>
          <a:p>
            <a:pPr defTabSz="1219170">
              <a:buClr>
                <a:srgbClr val="000000"/>
              </a:buClr>
            </a:pPr>
            <a:r>
              <a:rPr lang="en" sz="2400" kern="0" dirty="0">
                <a:solidFill>
                  <a:srgbClr val="595959"/>
                </a:solidFill>
                <a:latin typeface="Arial"/>
                <a:cs typeface="Arial"/>
                <a:sym typeface="Arial"/>
              </a:rPr>
              <a:t>It doesn't tell you about available memory.</a:t>
            </a:r>
            <a:endParaRPr sz="2400" kern="0" dirty="0">
              <a:solidFill>
                <a:srgbClr val="595959"/>
              </a:solidFill>
              <a:latin typeface="Arial"/>
              <a:cs typeface="Arial"/>
              <a:sym typeface="Arial"/>
            </a:endParaRPr>
          </a:p>
        </p:txBody>
      </p:sp>
    </p:spTree>
    <p:extLst>
      <p:ext uri="{BB962C8B-B14F-4D97-AF65-F5344CB8AC3E}">
        <p14:creationId xmlns:p14="http://schemas.microsoft.com/office/powerpoint/2010/main" val="71407193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142"/>
        <p:cNvGrpSpPr/>
        <p:nvPr/>
      </p:nvGrpSpPr>
      <p:grpSpPr>
        <a:xfrm>
          <a:off x="0" y="0"/>
          <a:ext cx="0" cy="0"/>
          <a:chOff x="0" y="0"/>
          <a:chExt cx="0" cy="0"/>
        </a:xfrm>
      </p:grpSpPr>
      <p:sp>
        <p:nvSpPr>
          <p:cNvPr id="143" name="Google Shape;143;p25"/>
          <p:cNvSpPr txBox="1">
            <a:spLocks noGrp="1"/>
          </p:cNvSpPr>
          <p:nvPr>
            <p:ph type="title"/>
          </p:nvPr>
        </p:nvSpPr>
        <p:spPr>
          <a:xfrm>
            <a:off x="838200" y="205650"/>
            <a:ext cx="10515600" cy="666400"/>
          </a:xfrm>
          <a:prstGeom prst="rect">
            <a:avLst/>
          </a:prstGeom>
          <a:noFill/>
          <a:ln>
            <a:noFill/>
          </a:ln>
        </p:spPr>
        <p:txBody>
          <a:bodyPr spcFirstLastPara="1" wrap="square" lIns="121900" tIns="60933" rIns="121900" bIns="60933" anchor="ctr" anchorCtr="0">
            <a:noAutofit/>
          </a:bodyPr>
          <a:lstStyle/>
          <a:p>
            <a:pPr algn="ctr">
              <a:lnSpc>
                <a:spcPct val="100000"/>
              </a:lnSpc>
            </a:pPr>
            <a:r>
              <a:rPr lang="en" dirty="0"/>
              <a:t>Submit file options</a:t>
            </a:r>
            <a:endParaRPr dirty="0"/>
          </a:p>
        </p:txBody>
      </p:sp>
      <p:sp>
        <p:nvSpPr>
          <p:cNvPr id="144" name="Google Shape;144;p25"/>
          <p:cNvSpPr txBox="1">
            <a:spLocks noGrp="1"/>
          </p:cNvSpPr>
          <p:nvPr>
            <p:ph type="body" idx="1"/>
          </p:nvPr>
        </p:nvSpPr>
        <p:spPr>
          <a:xfrm>
            <a:off x="838200" y="964400"/>
            <a:ext cx="10515600" cy="4929200"/>
          </a:xfrm>
          <a:prstGeom prst="rect">
            <a:avLst/>
          </a:prstGeom>
          <a:noFill/>
          <a:ln>
            <a:noFill/>
          </a:ln>
        </p:spPr>
        <p:txBody>
          <a:bodyPr spcFirstLastPara="1" wrap="square" lIns="121900" tIns="60933" rIns="121900" bIns="60933" anchor="t" anchorCtr="0">
            <a:noAutofit/>
          </a:bodyPr>
          <a:lstStyle/>
          <a:p>
            <a:pPr marL="457189" indent="-457189">
              <a:lnSpc>
                <a:spcPct val="100000"/>
              </a:lnSpc>
              <a:spcBef>
                <a:spcPts val="0"/>
              </a:spcBef>
              <a:buSzPts val="3200"/>
              <a:buChar char="•"/>
            </a:pPr>
            <a:r>
              <a:rPr lang="en" sz="2000" dirty="0">
                <a:latin typeface="+mj-lt"/>
              </a:rPr>
              <a:t>Request GPUs with “request_gpus”</a:t>
            </a:r>
            <a:endParaRPr sz="2000" dirty="0">
              <a:latin typeface="+mj-lt"/>
            </a:endParaRPr>
          </a:p>
          <a:p>
            <a:pPr marL="457189" indent="-457189">
              <a:lnSpc>
                <a:spcPct val="100000"/>
              </a:lnSpc>
              <a:spcBef>
                <a:spcPts val="853"/>
              </a:spcBef>
              <a:buSzPts val="3200"/>
              <a:buChar char="•"/>
            </a:pPr>
            <a:r>
              <a:rPr lang="en" sz="2000" dirty="0">
                <a:latin typeface="+mj-lt"/>
              </a:rPr>
              <a:t>Can use custom requirements</a:t>
            </a:r>
          </a:p>
          <a:p>
            <a:pPr marL="1066774" lvl="1" indent="-457189">
              <a:lnSpc>
                <a:spcPct val="100000"/>
              </a:lnSpc>
              <a:spcBef>
                <a:spcPts val="853"/>
              </a:spcBef>
              <a:buSzPts val="3200"/>
            </a:pPr>
            <a:r>
              <a:rPr lang="en-US" sz="1800" dirty="0">
                <a:latin typeface="+mj-lt"/>
              </a:rPr>
              <a:t>g</a:t>
            </a:r>
            <a:r>
              <a:rPr lang="en" sz="1800" dirty="0">
                <a:latin typeface="+mj-lt"/>
              </a:rPr>
              <a:t>pus_minimum_memory is in MB</a:t>
            </a:r>
            <a:endParaRPr sz="1800" dirty="0">
              <a:latin typeface="+mj-lt"/>
            </a:endParaRPr>
          </a:p>
        </p:txBody>
      </p:sp>
      <p:sp>
        <p:nvSpPr>
          <p:cNvPr id="145" name="Google Shape;145;p25"/>
          <p:cNvSpPr txBox="1"/>
          <p:nvPr/>
        </p:nvSpPr>
        <p:spPr>
          <a:xfrm>
            <a:off x="1638300" y="2198695"/>
            <a:ext cx="9392400" cy="3188447"/>
          </a:xfrm>
          <a:prstGeom prst="rect">
            <a:avLst/>
          </a:prstGeom>
          <a:solidFill>
            <a:srgbClr val="D8D8D8"/>
          </a:solidFill>
          <a:ln>
            <a:noFill/>
          </a:ln>
        </p:spPr>
        <p:txBody>
          <a:bodyPr spcFirstLastPara="1" wrap="square" lIns="121900" tIns="60933" rIns="121900" bIns="60933" anchor="t" anchorCtr="0">
            <a:spAutoFit/>
          </a:bodyPr>
          <a:lstStyle/>
          <a:p>
            <a:pPr>
              <a:buClr>
                <a:schemeClr val="dk1"/>
              </a:buClr>
              <a:buSzPts val="1100"/>
            </a:pPr>
            <a:r>
              <a:rPr lang="en" sz="2667" b="1" dirty="0">
                <a:solidFill>
                  <a:schemeClr val="dk1"/>
                </a:solidFill>
                <a:latin typeface="Consolas" panose="020B0609020204030204" pitchFamily="49" charset="0"/>
                <a:ea typeface="Courier New"/>
                <a:cs typeface="Courier New"/>
                <a:sym typeface="Courier New"/>
              </a:rPr>
              <a:t>request_cpus = 1</a:t>
            </a:r>
            <a:endParaRPr sz="2667" b="1" dirty="0">
              <a:solidFill>
                <a:schemeClr val="dk1"/>
              </a:solidFill>
              <a:latin typeface="Consolas" panose="020B0609020204030204" pitchFamily="49" charset="0"/>
              <a:ea typeface="Courier New"/>
              <a:cs typeface="Courier New"/>
              <a:sym typeface="Courier New"/>
            </a:endParaRPr>
          </a:p>
          <a:p>
            <a:pPr>
              <a:buClr>
                <a:schemeClr val="dk1"/>
              </a:buClr>
              <a:buSzPts val="1100"/>
            </a:pPr>
            <a:r>
              <a:rPr lang="en" sz="2667" b="1" dirty="0">
                <a:solidFill>
                  <a:schemeClr val="dk1"/>
                </a:solidFill>
                <a:latin typeface="Consolas" panose="020B0609020204030204" pitchFamily="49" charset="0"/>
                <a:ea typeface="Courier New"/>
                <a:cs typeface="Courier New"/>
                <a:sym typeface="Courier New"/>
              </a:rPr>
              <a:t>request_memory = 4 GB</a:t>
            </a:r>
            <a:endParaRPr sz="2667" b="1" dirty="0">
              <a:solidFill>
                <a:schemeClr val="dk1"/>
              </a:solidFill>
              <a:latin typeface="Consolas" panose="020B0609020204030204" pitchFamily="49" charset="0"/>
              <a:ea typeface="Courier New"/>
              <a:cs typeface="Courier New"/>
              <a:sym typeface="Courier New"/>
            </a:endParaRPr>
          </a:p>
          <a:p>
            <a:pPr>
              <a:buClr>
                <a:schemeClr val="dk1"/>
              </a:buClr>
              <a:buSzPts val="1100"/>
            </a:pPr>
            <a:r>
              <a:rPr lang="en" sz="2667" b="1" dirty="0">
                <a:solidFill>
                  <a:schemeClr val="dk1"/>
                </a:solidFill>
                <a:latin typeface="Consolas" panose="020B0609020204030204" pitchFamily="49" charset="0"/>
                <a:ea typeface="Courier New"/>
                <a:cs typeface="Courier New"/>
                <a:sym typeface="Courier New"/>
              </a:rPr>
              <a:t>request_disk = 8 GB</a:t>
            </a:r>
            <a:endParaRPr sz="2667" b="1" dirty="0">
              <a:solidFill>
                <a:schemeClr val="dk1"/>
              </a:solidFill>
              <a:latin typeface="Consolas" panose="020B0609020204030204" pitchFamily="49" charset="0"/>
              <a:ea typeface="Courier New"/>
              <a:cs typeface="Courier New"/>
              <a:sym typeface="Courier New"/>
            </a:endParaRPr>
          </a:p>
          <a:p>
            <a:pPr>
              <a:buClr>
                <a:schemeClr val="dk1"/>
              </a:buClr>
              <a:buSzPts val="2000"/>
            </a:pPr>
            <a:r>
              <a:rPr lang="en" sz="2667" b="1" dirty="0">
                <a:solidFill>
                  <a:schemeClr val="dk1"/>
                </a:solidFill>
                <a:latin typeface="Consolas" panose="020B0609020204030204" pitchFamily="49" charset="0"/>
                <a:ea typeface="Courier New"/>
                <a:cs typeface="Courier New"/>
                <a:sym typeface="Courier New"/>
              </a:rPr>
              <a:t>request_gpus = 1</a:t>
            </a:r>
            <a:endParaRPr sz="1867" dirty="0">
              <a:solidFill>
                <a:srgbClr val="000000"/>
              </a:solidFill>
              <a:latin typeface="Consolas" panose="020B0609020204030204" pitchFamily="49" charset="0"/>
              <a:ea typeface="Arial"/>
              <a:cs typeface="Arial"/>
              <a:sym typeface="Arial"/>
            </a:endParaRPr>
          </a:p>
          <a:p>
            <a:pPr>
              <a:spcBef>
                <a:spcPts val="533"/>
              </a:spcBef>
              <a:buClr>
                <a:schemeClr val="dk1"/>
              </a:buClr>
              <a:buSzPts val="2000"/>
            </a:pPr>
            <a:endParaRPr sz="2667" b="1" dirty="0">
              <a:solidFill>
                <a:schemeClr val="dk1"/>
              </a:solidFill>
              <a:latin typeface="Consolas" panose="020B0609020204030204" pitchFamily="49" charset="0"/>
              <a:ea typeface="Courier New"/>
              <a:cs typeface="Courier New"/>
              <a:sym typeface="Courier New"/>
            </a:endParaRPr>
          </a:p>
          <a:p>
            <a:pPr>
              <a:spcBef>
                <a:spcPts val="533"/>
              </a:spcBef>
              <a:buClr>
                <a:schemeClr val="dk1"/>
              </a:buClr>
              <a:buSzPts val="2000"/>
            </a:pPr>
            <a:r>
              <a:rPr lang="en" sz="2667" b="1" dirty="0">
                <a:solidFill>
                  <a:schemeClr val="dk1"/>
                </a:solidFill>
                <a:latin typeface="Consolas" panose="020B0609020204030204" pitchFamily="49" charset="0"/>
                <a:ea typeface="Courier New"/>
                <a:cs typeface="Courier New"/>
                <a:sym typeface="Courier New"/>
              </a:rPr>
              <a:t>gpus_minimum_capability = 8.0</a:t>
            </a:r>
          </a:p>
          <a:p>
            <a:pPr>
              <a:spcBef>
                <a:spcPts val="533"/>
              </a:spcBef>
              <a:buClr>
                <a:schemeClr val="dk1"/>
              </a:buClr>
              <a:buSzPts val="2000"/>
            </a:pPr>
            <a:r>
              <a:rPr lang="en-US" sz="2667" b="1" dirty="0">
                <a:solidFill>
                  <a:schemeClr val="dk1"/>
                </a:solidFill>
                <a:latin typeface="Consolas" panose="020B0609020204030204" pitchFamily="49" charset="0"/>
                <a:ea typeface="Courier New"/>
                <a:cs typeface="Courier New"/>
                <a:sym typeface="Courier New"/>
              </a:rPr>
              <a:t>g</a:t>
            </a:r>
            <a:r>
              <a:rPr lang="en" sz="2667" b="1" dirty="0">
                <a:solidFill>
                  <a:schemeClr val="dk1"/>
                </a:solidFill>
                <a:latin typeface="Consolas" panose="020B0609020204030204" pitchFamily="49" charset="0"/>
                <a:ea typeface="Courier New"/>
                <a:cs typeface="Courier New"/>
                <a:sym typeface="Courier New"/>
              </a:rPr>
              <a:t>pus_minimum_memory = 4000</a:t>
            </a:r>
          </a:p>
        </p:txBody>
      </p:sp>
      <p:sp>
        <p:nvSpPr>
          <p:cNvPr id="146" name="Google Shape;146;p25"/>
          <p:cNvSpPr txBox="1"/>
          <p:nvPr/>
        </p:nvSpPr>
        <p:spPr>
          <a:xfrm>
            <a:off x="118733" y="5387142"/>
            <a:ext cx="11756800" cy="595059"/>
          </a:xfrm>
          <a:prstGeom prst="rect">
            <a:avLst/>
          </a:prstGeom>
          <a:noFill/>
          <a:ln>
            <a:noFill/>
          </a:ln>
        </p:spPr>
        <p:txBody>
          <a:bodyPr spcFirstLastPara="1" wrap="square" lIns="121900" tIns="121900" rIns="121900" bIns="121900" anchor="t" anchorCtr="0">
            <a:spAutoFit/>
          </a:bodyPr>
          <a:lstStyle/>
          <a:p>
            <a:pPr algn="ctr"/>
            <a:r>
              <a:rPr lang="en" sz="2267" u="sng" dirty="0">
                <a:solidFill>
                  <a:schemeClr val="hlink"/>
                </a:solidFill>
                <a:hlinkClick r:id="rId3"/>
              </a:rPr>
              <a:t>https://portal.osg-htc.org/documentation/htc_workloads/specific_resource/gpu-jobs/</a:t>
            </a:r>
            <a:r>
              <a:rPr lang="en" sz="2267" dirty="0"/>
              <a:t> </a:t>
            </a:r>
            <a:endParaRPr sz="2267" dirty="0"/>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D5A6E23-C748-69DD-3CC9-BD8F01FAF11A}"/>
              </a:ext>
            </a:extLst>
          </p:cNvPr>
          <p:cNvSpPr>
            <a:spLocks noGrp="1"/>
          </p:cNvSpPr>
          <p:nvPr>
            <p:ph type="title"/>
          </p:nvPr>
        </p:nvSpPr>
        <p:spPr>
          <a:xfrm>
            <a:off x="184935" y="76940"/>
            <a:ext cx="11932189" cy="1197678"/>
          </a:xfrm>
        </p:spPr>
        <p:txBody>
          <a:bodyPr>
            <a:normAutofit/>
          </a:bodyPr>
          <a:lstStyle/>
          <a:p>
            <a:r>
              <a:rPr lang="en-US" dirty="0"/>
              <a:t>At CHTC – </a:t>
            </a:r>
            <a:r>
              <a:rPr lang="en-US" dirty="0" err="1"/>
              <a:t>Opt</a:t>
            </a:r>
            <a:r>
              <a:rPr lang="en-US" dirty="0"/>
              <a:t> into more GPU machines</a:t>
            </a:r>
          </a:p>
        </p:txBody>
      </p:sp>
      <p:sp>
        <p:nvSpPr>
          <p:cNvPr id="24" name="TextBox 23">
            <a:extLst>
              <a:ext uri="{FF2B5EF4-FFF2-40B4-BE49-F238E27FC236}">
                <a16:creationId xmlns:a16="http://schemas.microsoft.com/office/drawing/2014/main" id="{5704705D-2073-AB5F-C78E-6E85D56B8F95}"/>
              </a:ext>
            </a:extLst>
          </p:cNvPr>
          <p:cNvSpPr txBox="1"/>
          <p:nvPr/>
        </p:nvSpPr>
        <p:spPr>
          <a:xfrm>
            <a:off x="499949" y="1499769"/>
            <a:ext cx="4996076" cy="4631845"/>
          </a:xfrm>
          <a:prstGeom prst="rect">
            <a:avLst/>
          </a:prstGeom>
          <a:noFill/>
        </p:spPr>
        <p:txBody>
          <a:bodyPr wrap="square">
            <a:spAutoFit/>
          </a:bodyPr>
          <a:lstStyle/>
          <a:p>
            <a:pPr>
              <a:lnSpc>
                <a:spcPct val="114000"/>
              </a:lnSpc>
            </a:pPr>
            <a:r>
              <a:rPr lang="en-US" sz="2000" dirty="0">
                <a:latin typeface="+mj-lt"/>
              </a:rPr>
              <a:t>There are ~300 GPUs in CHTC, ranging from GTX 1080Ti to H200</a:t>
            </a:r>
          </a:p>
          <a:p>
            <a:pPr>
              <a:lnSpc>
                <a:spcPct val="114000"/>
              </a:lnSpc>
            </a:pPr>
            <a:endParaRPr lang="en-US" sz="2000" b="1" dirty="0">
              <a:latin typeface="+mj-lt"/>
            </a:endParaRPr>
          </a:p>
          <a:p>
            <a:pPr>
              <a:lnSpc>
                <a:spcPct val="114000"/>
              </a:lnSpc>
            </a:pPr>
            <a:r>
              <a:rPr lang="en-US" sz="2000" b="1" dirty="0" err="1">
                <a:latin typeface="+mj-lt"/>
              </a:rPr>
              <a:t>Opt</a:t>
            </a:r>
            <a:r>
              <a:rPr lang="en-US" sz="2000" b="1" dirty="0">
                <a:latin typeface="+mj-lt"/>
              </a:rPr>
              <a:t> into shared GPUs</a:t>
            </a:r>
          </a:p>
          <a:p>
            <a:pPr marL="285750" indent="-285750">
              <a:lnSpc>
                <a:spcPct val="114000"/>
              </a:lnSpc>
              <a:buFont typeface="Arial" panose="020B0604020202020204" pitchFamily="34" charset="0"/>
              <a:buChar char="•"/>
            </a:pPr>
            <a:r>
              <a:rPr lang="en-US" sz="2000" dirty="0">
                <a:latin typeface="Consolas" panose="020B0609020204030204" pitchFamily="49" charset="0"/>
                <a:cs typeface="Courier New" panose="02070309020205020404" pitchFamily="49" charset="0"/>
              </a:rPr>
              <a:t>+</a:t>
            </a:r>
            <a:r>
              <a:rPr lang="en-US" sz="2000" dirty="0" err="1">
                <a:latin typeface="Consolas" panose="020B0609020204030204" pitchFamily="49" charset="0"/>
                <a:cs typeface="Courier New" panose="02070309020205020404" pitchFamily="49" charset="0"/>
              </a:rPr>
              <a:t>WantGPULab</a:t>
            </a:r>
            <a:r>
              <a:rPr lang="en-US" sz="2000" dirty="0">
                <a:latin typeface="Consolas" panose="020B0609020204030204" pitchFamily="49" charset="0"/>
                <a:cs typeface="Courier New" panose="02070309020205020404" pitchFamily="49" charset="0"/>
              </a:rPr>
              <a:t> = true</a:t>
            </a:r>
          </a:p>
          <a:p>
            <a:pPr marL="285750" indent="-285750">
              <a:lnSpc>
                <a:spcPct val="114000"/>
              </a:lnSpc>
              <a:buFont typeface="Arial" panose="020B0604020202020204" pitchFamily="34" charset="0"/>
              <a:buChar char="•"/>
            </a:pPr>
            <a:r>
              <a:rPr lang="en-US" sz="2000" dirty="0">
                <a:latin typeface="Consolas" panose="020B0609020204030204" pitchFamily="49" charset="0"/>
                <a:cs typeface="Courier New" panose="02070309020205020404" pitchFamily="49" charset="0"/>
              </a:rPr>
              <a:t>+</a:t>
            </a:r>
            <a:r>
              <a:rPr lang="en-US" sz="2000" dirty="0" err="1">
                <a:latin typeface="Consolas" panose="020B0609020204030204" pitchFamily="49" charset="0"/>
                <a:cs typeface="Courier New" panose="02070309020205020404" pitchFamily="49" charset="0"/>
              </a:rPr>
              <a:t>GPUJobLength</a:t>
            </a:r>
            <a:r>
              <a:rPr lang="en-US" sz="2000" dirty="0">
                <a:latin typeface="Consolas" panose="020B0609020204030204" pitchFamily="49" charset="0"/>
                <a:cs typeface="Courier New" panose="02070309020205020404" pitchFamily="49" charset="0"/>
              </a:rPr>
              <a:t> = "short"</a:t>
            </a:r>
            <a:br>
              <a:rPr lang="en-US" sz="2000" dirty="0">
                <a:latin typeface="Consolas" panose="020B0609020204030204" pitchFamily="49" charset="0"/>
                <a:cs typeface="Courier New" panose="02070309020205020404" pitchFamily="49" charset="0"/>
              </a:rPr>
            </a:br>
            <a:r>
              <a:rPr lang="en-US" sz="2000" dirty="0">
                <a:latin typeface="+mj-lt"/>
                <a:cs typeface="Courier New" panose="02070309020205020404" pitchFamily="49" charset="0"/>
              </a:rPr>
              <a:t>(or </a:t>
            </a:r>
            <a:r>
              <a:rPr lang="en-US" sz="2000" dirty="0">
                <a:latin typeface="Consolas" panose="020B0609020204030204" pitchFamily="49" charset="0"/>
                <a:cs typeface="Courier New" panose="02070309020205020404" pitchFamily="49" charset="0"/>
              </a:rPr>
              <a:t>"medium"</a:t>
            </a:r>
            <a:r>
              <a:rPr lang="en-US" sz="2000" dirty="0">
                <a:latin typeface="+mj-lt"/>
                <a:cs typeface="Courier New" panose="02070309020205020404" pitchFamily="49" charset="0"/>
              </a:rPr>
              <a:t> or </a:t>
            </a:r>
            <a:r>
              <a:rPr lang="en-US" sz="2000" dirty="0">
                <a:latin typeface="Consolas" panose="020B0609020204030204" pitchFamily="49" charset="0"/>
                <a:cs typeface="Courier New" panose="02070309020205020404" pitchFamily="49" charset="0"/>
              </a:rPr>
              <a:t>"long"</a:t>
            </a:r>
            <a:r>
              <a:rPr lang="en-US" sz="2000" dirty="0">
                <a:latin typeface="+mj-lt"/>
                <a:cs typeface="Courier New" panose="02070309020205020404" pitchFamily="49" charset="0"/>
              </a:rPr>
              <a:t>)</a:t>
            </a:r>
          </a:p>
          <a:p>
            <a:pPr marL="285750" indent="-285750">
              <a:lnSpc>
                <a:spcPct val="114000"/>
              </a:lnSpc>
              <a:buFont typeface="Arial" panose="020B0604020202020204" pitchFamily="34" charset="0"/>
              <a:buChar char="•"/>
            </a:pPr>
            <a:endParaRPr lang="en-US" sz="2000" dirty="0">
              <a:latin typeface="Consolas" panose="020B0609020204030204" pitchFamily="49" charset="0"/>
              <a:cs typeface="Courier New" panose="02070309020205020404" pitchFamily="49" charset="0"/>
            </a:endParaRPr>
          </a:p>
          <a:p>
            <a:pPr>
              <a:lnSpc>
                <a:spcPct val="114000"/>
              </a:lnSpc>
            </a:pPr>
            <a:r>
              <a:rPr lang="en-US" sz="2000" b="1" dirty="0">
                <a:latin typeface="+mj-lt"/>
                <a:cs typeface="Courier New" panose="02070309020205020404" pitchFamily="49" charset="0"/>
              </a:rPr>
              <a:t>Backfill researcher-owned GPUs</a:t>
            </a:r>
          </a:p>
          <a:p>
            <a:pPr marL="285750" indent="-285750">
              <a:lnSpc>
                <a:spcPct val="114000"/>
              </a:lnSpc>
              <a:buFont typeface="Arial" panose="020B0604020202020204" pitchFamily="34" charset="0"/>
              <a:buChar char="•"/>
            </a:pPr>
            <a:r>
              <a:rPr lang="en-US" sz="2000" dirty="0">
                <a:latin typeface="+mj-lt"/>
              </a:rPr>
              <a:t>Approximately half are owned by specific groups, but you can </a:t>
            </a:r>
            <a:r>
              <a:rPr lang="en-US" sz="2000" i="1" dirty="0">
                <a:latin typeface="+mj-lt"/>
              </a:rPr>
              <a:t>opt into backfilling them</a:t>
            </a:r>
          </a:p>
          <a:p>
            <a:pPr marL="285750" indent="-285750">
              <a:lnSpc>
                <a:spcPct val="114000"/>
              </a:lnSpc>
              <a:buFont typeface="Arial" panose="020B0604020202020204" pitchFamily="34" charset="0"/>
              <a:buChar char="•"/>
            </a:pPr>
            <a:r>
              <a:rPr lang="en-US" sz="2000" dirty="0">
                <a:latin typeface="Consolas" panose="020B0609020204030204" pitchFamily="49" charset="0"/>
              </a:rPr>
              <a:t>+</a:t>
            </a:r>
            <a:r>
              <a:rPr lang="en-US" sz="2000" dirty="0" err="1">
                <a:latin typeface="Consolas" panose="020B0609020204030204" pitchFamily="49" charset="0"/>
              </a:rPr>
              <a:t>IsResumable</a:t>
            </a:r>
            <a:r>
              <a:rPr lang="en-US" sz="2000" dirty="0">
                <a:latin typeface="Consolas" panose="020B0609020204030204" pitchFamily="49" charset="0"/>
              </a:rPr>
              <a:t> = true</a:t>
            </a:r>
          </a:p>
        </p:txBody>
      </p:sp>
      <p:graphicFrame>
        <p:nvGraphicFramePr>
          <p:cNvPr id="25" name="Table 24">
            <a:extLst>
              <a:ext uri="{FF2B5EF4-FFF2-40B4-BE49-F238E27FC236}">
                <a16:creationId xmlns:a16="http://schemas.microsoft.com/office/drawing/2014/main" id="{33DD4051-8E7C-D655-2196-0772956347A5}"/>
              </a:ext>
            </a:extLst>
          </p:cNvPr>
          <p:cNvGraphicFramePr>
            <a:graphicFrameLocks noGrp="1"/>
          </p:cNvGraphicFramePr>
          <p:nvPr>
            <p:extLst>
              <p:ext uri="{D42A27DB-BD31-4B8C-83A1-F6EECF244321}">
                <p14:modId xmlns:p14="http://schemas.microsoft.com/office/powerpoint/2010/main" val="1121006145"/>
              </p:ext>
            </p:extLst>
          </p:nvPr>
        </p:nvGraphicFramePr>
        <p:xfrm>
          <a:off x="6096000" y="1602900"/>
          <a:ext cx="5821230" cy="3415012"/>
        </p:xfrm>
        <a:graphic>
          <a:graphicData uri="http://schemas.openxmlformats.org/drawingml/2006/table">
            <a:tbl>
              <a:tblPr firstRow="1" bandRow="1">
                <a:tableStyleId>{0E3FDE45-AF77-4B5C-9715-49D594BDF05E}</a:tableStyleId>
              </a:tblPr>
              <a:tblGrid>
                <a:gridCol w="1940410">
                  <a:extLst>
                    <a:ext uri="{9D8B030D-6E8A-4147-A177-3AD203B41FA5}">
                      <a16:colId xmlns:a16="http://schemas.microsoft.com/office/drawing/2014/main" val="2703048660"/>
                    </a:ext>
                  </a:extLst>
                </a:gridCol>
                <a:gridCol w="1940410">
                  <a:extLst>
                    <a:ext uri="{9D8B030D-6E8A-4147-A177-3AD203B41FA5}">
                      <a16:colId xmlns:a16="http://schemas.microsoft.com/office/drawing/2014/main" val="2239160981"/>
                    </a:ext>
                  </a:extLst>
                </a:gridCol>
                <a:gridCol w="1940410">
                  <a:extLst>
                    <a:ext uri="{9D8B030D-6E8A-4147-A177-3AD203B41FA5}">
                      <a16:colId xmlns:a16="http://schemas.microsoft.com/office/drawing/2014/main" val="650661305"/>
                    </a:ext>
                  </a:extLst>
                </a:gridCol>
              </a:tblGrid>
              <a:tr h="853753">
                <a:tc>
                  <a:txBody>
                    <a:bodyPr/>
                    <a:lstStyle/>
                    <a:p>
                      <a:r>
                        <a:rPr lang="en-US" dirty="0" err="1"/>
                        <a:t>GPUJobLength</a:t>
                      </a:r>
                      <a:endParaRPr lang="en-US" dirty="0"/>
                    </a:p>
                  </a:txBody>
                  <a:tcPr/>
                </a:tc>
                <a:tc>
                  <a:txBody>
                    <a:bodyPr/>
                    <a:lstStyle/>
                    <a:p>
                      <a:r>
                        <a:rPr lang="en-US" dirty="0"/>
                        <a:t>Maximum runtime</a:t>
                      </a:r>
                    </a:p>
                  </a:txBody>
                  <a:tcPr/>
                </a:tc>
                <a:tc>
                  <a:txBody>
                    <a:bodyPr/>
                    <a:lstStyle/>
                    <a:p>
                      <a:r>
                        <a:rPr lang="en-US" dirty="0"/>
                        <a:t>Per-user limitation</a:t>
                      </a:r>
                    </a:p>
                  </a:txBody>
                  <a:tcPr/>
                </a:tc>
                <a:extLst>
                  <a:ext uri="{0D108BD9-81ED-4DB2-BD59-A6C34878D82A}">
                    <a16:rowId xmlns:a16="http://schemas.microsoft.com/office/drawing/2014/main" val="106439020"/>
                  </a:ext>
                </a:extLst>
              </a:tr>
              <a:tr h="853753">
                <a:tc>
                  <a:txBody>
                    <a:bodyPr/>
                    <a:lstStyle/>
                    <a:p>
                      <a:r>
                        <a:rPr lang="en-US" dirty="0"/>
                        <a:t>Short</a:t>
                      </a:r>
                    </a:p>
                  </a:txBody>
                  <a:tcPr/>
                </a:tc>
                <a:tc>
                  <a:txBody>
                    <a:bodyPr/>
                    <a:lstStyle/>
                    <a:p>
                      <a:r>
                        <a:rPr lang="en-US" dirty="0"/>
                        <a:t>12 hours</a:t>
                      </a:r>
                    </a:p>
                  </a:txBody>
                  <a:tcPr/>
                </a:tc>
                <a:tc>
                  <a:txBody>
                    <a:bodyPr/>
                    <a:lstStyle/>
                    <a:p>
                      <a:r>
                        <a:rPr lang="en-US" dirty="0"/>
                        <a:t>2/3 of GPUs</a:t>
                      </a:r>
                    </a:p>
                  </a:txBody>
                  <a:tcPr/>
                </a:tc>
                <a:extLst>
                  <a:ext uri="{0D108BD9-81ED-4DB2-BD59-A6C34878D82A}">
                    <a16:rowId xmlns:a16="http://schemas.microsoft.com/office/drawing/2014/main" val="2601129546"/>
                  </a:ext>
                </a:extLst>
              </a:tr>
              <a:tr h="853753">
                <a:tc>
                  <a:txBody>
                    <a:bodyPr/>
                    <a:lstStyle/>
                    <a:p>
                      <a:r>
                        <a:rPr lang="en-US" dirty="0"/>
                        <a:t>Medium</a:t>
                      </a:r>
                    </a:p>
                  </a:txBody>
                  <a:tcPr/>
                </a:tc>
                <a:tc>
                  <a:txBody>
                    <a:bodyPr/>
                    <a:lstStyle/>
                    <a:p>
                      <a:r>
                        <a:rPr lang="en-US" dirty="0"/>
                        <a:t>24 hours</a:t>
                      </a:r>
                    </a:p>
                  </a:txBody>
                  <a:tcPr/>
                </a:tc>
                <a:tc>
                  <a:txBody>
                    <a:bodyPr/>
                    <a:lstStyle/>
                    <a:p>
                      <a:r>
                        <a:rPr lang="en-US" dirty="0"/>
                        <a:t>1/3 of GPUs</a:t>
                      </a:r>
                    </a:p>
                  </a:txBody>
                  <a:tcPr/>
                </a:tc>
                <a:extLst>
                  <a:ext uri="{0D108BD9-81ED-4DB2-BD59-A6C34878D82A}">
                    <a16:rowId xmlns:a16="http://schemas.microsoft.com/office/drawing/2014/main" val="3410734494"/>
                  </a:ext>
                </a:extLst>
              </a:tr>
              <a:tr h="853753">
                <a:tc>
                  <a:txBody>
                    <a:bodyPr/>
                    <a:lstStyle/>
                    <a:p>
                      <a:r>
                        <a:rPr lang="en-US" dirty="0"/>
                        <a:t>Long</a:t>
                      </a:r>
                    </a:p>
                  </a:txBody>
                  <a:tcPr/>
                </a:tc>
                <a:tc>
                  <a:txBody>
                    <a:bodyPr/>
                    <a:lstStyle/>
                    <a:p>
                      <a:r>
                        <a:rPr lang="en-US" dirty="0"/>
                        <a:t>7 days</a:t>
                      </a:r>
                    </a:p>
                  </a:txBody>
                  <a:tcPr/>
                </a:tc>
                <a:tc>
                  <a:txBody>
                    <a:bodyPr/>
                    <a:lstStyle/>
                    <a:p>
                      <a:r>
                        <a:rPr lang="en-US" dirty="0"/>
                        <a:t>4 GPUs</a:t>
                      </a:r>
                    </a:p>
                  </a:txBody>
                  <a:tcPr/>
                </a:tc>
                <a:extLst>
                  <a:ext uri="{0D108BD9-81ED-4DB2-BD59-A6C34878D82A}">
                    <a16:rowId xmlns:a16="http://schemas.microsoft.com/office/drawing/2014/main" val="2076207495"/>
                  </a:ext>
                </a:extLst>
              </a:tr>
            </a:tbl>
          </a:graphicData>
        </a:graphic>
      </p:graphicFrame>
      <p:sp>
        <p:nvSpPr>
          <p:cNvPr id="26" name="TextBox 25">
            <a:extLst>
              <a:ext uri="{FF2B5EF4-FFF2-40B4-BE49-F238E27FC236}">
                <a16:creationId xmlns:a16="http://schemas.microsoft.com/office/drawing/2014/main" id="{F854C15C-0D50-D7C9-8338-27C32AA417D0}"/>
              </a:ext>
            </a:extLst>
          </p:cNvPr>
          <p:cNvSpPr txBox="1"/>
          <p:nvPr/>
        </p:nvSpPr>
        <p:spPr>
          <a:xfrm>
            <a:off x="6096000" y="5098473"/>
            <a:ext cx="5821230" cy="369332"/>
          </a:xfrm>
          <a:prstGeom prst="rect">
            <a:avLst/>
          </a:prstGeom>
          <a:noFill/>
        </p:spPr>
        <p:txBody>
          <a:bodyPr wrap="square" rtlCol="0">
            <a:spAutoFit/>
          </a:bodyPr>
          <a:lstStyle/>
          <a:p>
            <a:pPr algn="ctr"/>
            <a:r>
              <a:rPr lang="en-US" i="1" dirty="0"/>
              <a:t>Maximize your workload capacity with </a:t>
            </a:r>
            <a:r>
              <a:rPr lang="en-US" b="1" i="1" dirty="0"/>
              <a:t>shorter</a:t>
            </a:r>
            <a:r>
              <a:rPr lang="en-US" i="1" dirty="0"/>
              <a:t> jobs!</a:t>
            </a:r>
          </a:p>
        </p:txBody>
      </p:sp>
    </p:spTree>
    <p:extLst>
      <p:ext uri="{BB962C8B-B14F-4D97-AF65-F5344CB8AC3E}">
        <p14:creationId xmlns:p14="http://schemas.microsoft.com/office/powerpoint/2010/main" val="11424371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4">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4">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4">
                                            <p:txEl>
                                              <p:pRg st="6" end="6"/>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4">
                                            <p:txEl>
                                              <p:pRg st="7" end="7"/>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4">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57199F9-2B3F-6477-E28E-472A613D005E}"/>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EC95804A-FBC7-E7F8-6F44-0A0B12E798E7}"/>
              </a:ext>
            </a:extLst>
          </p:cNvPr>
          <p:cNvSpPr>
            <a:spLocks noGrp="1"/>
          </p:cNvSpPr>
          <p:nvPr>
            <p:ph type="title"/>
          </p:nvPr>
        </p:nvSpPr>
        <p:spPr>
          <a:xfrm>
            <a:off x="306266" y="172662"/>
            <a:ext cx="9603398" cy="664485"/>
          </a:xfrm>
        </p:spPr>
        <p:txBody>
          <a:bodyPr>
            <a:normAutofit/>
          </a:bodyPr>
          <a:lstStyle/>
          <a:p>
            <a:r>
              <a:rPr lang="en-US" sz="4000" dirty="0"/>
              <a:t>Handling data</a:t>
            </a:r>
          </a:p>
        </p:txBody>
      </p:sp>
      <p:sp>
        <p:nvSpPr>
          <p:cNvPr id="10" name="Google Shape;151;p21">
            <a:extLst>
              <a:ext uri="{FF2B5EF4-FFF2-40B4-BE49-F238E27FC236}">
                <a16:creationId xmlns:a16="http://schemas.microsoft.com/office/drawing/2014/main" id="{D278C7DF-388C-1C69-4DEE-F703AA706085}"/>
              </a:ext>
            </a:extLst>
          </p:cNvPr>
          <p:cNvSpPr txBox="1">
            <a:spLocks/>
          </p:cNvSpPr>
          <p:nvPr/>
        </p:nvSpPr>
        <p:spPr>
          <a:xfrm>
            <a:off x="11211044" y="6217623"/>
            <a:ext cx="817200" cy="524800"/>
          </a:xfrm>
          <a:prstGeom prst="rect">
            <a:avLst/>
          </a:prstGeom>
          <a:noFill/>
          <a:ln>
            <a:noFill/>
          </a:ln>
        </p:spPr>
        <p:txBody>
          <a:bodyPr spcFirstLastPara="1" wrap="square" lIns="121900" tIns="121900" rIns="121900" bIns="121900" anchor="ctr" anchorCtr="0">
            <a:normAutofit/>
          </a:bodyPr>
          <a:lstStyle>
            <a:defPPr>
              <a:defRPr lang="en-US"/>
            </a:defPPr>
            <a:lvl1pPr marL="0" lvl="0" indent="0" algn="r" defTabSz="914400" rtl="0" eaLnBrk="1" latinLnBrk="0" hangingPunct="1">
              <a:spcBef>
                <a:spcPts val="0"/>
              </a:spcBef>
              <a:buNone/>
              <a:defRPr sz="1100" b="0" i="0" kern="1200">
                <a:solidFill>
                  <a:schemeClr val="tx1"/>
                </a:solidFill>
                <a:latin typeface="Helvetica Neue Light" panose="02000403000000020004" pitchFamily="2" charset="0"/>
                <a:ea typeface="Helvetica Neue Light" panose="02000403000000020004" pitchFamily="2" charset="0"/>
                <a:cs typeface="+mn-cs"/>
              </a:defRPr>
            </a:lvl1pPr>
            <a:lvl2pPr marL="0" lvl="1" indent="0" algn="r" defTabSz="914400" rtl="0" eaLnBrk="1" latinLnBrk="0" hangingPunct="1">
              <a:spcBef>
                <a:spcPts val="0"/>
              </a:spcBef>
              <a:buNone/>
              <a:defRPr sz="1800" kern="1200">
                <a:solidFill>
                  <a:schemeClr val="tx1"/>
                </a:solidFill>
                <a:latin typeface="+mn-lt"/>
                <a:ea typeface="+mn-ea"/>
                <a:cs typeface="+mn-cs"/>
              </a:defRPr>
            </a:lvl2pPr>
            <a:lvl3pPr marL="0" lvl="2" indent="0" algn="r" defTabSz="914400" rtl="0" eaLnBrk="1" latinLnBrk="0" hangingPunct="1">
              <a:spcBef>
                <a:spcPts val="0"/>
              </a:spcBef>
              <a:buNone/>
              <a:defRPr sz="1800" kern="1200">
                <a:solidFill>
                  <a:schemeClr val="tx1"/>
                </a:solidFill>
                <a:latin typeface="+mn-lt"/>
                <a:ea typeface="+mn-ea"/>
                <a:cs typeface="+mn-cs"/>
              </a:defRPr>
            </a:lvl3pPr>
            <a:lvl4pPr marL="0" lvl="3" indent="0" algn="r" defTabSz="914400" rtl="0" eaLnBrk="1" latinLnBrk="0" hangingPunct="1">
              <a:spcBef>
                <a:spcPts val="0"/>
              </a:spcBef>
              <a:buNone/>
              <a:defRPr sz="1800" kern="1200">
                <a:solidFill>
                  <a:schemeClr val="tx1"/>
                </a:solidFill>
                <a:latin typeface="+mn-lt"/>
                <a:ea typeface="+mn-ea"/>
                <a:cs typeface="+mn-cs"/>
              </a:defRPr>
            </a:lvl4pPr>
            <a:lvl5pPr marL="0" lvl="4" indent="0" algn="r" defTabSz="914400" rtl="0" eaLnBrk="1" latinLnBrk="0" hangingPunct="1">
              <a:spcBef>
                <a:spcPts val="0"/>
              </a:spcBef>
              <a:buNone/>
              <a:defRPr sz="1800" kern="1200">
                <a:solidFill>
                  <a:schemeClr val="tx1"/>
                </a:solidFill>
                <a:latin typeface="+mn-lt"/>
                <a:ea typeface="+mn-ea"/>
                <a:cs typeface="+mn-cs"/>
              </a:defRPr>
            </a:lvl5pPr>
            <a:lvl6pPr marL="0" lvl="5" indent="0" algn="r" defTabSz="914400" rtl="0" eaLnBrk="1" latinLnBrk="0" hangingPunct="1">
              <a:spcBef>
                <a:spcPts val="0"/>
              </a:spcBef>
              <a:buNone/>
              <a:defRPr sz="1800" kern="1200">
                <a:solidFill>
                  <a:schemeClr val="tx1"/>
                </a:solidFill>
                <a:latin typeface="+mn-lt"/>
                <a:ea typeface="+mn-ea"/>
                <a:cs typeface="+mn-cs"/>
              </a:defRPr>
            </a:lvl6pPr>
            <a:lvl7pPr marL="0" lvl="6" indent="0" algn="r" defTabSz="914400" rtl="0" eaLnBrk="1" latinLnBrk="0" hangingPunct="1">
              <a:spcBef>
                <a:spcPts val="0"/>
              </a:spcBef>
              <a:buNone/>
              <a:defRPr sz="1800" kern="1200">
                <a:solidFill>
                  <a:schemeClr val="tx1"/>
                </a:solidFill>
                <a:latin typeface="+mn-lt"/>
                <a:ea typeface="+mn-ea"/>
                <a:cs typeface="+mn-cs"/>
              </a:defRPr>
            </a:lvl7pPr>
            <a:lvl8pPr marL="0" lvl="7" indent="0" algn="r" defTabSz="914400" rtl="0" eaLnBrk="1" latinLnBrk="0" hangingPunct="1">
              <a:spcBef>
                <a:spcPts val="0"/>
              </a:spcBef>
              <a:buNone/>
              <a:defRPr sz="1800" kern="1200">
                <a:solidFill>
                  <a:schemeClr val="tx1"/>
                </a:solidFill>
                <a:latin typeface="+mn-lt"/>
                <a:ea typeface="+mn-ea"/>
                <a:cs typeface="+mn-cs"/>
              </a:defRPr>
            </a:lvl8pPr>
            <a:lvl9pPr marL="0" lvl="8" indent="0" algn="r" defTabSz="914400" rtl="0" eaLnBrk="1" latinLnBrk="0" hangingPunct="1">
              <a:spcBef>
                <a:spcPts val="0"/>
              </a:spcBef>
              <a:buNone/>
              <a:defRPr sz="1800" kern="1200">
                <a:solidFill>
                  <a:schemeClr val="tx1"/>
                </a:solidFill>
                <a:latin typeface="+mn-lt"/>
                <a:ea typeface="+mn-ea"/>
                <a:cs typeface="+mn-cs"/>
              </a:defRPr>
            </a:lvl9pPr>
          </a:lstStyle>
          <a:p>
            <a:pPr defTabSz="1219170">
              <a:buClr>
                <a:srgbClr val="000000"/>
              </a:buClr>
            </a:pPr>
            <a:fld id="{00000000-1234-1234-1234-123412341234}" type="slidenum">
              <a:rPr lang="en" kern="0" smtClean="0">
                <a:solidFill>
                  <a:srgbClr val="000000"/>
                </a:solidFill>
                <a:latin typeface="Arial"/>
                <a:cs typeface="Arial"/>
                <a:sym typeface="Arial"/>
              </a:rPr>
              <a:pPr defTabSz="1219170">
                <a:buClr>
                  <a:srgbClr val="000000"/>
                </a:buClr>
              </a:pPr>
              <a:t>23</a:t>
            </a:fld>
            <a:endParaRPr lang="en" kern="0">
              <a:solidFill>
                <a:srgbClr val="000000"/>
              </a:solidFill>
              <a:latin typeface="Arial"/>
              <a:cs typeface="Arial"/>
              <a:sym typeface="Arial"/>
            </a:endParaRPr>
          </a:p>
        </p:txBody>
      </p:sp>
      <p:sp>
        <p:nvSpPr>
          <p:cNvPr id="23" name="Google Shape;154;p21">
            <a:extLst>
              <a:ext uri="{FF2B5EF4-FFF2-40B4-BE49-F238E27FC236}">
                <a16:creationId xmlns:a16="http://schemas.microsoft.com/office/drawing/2014/main" id="{7E30C818-45D4-5597-02F5-74CF0F22C8ED}"/>
              </a:ext>
            </a:extLst>
          </p:cNvPr>
          <p:cNvSpPr/>
          <p:nvPr/>
        </p:nvSpPr>
        <p:spPr>
          <a:xfrm>
            <a:off x="586966" y="1891483"/>
            <a:ext cx="2488000" cy="1044000"/>
          </a:xfrm>
          <a:prstGeom prst="roundRect">
            <a:avLst>
              <a:gd name="adj" fmla="val 16667"/>
            </a:avLst>
          </a:prstGeom>
          <a:solidFill>
            <a:schemeClr val="lt2"/>
          </a:solidFill>
          <a:ln w="38100" cap="flat" cmpd="sng">
            <a:solidFill>
              <a:schemeClr val="dk2"/>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r>
              <a:rPr lang="en" sz="1867" b="1" kern="0" dirty="0">
                <a:solidFill>
                  <a:srgbClr val="000000"/>
                </a:solidFill>
                <a:latin typeface="Arial"/>
                <a:cs typeface="Arial"/>
                <a:sym typeface="Arial"/>
              </a:rPr>
              <a:t>Access Point</a:t>
            </a:r>
            <a:endParaRPr sz="1867" b="1" kern="0" dirty="0">
              <a:solidFill>
                <a:srgbClr val="000000"/>
              </a:solidFill>
              <a:latin typeface="Arial"/>
              <a:cs typeface="Arial"/>
              <a:sym typeface="Arial"/>
            </a:endParaRPr>
          </a:p>
        </p:txBody>
      </p:sp>
      <p:grpSp>
        <p:nvGrpSpPr>
          <p:cNvPr id="26" name="Google Shape;156;p21">
            <a:extLst>
              <a:ext uri="{FF2B5EF4-FFF2-40B4-BE49-F238E27FC236}">
                <a16:creationId xmlns:a16="http://schemas.microsoft.com/office/drawing/2014/main" id="{B5C7092E-5DB8-949B-91EE-D5CA2349FFAF}"/>
              </a:ext>
            </a:extLst>
          </p:cNvPr>
          <p:cNvGrpSpPr/>
          <p:nvPr/>
        </p:nvGrpSpPr>
        <p:grpSpPr>
          <a:xfrm>
            <a:off x="306266" y="2954750"/>
            <a:ext cx="3220000" cy="2365900"/>
            <a:chOff x="501938" y="3149750"/>
            <a:chExt cx="2415000" cy="1774425"/>
          </a:xfrm>
        </p:grpSpPr>
        <p:grpSp>
          <p:nvGrpSpPr>
            <p:cNvPr id="27" name="Google Shape;157;p21">
              <a:extLst>
                <a:ext uri="{FF2B5EF4-FFF2-40B4-BE49-F238E27FC236}">
                  <a16:creationId xmlns:a16="http://schemas.microsoft.com/office/drawing/2014/main" id="{8E5D6282-EF37-86A0-D94D-A9668EFD44B4}"/>
                </a:ext>
              </a:extLst>
            </p:cNvPr>
            <p:cNvGrpSpPr/>
            <p:nvPr/>
          </p:nvGrpSpPr>
          <p:grpSpPr>
            <a:xfrm>
              <a:off x="501938" y="3286775"/>
              <a:ext cx="2415000" cy="1637400"/>
              <a:chOff x="501938" y="3286775"/>
              <a:chExt cx="2415000" cy="1637400"/>
            </a:xfrm>
          </p:grpSpPr>
          <p:sp>
            <p:nvSpPr>
              <p:cNvPr id="30" name="Google Shape;158;p21">
                <a:extLst>
                  <a:ext uri="{FF2B5EF4-FFF2-40B4-BE49-F238E27FC236}">
                    <a16:creationId xmlns:a16="http://schemas.microsoft.com/office/drawing/2014/main" id="{56E2488E-B711-0F50-0BF4-857B2AABE380}"/>
                  </a:ext>
                </a:extLst>
              </p:cNvPr>
              <p:cNvSpPr/>
              <p:nvPr/>
            </p:nvSpPr>
            <p:spPr>
              <a:xfrm>
                <a:off x="501938" y="3286775"/>
                <a:ext cx="2415000" cy="1637400"/>
              </a:xfrm>
              <a:prstGeom prst="rect">
                <a:avLst/>
              </a:prstGeom>
              <a:solidFill>
                <a:srgbClr val="C9DAF8"/>
              </a:solidFill>
              <a:ln>
                <a:noFill/>
              </a:ln>
            </p:spPr>
            <p:txBody>
              <a:bodyPr spcFirstLastPara="1" wrap="square" lIns="121900" tIns="121900" rIns="121900" bIns="121900" anchor="b" anchorCtr="0">
                <a:noAutofit/>
              </a:bodyPr>
              <a:lstStyle/>
              <a:p>
                <a:pPr algn="ctr" defTabSz="1219170">
                  <a:buClr>
                    <a:srgbClr val="000000"/>
                  </a:buClr>
                  <a:buSzPts val="1100"/>
                </a:pPr>
                <a:r>
                  <a:rPr lang="en" sz="1867" b="1" kern="0">
                    <a:solidFill>
                      <a:srgbClr val="000000"/>
                    </a:solidFill>
                    <a:latin typeface="Arial"/>
                    <a:cs typeface="Arial"/>
                    <a:sym typeface="Arial"/>
                  </a:rPr>
                  <a:t>Data spaces</a:t>
                </a:r>
                <a:endParaRPr sz="1867" b="1" kern="0">
                  <a:solidFill>
                    <a:srgbClr val="000000"/>
                  </a:solidFill>
                  <a:latin typeface="Arial"/>
                  <a:cs typeface="Arial"/>
                  <a:sym typeface="Arial"/>
                </a:endParaRPr>
              </a:p>
            </p:txBody>
          </p:sp>
          <p:sp>
            <p:nvSpPr>
              <p:cNvPr id="31" name="Google Shape;159;p21">
                <a:extLst>
                  <a:ext uri="{FF2B5EF4-FFF2-40B4-BE49-F238E27FC236}">
                    <a16:creationId xmlns:a16="http://schemas.microsoft.com/office/drawing/2014/main" id="{2262C3A7-B662-3CC1-1019-D7189D77DCEB}"/>
                  </a:ext>
                </a:extLst>
              </p:cNvPr>
              <p:cNvSpPr/>
              <p:nvPr/>
            </p:nvSpPr>
            <p:spPr>
              <a:xfrm>
                <a:off x="704713" y="3436850"/>
                <a:ext cx="896400" cy="1017900"/>
              </a:xfrm>
              <a:prstGeom prst="can">
                <a:avLst>
                  <a:gd name="adj" fmla="val 25000"/>
                </a:avLst>
              </a:prstGeom>
              <a:solidFill>
                <a:schemeClr val="lt2"/>
              </a:solidFill>
              <a:ln w="38100" cap="flat" cmpd="sng">
                <a:solidFill>
                  <a:schemeClr val="dk2"/>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r>
                  <a:rPr lang="en" sz="1867" b="1" kern="0" dirty="0">
                    <a:solidFill>
                      <a:srgbClr val="000000"/>
                    </a:solidFill>
                    <a:latin typeface="Arial"/>
                    <a:cs typeface="Arial"/>
                    <a:sym typeface="Arial"/>
                  </a:rPr>
                  <a:t>/home</a:t>
                </a:r>
              </a:p>
              <a:p>
                <a:pPr algn="ctr" defTabSz="1219170">
                  <a:buClr>
                    <a:srgbClr val="000000"/>
                  </a:buClr>
                </a:pPr>
                <a:r>
                  <a:rPr lang="en" sz="1400" kern="0" dirty="0">
                    <a:solidFill>
                      <a:srgbClr val="000000"/>
                    </a:solidFill>
                    <a:latin typeface="Arial"/>
                    <a:cs typeface="Arial"/>
                    <a:sym typeface="Arial"/>
                  </a:rPr>
                  <a:t>(small files)</a:t>
                </a:r>
                <a:endParaRPr sz="1400" kern="0" dirty="0">
                  <a:solidFill>
                    <a:srgbClr val="000000"/>
                  </a:solidFill>
                  <a:latin typeface="Arial"/>
                  <a:cs typeface="Arial"/>
                  <a:sym typeface="Arial"/>
                </a:endParaRPr>
              </a:p>
            </p:txBody>
          </p:sp>
          <p:sp>
            <p:nvSpPr>
              <p:cNvPr id="32" name="Google Shape;160;p21">
                <a:extLst>
                  <a:ext uri="{FF2B5EF4-FFF2-40B4-BE49-F238E27FC236}">
                    <a16:creationId xmlns:a16="http://schemas.microsoft.com/office/drawing/2014/main" id="{0D80CAB1-1547-D2BA-666D-6DAC11BA23C4}"/>
                  </a:ext>
                </a:extLst>
              </p:cNvPr>
              <p:cNvSpPr/>
              <p:nvPr/>
            </p:nvSpPr>
            <p:spPr>
              <a:xfrm>
                <a:off x="1769745" y="3436850"/>
                <a:ext cx="896400" cy="1017900"/>
              </a:xfrm>
              <a:prstGeom prst="can">
                <a:avLst>
                  <a:gd name="adj" fmla="val 25000"/>
                </a:avLst>
              </a:prstGeom>
              <a:solidFill>
                <a:schemeClr val="lt2"/>
              </a:solidFill>
              <a:ln w="38100" cap="flat" cmpd="sng">
                <a:solidFill>
                  <a:schemeClr val="dk2"/>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r>
                  <a:rPr lang="en" sz="1200" b="1" kern="0" dirty="0">
                    <a:solidFill>
                      <a:srgbClr val="000000"/>
                    </a:solidFill>
                    <a:latin typeface="Arial"/>
                    <a:cs typeface="Arial"/>
                    <a:sym typeface="Arial"/>
                  </a:rPr>
                  <a:t>/ospool/data</a:t>
                </a:r>
              </a:p>
              <a:p>
                <a:pPr algn="ctr" defTabSz="1219170">
                  <a:buClr>
                    <a:srgbClr val="000000"/>
                  </a:buClr>
                </a:pPr>
                <a:r>
                  <a:rPr lang="en" sz="1200" kern="0" dirty="0">
                    <a:solidFill>
                      <a:srgbClr val="000000"/>
                    </a:solidFill>
                    <a:latin typeface="Arial"/>
                    <a:cs typeface="Arial"/>
                    <a:sym typeface="Arial"/>
                  </a:rPr>
                  <a:t>or</a:t>
                </a:r>
              </a:p>
              <a:p>
                <a:pPr algn="ctr" defTabSz="1219170">
                  <a:buClr>
                    <a:srgbClr val="000000"/>
                  </a:buClr>
                </a:pPr>
                <a:r>
                  <a:rPr lang="en" sz="1867" b="1" kern="0" dirty="0">
                    <a:solidFill>
                      <a:srgbClr val="000000"/>
                    </a:solidFill>
                    <a:latin typeface="Arial"/>
                    <a:cs typeface="Arial"/>
                    <a:sym typeface="Arial"/>
                  </a:rPr>
                  <a:t>/staging</a:t>
                </a:r>
              </a:p>
              <a:p>
                <a:pPr marL="0" marR="0" lvl="0" indent="0" algn="ctr" defTabSz="1219170" rtl="0" eaLnBrk="1" fontAlgn="auto" latinLnBrk="0" hangingPunct="1">
                  <a:lnSpc>
                    <a:spcPct val="100000"/>
                  </a:lnSpc>
                  <a:spcBef>
                    <a:spcPts val="0"/>
                  </a:spcBef>
                  <a:spcAft>
                    <a:spcPts val="0"/>
                  </a:spcAft>
                  <a:buClr>
                    <a:srgbClr val="000000"/>
                  </a:buClr>
                  <a:buSzTx/>
                  <a:buFontTx/>
                  <a:buNone/>
                  <a:tabLst/>
                  <a:defRPr/>
                </a:pPr>
                <a:r>
                  <a:rPr kumimoji="0" lang="en-US" sz="1400" b="0" i="0" u="none" strike="noStrike" kern="0" cap="none" spc="0" normalizeH="0" baseline="0" noProof="0" dirty="0">
                    <a:ln>
                      <a:noFill/>
                    </a:ln>
                    <a:solidFill>
                      <a:srgbClr val="000000"/>
                    </a:solidFill>
                    <a:effectLst/>
                    <a:uLnTx/>
                    <a:uFillTx/>
                    <a:latin typeface="Arial"/>
                    <a:ea typeface="+mn-ea"/>
                    <a:cs typeface="Arial"/>
                    <a:sym typeface="Arial"/>
                  </a:rPr>
                  <a:t>(large files)</a:t>
                </a:r>
              </a:p>
            </p:txBody>
          </p:sp>
        </p:grpSp>
        <p:cxnSp>
          <p:nvCxnSpPr>
            <p:cNvPr id="28" name="Google Shape;161;p21">
              <a:extLst>
                <a:ext uri="{FF2B5EF4-FFF2-40B4-BE49-F238E27FC236}">
                  <a16:creationId xmlns:a16="http://schemas.microsoft.com/office/drawing/2014/main" id="{9171510E-7826-4C20-6B31-7792176AA357}"/>
                </a:ext>
              </a:extLst>
            </p:cNvPr>
            <p:cNvCxnSpPr>
              <a:stCxn id="31" idx="1"/>
            </p:cNvCxnSpPr>
            <p:nvPr/>
          </p:nvCxnSpPr>
          <p:spPr>
            <a:xfrm rot="10800000">
              <a:off x="1152913" y="3149750"/>
              <a:ext cx="0" cy="287100"/>
            </a:xfrm>
            <a:prstGeom prst="straightConnector1">
              <a:avLst/>
            </a:prstGeom>
            <a:noFill/>
            <a:ln w="38100" cap="flat" cmpd="sng">
              <a:solidFill>
                <a:schemeClr val="dk2"/>
              </a:solidFill>
              <a:prstDash val="solid"/>
              <a:round/>
              <a:headEnd type="none" w="med" len="med"/>
              <a:tailEnd type="none" w="med" len="med"/>
            </a:ln>
          </p:spPr>
        </p:cxnSp>
        <p:cxnSp>
          <p:nvCxnSpPr>
            <p:cNvPr id="29" name="Google Shape;162;p21">
              <a:extLst>
                <a:ext uri="{FF2B5EF4-FFF2-40B4-BE49-F238E27FC236}">
                  <a16:creationId xmlns:a16="http://schemas.microsoft.com/office/drawing/2014/main" id="{D48441EC-5124-DB0F-7A67-DF1108DF61FB}"/>
                </a:ext>
              </a:extLst>
            </p:cNvPr>
            <p:cNvCxnSpPr/>
            <p:nvPr/>
          </p:nvCxnSpPr>
          <p:spPr>
            <a:xfrm rot="10800000">
              <a:off x="2217938" y="3149750"/>
              <a:ext cx="0" cy="287100"/>
            </a:xfrm>
            <a:prstGeom prst="straightConnector1">
              <a:avLst/>
            </a:prstGeom>
            <a:noFill/>
            <a:ln w="38100" cap="flat" cmpd="sng">
              <a:solidFill>
                <a:schemeClr val="dk2"/>
              </a:solidFill>
              <a:prstDash val="solid"/>
              <a:round/>
              <a:headEnd type="none" w="med" len="med"/>
              <a:tailEnd type="none" w="med" len="med"/>
            </a:ln>
          </p:spPr>
        </p:cxnSp>
      </p:grpSp>
      <p:grpSp>
        <p:nvGrpSpPr>
          <p:cNvPr id="33" name="Google Shape;163;p21">
            <a:extLst>
              <a:ext uri="{FF2B5EF4-FFF2-40B4-BE49-F238E27FC236}">
                <a16:creationId xmlns:a16="http://schemas.microsoft.com/office/drawing/2014/main" id="{DFC08653-A046-A070-7F7D-FB7033702DAA}"/>
              </a:ext>
            </a:extLst>
          </p:cNvPr>
          <p:cNvGrpSpPr/>
          <p:nvPr/>
        </p:nvGrpSpPr>
        <p:grpSpPr>
          <a:xfrm>
            <a:off x="8771614" y="846492"/>
            <a:ext cx="3137853" cy="4474157"/>
            <a:chOff x="6565525" y="484000"/>
            <a:chExt cx="2415000" cy="3604499"/>
          </a:xfrm>
        </p:grpSpPr>
        <p:sp>
          <p:nvSpPr>
            <p:cNvPr id="34" name="Google Shape;164;p21">
              <a:extLst>
                <a:ext uri="{FF2B5EF4-FFF2-40B4-BE49-F238E27FC236}">
                  <a16:creationId xmlns:a16="http://schemas.microsoft.com/office/drawing/2014/main" id="{A993D739-9297-4C5D-068D-B2B6FECFEF9A}"/>
                </a:ext>
              </a:extLst>
            </p:cNvPr>
            <p:cNvSpPr/>
            <p:nvPr/>
          </p:nvSpPr>
          <p:spPr>
            <a:xfrm>
              <a:off x="6565525" y="484000"/>
              <a:ext cx="2415000" cy="3604499"/>
            </a:xfrm>
            <a:prstGeom prst="rect">
              <a:avLst/>
            </a:prstGeom>
            <a:solidFill>
              <a:srgbClr val="F4CCCC"/>
            </a:solidFill>
            <a:ln>
              <a:noFill/>
            </a:ln>
          </p:spPr>
          <p:txBody>
            <a:bodyPr spcFirstLastPara="1" wrap="square" lIns="121900" tIns="121900" rIns="121900" bIns="121900" anchor="t" anchorCtr="0">
              <a:noAutofit/>
            </a:bodyPr>
            <a:lstStyle/>
            <a:p>
              <a:pPr algn="ctr" defTabSz="1219170">
                <a:buClr>
                  <a:srgbClr val="000000"/>
                </a:buClr>
              </a:pPr>
              <a:r>
                <a:rPr lang="en" sz="1867" b="1" kern="0" dirty="0">
                  <a:solidFill>
                    <a:srgbClr val="000000"/>
                  </a:solidFill>
                  <a:latin typeface="Arial"/>
                  <a:cs typeface="Arial"/>
                  <a:sym typeface="Arial"/>
                </a:rPr>
                <a:t>Pool</a:t>
              </a:r>
              <a:endParaRPr sz="1867" b="1" kern="0" dirty="0">
                <a:solidFill>
                  <a:srgbClr val="000000"/>
                </a:solidFill>
                <a:latin typeface="Arial"/>
                <a:cs typeface="Arial"/>
                <a:sym typeface="Arial"/>
              </a:endParaRPr>
            </a:p>
          </p:txBody>
        </p:sp>
        <p:sp>
          <p:nvSpPr>
            <p:cNvPr id="35" name="Google Shape;165;p21">
              <a:extLst>
                <a:ext uri="{FF2B5EF4-FFF2-40B4-BE49-F238E27FC236}">
                  <a16:creationId xmlns:a16="http://schemas.microsoft.com/office/drawing/2014/main" id="{704C2923-0737-F97E-AFEE-11BFEC37BE0D}"/>
                </a:ext>
              </a:extLst>
            </p:cNvPr>
            <p:cNvSpPr/>
            <p:nvPr/>
          </p:nvSpPr>
          <p:spPr>
            <a:xfrm>
              <a:off x="6730867" y="950737"/>
              <a:ext cx="2084400" cy="588600"/>
            </a:xfrm>
            <a:prstGeom prst="roundRect">
              <a:avLst>
                <a:gd name="adj" fmla="val 16667"/>
              </a:avLst>
            </a:prstGeom>
            <a:solidFill>
              <a:schemeClr val="lt2"/>
            </a:solidFill>
            <a:ln w="38100" cap="flat" cmpd="sng">
              <a:solidFill>
                <a:schemeClr val="dk2"/>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r>
                <a:rPr lang="en" sz="1867" kern="0" dirty="0">
                  <a:solidFill>
                    <a:srgbClr val="000000"/>
                  </a:solidFill>
                  <a:latin typeface="Arial"/>
                  <a:cs typeface="Arial"/>
                  <a:sym typeface="Arial"/>
                </a:rPr>
                <a:t>Execution Point</a:t>
              </a:r>
              <a:endParaRPr sz="1867" kern="0" dirty="0">
                <a:solidFill>
                  <a:srgbClr val="000000"/>
                </a:solidFill>
                <a:latin typeface="Arial"/>
                <a:cs typeface="Arial"/>
                <a:sym typeface="Arial"/>
              </a:endParaRPr>
            </a:p>
          </p:txBody>
        </p:sp>
        <p:sp>
          <p:nvSpPr>
            <p:cNvPr id="36" name="Google Shape;166;p21">
              <a:extLst>
                <a:ext uri="{FF2B5EF4-FFF2-40B4-BE49-F238E27FC236}">
                  <a16:creationId xmlns:a16="http://schemas.microsoft.com/office/drawing/2014/main" id="{6923D523-7F16-6ED5-7444-1F0D5E7477B9}"/>
                </a:ext>
              </a:extLst>
            </p:cNvPr>
            <p:cNvSpPr/>
            <p:nvPr/>
          </p:nvSpPr>
          <p:spPr>
            <a:xfrm>
              <a:off x="6730867" y="1763121"/>
              <a:ext cx="2084400" cy="588600"/>
            </a:xfrm>
            <a:prstGeom prst="roundRect">
              <a:avLst>
                <a:gd name="adj" fmla="val 16667"/>
              </a:avLst>
            </a:prstGeom>
            <a:solidFill>
              <a:schemeClr val="lt2"/>
            </a:solidFill>
            <a:ln w="38100" cap="flat" cmpd="sng">
              <a:solidFill>
                <a:schemeClr val="dk2"/>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r>
                <a:rPr lang="en-US" sz="1867" kern="0" dirty="0">
                  <a:solidFill>
                    <a:srgbClr val="000000"/>
                  </a:solidFill>
                  <a:latin typeface="Arial"/>
                  <a:cs typeface="Arial"/>
                  <a:sym typeface="Arial"/>
                </a:rPr>
                <a:t>Execution Point</a:t>
              </a:r>
            </a:p>
          </p:txBody>
        </p:sp>
        <p:sp>
          <p:nvSpPr>
            <p:cNvPr id="37" name="Google Shape;167;p21">
              <a:extLst>
                <a:ext uri="{FF2B5EF4-FFF2-40B4-BE49-F238E27FC236}">
                  <a16:creationId xmlns:a16="http://schemas.microsoft.com/office/drawing/2014/main" id="{A6C74DFC-258C-1BEF-7FDD-5C553899DA50}"/>
                </a:ext>
              </a:extLst>
            </p:cNvPr>
            <p:cNvSpPr/>
            <p:nvPr/>
          </p:nvSpPr>
          <p:spPr>
            <a:xfrm>
              <a:off x="6730867" y="2558578"/>
              <a:ext cx="2084400" cy="588600"/>
            </a:xfrm>
            <a:prstGeom prst="roundRect">
              <a:avLst>
                <a:gd name="adj" fmla="val 16667"/>
              </a:avLst>
            </a:prstGeom>
            <a:solidFill>
              <a:schemeClr val="lt2"/>
            </a:solidFill>
            <a:ln w="38100" cap="flat" cmpd="sng">
              <a:solidFill>
                <a:schemeClr val="dk2"/>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r>
                <a:rPr lang="en-US" sz="1867" kern="0" dirty="0">
                  <a:solidFill>
                    <a:srgbClr val="000000"/>
                  </a:solidFill>
                  <a:latin typeface="Arial"/>
                  <a:cs typeface="Arial"/>
                  <a:sym typeface="Arial"/>
                </a:rPr>
                <a:t>Execution Point</a:t>
              </a:r>
            </a:p>
          </p:txBody>
        </p:sp>
        <p:sp>
          <p:nvSpPr>
            <p:cNvPr id="38" name="Google Shape;168;p21">
              <a:extLst>
                <a:ext uri="{FF2B5EF4-FFF2-40B4-BE49-F238E27FC236}">
                  <a16:creationId xmlns:a16="http://schemas.microsoft.com/office/drawing/2014/main" id="{1C48A33C-696B-112E-403F-DC9D6BFE0079}"/>
                </a:ext>
              </a:extLst>
            </p:cNvPr>
            <p:cNvSpPr/>
            <p:nvPr/>
          </p:nvSpPr>
          <p:spPr>
            <a:xfrm>
              <a:off x="6730867" y="3320212"/>
              <a:ext cx="2084400" cy="588600"/>
            </a:xfrm>
            <a:prstGeom prst="roundRect">
              <a:avLst>
                <a:gd name="adj" fmla="val 16667"/>
              </a:avLst>
            </a:prstGeom>
            <a:solidFill>
              <a:schemeClr val="lt2"/>
            </a:solidFill>
            <a:ln w="38100" cap="flat" cmpd="sng">
              <a:solidFill>
                <a:schemeClr val="dk2"/>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00000"/>
                </a:buClr>
              </a:pPr>
              <a:r>
                <a:rPr lang="en-US" sz="1867" kern="0" dirty="0">
                  <a:solidFill>
                    <a:srgbClr val="000000"/>
                  </a:solidFill>
                  <a:latin typeface="Arial"/>
                  <a:cs typeface="Arial"/>
                  <a:sym typeface="Arial"/>
                </a:rPr>
                <a:t>Execution Point</a:t>
              </a:r>
            </a:p>
          </p:txBody>
        </p:sp>
      </p:grpSp>
      <p:cxnSp>
        <p:nvCxnSpPr>
          <p:cNvPr id="42" name="Google Shape;172;p21">
            <a:extLst>
              <a:ext uri="{FF2B5EF4-FFF2-40B4-BE49-F238E27FC236}">
                <a16:creationId xmlns:a16="http://schemas.microsoft.com/office/drawing/2014/main" id="{DE3772B2-0414-E5EE-66A7-4F86425B8BE4}"/>
              </a:ext>
            </a:extLst>
          </p:cNvPr>
          <p:cNvCxnSpPr>
            <a:cxnSpLocks/>
            <a:stCxn id="23" idx="3"/>
          </p:cNvCxnSpPr>
          <p:nvPr/>
        </p:nvCxnSpPr>
        <p:spPr>
          <a:xfrm flipV="1">
            <a:off x="3074966" y="2413482"/>
            <a:ext cx="5696648" cy="1"/>
          </a:xfrm>
          <a:prstGeom prst="straightConnector1">
            <a:avLst/>
          </a:prstGeom>
          <a:noFill/>
          <a:ln w="19050" cap="flat" cmpd="sng">
            <a:solidFill>
              <a:schemeClr val="dk2"/>
            </a:solidFill>
            <a:prstDash val="dash"/>
            <a:round/>
            <a:headEnd type="triangle" w="med" len="med"/>
            <a:tailEnd type="triangle" w="med" len="med"/>
          </a:ln>
        </p:spPr>
      </p:cxnSp>
      <p:pic>
        <p:nvPicPr>
          <p:cNvPr id="43" name="Google Shape;173;p21">
            <a:extLst>
              <a:ext uri="{FF2B5EF4-FFF2-40B4-BE49-F238E27FC236}">
                <a16:creationId xmlns:a16="http://schemas.microsoft.com/office/drawing/2014/main" id="{4182BDD7-2894-30F8-F80B-06E948824BFE}"/>
              </a:ext>
            </a:extLst>
          </p:cNvPr>
          <p:cNvPicPr preferRelativeResize="0"/>
          <p:nvPr/>
        </p:nvPicPr>
        <p:blipFill>
          <a:blip r:embed="rId2">
            <a:alphaModFix/>
          </a:blip>
          <a:stretch>
            <a:fillRect/>
          </a:stretch>
        </p:blipFill>
        <p:spPr>
          <a:xfrm>
            <a:off x="3537978" y="1671997"/>
            <a:ext cx="2220415" cy="524799"/>
          </a:xfrm>
          <a:prstGeom prst="rect">
            <a:avLst/>
          </a:prstGeom>
          <a:noFill/>
          <a:ln>
            <a:noFill/>
          </a:ln>
        </p:spPr>
      </p:pic>
      <p:pic>
        <p:nvPicPr>
          <p:cNvPr id="49" name="Graphic 48">
            <a:extLst>
              <a:ext uri="{FF2B5EF4-FFF2-40B4-BE49-F238E27FC236}">
                <a16:creationId xmlns:a16="http://schemas.microsoft.com/office/drawing/2014/main" id="{98E7CC46-CC57-3472-BD57-A8E3D2ACEF3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642864" y="2637537"/>
            <a:ext cx="902453" cy="892288"/>
          </a:xfrm>
          <a:prstGeom prst="rect">
            <a:avLst/>
          </a:prstGeom>
        </p:spPr>
      </p:pic>
      <p:sp>
        <p:nvSpPr>
          <p:cNvPr id="50" name="TextBox 49">
            <a:extLst>
              <a:ext uri="{FF2B5EF4-FFF2-40B4-BE49-F238E27FC236}">
                <a16:creationId xmlns:a16="http://schemas.microsoft.com/office/drawing/2014/main" id="{02921F79-FDB8-376F-3DBC-C09FAE8E0259}"/>
              </a:ext>
            </a:extLst>
          </p:cNvPr>
          <p:cNvSpPr txBox="1"/>
          <p:nvPr/>
        </p:nvSpPr>
        <p:spPr>
          <a:xfrm>
            <a:off x="4651833" y="2681776"/>
            <a:ext cx="3775308" cy="707886"/>
          </a:xfrm>
          <a:prstGeom prst="rect">
            <a:avLst/>
          </a:prstGeom>
          <a:noFill/>
        </p:spPr>
        <p:txBody>
          <a:bodyPr wrap="square" rtlCol="0">
            <a:spAutoFit/>
          </a:bodyPr>
          <a:lstStyle/>
          <a:p>
            <a:r>
              <a:rPr lang="en-US" sz="2000" dirty="0"/>
              <a:t>Pelican Client transfers </a:t>
            </a:r>
            <a:r>
              <a:rPr lang="en-US" sz="2000" b="1" dirty="0"/>
              <a:t>large </a:t>
            </a:r>
            <a:r>
              <a:rPr lang="en-US" sz="2000" dirty="0"/>
              <a:t>files and containers</a:t>
            </a:r>
          </a:p>
        </p:txBody>
      </p:sp>
      <p:sp>
        <p:nvSpPr>
          <p:cNvPr id="53" name="TextBox 52">
            <a:extLst>
              <a:ext uri="{FF2B5EF4-FFF2-40B4-BE49-F238E27FC236}">
                <a16:creationId xmlns:a16="http://schemas.microsoft.com/office/drawing/2014/main" id="{4BA96C00-F0A3-9FB8-CDE0-C5AEB742ED50}"/>
              </a:ext>
            </a:extLst>
          </p:cNvPr>
          <p:cNvSpPr txBox="1"/>
          <p:nvPr/>
        </p:nvSpPr>
        <p:spPr>
          <a:xfrm>
            <a:off x="5758393" y="1866406"/>
            <a:ext cx="2488000" cy="400110"/>
          </a:xfrm>
          <a:prstGeom prst="rect">
            <a:avLst/>
          </a:prstGeom>
          <a:noFill/>
        </p:spPr>
        <p:txBody>
          <a:bodyPr wrap="square" rtlCol="0">
            <a:spAutoFit/>
          </a:bodyPr>
          <a:lstStyle/>
          <a:p>
            <a:r>
              <a:rPr lang="en-US" sz="2000" dirty="0"/>
              <a:t>transfers </a:t>
            </a:r>
            <a:r>
              <a:rPr lang="en-US" sz="2000" b="1" dirty="0"/>
              <a:t>small</a:t>
            </a:r>
            <a:r>
              <a:rPr lang="en-US" sz="2000" dirty="0"/>
              <a:t> files</a:t>
            </a:r>
          </a:p>
        </p:txBody>
      </p:sp>
      <p:sp>
        <p:nvSpPr>
          <p:cNvPr id="55" name="TextBox 54">
            <a:extLst>
              <a:ext uri="{FF2B5EF4-FFF2-40B4-BE49-F238E27FC236}">
                <a16:creationId xmlns:a16="http://schemas.microsoft.com/office/drawing/2014/main" id="{F265845D-1836-E932-D510-21417C674430}"/>
              </a:ext>
            </a:extLst>
          </p:cNvPr>
          <p:cNvSpPr txBox="1"/>
          <p:nvPr/>
        </p:nvSpPr>
        <p:spPr>
          <a:xfrm>
            <a:off x="3751108" y="4343729"/>
            <a:ext cx="4914628" cy="584775"/>
          </a:xfrm>
          <a:prstGeom prst="rect">
            <a:avLst/>
          </a:prstGeom>
          <a:noFill/>
        </p:spPr>
        <p:txBody>
          <a:bodyPr wrap="square">
            <a:spAutoFit/>
          </a:bodyPr>
          <a:lstStyle/>
          <a:p>
            <a:r>
              <a:rPr lang="en-US" sz="1600" u="sng" dirty="0" err="1">
                <a:latin typeface="Consolas" panose="020B0609020204030204" pitchFamily="49" charset="0"/>
              </a:rPr>
              <a:t>transfer_input_files</a:t>
            </a:r>
            <a:r>
              <a:rPr lang="en-US" sz="1600" u="sng" dirty="0">
                <a:latin typeface="Consolas" panose="020B0609020204030204" pitchFamily="49" charset="0"/>
              </a:rPr>
              <a:t> = </a:t>
            </a:r>
          </a:p>
          <a:p>
            <a:r>
              <a:rPr lang="en-US" sz="1600" u="sng" dirty="0">
                <a:latin typeface="Consolas" panose="020B0609020204030204" pitchFamily="49" charset="0"/>
              </a:rPr>
              <a:t>osdf:///chtc/staging/user/data.tar.gz</a:t>
            </a:r>
          </a:p>
        </p:txBody>
      </p:sp>
      <p:sp>
        <p:nvSpPr>
          <p:cNvPr id="57" name="TextBox 56">
            <a:extLst>
              <a:ext uri="{FF2B5EF4-FFF2-40B4-BE49-F238E27FC236}">
                <a16:creationId xmlns:a16="http://schemas.microsoft.com/office/drawing/2014/main" id="{BF9C4174-5953-FFE6-51D8-05F94B2E5A7D}"/>
              </a:ext>
            </a:extLst>
          </p:cNvPr>
          <p:cNvSpPr txBox="1"/>
          <p:nvPr/>
        </p:nvSpPr>
        <p:spPr>
          <a:xfrm>
            <a:off x="3751108" y="3758954"/>
            <a:ext cx="4914628" cy="584775"/>
          </a:xfrm>
          <a:prstGeom prst="rect">
            <a:avLst/>
          </a:prstGeom>
          <a:noFill/>
        </p:spPr>
        <p:txBody>
          <a:bodyPr wrap="square">
            <a:spAutoFit/>
          </a:bodyPr>
          <a:lstStyle/>
          <a:p>
            <a:r>
              <a:rPr lang="en-US" sz="1600" u="sng" dirty="0" err="1">
                <a:latin typeface="Consolas" panose="020B0609020204030204" pitchFamily="49" charset="0"/>
              </a:rPr>
              <a:t>transfer_input_files</a:t>
            </a:r>
            <a:r>
              <a:rPr lang="en-US" sz="1600" u="sng" dirty="0">
                <a:latin typeface="Consolas" panose="020B0609020204030204" pitchFamily="49" charset="0"/>
              </a:rPr>
              <a:t> = </a:t>
            </a:r>
          </a:p>
          <a:p>
            <a:r>
              <a:rPr lang="en-US" sz="1600" u="sng" dirty="0">
                <a:latin typeface="Consolas" panose="020B0609020204030204" pitchFamily="49" charset="0"/>
              </a:rPr>
              <a:t>osdf:///ospool/ap40/data/user/data.tar.gz</a:t>
            </a:r>
          </a:p>
        </p:txBody>
      </p:sp>
      <p:sp>
        <p:nvSpPr>
          <p:cNvPr id="3" name="TextBox 2">
            <a:extLst>
              <a:ext uri="{FF2B5EF4-FFF2-40B4-BE49-F238E27FC236}">
                <a16:creationId xmlns:a16="http://schemas.microsoft.com/office/drawing/2014/main" id="{E51C78C0-EE83-DF5D-588E-2FF47891A768}"/>
              </a:ext>
            </a:extLst>
          </p:cNvPr>
          <p:cNvSpPr txBox="1"/>
          <p:nvPr/>
        </p:nvSpPr>
        <p:spPr>
          <a:xfrm>
            <a:off x="375385" y="837147"/>
            <a:ext cx="8051756" cy="369332"/>
          </a:xfrm>
          <a:prstGeom prst="rect">
            <a:avLst/>
          </a:prstGeom>
          <a:noFill/>
        </p:spPr>
        <p:txBody>
          <a:bodyPr wrap="square" rtlCol="0">
            <a:spAutoFit/>
          </a:bodyPr>
          <a:lstStyle/>
          <a:p>
            <a:r>
              <a:rPr lang="en-US" dirty="0"/>
              <a:t>File systems are not shared! You need to specify how to transfer your files.</a:t>
            </a:r>
          </a:p>
        </p:txBody>
      </p:sp>
    </p:spTree>
    <p:extLst>
      <p:ext uri="{BB962C8B-B14F-4D97-AF65-F5344CB8AC3E}">
        <p14:creationId xmlns:p14="http://schemas.microsoft.com/office/powerpoint/2010/main" val="40386494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3"/>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55"/>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7"/>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0"/>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 grpId="0"/>
      <p:bldP spid="53" grpId="0"/>
      <p:bldP spid="55" grpId="0"/>
      <p:bldP spid="57"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4E08DE9-A944-99C8-520C-FB8E2B4BC05E}"/>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02457295-6305-F6C4-9A41-5F8CDD927577}"/>
              </a:ext>
            </a:extLst>
          </p:cNvPr>
          <p:cNvSpPr>
            <a:spLocks noGrp="1"/>
          </p:cNvSpPr>
          <p:nvPr>
            <p:ph type="title"/>
          </p:nvPr>
        </p:nvSpPr>
        <p:spPr>
          <a:xfrm>
            <a:off x="247828" y="199501"/>
            <a:ext cx="10515600" cy="520399"/>
          </a:xfrm>
        </p:spPr>
        <p:txBody>
          <a:bodyPr>
            <a:normAutofit fontScale="90000"/>
          </a:bodyPr>
          <a:lstStyle/>
          <a:p>
            <a:r>
              <a:rPr lang="en-US" dirty="0"/>
              <a:t>The submit file</a:t>
            </a:r>
          </a:p>
        </p:txBody>
      </p:sp>
      <p:sp>
        <p:nvSpPr>
          <p:cNvPr id="3" name="Content Placeholder 2">
            <a:extLst>
              <a:ext uri="{FF2B5EF4-FFF2-40B4-BE49-F238E27FC236}">
                <a16:creationId xmlns:a16="http://schemas.microsoft.com/office/drawing/2014/main" id="{10366C7B-8FA2-8ADB-3942-1A14A154049C}"/>
              </a:ext>
            </a:extLst>
          </p:cNvPr>
          <p:cNvSpPr>
            <a:spLocks noGrp="1"/>
          </p:cNvSpPr>
          <p:nvPr>
            <p:ph idx="1"/>
          </p:nvPr>
        </p:nvSpPr>
        <p:spPr>
          <a:xfrm>
            <a:off x="247828" y="1172958"/>
            <a:ext cx="7105873" cy="4708078"/>
          </a:xfrm>
          <a:solidFill>
            <a:schemeClr val="accent6">
              <a:lumMod val="20000"/>
              <a:lumOff val="80000"/>
            </a:schemeClr>
          </a:solidFill>
          <a:ln>
            <a:solidFill>
              <a:schemeClr val="accent1">
                <a:shade val="15000"/>
              </a:schemeClr>
            </a:solidFill>
          </a:ln>
        </p:spPr>
        <p:txBody>
          <a:bodyPr>
            <a:normAutofit/>
          </a:bodyPr>
          <a:lstStyle/>
          <a:p>
            <a:pPr marL="0" indent="0">
              <a:spcBef>
                <a:spcPts val="0"/>
              </a:spcBef>
              <a:buNone/>
            </a:pPr>
            <a:r>
              <a:rPr lang="en-US" sz="1400" dirty="0" err="1">
                <a:latin typeface="Consolas" panose="020B0609020204030204" pitchFamily="49" charset="0"/>
                <a:cs typeface="Courier New" panose="02070309020205020404" pitchFamily="49" charset="0"/>
              </a:rPr>
              <a:t>container_image</a:t>
            </a:r>
            <a:r>
              <a:rPr lang="en-US" sz="1400" dirty="0">
                <a:latin typeface="Consolas" panose="020B0609020204030204" pitchFamily="49" charset="0"/>
                <a:cs typeface="Courier New" panose="02070309020205020404" pitchFamily="49" charset="0"/>
              </a:rPr>
              <a:t> = osdf:///ospool/ap40/data/iaross/catdog.sif</a:t>
            </a:r>
          </a:p>
          <a:p>
            <a:pPr marL="0" indent="0">
              <a:spcBef>
                <a:spcPts val="0"/>
              </a:spcBef>
              <a:buNone/>
            </a:pPr>
            <a:r>
              <a:rPr lang="en-US" sz="1400" dirty="0">
                <a:latin typeface="Consolas" panose="020B0609020204030204" pitchFamily="49" charset="0"/>
                <a:cs typeface="Courier New" panose="02070309020205020404" pitchFamily="49" charset="0"/>
              </a:rPr>
              <a:t># see </a:t>
            </a:r>
            <a:r>
              <a:rPr lang="en-US" sz="1400" dirty="0">
                <a:latin typeface="Consolas" panose="020B0609020204030204" pitchFamily="49" charset="0"/>
                <a:cs typeface="Courier New" panose="02070309020205020404" pitchFamily="49" charset="0"/>
                <a:hlinkClick r:id="rId2"/>
              </a:rPr>
              <a:t>our guide</a:t>
            </a:r>
            <a:r>
              <a:rPr lang="en-US" sz="1400" dirty="0">
                <a:latin typeface="Consolas" panose="020B0609020204030204" pitchFamily="49" charset="0"/>
                <a:cs typeface="Courier New" panose="02070309020205020404" pitchFamily="49" charset="0"/>
              </a:rPr>
              <a:t> on converting</a:t>
            </a:r>
          </a:p>
          <a:p>
            <a:pPr marL="0" indent="0">
              <a:spcBef>
                <a:spcPts val="0"/>
              </a:spcBef>
              <a:buNone/>
            </a:pPr>
            <a:endParaRPr lang="en-US" sz="1400" dirty="0">
              <a:latin typeface="Consolas" panose="020B0609020204030204" pitchFamily="49" charset="0"/>
              <a:cs typeface="Courier New" panose="02070309020205020404" pitchFamily="49" charset="0"/>
            </a:endParaRPr>
          </a:p>
          <a:p>
            <a:pPr marL="0" indent="0">
              <a:spcBef>
                <a:spcPts val="0"/>
              </a:spcBef>
              <a:buNone/>
            </a:pPr>
            <a:r>
              <a:rPr lang="en-US" sz="1400" dirty="0" err="1">
                <a:latin typeface="Consolas" panose="020B0609020204030204" pitchFamily="49" charset="0"/>
                <a:cs typeface="Courier New" panose="02070309020205020404" pitchFamily="49" charset="0"/>
              </a:rPr>
              <a:t>request_disk</a:t>
            </a:r>
            <a:r>
              <a:rPr lang="en-US" sz="1400" dirty="0">
                <a:latin typeface="Consolas" panose="020B0609020204030204" pitchFamily="49" charset="0"/>
                <a:cs typeface="Courier New" panose="02070309020205020404" pitchFamily="49" charset="0"/>
              </a:rPr>
              <a:t> = 500MB</a:t>
            </a:r>
          </a:p>
          <a:p>
            <a:pPr marL="0" indent="0">
              <a:spcBef>
                <a:spcPts val="0"/>
              </a:spcBef>
              <a:buNone/>
            </a:pPr>
            <a:r>
              <a:rPr lang="en-US" sz="1400" dirty="0" err="1">
                <a:latin typeface="Consolas" panose="020B0609020204030204" pitchFamily="49" charset="0"/>
                <a:cs typeface="Courier New" panose="02070309020205020404" pitchFamily="49" charset="0"/>
              </a:rPr>
              <a:t>request_memory</a:t>
            </a:r>
            <a:r>
              <a:rPr lang="en-US" sz="1400" dirty="0">
                <a:latin typeface="Consolas" panose="020B0609020204030204" pitchFamily="49" charset="0"/>
                <a:cs typeface="Courier New" panose="02070309020205020404" pitchFamily="49" charset="0"/>
              </a:rPr>
              <a:t> = 6GB</a:t>
            </a:r>
          </a:p>
          <a:p>
            <a:pPr marL="0" indent="0">
              <a:spcBef>
                <a:spcPts val="0"/>
              </a:spcBef>
              <a:buNone/>
            </a:pPr>
            <a:r>
              <a:rPr lang="en-US" sz="1400" dirty="0" err="1">
                <a:latin typeface="Consolas" panose="020B0609020204030204" pitchFamily="49" charset="0"/>
                <a:cs typeface="Courier New" panose="02070309020205020404" pitchFamily="49" charset="0"/>
              </a:rPr>
              <a:t>request_cpus</a:t>
            </a:r>
            <a:r>
              <a:rPr lang="en-US" sz="1400" dirty="0">
                <a:latin typeface="Consolas" panose="020B0609020204030204" pitchFamily="49" charset="0"/>
                <a:cs typeface="Courier New" panose="02070309020205020404" pitchFamily="49" charset="0"/>
              </a:rPr>
              <a:t> = 1</a:t>
            </a:r>
          </a:p>
          <a:p>
            <a:pPr marL="0" indent="0">
              <a:spcBef>
                <a:spcPts val="0"/>
              </a:spcBef>
              <a:buNone/>
            </a:pPr>
            <a:endParaRPr lang="en-US" sz="1400" dirty="0">
              <a:latin typeface="Consolas" panose="020B0609020204030204" pitchFamily="49" charset="0"/>
              <a:cs typeface="Courier New" panose="02070309020205020404" pitchFamily="49" charset="0"/>
            </a:endParaRPr>
          </a:p>
          <a:p>
            <a:pPr marL="0" indent="0">
              <a:spcBef>
                <a:spcPts val="0"/>
              </a:spcBef>
              <a:buNone/>
            </a:pPr>
            <a:r>
              <a:rPr lang="en-US" sz="1400" dirty="0">
                <a:latin typeface="Consolas" panose="020B0609020204030204" pitchFamily="49" charset="0"/>
                <a:cs typeface="Courier New" panose="02070309020205020404" pitchFamily="49" charset="0"/>
              </a:rPr>
              <a:t># See </a:t>
            </a:r>
            <a:r>
              <a:rPr lang="en-US" sz="1400" dirty="0">
                <a:latin typeface="Consolas" panose="020B0609020204030204" pitchFamily="49" charset="0"/>
                <a:cs typeface="Courier New" panose="02070309020205020404" pitchFamily="49" charset="0"/>
                <a:hlinkClick r:id="rId3"/>
              </a:rPr>
              <a:t>our CHTC guide on GPU usage</a:t>
            </a:r>
            <a:r>
              <a:rPr lang="en-US" sz="1400" dirty="0">
                <a:latin typeface="Consolas" panose="020B0609020204030204" pitchFamily="49" charset="0"/>
                <a:cs typeface="Courier New" panose="02070309020205020404" pitchFamily="49" charset="0"/>
              </a:rPr>
              <a:t> / </a:t>
            </a:r>
            <a:r>
              <a:rPr lang="en-US" sz="1400" dirty="0" err="1">
                <a:latin typeface="Consolas" panose="020B0609020204030204" pitchFamily="49" charset="0"/>
                <a:cs typeface="Courier New" panose="02070309020205020404" pitchFamily="49" charset="0"/>
                <a:hlinkClick r:id="rId4"/>
              </a:rPr>
              <a:t>OSPool</a:t>
            </a:r>
            <a:r>
              <a:rPr lang="en-US" sz="1400" dirty="0">
                <a:latin typeface="Consolas" panose="020B0609020204030204" pitchFamily="49" charset="0"/>
                <a:cs typeface="Courier New" panose="02070309020205020404" pitchFamily="49" charset="0"/>
                <a:hlinkClick r:id="rId4"/>
              </a:rPr>
              <a:t> guide</a:t>
            </a:r>
            <a:endParaRPr lang="en-US" sz="1400" dirty="0">
              <a:latin typeface="Consolas" panose="020B0609020204030204" pitchFamily="49" charset="0"/>
              <a:cs typeface="Courier New" panose="02070309020205020404" pitchFamily="49" charset="0"/>
            </a:endParaRPr>
          </a:p>
          <a:p>
            <a:pPr marL="0" indent="0">
              <a:spcBef>
                <a:spcPts val="0"/>
              </a:spcBef>
              <a:buNone/>
            </a:pPr>
            <a:r>
              <a:rPr lang="en-US" sz="1400" dirty="0" err="1">
                <a:latin typeface="Consolas" panose="020B0609020204030204" pitchFamily="49" charset="0"/>
                <a:cs typeface="Courier New" panose="02070309020205020404" pitchFamily="49" charset="0"/>
              </a:rPr>
              <a:t>request_gpus</a:t>
            </a:r>
            <a:r>
              <a:rPr lang="en-US" sz="1400" dirty="0">
                <a:latin typeface="Consolas" panose="020B0609020204030204" pitchFamily="49" charset="0"/>
                <a:cs typeface="Courier New" panose="02070309020205020404" pitchFamily="49" charset="0"/>
              </a:rPr>
              <a:t> = 1</a:t>
            </a:r>
          </a:p>
          <a:p>
            <a:pPr marL="0" indent="0">
              <a:spcBef>
                <a:spcPts val="0"/>
              </a:spcBef>
              <a:buNone/>
            </a:pPr>
            <a:r>
              <a:rPr lang="en-US" sz="1400" dirty="0" err="1">
                <a:latin typeface="Consolas" panose="020B0609020204030204" pitchFamily="49" charset="0"/>
                <a:cs typeface="Courier New" panose="02070309020205020404" pitchFamily="49" charset="0"/>
              </a:rPr>
              <a:t>gpus_minimum_capability</a:t>
            </a:r>
            <a:r>
              <a:rPr lang="en-US" sz="1400" dirty="0">
                <a:latin typeface="Consolas" panose="020B0609020204030204" pitchFamily="49" charset="0"/>
                <a:cs typeface="Courier New" panose="02070309020205020404" pitchFamily="49" charset="0"/>
              </a:rPr>
              <a:t> = 7.5</a:t>
            </a:r>
          </a:p>
          <a:p>
            <a:pPr marL="0" indent="0">
              <a:spcBef>
                <a:spcPts val="0"/>
              </a:spcBef>
              <a:buNone/>
            </a:pPr>
            <a:r>
              <a:rPr lang="en-US" sz="1400" dirty="0" err="1">
                <a:latin typeface="Consolas" panose="020B0609020204030204" pitchFamily="49" charset="0"/>
                <a:cs typeface="Courier New" panose="02070309020205020404" pitchFamily="49" charset="0"/>
              </a:rPr>
              <a:t>gpus_minimum_memory</a:t>
            </a:r>
            <a:r>
              <a:rPr lang="en-US" sz="1400" dirty="0">
                <a:latin typeface="Consolas" panose="020B0609020204030204" pitchFamily="49" charset="0"/>
                <a:cs typeface="Courier New" panose="02070309020205020404" pitchFamily="49" charset="0"/>
              </a:rPr>
              <a:t> = 4096</a:t>
            </a:r>
          </a:p>
          <a:p>
            <a:pPr marL="0" indent="0">
              <a:spcBef>
                <a:spcPts val="0"/>
              </a:spcBef>
              <a:buNone/>
            </a:pPr>
            <a:endParaRPr lang="en-US" sz="1400" dirty="0">
              <a:latin typeface="Consolas" panose="020B0609020204030204" pitchFamily="49" charset="0"/>
              <a:cs typeface="Courier New" panose="02070309020205020404" pitchFamily="49" charset="0"/>
            </a:endParaRPr>
          </a:p>
          <a:p>
            <a:pPr marL="0" indent="0">
              <a:spcBef>
                <a:spcPts val="0"/>
              </a:spcBef>
              <a:buNone/>
            </a:pPr>
            <a:r>
              <a:rPr lang="en-US" sz="1400" dirty="0">
                <a:latin typeface="Consolas" panose="020B0609020204030204" pitchFamily="49" charset="0"/>
                <a:cs typeface="Courier New" panose="02070309020205020404" pitchFamily="49" charset="0"/>
              </a:rPr>
              <a:t>executable = train.sh</a:t>
            </a:r>
          </a:p>
          <a:p>
            <a:pPr marL="0" indent="0">
              <a:spcBef>
                <a:spcPts val="0"/>
              </a:spcBef>
              <a:buNone/>
            </a:pPr>
            <a:endParaRPr lang="en-US" sz="1400" dirty="0">
              <a:latin typeface="Consolas" panose="020B0609020204030204" pitchFamily="49" charset="0"/>
              <a:cs typeface="Courier New" panose="02070309020205020404" pitchFamily="49" charset="0"/>
            </a:endParaRPr>
          </a:p>
          <a:p>
            <a:pPr marL="0" indent="0">
              <a:spcBef>
                <a:spcPts val="0"/>
              </a:spcBef>
              <a:buNone/>
            </a:pPr>
            <a:r>
              <a:rPr lang="en-US" sz="1400" dirty="0" err="1">
                <a:latin typeface="Consolas" panose="020B0609020204030204" pitchFamily="49" charset="0"/>
                <a:cs typeface="Courier New" panose="02070309020205020404" pitchFamily="49" charset="0"/>
              </a:rPr>
              <a:t>transfer_input_files</a:t>
            </a:r>
            <a:r>
              <a:rPr lang="en-US" sz="1400" dirty="0">
                <a:latin typeface="Consolas" panose="020B0609020204030204" pitchFamily="49" charset="0"/>
                <a:cs typeface="Courier New" panose="02070309020205020404" pitchFamily="49" charset="0"/>
              </a:rPr>
              <a:t> = train.py,</a:t>
            </a:r>
            <a:br>
              <a:rPr lang="en-US" sz="1400" dirty="0">
                <a:latin typeface="Consolas" panose="020B0609020204030204" pitchFamily="49" charset="0"/>
                <a:cs typeface="Courier New" panose="02070309020205020404" pitchFamily="49" charset="0"/>
              </a:rPr>
            </a:br>
            <a:r>
              <a:rPr lang="en-US" sz="1400" dirty="0">
                <a:latin typeface="Consolas" panose="020B0609020204030204" pitchFamily="49" charset="0"/>
                <a:cs typeface="Courier New" panose="02070309020205020404" pitchFamily="49" charset="0"/>
              </a:rPr>
              <a:t>	osdf:///ospool/ap40/data/iaross/cat_dog/train.zip</a:t>
            </a:r>
          </a:p>
          <a:p>
            <a:pPr marL="0" indent="0">
              <a:spcBef>
                <a:spcPts val="0"/>
              </a:spcBef>
              <a:buNone/>
            </a:pPr>
            <a:r>
              <a:rPr lang="en-US" sz="1400" dirty="0" err="1">
                <a:latin typeface="Consolas" panose="020B0609020204030204" pitchFamily="49" charset="0"/>
                <a:cs typeface="Courier New" panose="02070309020205020404" pitchFamily="49" charset="0"/>
              </a:rPr>
              <a:t>transfer_output_files</a:t>
            </a:r>
            <a:r>
              <a:rPr lang="en-US" sz="1400" dirty="0">
                <a:latin typeface="Consolas" panose="020B0609020204030204" pitchFamily="49" charset="0"/>
                <a:cs typeface="Courier New" panose="02070309020205020404" pitchFamily="49" charset="0"/>
              </a:rPr>
              <a:t> = output</a:t>
            </a:r>
          </a:p>
          <a:p>
            <a:pPr marL="0" indent="0">
              <a:spcBef>
                <a:spcPts val="0"/>
              </a:spcBef>
              <a:buNone/>
            </a:pPr>
            <a:endParaRPr lang="en-US" sz="1400" dirty="0">
              <a:latin typeface="Consolas" panose="020B0609020204030204" pitchFamily="49" charset="0"/>
              <a:cs typeface="Courier New" panose="02070309020205020404" pitchFamily="49" charset="0"/>
            </a:endParaRPr>
          </a:p>
          <a:p>
            <a:pPr marL="0" indent="0">
              <a:spcBef>
                <a:spcPts val="0"/>
              </a:spcBef>
              <a:buNone/>
            </a:pPr>
            <a:r>
              <a:rPr lang="en-US" sz="1400" dirty="0">
                <a:latin typeface="Consolas" panose="020B0609020204030204" pitchFamily="49" charset="0"/>
                <a:cs typeface="Courier New" panose="02070309020205020404" pitchFamily="49" charset="0"/>
              </a:rPr>
              <a:t>output = $(CLUSTERID).out</a:t>
            </a:r>
          </a:p>
          <a:p>
            <a:pPr marL="0" indent="0">
              <a:spcBef>
                <a:spcPts val="0"/>
              </a:spcBef>
              <a:buNone/>
            </a:pPr>
            <a:r>
              <a:rPr lang="en-US" sz="1400" dirty="0">
                <a:latin typeface="Consolas" panose="020B0609020204030204" pitchFamily="49" charset="0"/>
                <a:cs typeface="Courier New" panose="02070309020205020404" pitchFamily="49" charset="0"/>
              </a:rPr>
              <a:t>error = $(CLUSTERID).err</a:t>
            </a:r>
          </a:p>
          <a:p>
            <a:pPr marL="0" indent="0">
              <a:spcBef>
                <a:spcPts val="0"/>
              </a:spcBef>
              <a:buNone/>
            </a:pPr>
            <a:r>
              <a:rPr lang="en-US" sz="1400" dirty="0">
                <a:latin typeface="Consolas" panose="020B0609020204030204" pitchFamily="49" charset="0"/>
                <a:cs typeface="Courier New" panose="02070309020205020404" pitchFamily="49" charset="0"/>
              </a:rPr>
              <a:t>log = </a:t>
            </a:r>
            <a:r>
              <a:rPr lang="en-US" sz="1400" dirty="0" err="1">
                <a:latin typeface="Consolas" panose="020B0609020204030204" pitchFamily="49" charset="0"/>
                <a:cs typeface="Courier New" panose="02070309020205020404" pitchFamily="49" charset="0"/>
              </a:rPr>
              <a:t>catdog_training.log</a:t>
            </a:r>
            <a:endParaRPr lang="en-US" sz="1400" dirty="0">
              <a:latin typeface="Consolas" panose="020B0609020204030204" pitchFamily="49" charset="0"/>
              <a:cs typeface="Courier New" panose="02070309020205020404" pitchFamily="49" charset="0"/>
            </a:endParaRPr>
          </a:p>
          <a:p>
            <a:pPr marL="0" indent="0">
              <a:spcBef>
                <a:spcPts val="0"/>
              </a:spcBef>
              <a:buNone/>
            </a:pPr>
            <a:endParaRPr lang="en-US" sz="1400" dirty="0">
              <a:latin typeface="Consolas" panose="020B0609020204030204" pitchFamily="49" charset="0"/>
              <a:cs typeface="Courier New" panose="02070309020205020404" pitchFamily="49" charset="0"/>
            </a:endParaRPr>
          </a:p>
          <a:p>
            <a:pPr marL="0" indent="0">
              <a:spcBef>
                <a:spcPts val="0"/>
              </a:spcBef>
              <a:buNone/>
            </a:pPr>
            <a:r>
              <a:rPr lang="en-US" sz="1400" dirty="0">
                <a:latin typeface="Consolas" panose="020B0609020204030204" pitchFamily="49" charset="0"/>
                <a:cs typeface="Courier New" panose="02070309020205020404" pitchFamily="49" charset="0"/>
              </a:rPr>
              <a:t>queue</a:t>
            </a:r>
          </a:p>
        </p:txBody>
      </p:sp>
      <p:sp>
        <p:nvSpPr>
          <p:cNvPr id="4" name="TextBox 3">
            <a:extLst>
              <a:ext uri="{FF2B5EF4-FFF2-40B4-BE49-F238E27FC236}">
                <a16:creationId xmlns:a16="http://schemas.microsoft.com/office/drawing/2014/main" id="{155E7E09-1876-5164-2CB7-F1E595ECF5A7}"/>
              </a:ext>
            </a:extLst>
          </p:cNvPr>
          <p:cNvSpPr txBox="1"/>
          <p:nvPr/>
        </p:nvSpPr>
        <p:spPr>
          <a:xfrm>
            <a:off x="7551828" y="1172958"/>
            <a:ext cx="3983783" cy="3970318"/>
          </a:xfrm>
          <a:prstGeom prst="rect">
            <a:avLst/>
          </a:prstGeom>
          <a:solidFill>
            <a:schemeClr val="accent2">
              <a:lumMod val="20000"/>
              <a:lumOff val="80000"/>
            </a:schemeClr>
          </a:solidFill>
          <a:ln>
            <a:solidFill>
              <a:schemeClr val="accent1">
                <a:shade val="15000"/>
              </a:schemeClr>
            </a:solidFill>
          </a:ln>
        </p:spPr>
        <p:txBody>
          <a:bodyPr wrap="none" rtlCol="0">
            <a:spAutoFit/>
          </a:bodyPr>
          <a:lstStyle/>
          <a:p>
            <a:r>
              <a:rPr lang="en-US" dirty="0">
                <a:latin typeface="Consolas" panose="020B0609020204030204" pitchFamily="49" charset="0"/>
                <a:cs typeface="Courier New" panose="02070309020205020404" pitchFamily="49" charset="0"/>
              </a:rPr>
              <a:t>#!/bin/bash</a:t>
            </a: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wd=$(</a:t>
            </a:r>
            <a:r>
              <a:rPr lang="en-US" dirty="0" err="1">
                <a:latin typeface="Consolas" panose="020B0609020204030204" pitchFamily="49" charset="0"/>
                <a:cs typeface="Courier New" panose="02070309020205020404" pitchFamily="49" charset="0"/>
              </a:rPr>
              <a:t>pwd</a:t>
            </a:r>
            <a:r>
              <a:rPr lang="en-US" dirty="0">
                <a:latin typeface="Consolas" panose="020B0609020204030204" pitchFamily="49" charset="0"/>
                <a:cs typeface="Courier New" panose="02070309020205020404" pitchFamily="49" charset="0"/>
              </a:rPr>
              <a:t>)</a:t>
            </a:r>
          </a:p>
          <a:p>
            <a:r>
              <a:rPr lang="en-US" dirty="0" err="1">
                <a:latin typeface="Consolas" panose="020B0609020204030204" pitchFamily="49" charset="0"/>
                <a:cs typeface="Courier New" panose="02070309020205020404" pitchFamily="49" charset="0"/>
              </a:rPr>
              <a:t>mkdir</a:t>
            </a:r>
            <a:r>
              <a:rPr lang="en-US" dirty="0">
                <a:latin typeface="Consolas" panose="020B0609020204030204" pitchFamily="49" charset="0"/>
                <a:cs typeface="Courier New" panose="02070309020205020404" pitchFamily="49" charset="0"/>
              </a:rPr>
              <a:t> data</a:t>
            </a:r>
          </a:p>
          <a:p>
            <a:r>
              <a:rPr lang="en-US" dirty="0" err="1">
                <a:latin typeface="Consolas" panose="020B0609020204030204" pitchFamily="49" charset="0"/>
                <a:cs typeface="Courier New" panose="02070309020205020404" pitchFamily="49" charset="0"/>
              </a:rPr>
              <a:t>mkdir</a:t>
            </a:r>
            <a:r>
              <a:rPr lang="en-US" dirty="0">
                <a:latin typeface="Consolas" panose="020B0609020204030204" pitchFamily="49" charset="0"/>
                <a:cs typeface="Courier New" panose="02070309020205020404" pitchFamily="49" charset="0"/>
              </a:rPr>
              <a:t> $wd/output</a:t>
            </a: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unzip </a:t>
            </a:r>
            <a:r>
              <a:rPr lang="en-US" dirty="0" err="1">
                <a:latin typeface="Consolas" panose="020B0609020204030204" pitchFamily="49" charset="0"/>
                <a:cs typeface="Courier New" panose="02070309020205020404" pitchFamily="49" charset="0"/>
              </a:rPr>
              <a:t>train.zip</a:t>
            </a:r>
            <a:r>
              <a:rPr lang="en-US" dirty="0">
                <a:latin typeface="Consolas" panose="020B0609020204030204" pitchFamily="49" charset="0"/>
                <a:cs typeface="Courier New" panose="02070309020205020404" pitchFamily="49" charset="0"/>
              </a:rPr>
              <a:t> -d data/</a:t>
            </a:r>
          </a:p>
          <a:p>
            <a:r>
              <a:rPr lang="en-US" dirty="0">
                <a:latin typeface="Consolas" panose="020B0609020204030204" pitchFamily="49" charset="0"/>
                <a:cs typeface="Courier New" panose="02070309020205020404" pitchFamily="49" charset="0"/>
              </a:rPr>
              <a:t>rm </a:t>
            </a:r>
            <a:r>
              <a:rPr lang="en-US" dirty="0" err="1">
                <a:latin typeface="Consolas" panose="020B0609020204030204" pitchFamily="49" charset="0"/>
                <a:cs typeface="Courier New" panose="02070309020205020404" pitchFamily="49" charset="0"/>
              </a:rPr>
              <a:t>train.zip</a:t>
            </a:r>
            <a:endParaRPr lang="en-US" dirty="0">
              <a:latin typeface="Consolas" panose="020B0609020204030204" pitchFamily="49" charset="0"/>
              <a:cs typeface="Courier New" panose="02070309020205020404" pitchFamily="49" charset="0"/>
            </a:endParaRP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cd /app/</a:t>
            </a: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python </a:t>
            </a:r>
            <a:r>
              <a:rPr lang="en-US" dirty="0" err="1">
                <a:latin typeface="Consolas" panose="020B0609020204030204" pitchFamily="49" charset="0"/>
                <a:cs typeface="Courier New" panose="02070309020205020404" pitchFamily="49" charset="0"/>
              </a:rPr>
              <a:t>train.py</a:t>
            </a:r>
            <a:r>
              <a:rPr lang="en-US" dirty="0">
                <a:latin typeface="Consolas" panose="020B0609020204030204" pitchFamily="49" charset="0"/>
                <a:cs typeface="Courier New" panose="02070309020205020404" pitchFamily="49" charset="0"/>
              </a:rPr>
              <a:t> \</a:t>
            </a:r>
          </a:p>
          <a:p>
            <a:r>
              <a:rPr lang="en-US" dirty="0">
                <a:latin typeface="Consolas" panose="020B0609020204030204" pitchFamily="49" charset="0"/>
                <a:cs typeface="Courier New" panose="02070309020205020404" pitchFamily="49" charset="0"/>
              </a:rPr>
              <a:t>  --data-</a:t>
            </a:r>
            <a:r>
              <a:rPr lang="en-US" dirty="0" err="1">
                <a:latin typeface="Consolas" panose="020B0609020204030204" pitchFamily="49" charset="0"/>
                <a:cs typeface="Courier New" panose="02070309020205020404" pitchFamily="49" charset="0"/>
              </a:rPr>
              <a:t>dir</a:t>
            </a:r>
            <a:r>
              <a:rPr lang="en-US" dirty="0">
                <a:latin typeface="Consolas" panose="020B0609020204030204" pitchFamily="49" charset="0"/>
                <a:cs typeface="Courier New" panose="02070309020205020404" pitchFamily="49" charset="0"/>
              </a:rPr>
              <a:t> $wd/data/ \ </a:t>
            </a:r>
          </a:p>
          <a:p>
            <a:r>
              <a:rPr lang="en-US" dirty="0">
                <a:latin typeface="Consolas" panose="020B0609020204030204" pitchFamily="49" charset="0"/>
                <a:cs typeface="Courier New" panose="02070309020205020404" pitchFamily="49" charset="0"/>
              </a:rPr>
              <a:t>  --checkpoint-</a:t>
            </a:r>
            <a:r>
              <a:rPr lang="en-US" dirty="0" err="1">
                <a:latin typeface="Consolas" panose="020B0609020204030204" pitchFamily="49" charset="0"/>
                <a:cs typeface="Courier New" panose="02070309020205020404" pitchFamily="49" charset="0"/>
              </a:rPr>
              <a:t>dir</a:t>
            </a:r>
            <a:r>
              <a:rPr lang="en-US" dirty="0">
                <a:latin typeface="Consolas" panose="020B0609020204030204" pitchFamily="49" charset="0"/>
                <a:cs typeface="Courier New" panose="02070309020205020404" pitchFamily="49" charset="0"/>
              </a:rPr>
              <a:t> $wd/output/</a:t>
            </a:r>
          </a:p>
        </p:txBody>
      </p:sp>
      <p:sp>
        <p:nvSpPr>
          <p:cNvPr id="5" name="TextBox 4">
            <a:extLst>
              <a:ext uri="{FF2B5EF4-FFF2-40B4-BE49-F238E27FC236}">
                <a16:creationId xmlns:a16="http://schemas.microsoft.com/office/drawing/2014/main" id="{849DE8FD-20FE-939D-EFF5-FEBB22E8BF7B}"/>
              </a:ext>
            </a:extLst>
          </p:cNvPr>
          <p:cNvSpPr txBox="1"/>
          <p:nvPr/>
        </p:nvSpPr>
        <p:spPr>
          <a:xfrm>
            <a:off x="208703" y="803626"/>
            <a:ext cx="1013419" cy="369332"/>
          </a:xfrm>
          <a:prstGeom prst="rect">
            <a:avLst/>
          </a:prstGeom>
          <a:noFill/>
        </p:spPr>
        <p:txBody>
          <a:bodyPr wrap="none" rtlCol="0">
            <a:spAutoFit/>
          </a:bodyPr>
          <a:lstStyle/>
          <a:p>
            <a:r>
              <a:rPr lang="en-US" dirty="0" err="1"/>
              <a:t>train.sub</a:t>
            </a:r>
            <a:endParaRPr lang="en-US" dirty="0"/>
          </a:p>
        </p:txBody>
      </p:sp>
      <p:sp>
        <p:nvSpPr>
          <p:cNvPr id="6" name="TextBox 5">
            <a:extLst>
              <a:ext uri="{FF2B5EF4-FFF2-40B4-BE49-F238E27FC236}">
                <a16:creationId xmlns:a16="http://schemas.microsoft.com/office/drawing/2014/main" id="{DE07BECE-FCB5-73A9-70DD-9B45ED881A56}"/>
              </a:ext>
            </a:extLst>
          </p:cNvPr>
          <p:cNvSpPr txBox="1"/>
          <p:nvPr/>
        </p:nvSpPr>
        <p:spPr>
          <a:xfrm>
            <a:off x="7551828" y="803626"/>
            <a:ext cx="891591" cy="369332"/>
          </a:xfrm>
          <a:prstGeom prst="rect">
            <a:avLst/>
          </a:prstGeom>
          <a:noFill/>
        </p:spPr>
        <p:txBody>
          <a:bodyPr wrap="none" rtlCol="0">
            <a:spAutoFit/>
          </a:bodyPr>
          <a:lstStyle/>
          <a:p>
            <a:r>
              <a:rPr lang="en-US" dirty="0" err="1"/>
              <a:t>train.sh</a:t>
            </a:r>
            <a:endParaRPr lang="en-US" dirty="0"/>
          </a:p>
        </p:txBody>
      </p:sp>
    </p:spTree>
    <p:extLst>
      <p:ext uri="{BB962C8B-B14F-4D97-AF65-F5344CB8AC3E}">
        <p14:creationId xmlns:p14="http://schemas.microsoft.com/office/powerpoint/2010/main" val="211582910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67A5BC44-13BA-49DB-07B7-C26EF885C6CB}"/>
              </a:ext>
            </a:extLst>
          </p:cNvPr>
          <p:cNvSpPr>
            <a:spLocks noGrp="1"/>
          </p:cNvSpPr>
          <p:nvPr>
            <p:ph type="title"/>
          </p:nvPr>
        </p:nvSpPr>
        <p:spPr/>
        <p:txBody>
          <a:bodyPr/>
          <a:lstStyle/>
          <a:p>
            <a:r>
              <a:rPr lang="en-US" dirty="0"/>
              <a:t>Success!</a:t>
            </a:r>
          </a:p>
        </p:txBody>
      </p:sp>
      <p:sp>
        <p:nvSpPr>
          <p:cNvPr id="3" name="Content Placeholder 2">
            <a:extLst>
              <a:ext uri="{FF2B5EF4-FFF2-40B4-BE49-F238E27FC236}">
                <a16:creationId xmlns:a16="http://schemas.microsoft.com/office/drawing/2014/main" id="{0E047597-EAA7-FCB9-D0FE-40ACDF8DD52D}"/>
              </a:ext>
            </a:extLst>
          </p:cNvPr>
          <p:cNvSpPr>
            <a:spLocks noGrp="1"/>
          </p:cNvSpPr>
          <p:nvPr>
            <p:ph idx="1"/>
          </p:nvPr>
        </p:nvSpPr>
        <p:spPr>
          <a:xfrm>
            <a:off x="838200" y="1460098"/>
            <a:ext cx="6899031" cy="4351338"/>
          </a:xfrm>
        </p:spPr>
        <p:txBody>
          <a:bodyPr>
            <a:normAutofit lnSpcReduction="10000"/>
          </a:bodyPr>
          <a:lstStyle/>
          <a:p>
            <a:pPr marL="0" indent="0">
              <a:buNone/>
            </a:pPr>
            <a:r>
              <a:rPr lang="en-US" dirty="0">
                <a:latin typeface="Helvetica Neue" panose="02000503000000020004" pitchFamily="2" charset="0"/>
                <a:ea typeface="Helvetica Neue" panose="02000503000000020004" pitchFamily="2" charset="0"/>
              </a:rPr>
              <a:t>Now we can just run:</a:t>
            </a:r>
          </a:p>
          <a:p>
            <a:pPr marL="0" indent="0">
              <a:buNone/>
            </a:pPr>
            <a:endParaRPr lang="en-US" dirty="0">
              <a:latin typeface="Courier New" panose="02070309020205020404" pitchFamily="49" charset="0"/>
              <a:cs typeface="Courier New" panose="02070309020205020404" pitchFamily="49" charset="0"/>
            </a:endParaRPr>
          </a:p>
          <a:p>
            <a:pPr marL="0" indent="0">
              <a:buNone/>
            </a:pPr>
            <a:r>
              <a:rPr lang="en-US" dirty="0">
                <a:latin typeface="Courier New" panose="02070309020205020404" pitchFamily="49" charset="0"/>
                <a:cs typeface="Courier New" panose="02070309020205020404" pitchFamily="49" charset="0"/>
              </a:rPr>
              <a:t>	</a:t>
            </a:r>
            <a:r>
              <a:rPr lang="en-US" dirty="0" err="1">
                <a:latin typeface="Consolas" panose="020B0609020204030204" pitchFamily="49" charset="0"/>
                <a:cs typeface="Courier New" panose="02070309020205020404" pitchFamily="49" charset="0"/>
              </a:rPr>
              <a:t>condor_submit</a:t>
            </a:r>
            <a:r>
              <a:rPr lang="en-US" dirty="0">
                <a:latin typeface="Consolas" panose="020B0609020204030204" pitchFamily="49" charset="0"/>
                <a:cs typeface="Courier New" panose="02070309020205020404" pitchFamily="49" charset="0"/>
              </a:rPr>
              <a:t> </a:t>
            </a:r>
            <a:r>
              <a:rPr lang="en-US" dirty="0" err="1">
                <a:latin typeface="Consolas" panose="020B0609020204030204" pitchFamily="49" charset="0"/>
                <a:cs typeface="Courier New" panose="02070309020205020404" pitchFamily="49" charset="0"/>
              </a:rPr>
              <a:t>train.sub</a:t>
            </a:r>
            <a:endParaRPr lang="en-US" dirty="0">
              <a:latin typeface="Consolas" panose="020B0609020204030204" pitchFamily="49" charset="0"/>
              <a:cs typeface="Courier New" panose="02070309020205020404" pitchFamily="49" charset="0"/>
            </a:endParaRPr>
          </a:p>
          <a:p>
            <a:pPr marL="0" indent="0">
              <a:buNone/>
            </a:pPr>
            <a:endParaRPr lang="en-US" dirty="0">
              <a:latin typeface="Courier New" panose="02070309020205020404" pitchFamily="49" charset="0"/>
              <a:cs typeface="Courier New" panose="02070309020205020404" pitchFamily="49" charset="0"/>
            </a:endParaRPr>
          </a:p>
          <a:p>
            <a:pPr marL="0" indent="0">
              <a:buNone/>
            </a:pPr>
            <a:r>
              <a:rPr lang="en-US" dirty="0">
                <a:latin typeface="Helvetica Neue" panose="02000503000000020004" pitchFamily="2" charset="0"/>
                <a:ea typeface="Helvetica Neue" panose="02000503000000020004" pitchFamily="2" charset="0"/>
              </a:rPr>
              <a:t>to submit our job to the queue and use</a:t>
            </a:r>
          </a:p>
          <a:p>
            <a:pPr marL="0" indent="0">
              <a:buNone/>
            </a:pPr>
            <a:endParaRPr lang="en-US" dirty="0">
              <a:latin typeface="Helvetica Neue" panose="02000503000000020004" pitchFamily="2" charset="0"/>
              <a:ea typeface="Helvetica Neue" panose="02000503000000020004" pitchFamily="2" charset="0"/>
            </a:endParaRPr>
          </a:p>
          <a:p>
            <a:pPr marL="0" indent="0">
              <a:buNone/>
            </a:pPr>
            <a:r>
              <a:rPr lang="en-US" dirty="0">
                <a:latin typeface="Courier New" panose="02070309020205020404" pitchFamily="49" charset="0"/>
                <a:cs typeface="Courier New" panose="02070309020205020404" pitchFamily="49" charset="0"/>
              </a:rPr>
              <a:t>	</a:t>
            </a:r>
            <a:r>
              <a:rPr lang="en-US" dirty="0" err="1">
                <a:latin typeface="Consolas" panose="020B0609020204030204" pitchFamily="49" charset="0"/>
                <a:cs typeface="Courier New" panose="02070309020205020404" pitchFamily="49" charset="0"/>
              </a:rPr>
              <a:t>condor_q</a:t>
            </a:r>
            <a:endParaRPr lang="en-US" dirty="0">
              <a:latin typeface="Consolas" panose="020B0609020204030204" pitchFamily="49" charset="0"/>
              <a:cs typeface="Courier New" panose="02070309020205020404" pitchFamily="49" charset="0"/>
            </a:endParaRPr>
          </a:p>
          <a:p>
            <a:pPr marL="0" indent="0">
              <a:buNone/>
            </a:pPr>
            <a:endParaRPr lang="en-US" dirty="0">
              <a:latin typeface="Courier New" panose="02070309020205020404" pitchFamily="49" charset="0"/>
              <a:cs typeface="Courier New" panose="02070309020205020404" pitchFamily="49" charset="0"/>
            </a:endParaRPr>
          </a:p>
          <a:p>
            <a:pPr marL="0" indent="0">
              <a:buNone/>
            </a:pPr>
            <a:r>
              <a:rPr lang="en-US" dirty="0">
                <a:latin typeface="Helvetica Neue" panose="02000503000000020004" pitchFamily="2" charset="0"/>
                <a:ea typeface="Helvetica Neue" panose="02000503000000020004" pitchFamily="2" charset="0"/>
              </a:rPr>
              <a:t>to monitor its state on the system.</a:t>
            </a:r>
          </a:p>
        </p:txBody>
      </p:sp>
      <p:pic>
        <p:nvPicPr>
          <p:cNvPr id="4" name="Picture 3">
            <a:extLst>
              <a:ext uri="{FF2B5EF4-FFF2-40B4-BE49-F238E27FC236}">
                <a16:creationId xmlns:a16="http://schemas.microsoft.com/office/drawing/2014/main" id="{856A50FB-F69D-CFE5-A1DA-415D5AADC4B0}"/>
              </a:ext>
            </a:extLst>
          </p:cNvPr>
          <p:cNvPicPr>
            <a:picLocks noChangeAspect="1"/>
          </p:cNvPicPr>
          <p:nvPr/>
        </p:nvPicPr>
        <p:blipFill>
          <a:blip r:embed="rId2" cstate="hqprint">
            <a:extLst>
              <a:ext uri="{28A0092B-C50C-407E-A947-70E740481C1C}">
                <a14:useLocalDpi xmlns:a14="http://schemas.microsoft.com/office/drawing/2010/main"/>
              </a:ext>
            </a:extLst>
          </a:blip>
          <a:stretch>
            <a:fillRect/>
          </a:stretch>
        </p:blipFill>
        <p:spPr>
          <a:xfrm>
            <a:off x="8152452" y="658812"/>
            <a:ext cx="2996488" cy="4492869"/>
          </a:xfrm>
          <a:prstGeom prst="rect">
            <a:avLst/>
          </a:prstGeom>
        </p:spPr>
      </p:pic>
      <p:sp>
        <p:nvSpPr>
          <p:cNvPr id="6" name="TextBox 5">
            <a:extLst>
              <a:ext uri="{FF2B5EF4-FFF2-40B4-BE49-F238E27FC236}">
                <a16:creationId xmlns:a16="http://schemas.microsoft.com/office/drawing/2014/main" id="{69543CD0-6DF6-C996-FB81-C41F8DC4491C}"/>
              </a:ext>
            </a:extLst>
          </p:cNvPr>
          <p:cNvSpPr txBox="1"/>
          <p:nvPr/>
        </p:nvSpPr>
        <p:spPr>
          <a:xfrm>
            <a:off x="8152452" y="5151681"/>
            <a:ext cx="2996488" cy="246221"/>
          </a:xfrm>
          <a:prstGeom prst="rect">
            <a:avLst/>
          </a:prstGeom>
          <a:noFill/>
        </p:spPr>
        <p:txBody>
          <a:bodyPr wrap="square">
            <a:spAutoFit/>
          </a:bodyPr>
          <a:lstStyle/>
          <a:p>
            <a:r>
              <a:rPr lang="en-US" sz="1000" b="0" i="0" u="none" strike="noStrike" dirty="0">
                <a:solidFill>
                  <a:srgbClr val="000000"/>
                </a:solidFill>
                <a:effectLst/>
                <a:latin typeface="-webkit-standard"/>
              </a:rPr>
              <a:t>Photo by </a:t>
            </a:r>
            <a:r>
              <a:rPr lang="en-US" sz="1000" b="0" i="0" dirty="0">
                <a:effectLst/>
                <a:hlinkClick r:id="rId3"/>
              </a:rPr>
              <a:t>Benjamin Wedemeyer</a:t>
            </a:r>
            <a:r>
              <a:rPr lang="en-US" sz="1000" b="0" i="0" u="none" strike="noStrike" dirty="0">
                <a:solidFill>
                  <a:srgbClr val="000000"/>
                </a:solidFill>
                <a:effectLst/>
                <a:latin typeface="-webkit-standard"/>
              </a:rPr>
              <a:t> on </a:t>
            </a:r>
            <a:r>
              <a:rPr lang="en-US" sz="1000" b="0" i="0" dirty="0">
                <a:effectLst/>
                <a:hlinkClick r:id="rId4"/>
              </a:rPr>
              <a:t>Unsplash</a:t>
            </a:r>
            <a:endParaRPr lang="en-US" sz="1000" dirty="0"/>
          </a:p>
        </p:txBody>
      </p:sp>
    </p:spTree>
    <p:extLst>
      <p:ext uri="{BB962C8B-B14F-4D97-AF65-F5344CB8AC3E}">
        <p14:creationId xmlns:p14="http://schemas.microsoft.com/office/powerpoint/2010/main" val="1526061488"/>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0A45E6A-73F5-96F6-8019-2F3538A8434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F36DFD5D-B487-DC4B-AA1C-E4F0790B8B71}"/>
              </a:ext>
            </a:extLst>
          </p:cNvPr>
          <p:cNvSpPr>
            <a:spLocks noGrp="1"/>
          </p:cNvSpPr>
          <p:nvPr>
            <p:ph type="title"/>
          </p:nvPr>
        </p:nvSpPr>
        <p:spPr>
          <a:xfrm>
            <a:off x="490282" y="338401"/>
            <a:ext cx="11260666" cy="708763"/>
          </a:xfrm>
        </p:spPr>
        <p:txBody>
          <a:bodyPr>
            <a:normAutofit fontScale="90000"/>
          </a:bodyPr>
          <a:lstStyle/>
          <a:p>
            <a:pPr algn="ctr"/>
            <a:r>
              <a:rPr lang="en-US" dirty="0"/>
              <a:t>Researcher-to-AI-workflow-proficiency pipeline!</a:t>
            </a:r>
          </a:p>
        </p:txBody>
      </p:sp>
      <p:sp>
        <p:nvSpPr>
          <p:cNvPr id="77" name="Rectangle 76">
            <a:extLst>
              <a:ext uri="{FF2B5EF4-FFF2-40B4-BE49-F238E27FC236}">
                <a16:creationId xmlns:a16="http://schemas.microsoft.com/office/drawing/2014/main" id="{7D00D903-2ED4-12EF-4D31-1B7B367B2C6B}"/>
              </a:ext>
            </a:extLst>
          </p:cNvPr>
          <p:cNvSpPr/>
          <p:nvPr/>
        </p:nvSpPr>
        <p:spPr>
          <a:xfrm>
            <a:off x="700786" y="1641763"/>
            <a:ext cx="3338752" cy="3574473"/>
          </a:xfrm>
          <a:prstGeom prst="rect">
            <a:avLst/>
          </a:prstGeom>
          <a:noFill/>
          <a:ln w="38100">
            <a:solidFill>
              <a:schemeClr val="accent1">
                <a:shade val="15000"/>
                <a:alpha val="5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41" name="Group 40">
            <a:extLst>
              <a:ext uri="{FF2B5EF4-FFF2-40B4-BE49-F238E27FC236}">
                <a16:creationId xmlns:a16="http://schemas.microsoft.com/office/drawing/2014/main" id="{2EBF58D6-4EFF-B8C2-3333-B830472EBDB6}"/>
              </a:ext>
            </a:extLst>
          </p:cNvPr>
          <p:cNvGrpSpPr/>
          <p:nvPr/>
        </p:nvGrpSpPr>
        <p:grpSpPr>
          <a:xfrm>
            <a:off x="1498096" y="2782455"/>
            <a:ext cx="1744133" cy="1744133"/>
            <a:chOff x="2500570" y="2987133"/>
            <a:chExt cx="1744133" cy="1744133"/>
          </a:xfrm>
        </p:grpSpPr>
        <p:pic>
          <p:nvPicPr>
            <p:cNvPr id="42" name="Graphic 41" descr="Blackboard with solid fill">
              <a:extLst>
                <a:ext uri="{FF2B5EF4-FFF2-40B4-BE49-F238E27FC236}">
                  <a16:creationId xmlns:a16="http://schemas.microsoft.com/office/drawing/2014/main" id="{E727818E-2B2E-62C4-FBB6-39383AB2F2B4}"/>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2500570" y="2987133"/>
              <a:ext cx="1744133" cy="1744133"/>
            </a:xfrm>
            <a:prstGeom prst="rect">
              <a:avLst/>
            </a:prstGeom>
          </p:spPr>
        </p:pic>
        <p:grpSp>
          <p:nvGrpSpPr>
            <p:cNvPr id="43" name="Group 42">
              <a:extLst>
                <a:ext uri="{FF2B5EF4-FFF2-40B4-BE49-F238E27FC236}">
                  <a16:creationId xmlns:a16="http://schemas.microsoft.com/office/drawing/2014/main" id="{0534AB94-CCD3-64BC-4B74-2C1B2A45751B}"/>
                </a:ext>
              </a:extLst>
            </p:cNvPr>
            <p:cNvGrpSpPr/>
            <p:nvPr/>
          </p:nvGrpSpPr>
          <p:grpSpPr>
            <a:xfrm>
              <a:off x="2915437" y="3753458"/>
              <a:ext cx="914400" cy="914400"/>
              <a:chOff x="2915437" y="3753458"/>
              <a:chExt cx="914400" cy="914400"/>
            </a:xfrm>
          </p:grpSpPr>
          <p:sp>
            <p:nvSpPr>
              <p:cNvPr id="44" name="Freeform: Shape 43">
                <a:extLst>
                  <a:ext uri="{FF2B5EF4-FFF2-40B4-BE49-F238E27FC236}">
                    <a16:creationId xmlns:a16="http://schemas.microsoft.com/office/drawing/2014/main" id="{6DF4E0AD-64D6-9DC5-B7A7-E8729ADB3C8D}"/>
                  </a:ext>
                </a:extLst>
              </p:cNvPr>
              <p:cNvSpPr/>
              <p:nvPr/>
            </p:nvSpPr>
            <p:spPr>
              <a:xfrm>
                <a:off x="3088217" y="3896783"/>
                <a:ext cx="582440" cy="582084"/>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Lst>
                <a:rect l="l" t="t" r="r" b="b"/>
                <a:pathLst>
                  <a:path w="582440" h="582084">
                    <a:moveTo>
                      <a:pt x="395816" y="247650"/>
                    </a:moveTo>
                    <a:lnTo>
                      <a:pt x="395816" y="247650"/>
                    </a:lnTo>
                    <a:cubicBezTo>
                      <a:pt x="398638" y="239183"/>
                      <a:pt x="404039" y="231171"/>
                      <a:pt x="404283" y="222250"/>
                    </a:cubicBezTo>
                    <a:cubicBezTo>
                      <a:pt x="405463" y="179204"/>
                      <a:pt x="401976" y="136153"/>
                      <a:pt x="400050" y="93134"/>
                    </a:cubicBezTo>
                    <a:cubicBezTo>
                      <a:pt x="399858" y="88847"/>
                      <a:pt x="399062" y="84575"/>
                      <a:pt x="397933" y="80434"/>
                    </a:cubicBezTo>
                    <a:cubicBezTo>
                      <a:pt x="396933" y="76768"/>
                      <a:pt x="394902" y="73455"/>
                      <a:pt x="393700" y="69850"/>
                    </a:cubicBezTo>
                    <a:cubicBezTo>
                      <a:pt x="392780" y="67090"/>
                      <a:pt x="392604" y="64108"/>
                      <a:pt x="391583" y="61384"/>
                    </a:cubicBezTo>
                    <a:cubicBezTo>
                      <a:pt x="390128" y="57503"/>
                      <a:pt x="382953" y="44845"/>
                      <a:pt x="381000" y="42334"/>
                    </a:cubicBezTo>
                    <a:cubicBezTo>
                      <a:pt x="375523" y="35293"/>
                      <a:pt x="363194" y="26645"/>
                      <a:pt x="357716" y="21167"/>
                    </a:cubicBezTo>
                    <a:cubicBezTo>
                      <a:pt x="353819" y="17270"/>
                      <a:pt x="351398" y="11956"/>
                      <a:pt x="347133" y="8467"/>
                    </a:cubicBezTo>
                    <a:cubicBezTo>
                      <a:pt x="338672" y="1544"/>
                      <a:pt x="331777" y="1674"/>
                      <a:pt x="321733" y="0"/>
                    </a:cubicBezTo>
                    <a:lnTo>
                      <a:pt x="256116" y="2117"/>
                    </a:lnTo>
                    <a:cubicBezTo>
                      <a:pt x="239337" y="4603"/>
                      <a:pt x="223667" y="12015"/>
                      <a:pt x="207433" y="16934"/>
                    </a:cubicBezTo>
                    <a:lnTo>
                      <a:pt x="186266" y="23284"/>
                    </a:lnTo>
                    <a:cubicBezTo>
                      <a:pt x="181877" y="26210"/>
                      <a:pt x="176477" y="29210"/>
                      <a:pt x="173566" y="33867"/>
                    </a:cubicBezTo>
                    <a:cubicBezTo>
                      <a:pt x="171552" y="37089"/>
                      <a:pt x="171706" y="41483"/>
                      <a:pt x="169333" y="44450"/>
                    </a:cubicBezTo>
                    <a:cubicBezTo>
                      <a:pt x="165891" y="48753"/>
                      <a:pt x="160866" y="51506"/>
                      <a:pt x="156633" y="55034"/>
                    </a:cubicBezTo>
                    <a:cubicBezTo>
                      <a:pt x="155927" y="59267"/>
                      <a:pt x="155622" y="63587"/>
                      <a:pt x="154516" y="67734"/>
                    </a:cubicBezTo>
                    <a:cubicBezTo>
                      <a:pt x="152791" y="74201"/>
                      <a:pt x="149789" y="80290"/>
                      <a:pt x="148166" y="86784"/>
                    </a:cubicBezTo>
                    <a:lnTo>
                      <a:pt x="146050" y="95250"/>
                    </a:lnTo>
                    <a:cubicBezTo>
                      <a:pt x="148167" y="105128"/>
                      <a:pt x="149625" y="115170"/>
                      <a:pt x="152400" y="124884"/>
                    </a:cubicBezTo>
                    <a:cubicBezTo>
                      <a:pt x="165145" y="169493"/>
                      <a:pt x="163688" y="142875"/>
                      <a:pt x="162983" y="152400"/>
                    </a:cubicBezTo>
                    <a:cubicBezTo>
                      <a:pt x="162278" y="161925"/>
                      <a:pt x="136706" y="159113"/>
                      <a:pt x="148167" y="182034"/>
                    </a:cubicBezTo>
                    <a:cubicBezTo>
                      <a:pt x="145510" y="211257"/>
                      <a:pt x="168628" y="230717"/>
                      <a:pt x="175683" y="245534"/>
                    </a:cubicBezTo>
                    <a:cubicBezTo>
                      <a:pt x="182738" y="260351"/>
                      <a:pt x="181990" y="260723"/>
                      <a:pt x="190500" y="270934"/>
                    </a:cubicBezTo>
                    <a:cubicBezTo>
                      <a:pt x="192758" y="273644"/>
                      <a:pt x="194733" y="276578"/>
                      <a:pt x="196850" y="279400"/>
                    </a:cubicBezTo>
                    <a:cubicBezTo>
                      <a:pt x="198080" y="284322"/>
                      <a:pt x="201330" y="296370"/>
                      <a:pt x="201083" y="300567"/>
                    </a:cubicBezTo>
                    <a:cubicBezTo>
                      <a:pt x="200620" y="308442"/>
                      <a:pt x="199682" y="316488"/>
                      <a:pt x="196850" y="323850"/>
                    </a:cubicBezTo>
                    <a:cubicBezTo>
                      <a:pt x="195937" y="326224"/>
                      <a:pt x="192487" y="326495"/>
                      <a:pt x="190500" y="328084"/>
                    </a:cubicBezTo>
                    <a:cubicBezTo>
                      <a:pt x="188942" y="329331"/>
                      <a:pt x="187890" y="331157"/>
                      <a:pt x="186266" y="332317"/>
                    </a:cubicBezTo>
                    <a:cubicBezTo>
                      <a:pt x="182918" y="334708"/>
                      <a:pt x="179053" y="336308"/>
                      <a:pt x="175683" y="338667"/>
                    </a:cubicBezTo>
                    <a:cubicBezTo>
                      <a:pt x="171982" y="341258"/>
                      <a:pt x="169213" y="345265"/>
                      <a:pt x="165100" y="347134"/>
                    </a:cubicBezTo>
                    <a:cubicBezTo>
                      <a:pt x="161193" y="348910"/>
                      <a:pt x="156633" y="348545"/>
                      <a:pt x="152400" y="349250"/>
                    </a:cubicBezTo>
                    <a:cubicBezTo>
                      <a:pt x="149578" y="351367"/>
                      <a:pt x="147017" y="353887"/>
                      <a:pt x="143933" y="355600"/>
                    </a:cubicBezTo>
                    <a:cubicBezTo>
                      <a:pt x="133775" y="361244"/>
                      <a:pt x="133510" y="359020"/>
                      <a:pt x="122766" y="361950"/>
                    </a:cubicBezTo>
                    <a:cubicBezTo>
                      <a:pt x="96405" y="369139"/>
                      <a:pt x="123690" y="363914"/>
                      <a:pt x="97366" y="368300"/>
                    </a:cubicBezTo>
                    <a:cubicBezTo>
                      <a:pt x="94544" y="369711"/>
                      <a:pt x="91893" y="371536"/>
                      <a:pt x="88900" y="372534"/>
                    </a:cubicBezTo>
                    <a:cubicBezTo>
                      <a:pt x="85487" y="373672"/>
                      <a:pt x="81604" y="373189"/>
                      <a:pt x="78316" y="374650"/>
                    </a:cubicBezTo>
                    <a:cubicBezTo>
                      <a:pt x="75092" y="376083"/>
                      <a:pt x="73005" y="379422"/>
                      <a:pt x="69850" y="381000"/>
                    </a:cubicBezTo>
                    <a:cubicBezTo>
                      <a:pt x="65859" y="382996"/>
                      <a:pt x="57150" y="385234"/>
                      <a:pt x="57150" y="385234"/>
                    </a:cubicBezTo>
                    <a:cubicBezTo>
                      <a:pt x="43879" y="398503"/>
                      <a:pt x="51198" y="393964"/>
                      <a:pt x="35983" y="400050"/>
                    </a:cubicBezTo>
                    <a:cubicBezTo>
                      <a:pt x="34572" y="402167"/>
                      <a:pt x="33379" y="404446"/>
                      <a:pt x="31750" y="406400"/>
                    </a:cubicBezTo>
                    <a:cubicBezTo>
                      <a:pt x="29834" y="408700"/>
                      <a:pt x="26987" y="410212"/>
                      <a:pt x="25400" y="412750"/>
                    </a:cubicBezTo>
                    <a:cubicBezTo>
                      <a:pt x="23386" y="415972"/>
                      <a:pt x="22865" y="419935"/>
                      <a:pt x="21166" y="423334"/>
                    </a:cubicBezTo>
                    <a:cubicBezTo>
                      <a:pt x="18923" y="427819"/>
                      <a:pt x="12986" y="434305"/>
                      <a:pt x="10583" y="438150"/>
                    </a:cubicBezTo>
                    <a:cubicBezTo>
                      <a:pt x="1295" y="453011"/>
                      <a:pt x="12107" y="440860"/>
                      <a:pt x="0" y="452967"/>
                    </a:cubicBezTo>
                    <a:cubicBezTo>
                      <a:pt x="705" y="470606"/>
                      <a:pt x="-73" y="488367"/>
                      <a:pt x="2116" y="505884"/>
                    </a:cubicBezTo>
                    <a:cubicBezTo>
                      <a:pt x="2782" y="511216"/>
                      <a:pt x="7163" y="515487"/>
                      <a:pt x="8466" y="520700"/>
                    </a:cubicBezTo>
                    <a:cubicBezTo>
                      <a:pt x="10016" y="526898"/>
                      <a:pt x="9244" y="533503"/>
                      <a:pt x="10583" y="539750"/>
                    </a:cubicBezTo>
                    <a:cubicBezTo>
                      <a:pt x="11379" y="543465"/>
                      <a:pt x="13117" y="546935"/>
                      <a:pt x="14816" y="550334"/>
                    </a:cubicBezTo>
                    <a:cubicBezTo>
                      <a:pt x="19603" y="559909"/>
                      <a:pt x="22913" y="565277"/>
                      <a:pt x="33866" y="569384"/>
                    </a:cubicBezTo>
                    <a:cubicBezTo>
                      <a:pt x="40603" y="571910"/>
                      <a:pt x="47930" y="572465"/>
                      <a:pt x="55033" y="573617"/>
                    </a:cubicBezTo>
                    <a:cubicBezTo>
                      <a:pt x="74043" y="576700"/>
                      <a:pt x="93133" y="579262"/>
                      <a:pt x="112183" y="582084"/>
                    </a:cubicBezTo>
                    <a:lnTo>
                      <a:pt x="292100" y="579967"/>
                    </a:lnTo>
                    <a:cubicBezTo>
                      <a:pt x="310753" y="578959"/>
                      <a:pt x="328469" y="570162"/>
                      <a:pt x="347133" y="569384"/>
                    </a:cubicBezTo>
                    <a:lnTo>
                      <a:pt x="444500" y="573617"/>
                    </a:lnTo>
                    <a:lnTo>
                      <a:pt x="520700" y="569384"/>
                    </a:lnTo>
                    <a:cubicBezTo>
                      <a:pt x="527851" y="568589"/>
                      <a:pt x="534769" y="566333"/>
                      <a:pt x="541866" y="565150"/>
                    </a:cubicBezTo>
                    <a:cubicBezTo>
                      <a:pt x="551708" y="563510"/>
                      <a:pt x="561622" y="562328"/>
                      <a:pt x="571500" y="560917"/>
                    </a:cubicBezTo>
                    <a:cubicBezTo>
                      <a:pt x="573617" y="560211"/>
                      <a:pt x="576108" y="560194"/>
                      <a:pt x="577850" y="558800"/>
                    </a:cubicBezTo>
                    <a:cubicBezTo>
                      <a:pt x="584916" y="553147"/>
                      <a:pt x="582314" y="545461"/>
                      <a:pt x="579966" y="537634"/>
                    </a:cubicBezTo>
                    <a:cubicBezTo>
                      <a:pt x="579235" y="535197"/>
                      <a:pt x="576871" y="533559"/>
                      <a:pt x="575733" y="531284"/>
                    </a:cubicBezTo>
                    <a:cubicBezTo>
                      <a:pt x="574735" y="529288"/>
                      <a:pt x="574399" y="527023"/>
                      <a:pt x="573616" y="524934"/>
                    </a:cubicBezTo>
                    <a:cubicBezTo>
                      <a:pt x="572282" y="521376"/>
                      <a:pt x="570794" y="517878"/>
                      <a:pt x="569383" y="514350"/>
                    </a:cubicBezTo>
                    <a:cubicBezTo>
                      <a:pt x="568274" y="505482"/>
                      <a:pt x="567945" y="497335"/>
                      <a:pt x="565150" y="488950"/>
                    </a:cubicBezTo>
                    <a:cubicBezTo>
                      <a:pt x="563948" y="485345"/>
                      <a:pt x="562049" y="481994"/>
                      <a:pt x="560916" y="478367"/>
                    </a:cubicBezTo>
                    <a:cubicBezTo>
                      <a:pt x="558516" y="470689"/>
                      <a:pt x="557735" y="462478"/>
                      <a:pt x="554566" y="455084"/>
                    </a:cubicBezTo>
                    <a:cubicBezTo>
                      <a:pt x="553387" y="452333"/>
                      <a:pt x="550164" y="451007"/>
                      <a:pt x="548216" y="448734"/>
                    </a:cubicBezTo>
                    <a:cubicBezTo>
                      <a:pt x="541690" y="441120"/>
                      <a:pt x="534995" y="433610"/>
                      <a:pt x="529166" y="425450"/>
                    </a:cubicBezTo>
                    <a:cubicBezTo>
                      <a:pt x="525638" y="420511"/>
                      <a:pt x="521841" y="415754"/>
                      <a:pt x="518583" y="410634"/>
                    </a:cubicBezTo>
                    <a:cubicBezTo>
                      <a:pt x="516889" y="407972"/>
                      <a:pt x="516370" y="404591"/>
                      <a:pt x="514350" y="402167"/>
                    </a:cubicBezTo>
                    <a:cubicBezTo>
                      <a:pt x="500010" y="384959"/>
                      <a:pt x="500112" y="387544"/>
                      <a:pt x="484716" y="376767"/>
                    </a:cubicBezTo>
                    <a:cubicBezTo>
                      <a:pt x="478079" y="372121"/>
                      <a:pt x="470677" y="365513"/>
                      <a:pt x="463550" y="361950"/>
                    </a:cubicBezTo>
                    <a:cubicBezTo>
                      <a:pt x="456753" y="358552"/>
                      <a:pt x="449592" y="355887"/>
                      <a:pt x="442383" y="353484"/>
                    </a:cubicBezTo>
                    <a:cubicBezTo>
                      <a:pt x="433694" y="350587"/>
                      <a:pt x="423748" y="347067"/>
                      <a:pt x="414866" y="345017"/>
                    </a:cubicBezTo>
                    <a:cubicBezTo>
                      <a:pt x="410684" y="344052"/>
                      <a:pt x="406389" y="343668"/>
                      <a:pt x="402166" y="342900"/>
                    </a:cubicBezTo>
                    <a:cubicBezTo>
                      <a:pt x="398627" y="342257"/>
                      <a:pt x="395111" y="341489"/>
                      <a:pt x="391583" y="340784"/>
                    </a:cubicBezTo>
                    <a:cubicBezTo>
                      <a:pt x="388761" y="339373"/>
                      <a:pt x="386016" y="337793"/>
                      <a:pt x="383116" y="336550"/>
                    </a:cubicBezTo>
                    <a:cubicBezTo>
                      <a:pt x="381065" y="335671"/>
                      <a:pt x="378194" y="336148"/>
                      <a:pt x="376766" y="334434"/>
                    </a:cubicBezTo>
                    <a:cubicBezTo>
                      <a:pt x="374334" y="331515"/>
                      <a:pt x="374378" y="327172"/>
                      <a:pt x="372533" y="323850"/>
                    </a:cubicBezTo>
                    <a:cubicBezTo>
                      <a:pt x="370820" y="320766"/>
                      <a:pt x="368300" y="318206"/>
                      <a:pt x="366183" y="315384"/>
                    </a:cubicBezTo>
                    <a:cubicBezTo>
                      <a:pt x="365477" y="312562"/>
                      <a:pt x="364865" y="309714"/>
                      <a:pt x="364066" y="306917"/>
                    </a:cubicBezTo>
                    <a:cubicBezTo>
                      <a:pt x="363453" y="304772"/>
                      <a:pt x="361655" y="302779"/>
                      <a:pt x="361950" y="300567"/>
                    </a:cubicBezTo>
                    <a:cubicBezTo>
                      <a:pt x="363104" y="291916"/>
                      <a:pt x="366051" y="283600"/>
                      <a:pt x="368300" y="275167"/>
                    </a:cubicBezTo>
                    <a:cubicBezTo>
                      <a:pt x="368875" y="273011"/>
                      <a:pt x="369178" y="270673"/>
                      <a:pt x="370416" y="268817"/>
                    </a:cubicBezTo>
                    <a:cubicBezTo>
                      <a:pt x="372076" y="266326"/>
                      <a:pt x="374649" y="264584"/>
                      <a:pt x="376766" y="262467"/>
                    </a:cubicBezTo>
                    <a:cubicBezTo>
                      <a:pt x="380882" y="250120"/>
                      <a:pt x="375311" y="260879"/>
                      <a:pt x="387350" y="254000"/>
                    </a:cubicBezTo>
                    <a:cubicBezTo>
                      <a:pt x="389949" y="252515"/>
                      <a:pt x="391583" y="249767"/>
                      <a:pt x="393700" y="247650"/>
                    </a:cubicBezTo>
                    <a:cubicBezTo>
                      <a:pt x="398397" y="219466"/>
                      <a:pt x="395463" y="247650"/>
                      <a:pt x="395816"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5" name="Graphic 44" descr="Programmer male with solid fill">
                <a:extLst>
                  <a:ext uri="{FF2B5EF4-FFF2-40B4-BE49-F238E27FC236}">
                    <a16:creationId xmlns:a16="http://schemas.microsoft.com/office/drawing/2014/main" id="{DE04C559-3187-C272-4E1B-17857EF36F5D}"/>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2915437" y="3753458"/>
                <a:ext cx="914400" cy="914400"/>
              </a:xfrm>
              <a:prstGeom prst="rect">
                <a:avLst/>
              </a:prstGeom>
              <a:effectLst/>
            </p:spPr>
          </p:pic>
        </p:grpSp>
      </p:grpSp>
      <p:sp>
        <p:nvSpPr>
          <p:cNvPr id="46" name="TextBox 45">
            <a:extLst>
              <a:ext uri="{FF2B5EF4-FFF2-40B4-BE49-F238E27FC236}">
                <a16:creationId xmlns:a16="http://schemas.microsoft.com/office/drawing/2014/main" id="{3CA86EE8-8D02-0E4B-41AC-17AF280ABA7B}"/>
              </a:ext>
            </a:extLst>
          </p:cNvPr>
          <p:cNvSpPr txBox="1"/>
          <p:nvPr/>
        </p:nvSpPr>
        <p:spPr>
          <a:xfrm>
            <a:off x="700787" y="1772358"/>
            <a:ext cx="3338752" cy="461665"/>
          </a:xfrm>
          <a:prstGeom prst="rect">
            <a:avLst/>
          </a:prstGeom>
          <a:noFill/>
        </p:spPr>
        <p:txBody>
          <a:bodyPr wrap="square" rtlCol="0">
            <a:spAutoFit/>
          </a:bodyPr>
          <a:lstStyle/>
          <a:p>
            <a:pPr algn="ctr"/>
            <a:r>
              <a:rPr lang="en-US" sz="2400" b="1" dirty="0"/>
              <a:t>Develop and test</a:t>
            </a:r>
          </a:p>
        </p:txBody>
      </p:sp>
      <p:sp>
        <p:nvSpPr>
          <p:cNvPr id="47" name="TextBox 46">
            <a:extLst>
              <a:ext uri="{FF2B5EF4-FFF2-40B4-BE49-F238E27FC236}">
                <a16:creationId xmlns:a16="http://schemas.microsoft.com/office/drawing/2014/main" id="{12707736-97E3-8BAC-FB3B-94AD5BDB9667}"/>
              </a:ext>
            </a:extLst>
          </p:cNvPr>
          <p:cNvSpPr txBox="1"/>
          <p:nvPr/>
        </p:nvSpPr>
        <p:spPr>
          <a:xfrm>
            <a:off x="4513409" y="1772358"/>
            <a:ext cx="3338752" cy="830997"/>
          </a:xfrm>
          <a:prstGeom prst="rect">
            <a:avLst/>
          </a:prstGeom>
          <a:noFill/>
        </p:spPr>
        <p:txBody>
          <a:bodyPr wrap="square" rtlCol="0">
            <a:spAutoFit/>
          </a:bodyPr>
          <a:lstStyle/>
          <a:p>
            <a:pPr algn="ctr"/>
            <a:r>
              <a:rPr lang="en-US" sz="2400" b="1" dirty="0"/>
              <a:t>Distribute work on HTC system</a:t>
            </a:r>
          </a:p>
        </p:txBody>
      </p:sp>
      <p:grpSp>
        <p:nvGrpSpPr>
          <p:cNvPr id="50" name="Group 49">
            <a:extLst>
              <a:ext uri="{FF2B5EF4-FFF2-40B4-BE49-F238E27FC236}">
                <a16:creationId xmlns:a16="http://schemas.microsoft.com/office/drawing/2014/main" id="{B7414D98-BC30-B309-72F1-8A605A6ADBCC}"/>
              </a:ext>
            </a:extLst>
          </p:cNvPr>
          <p:cNvGrpSpPr/>
          <p:nvPr/>
        </p:nvGrpSpPr>
        <p:grpSpPr>
          <a:xfrm>
            <a:off x="4825482" y="2725653"/>
            <a:ext cx="2539464" cy="1857736"/>
            <a:chOff x="7549631" y="2626973"/>
            <a:chExt cx="2539464" cy="1857736"/>
          </a:xfrm>
        </p:grpSpPr>
        <p:grpSp>
          <p:nvGrpSpPr>
            <p:cNvPr id="51" name="Group 50">
              <a:extLst>
                <a:ext uri="{FF2B5EF4-FFF2-40B4-BE49-F238E27FC236}">
                  <a16:creationId xmlns:a16="http://schemas.microsoft.com/office/drawing/2014/main" id="{1F07BE38-3857-4359-E61B-0E2FB19FE4D6}"/>
                </a:ext>
              </a:extLst>
            </p:cNvPr>
            <p:cNvGrpSpPr/>
            <p:nvPr/>
          </p:nvGrpSpPr>
          <p:grpSpPr>
            <a:xfrm>
              <a:off x="7549631" y="2626973"/>
              <a:ext cx="2388605" cy="1857736"/>
              <a:chOff x="2393431" y="3756259"/>
              <a:chExt cx="2388605" cy="1857736"/>
            </a:xfrm>
          </p:grpSpPr>
          <p:pic>
            <p:nvPicPr>
              <p:cNvPr id="54" name="Graphic 53" descr="Programmer male with solid fill">
                <a:extLst>
                  <a:ext uri="{FF2B5EF4-FFF2-40B4-BE49-F238E27FC236}">
                    <a16:creationId xmlns:a16="http://schemas.microsoft.com/office/drawing/2014/main" id="{C157F6E2-3462-11A0-67DA-6A6DD51775FE}"/>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3205963" y="3756259"/>
                <a:ext cx="914400" cy="914400"/>
              </a:xfrm>
              <a:prstGeom prst="rect">
                <a:avLst/>
              </a:prstGeom>
            </p:spPr>
          </p:pic>
          <p:pic>
            <p:nvPicPr>
              <p:cNvPr id="55" name="Graphic 54" descr="Server with solid fill">
                <a:extLst>
                  <a:ext uri="{FF2B5EF4-FFF2-40B4-BE49-F238E27FC236}">
                    <a16:creationId xmlns:a16="http://schemas.microsoft.com/office/drawing/2014/main" id="{3E267146-F0AE-7E5B-C437-AE27212EBA6E}"/>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2393431" y="4977723"/>
                <a:ext cx="914400" cy="636272"/>
              </a:xfrm>
              <a:prstGeom prst="rect">
                <a:avLst/>
              </a:prstGeom>
            </p:spPr>
          </p:pic>
          <p:pic>
            <p:nvPicPr>
              <p:cNvPr id="56" name="Graphic 55" descr="Line arrow: Counter-clockwise curve with solid fill">
                <a:extLst>
                  <a:ext uri="{FF2B5EF4-FFF2-40B4-BE49-F238E27FC236}">
                    <a16:creationId xmlns:a16="http://schemas.microsoft.com/office/drawing/2014/main" id="{5BECE525-38F0-D7A0-B02D-7E59E9471867}"/>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rot="14114638">
                <a:off x="2518759" y="4213459"/>
                <a:ext cx="914400" cy="914400"/>
              </a:xfrm>
              <a:prstGeom prst="rect">
                <a:avLst/>
              </a:prstGeom>
            </p:spPr>
          </p:pic>
          <p:pic>
            <p:nvPicPr>
              <p:cNvPr id="57" name="Graphic 56" descr="Line arrow: Counter-clockwise curve with solid fill">
                <a:extLst>
                  <a:ext uri="{FF2B5EF4-FFF2-40B4-BE49-F238E27FC236}">
                    <a16:creationId xmlns:a16="http://schemas.microsoft.com/office/drawing/2014/main" id="{65A040F5-B384-56FA-76F5-37E3EB3FB6DB}"/>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rot="7485362" flipH="1">
                <a:off x="3867636" y="4213459"/>
                <a:ext cx="914400" cy="914400"/>
              </a:xfrm>
              <a:prstGeom prst="rect">
                <a:avLst/>
              </a:prstGeom>
            </p:spPr>
          </p:pic>
          <p:pic>
            <p:nvPicPr>
              <p:cNvPr id="58" name="Graphic 57" descr="Line arrow: Straight with solid fill">
                <a:extLst>
                  <a:ext uri="{FF2B5EF4-FFF2-40B4-BE49-F238E27FC236}">
                    <a16:creationId xmlns:a16="http://schemas.microsoft.com/office/drawing/2014/main" id="{FBFBDDB4-5D1C-8884-6155-C0373A908422}"/>
                  </a:ext>
                </a:extLst>
              </p:cNvPr>
              <p:cNvPicPr>
                <a:picLocks noChangeAspect="1"/>
              </p:cNvPicPr>
              <p:nvPr/>
            </p:nvPicPr>
            <p:blipFill>
              <a:blip r:embed="rId11">
                <a:extLst>
                  <a:ext uri="{96DAC541-7B7A-43D3-8B79-37D633B846F1}">
                    <asvg:svgBlip xmlns:asvg="http://schemas.microsoft.com/office/drawing/2016/SVG/main" r:embed="rId12"/>
                  </a:ext>
                </a:extLst>
              </a:blip>
              <a:srcRect l="1" r="54210"/>
              <a:stretch/>
            </p:blipFill>
            <p:spPr>
              <a:xfrm rot="16200000">
                <a:off x="3453814" y="4422808"/>
                <a:ext cx="418698" cy="914400"/>
              </a:xfrm>
              <a:prstGeom prst="rect">
                <a:avLst/>
              </a:prstGeom>
            </p:spPr>
          </p:pic>
        </p:grpSp>
        <p:pic>
          <p:nvPicPr>
            <p:cNvPr id="52" name="Graphic 51" descr="Server with solid fill">
              <a:extLst>
                <a:ext uri="{FF2B5EF4-FFF2-40B4-BE49-F238E27FC236}">
                  <a16:creationId xmlns:a16="http://schemas.microsoft.com/office/drawing/2014/main" id="{A2CD81D2-B8F9-3477-30BE-60ADB916DA1D}"/>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8362163" y="3848437"/>
              <a:ext cx="914400" cy="636272"/>
            </a:xfrm>
            <a:prstGeom prst="rect">
              <a:avLst/>
            </a:prstGeom>
          </p:spPr>
        </p:pic>
        <p:pic>
          <p:nvPicPr>
            <p:cNvPr id="53" name="Graphic 52" descr="Server with solid fill">
              <a:extLst>
                <a:ext uri="{FF2B5EF4-FFF2-40B4-BE49-F238E27FC236}">
                  <a16:creationId xmlns:a16="http://schemas.microsoft.com/office/drawing/2014/main" id="{D8A1AEA2-F7F7-FDC5-FFBB-A5E1BFB8D7C1}"/>
                </a:ext>
              </a:extLst>
            </p:cNvPr>
            <p:cNvPicPr>
              <a:picLocks noChangeAspect="1"/>
            </p:cNvPicPr>
            <p:nvPr/>
          </p:nvPicPr>
          <p:blipFill>
            <a:blip r:embed="rId7">
              <a:extLst>
                <a:ext uri="{96DAC541-7B7A-43D3-8B79-37D633B846F1}">
                  <asvg:svgBlip xmlns:asvg="http://schemas.microsoft.com/office/drawing/2016/SVG/main" r:embed="rId8"/>
                </a:ext>
              </a:extLst>
            </a:blip>
            <a:srcRect b="30416"/>
            <a:stretch/>
          </p:blipFill>
          <p:spPr>
            <a:xfrm>
              <a:off x="9174695" y="3848437"/>
              <a:ext cx="914400" cy="636272"/>
            </a:xfrm>
            <a:prstGeom prst="rect">
              <a:avLst/>
            </a:prstGeom>
          </p:spPr>
        </p:pic>
      </p:grpSp>
      <p:sp>
        <p:nvSpPr>
          <p:cNvPr id="78" name="Rectangle 77">
            <a:extLst>
              <a:ext uri="{FF2B5EF4-FFF2-40B4-BE49-F238E27FC236}">
                <a16:creationId xmlns:a16="http://schemas.microsoft.com/office/drawing/2014/main" id="{C3B874B3-05F7-5165-5E54-F10DB2DF7DF0}"/>
              </a:ext>
            </a:extLst>
          </p:cNvPr>
          <p:cNvSpPr/>
          <p:nvPr/>
        </p:nvSpPr>
        <p:spPr>
          <a:xfrm>
            <a:off x="4429279"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90" name="Group 89">
            <a:extLst>
              <a:ext uri="{FF2B5EF4-FFF2-40B4-BE49-F238E27FC236}">
                <a16:creationId xmlns:a16="http://schemas.microsoft.com/office/drawing/2014/main" id="{E51E1CBA-D71D-47F7-67C2-46BA8764DB5B}"/>
              </a:ext>
            </a:extLst>
          </p:cNvPr>
          <p:cNvGrpSpPr/>
          <p:nvPr/>
        </p:nvGrpSpPr>
        <p:grpSpPr>
          <a:xfrm>
            <a:off x="8157771" y="1641763"/>
            <a:ext cx="3366694" cy="3574473"/>
            <a:chOff x="8157771" y="1641763"/>
            <a:chExt cx="3366694" cy="3574473"/>
          </a:xfrm>
        </p:grpSpPr>
        <p:sp>
          <p:nvSpPr>
            <p:cNvPr id="59" name="TextBox 58">
              <a:extLst>
                <a:ext uri="{FF2B5EF4-FFF2-40B4-BE49-F238E27FC236}">
                  <a16:creationId xmlns:a16="http://schemas.microsoft.com/office/drawing/2014/main" id="{DC705F78-A5EB-4212-5534-E99B36DE337B}"/>
                </a:ext>
              </a:extLst>
            </p:cNvPr>
            <p:cNvSpPr txBox="1"/>
            <p:nvPr/>
          </p:nvSpPr>
          <p:spPr>
            <a:xfrm>
              <a:off x="8185713" y="1772358"/>
              <a:ext cx="3338752" cy="461665"/>
            </a:xfrm>
            <a:prstGeom prst="rect">
              <a:avLst/>
            </a:prstGeom>
            <a:noFill/>
          </p:spPr>
          <p:txBody>
            <a:bodyPr wrap="square" rtlCol="0">
              <a:spAutoFit/>
            </a:bodyPr>
            <a:lstStyle/>
            <a:p>
              <a:pPr algn="ctr"/>
              <a:r>
                <a:rPr lang="en-US" sz="2400" b="1" dirty="0"/>
                <a:t>Improve workflow</a:t>
              </a:r>
            </a:p>
          </p:txBody>
        </p:sp>
        <p:grpSp>
          <p:nvGrpSpPr>
            <p:cNvPr id="75" name="Group 74">
              <a:extLst>
                <a:ext uri="{FF2B5EF4-FFF2-40B4-BE49-F238E27FC236}">
                  <a16:creationId xmlns:a16="http://schemas.microsoft.com/office/drawing/2014/main" id="{76B475DC-B09E-39A2-C3F5-43AE06D07655}"/>
                </a:ext>
              </a:extLst>
            </p:cNvPr>
            <p:cNvGrpSpPr/>
            <p:nvPr/>
          </p:nvGrpSpPr>
          <p:grpSpPr>
            <a:xfrm>
              <a:off x="8478695" y="2376054"/>
              <a:ext cx="2556934" cy="2556934"/>
              <a:chOff x="8988344" y="1816899"/>
              <a:chExt cx="2556934" cy="2556934"/>
            </a:xfrm>
          </p:grpSpPr>
          <p:pic>
            <p:nvPicPr>
              <p:cNvPr id="61" name="Graphic 60" descr="Arrow circle with solid fill">
                <a:extLst>
                  <a:ext uri="{FF2B5EF4-FFF2-40B4-BE49-F238E27FC236}">
                    <a16:creationId xmlns:a16="http://schemas.microsoft.com/office/drawing/2014/main" id="{2FC48D00-ECA7-1AE3-5E01-DCCBCE15546F}"/>
                  </a:ext>
                </a:extLst>
              </p:cNvPr>
              <p:cNvPicPr>
                <a:picLocks noChangeAspect="1"/>
              </p:cNvPicPr>
              <p:nvPr/>
            </p:nvPicPr>
            <p:blipFill>
              <a:blip r:embed="rId13">
                <a:extLst>
                  <a:ext uri="{96DAC541-7B7A-43D3-8B79-37D633B846F1}">
                    <asvg:svgBlip xmlns:asvg="http://schemas.microsoft.com/office/drawing/2016/SVG/main" r:embed="rId14"/>
                  </a:ext>
                </a:extLst>
              </a:blip>
              <a:srcRect/>
              <a:stretch/>
            </p:blipFill>
            <p:spPr>
              <a:xfrm>
                <a:off x="8988344" y="1816899"/>
                <a:ext cx="2556934" cy="2556934"/>
              </a:xfrm>
              <a:prstGeom prst="rect">
                <a:avLst/>
              </a:prstGeom>
            </p:spPr>
          </p:pic>
          <p:grpSp>
            <p:nvGrpSpPr>
              <p:cNvPr id="73" name="Group 72">
                <a:extLst>
                  <a:ext uri="{FF2B5EF4-FFF2-40B4-BE49-F238E27FC236}">
                    <a16:creationId xmlns:a16="http://schemas.microsoft.com/office/drawing/2014/main" id="{9550D9C4-1D58-0677-5F46-4F7AC6B40D89}"/>
                  </a:ext>
                </a:extLst>
              </p:cNvPr>
              <p:cNvGrpSpPr/>
              <p:nvPr/>
            </p:nvGrpSpPr>
            <p:grpSpPr>
              <a:xfrm>
                <a:off x="9858483" y="2544175"/>
                <a:ext cx="914400" cy="914400"/>
                <a:chOff x="9809611" y="2597683"/>
                <a:chExt cx="914400" cy="914400"/>
              </a:xfrm>
            </p:grpSpPr>
            <p:sp>
              <p:nvSpPr>
                <p:cNvPr id="63" name="Freeform: Shape 62">
                  <a:extLst>
                    <a:ext uri="{FF2B5EF4-FFF2-40B4-BE49-F238E27FC236}">
                      <a16:creationId xmlns:a16="http://schemas.microsoft.com/office/drawing/2014/main" id="{CC537BDF-868F-A16A-7F86-56D54CAAAA58}"/>
                    </a:ext>
                  </a:extLst>
                </p:cNvPr>
                <p:cNvSpPr/>
                <p:nvPr/>
              </p:nvSpPr>
              <p:spPr>
                <a:xfrm>
                  <a:off x="9974789" y="2763841"/>
                  <a:ext cx="592805" cy="664888"/>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404923 w 591547"/>
                    <a:gd name="connsiteY0" fmla="*/ 247650 h 582084"/>
                    <a:gd name="connsiteX1" fmla="*/ 404923 w 591547"/>
                    <a:gd name="connsiteY1" fmla="*/ 247650 h 582084"/>
                    <a:gd name="connsiteX2" fmla="*/ 413390 w 591547"/>
                    <a:gd name="connsiteY2" fmla="*/ 222250 h 582084"/>
                    <a:gd name="connsiteX3" fmla="*/ 409157 w 591547"/>
                    <a:gd name="connsiteY3" fmla="*/ 93134 h 582084"/>
                    <a:gd name="connsiteX4" fmla="*/ 407040 w 591547"/>
                    <a:gd name="connsiteY4" fmla="*/ 80434 h 582084"/>
                    <a:gd name="connsiteX5" fmla="*/ 402807 w 591547"/>
                    <a:gd name="connsiteY5" fmla="*/ 69850 h 582084"/>
                    <a:gd name="connsiteX6" fmla="*/ 400690 w 591547"/>
                    <a:gd name="connsiteY6" fmla="*/ 61384 h 582084"/>
                    <a:gd name="connsiteX7" fmla="*/ 390107 w 591547"/>
                    <a:gd name="connsiteY7" fmla="*/ 42334 h 582084"/>
                    <a:gd name="connsiteX8" fmla="*/ 366823 w 591547"/>
                    <a:gd name="connsiteY8" fmla="*/ 21167 h 582084"/>
                    <a:gd name="connsiteX9" fmla="*/ 356240 w 591547"/>
                    <a:gd name="connsiteY9" fmla="*/ 8467 h 582084"/>
                    <a:gd name="connsiteX10" fmla="*/ 330840 w 591547"/>
                    <a:gd name="connsiteY10" fmla="*/ 0 h 582084"/>
                    <a:gd name="connsiteX11" fmla="*/ 265223 w 591547"/>
                    <a:gd name="connsiteY11" fmla="*/ 2117 h 582084"/>
                    <a:gd name="connsiteX12" fmla="*/ 216540 w 591547"/>
                    <a:gd name="connsiteY12" fmla="*/ 16934 h 582084"/>
                    <a:gd name="connsiteX13" fmla="*/ 195373 w 591547"/>
                    <a:gd name="connsiteY13" fmla="*/ 23284 h 582084"/>
                    <a:gd name="connsiteX14" fmla="*/ 182673 w 591547"/>
                    <a:gd name="connsiteY14" fmla="*/ 33867 h 582084"/>
                    <a:gd name="connsiteX15" fmla="*/ 178440 w 591547"/>
                    <a:gd name="connsiteY15" fmla="*/ 44450 h 582084"/>
                    <a:gd name="connsiteX16" fmla="*/ 165740 w 591547"/>
                    <a:gd name="connsiteY16" fmla="*/ 55034 h 582084"/>
                    <a:gd name="connsiteX17" fmla="*/ 163623 w 591547"/>
                    <a:gd name="connsiteY17" fmla="*/ 67734 h 582084"/>
                    <a:gd name="connsiteX18" fmla="*/ 157273 w 591547"/>
                    <a:gd name="connsiteY18" fmla="*/ 86784 h 582084"/>
                    <a:gd name="connsiteX19" fmla="*/ 155157 w 591547"/>
                    <a:gd name="connsiteY19" fmla="*/ 95250 h 582084"/>
                    <a:gd name="connsiteX20" fmla="*/ 161507 w 591547"/>
                    <a:gd name="connsiteY20" fmla="*/ 124884 h 582084"/>
                    <a:gd name="connsiteX21" fmla="*/ 172090 w 591547"/>
                    <a:gd name="connsiteY21" fmla="*/ 152400 h 582084"/>
                    <a:gd name="connsiteX22" fmla="*/ 157274 w 591547"/>
                    <a:gd name="connsiteY22" fmla="*/ 182034 h 582084"/>
                    <a:gd name="connsiteX23" fmla="*/ 184790 w 591547"/>
                    <a:gd name="connsiteY23" fmla="*/ 245534 h 582084"/>
                    <a:gd name="connsiteX24" fmla="*/ 199607 w 591547"/>
                    <a:gd name="connsiteY24" fmla="*/ 270934 h 582084"/>
                    <a:gd name="connsiteX25" fmla="*/ 205957 w 591547"/>
                    <a:gd name="connsiteY25" fmla="*/ 279400 h 582084"/>
                    <a:gd name="connsiteX26" fmla="*/ 210190 w 591547"/>
                    <a:gd name="connsiteY26" fmla="*/ 300567 h 582084"/>
                    <a:gd name="connsiteX27" fmla="*/ 205957 w 591547"/>
                    <a:gd name="connsiteY27" fmla="*/ 323850 h 582084"/>
                    <a:gd name="connsiteX28" fmla="*/ 199607 w 591547"/>
                    <a:gd name="connsiteY28" fmla="*/ 328084 h 582084"/>
                    <a:gd name="connsiteX29" fmla="*/ 195373 w 591547"/>
                    <a:gd name="connsiteY29" fmla="*/ 332317 h 582084"/>
                    <a:gd name="connsiteX30" fmla="*/ 184790 w 591547"/>
                    <a:gd name="connsiteY30" fmla="*/ 338667 h 582084"/>
                    <a:gd name="connsiteX31" fmla="*/ 174207 w 591547"/>
                    <a:gd name="connsiteY31" fmla="*/ 347134 h 582084"/>
                    <a:gd name="connsiteX32" fmla="*/ 161507 w 591547"/>
                    <a:gd name="connsiteY32" fmla="*/ 349250 h 582084"/>
                    <a:gd name="connsiteX33" fmla="*/ 153040 w 591547"/>
                    <a:gd name="connsiteY33" fmla="*/ 355600 h 582084"/>
                    <a:gd name="connsiteX34" fmla="*/ 131873 w 591547"/>
                    <a:gd name="connsiteY34" fmla="*/ 361950 h 582084"/>
                    <a:gd name="connsiteX35" fmla="*/ 106473 w 591547"/>
                    <a:gd name="connsiteY35" fmla="*/ 368300 h 582084"/>
                    <a:gd name="connsiteX36" fmla="*/ 98007 w 591547"/>
                    <a:gd name="connsiteY36" fmla="*/ 372534 h 582084"/>
                    <a:gd name="connsiteX37" fmla="*/ 87423 w 591547"/>
                    <a:gd name="connsiteY37" fmla="*/ 374650 h 582084"/>
                    <a:gd name="connsiteX38" fmla="*/ 78957 w 591547"/>
                    <a:gd name="connsiteY38" fmla="*/ 381000 h 582084"/>
                    <a:gd name="connsiteX39" fmla="*/ 66257 w 591547"/>
                    <a:gd name="connsiteY39" fmla="*/ 385234 h 582084"/>
                    <a:gd name="connsiteX40" fmla="*/ 45090 w 591547"/>
                    <a:gd name="connsiteY40" fmla="*/ 400050 h 582084"/>
                    <a:gd name="connsiteX41" fmla="*/ 40857 w 591547"/>
                    <a:gd name="connsiteY41" fmla="*/ 406400 h 582084"/>
                    <a:gd name="connsiteX42" fmla="*/ 34507 w 591547"/>
                    <a:gd name="connsiteY42" fmla="*/ 412750 h 582084"/>
                    <a:gd name="connsiteX43" fmla="*/ 30273 w 591547"/>
                    <a:gd name="connsiteY43" fmla="*/ 423334 h 582084"/>
                    <a:gd name="connsiteX44" fmla="*/ 19690 w 591547"/>
                    <a:gd name="connsiteY44" fmla="*/ 438150 h 582084"/>
                    <a:gd name="connsiteX45" fmla="*/ 9107 w 591547"/>
                    <a:gd name="connsiteY45" fmla="*/ 452967 h 582084"/>
                    <a:gd name="connsiteX46" fmla="*/ 11223 w 591547"/>
                    <a:gd name="connsiteY46" fmla="*/ 505884 h 582084"/>
                    <a:gd name="connsiteX47" fmla="*/ 17573 w 591547"/>
                    <a:gd name="connsiteY47" fmla="*/ 520700 h 582084"/>
                    <a:gd name="connsiteX48" fmla="*/ 19690 w 591547"/>
                    <a:gd name="connsiteY48" fmla="*/ 539750 h 582084"/>
                    <a:gd name="connsiteX49" fmla="*/ 110 w 591547"/>
                    <a:gd name="connsiteY49" fmla="*/ 556684 h 582084"/>
                    <a:gd name="connsiteX50" fmla="*/ 42973 w 591547"/>
                    <a:gd name="connsiteY50" fmla="*/ 569384 h 582084"/>
                    <a:gd name="connsiteX51" fmla="*/ 64140 w 591547"/>
                    <a:gd name="connsiteY51" fmla="*/ 573617 h 582084"/>
                    <a:gd name="connsiteX52" fmla="*/ 121290 w 591547"/>
                    <a:gd name="connsiteY52" fmla="*/ 582084 h 582084"/>
                    <a:gd name="connsiteX53" fmla="*/ 301207 w 591547"/>
                    <a:gd name="connsiteY53" fmla="*/ 579967 h 582084"/>
                    <a:gd name="connsiteX54" fmla="*/ 356240 w 591547"/>
                    <a:gd name="connsiteY54" fmla="*/ 569384 h 582084"/>
                    <a:gd name="connsiteX55" fmla="*/ 453607 w 591547"/>
                    <a:gd name="connsiteY55" fmla="*/ 573617 h 582084"/>
                    <a:gd name="connsiteX56" fmla="*/ 529807 w 591547"/>
                    <a:gd name="connsiteY56" fmla="*/ 569384 h 582084"/>
                    <a:gd name="connsiteX57" fmla="*/ 550973 w 591547"/>
                    <a:gd name="connsiteY57" fmla="*/ 565150 h 582084"/>
                    <a:gd name="connsiteX58" fmla="*/ 580607 w 591547"/>
                    <a:gd name="connsiteY58" fmla="*/ 560917 h 582084"/>
                    <a:gd name="connsiteX59" fmla="*/ 586957 w 591547"/>
                    <a:gd name="connsiteY59" fmla="*/ 558800 h 582084"/>
                    <a:gd name="connsiteX60" fmla="*/ 589073 w 591547"/>
                    <a:gd name="connsiteY60" fmla="*/ 537634 h 582084"/>
                    <a:gd name="connsiteX61" fmla="*/ 584840 w 591547"/>
                    <a:gd name="connsiteY61" fmla="*/ 531284 h 582084"/>
                    <a:gd name="connsiteX62" fmla="*/ 582723 w 591547"/>
                    <a:gd name="connsiteY62" fmla="*/ 524934 h 582084"/>
                    <a:gd name="connsiteX63" fmla="*/ 578490 w 591547"/>
                    <a:gd name="connsiteY63" fmla="*/ 514350 h 582084"/>
                    <a:gd name="connsiteX64" fmla="*/ 574257 w 591547"/>
                    <a:gd name="connsiteY64" fmla="*/ 488950 h 582084"/>
                    <a:gd name="connsiteX65" fmla="*/ 570023 w 591547"/>
                    <a:gd name="connsiteY65" fmla="*/ 478367 h 582084"/>
                    <a:gd name="connsiteX66" fmla="*/ 563673 w 591547"/>
                    <a:gd name="connsiteY66" fmla="*/ 455084 h 582084"/>
                    <a:gd name="connsiteX67" fmla="*/ 557323 w 591547"/>
                    <a:gd name="connsiteY67" fmla="*/ 448734 h 582084"/>
                    <a:gd name="connsiteX68" fmla="*/ 538273 w 591547"/>
                    <a:gd name="connsiteY68" fmla="*/ 425450 h 582084"/>
                    <a:gd name="connsiteX69" fmla="*/ 527690 w 591547"/>
                    <a:gd name="connsiteY69" fmla="*/ 410634 h 582084"/>
                    <a:gd name="connsiteX70" fmla="*/ 523457 w 591547"/>
                    <a:gd name="connsiteY70" fmla="*/ 402167 h 582084"/>
                    <a:gd name="connsiteX71" fmla="*/ 493823 w 591547"/>
                    <a:gd name="connsiteY71" fmla="*/ 376767 h 582084"/>
                    <a:gd name="connsiteX72" fmla="*/ 472657 w 591547"/>
                    <a:gd name="connsiteY72" fmla="*/ 361950 h 582084"/>
                    <a:gd name="connsiteX73" fmla="*/ 451490 w 591547"/>
                    <a:gd name="connsiteY73" fmla="*/ 353484 h 582084"/>
                    <a:gd name="connsiteX74" fmla="*/ 423973 w 591547"/>
                    <a:gd name="connsiteY74" fmla="*/ 345017 h 582084"/>
                    <a:gd name="connsiteX75" fmla="*/ 411273 w 591547"/>
                    <a:gd name="connsiteY75" fmla="*/ 342900 h 582084"/>
                    <a:gd name="connsiteX76" fmla="*/ 400690 w 591547"/>
                    <a:gd name="connsiteY76" fmla="*/ 340784 h 582084"/>
                    <a:gd name="connsiteX77" fmla="*/ 392223 w 591547"/>
                    <a:gd name="connsiteY77" fmla="*/ 336550 h 582084"/>
                    <a:gd name="connsiteX78" fmla="*/ 385873 w 591547"/>
                    <a:gd name="connsiteY78" fmla="*/ 334434 h 582084"/>
                    <a:gd name="connsiteX79" fmla="*/ 381640 w 591547"/>
                    <a:gd name="connsiteY79" fmla="*/ 323850 h 582084"/>
                    <a:gd name="connsiteX80" fmla="*/ 375290 w 591547"/>
                    <a:gd name="connsiteY80" fmla="*/ 315384 h 582084"/>
                    <a:gd name="connsiteX81" fmla="*/ 373173 w 591547"/>
                    <a:gd name="connsiteY81" fmla="*/ 306917 h 582084"/>
                    <a:gd name="connsiteX82" fmla="*/ 371057 w 591547"/>
                    <a:gd name="connsiteY82" fmla="*/ 300567 h 582084"/>
                    <a:gd name="connsiteX83" fmla="*/ 377407 w 591547"/>
                    <a:gd name="connsiteY83" fmla="*/ 275167 h 582084"/>
                    <a:gd name="connsiteX84" fmla="*/ 379523 w 591547"/>
                    <a:gd name="connsiteY84" fmla="*/ 268817 h 582084"/>
                    <a:gd name="connsiteX85" fmla="*/ 385873 w 591547"/>
                    <a:gd name="connsiteY85" fmla="*/ 262467 h 582084"/>
                    <a:gd name="connsiteX86" fmla="*/ 396457 w 591547"/>
                    <a:gd name="connsiteY86" fmla="*/ 254000 h 582084"/>
                    <a:gd name="connsiteX87" fmla="*/ 402807 w 591547"/>
                    <a:gd name="connsiteY87" fmla="*/ 247650 h 582084"/>
                    <a:gd name="connsiteX88" fmla="*/ 404923 w 591547"/>
                    <a:gd name="connsiteY88" fmla="*/ 247650 h 582084"/>
                    <a:gd name="connsiteX0" fmla="*/ 404858 w 591482"/>
                    <a:gd name="connsiteY0" fmla="*/ 247650 h 634576"/>
                    <a:gd name="connsiteX1" fmla="*/ 404858 w 591482"/>
                    <a:gd name="connsiteY1" fmla="*/ 247650 h 634576"/>
                    <a:gd name="connsiteX2" fmla="*/ 413325 w 591482"/>
                    <a:gd name="connsiteY2" fmla="*/ 222250 h 634576"/>
                    <a:gd name="connsiteX3" fmla="*/ 409092 w 591482"/>
                    <a:gd name="connsiteY3" fmla="*/ 93134 h 634576"/>
                    <a:gd name="connsiteX4" fmla="*/ 406975 w 591482"/>
                    <a:gd name="connsiteY4" fmla="*/ 80434 h 634576"/>
                    <a:gd name="connsiteX5" fmla="*/ 402742 w 591482"/>
                    <a:gd name="connsiteY5" fmla="*/ 69850 h 634576"/>
                    <a:gd name="connsiteX6" fmla="*/ 400625 w 591482"/>
                    <a:gd name="connsiteY6" fmla="*/ 61384 h 634576"/>
                    <a:gd name="connsiteX7" fmla="*/ 390042 w 591482"/>
                    <a:gd name="connsiteY7" fmla="*/ 42334 h 634576"/>
                    <a:gd name="connsiteX8" fmla="*/ 366758 w 591482"/>
                    <a:gd name="connsiteY8" fmla="*/ 21167 h 634576"/>
                    <a:gd name="connsiteX9" fmla="*/ 356175 w 591482"/>
                    <a:gd name="connsiteY9" fmla="*/ 8467 h 634576"/>
                    <a:gd name="connsiteX10" fmla="*/ 330775 w 591482"/>
                    <a:gd name="connsiteY10" fmla="*/ 0 h 634576"/>
                    <a:gd name="connsiteX11" fmla="*/ 265158 w 591482"/>
                    <a:gd name="connsiteY11" fmla="*/ 2117 h 634576"/>
                    <a:gd name="connsiteX12" fmla="*/ 216475 w 591482"/>
                    <a:gd name="connsiteY12" fmla="*/ 16934 h 634576"/>
                    <a:gd name="connsiteX13" fmla="*/ 195308 w 591482"/>
                    <a:gd name="connsiteY13" fmla="*/ 23284 h 634576"/>
                    <a:gd name="connsiteX14" fmla="*/ 182608 w 591482"/>
                    <a:gd name="connsiteY14" fmla="*/ 33867 h 634576"/>
                    <a:gd name="connsiteX15" fmla="*/ 178375 w 591482"/>
                    <a:gd name="connsiteY15" fmla="*/ 44450 h 634576"/>
                    <a:gd name="connsiteX16" fmla="*/ 165675 w 591482"/>
                    <a:gd name="connsiteY16" fmla="*/ 55034 h 634576"/>
                    <a:gd name="connsiteX17" fmla="*/ 163558 w 591482"/>
                    <a:gd name="connsiteY17" fmla="*/ 67734 h 634576"/>
                    <a:gd name="connsiteX18" fmla="*/ 157208 w 591482"/>
                    <a:gd name="connsiteY18" fmla="*/ 86784 h 634576"/>
                    <a:gd name="connsiteX19" fmla="*/ 155092 w 591482"/>
                    <a:gd name="connsiteY19" fmla="*/ 95250 h 634576"/>
                    <a:gd name="connsiteX20" fmla="*/ 161442 w 591482"/>
                    <a:gd name="connsiteY20" fmla="*/ 124884 h 634576"/>
                    <a:gd name="connsiteX21" fmla="*/ 172025 w 591482"/>
                    <a:gd name="connsiteY21" fmla="*/ 152400 h 634576"/>
                    <a:gd name="connsiteX22" fmla="*/ 157209 w 591482"/>
                    <a:gd name="connsiteY22" fmla="*/ 182034 h 634576"/>
                    <a:gd name="connsiteX23" fmla="*/ 184725 w 591482"/>
                    <a:gd name="connsiteY23" fmla="*/ 245534 h 634576"/>
                    <a:gd name="connsiteX24" fmla="*/ 199542 w 591482"/>
                    <a:gd name="connsiteY24" fmla="*/ 270934 h 634576"/>
                    <a:gd name="connsiteX25" fmla="*/ 205892 w 591482"/>
                    <a:gd name="connsiteY25" fmla="*/ 279400 h 634576"/>
                    <a:gd name="connsiteX26" fmla="*/ 210125 w 591482"/>
                    <a:gd name="connsiteY26" fmla="*/ 300567 h 634576"/>
                    <a:gd name="connsiteX27" fmla="*/ 205892 w 591482"/>
                    <a:gd name="connsiteY27" fmla="*/ 323850 h 634576"/>
                    <a:gd name="connsiteX28" fmla="*/ 199542 w 591482"/>
                    <a:gd name="connsiteY28" fmla="*/ 328084 h 634576"/>
                    <a:gd name="connsiteX29" fmla="*/ 195308 w 591482"/>
                    <a:gd name="connsiteY29" fmla="*/ 332317 h 634576"/>
                    <a:gd name="connsiteX30" fmla="*/ 184725 w 591482"/>
                    <a:gd name="connsiteY30" fmla="*/ 338667 h 634576"/>
                    <a:gd name="connsiteX31" fmla="*/ 174142 w 591482"/>
                    <a:gd name="connsiteY31" fmla="*/ 347134 h 634576"/>
                    <a:gd name="connsiteX32" fmla="*/ 161442 w 591482"/>
                    <a:gd name="connsiteY32" fmla="*/ 349250 h 634576"/>
                    <a:gd name="connsiteX33" fmla="*/ 152975 w 591482"/>
                    <a:gd name="connsiteY33" fmla="*/ 355600 h 634576"/>
                    <a:gd name="connsiteX34" fmla="*/ 131808 w 591482"/>
                    <a:gd name="connsiteY34" fmla="*/ 361950 h 634576"/>
                    <a:gd name="connsiteX35" fmla="*/ 106408 w 591482"/>
                    <a:gd name="connsiteY35" fmla="*/ 368300 h 634576"/>
                    <a:gd name="connsiteX36" fmla="*/ 97942 w 591482"/>
                    <a:gd name="connsiteY36" fmla="*/ 372534 h 634576"/>
                    <a:gd name="connsiteX37" fmla="*/ 87358 w 591482"/>
                    <a:gd name="connsiteY37" fmla="*/ 374650 h 634576"/>
                    <a:gd name="connsiteX38" fmla="*/ 78892 w 591482"/>
                    <a:gd name="connsiteY38" fmla="*/ 381000 h 634576"/>
                    <a:gd name="connsiteX39" fmla="*/ 66192 w 591482"/>
                    <a:gd name="connsiteY39" fmla="*/ 385234 h 634576"/>
                    <a:gd name="connsiteX40" fmla="*/ 45025 w 591482"/>
                    <a:gd name="connsiteY40" fmla="*/ 400050 h 634576"/>
                    <a:gd name="connsiteX41" fmla="*/ 40792 w 591482"/>
                    <a:gd name="connsiteY41" fmla="*/ 406400 h 634576"/>
                    <a:gd name="connsiteX42" fmla="*/ 34442 w 591482"/>
                    <a:gd name="connsiteY42" fmla="*/ 412750 h 634576"/>
                    <a:gd name="connsiteX43" fmla="*/ 30208 w 591482"/>
                    <a:gd name="connsiteY43" fmla="*/ 423334 h 634576"/>
                    <a:gd name="connsiteX44" fmla="*/ 19625 w 591482"/>
                    <a:gd name="connsiteY44" fmla="*/ 438150 h 634576"/>
                    <a:gd name="connsiteX45" fmla="*/ 9042 w 591482"/>
                    <a:gd name="connsiteY45" fmla="*/ 452967 h 634576"/>
                    <a:gd name="connsiteX46" fmla="*/ 11158 w 591482"/>
                    <a:gd name="connsiteY46" fmla="*/ 505884 h 634576"/>
                    <a:gd name="connsiteX47" fmla="*/ 17508 w 591482"/>
                    <a:gd name="connsiteY47" fmla="*/ 520700 h 634576"/>
                    <a:gd name="connsiteX48" fmla="*/ 19625 w 591482"/>
                    <a:gd name="connsiteY48" fmla="*/ 539750 h 634576"/>
                    <a:gd name="connsiteX49" fmla="*/ 45 w 591482"/>
                    <a:gd name="connsiteY49" fmla="*/ 556684 h 634576"/>
                    <a:gd name="connsiteX50" fmla="*/ 15921 w 591482"/>
                    <a:gd name="connsiteY50" fmla="*/ 634472 h 634576"/>
                    <a:gd name="connsiteX51" fmla="*/ 64075 w 591482"/>
                    <a:gd name="connsiteY51" fmla="*/ 573617 h 634576"/>
                    <a:gd name="connsiteX52" fmla="*/ 121225 w 591482"/>
                    <a:gd name="connsiteY52" fmla="*/ 582084 h 634576"/>
                    <a:gd name="connsiteX53" fmla="*/ 301142 w 591482"/>
                    <a:gd name="connsiteY53" fmla="*/ 579967 h 634576"/>
                    <a:gd name="connsiteX54" fmla="*/ 356175 w 591482"/>
                    <a:gd name="connsiteY54" fmla="*/ 569384 h 634576"/>
                    <a:gd name="connsiteX55" fmla="*/ 453542 w 591482"/>
                    <a:gd name="connsiteY55" fmla="*/ 573617 h 634576"/>
                    <a:gd name="connsiteX56" fmla="*/ 529742 w 591482"/>
                    <a:gd name="connsiteY56" fmla="*/ 569384 h 634576"/>
                    <a:gd name="connsiteX57" fmla="*/ 550908 w 591482"/>
                    <a:gd name="connsiteY57" fmla="*/ 565150 h 634576"/>
                    <a:gd name="connsiteX58" fmla="*/ 580542 w 591482"/>
                    <a:gd name="connsiteY58" fmla="*/ 560917 h 634576"/>
                    <a:gd name="connsiteX59" fmla="*/ 586892 w 591482"/>
                    <a:gd name="connsiteY59" fmla="*/ 558800 h 634576"/>
                    <a:gd name="connsiteX60" fmla="*/ 589008 w 591482"/>
                    <a:gd name="connsiteY60" fmla="*/ 537634 h 634576"/>
                    <a:gd name="connsiteX61" fmla="*/ 584775 w 591482"/>
                    <a:gd name="connsiteY61" fmla="*/ 531284 h 634576"/>
                    <a:gd name="connsiteX62" fmla="*/ 582658 w 591482"/>
                    <a:gd name="connsiteY62" fmla="*/ 524934 h 634576"/>
                    <a:gd name="connsiteX63" fmla="*/ 578425 w 591482"/>
                    <a:gd name="connsiteY63" fmla="*/ 514350 h 634576"/>
                    <a:gd name="connsiteX64" fmla="*/ 574192 w 591482"/>
                    <a:gd name="connsiteY64" fmla="*/ 488950 h 634576"/>
                    <a:gd name="connsiteX65" fmla="*/ 569958 w 591482"/>
                    <a:gd name="connsiteY65" fmla="*/ 478367 h 634576"/>
                    <a:gd name="connsiteX66" fmla="*/ 563608 w 591482"/>
                    <a:gd name="connsiteY66" fmla="*/ 455084 h 634576"/>
                    <a:gd name="connsiteX67" fmla="*/ 557258 w 591482"/>
                    <a:gd name="connsiteY67" fmla="*/ 448734 h 634576"/>
                    <a:gd name="connsiteX68" fmla="*/ 538208 w 591482"/>
                    <a:gd name="connsiteY68" fmla="*/ 425450 h 634576"/>
                    <a:gd name="connsiteX69" fmla="*/ 527625 w 591482"/>
                    <a:gd name="connsiteY69" fmla="*/ 410634 h 634576"/>
                    <a:gd name="connsiteX70" fmla="*/ 523392 w 591482"/>
                    <a:gd name="connsiteY70" fmla="*/ 402167 h 634576"/>
                    <a:gd name="connsiteX71" fmla="*/ 493758 w 591482"/>
                    <a:gd name="connsiteY71" fmla="*/ 376767 h 634576"/>
                    <a:gd name="connsiteX72" fmla="*/ 472592 w 591482"/>
                    <a:gd name="connsiteY72" fmla="*/ 361950 h 634576"/>
                    <a:gd name="connsiteX73" fmla="*/ 451425 w 591482"/>
                    <a:gd name="connsiteY73" fmla="*/ 353484 h 634576"/>
                    <a:gd name="connsiteX74" fmla="*/ 423908 w 591482"/>
                    <a:gd name="connsiteY74" fmla="*/ 345017 h 634576"/>
                    <a:gd name="connsiteX75" fmla="*/ 411208 w 591482"/>
                    <a:gd name="connsiteY75" fmla="*/ 342900 h 634576"/>
                    <a:gd name="connsiteX76" fmla="*/ 400625 w 591482"/>
                    <a:gd name="connsiteY76" fmla="*/ 340784 h 634576"/>
                    <a:gd name="connsiteX77" fmla="*/ 392158 w 591482"/>
                    <a:gd name="connsiteY77" fmla="*/ 336550 h 634576"/>
                    <a:gd name="connsiteX78" fmla="*/ 385808 w 591482"/>
                    <a:gd name="connsiteY78" fmla="*/ 334434 h 634576"/>
                    <a:gd name="connsiteX79" fmla="*/ 381575 w 591482"/>
                    <a:gd name="connsiteY79" fmla="*/ 323850 h 634576"/>
                    <a:gd name="connsiteX80" fmla="*/ 375225 w 591482"/>
                    <a:gd name="connsiteY80" fmla="*/ 315384 h 634576"/>
                    <a:gd name="connsiteX81" fmla="*/ 373108 w 591482"/>
                    <a:gd name="connsiteY81" fmla="*/ 306917 h 634576"/>
                    <a:gd name="connsiteX82" fmla="*/ 370992 w 591482"/>
                    <a:gd name="connsiteY82" fmla="*/ 300567 h 634576"/>
                    <a:gd name="connsiteX83" fmla="*/ 377342 w 591482"/>
                    <a:gd name="connsiteY83" fmla="*/ 275167 h 634576"/>
                    <a:gd name="connsiteX84" fmla="*/ 379458 w 591482"/>
                    <a:gd name="connsiteY84" fmla="*/ 268817 h 634576"/>
                    <a:gd name="connsiteX85" fmla="*/ 385808 w 591482"/>
                    <a:gd name="connsiteY85" fmla="*/ 262467 h 634576"/>
                    <a:gd name="connsiteX86" fmla="*/ 396392 w 591482"/>
                    <a:gd name="connsiteY86" fmla="*/ 254000 h 634576"/>
                    <a:gd name="connsiteX87" fmla="*/ 402742 w 591482"/>
                    <a:gd name="connsiteY87" fmla="*/ 247650 h 634576"/>
                    <a:gd name="connsiteX88" fmla="*/ 404858 w 591482"/>
                    <a:gd name="connsiteY88" fmla="*/ 247650 h 634576"/>
                    <a:gd name="connsiteX0" fmla="*/ 405083 w 591707"/>
                    <a:gd name="connsiteY0" fmla="*/ 247650 h 657444"/>
                    <a:gd name="connsiteX1" fmla="*/ 405083 w 591707"/>
                    <a:gd name="connsiteY1" fmla="*/ 247650 h 657444"/>
                    <a:gd name="connsiteX2" fmla="*/ 413550 w 591707"/>
                    <a:gd name="connsiteY2" fmla="*/ 222250 h 657444"/>
                    <a:gd name="connsiteX3" fmla="*/ 409317 w 591707"/>
                    <a:gd name="connsiteY3" fmla="*/ 93134 h 657444"/>
                    <a:gd name="connsiteX4" fmla="*/ 407200 w 591707"/>
                    <a:gd name="connsiteY4" fmla="*/ 80434 h 657444"/>
                    <a:gd name="connsiteX5" fmla="*/ 402967 w 591707"/>
                    <a:gd name="connsiteY5" fmla="*/ 69850 h 657444"/>
                    <a:gd name="connsiteX6" fmla="*/ 400850 w 591707"/>
                    <a:gd name="connsiteY6" fmla="*/ 61384 h 657444"/>
                    <a:gd name="connsiteX7" fmla="*/ 390267 w 591707"/>
                    <a:gd name="connsiteY7" fmla="*/ 42334 h 657444"/>
                    <a:gd name="connsiteX8" fmla="*/ 366983 w 591707"/>
                    <a:gd name="connsiteY8" fmla="*/ 21167 h 657444"/>
                    <a:gd name="connsiteX9" fmla="*/ 356400 w 591707"/>
                    <a:gd name="connsiteY9" fmla="*/ 8467 h 657444"/>
                    <a:gd name="connsiteX10" fmla="*/ 331000 w 591707"/>
                    <a:gd name="connsiteY10" fmla="*/ 0 h 657444"/>
                    <a:gd name="connsiteX11" fmla="*/ 265383 w 591707"/>
                    <a:gd name="connsiteY11" fmla="*/ 2117 h 657444"/>
                    <a:gd name="connsiteX12" fmla="*/ 216700 w 591707"/>
                    <a:gd name="connsiteY12" fmla="*/ 16934 h 657444"/>
                    <a:gd name="connsiteX13" fmla="*/ 195533 w 591707"/>
                    <a:gd name="connsiteY13" fmla="*/ 23284 h 657444"/>
                    <a:gd name="connsiteX14" fmla="*/ 182833 w 591707"/>
                    <a:gd name="connsiteY14" fmla="*/ 33867 h 657444"/>
                    <a:gd name="connsiteX15" fmla="*/ 178600 w 591707"/>
                    <a:gd name="connsiteY15" fmla="*/ 44450 h 657444"/>
                    <a:gd name="connsiteX16" fmla="*/ 165900 w 591707"/>
                    <a:gd name="connsiteY16" fmla="*/ 55034 h 657444"/>
                    <a:gd name="connsiteX17" fmla="*/ 163783 w 591707"/>
                    <a:gd name="connsiteY17" fmla="*/ 67734 h 657444"/>
                    <a:gd name="connsiteX18" fmla="*/ 157433 w 591707"/>
                    <a:gd name="connsiteY18" fmla="*/ 86784 h 657444"/>
                    <a:gd name="connsiteX19" fmla="*/ 155317 w 591707"/>
                    <a:gd name="connsiteY19" fmla="*/ 95250 h 657444"/>
                    <a:gd name="connsiteX20" fmla="*/ 161667 w 591707"/>
                    <a:gd name="connsiteY20" fmla="*/ 124884 h 657444"/>
                    <a:gd name="connsiteX21" fmla="*/ 172250 w 591707"/>
                    <a:gd name="connsiteY21" fmla="*/ 152400 h 657444"/>
                    <a:gd name="connsiteX22" fmla="*/ 157434 w 591707"/>
                    <a:gd name="connsiteY22" fmla="*/ 182034 h 657444"/>
                    <a:gd name="connsiteX23" fmla="*/ 184950 w 591707"/>
                    <a:gd name="connsiteY23" fmla="*/ 245534 h 657444"/>
                    <a:gd name="connsiteX24" fmla="*/ 199767 w 591707"/>
                    <a:gd name="connsiteY24" fmla="*/ 270934 h 657444"/>
                    <a:gd name="connsiteX25" fmla="*/ 206117 w 591707"/>
                    <a:gd name="connsiteY25" fmla="*/ 279400 h 657444"/>
                    <a:gd name="connsiteX26" fmla="*/ 210350 w 591707"/>
                    <a:gd name="connsiteY26" fmla="*/ 300567 h 657444"/>
                    <a:gd name="connsiteX27" fmla="*/ 206117 w 591707"/>
                    <a:gd name="connsiteY27" fmla="*/ 323850 h 657444"/>
                    <a:gd name="connsiteX28" fmla="*/ 199767 w 591707"/>
                    <a:gd name="connsiteY28" fmla="*/ 328084 h 657444"/>
                    <a:gd name="connsiteX29" fmla="*/ 195533 w 591707"/>
                    <a:gd name="connsiteY29" fmla="*/ 332317 h 657444"/>
                    <a:gd name="connsiteX30" fmla="*/ 184950 w 591707"/>
                    <a:gd name="connsiteY30" fmla="*/ 338667 h 657444"/>
                    <a:gd name="connsiteX31" fmla="*/ 174367 w 591707"/>
                    <a:gd name="connsiteY31" fmla="*/ 347134 h 657444"/>
                    <a:gd name="connsiteX32" fmla="*/ 161667 w 591707"/>
                    <a:gd name="connsiteY32" fmla="*/ 349250 h 657444"/>
                    <a:gd name="connsiteX33" fmla="*/ 153200 w 591707"/>
                    <a:gd name="connsiteY33" fmla="*/ 355600 h 657444"/>
                    <a:gd name="connsiteX34" fmla="*/ 132033 w 591707"/>
                    <a:gd name="connsiteY34" fmla="*/ 361950 h 657444"/>
                    <a:gd name="connsiteX35" fmla="*/ 106633 w 591707"/>
                    <a:gd name="connsiteY35" fmla="*/ 368300 h 657444"/>
                    <a:gd name="connsiteX36" fmla="*/ 98167 w 591707"/>
                    <a:gd name="connsiteY36" fmla="*/ 372534 h 657444"/>
                    <a:gd name="connsiteX37" fmla="*/ 87583 w 591707"/>
                    <a:gd name="connsiteY37" fmla="*/ 374650 h 657444"/>
                    <a:gd name="connsiteX38" fmla="*/ 79117 w 591707"/>
                    <a:gd name="connsiteY38" fmla="*/ 381000 h 657444"/>
                    <a:gd name="connsiteX39" fmla="*/ 66417 w 591707"/>
                    <a:gd name="connsiteY39" fmla="*/ 385234 h 657444"/>
                    <a:gd name="connsiteX40" fmla="*/ 45250 w 591707"/>
                    <a:gd name="connsiteY40" fmla="*/ 400050 h 657444"/>
                    <a:gd name="connsiteX41" fmla="*/ 41017 w 591707"/>
                    <a:gd name="connsiteY41" fmla="*/ 406400 h 657444"/>
                    <a:gd name="connsiteX42" fmla="*/ 34667 w 591707"/>
                    <a:gd name="connsiteY42" fmla="*/ 412750 h 657444"/>
                    <a:gd name="connsiteX43" fmla="*/ 30433 w 591707"/>
                    <a:gd name="connsiteY43" fmla="*/ 423334 h 657444"/>
                    <a:gd name="connsiteX44" fmla="*/ 19850 w 591707"/>
                    <a:gd name="connsiteY44" fmla="*/ 438150 h 657444"/>
                    <a:gd name="connsiteX45" fmla="*/ 9267 w 591707"/>
                    <a:gd name="connsiteY45" fmla="*/ 452967 h 657444"/>
                    <a:gd name="connsiteX46" fmla="*/ 11383 w 591707"/>
                    <a:gd name="connsiteY46" fmla="*/ 505884 h 657444"/>
                    <a:gd name="connsiteX47" fmla="*/ 17733 w 591707"/>
                    <a:gd name="connsiteY47" fmla="*/ 520700 h 657444"/>
                    <a:gd name="connsiteX48" fmla="*/ 19850 w 591707"/>
                    <a:gd name="connsiteY48" fmla="*/ 539750 h 657444"/>
                    <a:gd name="connsiteX49" fmla="*/ 270 w 591707"/>
                    <a:gd name="connsiteY49" fmla="*/ 556684 h 657444"/>
                    <a:gd name="connsiteX50" fmla="*/ 16146 w 591707"/>
                    <a:gd name="connsiteY50" fmla="*/ 634472 h 657444"/>
                    <a:gd name="connsiteX51" fmla="*/ 105575 w 591707"/>
                    <a:gd name="connsiteY51" fmla="*/ 654580 h 657444"/>
                    <a:gd name="connsiteX52" fmla="*/ 121450 w 591707"/>
                    <a:gd name="connsiteY52" fmla="*/ 582084 h 657444"/>
                    <a:gd name="connsiteX53" fmla="*/ 301367 w 591707"/>
                    <a:gd name="connsiteY53" fmla="*/ 579967 h 657444"/>
                    <a:gd name="connsiteX54" fmla="*/ 356400 w 591707"/>
                    <a:gd name="connsiteY54" fmla="*/ 569384 h 657444"/>
                    <a:gd name="connsiteX55" fmla="*/ 453767 w 591707"/>
                    <a:gd name="connsiteY55" fmla="*/ 573617 h 657444"/>
                    <a:gd name="connsiteX56" fmla="*/ 529967 w 591707"/>
                    <a:gd name="connsiteY56" fmla="*/ 569384 h 657444"/>
                    <a:gd name="connsiteX57" fmla="*/ 551133 w 591707"/>
                    <a:gd name="connsiteY57" fmla="*/ 565150 h 657444"/>
                    <a:gd name="connsiteX58" fmla="*/ 580767 w 591707"/>
                    <a:gd name="connsiteY58" fmla="*/ 560917 h 657444"/>
                    <a:gd name="connsiteX59" fmla="*/ 587117 w 591707"/>
                    <a:gd name="connsiteY59" fmla="*/ 558800 h 657444"/>
                    <a:gd name="connsiteX60" fmla="*/ 589233 w 591707"/>
                    <a:gd name="connsiteY60" fmla="*/ 537634 h 657444"/>
                    <a:gd name="connsiteX61" fmla="*/ 585000 w 591707"/>
                    <a:gd name="connsiteY61" fmla="*/ 531284 h 657444"/>
                    <a:gd name="connsiteX62" fmla="*/ 582883 w 591707"/>
                    <a:gd name="connsiteY62" fmla="*/ 524934 h 657444"/>
                    <a:gd name="connsiteX63" fmla="*/ 578650 w 591707"/>
                    <a:gd name="connsiteY63" fmla="*/ 514350 h 657444"/>
                    <a:gd name="connsiteX64" fmla="*/ 574417 w 591707"/>
                    <a:gd name="connsiteY64" fmla="*/ 488950 h 657444"/>
                    <a:gd name="connsiteX65" fmla="*/ 570183 w 591707"/>
                    <a:gd name="connsiteY65" fmla="*/ 478367 h 657444"/>
                    <a:gd name="connsiteX66" fmla="*/ 563833 w 591707"/>
                    <a:gd name="connsiteY66" fmla="*/ 455084 h 657444"/>
                    <a:gd name="connsiteX67" fmla="*/ 557483 w 591707"/>
                    <a:gd name="connsiteY67" fmla="*/ 448734 h 657444"/>
                    <a:gd name="connsiteX68" fmla="*/ 538433 w 591707"/>
                    <a:gd name="connsiteY68" fmla="*/ 425450 h 657444"/>
                    <a:gd name="connsiteX69" fmla="*/ 527850 w 591707"/>
                    <a:gd name="connsiteY69" fmla="*/ 410634 h 657444"/>
                    <a:gd name="connsiteX70" fmla="*/ 523617 w 591707"/>
                    <a:gd name="connsiteY70" fmla="*/ 402167 h 657444"/>
                    <a:gd name="connsiteX71" fmla="*/ 493983 w 591707"/>
                    <a:gd name="connsiteY71" fmla="*/ 376767 h 657444"/>
                    <a:gd name="connsiteX72" fmla="*/ 472817 w 591707"/>
                    <a:gd name="connsiteY72" fmla="*/ 361950 h 657444"/>
                    <a:gd name="connsiteX73" fmla="*/ 451650 w 591707"/>
                    <a:gd name="connsiteY73" fmla="*/ 353484 h 657444"/>
                    <a:gd name="connsiteX74" fmla="*/ 424133 w 591707"/>
                    <a:gd name="connsiteY74" fmla="*/ 345017 h 657444"/>
                    <a:gd name="connsiteX75" fmla="*/ 411433 w 591707"/>
                    <a:gd name="connsiteY75" fmla="*/ 342900 h 657444"/>
                    <a:gd name="connsiteX76" fmla="*/ 400850 w 591707"/>
                    <a:gd name="connsiteY76" fmla="*/ 340784 h 657444"/>
                    <a:gd name="connsiteX77" fmla="*/ 392383 w 591707"/>
                    <a:gd name="connsiteY77" fmla="*/ 336550 h 657444"/>
                    <a:gd name="connsiteX78" fmla="*/ 386033 w 591707"/>
                    <a:gd name="connsiteY78" fmla="*/ 334434 h 657444"/>
                    <a:gd name="connsiteX79" fmla="*/ 381800 w 591707"/>
                    <a:gd name="connsiteY79" fmla="*/ 323850 h 657444"/>
                    <a:gd name="connsiteX80" fmla="*/ 375450 w 591707"/>
                    <a:gd name="connsiteY80" fmla="*/ 315384 h 657444"/>
                    <a:gd name="connsiteX81" fmla="*/ 373333 w 591707"/>
                    <a:gd name="connsiteY81" fmla="*/ 306917 h 657444"/>
                    <a:gd name="connsiteX82" fmla="*/ 371217 w 591707"/>
                    <a:gd name="connsiteY82" fmla="*/ 300567 h 657444"/>
                    <a:gd name="connsiteX83" fmla="*/ 377567 w 591707"/>
                    <a:gd name="connsiteY83" fmla="*/ 275167 h 657444"/>
                    <a:gd name="connsiteX84" fmla="*/ 379683 w 591707"/>
                    <a:gd name="connsiteY84" fmla="*/ 268817 h 657444"/>
                    <a:gd name="connsiteX85" fmla="*/ 386033 w 591707"/>
                    <a:gd name="connsiteY85" fmla="*/ 262467 h 657444"/>
                    <a:gd name="connsiteX86" fmla="*/ 396617 w 591707"/>
                    <a:gd name="connsiteY86" fmla="*/ 254000 h 657444"/>
                    <a:gd name="connsiteX87" fmla="*/ 402967 w 591707"/>
                    <a:gd name="connsiteY87" fmla="*/ 247650 h 657444"/>
                    <a:gd name="connsiteX88" fmla="*/ 405083 w 591707"/>
                    <a:gd name="connsiteY88" fmla="*/ 247650 h 657444"/>
                    <a:gd name="connsiteX0" fmla="*/ 405083 w 591707"/>
                    <a:gd name="connsiteY0" fmla="*/ 247650 h 657588"/>
                    <a:gd name="connsiteX1" fmla="*/ 405083 w 591707"/>
                    <a:gd name="connsiteY1" fmla="*/ 247650 h 657588"/>
                    <a:gd name="connsiteX2" fmla="*/ 413550 w 591707"/>
                    <a:gd name="connsiteY2" fmla="*/ 222250 h 657588"/>
                    <a:gd name="connsiteX3" fmla="*/ 409317 w 591707"/>
                    <a:gd name="connsiteY3" fmla="*/ 93134 h 657588"/>
                    <a:gd name="connsiteX4" fmla="*/ 407200 w 591707"/>
                    <a:gd name="connsiteY4" fmla="*/ 80434 h 657588"/>
                    <a:gd name="connsiteX5" fmla="*/ 402967 w 591707"/>
                    <a:gd name="connsiteY5" fmla="*/ 69850 h 657588"/>
                    <a:gd name="connsiteX6" fmla="*/ 400850 w 591707"/>
                    <a:gd name="connsiteY6" fmla="*/ 61384 h 657588"/>
                    <a:gd name="connsiteX7" fmla="*/ 390267 w 591707"/>
                    <a:gd name="connsiteY7" fmla="*/ 42334 h 657588"/>
                    <a:gd name="connsiteX8" fmla="*/ 366983 w 591707"/>
                    <a:gd name="connsiteY8" fmla="*/ 21167 h 657588"/>
                    <a:gd name="connsiteX9" fmla="*/ 356400 w 591707"/>
                    <a:gd name="connsiteY9" fmla="*/ 8467 h 657588"/>
                    <a:gd name="connsiteX10" fmla="*/ 331000 w 591707"/>
                    <a:gd name="connsiteY10" fmla="*/ 0 h 657588"/>
                    <a:gd name="connsiteX11" fmla="*/ 265383 w 591707"/>
                    <a:gd name="connsiteY11" fmla="*/ 2117 h 657588"/>
                    <a:gd name="connsiteX12" fmla="*/ 216700 w 591707"/>
                    <a:gd name="connsiteY12" fmla="*/ 16934 h 657588"/>
                    <a:gd name="connsiteX13" fmla="*/ 195533 w 591707"/>
                    <a:gd name="connsiteY13" fmla="*/ 23284 h 657588"/>
                    <a:gd name="connsiteX14" fmla="*/ 182833 w 591707"/>
                    <a:gd name="connsiteY14" fmla="*/ 33867 h 657588"/>
                    <a:gd name="connsiteX15" fmla="*/ 178600 w 591707"/>
                    <a:gd name="connsiteY15" fmla="*/ 44450 h 657588"/>
                    <a:gd name="connsiteX16" fmla="*/ 165900 w 591707"/>
                    <a:gd name="connsiteY16" fmla="*/ 55034 h 657588"/>
                    <a:gd name="connsiteX17" fmla="*/ 163783 w 591707"/>
                    <a:gd name="connsiteY17" fmla="*/ 67734 h 657588"/>
                    <a:gd name="connsiteX18" fmla="*/ 157433 w 591707"/>
                    <a:gd name="connsiteY18" fmla="*/ 86784 h 657588"/>
                    <a:gd name="connsiteX19" fmla="*/ 155317 w 591707"/>
                    <a:gd name="connsiteY19" fmla="*/ 95250 h 657588"/>
                    <a:gd name="connsiteX20" fmla="*/ 161667 w 591707"/>
                    <a:gd name="connsiteY20" fmla="*/ 124884 h 657588"/>
                    <a:gd name="connsiteX21" fmla="*/ 172250 w 591707"/>
                    <a:gd name="connsiteY21" fmla="*/ 152400 h 657588"/>
                    <a:gd name="connsiteX22" fmla="*/ 157434 w 591707"/>
                    <a:gd name="connsiteY22" fmla="*/ 182034 h 657588"/>
                    <a:gd name="connsiteX23" fmla="*/ 184950 w 591707"/>
                    <a:gd name="connsiteY23" fmla="*/ 245534 h 657588"/>
                    <a:gd name="connsiteX24" fmla="*/ 199767 w 591707"/>
                    <a:gd name="connsiteY24" fmla="*/ 270934 h 657588"/>
                    <a:gd name="connsiteX25" fmla="*/ 206117 w 591707"/>
                    <a:gd name="connsiteY25" fmla="*/ 279400 h 657588"/>
                    <a:gd name="connsiteX26" fmla="*/ 210350 w 591707"/>
                    <a:gd name="connsiteY26" fmla="*/ 300567 h 657588"/>
                    <a:gd name="connsiteX27" fmla="*/ 206117 w 591707"/>
                    <a:gd name="connsiteY27" fmla="*/ 323850 h 657588"/>
                    <a:gd name="connsiteX28" fmla="*/ 199767 w 591707"/>
                    <a:gd name="connsiteY28" fmla="*/ 328084 h 657588"/>
                    <a:gd name="connsiteX29" fmla="*/ 195533 w 591707"/>
                    <a:gd name="connsiteY29" fmla="*/ 332317 h 657588"/>
                    <a:gd name="connsiteX30" fmla="*/ 184950 w 591707"/>
                    <a:gd name="connsiteY30" fmla="*/ 338667 h 657588"/>
                    <a:gd name="connsiteX31" fmla="*/ 174367 w 591707"/>
                    <a:gd name="connsiteY31" fmla="*/ 347134 h 657588"/>
                    <a:gd name="connsiteX32" fmla="*/ 161667 w 591707"/>
                    <a:gd name="connsiteY32" fmla="*/ 349250 h 657588"/>
                    <a:gd name="connsiteX33" fmla="*/ 153200 w 591707"/>
                    <a:gd name="connsiteY33" fmla="*/ 355600 h 657588"/>
                    <a:gd name="connsiteX34" fmla="*/ 132033 w 591707"/>
                    <a:gd name="connsiteY34" fmla="*/ 361950 h 657588"/>
                    <a:gd name="connsiteX35" fmla="*/ 106633 w 591707"/>
                    <a:gd name="connsiteY35" fmla="*/ 368300 h 657588"/>
                    <a:gd name="connsiteX36" fmla="*/ 98167 w 591707"/>
                    <a:gd name="connsiteY36" fmla="*/ 372534 h 657588"/>
                    <a:gd name="connsiteX37" fmla="*/ 87583 w 591707"/>
                    <a:gd name="connsiteY37" fmla="*/ 374650 h 657588"/>
                    <a:gd name="connsiteX38" fmla="*/ 79117 w 591707"/>
                    <a:gd name="connsiteY38" fmla="*/ 381000 h 657588"/>
                    <a:gd name="connsiteX39" fmla="*/ 66417 w 591707"/>
                    <a:gd name="connsiteY39" fmla="*/ 385234 h 657588"/>
                    <a:gd name="connsiteX40" fmla="*/ 45250 w 591707"/>
                    <a:gd name="connsiteY40" fmla="*/ 400050 h 657588"/>
                    <a:gd name="connsiteX41" fmla="*/ 41017 w 591707"/>
                    <a:gd name="connsiteY41" fmla="*/ 406400 h 657588"/>
                    <a:gd name="connsiteX42" fmla="*/ 34667 w 591707"/>
                    <a:gd name="connsiteY42" fmla="*/ 412750 h 657588"/>
                    <a:gd name="connsiteX43" fmla="*/ 30433 w 591707"/>
                    <a:gd name="connsiteY43" fmla="*/ 423334 h 657588"/>
                    <a:gd name="connsiteX44" fmla="*/ 19850 w 591707"/>
                    <a:gd name="connsiteY44" fmla="*/ 438150 h 657588"/>
                    <a:gd name="connsiteX45" fmla="*/ 9267 w 591707"/>
                    <a:gd name="connsiteY45" fmla="*/ 452967 h 657588"/>
                    <a:gd name="connsiteX46" fmla="*/ 11383 w 591707"/>
                    <a:gd name="connsiteY46" fmla="*/ 505884 h 657588"/>
                    <a:gd name="connsiteX47" fmla="*/ 17733 w 591707"/>
                    <a:gd name="connsiteY47" fmla="*/ 520700 h 657588"/>
                    <a:gd name="connsiteX48" fmla="*/ 19850 w 591707"/>
                    <a:gd name="connsiteY48" fmla="*/ 539750 h 657588"/>
                    <a:gd name="connsiteX49" fmla="*/ 270 w 591707"/>
                    <a:gd name="connsiteY49" fmla="*/ 556684 h 657588"/>
                    <a:gd name="connsiteX50" fmla="*/ 16146 w 591707"/>
                    <a:gd name="connsiteY50" fmla="*/ 634472 h 657588"/>
                    <a:gd name="connsiteX51" fmla="*/ 105575 w 591707"/>
                    <a:gd name="connsiteY51" fmla="*/ 654580 h 657588"/>
                    <a:gd name="connsiteX52" fmla="*/ 301367 w 591707"/>
                    <a:gd name="connsiteY52" fmla="*/ 579967 h 657588"/>
                    <a:gd name="connsiteX53" fmla="*/ 356400 w 591707"/>
                    <a:gd name="connsiteY53" fmla="*/ 569384 h 657588"/>
                    <a:gd name="connsiteX54" fmla="*/ 453767 w 591707"/>
                    <a:gd name="connsiteY54" fmla="*/ 573617 h 657588"/>
                    <a:gd name="connsiteX55" fmla="*/ 529967 w 591707"/>
                    <a:gd name="connsiteY55" fmla="*/ 569384 h 657588"/>
                    <a:gd name="connsiteX56" fmla="*/ 551133 w 591707"/>
                    <a:gd name="connsiteY56" fmla="*/ 565150 h 657588"/>
                    <a:gd name="connsiteX57" fmla="*/ 580767 w 591707"/>
                    <a:gd name="connsiteY57" fmla="*/ 560917 h 657588"/>
                    <a:gd name="connsiteX58" fmla="*/ 587117 w 591707"/>
                    <a:gd name="connsiteY58" fmla="*/ 558800 h 657588"/>
                    <a:gd name="connsiteX59" fmla="*/ 589233 w 591707"/>
                    <a:gd name="connsiteY59" fmla="*/ 537634 h 657588"/>
                    <a:gd name="connsiteX60" fmla="*/ 585000 w 591707"/>
                    <a:gd name="connsiteY60" fmla="*/ 531284 h 657588"/>
                    <a:gd name="connsiteX61" fmla="*/ 582883 w 591707"/>
                    <a:gd name="connsiteY61" fmla="*/ 524934 h 657588"/>
                    <a:gd name="connsiteX62" fmla="*/ 578650 w 591707"/>
                    <a:gd name="connsiteY62" fmla="*/ 514350 h 657588"/>
                    <a:gd name="connsiteX63" fmla="*/ 574417 w 591707"/>
                    <a:gd name="connsiteY63" fmla="*/ 488950 h 657588"/>
                    <a:gd name="connsiteX64" fmla="*/ 570183 w 591707"/>
                    <a:gd name="connsiteY64" fmla="*/ 478367 h 657588"/>
                    <a:gd name="connsiteX65" fmla="*/ 563833 w 591707"/>
                    <a:gd name="connsiteY65" fmla="*/ 455084 h 657588"/>
                    <a:gd name="connsiteX66" fmla="*/ 557483 w 591707"/>
                    <a:gd name="connsiteY66" fmla="*/ 448734 h 657588"/>
                    <a:gd name="connsiteX67" fmla="*/ 538433 w 591707"/>
                    <a:gd name="connsiteY67" fmla="*/ 425450 h 657588"/>
                    <a:gd name="connsiteX68" fmla="*/ 527850 w 591707"/>
                    <a:gd name="connsiteY68" fmla="*/ 410634 h 657588"/>
                    <a:gd name="connsiteX69" fmla="*/ 523617 w 591707"/>
                    <a:gd name="connsiteY69" fmla="*/ 402167 h 657588"/>
                    <a:gd name="connsiteX70" fmla="*/ 493983 w 591707"/>
                    <a:gd name="connsiteY70" fmla="*/ 376767 h 657588"/>
                    <a:gd name="connsiteX71" fmla="*/ 472817 w 591707"/>
                    <a:gd name="connsiteY71" fmla="*/ 361950 h 657588"/>
                    <a:gd name="connsiteX72" fmla="*/ 451650 w 591707"/>
                    <a:gd name="connsiteY72" fmla="*/ 353484 h 657588"/>
                    <a:gd name="connsiteX73" fmla="*/ 424133 w 591707"/>
                    <a:gd name="connsiteY73" fmla="*/ 345017 h 657588"/>
                    <a:gd name="connsiteX74" fmla="*/ 411433 w 591707"/>
                    <a:gd name="connsiteY74" fmla="*/ 342900 h 657588"/>
                    <a:gd name="connsiteX75" fmla="*/ 400850 w 591707"/>
                    <a:gd name="connsiteY75" fmla="*/ 340784 h 657588"/>
                    <a:gd name="connsiteX76" fmla="*/ 392383 w 591707"/>
                    <a:gd name="connsiteY76" fmla="*/ 336550 h 657588"/>
                    <a:gd name="connsiteX77" fmla="*/ 386033 w 591707"/>
                    <a:gd name="connsiteY77" fmla="*/ 334434 h 657588"/>
                    <a:gd name="connsiteX78" fmla="*/ 381800 w 591707"/>
                    <a:gd name="connsiteY78" fmla="*/ 323850 h 657588"/>
                    <a:gd name="connsiteX79" fmla="*/ 375450 w 591707"/>
                    <a:gd name="connsiteY79" fmla="*/ 315384 h 657588"/>
                    <a:gd name="connsiteX80" fmla="*/ 373333 w 591707"/>
                    <a:gd name="connsiteY80" fmla="*/ 306917 h 657588"/>
                    <a:gd name="connsiteX81" fmla="*/ 371217 w 591707"/>
                    <a:gd name="connsiteY81" fmla="*/ 300567 h 657588"/>
                    <a:gd name="connsiteX82" fmla="*/ 377567 w 591707"/>
                    <a:gd name="connsiteY82" fmla="*/ 275167 h 657588"/>
                    <a:gd name="connsiteX83" fmla="*/ 379683 w 591707"/>
                    <a:gd name="connsiteY83" fmla="*/ 268817 h 657588"/>
                    <a:gd name="connsiteX84" fmla="*/ 386033 w 591707"/>
                    <a:gd name="connsiteY84" fmla="*/ 262467 h 657588"/>
                    <a:gd name="connsiteX85" fmla="*/ 396617 w 591707"/>
                    <a:gd name="connsiteY85" fmla="*/ 254000 h 657588"/>
                    <a:gd name="connsiteX86" fmla="*/ 402967 w 591707"/>
                    <a:gd name="connsiteY86" fmla="*/ 247650 h 657588"/>
                    <a:gd name="connsiteX87" fmla="*/ 405083 w 591707"/>
                    <a:gd name="connsiteY87" fmla="*/ 247650 h 657588"/>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356400 w 591707"/>
                    <a:gd name="connsiteY52" fmla="*/ 569384 h 658315"/>
                    <a:gd name="connsiteX53" fmla="*/ 453767 w 591707"/>
                    <a:gd name="connsiteY53" fmla="*/ 573617 h 658315"/>
                    <a:gd name="connsiteX54" fmla="*/ 529967 w 591707"/>
                    <a:gd name="connsiteY54" fmla="*/ 569384 h 658315"/>
                    <a:gd name="connsiteX55" fmla="*/ 551133 w 591707"/>
                    <a:gd name="connsiteY55" fmla="*/ 565150 h 658315"/>
                    <a:gd name="connsiteX56" fmla="*/ 580767 w 591707"/>
                    <a:gd name="connsiteY56" fmla="*/ 560917 h 658315"/>
                    <a:gd name="connsiteX57" fmla="*/ 587117 w 591707"/>
                    <a:gd name="connsiteY57" fmla="*/ 558800 h 658315"/>
                    <a:gd name="connsiteX58" fmla="*/ 589233 w 591707"/>
                    <a:gd name="connsiteY58" fmla="*/ 537634 h 658315"/>
                    <a:gd name="connsiteX59" fmla="*/ 585000 w 591707"/>
                    <a:gd name="connsiteY59" fmla="*/ 531284 h 658315"/>
                    <a:gd name="connsiteX60" fmla="*/ 582883 w 591707"/>
                    <a:gd name="connsiteY60" fmla="*/ 524934 h 658315"/>
                    <a:gd name="connsiteX61" fmla="*/ 578650 w 591707"/>
                    <a:gd name="connsiteY61" fmla="*/ 514350 h 658315"/>
                    <a:gd name="connsiteX62" fmla="*/ 574417 w 591707"/>
                    <a:gd name="connsiteY62" fmla="*/ 488950 h 658315"/>
                    <a:gd name="connsiteX63" fmla="*/ 570183 w 591707"/>
                    <a:gd name="connsiteY63" fmla="*/ 478367 h 658315"/>
                    <a:gd name="connsiteX64" fmla="*/ 563833 w 591707"/>
                    <a:gd name="connsiteY64" fmla="*/ 455084 h 658315"/>
                    <a:gd name="connsiteX65" fmla="*/ 557483 w 591707"/>
                    <a:gd name="connsiteY65" fmla="*/ 448734 h 658315"/>
                    <a:gd name="connsiteX66" fmla="*/ 538433 w 591707"/>
                    <a:gd name="connsiteY66" fmla="*/ 425450 h 658315"/>
                    <a:gd name="connsiteX67" fmla="*/ 527850 w 591707"/>
                    <a:gd name="connsiteY67" fmla="*/ 410634 h 658315"/>
                    <a:gd name="connsiteX68" fmla="*/ 523617 w 591707"/>
                    <a:gd name="connsiteY68" fmla="*/ 402167 h 658315"/>
                    <a:gd name="connsiteX69" fmla="*/ 493983 w 591707"/>
                    <a:gd name="connsiteY69" fmla="*/ 376767 h 658315"/>
                    <a:gd name="connsiteX70" fmla="*/ 472817 w 591707"/>
                    <a:gd name="connsiteY70" fmla="*/ 361950 h 658315"/>
                    <a:gd name="connsiteX71" fmla="*/ 451650 w 591707"/>
                    <a:gd name="connsiteY71" fmla="*/ 353484 h 658315"/>
                    <a:gd name="connsiteX72" fmla="*/ 424133 w 591707"/>
                    <a:gd name="connsiteY72" fmla="*/ 345017 h 658315"/>
                    <a:gd name="connsiteX73" fmla="*/ 411433 w 591707"/>
                    <a:gd name="connsiteY73" fmla="*/ 342900 h 658315"/>
                    <a:gd name="connsiteX74" fmla="*/ 400850 w 591707"/>
                    <a:gd name="connsiteY74" fmla="*/ 340784 h 658315"/>
                    <a:gd name="connsiteX75" fmla="*/ 392383 w 591707"/>
                    <a:gd name="connsiteY75" fmla="*/ 336550 h 658315"/>
                    <a:gd name="connsiteX76" fmla="*/ 386033 w 591707"/>
                    <a:gd name="connsiteY76" fmla="*/ 334434 h 658315"/>
                    <a:gd name="connsiteX77" fmla="*/ 381800 w 591707"/>
                    <a:gd name="connsiteY77" fmla="*/ 323850 h 658315"/>
                    <a:gd name="connsiteX78" fmla="*/ 375450 w 591707"/>
                    <a:gd name="connsiteY78" fmla="*/ 315384 h 658315"/>
                    <a:gd name="connsiteX79" fmla="*/ 373333 w 591707"/>
                    <a:gd name="connsiteY79" fmla="*/ 306917 h 658315"/>
                    <a:gd name="connsiteX80" fmla="*/ 371217 w 591707"/>
                    <a:gd name="connsiteY80" fmla="*/ 300567 h 658315"/>
                    <a:gd name="connsiteX81" fmla="*/ 377567 w 591707"/>
                    <a:gd name="connsiteY81" fmla="*/ 275167 h 658315"/>
                    <a:gd name="connsiteX82" fmla="*/ 379683 w 591707"/>
                    <a:gd name="connsiteY82" fmla="*/ 268817 h 658315"/>
                    <a:gd name="connsiteX83" fmla="*/ 386033 w 591707"/>
                    <a:gd name="connsiteY83" fmla="*/ 262467 h 658315"/>
                    <a:gd name="connsiteX84" fmla="*/ 396617 w 591707"/>
                    <a:gd name="connsiteY84" fmla="*/ 254000 h 658315"/>
                    <a:gd name="connsiteX85" fmla="*/ 402967 w 591707"/>
                    <a:gd name="connsiteY85" fmla="*/ 247650 h 658315"/>
                    <a:gd name="connsiteX86" fmla="*/ 405083 w 591707"/>
                    <a:gd name="connsiteY86" fmla="*/ 247650 h 658315"/>
                    <a:gd name="connsiteX0" fmla="*/ 405083 w 591707"/>
                    <a:gd name="connsiteY0" fmla="*/ 247650 h 658022"/>
                    <a:gd name="connsiteX1" fmla="*/ 405083 w 591707"/>
                    <a:gd name="connsiteY1" fmla="*/ 247650 h 658022"/>
                    <a:gd name="connsiteX2" fmla="*/ 413550 w 591707"/>
                    <a:gd name="connsiteY2" fmla="*/ 222250 h 658022"/>
                    <a:gd name="connsiteX3" fmla="*/ 409317 w 591707"/>
                    <a:gd name="connsiteY3" fmla="*/ 93134 h 658022"/>
                    <a:gd name="connsiteX4" fmla="*/ 407200 w 591707"/>
                    <a:gd name="connsiteY4" fmla="*/ 80434 h 658022"/>
                    <a:gd name="connsiteX5" fmla="*/ 402967 w 591707"/>
                    <a:gd name="connsiteY5" fmla="*/ 69850 h 658022"/>
                    <a:gd name="connsiteX6" fmla="*/ 400850 w 591707"/>
                    <a:gd name="connsiteY6" fmla="*/ 61384 h 658022"/>
                    <a:gd name="connsiteX7" fmla="*/ 390267 w 591707"/>
                    <a:gd name="connsiteY7" fmla="*/ 42334 h 658022"/>
                    <a:gd name="connsiteX8" fmla="*/ 366983 w 591707"/>
                    <a:gd name="connsiteY8" fmla="*/ 21167 h 658022"/>
                    <a:gd name="connsiteX9" fmla="*/ 356400 w 591707"/>
                    <a:gd name="connsiteY9" fmla="*/ 8467 h 658022"/>
                    <a:gd name="connsiteX10" fmla="*/ 331000 w 591707"/>
                    <a:gd name="connsiteY10" fmla="*/ 0 h 658022"/>
                    <a:gd name="connsiteX11" fmla="*/ 265383 w 591707"/>
                    <a:gd name="connsiteY11" fmla="*/ 2117 h 658022"/>
                    <a:gd name="connsiteX12" fmla="*/ 216700 w 591707"/>
                    <a:gd name="connsiteY12" fmla="*/ 16934 h 658022"/>
                    <a:gd name="connsiteX13" fmla="*/ 195533 w 591707"/>
                    <a:gd name="connsiteY13" fmla="*/ 23284 h 658022"/>
                    <a:gd name="connsiteX14" fmla="*/ 182833 w 591707"/>
                    <a:gd name="connsiteY14" fmla="*/ 33867 h 658022"/>
                    <a:gd name="connsiteX15" fmla="*/ 178600 w 591707"/>
                    <a:gd name="connsiteY15" fmla="*/ 44450 h 658022"/>
                    <a:gd name="connsiteX16" fmla="*/ 165900 w 591707"/>
                    <a:gd name="connsiteY16" fmla="*/ 55034 h 658022"/>
                    <a:gd name="connsiteX17" fmla="*/ 163783 w 591707"/>
                    <a:gd name="connsiteY17" fmla="*/ 67734 h 658022"/>
                    <a:gd name="connsiteX18" fmla="*/ 157433 w 591707"/>
                    <a:gd name="connsiteY18" fmla="*/ 86784 h 658022"/>
                    <a:gd name="connsiteX19" fmla="*/ 155317 w 591707"/>
                    <a:gd name="connsiteY19" fmla="*/ 95250 h 658022"/>
                    <a:gd name="connsiteX20" fmla="*/ 161667 w 591707"/>
                    <a:gd name="connsiteY20" fmla="*/ 124884 h 658022"/>
                    <a:gd name="connsiteX21" fmla="*/ 172250 w 591707"/>
                    <a:gd name="connsiteY21" fmla="*/ 152400 h 658022"/>
                    <a:gd name="connsiteX22" fmla="*/ 157434 w 591707"/>
                    <a:gd name="connsiteY22" fmla="*/ 182034 h 658022"/>
                    <a:gd name="connsiteX23" fmla="*/ 184950 w 591707"/>
                    <a:gd name="connsiteY23" fmla="*/ 245534 h 658022"/>
                    <a:gd name="connsiteX24" fmla="*/ 199767 w 591707"/>
                    <a:gd name="connsiteY24" fmla="*/ 270934 h 658022"/>
                    <a:gd name="connsiteX25" fmla="*/ 206117 w 591707"/>
                    <a:gd name="connsiteY25" fmla="*/ 279400 h 658022"/>
                    <a:gd name="connsiteX26" fmla="*/ 210350 w 591707"/>
                    <a:gd name="connsiteY26" fmla="*/ 300567 h 658022"/>
                    <a:gd name="connsiteX27" fmla="*/ 206117 w 591707"/>
                    <a:gd name="connsiteY27" fmla="*/ 323850 h 658022"/>
                    <a:gd name="connsiteX28" fmla="*/ 199767 w 591707"/>
                    <a:gd name="connsiteY28" fmla="*/ 328084 h 658022"/>
                    <a:gd name="connsiteX29" fmla="*/ 195533 w 591707"/>
                    <a:gd name="connsiteY29" fmla="*/ 332317 h 658022"/>
                    <a:gd name="connsiteX30" fmla="*/ 184950 w 591707"/>
                    <a:gd name="connsiteY30" fmla="*/ 338667 h 658022"/>
                    <a:gd name="connsiteX31" fmla="*/ 174367 w 591707"/>
                    <a:gd name="connsiteY31" fmla="*/ 347134 h 658022"/>
                    <a:gd name="connsiteX32" fmla="*/ 161667 w 591707"/>
                    <a:gd name="connsiteY32" fmla="*/ 349250 h 658022"/>
                    <a:gd name="connsiteX33" fmla="*/ 153200 w 591707"/>
                    <a:gd name="connsiteY33" fmla="*/ 355600 h 658022"/>
                    <a:gd name="connsiteX34" fmla="*/ 132033 w 591707"/>
                    <a:gd name="connsiteY34" fmla="*/ 361950 h 658022"/>
                    <a:gd name="connsiteX35" fmla="*/ 106633 w 591707"/>
                    <a:gd name="connsiteY35" fmla="*/ 368300 h 658022"/>
                    <a:gd name="connsiteX36" fmla="*/ 98167 w 591707"/>
                    <a:gd name="connsiteY36" fmla="*/ 372534 h 658022"/>
                    <a:gd name="connsiteX37" fmla="*/ 87583 w 591707"/>
                    <a:gd name="connsiteY37" fmla="*/ 374650 h 658022"/>
                    <a:gd name="connsiteX38" fmla="*/ 79117 w 591707"/>
                    <a:gd name="connsiteY38" fmla="*/ 381000 h 658022"/>
                    <a:gd name="connsiteX39" fmla="*/ 66417 w 591707"/>
                    <a:gd name="connsiteY39" fmla="*/ 385234 h 658022"/>
                    <a:gd name="connsiteX40" fmla="*/ 45250 w 591707"/>
                    <a:gd name="connsiteY40" fmla="*/ 400050 h 658022"/>
                    <a:gd name="connsiteX41" fmla="*/ 41017 w 591707"/>
                    <a:gd name="connsiteY41" fmla="*/ 406400 h 658022"/>
                    <a:gd name="connsiteX42" fmla="*/ 34667 w 591707"/>
                    <a:gd name="connsiteY42" fmla="*/ 412750 h 658022"/>
                    <a:gd name="connsiteX43" fmla="*/ 30433 w 591707"/>
                    <a:gd name="connsiteY43" fmla="*/ 423334 h 658022"/>
                    <a:gd name="connsiteX44" fmla="*/ 19850 w 591707"/>
                    <a:gd name="connsiteY44" fmla="*/ 438150 h 658022"/>
                    <a:gd name="connsiteX45" fmla="*/ 9267 w 591707"/>
                    <a:gd name="connsiteY45" fmla="*/ 452967 h 658022"/>
                    <a:gd name="connsiteX46" fmla="*/ 11383 w 591707"/>
                    <a:gd name="connsiteY46" fmla="*/ 505884 h 658022"/>
                    <a:gd name="connsiteX47" fmla="*/ 17733 w 591707"/>
                    <a:gd name="connsiteY47" fmla="*/ 520700 h 658022"/>
                    <a:gd name="connsiteX48" fmla="*/ 19850 w 591707"/>
                    <a:gd name="connsiteY48" fmla="*/ 539750 h 658022"/>
                    <a:gd name="connsiteX49" fmla="*/ 270 w 591707"/>
                    <a:gd name="connsiteY49" fmla="*/ 556684 h 658022"/>
                    <a:gd name="connsiteX50" fmla="*/ 16146 w 591707"/>
                    <a:gd name="connsiteY50" fmla="*/ 634472 h 658022"/>
                    <a:gd name="connsiteX51" fmla="*/ 105575 w 591707"/>
                    <a:gd name="connsiteY51" fmla="*/ 654580 h 658022"/>
                    <a:gd name="connsiteX52" fmla="*/ 453767 w 591707"/>
                    <a:gd name="connsiteY52" fmla="*/ 573617 h 658022"/>
                    <a:gd name="connsiteX53" fmla="*/ 529967 w 591707"/>
                    <a:gd name="connsiteY53" fmla="*/ 569384 h 658022"/>
                    <a:gd name="connsiteX54" fmla="*/ 551133 w 591707"/>
                    <a:gd name="connsiteY54" fmla="*/ 565150 h 658022"/>
                    <a:gd name="connsiteX55" fmla="*/ 580767 w 591707"/>
                    <a:gd name="connsiteY55" fmla="*/ 560917 h 658022"/>
                    <a:gd name="connsiteX56" fmla="*/ 587117 w 591707"/>
                    <a:gd name="connsiteY56" fmla="*/ 558800 h 658022"/>
                    <a:gd name="connsiteX57" fmla="*/ 589233 w 591707"/>
                    <a:gd name="connsiteY57" fmla="*/ 537634 h 658022"/>
                    <a:gd name="connsiteX58" fmla="*/ 585000 w 591707"/>
                    <a:gd name="connsiteY58" fmla="*/ 531284 h 658022"/>
                    <a:gd name="connsiteX59" fmla="*/ 582883 w 591707"/>
                    <a:gd name="connsiteY59" fmla="*/ 524934 h 658022"/>
                    <a:gd name="connsiteX60" fmla="*/ 578650 w 591707"/>
                    <a:gd name="connsiteY60" fmla="*/ 514350 h 658022"/>
                    <a:gd name="connsiteX61" fmla="*/ 574417 w 591707"/>
                    <a:gd name="connsiteY61" fmla="*/ 488950 h 658022"/>
                    <a:gd name="connsiteX62" fmla="*/ 570183 w 591707"/>
                    <a:gd name="connsiteY62" fmla="*/ 478367 h 658022"/>
                    <a:gd name="connsiteX63" fmla="*/ 563833 w 591707"/>
                    <a:gd name="connsiteY63" fmla="*/ 455084 h 658022"/>
                    <a:gd name="connsiteX64" fmla="*/ 557483 w 591707"/>
                    <a:gd name="connsiteY64" fmla="*/ 448734 h 658022"/>
                    <a:gd name="connsiteX65" fmla="*/ 538433 w 591707"/>
                    <a:gd name="connsiteY65" fmla="*/ 425450 h 658022"/>
                    <a:gd name="connsiteX66" fmla="*/ 527850 w 591707"/>
                    <a:gd name="connsiteY66" fmla="*/ 410634 h 658022"/>
                    <a:gd name="connsiteX67" fmla="*/ 523617 w 591707"/>
                    <a:gd name="connsiteY67" fmla="*/ 402167 h 658022"/>
                    <a:gd name="connsiteX68" fmla="*/ 493983 w 591707"/>
                    <a:gd name="connsiteY68" fmla="*/ 376767 h 658022"/>
                    <a:gd name="connsiteX69" fmla="*/ 472817 w 591707"/>
                    <a:gd name="connsiteY69" fmla="*/ 361950 h 658022"/>
                    <a:gd name="connsiteX70" fmla="*/ 451650 w 591707"/>
                    <a:gd name="connsiteY70" fmla="*/ 353484 h 658022"/>
                    <a:gd name="connsiteX71" fmla="*/ 424133 w 591707"/>
                    <a:gd name="connsiteY71" fmla="*/ 345017 h 658022"/>
                    <a:gd name="connsiteX72" fmla="*/ 411433 w 591707"/>
                    <a:gd name="connsiteY72" fmla="*/ 342900 h 658022"/>
                    <a:gd name="connsiteX73" fmla="*/ 400850 w 591707"/>
                    <a:gd name="connsiteY73" fmla="*/ 340784 h 658022"/>
                    <a:gd name="connsiteX74" fmla="*/ 392383 w 591707"/>
                    <a:gd name="connsiteY74" fmla="*/ 336550 h 658022"/>
                    <a:gd name="connsiteX75" fmla="*/ 386033 w 591707"/>
                    <a:gd name="connsiteY75" fmla="*/ 334434 h 658022"/>
                    <a:gd name="connsiteX76" fmla="*/ 381800 w 591707"/>
                    <a:gd name="connsiteY76" fmla="*/ 323850 h 658022"/>
                    <a:gd name="connsiteX77" fmla="*/ 375450 w 591707"/>
                    <a:gd name="connsiteY77" fmla="*/ 315384 h 658022"/>
                    <a:gd name="connsiteX78" fmla="*/ 373333 w 591707"/>
                    <a:gd name="connsiteY78" fmla="*/ 306917 h 658022"/>
                    <a:gd name="connsiteX79" fmla="*/ 371217 w 591707"/>
                    <a:gd name="connsiteY79" fmla="*/ 300567 h 658022"/>
                    <a:gd name="connsiteX80" fmla="*/ 377567 w 591707"/>
                    <a:gd name="connsiteY80" fmla="*/ 275167 h 658022"/>
                    <a:gd name="connsiteX81" fmla="*/ 379683 w 591707"/>
                    <a:gd name="connsiteY81" fmla="*/ 268817 h 658022"/>
                    <a:gd name="connsiteX82" fmla="*/ 386033 w 591707"/>
                    <a:gd name="connsiteY82" fmla="*/ 262467 h 658022"/>
                    <a:gd name="connsiteX83" fmla="*/ 396617 w 591707"/>
                    <a:gd name="connsiteY83" fmla="*/ 254000 h 658022"/>
                    <a:gd name="connsiteX84" fmla="*/ 402967 w 591707"/>
                    <a:gd name="connsiteY84" fmla="*/ 247650 h 658022"/>
                    <a:gd name="connsiteX85" fmla="*/ 405083 w 591707"/>
                    <a:gd name="connsiteY85" fmla="*/ 247650 h 658022"/>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529967 w 591707"/>
                    <a:gd name="connsiteY52" fmla="*/ 569384 h 658315"/>
                    <a:gd name="connsiteX53" fmla="*/ 551133 w 591707"/>
                    <a:gd name="connsiteY53" fmla="*/ 565150 h 658315"/>
                    <a:gd name="connsiteX54" fmla="*/ 580767 w 591707"/>
                    <a:gd name="connsiteY54" fmla="*/ 560917 h 658315"/>
                    <a:gd name="connsiteX55" fmla="*/ 587117 w 591707"/>
                    <a:gd name="connsiteY55" fmla="*/ 558800 h 658315"/>
                    <a:gd name="connsiteX56" fmla="*/ 589233 w 591707"/>
                    <a:gd name="connsiteY56" fmla="*/ 537634 h 658315"/>
                    <a:gd name="connsiteX57" fmla="*/ 585000 w 591707"/>
                    <a:gd name="connsiteY57" fmla="*/ 531284 h 658315"/>
                    <a:gd name="connsiteX58" fmla="*/ 582883 w 591707"/>
                    <a:gd name="connsiteY58" fmla="*/ 524934 h 658315"/>
                    <a:gd name="connsiteX59" fmla="*/ 578650 w 591707"/>
                    <a:gd name="connsiteY59" fmla="*/ 514350 h 658315"/>
                    <a:gd name="connsiteX60" fmla="*/ 574417 w 591707"/>
                    <a:gd name="connsiteY60" fmla="*/ 488950 h 658315"/>
                    <a:gd name="connsiteX61" fmla="*/ 570183 w 591707"/>
                    <a:gd name="connsiteY61" fmla="*/ 478367 h 658315"/>
                    <a:gd name="connsiteX62" fmla="*/ 563833 w 591707"/>
                    <a:gd name="connsiteY62" fmla="*/ 455084 h 658315"/>
                    <a:gd name="connsiteX63" fmla="*/ 557483 w 591707"/>
                    <a:gd name="connsiteY63" fmla="*/ 448734 h 658315"/>
                    <a:gd name="connsiteX64" fmla="*/ 538433 w 591707"/>
                    <a:gd name="connsiteY64" fmla="*/ 425450 h 658315"/>
                    <a:gd name="connsiteX65" fmla="*/ 527850 w 591707"/>
                    <a:gd name="connsiteY65" fmla="*/ 410634 h 658315"/>
                    <a:gd name="connsiteX66" fmla="*/ 523617 w 591707"/>
                    <a:gd name="connsiteY66" fmla="*/ 402167 h 658315"/>
                    <a:gd name="connsiteX67" fmla="*/ 493983 w 591707"/>
                    <a:gd name="connsiteY67" fmla="*/ 376767 h 658315"/>
                    <a:gd name="connsiteX68" fmla="*/ 472817 w 591707"/>
                    <a:gd name="connsiteY68" fmla="*/ 361950 h 658315"/>
                    <a:gd name="connsiteX69" fmla="*/ 451650 w 591707"/>
                    <a:gd name="connsiteY69" fmla="*/ 353484 h 658315"/>
                    <a:gd name="connsiteX70" fmla="*/ 424133 w 591707"/>
                    <a:gd name="connsiteY70" fmla="*/ 345017 h 658315"/>
                    <a:gd name="connsiteX71" fmla="*/ 411433 w 591707"/>
                    <a:gd name="connsiteY71" fmla="*/ 342900 h 658315"/>
                    <a:gd name="connsiteX72" fmla="*/ 400850 w 591707"/>
                    <a:gd name="connsiteY72" fmla="*/ 340784 h 658315"/>
                    <a:gd name="connsiteX73" fmla="*/ 392383 w 591707"/>
                    <a:gd name="connsiteY73" fmla="*/ 336550 h 658315"/>
                    <a:gd name="connsiteX74" fmla="*/ 386033 w 591707"/>
                    <a:gd name="connsiteY74" fmla="*/ 334434 h 658315"/>
                    <a:gd name="connsiteX75" fmla="*/ 381800 w 591707"/>
                    <a:gd name="connsiteY75" fmla="*/ 323850 h 658315"/>
                    <a:gd name="connsiteX76" fmla="*/ 375450 w 591707"/>
                    <a:gd name="connsiteY76" fmla="*/ 315384 h 658315"/>
                    <a:gd name="connsiteX77" fmla="*/ 373333 w 591707"/>
                    <a:gd name="connsiteY77" fmla="*/ 306917 h 658315"/>
                    <a:gd name="connsiteX78" fmla="*/ 371217 w 591707"/>
                    <a:gd name="connsiteY78" fmla="*/ 300567 h 658315"/>
                    <a:gd name="connsiteX79" fmla="*/ 377567 w 591707"/>
                    <a:gd name="connsiteY79" fmla="*/ 275167 h 658315"/>
                    <a:gd name="connsiteX80" fmla="*/ 379683 w 591707"/>
                    <a:gd name="connsiteY80" fmla="*/ 268817 h 658315"/>
                    <a:gd name="connsiteX81" fmla="*/ 386033 w 591707"/>
                    <a:gd name="connsiteY81" fmla="*/ 262467 h 658315"/>
                    <a:gd name="connsiteX82" fmla="*/ 396617 w 591707"/>
                    <a:gd name="connsiteY82" fmla="*/ 254000 h 658315"/>
                    <a:gd name="connsiteX83" fmla="*/ 402967 w 591707"/>
                    <a:gd name="connsiteY83" fmla="*/ 247650 h 658315"/>
                    <a:gd name="connsiteX84" fmla="*/ 405083 w 591707"/>
                    <a:gd name="connsiteY84" fmla="*/ 247650 h 658315"/>
                    <a:gd name="connsiteX0" fmla="*/ 405083 w 592966"/>
                    <a:gd name="connsiteY0" fmla="*/ 247650 h 658609"/>
                    <a:gd name="connsiteX1" fmla="*/ 405083 w 592966"/>
                    <a:gd name="connsiteY1" fmla="*/ 247650 h 658609"/>
                    <a:gd name="connsiteX2" fmla="*/ 413550 w 592966"/>
                    <a:gd name="connsiteY2" fmla="*/ 222250 h 658609"/>
                    <a:gd name="connsiteX3" fmla="*/ 409317 w 592966"/>
                    <a:gd name="connsiteY3" fmla="*/ 93134 h 658609"/>
                    <a:gd name="connsiteX4" fmla="*/ 407200 w 592966"/>
                    <a:gd name="connsiteY4" fmla="*/ 80434 h 658609"/>
                    <a:gd name="connsiteX5" fmla="*/ 402967 w 592966"/>
                    <a:gd name="connsiteY5" fmla="*/ 69850 h 658609"/>
                    <a:gd name="connsiteX6" fmla="*/ 400850 w 592966"/>
                    <a:gd name="connsiteY6" fmla="*/ 61384 h 658609"/>
                    <a:gd name="connsiteX7" fmla="*/ 390267 w 592966"/>
                    <a:gd name="connsiteY7" fmla="*/ 42334 h 658609"/>
                    <a:gd name="connsiteX8" fmla="*/ 366983 w 592966"/>
                    <a:gd name="connsiteY8" fmla="*/ 21167 h 658609"/>
                    <a:gd name="connsiteX9" fmla="*/ 356400 w 592966"/>
                    <a:gd name="connsiteY9" fmla="*/ 8467 h 658609"/>
                    <a:gd name="connsiteX10" fmla="*/ 331000 w 592966"/>
                    <a:gd name="connsiteY10" fmla="*/ 0 h 658609"/>
                    <a:gd name="connsiteX11" fmla="*/ 265383 w 592966"/>
                    <a:gd name="connsiteY11" fmla="*/ 2117 h 658609"/>
                    <a:gd name="connsiteX12" fmla="*/ 216700 w 592966"/>
                    <a:gd name="connsiteY12" fmla="*/ 16934 h 658609"/>
                    <a:gd name="connsiteX13" fmla="*/ 195533 w 592966"/>
                    <a:gd name="connsiteY13" fmla="*/ 23284 h 658609"/>
                    <a:gd name="connsiteX14" fmla="*/ 182833 w 592966"/>
                    <a:gd name="connsiteY14" fmla="*/ 33867 h 658609"/>
                    <a:gd name="connsiteX15" fmla="*/ 178600 w 592966"/>
                    <a:gd name="connsiteY15" fmla="*/ 44450 h 658609"/>
                    <a:gd name="connsiteX16" fmla="*/ 165900 w 592966"/>
                    <a:gd name="connsiteY16" fmla="*/ 55034 h 658609"/>
                    <a:gd name="connsiteX17" fmla="*/ 163783 w 592966"/>
                    <a:gd name="connsiteY17" fmla="*/ 67734 h 658609"/>
                    <a:gd name="connsiteX18" fmla="*/ 157433 w 592966"/>
                    <a:gd name="connsiteY18" fmla="*/ 86784 h 658609"/>
                    <a:gd name="connsiteX19" fmla="*/ 155317 w 592966"/>
                    <a:gd name="connsiteY19" fmla="*/ 95250 h 658609"/>
                    <a:gd name="connsiteX20" fmla="*/ 161667 w 592966"/>
                    <a:gd name="connsiteY20" fmla="*/ 124884 h 658609"/>
                    <a:gd name="connsiteX21" fmla="*/ 172250 w 592966"/>
                    <a:gd name="connsiteY21" fmla="*/ 152400 h 658609"/>
                    <a:gd name="connsiteX22" fmla="*/ 157434 w 592966"/>
                    <a:gd name="connsiteY22" fmla="*/ 182034 h 658609"/>
                    <a:gd name="connsiteX23" fmla="*/ 184950 w 592966"/>
                    <a:gd name="connsiteY23" fmla="*/ 245534 h 658609"/>
                    <a:gd name="connsiteX24" fmla="*/ 199767 w 592966"/>
                    <a:gd name="connsiteY24" fmla="*/ 270934 h 658609"/>
                    <a:gd name="connsiteX25" fmla="*/ 206117 w 592966"/>
                    <a:gd name="connsiteY25" fmla="*/ 279400 h 658609"/>
                    <a:gd name="connsiteX26" fmla="*/ 210350 w 592966"/>
                    <a:gd name="connsiteY26" fmla="*/ 300567 h 658609"/>
                    <a:gd name="connsiteX27" fmla="*/ 206117 w 592966"/>
                    <a:gd name="connsiteY27" fmla="*/ 323850 h 658609"/>
                    <a:gd name="connsiteX28" fmla="*/ 199767 w 592966"/>
                    <a:gd name="connsiteY28" fmla="*/ 328084 h 658609"/>
                    <a:gd name="connsiteX29" fmla="*/ 195533 w 592966"/>
                    <a:gd name="connsiteY29" fmla="*/ 332317 h 658609"/>
                    <a:gd name="connsiteX30" fmla="*/ 184950 w 592966"/>
                    <a:gd name="connsiteY30" fmla="*/ 338667 h 658609"/>
                    <a:gd name="connsiteX31" fmla="*/ 174367 w 592966"/>
                    <a:gd name="connsiteY31" fmla="*/ 347134 h 658609"/>
                    <a:gd name="connsiteX32" fmla="*/ 161667 w 592966"/>
                    <a:gd name="connsiteY32" fmla="*/ 349250 h 658609"/>
                    <a:gd name="connsiteX33" fmla="*/ 153200 w 592966"/>
                    <a:gd name="connsiteY33" fmla="*/ 355600 h 658609"/>
                    <a:gd name="connsiteX34" fmla="*/ 132033 w 592966"/>
                    <a:gd name="connsiteY34" fmla="*/ 361950 h 658609"/>
                    <a:gd name="connsiteX35" fmla="*/ 106633 w 592966"/>
                    <a:gd name="connsiteY35" fmla="*/ 368300 h 658609"/>
                    <a:gd name="connsiteX36" fmla="*/ 98167 w 592966"/>
                    <a:gd name="connsiteY36" fmla="*/ 372534 h 658609"/>
                    <a:gd name="connsiteX37" fmla="*/ 87583 w 592966"/>
                    <a:gd name="connsiteY37" fmla="*/ 374650 h 658609"/>
                    <a:gd name="connsiteX38" fmla="*/ 79117 w 592966"/>
                    <a:gd name="connsiteY38" fmla="*/ 381000 h 658609"/>
                    <a:gd name="connsiteX39" fmla="*/ 66417 w 592966"/>
                    <a:gd name="connsiteY39" fmla="*/ 385234 h 658609"/>
                    <a:gd name="connsiteX40" fmla="*/ 45250 w 592966"/>
                    <a:gd name="connsiteY40" fmla="*/ 400050 h 658609"/>
                    <a:gd name="connsiteX41" fmla="*/ 41017 w 592966"/>
                    <a:gd name="connsiteY41" fmla="*/ 406400 h 658609"/>
                    <a:gd name="connsiteX42" fmla="*/ 34667 w 592966"/>
                    <a:gd name="connsiteY42" fmla="*/ 412750 h 658609"/>
                    <a:gd name="connsiteX43" fmla="*/ 30433 w 592966"/>
                    <a:gd name="connsiteY43" fmla="*/ 423334 h 658609"/>
                    <a:gd name="connsiteX44" fmla="*/ 19850 w 592966"/>
                    <a:gd name="connsiteY44" fmla="*/ 438150 h 658609"/>
                    <a:gd name="connsiteX45" fmla="*/ 9267 w 592966"/>
                    <a:gd name="connsiteY45" fmla="*/ 452967 h 658609"/>
                    <a:gd name="connsiteX46" fmla="*/ 11383 w 592966"/>
                    <a:gd name="connsiteY46" fmla="*/ 505884 h 658609"/>
                    <a:gd name="connsiteX47" fmla="*/ 17733 w 592966"/>
                    <a:gd name="connsiteY47" fmla="*/ 520700 h 658609"/>
                    <a:gd name="connsiteX48" fmla="*/ 19850 w 592966"/>
                    <a:gd name="connsiteY48" fmla="*/ 539750 h 658609"/>
                    <a:gd name="connsiteX49" fmla="*/ 270 w 592966"/>
                    <a:gd name="connsiteY49" fmla="*/ 556684 h 658609"/>
                    <a:gd name="connsiteX50" fmla="*/ 16146 w 592966"/>
                    <a:gd name="connsiteY50" fmla="*/ 634472 h 658609"/>
                    <a:gd name="connsiteX51" fmla="*/ 105575 w 592966"/>
                    <a:gd name="connsiteY51" fmla="*/ 654580 h 658609"/>
                    <a:gd name="connsiteX52" fmla="*/ 551133 w 592966"/>
                    <a:gd name="connsiteY52" fmla="*/ 565150 h 658609"/>
                    <a:gd name="connsiteX53" fmla="*/ 580767 w 592966"/>
                    <a:gd name="connsiteY53" fmla="*/ 560917 h 658609"/>
                    <a:gd name="connsiteX54" fmla="*/ 587117 w 592966"/>
                    <a:gd name="connsiteY54" fmla="*/ 558800 h 658609"/>
                    <a:gd name="connsiteX55" fmla="*/ 589233 w 592966"/>
                    <a:gd name="connsiteY55" fmla="*/ 537634 h 658609"/>
                    <a:gd name="connsiteX56" fmla="*/ 585000 w 592966"/>
                    <a:gd name="connsiteY56" fmla="*/ 531284 h 658609"/>
                    <a:gd name="connsiteX57" fmla="*/ 582883 w 592966"/>
                    <a:gd name="connsiteY57" fmla="*/ 524934 h 658609"/>
                    <a:gd name="connsiteX58" fmla="*/ 578650 w 592966"/>
                    <a:gd name="connsiteY58" fmla="*/ 514350 h 658609"/>
                    <a:gd name="connsiteX59" fmla="*/ 574417 w 592966"/>
                    <a:gd name="connsiteY59" fmla="*/ 488950 h 658609"/>
                    <a:gd name="connsiteX60" fmla="*/ 570183 w 592966"/>
                    <a:gd name="connsiteY60" fmla="*/ 478367 h 658609"/>
                    <a:gd name="connsiteX61" fmla="*/ 563833 w 592966"/>
                    <a:gd name="connsiteY61" fmla="*/ 455084 h 658609"/>
                    <a:gd name="connsiteX62" fmla="*/ 557483 w 592966"/>
                    <a:gd name="connsiteY62" fmla="*/ 448734 h 658609"/>
                    <a:gd name="connsiteX63" fmla="*/ 538433 w 592966"/>
                    <a:gd name="connsiteY63" fmla="*/ 425450 h 658609"/>
                    <a:gd name="connsiteX64" fmla="*/ 527850 w 592966"/>
                    <a:gd name="connsiteY64" fmla="*/ 410634 h 658609"/>
                    <a:gd name="connsiteX65" fmla="*/ 523617 w 592966"/>
                    <a:gd name="connsiteY65" fmla="*/ 402167 h 658609"/>
                    <a:gd name="connsiteX66" fmla="*/ 493983 w 592966"/>
                    <a:gd name="connsiteY66" fmla="*/ 376767 h 658609"/>
                    <a:gd name="connsiteX67" fmla="*/ 472817 w 592966"/>
                    <a:gd name="connsiteY67" fmla="*/ 361950 h 658609"/>
                    <a:gd name="connsiteX68" fmla="*/ 451650 w 592966"/>
                    <a:gd name="connsiteY68" fmla="*/ 353484 h 658609"/>
                    <a:gd name="connsiteX69" fmla="*/ 424133 w 592966"/>
                    <a:gd name="connsiteY69" fmla="*/ 345017 h 658609"/>
                    <a:gd name="connsiteX70" fmla="*/ 411433 w 592966"/>
                    <a:gd name="connsiteY70" fmla="*/ 342900 h 658609"/>
                    <a:gd name="connsiteX71" fmla="*/ 400850 w 592966"/>
                    <a:gd name="connsiteY71" fmla="*/ 340784 h 658609"/>
                    <a:gd name="connsiteX72" fmla="*/ 392383 w 592966"/>
                    <a:gd name="connsiteY72" fmla="*/ 336550 h 658609"/>
                    <a:gd name="connsiteX73" fmla="*/ 386033 w 592966"/>
                    <a:gd name="connsiteY73" fmla="*/ 334434 h 658609"/>
                    <a:gd name="connsiteX74" fmla="*/ 381800 w 592966"/>
                    <a:gd name="connsiteY74" fmla="*/ 323850 h 658609"/>
                    <a:gd name="connsiteX75" fmla="*/ 375450 w 592966"/>
                    <a:gd name="connsiteY75" fmla="*/ 315384 h 658609"/>
                    <a:gd name="connsiteX76" fmla="*/ 373333 w 592966"/>
                    <a:gd name="connsiteY76" fmla="*/ 306917 h 658609"/>
                    <a:gd name="connsiteX77" fmla="*/ 371217 w 592966"/>
                    <a:gd name="connsiteY77" fmla="*/ 300567 h 658609"/>
                    <a:gd name="connsiteX78" fmla="*/ 377567 w 592966"/>
                    <a:gd name="connsiteY78" fmla="*/ 275167 h 658609"/>
                    <a:gd name="connsiteX79" fmla="*/ 379683 w 592966"/>
                    <a:gd name="connsiteY79" fmla="*/ 268817 h 658609"/>
                    <a:gd name="connsiteX80" fmla="*/ 386033 w 592966"/>
                    <a:gd name="connsiteY80" fmla="*/ 262467 h 658609"/>
                    <a:gd name="connsiteX81" fmla="*/ 396617 w 592966"/>
                    <a:gd name="connsiteY81" fmla="*/ 254000 h 658609"/>
                    <a:gd name="connsiteX82" fmla="*/ 402967 w 592966"/>
                    <a:gd name="connsiteY82" fmla="*/ 247650 h 658609"/>
                    <a:gd name="connsiteX83" fmla="*/ 405083 w 592966"/>
                    <a:gd name="connsiteY83" fmla="*/ 247650 h 658609"/>
                    <a:gd name="connsiteX0" fmla="*/ 405083 w 591707"/>
                    <a:gd name="connsiteY0" fmla="*/ 247650 h 658905"/>
                    <a:gd name="connsiteX1" fmla="*/ 405083 w 591707"/>
                    <a:gd name="connsiteY1" fmla="*/ 247650 h 658905"/>
                    <a:gd name="connsiteX2" fmla="*/ 413550 w 591707"/>
                    <a:gd name="connsiteY2" fmla="*/ 222250 h 658905"/>
                    <a:gd name="connsiteX3" fmla="*/ 409317 w 591707"/>
                    <a:gd name="connsiteY3" fmla="*/ 93134 h 658905"/>
                    <a:gd name="connsiteX4" fmla="*/ 407200 w 591707"/>
                    <a:gd name="connsiteY4" fmla="*/ 80434 h 658905"/>
                    <a:gd name="connsiteX5" fmla="*/ 402967 w 591707"/>
                    <a:gd name="connsiteY5" fmla="*/ 69850 h 658905"/>
                    <a:gd name="connsiteX6" fmla="*/ 400850 w 591707"/>
                    <a:gd name="connsiteY6" fmla="*/ 61384 h 658905"/>
                    <a:gd name="connsiteX7" fmla="*/ 390267 w 591707"/>
                    <a:gd name="connsiteY7" fmla="*/ 42334 h 658905"/>
                    <a:gd name="connsiteX8" fmla="*/ 366983 w 591707"/>
                    <a:gd name="connsiteY8" fmla="*/ 21167 h 658905"/>
                    <a:gd name="connsiteX9" fmla="*/ 356400 w 591707"/>
                    <a:gd name="connsiteY9" fmla="*/ 8467 h 658905"/>
                    <a:gd name="connsiteX10" fmla="*/ 331000 w 591707"/>
                    <a:gd name="connsiteY10" fmla="*/ 0 h 658905"/>
                    <a:gd name="connsiteX11" fmla="*/ 265383 w 591707"/>
                    <a:gd name="connsiteY11" fmla="*/ 2117 h 658905"/>
                    <a:gd name="connsiteX12" fmla="*/ 216700 w 591707"/>
                    <a:gd name="connsiteY12" fmla="*/ 16934 h 658905"/>
                    <a:gd name="connsiteX13" fmla="*/ 195533 w 591707"/>
                    <a:gd name="connsiteY13" fmla="*/ 23284 h 658905"/>
                    <a:gd name="connsiteX14" fmla="*/ 182833 w 591707"/>
                    <a:gd name="connsiteY14" fmla="*/ 33867 h 658905"/>
                    <a:gd name="connsiteX15" fmla="*/ 178600 w 591707"/>
                    <a:gd name="connsiteY15" fmla="*/ 44450 h 658905"/>
                    <a:gd name="connsiteX16" fmla="*/ 165900 w 591707"/>
                    <a:gd name="connsiteY16" fmla="*/ 55034 h 658905"/>
                    <a:gd name="connsiteX17" fmla="*/ 163783 w 591707"/>
                    <a:gd name="connsiteY17" fmla="*/ 67734 h 658905"/>
                    <a:gd name="connsiteX18" fmla="*/ 157433 w 591707"/>
                    <a:gd name="connsiteY18" fmla="*/ 86784 h 658905"/>
                    <a:gd name="connsiteX19" fmla="*/ 155317 w 591707"/>
                    <a:gd name="connsiteY19" fmla="*/ 95250 h 658905"/>
                    <a:gd name="connsiteX20" fmla="*/ 161667 w 591707"/>
                    <a:gd name="connsiteY20" fmla="*/ 124884 h 658905"/>
                    <a:gd name="connsiteX21" fmla="*/ 172250 w 591707"/>
                    <a:gd name="connsiteY21" fmla="*/ 152400 h 658905"/>
                    <a:gd name="connsiteX22" fmla="*/ 157434 w 591707"/>
                    <a:gd name="connsiteY22" fmla="*/ 182034 h 658905"/>
                    <a:gd name="connsiteX23" fmla="*/ 184950 w 591707"/>
                    <a:gd name="connsiteY23" fmla="*/ 245534 h 658905"/>
                    <a:gd name="connsiteX24" fmla="*/ 199767 w 591707"/>
                    <a:gd name="connsiteY24" fmla="*/ 270934 h 658905"/>
                    <a:gd name="connsiteX25" fmla="*/ 206117 w 591707"/>
                    <a:gd name="connsiteY25" fmla="*/ 279400 h 658905"/>
                    <a:gd name="connsiteX26" fmla="*/ 210350 w 591707"/>
                    <a:gd name="connsiteY26" fmla="*/ 300567 h 658905"/>
                    <a:gd name="connsiteX27" fmla="*/ 206117 w 591707"/>
                    <a:gd name="connsiteY27" fmla="*/ 323850 h 658905"/>
                    <a:gd name="connsiteX28" fmla="*/ 199767 w 591707"/>
                    <a:gd name="connsiteY28" fmla="*/ 328084 h 658905"/>
                    <a:gd name="connsiteX29" fmla="*/ 195533 w 591707"/>
                    <a:gd name="connsiteY29" fmla="*/ 332317 h 658905"/>
                    <a:gd name="connsiteX30" fmla="*/ 184950 w 591707"/>
                    <a:gd name="connsiteY30" fmla="*/ 338667 h 658905"/>
                    <a:gd name="connsiteX31" fmla="*/ 174367 w 591707"/>
                    <a:gd name="connsiteY31" fmla="*/ 347134 h 658905"/>
                    <a:gd name="connsiteX32" fmla="*/ 161667 w 591707"/>
                    <a:gd name="connsiteY32" fmla="*/ 349250 h 658905"/>
                    <a:gd name="connsiteX33" fmla="*/ 153200 w 591707"/>
                    <a:gd name="connsiteY33" fmla="*/ 355600 h 658905"/>
                    <a:gd name="connsiteX34" fmla="*/ 132033 w 591707"/>
                    <a:gd name="connsiteY34" fmla="*/ 361950 h 658905"/>
                    <a:gd name="connsiteX35" fmla="*/ 106633 w 591707"/>
                    <a:gd name="connsiteY35" fmla="*/ 368300 h 658905"/>
                    <a:gd name="connsiteX36" fmla="*/ 98167 w 591707"/>
                    <a:gd name="connsiteY36" fmla="*/ 372534 h 658905"/>
                    <a:gd name="connsiteX37" fmla="*/ 87583 w 591707"/>
                    <a:gd name="connsiteY37" fmla="*/ 374650 h 658905"/>
                    <a:gd name="connsiteX38" fmla="*/ 79117 w 591707"/>
                    <a:gd name="connsiteY38" fmla="*/ 381000 h 658905"/>
                    <a:gd name="connsiteX39" fmla="*/ 66417 w 591707"/>
                    <a:gd name="connsiteY39" fmla="*/ 385234 h 658905"/>
                    <a:gd name="connsiteX40" fmla="*/ 45250 w 591707"/>
                    <a:gd name="connsiteY40" fmla="*/ 400050 h 658905"/>
                    <a:gd name="connsiteX41" fmla="*/ 41017 w 591707"/>
                    <a:gd name="connsiteY41" fmla="*/ 406400 h 658905"/>
                    <a:gd name="connsiteX42" fmla="*/ 34667 w 591707"/>
                    <a:gd name="connsiteY42" fmla="*/ 412750 h 658905"/>
                    <a:gd name="connsiteX43" fmla="*/ 30433 w 591707"/>
                    <a:gd name="connsiteY43" fmla="*/ 423334 h 658905"/>
                    <a:gd name="connsiteX44" fmla="*/ 19850 w 591707"/>
                    <a:gd name="connsiteY44" fmla="*/ 438150 h 658905"/>
                    <a:gd name="connsiteX45" fmla="*/ 9267 w 591707"/>
                    <a:gd name="connsiteY45" fmla="*/ 452967 h 658905"/>
                    <a:gd name="connsiteX46" fmla="*/ 11383 w 591707"/>
                    <a:gd name="connsiteY46" fmla="*/ 505884 h 658905"/>
                    <a:gd name="connsiteX47" fmla="*/ 17733 w 591707"/>
                    <a:gd name="connsiteY47" fmla="*/ 520700 h 658905"/>
                    <a:gd name="connsiteX48" fmla="*/ 19850 w 591707"/>
                    <a:gd name="connsiteY48" fmla="*/ 539750 h 658905"/>
                    <a:gd name="connsiteX49" fmla="*/ 270 w 591707"/>
                    <a:gd name="connsiteY49" fmla="*/ 556684 h 658905"/>
                    <a:gd name="connsiteX50" fmla="*/ 16146 w 591707"/>
                    <a:gd name="connsiteY50" fmla="*/ 634472 h 658905"/>
                    <a:gd name="connsiteX51" fmla="*/ 105575 w 591707"/>
                    <a:gd name="connsiteY51" fmla="*/ 654580 h 658905"/>
                    <a:gd name="connsiteX52" fmla="*/ 580767 w 591707"/>
                    <a:gd name="connsiteY52" fmla="*/ 560917 h 658905"/>
                    <a:gd name="connsiteX53" fmla="*/ 587117 w 591707"/>
                    <a:gd name="connsiteY53" fmla="*/ 558800 h 658905"/>
                    <a:gd name="connsiteX54" fmla="*/ 589233 w 591707"/>
                    <a:gd name="connsiteY54" fmla="*/ 537634 h 658905"/>
                    <a:gd name="connsiteX55" fmla="*/ 585000 w 591707"/>
                    <a:gd name="connsiteY55" fmla="*/ 531284 h 658905"/>
                    <a:gd name="connsiteX56" fmla="*/ 582883 w 591707"/>
                    <a:gd name="connsiteY56" fmla="*/ 524934 h 658905"/>
                    <a:gd name="connsiteX57" fmla="*/ 578650 w 591707"/>
                    <a:gd name="connsiteY57" fmla="*/ 514350 h 658905"/>
                    <a:gd name="connsiteX58" fmla="*/ 574417 w 591707"/>
                    <a:gd name="connsiteY58" fmla="*/ 488950 h 658905"/>
                    <a:gd name="connsiteX59" fmla="*/ 570183 w 591707"/>
                    <a:gd name="connsiteY59" fmla="*/ 478367 h 658905"/>
                    <a:gd name="connsiteX60" fmla="*/ 563833 w 591707"/>
                    <a:gd name="connsiteY60" fmla="*/ 455084 h 658905"/>
                    <a:gd name="connsiteX61" fmla="*/ 557483 w 591707"/>
                    <a:gd name="connsiteY61" fmla="*/ 448734 h 658905"/>
                    <a:gd name="connsiteX62" fmla="*/ 538433 w 591707"/>
                    <a:gd name="connsiteY62" fmla="*/ 425450 h 658905"/>
                    <a:gd name="connsiteX63" fmla="*/ 527850 w 591707"/>
                    <a:gd name="connsiteY63" fmla="*/ 410634 h 658905"/>
                    <a:gd name="connsiteX64" fmla="*/ 523617 w 591707"/>
                    <a:gd name="connsiteY64" fmla="*/ 402167 h 658905"/>
                    <a:gd name="connsiteX65" fmla="*/ 493983 w 591707"/>
                    <a:gd name="connsiteY65" fmla="*/ 376767 h 658905"/>
                    <a:gd name="connsiteX66" fmla="*/ 472817 w 591707"/>
                    <a:gd name="connsiteY66" fmla="*/ 361950 h 658905"/>
                    <a:gd name="connsiteX67" fmla="*/ 451650 w 591707"/>
                    <a:gd name="connsiteY67" fmla="*/ 353484 h 658905"/>
                    <a:gd name="connsiteX68" fmla="*/ 424133 w 591707"/>
                    <a:gd name="connsiteY68" fmla="*/ 345017 h 658905"/>
                    <a:gd name="connsiteX69" fmla="*/ 411433 w 591707"/>
                    <a:gd name="connsiteY69" fmla="*/ 342900 h 658905"/>
                    <a:gd name="connsiteX70" fmla="*/ 400850 w 591707"/>
                    <a:gd name="connsiteY70" fmla="*/ 340784 h 658905"/>
                    <a:gd name="connsiteX71" fmla="*/ 392383 w 591707"/>
                    <a:gd name="connsiteY71" fmla="*/ 336550 h 658905"/>
                    <a:gd name="connsiteX72" fmla="*/ 386033 w 591707"/>
                    <a:gd name="connsiteY72" fmla="*/ 334434 h 658905"/>
                    <a:gd name="connsiteX73" fmla="*/ 381800 w 591707"/>
                    <a:gd name="connsiteY73" fmla="*/ 323850 h 658905"/>
                    <a:gd name="connsiteX74" fmla="*/ 375450 w 591707"/>
                    <a:gd name="connsiteY74" fmla="*/ 315384 h 658905"/>
                    <a:gd name="connsiteX75" fmla="*/ 373333 w 591707"/>
                    <a:gd name="connsiteY75" fmla="*/ 306917 h 658905"/>
                    <a:gd name="connsiteX76" fmla="*/ 371217 w 591707"/>
                    <a:gd name="connsiteY76" fmla="*/ 300567 h 658905"/>
                    <a:gd name="connsiteX77" fmla="*/ 377567 w 591707"/>
                    <a:gd name="connsiteY77" fmla="*/ 275167 h 658905"/>
                    <a:gd name="connsiteX78" fmla="*/ 379683 w 591707"/>
                    <a:gd name="connsiteY78" fmla="*/ 268817 h 658905"/>
                    <a:gd name="connsiteX79" fmla="*/ 386033 w 591707"/>
                    <a:gd name="connsiteY79" fmla="*/ 262467 h 658905"/>
                    <a:gd name="connsiteX80" fmla="*/ 396617 w 591707"/>
                    <a:gd name="connsiteY80" fmla="*/ 254000 h 658905"/>
                    <a:gd name="connsiteX81" fmla="*/ 402967 w 591707"/>
                    <a:gd name="connsiteY81" fmla="*/ 247650 h 658905"/>
                    <a:gd name="connsiteX82" fmla="*/ 405083 w 591707"/>
                    <a:gd name="connsiteY82" fmla="*/ 247650 h 658905"/>
                    <a:gd name="connsiteX0" fmla="*/ 405083 w 601675"/>
                    <a:gd name="connsiteY0" fmla="*/ 247650 h 658905"/>
                    <a:gd name="connsiteX1" fmla="*/ 405083 w 601675"/>
                    <a:gd name="connsiteY1" fmla="*/ 247650 h 658905"/>
                    <a:gd name="connsiteX2" fmla="*/ 413550 w 601675"/>
                    <a:gd name="connsiteY2" fmla="*/ 222250 h 658905"/>
                    <a:gd name="connsiteX3" fmla="*/ 409317 w 601675"/>
                    <a:gd name="connsiteY3" fmla="*/ 93134 h 658905"/>
                    <a:gd name="connsiteX4" fmla="*/ 407200 w 601675"/>
                    <a:gd name="connsiteY4" fmla="*/ 80434 h 658905"/>
                    <a:gd name="connsiteX5" fmla="*/ 402967 w 601675"/>
                    <a:gd name="connsiteY5" fmla="*/ 69850 h 658905"/>
                    <a:gd name="connsiteX6" fmla="*/ 400850 w 601675"/>
                    <a:gd name="connsiteY6" fmla="*/ 61384 h 658905"/>
                    <a:gd name="connsiteX7" fmla="*/ 390267 w 601675"/>
                    <a:gd name="connsiteY7" fmla="*/ 42334 h 658905"/>
                    <a:gd name="connsiteX8" fmla="*/ 366983 w 601675"/>
                    <a:gd name="connsiteY8" fmla="*/ 21167 h 658905"/>
                    <a:gd name="connsiteX9" fmla="*/ 356400 w 601675"/>
                    <a:gd name="connsiteY9" fmla="*/ 8467 h 658905"/>
                    <a:gd name="connsiteX10" fmla="*/ 331000 w 601675"/>
                    <a:gd name="connsiteY10" fmla="*/ 0 h 658905"/>
                    <a:gd name="connsiteX11" fmla="*/ 265383 w 601675"/>
                    <a:gd name="connsiteY11" fmla="*/ 2117 h 658905"/>
                    <a:gd name="connsiteX12" fmla="*/ 216700 w 601675"/>
                    <a:gd name="connsiteY12" fmla="*/ 16934 h 658905"/>
                    <a:gd name="connsiteX13" fmla="*/ 195533 w 601675"/>
                    <a:gd name="connsiteY13" fmla="*/ 23284 h 658905"/>
                    <a:gd name="connsiteX14" fmla="*/ 182833 w 601675"/>
                    <a:gd name="connsiteY14" fmla="*/ 33867 h 658905"/>
                    <a:gd name="connsiteX15" fmla="*/ 178600 w 601675"/>
                    <a:gd name="connsiteY15" fmla="*/ 44450 h 658905"/>
                    <a:gd name="connsiteX16" fmla="*/ 165900 w 601675"/>
                    <a:gd name="connsiteY16" fmla="*/ 55034 h 658905"/>
                    <a:gd name="connsiteX17" fmla="*/ 163783 w 601675"/>
                    <a:gd name="connsiteY17" fmla="*/ 67734 h 658905"/>
                    <a:gd name="connsiteX18" fmla="*/ 157433 w 601675"/>
                    <a:gd name="connsiteY18" fmla="*/ 86784 h 658905"/>
                    <a:gd name="connsiteX19" fmla="*/ 155317 w 601675"/>
                    <a:gd name="connsiteY19" fmla="*/ 95250 h 658905"/>
                    <a:gd name="connsiteX20" fmla="*/ 161667 w 601675"/>
                    <a:gd name="connsiteY20" fmla="*/ 124884 h 658905"/>
                    <a:gd name="connsiteX21" fmla="*/ 172250 w 601675"/>
                    <a:gd name="connsiteY21" fmla="*/ 152400 h 658905"/>
                    <a:gd name="connsiteX22" fmla="*/ 157434 w 601675"/>
                    <a:gd name="connsiteY22" fmla="*/ 182034 h 658905"/>
                    <a:gd name="connsiteX23" fmla="*/ 184950 w 601675"/>
                    <a:gd name="connsiteY23" fmla="*/ 245534 h 658905"/>
                    <a:gd name="connsiteX24" fmla="*/ 199767 w 601675"/>
                    <a:gd name="connsiteY24" fmla="*/ 270934 h 658905"/>
                    <a:gd name="connsiteX25" fmla="*/ 206117 w 601675"/>
                    <a:gd name="connsiteY25" fmla="*/ 279400 h 658905"/>
                    <a:gd name="connsiteX26" fmla="*/ 210350 w 601675"/>
                    <a:gd name="connsiteY26" fmla="*/ 300567 h 658905"/>
                    <a:gd name="connsiteX27" fmla="*/ 206117 w 601675"/>
                    <a:gd name="connsiteY27" fmla="*/ 323850 h 658905"/>
                    <a:gd name="connsiteX28" fmla="*/ 199767 w 601675"/>
                    <a:gd name="connsiteY28" fmla="*/ 328084 h 658905"/>
                    <a:gd name="connsiteX29" fmla="*/ 195533 w 601675"/>
                    <a:gd name="connsiteY29" fmla="*/ 332317 h 658905"/>
                    <a:gd name="connsiteX30" fmla="*/ 184950 w 601675"/>
                    <a:gd name="connsiteY30" fmla="*/ 338667 h 658905"/>
                    <a:gd name="connsiteX31" fmla="*/ 174367 w 601675"/>
                    <a:gd name="connsiteY31" fmla="*/ 347134 h 658905"/>
                    <a:gd name="connsiteX32" fmla="*/ 161667 w 601675"/>
                    <a:gd name="connsiteY32" fmla="*/ 349250 h 658905"/>
                    <a:gd name="connsiteX33" fmla="*/ 153200 w 601675"/>
                    <a:gd name="connsiteY33" fmla="*/ 355600 h 658905"/>
                    <a:gd name="connsiteX34" fmla="*/ 132033 w 601675"/>
                    <a:gd name="connsiteY34" fmla="*/ 361950 h 658905"/>
                    <a:gd name="connsiteX35" fmla="*/ 106633 w 601675"/>
                    <a:gd name="connsiteY35" fmla="*/ 368300 h 658905"/>
                    <a:gd name="connsiteX36" fmla="*/ 98167 w 601675"/>
                    <a:gd name="connsiteY36" fmla="*/ 372534 h 658905"/>
                    <a:gd name="connsiteX37" fmla="*/ 87583 w 601675"/>
                    <a:gd name="connsiteY37" fmla="*/ 374650 h 658905"/>
                    <a:gd name="connsiteX38" fmla="*/ 79117 w 601675"/>
                    <a:gd name="connsiteY38" fmla="*/ 381000 h 658905"/>
                    <a:gd name="connsiteX39" fmla="*/ 66417 w 601675"/>
                    <a:gd name="connsiteY39" fmla="*/ 385234 h 658905"/>
                    <a:gd name="connsiteX40" fmla="*/ 45250 w 601675"/>
                    <a:gd name="connsiteY40" fmla="*/ 400050 h 658905"/>
                    <a:gd name="connsiteX41" fmla="*/ 41017 w 601675"/>
                    <a:gd name="connsiteY41" fmla="*/ 406400 h 658905"/>
                    <a:gd name="connsiteX42" fmla="*/ 34667 w 601675"/>
                    <a:gd name="connsiteY42" fmla="*/ 412750 h 658905"/>
                    <a:gd name="connsiteX43" fmla="*/ 30433 w 601675"/>
                    <a:gd name="connsiteY43" fmla="*/ 423334 h 658905"/>
                    <a:gd name="connsiteX44" fmla="*/ 19850 w 601675"/>
                    <a:gd name="connsiteY44" fmla="*/ 438150 h 658905"/>
                    <a:gd name="connsiteX45" fmla="*/ 9267 w 601675"/>
                    <a:gd name="connsiteY45" fmla="*/ 452967 h 658905"/>
                    <a:gd name="connsiteX46" fmla="*/ 11383 w 601675"/>
                    <a:gd name="connsiteY46" fmla="*/ 505884 h 658905"/>
                    <a:gd name="connsiteX47" fmla="*/ 17733 w 601675"/>
                    <a:gd name="connsiteY47" fmla="*/ 520700 h 658905"/>
                    <a:gd name="connsiteX48" fmla="*/ 19850 w 601675"/>
                    <a:gd name="connsiteY48" fmla="*/ 539750 h 658905"/>
                    <a:gd name="connsiteX49" fmla="*/ 270 w 601675"/>
                    <a:gd name="connsiteY49" fmla="*/ 556684 h 658905"/>
                    <a:gd name="connsiteX50" fmla="*/ 16146 w 601675"/>
                    <a:gd name="connsiteY50" fmla="*/ 634472 h 658905"/>
                    <a:gd name="connsiteX51" fmla="*/ 105575 w 601675"/>
                    <a:gd name="connsiteY51" fmla="*/ 654580 h 658905"/>
                    <a:gd name="connsiteX52" fmla="*/ 580767 w 601675"/>
                    <a:gd name="connsiteY52" fmla="*/ 560917 h 658905"/>
                    <a:gd name="connsiteX53" fmla="*/ 599817 w 601675"/>
                    <a:gd name="connsiteY53" fmla="*/ 628650 h 658905"/>
                    <a:gd name="connsiteX54" fmla="*/ 589233 w 601675"/>
                    <a:gd name="connsiteY54" fmla="*/ 537634 h 658905"/>
                    <a:gd name="connsiteX55" fmla="*/ 585000 w 601675"/>
                    <a:gd name="connsiteY55" fmla="*/ 531284 h 658905"/>
                    <a:gd name="connsiteX56" fmla="*/ 582883 w 601675"/>
                    <a:gd name="connsiteY56" fmla="*/ 524934 h 658905"/>
                    <a:gd name="connsiteX57" fmla="*/ 578650 w 601675"/>
                    <a:gd name="connsiteY57" fmla="*/ 514350 h 658905"/>
                    <a:gd name="connsiteX58" fmla="*/ 574417 w 601675"/>
                    <a:gd name="connsiteY58" fmla="*/ 488950 h 658905"/>
                    <a:gd name="connsiteX59" fmla="*/ 570183 w 601675"/>
                    <a:gd name="connsiteY59" fmla="*/ 478367 h 658905"/>
                    <a:gd name="connsiteX60" fmla="*/ 563833 w 601675"/>
                    <a:gd name="connsiteY60" fmla="*/ 455084 h 658905"/>
                    <a:gd name="connsiteX61" fmla="*/ 557483 w 601675"/>
                    <a:gd name="connsiteY61" fmla="*/ 448734 h 658905"/>
                    <a:gd name="connsiteX62" fmla="*/ 538433 w 601675"/>
                    <a:gd name="connsiteY62" fmla="*/ 425450 h 658905"/>
                    <a:gd name="connsiteX63" fmla="*/ 527850 w 601675"/>
                    <a:gd name="connsiteY63" fmla="*/ 410634 h 658905"/>
                    <a:gd name="connsiteX64" fmla="*/ 523617 w 601675"/>
                    <a:gd name="connsiteY64" fmla="*/ 402167 h 658905"/>
                    <a:gd name="connsiteX65" fmla="*/ 493983 w 601675"/>
                    <a:gd name="connsiteY65" fmla="*/ 376767 h 658905"/>
                    <a:gd name="connsiteX66" fmla="*/ 472817 w 601675"/>
                    <a:gd name="connsiteY66" fmla="*/ 361950 h 658905"/>
                    <a:gd name="connsiteX67" fmla="*/ 451650 w 601675"/>
                    <a:gd name="connsiteY67" fmla="*/ 353484 h 658905"/>
                    <a:gd name="connsiteX68" fmla="*/ 424133 w 601675"/>
                    <a:gd name="connsiteY68" fmla="*/ 345017 h 658905"/>
                    <a:gd name="connsiteX69" fmla="*/ 411433 w 601675"/>
                    <a:gd name="connsiteY69" fmla="*/ 342900 h 658905"/>
                    <a:gd name="connsiteX70" fmla="*/ 400850 w 601675"/>
                    <a:gd name="connsiteY70" fmla="*/ 340784 h 658905"/>
                    <a:gd name="connsiteX71" fmla="*/ 392383 w 601675"/>
                    <a:gd name="connsiteY71" fmla="*/ 336550 h 658905"/>
                    <a:gd name="connsiteX72" fmla="*/ 386033 w 601675"/>
                    <a:gd name="connsiteY72" fmla="*/ 334434 h 658905"/>
                    <a:gd name="connsiteX73" fmla="*/ 381800 w 601675"/>
                    <a:gd name="connsiteY73" fmla="*/ 323850 h 658905"/>
                    <a:gd name="connsiteX74" fmla="*/ 375450 w 601675"/>
                    <a:gd name="connsiteY74" fmla="*/ 315384 h 658905"/>
                    <a:gd name="connsiteX75" fmla="*/ 373333 w 601675"/>
                    <a:gd name="connsiteY75" fmla="*/ 306917 h 658905"/>
                    <a:gd name="connsiteX76" fmla="*/ 371217 w 601675"/>
                    <a:gd name="connsiteY76" fmla="*/ 300567 h 658905"/>
                    <a:gd name="connsiteX77" fmla="*/ 377567 w 601675"/>
                    <a:gd name="connsiteY77" fmla="*/ 275167 h 658905"/>
                    <a:gd name="connsiteX78" fmla="*/ 379683 w 601675"/>
                    <a:gd name="connsiteY78" fmla="*/ 268817 h 658905"/>
                    <a:gd name="connsiteX79" fmla="*/ 386033 w 601675"/>
                    <a:gd name="connsiteY79" fmla="*/ 262467 h 658905"/>
                    <a:gd name="connsiteX80" fmla="*/ 396617 w 601675"/>
                    <a:gd name="connsiteY80" fmla="*/ 254000 h 658905"/>
                    <a:gd name="connsiteX81" fmla="*/ 402967 w 601675"/>
                    <a:gd name="connsiteY81" fmla="*/ 247650 h 658905"/>
                    <a:gd name="connsiteX82" fmla="*/ 405083 w 601675"/>
                    <a:gd name="connsiteY82" fmla="*/ 247650 h 658905"/>
                    <a:gd name="connsiteX0" fmla="*/ 405083 w 600063"/>
                    <a:gd name="connsiteY0" fmla="*/ 247650 h 658572"/>
                    <a:gd name="connsiteX1" fmla="*/ 405083 w 600063"/>
                    <a:gd name="connsiteY1" fmla="*/ 247650 h 658572"/>
                    <a:gd name="connsiteX2" fmla="*/ 413550 w 600063"/>
                    <a:gd name="connsiteY2" fmla="*/ 222250 h 658572"/>
                    <a:gd name="connsiteX3" fmla="*/ 409317 w 600063"/>
                    <a:gd name="connsiteY3" fmla="*/ 93134 h 658572"/>
                    <a:gd name="connsiteX4" fmla="*/ 407200 w 600063"/>
                    <a:gd name="connsiteY4" fmla="*/ 80434 h 658572"/>
                    <a:gd name="connsiteX5" fmla="*/ 402967 w 600063"/>
                    <a:gd name="connsiteY5" fmla="*/ 69850 h 658572"/>
                    <a:gd name="connsiteX6" fmla="*/ 400850 w 600063"/>
                    <a:gd name="connsiteY6" fmla="*/ 61384 h 658572"/>
                    <a:gd name="connsiteX7" fmla="*/ 390267 w 600063"/>
                    <a:gd name="connsiteY7" fmla="*/ 42334 h 658572"/>
                    <a:gd name="connsiteX8" fmla="*/ 366983 w 600063"/>
                    <a:gd name="connsiteY8" fmla="*/ 21167 h 658572"/>
                    <a:gd name="connsiteX9" fmla="*/ 356400 w 600063"/>
                    <a:gd name="connsiteY9" fmla="*/ 8467 h 658572"/>
                    <a:gd name="connsiteX10" fmla="*/ 331000 w 600063"/>
                    <a:gd name="connsiteY10" fmla="*/ 0 h 658572"/>
                    <a:gd name="connsiteX11" fmla="*/ 265383 w 600063"/>
                    <a:gd name="connsiteY11" fmla="*/ 2117 h 658572"/>
                    <a:gd name="connsiteX12" fmla="*/ 216700 w 600063"/>
                    <a:gd name="connsiteY12" fmla="*/ 16934 h 658572"/>
                    <a:gd name="connsiteX13" fmla="*/ 195533 w 600063"/>
                    <a:gd name="connsiteY13" fmla="*/ 23284 h 658572"/>
                    <a:gd name="connsiteX14" fmla="*/ 182833 w 600063"/>
                    <a:gd name="connsiteY14" fmla="*/ 33867 h 658572"/>
                    <a:gd name="connsiteX15" fmla="*/ 178600 w 600063"/>
                    <a:gd name="connsiteY15" fmla="*/ 44450 h 658572"/>
                    <a:gd name="connsiteX16" fmla="*/ 165900 w 600063"/>
                    <a:gd name="connsiteY16" fmla="*/ 55034 h 658572"/>
                    <a:gd name="connsiteX17" fmla="*/ 163783 w 600063"/>
                    <a:gd name="connsiteY17" fmla="*/ 67734 h 658572"/>
                    <a:gd name="connsiteX18" fmla="*/ 157433 w 600063"/>
                    <a:gd name="connsiteY18" fmla="*/ 86784 h 658572"/>
                    <a:gd name="connsiteX19" fmla="*/ 155317 w 600063"/>
                    <a:gd name="connsiteY19" fmla="*/ 95250 h 658572"/>
                    <a:gd name="connsiteX20" fmla="*/ 161667 w 600063"/>
                    <a:gd name="connsiteY20" fmla="*/ 124884 h 658572"/>
                    <a:gd name="connsiteX21" fmla="*/ 172250 w 600063"/>
                    <a:gd name="connsiteY21" fmla="*/ 152400 h 658572"/>
                    <a:gd name="connsiteX22" fmla="*/ 157434 w 600063"/>
                    <a:gd name="connsiteY22" fmla="*/ 182034 h 658572"/>
                    <a:gd name="connsiteX23" fmla="*/ 184950 w 600063"/>
                    <a:gd name="connsiteY23" fmla="*/ 245534 h 658572"/>
                    <a:gd name="connsiteX24" fmla="*/ 199767 w 600063"/>
                    <a:gd name="connsiteY24" fmla="*/ 270934 h 658572"/>
                    <a:gd name="connsiteX25" fmla="*/ 206117 w 600063"/>
                    <a:gd name="connsiteY25" fmla="*/ 279400 h 658572"/>
                    <a:gd name="connsiteX26" fmla="*/ 210350 w 600063"/>
                    <a:gd name="connsiteY26" fmla="*/ 300567 h 658572"/>
                    <a:gd name="connsiteX27" fmla="*/ 206117 w 600063"/>
                    <a:gd name="connsiteY27" fmla="*/ 323850 h 658572"/>
                    <a:gd name="connsiteX28" fmla="*/ 199767 w 600063"/>
                    <a:gd name="connsiteY28" fmla="*/ 328084 h 658572"/>
                    <a:gd name="connsiteX29" fmla="*/ 195533 w 600063"/>
                    <a:gd name="connsiteY29" fmla="*/ 332317 h 658572"/>
                    <a:gd name="connsiteX30" fmla="*/ 184950 w 600063"/>
                    <a:gd name="connsiteY30" fmla="*/ 338667 h 658572"/>
                    <a:gd name="connsiteX31" fmla="*/ 174367 w 600063"/>
                    <a:gd name="connsiteY31" fmla="*/ 347134 h 658572"/>
                    <a:gd name="connsiteX32" fmla="*/ 161667 w 600063"/>
                    <a:gd name="connsiteY32" fmla="*/ 349250 h 658572"/>
                    <a:gd name="connsiteX33" fmla="*/ 153200 w 600063"/>
                    <a:gd name="connsiteY33" fmla="*/ 355600 h 658572"/>
                    <a:gd name="connsiteX34" fmla="*/ 132033 w 600063"/>
                    <a:gd name="connsiteY34" fmla="*/ 361950 h 658572"/>
                    <a:gd name="connsiteX35" fmla="*/ 106633 w 600063"/>
                    <a:gd name="connsiteY35" fmla="*/ 368300 h 658572"/>
                    <a:gd name="connsiteX36" fmla="*/ 98167 w 600063"/>
                    <a:gd name="connsiteY36" fmla="*/ 372534 h 658572"/>
                    <a:gd name="connsiteX37" fmla="*/ 87583 w 600063"/>
                    <a:gd name="connsiteY37" fmla="*/ 374650 h 658572"/>
                    <a:gd name="connsiteX38" fmla="*/ 79117 w 600063"/>
                    <a:gd name="connsiteY38" fmla="*/ 381000 h 658572"/>
                    <a:gd name="connsiteX39" fmla="*/ 66417 w 600063"/>
                    <a:gd name="connsiteY39" fmla="*/ 385234 h 658572"/>
                    <a:gd name="connsiteX40" fmla="*/ 45250 w 600063"/>
                    <a:gd name="connsiteY40" fmla="*/ 400050 h 658572"/>
                    <a:gd name="connsiteX41" fmla="*/ 41017 w 600063"/>
                    <a:gd name="connsiteY41" fmla="*/ 406400 h 658572"/>
                    <a:gd name="connsiteX42" fmla="*/ 34667 w 600063"/>
                    <a:gd name="connsiteY42" fmla="*/ 412750 h 658572"/>
                    <a:gd name="connsiteX43" fmla="*/ 30433 w 600063"/>
                    <a:gd name="connsiteY43" fmla="*/ 423334 h 658572"/>
                    <a:gd name="connsiteX44" fmla="*/ 19850 w 600063"/>
                    <a:gd name="connsiteY44" fmla="*/ 438150 h 658572"/>
                    <a:gd name="connsiteX45" fmla="*/ 9267 w 600063"/>
                    <a:gd name="connsiteY45" fmla="*/ 452967 h 658572"/>
                    <a:gd name="connsiteX46" fmla="*/ 11383 w 600063"/>
                    <a:gd name="connsiteY46" fmla="*/ 505884 h 658572"/>
                    <a:gd name="connsiteX47" fmla="*/ 17733 w 600063"/>
                    <a:gd name="connsiteY47" fmla="*/ 520700 h 658572"/>
                    <a:gd name="connsiteX48" fmla="*/ 19850 w 600063"/>
                    <a:gd name="connsiteY48" fmla="*/ 539750 h 658572"/>
                    <a:gd name="connsiteX49" fmla="*/ 270 w 600063"/>
                    <a:gd name="connsiteY49" fmla="*/ 556684 h 658572"/>
                    <a:gd name="connsiteX50" fmla="*/ 16146 w 600063"/>
                    <a:gd name="connsiteY50" fmla="*/ 634472 h 658572"/>
                    <a:gd name="connsiteX51" fmla="*/ 105575 w 600063"/>
                    <a:gd name="connsiteY51" fmla="*/ 654580 h 658572"/>
                    <a:gd name="connsiteX52" fmla="*/ 577592 w 600063"/>
                    <a:gd name="connsiteY52" fmla="*/ 565679 h 658572"/>
                    <a:gd name="connsiteX53" fmla="*/ 599817 w 600063"/>
                    <a:gd name="connsiteY53" fmla="*/ 628650 h 658572"/>
                    <a:gd name="connsiteX54" fmla="*/ 589233 w 600063"/>
                    <a:gd name="connsiteY54" fmla="*/ 537634 h 658572"/>
                    <a:gd name="connsiteX55" fmla="*/ 585000 w 600063"/>
                    <a:gd name="connsiteY55" fmla="*/ 531284 h 658572"/>
                    <a:gd name="connsiteX56" fmla="*/ 582883 w 600063"/>
                    <a:gd name="connsiteY56" fmla="*/ 524934 h 658572"/>
                    <a:gd name="connsiteX57" fmla="*/ 578650 w 600063"/>
                    <a:gd name="connsiteY57" fmla="*/ 514350 h 658572"/>
                    <a:gd name="connsiteX58" fmla="*/ 574417 w 600063"/>
                    <a:gd name="connsiteY58" fmla="*/ 488950 h 658572"/>
                    <a:gd name="connsiteX59" fmla="*/ 570183 w 600063"/>
                    <a:gd name="connsiteY59" fmla="*/ 478367 h 658572"/>
                    <a:gd name="connsiteX60" fmla="*/ 563833 w 600063"/>
                    <a:gd name="connsiteY60" fmla="*/ 455084 h 658572"/>
                    <a:gd name="connsiteX61" fmla="*/ 557483 w 600063"/>
                    <a:gd name="connsiteY61" fmla="*/ 448734 h 658572"/>
                    <a:gd name="connsiteX62" fmla="*/ 538433 w 600063"/>
                    <a:gd name="connsiteY62" fmla="*/ 425450 h 658572"/>
                    <a:gd name="connsiteX63" fmla="*/ 527850 w 600063"/>
                    <a:gd name="connsiteY63" fmla="*/ 410634 h 658572"/>
                    <a:gd name="connsiteX64" fmla="*/ 523617 w 600063"/>
                    <a:gd name="connsiteY64" fmla="*/ 402167 h 658572"/>
                    <a:gd name="connsiteX65" fmla="*/ 493983 w 600063"/>
                    <a:gd name="connsiteY65" fmla="*/ 376767 h 658572"/>
                    <a:gd name="connsiteX66" fmla="*/ 472817 w 600063"/>
                    <a:gd name="connsiteY66" fmla="*/ 361950 h 658572"/>
                    <a:gd name="connsiteX67" fmla="*/ 451650 w 600063"/>
                    <a:gd name="connsiteY67" fmla="*/ 353484 h 658572"/>
                    <a:gd name="connsiteX68" fmla="*/ 424133 w 600063"/>
                    <a:gd name="connsiteY68" fmla="*/ 345017 h 658572"/>
                    <a:gd name="connsiteX69" fmla="*/ 411433 w 600063"/>
                    <a:gd name="connsiteY69" fmla="*/ 342900 h 658572"/>
                    <a:gd name="connsiteX70" fmla="*/ 400850 w 600063"/>
                    <a:gd name="connsiteY70" fmla="*/ 340784 h 658572"/>
                    <a:gd name="connsiteX71" fmla="*/ 392383 w 600063"/>
                    <a:gd name="connsiteY71" fmla="*/ 336550 h 658572"/>
                    <a:gd name="connsiteX72" fmla="*/ 386033 w 600063"/>
                    <a:gd name="connsiteY72" fmla="*/ 334434 h 658572"/>
                    <a:gd name="connsiteX73" fmla="*/ 381800 w 600063"/>
                    <a:gd name="connsiteY73" fmla="*/ 323850 h 658572"/>
                    <a:gd name="connsiteX74" fmla="*/ 375450 w 600063"/>
                    <a:gd name="connsiteY74" fmla="*/ 315384 h 658572"/>
                    <a:gd name="connsiteX75" fmla="*/ 373333 w 600063"/>
                    <a:gd name="connsiteY75" fmla="*/ 306917 h 658572"/>
                    <a:gd name="connsiteX76" fmla="*/ 371217 w 600063"/>
                    <a:gd name="connsiteY76" fmla="*/ 300567 h 658572"/>
                    <a:gd name="connsiteX77" fmla="*/ 377567 w 600063"/>
                    <a:gd name="connsiteY77" fmla="*/ 275167 h 658572"/>
                    <a:gd name="connsiteX78" fmla="*/ 379683 w 600063"/>
                    <a:gd name="connsiteY78" fmla="*/ 268817 h 658572"/>
                    <a:gd name="connsiteX79" fmla="*/ 386033 w 600063"/>
                    <a:gd name="connsiteY79" fmla="*/ 262467 h 658572"/>
                    <a:gd name="connsiteX80" fmla="*/ 396617 w 600063"/>
                    <a:gd name="connsiteY80" fmla="*/ 254000 h 658572"/>
                    <a:gd name="connsiteX81" fmla="*/ 402967 w 600063"/>
                    <a:gd name="connsiteY81" fmla="*/ 247650 h 658572"/>
                    <a:gd name="connsiteX82" fmla="*/ 405083 w 600063"/>
                    <a:gd name="connsiteY82" fmla="*/ 247650 h 658572"/>
                    <a:gd name="connsiteX0" fmla="*/ 405083 w 603282"/>
                    <a:gd name="connsiteY0" fmla="*/ 247650 h 664888"/>
                    <a:gd name="connsiteX1" fmla="*/ 405083 w 603282"/>
                    <a:gd name="connsiteY1" fmla="*/ 247650 h 664888"/>
                    <a:gd name="connsiteX2" fmla="*/ 413550 w 603282"/>
                    <a:gd name="connsiteY2" fmla="*/ 222250 h 664888"/>
                    <a:gd name="connsiteX3" fmla="*/ 409317 w 603282"/>
                    <a:gd name="connsiteY3" fmla="*/ 93134 h 664888"/>
                    <a:gd name="connsiteX4" fmla="*/ 407200 w 603282"/>
                    <a:gd name="connsiteY4" fmla="*/ 80434 h 664888"/>
                    <a:gd name="connsiteX5" fmla="*/ 402967 w 603282"/>
                    <a:gd name="connsiteY5" fmla="*/ 69850 h 664888"/>
                    <a:gd name="connsiteX6" fmla="*/ 400850 w 603282"/>
                    <a:gd name="connsiteY6" fmla="*/ 61384 h 664888"/>
                    <a:gd name="connsiteX7" fmla="*/ 390267 w 603282"/>
                    <a:gd name="connsiteY7" fmla="*/ 42334 h 664888"/>
                    <a:gd name="connsiteX8" fmla="*/ 366983 w 603282"/>
                    <a:gd name="connsiteY8" fmla="*/ 21167 h 664888"/>
                    <a:gd name="connsiteX9" fmla="*/ 356400 w 603282"/>
                    <a:gd name="connsiteY9" fmla="*/ 8467 h 664888"/>
                    <a:gd name="connsiteX10" fmla="*/ 331000 w 603282"/>
                    <a:gd name="connsiteY10" fmla="*/ 0 h 664888"/>
                    <a:gd name="connsiteX11" fmla="*/ 265383 w 603282"/>
                    <a:gd name="connsiteY11" fmla="*/ 2117 h 664888"/>
                    <a:gd name="connsiteX12" fmla="*/ 216700 w 603282"/>
                    <a:gd name="connsiteY12" fmla="*/ 16934 h 664888"/>
                    <a:gd name="connsiteX13" fmla="*/ 195533 w 603282"/>
                    <a:gd name="connsiteY13" fmla="*/ 23284 h 664888"/>
                    <a:gd name="connsiteX14" fmla="*/ 182833 w 603282"/>
                    <a:gd name="connsiteY14" fmla="*/ 33867 h 664888"/>
                    <a:gd name="connsiteX15" fmla="*/ 178600 w 603282"/>
                    <a:gd name="connsiteY15" fmla="*/ 44450 h 664888"/>
                    <a:gd name="connsiteX16" fmla="*/ 165900 w 603282"/>
                    <a:gd name="connsiteY16" fmla="*/ 55034 h 664888"/>
                    <a:gd name="connsiteX17" fmla="*/ 163783 w 603282"/>
                    <a:gd name="connsiteY17" fmla="*/ 67734 h 664888"/>
                    <a:gd name="connsiteX18" fmla="*/ 157433 w 603282"/>
                    <a:gd name="connsiteY18" fmla="*/ 86784 h 664888"/>
                    <a:gd name="connsiteX19" fmla="*/ 155317 w 603282"/>
                    <a:gd name="connsiteY19" fmla="*/ 95250 h 664888"/>
                    <a:gd name="connsiteX20" fmla="*/ 161667 w 603282"/>
                    <a:gd name="connsiteY20" fmla="*/ 124884 h 664888"/>
                    <a:gd name="connsiteX21" fmla="*/ 172250 w 603282"/>
                    <a:gd name="connsiteY21" fmla="*/ 152400 h 664888"/>
                    <a:gd name="connsiteX22" fmla="*/ 157434 w 603282"/>
                    <a:gd name="connsiteY22" fmla="*/ 182034 h 664888"/>
                    <a:gd name="connsiteX23" fmla="*/ 184950 w 603282"/>
                    <a:gd name="connsiteY23" fmla="*/ 245534 h 664888"/>
                    <a:gd name="connsiteX24" fmla="*/ 199767 w 603282"/>
                    <a:gd name="connsiteY24" fmla="*/ 270934 h 664888"/>
                    <a:gd name="connsiteX25" fmla="*/ 206117 w 603282"/>
                    <a:gd name="connsiteY25" fmla="*/ 279400 h 664888"/>
                    <a:gd name="connsiteX26" fmla="*/ 210350 w 603282"/>
                    <a:gd name="connsiteY26" fmla="*/ 300567 h 664888"/>
                    <a:gd name="connsiteX27" fmla="*/ 206117 w 603282"/>
                    <a:gd name="connsiteY27" fmla="*/ 323850 h 664888"/>
                    <a:gd name="connsiteX28" fmla="*/ 199767 w 603282"/>
                    <a:gd name="connsiteY28" fmla="*/ 328084 h 664888"/>
                    <a:gd name="connsiteX29" fmla="*/ 195533 w 603282"/>
                    <a:gd name="connsiteY29" fmla="*/ 332317 h 664888"/>
                    <a:gd name="connsiteX30" fmla="*/ 184950 w 603282"/>
                    <a:gd name="connsiteY30" fmla="*/ 338667 h 664888"/>
                    <a:gd name="connsiteX31" fmla="*/ 174367 w 603282"/>
                    <a:gd name="connsiteY31" fmla="*/ 347134 h 664888"/>
                    <a:gd name="connsiteX32" fmla="*/ 161667 w 603282"/>
                    <a:gd name="connsiteY32" fmla="*/ 349250 h 664888"/>
                    <a:gd name="connsiteX33" fmla="*/ 153200 w 603282"/>
                    <a:gd name="connsiteY33" fmla="*/ 355600 h 664888"/>
                    <a:gd name="connsiteX34" fmla="*/ 132033 w 603282"/>
                    <a:gd name="connsiteY34" fmla="*/ 361950 h 664888"/>
                    <a:gd name="connsiteX35" fmla="*/ 106633 w 603282"/>
                    <a:gd name="connsiteY35" fmla="*/ 368300 h 664888"/>
                    <a:gd name="connsiteX36" fmla="*/ 98167 w 603282"/>
                    <a:gd name="connsiteY36" fmla="*/ 372534 h 664888"/>
                    <a:gd name="connsiteX37" fmla="*/ 87583 w 603282"/>
                    <a:gd name="connsiteY37" fmla="*/ 374650 h 664888"/>
                    <a:gd name="connsiteX38" fmla="*/ 79117 w 603282"/>
                    <a:gd name="connsiteY38" fmla="*/ 381000 h 664888"/>
                    <a:gd name="connsiteX39" fmla="*/ 66417 w 603282"/>
                    <a:gd name="connsiteY39" fmla="*/ 385234 h 664888"/>
                    <a:gd name="connsiteX40" fmla="*/ 45250 w 603282"/>
                    <a:gd name="connsiteY40" fmla="*/ 400050 h 664888"/>
                    <a:gd name="connsiteX41" fmla="*/ 41017 w 603282"/>
                    <a:gd name="connsiteY41" fmla="*/ 406400 h 664888"/>
                    <a:gd name="connsiteX42" fmla="*/ 34667 w 603282"/>
                    <a:gd name="connsiteY42" fmla="*/ 412750 h 664888"/>
                    <a:gd name="connsiteX43" fmla="*/ 30433 w 603282"/>
                    <a:gd name="connsiteY43" fmla="*/ 423334 h 664888"/>
                    <a:gd name="connsiteX44" fmla="*/ 19850 w 603282"/>
                    <a:gd name="connsiteY44" fmla="*/ 438150 h 664888"/>
                    <a:gd name="connsiteX45" fmla="*/ 9267 w 603282"/>
                    <a:gd name="connsiteY45" fmla="*/ 452967 h 664888"/>
                    <a:gd name="connsiteX46" fmla="*/ 11383 w 603282"/>
                    <a:gd name="connsiteY46" fmla="*/ 505884 h 664888"/>
                    <a:gd name="connsiteX47" fmla="*/ 17733 w 603282"/>
                    <a:gd name="connsiteY47" fmla="*/ 520700 h 664888"/>
                    <a:gd name="connsiteX48" fmla="*/ 19850 w 603282"/>
                    <a:gd name="connsiteY48" fmla="*/ 539750 h 664888"/>
                    <a:gd name="connsiteX49" fmla="*/ 270 w 603282"/>
                    <a:gd name="connsiteY49" fmla="*/ 556684 h 664888"/>
                    <a:gd name="connsiteX50" fmla="*/ 16146 w 603282"/>
                    <a:gd name="connsiteY50" fmla="*/ 634472 h 664888"/>
                    <a:gd name="connsiteX51" fmla="*/ 105575 w 603282"/>
                    <a:gd name="connsiteY51" fmla="*/ 654580 h 664888"/>
                    <a:gd name="connsiteX52" fmla="*/ 522030 w 603282"/>
                    <a:gd name="connsiteY52" fmla="*/ 657754 h 664888"/>
                    <a:gd name="connsiteX53" fmla="*/ 599817 w 603282"/>
                    <a:gd name="connsiteY53" fmla="*/ 628650 h 664888"/>
                    <a:gd name="connsiteX54" fmla="*/ 589233 w 603282"/>
                    <a:gd name="connsiteY54" fmla="*/ 537634 h 664888"/>
                    <a:gd name="connsiteX55" fmla="*/ 585000 w 603282"/>
                    <a:gd name="connsiteY55" fmla="*/ 531284 h 664888"/>
                    <a:gd name="connsiteX56" fmla="*/ 582883 w 603282"/>
                    <a:gd name="connsiteY56" fmla="*/ 524934 h 664888"/>
                    <a:gd name="connsiteX57" fmla="*/ 578650 w 603282"/>
                    <a:gd name="connsiteY57" fmla="*/ 514350 h 664888"/>
                    <a:gd name="connsiteX58" fmla="*/ 574417 w 603282"/>
                    <a:gd name="connsiteY58" fmla="*/ 488950 h 664888"/>
                    <a:gd name="connsiteX59" fmla="*/ 570183 w 603282"/>
                    <a:gd name="connsiteY59" fmla="*/ 478367 h 664888"/>
                    <a:gd name="connsiteX60" fmla="*/ 563833 w 603282"/>
                    <a:gd name="connsiteY60" fmla="*/ 455084 h 664888"/>
                    <a:gd name="connsiteX61" fmla="*/ 557483 w 603282"/>
                    <a:gd name="connsiteY61" fmla="*/ 448734 h 664888"/>
                    <a:gd name="connsiteX62" fmla="*/ 538433 w 603282"/>
                    <a:gd name="connsiteY62" fmla="*/ 425450 h 664888"/>
                    <a:gd name="connsiteX63" fmla="*/ 527850 w 603282"/>
                    <a:gd name="connsiteY63" fmla="*/ 410634 h 664888"/>
                    <a:gd name="connsiteX64" fmla="*/ 523617 w 603282"/>
                    <a:gd name="connsiteY64" fmla="*/ 402167 h 664888"/>
                    <a:gd name="connsiteX65" fmla="*/ 493983 w 603282"/>
                    <a:gd name="connsiteY65" fmla="*/ 376767 h 664888"/>
                    <a:gd name="connsiteX66" fmla="*/ 472817 w 603282"/>
                    <a:gd name="connsiteY66" fmla="*/ 361950 h 664888"/>
                    <a:gd name="connsiteX67" fmla="*/ 451650 w 603282"/>
                    <a:gd name="connsiteY67" fmla="*/ 353484 h 664888"/>
                    <a:gd name="connsiteX68" fmla="*/ 424133 w 603282"/>
                    <a:gd name="connsiteY68" fmla="*/ 345017 h 664888"/>
                    <a:gd name="connsiteX69" fmla="*/ 411433 w 603282"/>
                    <a:gd name="connsiteY69" fmla="*/ 342900 h 664888"/>
                    <a:gd name="connsiteX70" fmla="*/ 400850 w 603282"/>
                    <a:gd name="connsiteY70" fmla="*/ 340784 h 664888"/>
                    <a:gd name="connsiteX71" fmla="*/ 392383 w 603282"/>
                    <a:gd name="connsiteY71" fmla="*/ 336550 h 664888"/>
                    <a:gd name="connsiteX72" fmla="*/ 386033 w 603282"/>
                    <a:gd name="connsiteY72" fmla="*/ 334434 h 664888"/>
                    <a:gd name="connsiteX73" fmla="*/ 381800 w 603282"/>
                    <a:gd name="connsiteY73" fmla="*/ 323850 h 664888"/>
                    <a:gd name="connsiteX74" fmla="*/ 375450 w 603282"/>
                    <a:gd name="connsiteY74" fmla="*/ 315384 h 664888"/>
                    <a:gd name="connsiteX75" fmla="*/ 373333 w 603282"/>
                    <a:gd name="connsiteY75" fmla="*/ 306917 h 664888"/>
                    <a:gd name="connsiteX76" fmla="*/ 371217 w 603282"/>
                    <a:gd name="connsiteY76" fmla="*/ 300567 h 664888"/>
                    <a:gd name="connsiteX77" fmla="*/ 377567 w 603282"/>
                    <a:gd name="connsiteY77" fmla="*/ 275167 h 664888"/>
                    <a:gd name="connsiteX78" fmla="*/ 379683 w 603282"/>
                    <a:gd name="connsiteY78" fmla="*/ 268817 h 664888"/>
                    <a:gd name="connsiteX79" fmla="*/ 386033 w 603282"/>
                    <a:gd name="connsiteY79" fmla="*/ 262467 h 664888"/>
                    <a:gd name="connsiteX80" fmla="*/ 396617 w 603282"/>
                    <a:gd name="connsiteY80" fmla="*/ 254000 h 664888"/>
                    <a:gd name="connsiteX81" fmla="*/ 402967 w 603282"/>
                    <a:gd name="connsiteY81" fmla="*/ 247650 h 664888"/>
                    <a:gd name="connsiteX82" fmla="*/ 405083 w 603282"/>
                    <a:gd name="connsiteY82" fmla="*/ 247650 h 664888"/>
                    <a:gd name="connsiteX0" fmla="*/ 405083 w 592805"/>
                    <a:gd name="connsiteY0" fmla="*/ 247650 h 664888"/>
                    <a:gd name="connsiteX1" fmla="*/ 405083 w 592805"/>
                    <a:gd name="connsiteY1" fmla="*/ 247650 h 664888"/>
                    <a:gd name="connsiteX2" fmla="*/ 413550 w 592805"/>
                    <a:gd name="connsiteY2" fmla="*/ 222250 h 664888"/>
                    <a:gd name="connsiteX3" fmla="*/ 409317 w 592805"/>
                    <a:gd name="connsiteY3" fmla="*/ 93134 h 664888"/>
                    <a:gd name="connsiteX4" fmla="*/ 407200 w 592805"/>
                    <a:gd name="connsiteY4" fmla="*/ 80434 h 664888"/>
                    <a:gd name="connsiteX5" fmla="*/ 402967 w 592805"/>
                    <a:gd name="connsiteY5" fmla="*/ 69850 h 664888"/>
                    <a:gd name="connsiteX6" fmla="*/ 400850 w 592805"/>
                    <a:gd name="connsiteY6" fmla="*/ 61384 h 664888"/>
                    <a:gd name="connsiteX7" fmla="*/ 390267 w 592805"/>
                    <a:gd name="connsiteY7" fmla="*/ 42334 h 664888"/>
                    <a:gd name="connsiteX8" fmla="*/ 366983 w 592805"/>
                    <a:gd name="connsiteY8" fmla="*/ 21167 h 664888"/>
                    <a:gd name="connsiteX9" fmla="*/ 356400 w 592805"/>
                    <a:gd name="connsiteY9" fmla="*/ 8467 h 664888"/>
                    <a:gd name="connsiteX10" fmla="*/ 331000 w 592805"/>
                    <a:gd name="connsiteY10" fmla="*/ 0 h 664888"/>
                    <a:gd name="connsiteX11" fmla="*/ 265383 w 592805"/>
                    <a:gd name="connsiteY11" fmla="*/ 2117 h 664888"/>
                    <a:gd name="connsiteX12" fmla="*/ 216700 w 592805"/>
                    <a:gd name="connsiteY12" fmla="*/ 16934 h 664888"/>
                    <a:gd name="connsiteX13" fmla="*/ 195533 w 592805"/>
                    <a:gd name="connsiteY13" fmla="*/ 23284 h 664888"/>
                    <a:gd name="connsiteX14" fmla="*/ 182833 w 592805"/>
                    <a:gd name="connsiteY14" fmla="*/ 33867 h 664888"/>
                    <a:gd name="connsiteX15" fmla="*/ 178600 w 592805"/>
                    <a:gd name="connsiteY15" fmla="*/ 44450 h 664888"/>
                    <a:gd name="connsiteX16" fmla="*/ 165900 w 592805"/>
                    <a:gd name="connsiteY16" fmla="*/ 55034 h 664888"/>
                    <a:gd name="connsiteX17" fmla="*/ 163783 w 592805"/>
                    <a:gd name="connsiteY17" fmla="*/ 67734 h 664888"/>
                    <a:gd name="connsiteX18" fmla="*/ 157433 w 592805"/>
                    <a:gd name="connsiteY18" fmla="*/ 86784 h 664888"/>
                    <a:gd name="connsiteX19" fmla="*/ 155317 w 592805"/>
                    <a:gd name="connsiteY19" fmla="*/ 95250 h 664888"/>
                    <a:gd name="connsiteX20" fmla="*/ 161667 w 592805"/>
                    <a:gd name="connsiteY20" fmla="*/ 124884 h 664888"/>
                    <a:gd name="connsiteX21" fmla="*/ 172250 w 592805"/>
                    <a:gd name="connsiteY21" fmla="*/ 152400 h 664888"/>
                    <a:gd name="connsiteX22" fmla="*/ 157434 w 592805"/>
                    <a:gd name="connsiteY22" fmla="*/ 182034 h 664888"/>
                    <a:gd name="connsiteX23" fmla="*/ 184950 w 592805"/>
                    <a:gd name="connsiteY23" fmla="*/ 245534 h 664888"/>
                    <a:gd name="connsiteX24" fmla="*/ 199767 w 592805"/>
                    <a:gd name="connsiteY24" fmla="*/ 270934 h 664888"/>
                    <a:gd name="connsiteX25" fmla="*/ 206117 w 592805"/>
                    <a:gd name="connsiteY25" fmla="*/ 279400 h 664888"/>
                    <a:gd name="connsiteX26" fmla="*/ 210350 w 592805"/>
                    <a:gd name="connsiteY26" fmla="*/ 300567 h 664888"/>
                    <a:gd name="connsiteX27" fmla="*/ 206117 w 592805"/>
                    <a:gd name="connsiteY27" fmla="*/ 323850 h 664888"/>
                    <a:gd name="connsiteX28" fmla="*/ 199767 w 592805"/>
                    <a:gd name="connsiteY28" fmla="*/ 328084 h 664888"/>
                    <a:gd name="connsiteX29" fmla="*/ 195533 w 592805"/>
                    <a:gd name="connsiteY29" fmla="*/ 332317 h 664888"/>
                    <a:gd name="connsiteX30" fmla="*/ 184950 w 592805"/>
                    <a:gd name="connsiteY30" fmla="*/ 338667 h 664888"/>
                    <a:gd name="connsiteX31" fmla="*/ 174367 w 592805"/>
                    <a:gd name="connsiteY31" fmla="*/ 347134 h 664888"/>
                    <a:gd name="connsiteX32" fmla="*/ 161667 w 592805"/>
                    <a:gd name="connsiteY32" fmla="*/ 349250 h 664888"/>
                    <a:gd name="connsiteX33" fmla="*/ 153200 w 592805"/>
                    <a:gd name="connsiteY33" fmla="*/ 355600 h 664888"/>
                    <a:gd name="connsiteX34" fmla="*/ 132033 w 592805"/>
                    <a:gd name="connsiteY34" fmla="*/ 361950 h 664888"/>
                    <a:gd name="connsiteX35" fmla="*/ 106633 w 592805"/>
                    <a:gd name="connsiteY35" fmla="*/ 368300 h 664888"/>
                    <a:gd name="connsiteX36" fmla="*/ 98167 w 592805"/>
                    <a:gd name="connsiteY36" fmla="*/ 372534 h 664888"/>
                    <a:gd name="connsiteX37" fmla="*/ 87583 w 592805"/>
                    <a:gd name="connsiteY37" fmla="*/ 374650 h 664888"/>
                    <a:gd name="connsiteX38" fmla="*/ 79117 w 592805"/>
                    <a:gd name="connsiteY38" fmla="*/ 381000 h 664888"/>
                    <a:gd name="connsiteX39" fmla="*/ 66417 w 592805"/>
                    <a:gd name="connsiteY39" fmla="*/ 385234 h 664888"/>
                    <a:gd name="connsiteX40" fmla="*/ 45250 w 592805"/>
                    <a:gd name="connsiteY40" fmla="*/ 400050 h 664888"/>
                    <a:gd name="connsiteX41" fmla="*/ 41017 w 592805"/>
                    <a:gd name="connsiteY41" fmla="*/ 406400 h 664888"/>
                    <a:gd name="connsiteX42" fmla="*/ 34667 w 592805"/>
                    <a:gd name="connsiteY42" fmla="*/ 412750 h 664888"/>
                    <a:gd name="connsiteX43" fmla="*/ 30433 w 592805"/>
                    <a:gd name="connsiteY43" fmla="*/ 423334 h 664888"/>
                    <a:gd name="connsiteX44" fmla="*/ 19850 w 592805"/>
                    <a:gd name="connsiteY44" fmla="*/ 438150 h 664888"/>
                    <a:gd name="connsiteX45" fmla="*/ 9267 w 592805"/>
                    <a:gd name="connsiteY45" fmla="*/ 452967 h 664888"/>
                    <a:gd name="connsiteX46" fmla="*/ 11383 w 592805"/>
                    <a:gd name="connsiteY46" fmla="*/ 505884 h 664888"/>
                    <a:gd name="connsiteX47" fmla="*/ 17733 w 592805"/>
                    <a:gd name="connsiteY47" fmla="*/ 520700 h 664888"/>
                    <a:gd name="connsiteX48" fmla="*/ 19850 w 592805"/>
                    <a:gd name="connsiteY48" fmla="*/ 539750 h 664888"/>
                    <a:gd name="connsiteX49" fmla="*/ 270 w 592805"/>
                    <a:gd name="connsiteY49" fmla="*/ 556684 h 664888"/>
                    <a:gd name="connsiteX50" fmla="*/ 16146 w 592805"/>
                    <a:gd name="connsiteY50" fmla="*/ 634472 h 664888"/>
                    <a:gd name="connsiteX51" fmla="*/ 105575 w 592805"/>
                    <a:gd name="connsiteY51" fmla="*/ 654580 h 664888"/>
                    <a:gd name="connsiteX52" fmla="*/ 522030 w 592805"/>
                    <a:gd name="connsiteY52" fmla="*/ 657754 h 664888"/>
                    <a:gd name="connsiteX53" fmla="*/ 587117 w 592805"/>
                    <a:gd name="connsiteY53" fmla="*/ 625475 h 664888"/>
                    <a:gd name="connsiteX54" fmla="*/ 589233 w 592805"/>
                    <a:gd name="connsiteY54" fmla="*/ 537634 h 664888"/>
                    <a:gd name="connsiteX55" fmla="*/ 585000 w 592805"/>
                    <a:gd name="connsiteY55" fmla="*/ 531284 h 664888"/>
                    <a:gd name="connsiteX56" fmla="*/ 582883 w 592805"/>
                    <a:gd name="connsiteY56" fmla="*/ 524934 h 664888"/>
                    <a:gd name="connsiteX57" fmla="*/ 578650 w 592805"/>
                    <a:gd name="connsiteY57" fmla="*/ 514350 h 664888"/>
                    <a:gd name="connsiteX58" fmla="*/ 574417 w 592805"/>
                    <a:gd name="connsiteY58" fmla="*/ 488950 h 664888"/>
                    <a:gd name="connsiteX59" fmla="*/ 570183 w 592805"/>
                    <a:gd name="connsiteY59" fmla="*/ 478367 h 664888"/>
                    <a:gd name="connsiteX60" fmla="*/ 563833 w 592805"/>
                    <a:gd name="connsiteY60" fmla="*/ 455084 h 664888"/>
                    <a:gd name="connsiteX61" fmla="*/ 557483 w 592805"/>
                    <a:gd name="connsiteY61" fmla="*/ 448734 h 664888"/>
                    <a:gd name="connsiteX62" fmla="*/ 538433 w 592805"/>
                    <a:gd name="connsiteY62" fmla="*/ 425450 h 664888"/>
                    <a:gd name="connsiteX63" fmla="*/ 527850 w 592805"/>
                    <a:gd name="connsiteY63" fmla="*/ 410634 h 664888"/>
                    <a:gd name="connsiteX64" fmla="*/ 523617 w 592805"/>
                    <a:gd name="connsiteY64" fmla="*/ 402167 h 664888"/>
                    <a:gd name="connsiteX65" fmla="*/ 493983 w 592805"/>
                    <a:gd name="connsiteY65" fmla="*/ 376767 h 664888"/>
                    <a:gd name="connsiteX66" fmla="*/ 472817 w 592805"/>
                    <a:gd name="connsiteY66" fmla="*/ 361950 h 664888"/>
                    <a:gd name="connsiteX67" fmla="*/ 451650 w 592805"/>
                    <a:gd name="connsiteY67" fmla="*/ 353484 h 664888"/>
                    <a:gd name="connsiteX68" fmla="*/ 424133 w 592805"/>
                    <a:gd name="connsiteY68" fmla="*/ 345017 h 664888"/>
                    <a:gd name="connsiteX69" fmla="*/ 411433 w 592805"/>
                    <a:gd name="connsiteY69" fmla="*/ 342900 h 664888"/>
                    <a:gd name="connsiteX70" fmla="*/ 400850 w 592805"/>
                    <a:gd name="connsiteY70" fmla="*/ 340784 h 664888"/>
                    <a:gd name="connsiteX71" fmla="*/ 392383 w 592805"/>
                    <a:gd name="connsiteY71" fmla="*/ 336550 h 664888"/>
                    <a:gd name="connsiteX72" fmla="*/ 386033 w 592805"/>
                    <a:gd name="connsiteY72" fmla="*/ 334434 h 664888"/>
                    <a:gd name="connsiteX73" fmla="*/ 381800 w 592805"/>
                    <a:gd name="connsiteY73" fmla="*/ 323850 h 664888"/>
                    <a:gd name="connsiteX74" fmla="*/ 375450 w 592805"/>
                    <a:gd name="connsiteY74" fmla="*/ 315384 h 664888"/>
                    <a:gd name="connsiteX75" fmla="*/ 373333 w 592805"/>
                    <a:gd name="connsiteY75" fmla="*/ 306917 h 664888"/>
                    <a:gd name="connsiteX76" fmla="*/ 371217 w 592805"/>
                    <a:gd name="connsiteY76" fmla="*/ 300567 h 664888"/>
                    <a:gd name="connsiteX77" fmla="*/ 377567 w 592805"/>
                    <a:gd name="connsiteY77" fmla="*/ 275167 h 664888"/>
                    <a:gd name="connsiteX78" fmla="*/ 379683 w 592805"/>
                    <a:gd name="connsiteY78" fmla="*/ 268817 h 664888"/>
                    <a:gd name="connsiteX79" fmla="*/ 386033 w 592805"/>
                    <a:gd name="connsiteY79" fmla="*/ 262467 h 664888"/>
                    <a:gd name="connsiteX80" fmla="*/ 396617 w 592805"/>
                    <a:gd name="connsiteY80" fmla="*/ 254000 h 664888"/>
                    <a:gd name="connsiteX81" fmla="*/ 402967 w 592805"/>
                    <a:gd name="connsiteY81" fmla="*/ 247650 h 664888"/>
                    <a:gd name="connsiteX82" fmla="*/ 405083 w 592805"/>
                    <a:gd name="connsiteY82" fmla="*/ 247650 h 6648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Lst>
                  <a:rect l="l" t="t" r="r" b="b"/>
                  <a:pathLst>
                    <a:path w="592805" h="664888">
                      <a:moveTo>
                        <a:pt x="405083" y="247650"/>
                      </a:moveTo>
                      <a:lnTo>
                        <a:pt x="405083" y="247650"/>
                      </a:lnTo>
                      <a:cubicBezTo>
                        <a:pt x="407905" y="239183"/>
                        <a:pt x="413306" y="231171"/>
                        <a:pt x="413550" y="222250"/>
                      </a:cubicBezTo>
                      <a:cubicBezTo>
                        <a:pt x="414730" y="179204"/>
                        <a:pt x="411243" y="136153"/>
                        <a:pt x="409317" y="93134"/>
                      </a:cubicBezTo>
                      <a:cubicBezTo>
                        <a:pt x="409125" y="88847"/>
                        <a:pt x="408329" y="84575"/>
                        <a:pt x="407200" y="80434"/>
                      </a:cubicBezTo>
                      <a:cubicBezTo>
                        <a:pt x="406200" y="76768"/>
                        <a:pt x="404169" y="73455"/>
                        <a:pt x="402967" y="69850"/>
                      </a:cubicBezTo>
                      <a:cubicBezTo>
                        <a:pt x="402047" y="67090"/>
                        <a:pt x="401871" y="64108"/>
                        <a:pt x="400850" y="61384"/>
                      </a:cubicBezTo>
                      <a:cubicBezTo>
                        <a:pt x="399395" y="57503"/>
                        <a:pt x="392220" y="44845"/>
                        <a:pt x="390267" y="42334"/>
                      </a:cubicBezTo>
                      <a:cubicBezTo>
                        <a:pt x="384790" y="35293"/>
                        <a:pt x="372461" y="26645"/>
                        <a:pt x="366983" y="21167"/>
                      </a:cubicBezTo>
                      <a:cubicBezTo>
                        <a:pt x="363086" y="17270"/>
                        <a:pt x="360665" y="11956"/>
                        <a:pt x="356400" y="8467"/>
                      </a:cubicBezTo>
                      <a:cubicBezTo>
                        <a:pt x="347939" y="1544"/>
                        <a:pt x="341044" y="1674"/>
                        <a:pt x="331000" y="0"/>
                      </a:cubicBezTo>
                      <a:lnTo>
                        <a:pt x="265383" y="2117"/>
                      </a:lnTo>
                      <a:cubicBezTo>
                        <a:pt x="248604" y="4603"/>
                        <a:pt x="232934" y="12015"/>
                        <a:pt x="216700" y="16934"/>
                      </a:cubicBezTo>
                      <a:lnTo>
                        <a:pt x="195533" y="23284"/>
                      </a:lnTo>
                      <a:cubicBezTo>
                        <a:pt x="191144" y="26210"/>
                        <a:pt x="185744" y="29210"/>
                        <a:pt x="182833" y="33867"/>
                      </a:cubicBezTo>
                      <a:cubicBezTo>
                        <a:pt x="180819" y="37089"/>
                        <a:pt x="180973" y="41483"/>
                        <a:pt x="178600" y="44450"/>
                      </a:cubicBezTo>
                      <a:cubicBezTo>
                        <a:pt x="175158" y="48753"/>
                        <a:pt x="170133" y="51506"/>
                        <a:pt x="165900" y="55034"/>
                      </a:cubicBezTo>
                      <a:cubicBezTo>
                        <a:pt x="165194" y="59267"/>
                        <a:pt x="164889" y="63587"/>
                        <a:pt x="163783" y="67734"/>
                      </a:cubicBezTo>
                      <a:cubicBezTo>
                        <a:pt x="162058" y="74201"/>
                        <a:pt x="159056" y="80290"/>
                        <a:pt x="157433" y="86784"/>
                      </a:cubicBezTo>
                      <a:lnTo>
                        <a:pt x="155317" y="95250"/>
                      </a:lnTo>
                      <a:cubicBezTo>
                        <a:pt x="157434" y="105128"/>
                        <a:pt x="158892" y="115170"/>
                        <a:pt x="161667" y="124884"/>
                      </a:cubicBezTo>
                      <a:cubicBezTo>
                        <a:pt x="174412" y="169493"/>
                        <a:pt x="172955" y="142875"/>
                        <a:pt x="172250" y="152400"/>
                      </a:cubicBezTo>
                      <a:cubicBezTo>
                        <a:pt x="171545" y="161925"/>
                        <a:pt x="145973" y="159113"/>
                        <a:pt x="157434" y="182034"/>
                      </a:cubicBezTo>
                      <a:cubicBezTo>
                        <a:pt x="154777" y="211257"/>
                        <a:pt x="177895" y="230717"/>
                        <a:pt x="184950" y="245534"/>
                      </a:cubicBezTo>
                      <a:cubicBezTo>
                        <a:pt x="192005" y="260351"/>
                        <a:pt x="191257" y="260723"/>
                        <a:pt x="199767" y="270934"/>
                      </a:cubicBezTo>
                      <a:cubicBezTo>
                        <a:pt x="202025" y="273644"/>
                        <a:pt x="204000" y="276578"/>
                        <a:pt x="206117" y="279400"/>
                      </a:cubicBezTo>
                      <a:cubicBezTo>
                        <a:pt x="207347" y="284322"/>
                        <a:pt x="210597" y="296370"/>
                        <a:pt x="210350" y="300567"/>
                      </a:cubicBezTo>
                      <a:cubicBezTo>
                        <a:pt x="209887" y="308442"/>
                        <a:pt x="208949" y="316488"/>
                        <a:pt x="206117" y="323850"/>
                      </a:cubicBezTo>
                      <a:cubicBezTo>
                        <a:pt x="205204" y="326224"/>
                        <a:pt x="201754" y="326495"/>
                        <a:pt x="199767" y="328084"/>
                      </a:cubicBezTo>
                      <a:cubicBezTo>
                        <a:pt x="198209" y="329331"/>
                        <a:pt x="197157" y="331157"/>
                        <a:pt x="195533" y="332317"/>
                      </a:cubicBezTo>
                      <a:cubicBezTo>
                        <a:pt x="192185" y="334708"/>
                        <a:pt x="188320" y="336308"/>
                        <a:pt x="184950" y="338667"/>
                      </a:cubicBezTo>
                      <a:cubicBezTo>
                        <a:pt x="181249" y="341258"/>
                        <a:pt x="178480" y="345265"/>
                        <a:pt x="174367" y="347134"/>
                      </a:cubicBezTo>
                      <a:cubicBezTo>
                        <a:pt x="170460" y="348910"/>
                        <a:pt x="165900" y="348545"/>
                        <a:pt x="161667" y="349250"/>
                      </a:cubicBezTo>
                      <a:cubicBezTo>
                        <a:pt x="158845" y="351367"/>
                        <a:pt x="156284" y="353887"/>
                        <a:pt x="153200" y="355600"/>
                      </a:cubicBezTo>
                      <a:cubicBezTo>
                        <a:pt x="143042" y="361244"/>
                        <a:pt x="142777" y="359020"/>
                        <a:pt x="132033" y="361950"/>
                      </a:cubicBezTo>
                      <a:cubicBezTo>
                        <a:pt x="105672" y="369139"/>
                        <a:pt x="132957" y="363914"/>
                        <a:pt x="106633" y="368300"/>
                      </a:cubicBezTo>
                      <a:cubicBezTo>
                        <a:pt x="103811" y="369711"/>
                        <a:pt x="101160" y="371536"/>
                        <a:pt x="98167" y="372534"/>
                      </a:cubicBezTo>
                      <a:cubicBezTo>
                        <a:pt x="94754" y="373672"/>
                        <a:pt x="90871" y="373189"/>
                        <a:pt x="87583" y="374650"/>
                      </a:cubicBezTo>
                      <a:cubicBezTo>
                        <a:pt x="84359" y="376083"/>
                        <a:pt x="82272" y="379422"/>
                        <a:pt x="79117" y="381000"/>
                      </a:cubicBezTo>
                      <a:cubicBezTo>
                        <a:pt x="75126" y="382996"/>
                        <a:pt x="66417" y="385234"/>
                        <a:pt x="66417" y="385234"/>
                      </a:cubicBezTo>
                      <a:cubicBezTo>
                        <a:pt x="53146" y="398503"/>
                        <a:pt x="60465" y="393964"/>
                        <a:pt x="45250" y="400050"/>
                      </a:cubicBezTo>
                      <a:cubicBezTo>
                        <a:pt x="43839" y="402167"/>
                        <a:pt x="42646" y="404446"/>
                        <a:pt x="41017" y="406400"/>
                      </a:cubicBezTo>
                      <a:cubicBezTo>
                        <a:pt x="39101" y="408700"/>
                        <a:pt x="36254" y="410212"/>
                        <a:pt x="34667" y="412750"/>
                      </a:cubicBezTo>
                      <a:cubicBezTo>
                        <a:pt x="32653" y="415972"/>
                        <a:pt x="32132" y="419935"/>
                        <a:pt x="30433" y="423334"/>
                      </a:cubicBezTo>
                      <a:cubicBezTo>
                        <a:pt x="28190" y="427819"/>
                        <a:pt x="22253" y="434305"/>
                        <a:pt x="19850" y="438150"/>
                      </a:cubicBezTo>
                      <a:cubicBezTo>
                        <a:pt x="10562" y="453011"/>
                        <a:pt x="21374" y="440860"/>
                        <a:pt x="9267" y="452967"/>
                      </a:cubicBezTo>
                      <a:cubicBezTo>
                        <a:pt x="9972" y="470606"/>
                        <a:pt x="9194" y="488367"/>
                        <a:pt x="11383" y="505884"/>
                      </a:cubicBezTo>
                      <a:cubicBezTo>
                        <a:pt x="12049" y="511216"/>
                        <a:pt x="16430" y="515487"/>
                        <a:pt x="17733" y="520700"/>
                      </a:cubicBezTo>
                      <a:cubicBezTo>
                        <a:pt x="19283" y="526898"/>
                        <a:pt x="22760" y="533753"/>
                        <a:pt x="19850" y="539750"/>
                      </a:cubicBezTo>
                      <a:cubicBezTo>
                        <a:pt x="16940" y="545747"/>
                        <a:pt x="887" y="540897"/>
                        <a:pt x="270" y="556684"/>
                      </a:cubicBezTo>
                      <a:cubicBezTo>
                        <a:pt x="-347" y="572471"/>
                        <a:pt x="-1405" y="618156"/>
                        <a:pt x="16146" y="634472"/>
                      </a:cubicBezTo>
                      <a:cubicBezTo>
                        <a:pt x="33697" y="650788"/>
                        <a:pt x="21261" y="650700"/>
                        <a:pt x="105575" y="654580"/>
                      </a:cubicBezTo>
                      <a:cubicBezTo>
                        <a:pt x="189889" y="658460"/>
                        <a:pt x="441773" y="673717"/>
                        <a:pt x="522030" y="657754"/>
                      </a:cubicBezTo>
                      <a:cubicBezTo>
                        <a:pt x="524147" y="657048"/>
                        <a:pt x="575917" y="645495"/>
                        <a:pt x="587117" y="625475"/>
                      </a:cubicBezTo>
                      <a:cubicBezTo>
                        <a:pt x="598317" y="605455"/>
                        <a:pt x="589586" y="553333"/>
                        <a:pt x="589233" y="537634"/>
                      </a:cubicBezTo>
                      <a:cubicBezTo>
                        <a:pt x="588880" y="521936"/>
                        <a:pt x="586138" y="533559"/>
                        <a:pt x="585000" y="531284"/>
                      </a:cubicBezTo>
                      <a:cubicBezTo>
                        <a:pt x="584002" y="529288"/>
                        <a:pt x="583666" y="527023"/>
                        <a:pt x="582883" y="524934"/>
                      </a:cubicBezTo>
                      <a:cubicBezTo>
                        <a:pt x="581549" y="521376"/>
                        <a:pt x="580061" y="517878"/>
                        <a:pt x="578650" y="514350"/>
                      </a:cubicBezTo>
                      <a:cubicBezTo>
                        <a:pt x="577541" y="505482"/>
                        <a:pt x="577212" y="497335"/>
                        <a:pt x="574417" y="488950"/>
                      </a:cubicBezTo>
                      <a:cubicBezTo>
                        <a:pt x="573215" y="485345"/>
                        <a:pt x="571316" y="481994"/>
                        <a:pt x="570183" y="478367"/>
                      </a:cubicBezTo>
                      <a:cubicBezTo>
                        <a:pt x="567783" y="470689"/>
                        <a:pt x="567002" y="462478"/>
                        <a:pt x="563833" y="455084"/>
                      </a:cubicBezTo>
                      <a:cubicBezTo>
                        <a:pt x="562654" y="452333"/>
                        <a:pt x="559431" y="451007"/>
                        <a:pt x="557483" y="448734"/>
                      </a:cubicBezTo>
                      <a:cubicBezTo>
                        <a:pt x="550957" y="441120"/>
                        <a:pt x="544262" y="433610"/>
                        <a:pt x="538433" y="425450"/>
                      </a:cubicBezTo>
                      <a:cubicBezTo>
                        <a:pt x="534905" y="420511"/>
                        <a:pt x="531108" y="415754"/>
                        <a:pt x="527850" y="410634"/>
                      </a:cubicBezTo>
                      <a:cubicBezTo>
                        <a:pt x="526156" y="407972"/>
                        <a:pt x="525637" y="404591"/>
                        <a:pt x="523617" y="402167"/>
                      </a:cubicBezTo>
                      <a:cubicBezTo>
                        <a:pt x="509277" y="384959"/>
                        <a:pt x="509379" y="387544"/>
                        <a:pt x="493983" y="376767"/>
                      </a:cubicBezTo>
                      <a:cubicBezTo>
                        <a:pt x="487346" y="372121"/>
                        <a:pt x="479944" y="365513"/>
                        <a:pt x="472817" y="361950"/>
                      </a:cubicBezTo>
                      <a:cubicBezTo>
                        <a:pt x="466020" y="358552"/>
                        <a:pt x="458859" y="355887"/>
                        <a:pt x="451650" y="353484"/>
                      </a:cubicBezTo>
                      <a:cubicBezTo>
                        <a:pt x="442961" y="350587"/>
                        <a:pt x="433015" y="347067"/>
                        <a:pt x="424133" y="345017"/>
                      </a:cubicBezTo>
                      <a:cubicBezTo>
                        <a:pt x="419951" y="344052"/>
                        <a:pt x="415656" y="343668"/>
                        <a:pt x="411433" y="342900"/>
                      </a:cubicBezTo>
                      <a:cubicBezTo>
                        <a:pt x="407894" y="342257"/>
                        <a:pt x="404378" y="341489"/>
                        <a:pt x="400850" y="340784"/>
                      </a:cubicBezTo>
                      <a:cubicBezTo>
                        <a:pt x="398028" y="339373"/>
                        <a:pt x="395283" y="337793"/>
                        <a:pt x="392383" y="336550"/>
                      </a:cubicBezTo>
                      <a:cubicBezTo>
                        <a:pt x="390332" y="335671"/>
                        <a:pt x="387461" y="336148"/>
                        <a:pt x="386033" y="334434"/>
                      </a:cubicBezTo>
                      <a:cubicBezTo>
                        <a:pt x="383601" y="331515"/>
                        <a:pt x="383645" y="327172"/>
                        <a:pt x="381800" y="323850"/>
                      </a:cubicBezTo>
                      <a:cubicBezTo>
                        <a:pt x="380087" y="320766"/>
                        <a:pt x="377567" y="318206"/>
                        <a:pt x="375450" y="315384"/>
                      </a:cubicBezTo>
                      <a:cubicBezTo>
                        <a:pt x="374744" y="312562"/>
                        <a:pt x="374132" y="309714"/>
                        <a:pt x="373333" y="306917"/>
                      </a:cubicBezTo>
                      <a:cubicBezTo>
                        <a:pt x="372720" y="304772"/>
                        <a:pt x="370922" y="302779"/>
                        <a:pt x="371217" y="300567"/>
                      </a:cubicBezTo>
                      <a:cubicBezTo>
                        <a:pt x="372371" y="291916"/>
                        <a:pt x="375318" y="283600"/>
                        <a:pt x="377567" y="275167"/>
                      </a:cubicBezTo>
                      <a:cubicBezTo>
                        <a:pt x="378142" y="273011"/>
                        <a:pt x="378445" y="270673"/>
                        <a:pt x="379683" y="268817"/>
                      </a:cubicBezTo>
                      <a:cubicBezTo>
                        <a:pt x="381343" y="266326"/>
                        <a:pt x="383916" y="264584"/>
                        <a:pt x="386033" y="262467"/>
                      </a:cubicBezTo>
                      <a:cubicBezTo>
                        <a:pt x="390149" y="250120"/>
                        <a:pt x="384578" y="260879"/>
                        <a:pt x="396617" y="254000"/>
                      </a:cubicBezTo>
                      <a:cubicBezTo>
                        <a:pt x="399216" y="252515"/>
                        <a:pt x="400850" y="249767"/>
                        <a:pt x="402967" y="247650"/>
                      </a:cubicBezTo>
                      <a:cubicBezTo>
                        <a:pt x="407664" y="219466"/>
                        <a:pt x="404730" y="247650"/>
                        <a:pt x="405083"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2" name="Graphic 61" descr="Programmer male with solid fill">
                  <a:extLst>
                    <a:ext uri="{FF2B5EF4-FFF2-40B4-BE49-F238E27FC236}">
                      <a16:creationId xmlns:a16="http://schemas.microsoft.com/office/drawing/2014/main" id="{2AF19FB3-9131-4262-4910-F666507BD6DE}"/>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9809611" y="2597683"/>
                  <a:ext cx="914400" cy="914400"/>
                </a:xfrm>
                <a:prstGeom prst="rect">
                  <a:avLst/>
                </a:prstGeom>
                <a:effectLst/>
              </p:spPr>
            </p:pic>
          </p:grpSp>
          <p:grpSp>
            <p:nvGrpSpPr>
              <p:cNvPr id="67" name="Group 66">
                <a:extLst>
                  <a:ext uri="{FF2B5EF4-FFF2-40B4-BE49-F238E27FC236}">
                    <a16:creationId xmlns:a16="http://schemas.microsoft.com/office/drawing/2014/main" id="{79F8A69A-5107-3C40-9A6B-309C0078EF6E}"/>
                  </a:ext>
                </a:extLst>
              </p:cNvPr>
              <p:cNvGrpSpPr/>
              <p:nvPr/>
            </p:nvGrpSpPr>
            <p:grpSpPr>
              <a:xfrm>
                <a:off x="9117608" y="1889797"/>
                <a:ext cx="1040635" cy="1131493"/>
                <a:chOff x="9117608" y="1889797"/>
                <a:chExt cx="1040635" cy="1131493"/>
              </a:xfrm>
            </p:grpSpPr>
            <p:sp>
              <p:nvSpPr>
                <p:cNvPr id="64" name="TextBox 63">
                  <a:extLst>
                    <a:ext uri="{FF2B5EF4-FFF2-40B4-BE49-F238E27FC236}">
                      <a16:creationId xmlns:a16="http://schemas.microsoft.com/office/drawing/2014/main" id="{8820CA41-A674-43BE-56F7-F59235BFE09A}"/>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65" name="TextBox 64">
                  <a:extLst>
                    <a:ext uri="{FF2B5EF4-FFF2-40B4-BE49-F238E27FC236}">
                      <a16:creationId xmlns:a16="http://schemas.microsoft.com/office/drawing/2014/main" id="{1368B9B4-A39C-09F3-0D3B-BA9A3CEA466A}"/>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66" name="TextBox 65">
                  <a:extLst>
                    <a:ext uri="{FF2B5EF4-FFF2-40B4-BE49-F238E27FC236}">
                      <a16:creationId xmlns:a16="http://schemas.microsoft.com/office/drawing/2014/main" id="{92851901-345D-F8B4-0C76-63A6A66B0D5E}"/>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nvGrpSpPr>
              <p:cNvPr id="69" name="Group 68">
                <a:extLst>
                  <a:ext uri="{FF2B5EF4-FFF2-40B4-BE49-F238E27FC236}">
                    <a16:creationId xmlns:a16="http://schemas.microsoft.com/office/drawing/2014/main" id="{3D087F39-C99D-A656-227E-56E26537C150}"/>
                  </a:ext>
                </a:extLst>
              </p:cNvPr>
              <p:cNvGrpSpPr/>
              <p:nvPr/>
            </p:nvGrpSpPr>
            <p:grpSpPr>
              <a:xfrm rot="10800000">
                <a:off x="10504643" y="3080743"/>
                <a:ext cx="1040635" cy="1131493"/>
                <a:chOff x="9117608" y="1889797"/>
                <a:chExt cx="1040635" cy="1131493"/>
              </a:xfrm>
            </p:grpSpPr>
            <p:sp>
              <p:nvSpPr>
                <p:cNvPr id="70" name="TextBox 69">
                  <a:extLst>
                    <a:ext uri="{FF2B5EF4-FFF2-40B4-BE49-F238E27FC236}">
                      <a16:creationId xmlns:a16="http://schemas.microsoft.com/office/drawing/2014/main" id="{0A8FA3C6-9A49-B574-E201-9F579703C123}"/>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71" name="TextBox 70">
                  <a:extLst>
                    <a:ext uri="{FF2B5EF4-FFF2-40B4-BE49-F238E27FC236}">
                      <a16:creationId xmlns:a16="http://schemas.microsoft.com/office/drawing/2014/main" id="{519ACDF6-1012-DF49-A359-F34D227FA2AB}"/>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72" name="TextBox 71">
                  <a:extLst>
                    <a:ext uri="{FF2B5EF4-FFF2-40B4-BE49-F238E27FC236}">
                      <a16:creationId xmlns:a16="http://schemas.microsoft.com/office/drawing/2014/main" id="{964A988D-48D0-2E29-9987-6AA01CF073A3}"/>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sp>
          <p:nvSpPr>
            <p:cNvPr id="79" name="Rectangle 78">
              <a:extLst>
                <a:ext uri="{FF2B5EF4-FFF2-40B4-BE49-F238E27FC236}">
                  <a16:creationId xmlns:a16="http://schemas.microsoft.com/office/drawing/2014/main" id="{C96ED3A2-13A2-B5DF-973F-7E8744544333}"/>
                </a:ext>
              </a:extLst>
            </p:cNvPr>
            <p:cNvSpPr/>
            <p:nvPr/>
          </p:nvSpPr>
          <p:spPr>
            <a:xfrm>
              <a:off x="8157771" y="1641763"/>
              <a:ext cx="3338752" cy="3574473"/>
            </a:xfrm>
            <a:prstGeom prst="rect">
              <a:avLst/>
            </a:prstGeom>
            <a:noFill/>
            <a:ln w="38100">
              <a:solidFill>
                <a:schemeClr val="accent1">
                  <a:shade val="15000"/>
                  <a:alpha val="50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 name="Rectangle 2">
            <a:extLst>
              <a:ext uri="{FF2B5EF4-FFF2-40B4-BE49-F238E27FC236}">
                <a16:creationId xmlns:a16="http://schemas.microsoft.com/office/drawing/2014/main" id="{79B1F667-551D-2C47-114E-3B1C32EE8D51}"/>
              </a:ext>
            </a:extLst>
          </p:cNvPr>
          <p:cNvSpPr/>
          <p:nvPr/>
        </p:nvSpPr>
        <p:spPr>
          <a:xfrm>
            <a:off x="811658" y="1772358"/>
            <a:ext cx="3059923" cy="3160630"/>
          </a:xfrm>
          <a:prstGeom prst="rect">
            <a:avLst/>
          </a:prstGeom>
          <a:solidFill>
            <a:schemeClr val="bg1">
              <a:alpha val="5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Rectangle 3">
            <a:extLst>
              <a:ext uri="{FF2B5EF4-FFF2-40B4-BE49-F238E27FC236}">
                <a16:creationId xmlns:a16="http://schemas.microsoft.com/office/drawing/2014/main" id="{5653A456-722B-3D96-C3FB-58819A122BA9}"/>
              </a:ext>
            </a:extLst>
          </p:cNvPr>
          <p:cNvSpPr/>
          <p:nvPr/>
        </p:nvSpPr>
        <p:spPr>
          <a:xfrm>
            <a:off x="4286448" y="1494931"/>
            <a:ext cx="3615006" cy="3904842"/>
          </a:xfrm>
          <a:prstGeom prst="rect">
            <a:avLst/>
          </a:prstGeom>
          <a:solidFill>
            <a:schemeClr val="bg1">
              <a:alpha val="50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6" name="Arrow: Chevron 85">
            <a:extLst>
              <a:ext uri="{FF2B5EF4-FFF2-40B4-BE49-F238E27FC236}">
                <a16:creationId xmlns:a16="http://schemas.microsoft.com/office/drawing/2014/main" id="{9BC34C4E-DE41-CACE-4D3D-E7D525C1BA74}"/>
              </a:ext>
            </a:extLst>
          </p:cNvPr>
          <p:cNvSpPr/>
          <p:nvPr/>
        </p:nvSpPr>
        <p:spPr>
          <a:xfrm>
            <a:off x="7452571" y="2830960"/>
            <a:ext cx="1018441" cy="1018441"/>
          </a:xfrm>
          <a:prstGeom prst="chevron">
            <a:avLst/>
          </a:prstGeom>
          <a:solidFill>
            <a:srgbClr val="FFC000"/>
          </a:solidFill>
          <a:ln w="38100">
            <a:solidFill>
              <a:schemeClr val="tx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solidFill>
                <a:schemeClr val="tx1"/>
              </a:solidFill>
            </a:endParaRPr>
          </a:p>
        </p:txBody>
      </p:sp>
      <p:sp>
        <p:nvSpPr>
          <p:cNvPr id="83" name="Arrow: Chevron 82">
            <a:extLst>
              <a:ext uri="{FF2B5EF4-FFF2-40B4-BE49-F238E27FC236}">
                <a16:creationId xmlns:a16="http://schemas.microsoft.com/office/drawing/2014/main" id="{63CCD351-34B4-62DB-69DE-78C3F8854711}"/>
              </a:ext>
            </a:extLst>
          </p:cNvPr>
          <p:cNvSpPr/>
          <p:nvPr/>
        </p:nvSpPr>
        <p:spPr>
          <a:xfrm>
            <a:off x="3674898" y="2830960"/>
            <a:ext cx="1018441" cy="1018441"/>
          </a:xfrm>
          <a:prstGeom prst="chevron">
            <a:avLst/>
          </a:prstGeom>
          <a:solidFill>
            <a:srgbClr val="FFC000"/>
          </a:solidFill>
          <a:ln w="38100">
            <a:solidFill>
              <a:schemeClr val="tx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398772647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2A18945-B142-1272-4702-AD4D21E7C5E0}"/>
            </a:ext>
          </a:extLst>
        </p:cNvPr>
        <p:cNvGrpSpPr/>
        <p:nvPr/>
      </p:nvGrpSpPr>
      <p:grpSpPr>
        <a:xfrm>
          <a:off x="0" y="0"/>
          <a:ext cx="0" cy="0"/>
          <a:chOff x="0" y="0"/>
          <a:chExt cx="0" cy="0"/>
        </a:xfrm>
      </p:grpSpPr>
      <p:grpSp>
        <p:nvGrpSpPr>
          <p:cNvPr id="4" name="Group 3">
            <a:extLst>
              <a:ext uri="{FF2B5EF4-FFF2-40B4-BE49-F238E27FC236}">
                <a16:creationId xmlns:a16="http://schemas.microsoft.com/office/drawing/2014/main" id="{02E56AF6-2FE4-B52E-1574-968C1D8E516D}"/>
              </a:ext>
            </a:extLst>
          </p:cNvPr>
          <p:cNvGrpSpPr/>
          <p:nvPr/>
        </p:nvGrpSpPr>
        <p:grpSpPr>
          <a:xfrm>
            <a:off x="683373" y="1641763"/>
            <a:ext cx="3366694" cy="3574473"/>
            <a:chOff x="8157771" y="1641763"/>
            <a:chExt cx="3366694" cy="3574473"/>
          </a:xfrm>
        </p:grpSpPr>
        <p:sp>
          <p:nvSpPr>
            <p:cNvPr id="18" name="TextBox 17">
              <a:extLst>
                <a:ext uri="{FF2B5EF4-FFF2-40B4-BE49-F238E27FC236}">
                  <a16:creationId xmlns:a16="http://schemas.microsoft.com/office/drawing/2014/main" id="{C3430D0F-CAA9-34F6-7DA1-B4B12DC2A947}"/>
                </a:ext>
              </a:extLst>
            </p:cNvPr>
            <p:cNvSpPr txBox="1"/>
            <p:nvPr/>
          </p:nvSpPr>
          <p:spPr>
            <a:xfrm>
              <a:off x="8185713" y="1772358"/>
              <a:ext cx="3338752" cy="461665"/>
            </a:xfrm>
            <a:prstGeom prst="rect">
              <a:avLst/>
            </a:prstGeom>
            <a:noFill/>
          </p:spPr>
          <p:txBody>
            <a:bodyPr wrap="square" rtlCol="0">
              <a:spAutoFit/>
            </a:bodyPr>
            <a:lstStyle/>
            <a:p>
              <a:pPr algn="ctr"/>
              <a:r>
                <a:rPr lang="en-US" sz="2400" b="1" dirty="0"/>
                <a:t>Improve workflow</a:t>
              </a:r>
            </a:p>
          </p:txBody>
        </p:sp>
        <p:grpSp>
          <p:nvGrpSpPr>
            <p:cNvPr id="19" name="Group 18">
              <a:extLst>
                <a:ext uri="{FF2B5EF4-FFF2-40B4-BE49-F238E27FC236}">
                  <a16:creationId xmlns:a16="http://schemas.microsoft.com/office/drawing/2014/main" id="{9A28FE95-027A-30AB-16AC-E541C96AF6BE}"/>
                </a:ext>
              </a:extLst>
            </p:cNvPr>
            <p:cNvGrpSpPr/>
            <p:nvPr/>
          </p:nvGrpSpPr>
          <p:grpSpPr>
            <a:xfrm>
              <a:off x="8478695" y="2376054"/>
              <a:ext cx="2556934" cy="2556934"/>
              <a:chOff x="8988344" y="1816899"/>
              <a:chExt cx="2556934" cy="2556934"/>
            </a:xfrm>
          </p:grpSpPr>
          <p:pic>
            <p:nvPicPr>
              <p:cNvPr id="21" name="Graphic 20" descr="Arrow circle with solid fill">
                <a:extLst>
                  <a:ext uri="{FF2B5EF4-FFF2-40B4-BE49-F238E27FC236}">
                    <a16:creationId xmlns:a16="http://schemas.microsoft.com/office/drawing/2014/main" id="{4BCD6D17-CF85-740F-8159-4F4F77D2A846}"/>
                  </a:ext>
                </a:extLst>
              </p:cNvPr>
              <p:cNvPicPr>
                <a:picLocks noChangeAspect="1"/>
              </p:cNvPicPr>
              <p:nvPr/>
            </p:nvPicPr>
            <p:blipFill>
              <a:blip r:embed="rId3">
                <a:extLst>
                  <a:ext uri="{96DAC541-7B7A-43D3-8B79-37D633B846F1}">
                    <asvg:svgBlip xmlns:asvg="http://schemas.microsoft.com/office/drawing/2016/SVG/main" r:embed="rId4"/>
                  </a:ext>
                </a:extLst>
              </a:blip>
              <a:srcRect/>
              <a:stretch/>
            </p:blipFill>
            <p:spPr>
              <a:xfrm>
                <a:off x="8988344" y="1816899"/>
                <a:ext cx="2556934" cy="2556934"/>
              </a:xfrm>
              <a:prstGeom prst="rect">
                <a:avLst/>
              </a:prstGeom>
            </p:spPr>
          </p:pic>
          <p:grpSp>
            <p:nvGrpSpPr>
              <p:cNvPr id="22" name="Group 21">
                <a:extLst>
                  <a:ext uri="{FF2B5EF4-FFF2-40B4-BE49-F238E27FC236}">
                    <a16:creationId xmlns:a16="http://schemas.microsoft.com/office/drawing/2014/main" id="{10992BE0-89D6-1956-7A54-36629CC7686A}"/>
                  </a:ext>
                </a:extLst>
              </p:cNvPr>
              <p:cNvGrpSpPr/>
              <p:nvPr/>
            </p:nvGrpSpPr>
            <p:grpSpPr>
              <a:xfrm>
                <a:off x="9858483" y="2544175"/>
                <a:ext cx="914400" cy="914400"/>
                <a:chOff x="9809611" y="2597683"/>
                <a:chExt cx="914400" cy="914400"/>
              </a:xfrm>
            </p:grpSpPr>
            <p:sp>
              <p:nvSpPr>
                <p:cNvPr id="31" name="Freeform: Shape 30">
                  <a:extLst>
                    <a:ext uri="{FF2B5EF4-FFF2-40B4-BE49-F238E27FC236}">
                      <a16:creationId xmlns:a16="http://schemas.microsoft.com/office/drawing/2014/main" id="{04E8C5A7-34AB-62BD-FC31-7939AA80BF8B}"/>
                    </a:ext>
                  </a:extLst>
                </p:cNvPr>
                <p:cNvSpPr/>
                <p:nvPr/>
              </p:nvSpPr>
              <p:spPr>
                <a:xfrm>
                  <a:off x="9974789" y="2763841"/>
                  <a:ext cx="592805" cy="664888"/>
                </a:xfrm>
                <a:custGeom>
                  <a:avLst/>
                  <a:gdLst>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71450 w 582440"/>
                    <a:gd name="connsiteY22" fmla="*/ 177800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395816 w 582440"/>
                    <a:gd name="connsiteY0" fmla="*/ 247650 h 582084"/>
                    <a:gd name="connsiteX1" fmla="*/ 395816 w 582440"/>
                    <a:gd name="connsiteY1" fmla="*/ 247650 h 582084"/>
                    <a:gd name="connsiteX2" fmla="*/ 404283 w 582440"/>
                    <a:gd name="connsiteY2" fmla="*/ 222250 h 582084"/>
                    <a:gd name="connsiteX3" fmla="*/ 400050 w 582440"/>
                    <a:gd name="connsiteY3" fmla="*/ 93134 h 582084"/>
                    <a:gd name="connsiteX4" fmla="*/ 397933 w 582440"/>
                    <a:gd name="connsiteY4" fmla="*/ 80434 h 582084"/>
                    <a:gd name="connsiteX5" fmla="*/ 393700 w 582440"/>
                    <a:gd name="connsiteY5" fmla="*/ 69850 h 582084"/>
                    <a:gd name="connsiteX6" fmla="*/ 391583 w 582440"/>
                    <a:gd name="connsiteY6" fmla="*/ 61384 h 582084"/>
                    <a:gd name="connsiteX7" fmla="*/ 381000 w 582440"/>
                    <a:gd name="connsiteY7" fmla="*/ 42334 h 582084"/>
                    <a:gd name="connsiteX8" fmla="*/ 357716 w 582440"/>
                    <a:gd name="connsiteY8" fmla="*/ 21167 h 582084"/>
                    <a:gd name="connsiteX9" fmla="*/ 347133 w 582440"/>
                    <a:gd name="connsiteY9" fmla="*/ 8467 h 582084"/>
                    <a:gd name="connsiteX10" fmla="*/ 321733 w 582440"/>
                    <a:gd name="connsiteY10" fmla="*/ 0 h 582084"/>
                    <a:gd name="connsiteX11" fmla="*/ 256116 w 582440"/>
                    <a:gd name="connsiteY11" fmla="*/ 2117 h 582084"/>
                    <a:gd name="connsiteX12" fmla="*/ 207433 w 582440"/>
                    <a:gd name="connsiteY12" fmla="*/ 16934 h 582084"/>
                    <a:gd name="connsiteX13" fmla="*/ 186266 w 582440"/>
                    <a:gd name="connsiteY13" fmla="*/ 23284 h 582084"/>
                    <a:gd name="connsiteX14" fmla="*/ 173566 w 582440"/>
                    <a:gd name="connsiteY14" fmla="*/ 33867 h 582084"/>
                    <a:gd name="connsiteX15" fmla="*/ 169333 w 582440"/>
                    <a:gd name="connsiteY15" fmla="*/ 44450 h 582084"/>
                    <a:gd name="connsiteX16" fmla="*/ 156633 w 582440"/>
                    <a:gd name="connsiteY16" fmla="*/ 55034 h 582084"/>
                    <a:gd name="connsiteX17" fmla="*/ 154516 w 582440"/>
                    <a:gd name="connsiteY17" fmla="*/ 67734 h 582084"/>
                    <a:gd name="connsiteX18" fmla="*/ 148166 w 582440"/>
                    <a:gd name="connsiteY18" fmla="*/ 86784 h 582084"/>
                    <a:gd name="connsiteX19" fmla="*/ 146050 w 582440"/>
                    <a:gd name="connsiteY19" fmla="*/ 95250 h 582084"/>
                    <a:gd name="connsiteX20" fmla="*/ 152400 w 582440"/>
                    <a:gd name="connsiteY20" fmla="*/ 124884 h 582084"/>
                    <a:gd name="connsiteX21" fmla="*/ 162983 w 582440"/>
                    <a:gd name="connsiteY21" fmla="*/ 152400 h 582084"/>
                    <a:gd name="connsiteX22" fmla="*/ 148167 w 582440"/>
                    <a:gd name="connsiteY22" fmla="*/ 182034 h 582084"/>
                    <a:gd name="connsiteX23" fmla="*/ 175683 w 582440"/>
                    <a:gd name="connsiteY23" fmla="*/ 245534 h 582084"/>
                    <a:gd name="connsiteX24" fmla="*/ 190500 w 582440"/>
                    <a:gd name="connsiteY24" fmla="*/ 270934 h 582084"/>
                    <a:gd name="connsiteX25" fmla="*/ 196850 w 582440"/>
                    <a:gd name="connsiteY25" fmla="*/ 279400 h 582084"/>
                    <a:gd name="connsiteX26" fmla="*/ 201083 w 582440"/>
                    <a:gd name="connsiteY26" fmla="*/ 300567 h 582084"/>
                    <a:gd name="connsiteX27" fmla="*/ 196850 w 582440"/>
                    <a:gd name="connsiteY27" fmla="*/ 323850 h 582084"/>
                    <a:gd name="connsiteX28" fmla="*/ 190500 w 582440"/>
                    <a:gd name="connsiteY28" fmla="*/ 328084 h 582084"/>
                    <a:gd name="connsiteX29" fmla="*/ 186266 w 582440"/>
                    <a:gd name="connsiteY29" fmla="*/ 332317 h 582084"/>
                    <a:gd name="connsiteX30" fmla="*/ 175683 w 582440"/>
                    <a:gd name="connsiteY30" fmla="*/ 338667 h 582084"/>
                    <a:gd name="connsiteX31" fmla="*/ 165100 w 582440"/>
                    <a:gd name="connsiteY31" fmla="*/ 347134 h 582084"/>
                    <a:gd name="connsiteX32" fmla="*/ 152400 w 582440"/>
                    <a:gd name="connsiteY32" fmla="*/ 349250 h 582084"/>
                    <a:gd name="connsiteX33" fmla="*/ 143933 w 582440"/>
                    <a:gd name="connsiteY33" fmla="*/ 355600 h 582084"/>
                    <a:gd name="connsiteX34" fmla="*/ 122766 w 582440"/>
                    <a:gd name="connsiteY34" fmla="*/ 361950 h 582084"/>
                    <a:gd name="connsiteX35" fmla="*/ 97366 w 582440"/>
                    <a:gd name="connsiteY35" fmla="*/ 368300 h 582084"/>
                    <a:gd name="connsiteX36" fmla="*/ 88900 w 582440"/>
                    <a:gd name="connsiteY36" fmla="*/ 372534 h 582084"/>
                    <a:gd name="connsiteX37" fmla="*/ 78316 w 582440"/>
                    <a:gd name="connsiteY37" fmla="*/ 374650 h 582084"/>
                    <a:gd name="connsiteX38" fmla="*/ 69850 w 582440"/>
                    <a:gd name="connsiteY38" fmla="*/ 381000 h 582084"/>
                    <a:gd name="connsiteX39" fmla="*/ 57150 w 582440"/>
                    <a:gd name="connsiteY39" fmla="*/ 385234 h 582084"/>
                    <a:gd name="connsiteX40" fmla="*/ 35983 w 582440"/>
                    <a:gd name="connsiteY40" fmla="*/ 400050 h 582084"/>
                    <a:gd name="connsiteX41" fmla="*/ 31750 w 582440"/>
                    <a:gd name="connsiteY41" fmla="*/ 406400 h 582084"/>
                    <a:gd name="connsiteX42" fmla="*/ 25400 w 582440"/>
                    <a:gd name="connsiteY42" fmla="*/ 412750 h 582084"/>
                    <a:gd name="connsiteX43" fmla="*/ 21166 w 582440"/>
                    <a:gd name="connsiteY43" fmla="*/ 423334 h 582084"/>
                    <a:gd name="connsiteX44" fmla="*/ 10583 w 582440"/>
                    <a:gd name="connsiteY44" fmla="*/ 438150 h 582084"/>
                    <a:gd name="connsiteX45" fmla="*/ 0 w 582440"/>
                    <a:gd name="connsiteY45" fmla="*/ 452967 h 582084"/>
                    <a:gd name="connsiteX46" fmla="*/ 2116 w 582440"/>
                    <a:gd name="connsiteY46" fmla="*/ 505884 h 582084"/>
                    <a:gd name="connsiteX47" fmla="*/ 8466 w 582440"/>
                    <a:gd name="connsiteY47" fmla="*/ 520700 h 582084"/>
                    <a:gd name="connsiteX48" fmla="*/ 10583 w 582440"/>
                    <a:gd name="connsiteY48" fmla="*/ 539750 h 582084"/>
                    <a:gd name="connsiteX49" fmla="*/ 14816 w 582440"/>
                    <a:gd name="connsiteY49" fmla="*/ 550334 h 582084"/>
                    <a:gd name="connsiteX50" fmla="*/ 33866 w 582440"/>
                    <a:gd name="connsiteY50" fmla="*/ 569384 h 582084"/>
                    <a:gd name="connsiteX51" fmla="*/ 55033 w 582440"/>
                    <a:gd name="connsiteY51" fmla="*/ 573617 h 582084"/>
                    <a:gd name="connsiteX52" fmla="*/ 112183 w 582440"/>
                    <a:gd name="connsiteY52" fmla="*/ 582084 h 582084"/>
                    <a:gd name="connsiteX53" fmla="*/ 292100 w 582440"/>
                    <a:gd name="connsiteY53" fmla="*/ 579967 h 582084"/>
                    <a:gd name="connsiteX54" fmla="*/ 347133 w 582440"/>
                    <a:gd name="connsiteY54" fmla="*/ 569384 h 582084"/>
                    <a:gd name="connsiteX55" fmla="*/ 444500 w 582440"/>
                    <a:gd name="connsiteY55" fmla="*/ 573617 h 582084"/>
                    <a:gd name="connsiteX56" fmla="*/ 520700 w 582440"/>
                    <a:gd name="connsiteY56" fmla="*/ 569384 h 582084"/>
                    <a:gd name="connsiteX57" fmla="*/ 541866 w 582440"/>
                    <a:gd name="connsiteY57" fmla="*/ 565150 h 582084"/>
                    <a:gd name="connsiteX58" fmla="*/ 571500 w 582440"/>
                    <a:gd name="connsiteY58" fmla="*/ 560917 h 582084"/>
                    <a:gd name="connsiteX59" fmla="*/ 577850 w 582440"/>
                    <a:gd name="connsiteY59" fmla="*/ 558800 h 582084"/>
                    <a:gd name="connsiteX60" fmla="*/ 579966 w 582440"/>
                    <a:gd name="connsiteY60" fmla="*/ 537634 h 582084"/>
                    <a:gd name="connsiteX61" fmla="*/ 575733 w 582440"/>
                    <a:gd name="connsiteY61" fmla="*/ 531284 h 582084"/>
                    <a:gd name="connsiteX62" fmla="*/ 573616 w 582440"/>
                    <a:gd name="connsiteY62" fmla="*/ 524934 h 582084"/>
                    <a:gd name="connsiteX63" fmla="*/ 569383 w 582440"/>
                    <a:gd name="connsiteY63" fmla="*/ 514350 h 582084"/>
                    <a:gd name="connsiteX64" fmla="*/ 565150 w 582440"/>
                    <a:gd name="connsiteY64" fmla="*/ 488950 h 582084"/>
                    <a:gd name="connsiteX65" fmla="*/ 560916 w 582440"/>
                    <a:gd name="connsiteY65" fmla="*/ 478367 h 582084"/>
                    <a:gd name="connsiteX66" fmla="*/ 554566 w 582440"/>
                    <a:gd name="connsiteY66" fmla="*/ 455084 h 582084"/>
                    <a:gd name="connsiteX67" fmla="*/ 548216 w 582440"/>
                    <a:gd name="connsiteY67" fmla="*/ 448734 h 582084"/>
                    <a:gd name="connsiteX68" fmla="*/ 529166 w 582440"/>
                    <a:gd name="connsiteY68" fmla="*/ 425450 h 582084"/>
                    <a:gd name="connsiteX69" fmla="*/ 518583 w 582440"/>
                    <a:gd name="connsiteY69" fmla="*/ 410634 h 582084"/>
                    <a:gd name="connsiteX70" fmla="*/ 514350 w 582440"/>
                    <a:gd name="connsiteY70" fmla="*/ 402167 h 582084"/>
                    <a:gd name="connsiteX71" fmla="*/ 484716 w 582440"/>
                    <a:gd name="connsiteY71" fmla="*/ 376767 h 582084"/>
                    <a:gd name="connsiteX72" fmla="*/ 463550 w 582440"/>
                    <a:gd name="connsiteY72" fmla="*/ 361950 h 582084"/>
                    <a:gd name="connsiteX73" fmla="*/ 442383 w 582440"/>
                    <a:gd name="connsiteY73" fmla="*/ 353484 h 582084"/>
                    <a:gd name="connsiteX74" fmla="*/ 414866 w 582440"/>
                    <a:gd name="connsiteY74" fmla="*/ 345017 h 582084"/>
                    <a:gd name="connsiteX75" fmla="*/ 402166 w 582440"/>
                    <a:gd name="connsiteY75" fmla="*/ 342900 h 582084"/>
                    <a:gd name="connsiteX76" fmla="*/ 391583 w 582440"/>
                    <a:gd name="connsiteY76" fmla="*/ 340784 h 582084"/>
                    <a:gd name="connsiteX77" fmla="*/ 383116 w 582440"/>
                    <a:gd name="connsiteY77" fmla="*/ 336550 h 582084"/>
                    <a:gd name="connsiteX78" fmla="*/ 376766 w 582440"/>
                    <a:gd name="connsiteY78" fmla="*/ 334434 h 582084"/>
                    <a:gd name="connsiteX79" fmla="*/ 372533 w 582440"/>
                    <a:gd name="connsiteY79" fmla="*/ 323850 h 582084"/>
                    <a:gd name="connsiteX80" fmla="*/ 366183 w 582440"/>
                    <a:gd name="connsiteY80" fmla="*/ 315384 h 582084"/>
                    <a:gd name="connsiteX81" fmla="*/ 364066 w 582440"/>
                    <a:gd name="connsiteY81" fmla="*/ 306917 h 582084"/>
                    <a:gd name="connsiteX82" fmla="*/ 361950 w 582440"/>
                    <a:gd name="connsiteY82" fmla="*/ 300567 h 582084"/>
                    <a:gd name="connsiteX83" fmla="*/ 368300 w 582440"/>
                    <a:gd name="connsiteY83" fmla="*/ 275167 h 582084"/>
                    <a:gd name="connsiteX84" fmla="*/ 370416 w 582440"/>
                    <a:gd name="connsiteY84" fmla="*/ 268817 h 582084"/>
                    <a:gd name="connsiteX85" fmla="*/ 376766 w 582440"/>
                    <a:gd name="connsiteY85" fmla="*/ 262467 h 582084"/>
                    <a:gd name="connsiteX86" fmla="*/ 387350 w 582440"/>
                    <a:gd name="connsiteY86" fmla="*/ 254000 h 582084"/>
                    <a:gd name="connsiteX87" fmla="*/ 393700 w 582440"/>
                    <a:gd name="connsiteY87" fmla="*/ 247650 h 582084"/>
                    <a:gd name="connsiteX88" fmla="*/ 395816 w 582440"/>
                    <a:gd name="connsiteY88" fmla="*/ 247650 h 582084"/>
                    <a:gd name="connsiteX0" fmla="*/ 404923 w 591547"/>
                    <a:gd name="connsiteY0" fmla="*/ 247650 h 582084"/>
                    <a:gd name="connsiteX1" fmla="*/ 404923 w 591547"/>
                    <a:gd name="connsiteY1" fmla="*/ 247650 h 582084"/>
                    <a:gd name="connsiteX2" fmla="*/ 413390 w 591547"/>
                    <a:gd name="connsiteY2" fmla="*/ 222250 h 582084"/>
                    <a:gd name="connsiteX3" fmla="*/ 409157 w 591547"/>
                    <a:gd name="connsiteY3" fmla="*/ 93134 h 582084"/>
                    <a:gd name="connsiteX4" fmla="*/ 407040 w 591547"/>
                    <a:gd name="connsiteY4" fmla="*/ 80434 h 582084"/>
                    <a:gd name="connsiteX5" fmla="*/ 402807 w 591547"/>
                    <a:gd name="connsiteY5" fmla="*/ 69850 h 582084"/>
                    <a:gd name="connsiteX6" fmla="*/ 400690 w 591547"/>
                    <a:gd name="connsiteY6" fmla="*/ 61384 h 582084"/>
                    <a:gd name="connsiteX7" fmla="*/ 390107 w 591547"/>
                    <a:gd name="connsiteY7" fmla="*/ 42334 h 582084"/>
                    <a:gd name="connsiteX8" fmla="*/ 366823 w 591547"/>
                    <a:gd name="connsiteY8" fmla="*/ 21167 h 582084"/>
                    <a:gd name="connsiteX9" fmla="*/ 356240 w 591547"/>
                    <a:gd name="connsiteY9" fmla="*/ 8467 h 582084"/>
                    <a:gd name="connsiteX10" fmla="*/ 330840 w 591547"/>
                    <a:gd name="connsiteY10" fmla="*/ 0 h 582084"/>
                    <a:gd name="connsiteX11" fmla="*/ 265223 w 591547"/>
                    <a:gd name="connsiteY11" fmla="*/ 2117 h 582084"/>
                    <a:gd name="connsiteX12" fmla="*/ 216540 w 591547"/>
                    <a:gd name="connsiteY12" fmla="*/ 16934 h 582084"/>
                    <a:gd name="connsiteX13" fmla="*/ 195373 w 591547"/>
                    <a:gd name="connsiteY13" fmla="*/ 23284 h 582084"/>
                    <a:gd name="connsiteX14" fmla="*/ 182673 w 591547"/>
                    <a:gd name="connsiteY14" fmla="*/ 33867 h 582084"/>
                    <a:gd name="connsiteX15" fmla="*/ 178440 w 591547"/>
                    <a:gd name="connsiteY15" fmla="*/ 44450 h 582084"/>
                    <a:gd name="connsiteX16" fmla="*/ 165740 w 591547"/>
                    <a:gd name="connsiteY16" fmla="*/ 55034 h 582084"/>
                    <a:gd name="connsiteX17" fmla="*/ 163623 w 591547"/>
                    <a:gd name="connsiteY17" fmla="*/ 67734 h 582084"/>
                    <a:gd name="connsiteX18" fmla="*/ 157273 w 591547"/>
                    <a:gd name="connsiteY18" fmla="*/ 86784 h 582084"/>
                    <a:gd name="connsiteX19" fmla="*/ 155157 w 591547"/>
                    <a:gd name="connsiteY19" fmla="*/ 95250 h 582084"/>
                    <a:gd name="connsiteX20" fmla="*/ 161507 w 591547"/>
                    <a:gd name="connsiteY20" fmla="*/ 124884 h 582084"/>
                    <a:gd name="connsiteX21" fmla="*/ 172090 w 591547"/>
                    <a:gd name="connsiteY21" fmla="*/ 152400 h 582084"/>
                    <a:gd name="connsiteX22" fmla="*/ 157274 w 591547"/>
                    <a:gd name="connsiteY22" fmla="*/ 182034 h 582084"/>
                    <a:gd name="connsiteX23" fmla="*/ 184790 w 591547"/>
                    <a:gd name="connsiteY23" fmla="*/ 245534 h 582084"/>
                    <a:gd name="connsiteX24" fmla="*/ 199607 w 591547"/>
                    <a:gd name="connsiteY24" fmla="*/ 270934 h 582084"/>
                    <a:gd name="connsiteX25" fmla="*/ 205957 w 591547"/>
                    <a:gd name="connsiteY25" fmla="*/ 279400 h 582084"/>
                    <a:gd name="connsiteX26" fmla="*/ 210190 w 591547"/>
                    <a:gd name="connsiteY26" fmla="*/ 300567 h 582084"/>
                    <a:gd name="connsiteX27" fmla="*/ 205957 w 591547"/>
                    <a:gd name="connsiteY27" fmla="*/ 323850 h 582084"/>
                    <a:gd name="connsiteX28" fmla="*/ 199607 w 591547"/>
                    <a:gd name="connsiteY28" fmla="*/ 328084 h 582084"/>
                    <a:gd name="connsiteX29" fmla="*/ 195373 w 591547"/>
                    <a:gd name="connsiteY29" fmla="*/ 332317 h 582084"/>
                    <a:gd name="connsiteX30" fmla="*/ 184790 w 591547"/>
                    <a:gd name="connsiteY30" fmla="*/ 338667 h 582084"/>
                    <a:gd name="connsiteX31" fmla="*/ 174207 w 591547"/>
                    <a:gd name="connsiteY31" fmla="*/ 347134 h 582084"/>
                    <a:gd name="connsiteX32" fmla="*/ 161507 w 591547"/>
                    <a:gd name="connsiteY32" fmla="*/ 349250 h 582084"/>
                    <a:gd name="connsiteX33" fmla="*/ 153040 w 591547"/>
                    <a:gd name="connsiteY33" fmla="*/ 355600 h 582084"/>
                    <a:gd name="connsiteX34" fmla="*/ 131873 w 591547"/>
                    <a:gd name="connsiteY34" fmla="*/ 361950 h 582084"/>
                    <a:gd name="connsiteX35" fmla="*/ 106473 w 591547"/>
                    <a:gd name="connsiteY35" fmla="*/ 368300 h 582084"/>
                    <a:gd name="connsiteX36" fmla="*/ 98007 w 591547"/>
                    <a:gd name="connsiteY36" fmla="*/ 372534 h 582084"/>
                    <a:gd name="connsiteX37" fmla="*/ 87423 w 591547"/>
                    <a:gd name="connsiteY37" fmla="*/ 374650 h 582084"/>
                    <a:gd name="connsiteX38" fmla="*/ 78957 w 591547"/>
                    <a:gd name="connsiteY38" fmla="*/ 381000 h 582084"/>
                    <a:gd name="connsiteX39" fmla="*/ 66257 w 591547"/>
                    <a:gd name="connsiteY39" fmla="*/ 385234 h 582084"/>
                    <a:gd name="connsiteX40" fmla="*/ 45090 w 591547"/>
                    <a:gd name="connsiteY40" fmla="*/ 400050 h 582084"/>
                    <a:gd name="connsiteX41" fmla="*/ 40857 w 591547"/>
                    <a:gd name="connsiteY41" fmla="*/ 406400 h 582084"/>
                    <a:gd name="connsiteX42" fmla="*/ 34507 w 591547"/>
                    <a:gd name="connsiteY42" fmla="*/ 412750 h 582084"/>
                    <a:gd name="connsiteX43" fmla="*/ 30273 w 591547"/>
                    <a:gd name="connsiteY43" fmla="*/ 423334 h 582084"/>
                    <a:gd name="connsiteX44" fmla="*/ 19690 w 591547"/>
                    <a:gd name="connsiteY44" fmla="*/ 438150 h 582084"/>
                    <a:gd name="connsiteX45" fmla="*/ 9107 w 591547"/>
                    <a:gd name="connsiteY45" fmla="*/ 452967 h 582084"/>
                    <a:gd name="connsiteX46" fmla="*/ 11223 w 591547"/>
                    <a:gd name="connsiteY46" fmla="*/ 505884 h 582084"/>
                    <a:gd name="connsiteX47" fmla="*/ 17573 w 591547"/>
                    <a:gd name="connsiteY47" fmla="*/ 520700 h 582084"/>
                    <a:gd name="connsiteX48" fmla="*/ 19690 w 591547"/>
                    <a:gd name="connsiteY48" fmla="*/ 539750 h 582084"/>
                    <a:gd name="connsiteX49" fmla="*/ 110 w 591547"/>
                    <a:gd name="connsiteY49" fmla="*/ 556684 h 582084"/>
                    <a:gd name="connsiteX50" fmla="*/ 42973 w 591547"/>
                    <a:gd name="connsiteY50" fmla="*/ 569384 h 582084"/>
                    <a:gd name="connsiteX51" fmla="*/ 64140 w 591547"/>
                    <a:gd name="connsiteY51" fmla="*/ 573617 h 582084"/>
                    <a:gd name="connsiteX52" fmla="*/ 121290 w 591547"/>
                    <a:gd name="connsiteY52" fmla="*/ 582084 h 582084"/>
                    <a:gd name="connsiteX53" fmla="*/ 301207 w 591547"/>
                    <a:gd name="connsiteY53" fmla="*/ 579967 h 582084"/>
                    <a:gd name="connsiteX54" fmla="*/ 356240 w 591547"/>
                    <a:gd name="connsiteY54" fmla="*/ 569384 h 582084"/>
                    <a:gd name="connsiteX55" fmla="*/ 453607 w 591547"/>
                    <a:gd name="connsiteY55" fmla="*/ 573617 h 582084"/>
                    <a:gd name="connsiteX56" fmla="*/ 529807 w 591547"/>
                    <a:gd name="connsiteY56" fmla="*/ 569384 h 582084"/>
                    <a:gd name="connsiteX57" fmla="*/ 550973 w 591547"/>
                    <a:gd name="connsiteY57" fmla="*/ 565150 h 582084"/>
                    <a:gd name="connsiteX58" fmla="*/ 580607 w 591547"/>
                    <a:gd name="connsiteY58" fmla="*/ 560917 h 582084"/>
                    <a:gd name="connsiteX59" fmla="*/ 586957 w 591547"/>
                    <a:gd name="connsiteY59" fmla="*/ 558800 h 582084"/>
                    <a:gd name="connsiteX60" fmla="*/ 589073 w 591547"/>
                    <a:gd name="connsiteY60" fmla="*/ 537634 h 582084"/>
                    <a:gd name="connsiteX61" fmla="*/ 584840 w 591547"/>
                    <a:gd name="connsiteY61" fmla="*/ 531284 h 582084"/>
                    <a:gd name="connsiteX62" fmla="*/ 582723 w 591547"/>
                    <a:gd name="connsiteY62" fmla="*/ 524934 h 582084"/>
                    <a:gd name="connsiteX63" fmla="*/ 578490 w 591547"/>
                    <a:gd name="connsiteY63" fmla="*/ 514350 h 582084"/>
                    <a:gd name="connsiteX64" fmla="*/ 574257 w 591547"/>
                    <a:gd name="connsiteY64" fmla="*/ 488950 h 582084"/>
                    <a:gd name="connsiteX65" fmla="*/ 570023 w 591547"/>
                    <a:gd name="connsiteY65" fmla="*/ 478367 h 582084"/>
                    <a:gd name="connsiteX66" fmla="*/ 563673 w 591547"/>
                    <a:gd name="connsiteY66" fmla="*/ 455084 h 582084"/>
                    <a:gd name="connsiteX67" fmla="*/ 557323 w 591547"/>
                    <a:gd name="connsiteY67" fmla="*/ 448734 h 582084"/>
                    <a:gd name="connsiteX68" fmla="*/ 538273 w 591547"/>
                    <a:gd name="connsiteY68" fmla="*/ 425450 h 582084"/>
                    <a:gd name="connsiteX69" fmla="*/ 527690 w 591547"/>
                    <a:gd name="connsiteY69" fmla="*/ 410634 h 582084"/>
                    <a:gd name="connsiteX70" fmla="*/ 523457 w 591547"/>
                    <a:gd name="connsiteY70" fmla="*/ 402167 h 582084"/>
                    <a:gd name="connsiteX71" fmla="*/ 493823 w 591547"/>
                    <a:gd name="connsiteY71" fmla="*/ 376767 h 582084"/>
                    <a:gd name="connsiteX72" fmla="*/ 472657 w 591547"/>
                    <a:gd name="connsiteY72" fmla="*/ 361950 h 582084"/>
                    <a:gd name="connsiteX73" fmla="*/ 451490 w 591547"/>
                    <a:gd name="connsiteY73" fmla="*/ 353484 h 582084"/>
                    <a:gd name="connsiteX74" fmla="*/ 423973 w 591547"/>
                    <a:gd name="connsiteY74" fmla="*/ 345017 h 582084"/>
                    <a:gd name="connsiteX75" fmla="*/ 411273 w 591547"/>
                    <a:gd name="connsiteY75" fmla="*/ 342900 h 582084"/>
                    <a:gd name="connsiteX76" fmla="*/ 400690 w 591547"/>
                    <a:gd name="connsiteY76" fmla="*/ 340784 h 582084"/>
                    <a:gd name="connsiteX77" fmla="*/ 392223 w 591547"/>
                    <a:gd name="connsiteY77" fmla="*/ 336550 h 582084"/>
                    <a:gd name="connsiteX78" fmla="*/ 385873 w 591547"/>
                    <a:gd name="connsiteY78" fmla="*/ 334434 h 582084"/>
                    <a:gd name="connsiteX79" fmla="*/ 381640 w 591547"/>
                    <a:gd name="connsiteY79" fmla="*/ 323850 h 582084"/>
                    <a:gd name="connsiteX80" fmla="*/ 375290 w 591547"/>
                    <a:gd name="connsiteY80" fmla="*/ 315384 h 582084"/>
                    <a:gd name="connsiteX81" fmla="*/ 373173 w 591547"/>
                    <a:gd name="connsiteY81" fmla="*/ 306917 h 582084"/>
                    <a:gd name="connsiteX82" fmla="*/ 371057 w 591547"/>
                    <a:gd name="connsiteY82" fmla="*/ 300567 h 582084"/>
                    <a:gd name="connsiteX83" fmla="*/ 377407 w 591547"/>
                    <a:gd name="connsiteY83" fmla="*/ 275167 h 582084"/>
                    <a:gd name="connsiteX84" fmla="*/ 379523 w 591547"/>
                    <a:gd name="connsiteY84" fmla="*/ 268817 h 582084"/>
                    <a:gd name="connsiteX85" fmla="*/ 385873 w 591547"/>
                    <a:gd name="connsiteY85" fmla="*/ 262467 h 582084"/>
                    <a:gd name="connsiteX86" fmla="*/ 396457 w 591547"/>
                    <a:gd name="connsiteY86" fmla="*/ 254000 h 582084"/>
                    <a:gd name="connsiteX87" fmla="*/ 402807 w 591547"/>
                    <a:gd name="connsiteY87" fmla="*/ 247650 h 582084"/>
                    <a:gd name="connsiteX88" fmla="*/ 404923 w 591547"/>
                    <a:gd name="connsiteY88" fmla="*/ 247650 h 582084"/>
                    <a:gd name="connsiteX0" fmla="*/ 404858 w 591482"/>
                    <a:gd name="connsiteY0" fmla="*/ 247650 h 634576"/>
                    <a:gd name="connsiteX1" fmla="*/ 404858 w 591482"/>
                    <a:gd name="connsiteY1" fmla="*/ 247650 h 634576"/>
                    <a:gd name="connsiteX2" fmla="*/ 413325 w 591482"/>
                    <a:gd name="connsiteY2" fmla="*/ 222250 h 634576"/>
                    <a:gd name="connsiteX3" fmla="*/ 409092 w 591482"/>
                    <a:gd name="connsiteY3" fmla="*/ 93134 h 634576"/>
                    <a:gd name="connsiteX4" fmla="*/ 406975 w 591482"/>
                    <a:gd name="connsiteY4" fmla="*/ 80434 h 634576"/>
                    <a:gd name="connsiteX5" fmla="*/ 402742 w 591482"/>
                    <a:gd name="connsiteY5" fmla="*/ 69850 h 634576"/>
                    <a:gd name="connsiteX6" fmla="*/ 400625 w 591482"/>
                    <a:gd name="connsiteY6" fmla="*/ 61384 h 634576"/>
                    <a:gd name="connsiteX7" fmla="*/ 390042 w 591482"/>
                    <a:gd name="connsiteY7" fmla="*/ 42334 h 634576"/>
                    <a:gd name="connsiteX8" fmla="*/ 366758 w 591482"/>
                    <a:gd name="connsiteY8" fmla="*/ 21167 h 634576"/>
                    <a:gd name="connsiteX9" fmla="*/ 356175 w 591482"/>
                    <a:gd name="connsiteY9" fmla="*/ 8467 h 634576"/>
                    <a:gd name="connsiteX10" fmla="*/ 330775 w 591482"/>
                    <a:gd name="connsiteY10" fmla="*/ 0 h 634576"/>
                    <a:gd name="connsiteX11" fmla="*/ 265158 w 591482"/>
                    <a:gd name="connsiteY11" fmla="*/ 2117 h 634576"/>
                    <a:gd name="connsiteX12" fmla="*/ 216475 w 591482"/>
                    <a:gd name="connsiteY12" fmla="*/ 16934 h 634576"/>
                    <a:gd name="connsiteX13" fmla="*/ 195308 w 591482"/>
                    <a:gd name="connsiteY13" fmla="*/ 23284 h 634576"/>
                    <a:gd name="connsiteX14" fmla="*/ 182608 w 591482"/>
                    <a:gd name="connsiteY14" fmla="*/ 33867 h 634576"/>
                    <a:gd name="connsiteX15" fmla="*/ 178375 w 591482"/>
                    <a:gd name="connsiteY15" fmla="*/ 44450 h 634576"/>
                    <a:gd name="connsiteX16" fmla="*/ 165675 w 591482"/>
                    <a:gd name="connsiteY16" fmla="*/ 55034 h 634576"/>
                    <a:gd name="connsiteX17" fmla="*/ 163558 w 591482"/>
                    <a:gd name="connsiteY17" fmla="*/ 67734 h 634576"/>
                    <a:gd name="connsiteX18" fmla="*/ 157208 w 591482"/>
                    <a:gd name="connsiteY18" fmla="*/ 86784 h 634576"/>
                    <a:gd name="connsiteX19" fmla="*/ 155092 w 591482"/>
                    <a:gd name="connsiteY19" fmla="*/ 95250 h 634576"/>
                    <a:gd name="connsiteX20" fmla="*/ 161442 w 591482"/>
                    <a:gd name="connsiteY20" fmla="*/ 124884 h 634576"/>
                    <a:gd name="connsiteX21" fmla="*/ 172025 w 591482"/>
                    <a:gd name="connsiteY21" fmla="*/ 152400 h 634576"/>
                    <a:gd name="connsiteX22" fmla="*/ 157209 w 591482"/>
                    <a:gd name="connsiteY22" fmla="*/ 182034 h 634576"/>
                    <a:gd name="connsiteX23" fmla="*/ 184725 w 591482"/>
                    <a:gd name="connsiteY23" fmla="*/ 245534 h 634576"/>
                    <a:gd name="connsiteX24" fmla="*/ 199542 w 591482"/>
                    <a:gd name="connsiteY24" fmla="*/ 270934 h 634576"/>
                    <a:gd name="connsiteX25" fmla="*/ 205892 w 591482"/>
                    <a:gd name="connsiteY25" fmla="*/ 279400 h 634576"/>
                    <a:gd name="connsiteX26" fmla="*/ 210125 w 591482"/>
                    <a:gd name="connsiteY26" fmla="*/ 300567 h 634576"/>
                    <a:gd name="connsiteX27" fmla="*/ 205892 w 591482"/>
                    <a:gd name="connsiteY27" fmla="*/ 323850 h 634576"/>
                    <a:gd name="connsiteX28" fmla="*/ 199542 w 591482"/>
                    <a:gd name="connsiteY28" fmla="*/ 328084 h 634576"/>
                    <a:gd name="connsiteX29" fmla="*/ 195308 w 591482"/>
                    <a:gd name="connsiteY29" fmla="*/ 332317 h 634576"/>
                    <a:gd name="connsiteX30" fmla="*/ 184725 w 591482"/>
                    <a:gd name="connsiteY30" fmla="*/ 338667 h 634576"/>
                    <a:gd name="connsiteX31" fmla="*/ 174142 w 591482"/>
                    <a:gd name="connsiteY31" fmla="*/ 347134 h 634576"/>
                    <a:gd name="connsiteX32" fmla="*/ 161442 w 591482"/>
                    <a:gd name="connsiteY32" fmla="*/ 349250 h 634576"/>
                    <a:gd name="connsiteX33" fmla="*/ 152975 w 591482"/>
                    <a:gd name="connsiteY33" fmla="*/ 355600 h 634576"/>
                    <a:gd name="connsiteX34" fmla="*/ 131808 w 591482"/>
                    <a:gd name="connsiteY34" fmla="*/ 361950 h 634576"/>
                    <a:gd name="connsiteX35" fmla="*/ 106408 w 591482"/>
                    <a:gd name="connsiteY35" fmla="*/ 368300 h 634576"/>
                    <a:gd name="connsiteX36" fmla="*/ 97942 w 591482"/>
                    <a:gd name="connsiteY36" fmla="*/ 372534 h 634576"/>
                    <a:gd name="connsiteX37" fmla="*/ 87358 w 591482"/>
                    <a:gd name="connsiteY37" fmla="*/ 374650 h 634576"/>
                    <a:gd name="connsiteX38" fmla="*/ 78892 w 591482"/>
                    <a:gd name="connsiteY38" fmla="*/ 381000 h 634576"/>
                    <a:gd name="connsiteX39" fmla="*/ 66192 w 591482"/>
                    <a:gd name="connsiteY39" fmla="*/ 385234 h 634576"/>
                    <a:gd name="connsiteX40" fmla="*/ 45025 w 591482"/>
                    <a:gd name="connsiteY40" fmla="*/ 400050 h 634576"/>
                    <a:gd name="connsiteX41" fmla="*/ 40792 w 591482"/>
                    <a:gd name="connsiteY41" fmla="*/ 406400 h 634576"/>
                    <a:gd name="connsiteX42" fmla="*/ 34442 w 591482"/>
                    <a:gd name="connsiteY42" fmla="*/ 412750 h 634576"/>
                    <a:gd name="connsiteX43" fmla="*/ 30208 w 591482"/>
                    <a:gd name="connsiteY43" fmla="*/ 423334 h 634576"/>
                    <a:gd name="connsiteX44" fmla="*/ 19625 w 591482"/>
                    <a:gd name="connsiteY44" fmla="*/ 438150 h 634576"/>
                    <a:gd name="connsiteX45" fmla="*/ 9042 w 591482"/>
                    <a:gd name="connsiteY45" fmla="*/ 452967 h 634576"/>
                    <a:gd name="connsiteX46" fmla="*/ 11158 w 591482"/>
                    <a:gd name="connsiteY46" fmla="*/ 505884 h 634576"/>
                    <a:gd name="connsiteX47" fmla="*/ 17508 w 591482"/>
                    <a:gd name="connsiteY47" fmla="*/ 520700 h 634576"/>
                    <a:gd name="connsiteX48" fmla="*/ 19625 w 591482"/>
                    <a:gd name="connsiteY48" fmla="*/ 539750 h 634576"/>
                    <a:gd name="connsiteX49" fmla="*/ 45 w 591482"/>
                    <a:gd name="connsiteY49" fmla="*/ 556684 h 634576"/>
                    <a:gd name="connsiteX50" fmla="*/ 15921 w 591482"/>
                    <a:gd name="connsiteY50" fmla="*/ 634472 h 634576"/>
                    <a:gd name="connsiteX51" fmla="*/ 64075 w 591482"/>
                    <a:gd name="connsiteY51" fmla="*/ 573617 h 634576"/>
                    <a:gd name="connsiteX52" fmla="*/ 121225 w 591482"/>
                    <a:gd name="connsiteY52" fmla="*/ 582084 h 634576"/>
                    <a:gd name="connsiteX53" fmla="*/ 301142 w 591482"/>
                    <a:gd name="connsiteY53" fmla="*/ 579967 h 634576"/>
                    <a:gd name="connsiteX54" fmla="*/ 356175 w 591482"/>
                    <a:gd name="connsiteY54" fmla="*/ 569384 h 634576"/>
                    <a:gd name="connsiteX55" fmla="*/ 453542 w 591482"/>
                    <a:gd name="connsiteY55" fmla="*/ 573617 h 634576"/>
                    <a:gd name="connsiteX56" fmla="*/ 529742 w 591482"/>
                    <a:gd name="connsiteY56" fmla="*/ 569384 h 634576"/>
                    <a:gd name="connsiteX57" fmla="*/ 550908 w 591482"/>
                    <a:gd name="connsiteY57" fmla="*/ 565150 h 634576"/>
                    <a:gd name="connsiteX58" fmla="*/ 580542 w 591482"/>
                    <a:gd name="connsiteY58" fmla="*/ 560917 h 634576"/>
                    <a:gd name="connsiteX59" fmla="*/ 586892 w 591482"/>
                    <a:gd name="connsiteY59" fmla="*/ 558800 h 634576"/>
                    <a:gd name="connsiteX60" fmla="*/ 589008 w 591482"/>
                    <a:gd name="connsiteY60" fmla="*/ 537634 h 634576"/>
                    <a:gd name="connsiteX61" fmla="*/ 584775 w 591482"/>
                    <a:gd name="connsiteY61" fmla="*/ 531284 h 634576"/>
                    <a:gd name="connsiteX62" fmla="*/ 582658 w 591482"/>
                    <a:gd name="connsiteY62" fmla="*/ 524934 h 634576"/>
                    <a:gd name="connsiteX63" fmla="*/ 578425 w 591482"/>
                    <a:gd name="connsiteY63" fmla="*/ 514350 h 634576"/>
                    <a:gd name="connsiteX64" fmla="*/ 574192 w 591482"/>
                    <a:gd name="connsiteY64" fmla="*/ 488950 h 634576"/>
                    <a:gd name="connsiteX65" fmla="*/ 569958 w 591482"/>
                    <a:gd name="connsiteY65" fmla="*/ 478367 h 634576"/>
                    <a:gd name="connsiteX66" fmla="*/ 563608 w 591482"/>
                    <a:gd name="connsiteY66" fmla="*/ 455084 h 634576"/>
                    <a:gd name="connsiteX67" fmla="*/ 557258 w 591482"/>
                    <a:gd name="connsiteY67" fmla="*/ 448734 h 634576"/>
                    <a:gd name="connsiteX68" fmla="*/ 538208 w 591482"/>
                    <a:gd name="connsiteY68" fmla="*/ 425450 h 634576"/>
                    <a:gd name="connsiteX69" fmla="*/ 527625 w 591482"/>
                    <a:gd name="connsiteY69" fmla="*/ 410634 h 634576"/>
                    <a:gd name="connsiteX70" fmla="*/ 523392 w 591482"/>
                    <a:gd name="connsiteY70" fmla="*/ 402167 h 634576"/>
                    <a:gd name="connsiteX71" fmla="*/ 493758 w 591482"/>
                    <a:gd name="connsiteY71" fmla="*/ 376767 h 634576"/>
                    <a:gd name="connsiteX72" fmla="*/ 472592 w 591482"/>
                    <a:gd name="connsiteY72" fmla="*/ 361950 h 634576"/>
                    <a:gd name="connsiteX73" fmla="*/ 451425 w 591482"/>
                    <a:gd name="connsiteY73" fmla="*/ 353484 h 634576"/>
                    <a:gd name="connsiteX74" fmla="*/ 423908 w 591482"/>
                    <a:gd name="connsiteY74" fmla="*/ 345017 h 634576"/>
                    <a:gd name="connsiteX75" fmla="*/ 411208 w 591482"/>
                    <a:gd name="connsiteY75" fmla="*/ 342900 h 634576"/>
                    <a:gd name="connsiteX76" fmla="*/ 400625 w 591482"/>
                    <a:gd name="connsiteY76" fmla="*/ 340784 h 634576"/>
                    <a:gd name="connsiteX77" fmla="*/ 392158 w 591482"/>
                    <a:gd name="connsiteY77" fmla="*/ 336550 h 634576"/>
                    <a:gd name="connsiteX78" fmla="*/ 385808 w 591482"/>
                    <a:gd name="connsiteY78" fmla="*/ 334434 h 634576"/>
                    <a:gd name="connsiteX79" fmla="*/ 381575 w 591482"/>
                    <a:gd name="connsiteY79" fmla="*/ 323850 h 634576"/>
                    <a:gd name="connsiteX80" fmla="*/ 375225 w 591482"/>
                    <a:gd name="connsiteY80" fmla="*/ 315384 h 634576"/>
                    <a:gd name="connsiteX81" fmla="*/ 373108 w 591482"/>
                    <a:gd name="connsiteY81" fmla="*/ 306917 h 634576"/>
                    <a:gd name="connsiteX82" fmla="*/ 370992 w 591482"/>
                    <a:gd name="connsiteY82" fmla="*/ 300567 h 634576"/>
                    <a:gd name="connsiteX83" fmla="*/ 377342 w 591482"/>
                    <a:gd name="connsiteY83" fmla="*/ 275167 h 634576"/>
                    <a:gd name="connsiteX84" fmla="*/ 379458 w 591482"/>
                    <a:gd name="connsiteY84" fmla="*/ 268817 h 634576"/>
                    <a:gd name="connsiteX85" fmla="*/ 385808 w 591482"/>
                    <a:gd name="connsiteY85" fmla="*/ 262467 h 634576"/>
                    <a:gd name="connsiteX86" fmla="*/ 396392 w 591482"/>
                    <a:gd name="connsiteY86" fmla="*/ 254000 h 634576"/>
                    <a:gd name="connsiteX87" fmla="*/ 402742 w 591482"/>
                    <a:gd name="connsiteY87" fmla="*/ 247650 h 634576"/>
                    <a:gd name="connsiteX88" fmla="*/ 404858 w 591482"/>
                    <a:gd name="connsiteY88" fmla="*/ 247650 h 634576"/>
                    <a:gd name="connsiteX0" fmla="*/ 405083 w 591707"/>
                    <a:gd name="connsiteY0" fmla="*/ 247650 h 657444"/>
                    <a:gd name="connsiteX1" fmla="*/ 405083 w 591707"/>
                    <a:gd name="connsiteY1" fmla="*/ 247650 h 657444"/>
                    <a:gd name="connsiteX2" fmla="*/ 413550 w 591707"/>
                    <a:gd name="connsiteY2" fmla="*/ 222250 h 657444"/>
                    <a:gd name="connsiteX3" fmla="*/ 409317 w 591707"/>
                    <a:gd name="connsiteY3" fmla="*/ 93134 h 657444"/>
                    <a:gd name="connsiteX4" fmla="*/ 407200 w 591707"/>
                    <a:gd name="connsiteY4" fmla="*/ 80434 h 657444"/>
                    <a:gd name="connsiteX5" fmla="*/ 402967 w 591707"/>
                    <a:gd name="connsiteY5" fmla="*/ 69850 h 657444"/>
                    <a:gd name="connsiteX6" fmla="*/ 400850 w 591707"/>
                    <a:gd name="connsiteY6" fmla="*/ 61384 h 657444"/>
                    <a:gd name="connsiteX7" fmla="*/ 390267 w 591707"/>
                    <a:gd name="connsiteY7" fmla="*/ 42334 h 657444"/>
                    <a:gd name="connsiteX8" fmla="*/ 366983 w 591707"/>
                    <a:gd name="connsiteY8" fmla="*/ 21167 h 657444"/>
                    <a:gd name="connsiteX9" fmla="*/ 356400 w 591707"/>
                    <a:gd name="connsiteY9" fmla="*/ 8467 h 657444"/>
                    <a:gd name="connsiteX10" fmla="*/ 331000 w 591707"/>
                    <a:gd name="connsiteY10" fmla="*/ 0 h 657444"/>
                    <a:gd name="connsiteX11" fmla="*/ 265383 w 591707"/>
                    <a:gd name="connsiteY11" fmla="*/ 2117 h 657444"/>
                    <a:gd name="connsiteX12" fmla="*/ 216700 w 591707"/>
                    <a:gd name="connsiteY12" fmla="*/ 16934 h 657444"/>
                    <a:gd name="connsiteX13" fmla="*/ 195533 w 591707"/>
                    <a:gd name="connsiteY13" fmla="*/ 23284 h 657444"/>
                    <a:gd name="connsiteX14" fmla="*/ 182833 w 591707"/>
                    <a:gd name="connsiteY14" fmla="*/ 33867 h 657444"/>
                    <a:gd name="connsiteX15" fmla="*/ 178600 w 591707"/>
                    <a:gd name="connsiteY15" fmla="*/ 44450 h 657444"/>
                    <a:gd name="connsiteX16" fmla="*/ 165900 w 591707"/>
                    <a:gd name="connsiteY16" fmla="*/ 55034 h 657444"/>
                    <a:gd name="connsiteX17" fmla="*/ 163783 w 591707"/>
                    <a:gd name="connsiteY17" fmla="*/ 67734 h 657444"/>
                    <a:gd name="connsiteX18" fmla="*/ 157433 w 591707"/>
                    <a:gd name="connsiteY18" fmla="*/ 86784 h 657444"/>
                    <a:gd name="connsiteX19" fmla="*/ 155317 w 591707"/>
                    <a:gd name="connsiteY19" fmla="*/ 95250 h 657444"/>
                    <a:gd name="connsiteX20" fmla="*/ 161667 w 591707"/>
                    <a:gd name="connsiteY20" fmla="*/ 124884 h 657444"/>
                    <a:gd name="connsiteX21" fmla="*/ 172250 w 591707"/>
                    <a:gd name="connsiteY21" fmla="*/ 152400 h 657444"/>
                    <a:gd name="connsiteX22" fmla="*/ 157434 w 591707"/>
                    <a:gd name="connsiteY22" fmla="*/ 182034 h 657444"/>
                    <a:gd name="connsiteX23" fmla="*/ 184950 w 591707"/>
                    <a:gd name="connsiteY23" fmla="*/ 245534 h 657444"/>
                    <a:gd name="connsiteX24" fmla="*/ 199767 w 591707"/>
                    <a:gd name="connsiteY24" fmla="*/ 270934 h 657444"/>
                    <a:gd name="connsiteX25" fmla="*/ 206117 w 591707"/>
                    <a:gd name="connsiteY25" fmla="*/ 279400 h 657444"/>
                    <a:gd name="connsiteX26" fmla="*/ 210350 w 591707"/>
                    <a:gd name="connsiteY26" fmla="*/ 300567 h 657444"/>
                    <a:gd name="connsiteX27" fmla="*/ 206117 w 591707"/>
                    <a:gd name="connsiteY27" fmla="*/ 323850 h 657444"/>
                    <a:gd name="connsiteX28" fmla="*/ 199767 w 591707"/>
                    <a:gd name="connsiteY28" fmla="*/ 328084 h 657444"/>
                    <a:gd name="connsiteX29" fmla="*/ 195533 w 591707"/>
                    <a:gd name="connsiteY29" fmla="*/ 332317 h 657444"/>
                    <a:gd name="connsiteX30" fmla="*/ 184950 w 591707"/>
                    <a:gd name="connsiteY30" fmla="*/ 338667 h 657444"/>
                    <a:gd name="connsiteX31" fmla="*/ 174367 w 591707"/>
                    <a:gd name="connsiteY31" fmla="*/ 347134 h 657444"/>
                    <a:gd name="connsiteX32" fmla="*/ 161667 w 591707"/>
                    <a:gd name="connsiteY32" fmla="*/ 349250 h 657444"/>
                    <a:gd name="connsiteX33" fmla="*/ 153200 w 591707"/>
                    <a:gd name="connsiteY33" fmla="*/ 355600 h 657444"/>
                    <a:gd name="connsiteX34" fmla="*/ 132033 w 591707"/>
                    <a:gd name="connsiteY34" fmla="*/ 361950 h 657444"/>
                    <a:gd name="connsiteX35" fmla="*/ 106633 w 591707"/>
                    <a:gd name="connsiteY35" fmla="*/ 368300 h 657444"/>
                    <a:gd name="connsiteX36" fmla="*/ 98167 w 591707"/>
                    <a:gd name="connsiteY36" fmla="*/ 372534 h 657444"/>
                    <a:gd name="connsiteX37" fmla="*/ 87583 w 591707"/>
                    <a:gd name="connsiteY37" fmla="*/ 374650 h 657444"/>
                    <a:gd name="connsiteX38" fmla="*/ 79117 w 591707"/>
                    <a:gd name="connsiteY38" fmla="*/ 381000 h 657444"/>
                    <a:gd name="connsiteX39" fmla="*/ 66417 w 591707"/>
                    <a:gd name="connsiteY39" fmla="*/ 385234 h 657444"/>
                    <a:gd name="connsiteX40" fmla="*/ 45250 w 591707"/>
                    <a:gd name="connsiteY40" fmla="*/ 400050 h 657444"/>
                    <a:gd name="connsiteX41" fmla="*/ 41017 w 591707"/>
                    <a:gd name="connsiteY41" fmla="*/ 406400 h 657444"/>
                    <a:gd name="connsiteX42" fmla="*/ 34667 w 591707"/>
                    <a:gd name="connsiteY42" fmla="*/ 412750 h 657444"/>
                    <a:gd name="connsiteX43" fmla="*/ 30433 w 591707"/>
                    <a:gd name="connsiteY43" fmla="*/ 423334 h 657444"/>
                    <a:gd name="connsiteX44" fmla="*/ 19850 w 591707"/>
                    <a:gd name="connsiteY44" fmla="*/ 438150 h 657444"/>
                    <a:gd name="connsiteX45" fmla="*/ 9267 w 591707"/>
                    <a:gd name="connsiteY45" fmla="*/ 452967 h 657444"/>
                    <a:gd name="connsiteX46" fmla="*/ 11383 w 591707"/>
                    <a:gd name="connsiteY46" fmla="*/ 505884 h 657444"/>
                    <a:gd name="connsiteX47" fmla="*/ 17733 w 591707"/>
                    <a:gd name="connsiteY47" fmla="*/ 520700 h 657444"/>
                    <a:gd name="connsiteX48" fmla="*/ 19850 w 591707"/>
                    <a:gd name="connsiteY48" fmla="*/ 539750 h 657444"/>
                    <a:gd name="connsiteX49" fmla="*/ 270 w 591707"/>
                    <a:gd name="connsiteY49" fmla="*/ 556684 h 657444"/>
                    <a:gd name="connsiteX50" fmla="*/ 16146 w 591707"/>
                    <a:gd name="connsiteY50" fmla="*/ 634472 h 657444"/>
                    <a:gd name="connsiteX51" fmla="*/ 105575 w 591707"/>
                    <a:gd name="connsiteY51" fmla="*/ 654580 h 657444"/>
                    <a:gd name="connsiteX52" fmla="*/ 121450 w 591707"/>
                    <a:gd name="connsiteY52" fmla="*/ 582084 h 657444"/>
                    <a:gd name="connsiteX53" fmla="*/ 301367 w 591707"/>
                    <a:gd name="connsiteY53" fmla="*/ 579967 h 657444"/>
                    <a:gd name="connsiteX54" fmla="*/ 356400 w 591707"/>
                    <a:gd name="connsiteY54" fmla="*/ 569384 h 657444"/>
                    <a:gd name="connsiteX55" fmla="*/ 453767 w 591707"/>
                    <a:gd name="connsiteY55" fmla="*/ 573617 h 657444"/>
                    <a:gd name="connsiteX56" fmla="*/ 529967 w 591707"/>
                    <a:gd name="connsiteY56" fmla="*/ 569384 h 657444"/>
                    <a:gd name="connsiteX57" fmla="*/ 551133 w 591707"/>
                    <a:gd name="connsiteY57" fmla="*/ 565150 h 657444"/>
                    <a:gd name="connsiteX58" fmla="*/ 580767 w 591707"/>
                    <a:gd name="connsiteY58" fmla="*/ 560917 h 657444"/>
                    <a:gd name="connsiteX59" fmla="*/ 587117 w 591707"/>
                    <a:gd name="connsiteY59" fmla="*/ 558800 h 657444"/>
                    <a:gd name="connsiteX60" fmla="*/ 589233 w 591707"/>
                    <a:gd name="connsiteY60" fmla="*/ 537634 h 657444"/>
                    <a:gd name="connsiteX61" fmla="*/ 585000 w 591707"/>
                    <a:gd name="connsiteY61" fmla="*/ 531284 h 657444"/>
                    <a:gd name="connsiteX62" fmla="*/ 582883 w 591707"/>
                    <a:gd name="connsiteY62" fmla="*/ 524934 h 657444"/>
                    <a:gd name="connsiteX63" fmla="*/ 578650 w 591707"/>
                    <a:gd name="connsiteY63" fmla="*/ 514350 h 657444"/>
                    <a:gd name="connsiteX64" fmla="*/ 574417 w 591707"/>
                    <a:gd name="connsiteY64" fmla="*/ 488950 h 657444"/>
                    <a:gd name="connsiteX65" fmla="*/ 570183 w 591707"/>
                    <a:gd name="connsiteY65" fmla="*/ 478367 h 657444"/>
                    <a:gd name="connsiteX66" fmla="*/ 563833 w 591707"/>
                    <a:gd name="connsiteY66" fmla="*/ 455084 h 657444"/>
                    <a:gd name="connsiteX67" fmla="*/ 557483 w 591707"/>
                    <a:gd name="connsiteY67" fmla="*/ 448734 h 657444"/>
                    <a:gd name="connsiteX68" fmla="*/ 538433 w 591707"/>
                    <a:gd name="connsiteY68" fmla="*/ 425450 h 657444"/>
                    <a:gd name="connsiteX69" fmla="*/ 527850 w 591707"/>
                    <a:gd name="connsiteY69" fmla="*/ 410634 h 657444"/>
                    <a:gd name="connsiteX70" fmla="*/ 523617 w 591707"/>
                    <a:gd name="connsiteY70" fmla="*/ 402167 h 657444"/>
                    <a:gd name="connsiteX71" fmla="*/ 493983 w 591707"/>
                    <a:gd name="connsiteY71" fmla="*/ 376767 h 657444"/>
                    <a:gd name="connsiteX72" fmla="*/ 472817 w 591707"/>
                    <a:gd name="connsiteY72" fmla="*/ 361950 h 657444"/>
                    <a:gd name="connsiteX73" fmla="*/ 451650 w 591707"/>
                    <a:gd name="connsiteY73" fmla="*/ 353484 h 657444"/>
                    <a:gd name="connsiteX74" fmla="*/ 424133 w 591707"/>
                    <a:gd name="connsiteY74" fmla="*/ 345017 h 657444"/>
                    <a:gd name="connsiteX75" fmla="*/ 411433 w 591707"/>
                    <a:gd name="connsiteY75" fmla="*/ 342900 h 657444"/>
                    <a:gd name="connsiteX76" fmla="*/ 400850 w 591707"/>
                    <a:gd name="connsiteY76" fmla="*/ 340784 h 657444"/>
                    <a:gd name="connsiteX77" fmla="*/ 392383 w 591707"/>
                    <a:gd name="connsiteY77" fmla="*/ 336550 h 657444"/>
                    <a:gd name="connsiteX78" fmla="*/ 386033 w 591707"/>
                    <a:gd name="connsiteY78" fmla="*/ 334434 h 657444"/>
                    <a:gd name="connsiteX79" fmla="*/ 381800 w 591707"/>
                    <a:gd name="connsiteY79" fmla="*/ 323850 h 657444"/>
                    <a:gd name="connsiteX80" fmla="*/ 375450 w 591707"/>
                    <a:gd name="connsiteY80" fmla="*/ 315384 h 657444"/>
                    <a:gd name="connsiteX81" fmla="*/ 373333 w 591707"/>
                    <a:gd name="connsiteY81" fmla="*/ 306917 h 657444"/>
                    <a:gd name="connsiteX82" fmla="*/ 371217 w 591707"/>
                    <a:gd name="connsiteY82" fmla="*/ 300567 h 657444"/>
                    <a:gd name="connsiteX83" fmla="*/ 377567 w 591707"/>
                    <a:gd name="connsiteY83" fmla="*/ 275167 h 657444"/>
                    <a:gd name="connsiteX84" fmla="*/ 379683 w 591707"/>
                    <a:gd name="connsiteY84" fmla="*/ 268817 h 657444"/>
                    <a:gd name="connsiteX85" fmla="*/ 386033 w 591707"/>
                    <a:gd name="connsiteY85" fmla="*/ 262467 h 657444"/>
                    <a:gd name="connsiteX86" fmla="*/ 396617 w 591707"/>
                    <a:gd name="connsiteY86" fmla="*/ 254000 h 657444"/>
                    <a:gd name="connsiteX87" fmla="*/ 402967 w 591707"/>
                    <a:gd name="connsiteY87" fmla="*/ 247650 h 657444"/>
                    <a:gd name="connsiteX88" fmla="*/ 405083 w 591707"/>
                    <a:gd name="connsiteY88" fmla="*/ 247650 h 657444"/>
                    <a:gd name="connsiteX0" fmla="*/ 405083 w 591707"/>
                    <a:gd name="connsiteY0" fmla="*/ 247650 h 657588"/>
                    <a:gd name="connsiteX1" fmla="*/ 405083 w 591707"/>
                    <a:gd name="connsiteY1" fmla="*/ 247650 h 657588"/>
                    <a:gd name="connsiteX2" fmla="*/ 413550 w 591707"/>
                    <a:gd name="connsiteY2" fmla="*/ 222250 h 657588"/>
                    <a:gd name="connsiteX3" fmla="*/ 409317 w 591707"/>
                    <a:gd name="connsiteY3" fmla="*/ 93134 h 657588"/>
                    <a:gd name="connsiteX4" fmla="*/ 407200 w 591707"/>
                    <a:gd name="connsiteY4" fmla="*/ 80434 h 657588"/>
                    <a:gd name="connsiteX5" fmla="*/ 402967 w 591707"/>
                    <a:gd name="connsiteY5" fmla="*/ 69850 h 657588"/>
                    <a:gd name="connsiteX6" fmla="*/ 400850 w 591707"/>
                    <a:gd name="connsiteY6" fmla="*/ 61384 h 657588"/>
                    <a:gd name="connsiteX7" fmla="*/ 390267 w 591707"/>
                    <a:gd name="connsiteY7" fmla="*/ 42334 h 657588"/>
                    <a:gd name="connsiteX8" fmla="*/ 366983 w 591707"/>
                    <a:gd name="connsiteY8" fmla="*/ 21167 h 657588"/>
                    <a:gd name="connsiteX9" fmla="*/ 356400 w 591707"/>
                    <a:gd name="connsiteY9" fmla="*/ 8467 h 657588"/>
                    <a:gd name="connsiteX10" fmla="*/ 331000 w 591707"/>
                    <a:gd name="connsiteY10" fmla="*/ 0 h 657588"/>
                    <a:gd name="connsiteX11" fmla="*/ 265383 w 591707"/>
                    <a:gd name="connsiteY11" fmla="*/ 2117 h 657588"/>
                    <a:gd name="connsiteX12" fmla="*/ 216700 w 591707"/>
                    <a:gd name="connsiteY12" fmla="*/ 16934 h 657588"/>
                    <a:gd name="connsiteX13" fmla="*/ 195533 w 591707"/>
                    <a:gd name="connsiteY13" fmla="*/ 23284 h 657588"/>
                    <a:gd name="connsiteX14" fmla="*/ 182833 w 591707"/>
                    <a:gd name="connsiteY14" fmla="*/ 33867 h 657588"/>
                    <a:gd name="connsiteX15" fmla="*/ 178600 w 591707"/>
                    <a:gd name="connsiteY15" fmla="*/ 44450 h 657588"/>
                    <a:gd name="connsiteX16" fmla="*/ 165900 w 591707"/>
                    <a:gd name="connsiteY16" fmla="*/ 55034 h 657588"/>
                    <a:gd name="connsiteX17" fmla="*/ 163783 w 591707"/>
                    <a:gd name="connsiteY17" fmla="*/ 67734 h 657588"/>
                    <a:gd name="connsiteX18" fmla="*/ 157433 w 591707"/>
                    <a:gd name="connsiteY18" fmla="*/ 86784 h 657588"/>
                    <a:gd name="connsiteX19" fmla="*/ 155317 w 591707"/>
                    <a:gd name="connsiteY19" fmla="*/ 95250 h 657588"/>
                    <a:gd name="connsiteX20" fmla="*/ 161667 w 591707"/>
                    <a:gd name="connsiteY20" fmla="*/ 124884 h 657588"/>
                    <a:gd name="connsiteX21" fmla="*/ 172250 w 591707"/>
                    <a:gd name="connsiteY21" fmla="*/ 152400 h 657588"/>
                    <a:gd name="connsiteX22" fmla="*/ 157434 w 591707"/>
                    <a:gd name="connsiteY22" fmla="*/ 182034 h 657588"/>
                    <a:gd name="connsiteX23" fmla="*/ 184950 w 591707"/>
                    <a:gd name="connsiteY23" fmla="*/ 245534 h 657588"/>
                    <a:gd name="connsiteX24" fmla="*/ 199767 w 591707"/>
                    <a:gd name="connsiteY24" fmla="*/ 270934 h 657588"/>
                    <a:gd name="connsiteX25" fmla="*/ 206117 w 591707"/>
                    <a:gd name="connsiteY25" fmla="*/ 279400 h 657588"/>
                    <a:gd name="connsiteX26" fmla="*/ 210350 w 591707"/>
                    <a:gd name="connsiteY26" fmla="*/ 300567 h 657588"/>
                    <a:gd name="connsiteX27" fmla="*/ 206117 w 591707"/>
                    <a:gd name="connsiteY27" fmla="*/ 323850 h 657588"/>
                    <a:gd name="connsiteX28" fmla="*/ 199767 w 591707"/>
                    <a:gd name="connsiteY28" fmla="*/ 328084 h 657588"/>
                    <a:gd name="connsiteX29" fmla="*/ 195533 w 591707"/>
                    <a:gd name="connsiteY29" fmla="*/ 332317 h 657588"/>
                    <a:gd name="connsiteX30" fmla="*/ 184950 w 591707"/>
                    <a:gd name="connsiteY30" fmla="*/ 338667 h 657588"/>
                    <a:gd name="connsiteX31" fmla="*/ 174367 w 591707"/>
                    <a:gd name="connsiteY31" fmla="*/ 347134 h 657588"/>
                    <a:gd name="connsiteX32" fmla="*/ 161667 w 591707"/>
                    <a:gd name="connsiteY32" fmla="*/ 349250 h 657588"/>
                    <a:gd name="connsiteX33" fmla="*/ 153200 w 591707"/>
                    <a:gd name="connsiteY33" fmla="*/ 355600 h 657588"/>
                    <a:gd name="connsiteX34" fmla="*/ 132033 w 591707"/>
                    <a:gd name="connsiteY34" fmla="*/ 361950 h 657588"/>
                    <a:gd name="connsiteX35" fmla="*/ 106633 w 591707"/>
                    <a:gd name="connsiteY35" fmla="*/ 368300 h 657588"/>
                    <a:gd name="connsiteX36" fmla="*/ 98167 w 591707"/>
                    <a:gd name="connsiteY36" fmla="*/ 372534 h 657588"/>
                    <a:gd name="connsiteX37" fmla="*/ 87583 w 591707"/>
                    <a:gd name="connsiteY37" fmla="*/ 374650 h 657588"/>
                    <a:gd name="connsiteX38" fmla="*/ 79117 w 591707"/>
                    <a:gd name="connsiteY38" fmla="*/ 381000 h 657588"/>
                    <a:gd name="connsiteX39" fmla="*/ 66417 w 591707"/>
                    <a:gd name="connsiteY39" fmla="*/ 385234 h 657588"/>
                    <a:gd name="connsiteX40" fmla="*/ 45250 w 591707"/>
                    <a:gd name="connsiteY40" fmla="*/ 400050 h 657588"/>
                    <a:gd name="connsiteX41" fmla="*/ 41017 w 591707"/>
                    <a:gd name="connsiteY41" fmla="*/ 406400 h 657588"/>
                    <a:gd name="connsiteX42" fmla="*/ 34667 w 591707"/>
                    <a:gd name="connsiteY42" fmla="*/ 412750 h 657588"/>
                    <a:gd name="connsiteX43" fmla="*/ 30433 w 591707"/>
                    <a:gd name="connsiteY43" fmla="*/ 423334 h 657588"/>
                    <a:gd name="connsiteX44" fmla="*/ 19850 w 591707"/>
                    <a:gd name="connsiteY44" fmla="*/ 438150 h 657588"/>
                    <a:gd name="connsiteX45" fmla="*/ 9267 w 591707"/>
                    <a:gd name="connsiteY45" fmla="*/ 452967 h 657588"/>
                    <a:gd name="connsiteX46" fmla="*/ 11383 w 591707"/>
                    <a:gd name="connsiteY46" fmla="*/ 505884 h 657588"/>
                    <a:gd name="connsiteX47" fmla="*/ 17733 w 591707"/>
                    <a:gd name="connsiteY47" fmla="*/ 520700 h 657588"/>
                    <a:gd name="connsiteX48" fmla="*/ 19850 w 591707"/>
                    <a:gd name="connsiteY48" fmla="*/ 539750 h 657588"/>
                    <a:gd name="connsiteX49" fmla="*/ 270 w 591707"/>
                    <a:gd name="connsiteY49" fmla="*/ 556684 h 657588"/>
                    <a:gd name="connsiteX50" fmla="*/ 16146 w 591707"/>
                    <a:gd name="connsiteY50" fmla="*/ 634472 h 657588"/>
                    <a:gd name="connsiteX51" fmla="*/ 105575 w 591707"/>
                    <a:gd name="connsiteY51" fmla="*/ 654580 h 657588"/>
                    <a:gd name="connsiteX52" fmla="*/ 301367 w 591707"/>
                    <a:gd name="connsiteY52" fmla="*/ 579967 h 657588"/>
                    <a:gd name="connsiteX53" fmla="*/ 356400 w 591707"/>
                    <a:gd name="connsiteY53" fmla="*/ 569384 h 657588"/>
                    <a:gd name="connsiteX54" fmla="*/ 453767 w 591707"/>
                    <a:gd name="connsiteY54" fmla="*/ 573617 h 657588"/>
                    <a:gd name="connsiteX55" fmla="*/ 529967 w 591707"/>
                    <a:gd name="connsiteY55" fmla="*/ 569384 h 657588"/>
                    <a:gd name="connsiteX56" fmla="*/ 551133 w 591707"/>
                    <a:gd name="connsiteY56" fmla="*/ 565150 h 657588"/>
                    <a:gd name="connsiteX57" fmla="*/ 580767 w 591707"/>
                    <a:gd name="connsiteY57" fmla="*/ 560917 h 657588"/>
                    <a:gd name="connsiteX58" fmla="*/ 587117 w 591707"/>
                    <a:gd name="connsiteY58" fmla="*/ 558800 h 657588"/>
                    <a:gd name="connsiteX59" fmla="*/ 589233 w 591707"/>
                    <a:gd name="connsiteY59" fmla="*/ 537634 h 657588"/>
                    <a:gd name="connsiteX60" fmla="*/ 585000 w 591707"/>
                    <a:gd name="connsiteY60" fmla="*/ 531284 h 657588"/>
                    <a:gd name="connsiteX61" fmla="*/ 582883 w 591707"/>
                    <a:gd name="connsiteY61" fmla="*/ 524934 h 657588"/>
                    <a:gd name="connsiteX62" fmla="*/ 578650 w 591707"/>
                    <a:gd name="connsiteY62" fmla="*/ 514350 h 657588"/>
                    <a:gd name="connsiteX63" fmla="*/ 574417 w 591707"/>
                    <a:gd name="connsiteY63" fmla="*/ 488950 h 657588"/>
                    <a:gd name="connsiteX64" fmla="*/ 570183 w 591707"/>
                    <a:gd name="connsiteY64" fmla="*/ 478367 h 657588"/>
                    <a:gd name="connsiteX65" fmla="*/ 563833 w 591707"/>
                    <a:gd name="connsiteY65" fmla="*/ 455084 h 657588"/>
                    <a:gd name="connsiteX66" fmla="*/ 557483 w 591707"/>
                    <a:gd name="connsiteY66" fmla="*/ 448734 h 657588"/>
                    <a:gd name="connsiteX67" fmla="*/ 538433 w 591707"/>
                    <a:gd name="connsiteY67" fmla="*/ 425450 h 657588"/>
                    <a:gd name="connsiteX68" fmla="*/ 527850 w 591707"/>
                    <a:gd name="connsiteY68" fmla="*/ 410634 h 657588"/>
                    <a:gd name="connsiteX69" fmla="*/ 523617 w 591707"/>
                    <a:gd name="connsiteY69" fmla="*/ 402167 h 657588"/>
                    <a:gd name="connsiteX70" fmla="*/ 493983 w 591707"/>
                    <a:gd name="connsiteY70" fmla="*/ 376767 h 657588"/>
                    <a:gd name="connsiteX71" fmla="*/ 472817 w 591707"/>
                    <a:gd name="connsiteY71" fmla="*/ 361950 h 657588"/>
                    <a:gd name="connsiteX72" fmla="*/ 451650 w 591707"/>
                    <a:gd name="connsiteY72" fmla="*/ 353484 h 657588"/>
                    <a:gd name="connsiteX73" fmla="*/ 424133 w 591707"/>
                    <a:gd name="connsiteY73" fmla="*/ 345017 h 657588"/>
                    <a:gd name="connsiteX74" fmla="*/ 411433 w 591707"/>
                    <a:gd name="connsiteY74" fmla="*/ 342900 h 657588"/>
                    <a:gd name="connsiteX75" fmla="*/ 400850 w 591707"/>
                    <a:gd name="connsiteY75" fmla="*/ 340784 h 657588"/>
                    <a:gd name="connsiteX76" fmla="*/ 392383 w 591707"/>
                    <a:gd name="connsiteY76" fmla="*/ 336550 h 657588"/>
                    <a:gd name="connsiteX77" fmla="*/ 386033 w 591707"/>
                    <a:gd name="connsiteY77" fmla="*/ 334434 h 657588"/>
                    <a:gd name="connsiteX78" fmla="*/ 381800 w 591707"/>
                    <a:gd name="connsiteY78" fmla="*/ 323850 h 657588"/>
                    <a:gd name="connsiteX79" fmla="*/ 375450 w 591707"/>
                    <a:gd name="connsiteY79" fmla="*/ 315384 h 657588"/>
                    <a:gd name="connsiteX80" fmla="*/ 373333 w 591707"/>
                    <a:gd name="connsiteY80" fmla="*/ 306917 h 657588"/>
                    <a:gd name="connsiteX81" fmla="*/ 371217 w 591707"/>
                    <a:gd name="connsiteY81" fmla="*/ 300567 h 657588"/>
                    <a:gd name="connsiteX82" fmla="*/ 377567 w 591707"/>
                    <a:gd name="connsiteY82" fmla="*/ 275167 h 657588"/>
                    <a:gd name="connsiteX83" fmla="*/ 379683 w 591707"/>
                    <a:gd name="connsiteY83" fmla="*/ 268817 h 657588"/>
                    <a:gd name="connsiteX84" fmla="*/ 386033 w 591707"/>
                    <a:gd name="connsiteY84" fmla="*/ 262467 h 657588"/>
                    <a:gd name="connsiteX85" fmla="*/ 396617 w 591707"/>
                    <a:gd name="connsiteY85" fmla="*/ 254000 h 657588"/>
                    <a:gd name="connsiteX86" fmla="*/ 402967 w 591707"/>
                    <a:gd name="connsiteY86" fmla="*/ 247650 h 657588"/>
                    <a:gd name="connsiteX87" fmla="*/ 405083 w 591707"/>
                    <a:gd name="connsiteY87" fmla="*/ 247650 h 657588"/>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356400 w 591707"/>
                    <a:gd name="connsiteY52" fmla="*/ 569384 h 658315"/>
                    <a:gd name="connsiteX53" fmla="*/ 453767 w 591707"/>
                    <a:gd name="connsiteY53" fmla="*/ 573617 h 658315"/>
                    <a:gd name="connsiteX54" fmla="*/ 529967 w 591707"/>
                    <a:gd name="connsiteY54" fmla="*/ 569384 h 658315"/>
                    <a:gd name="connsiteX55" fmla="*/ 551133 w 591707"/>
                    <a:gd name="connsiteY55" fmla="*/ 565150 h 658315"/>
                    <a:gd name="connsiteX56" fmla="*/ 580767 w 591707"/>
                    <a:gd name="connsiteY56" fmla="*/ 560917 h 658315"/>
                    <a:gd name="connsiteX57" fmla="*/ 587117 w 591707"/>
                    <a:gd name="connsiteY57" fmla="*/ 558800 h 658315"/>
                    <a:gd name="connsiteX58" fmla="*/ 589233 w 591707"/>
                    <a:gd name="connsiteY58" fmla="*/ 537634 h 658315"/>
                    <a:gd name="connsiteX59" fmla="*/ 585000 w 591707"/>
                    <a:gd name="connsiteY59" fmla="*/ 531284 h 658315"/>
                    <a:gd name="connsiteX60" fmla="*/ 582883 w 591707"/>
                    <a:gd name="connsiteY60" fmla="*/ 524934 h 658315"/>
                    <a:gd name="connsiteX61" fmla="*/ 578650 w 591707"/>
                    <a:gd name="connsiteY61" fmla="*/ 514350 h 658315"/>
                    <a:gd name="connsiteX62" fmla="*/ 574417 w 591707"/>
                    <a:gd name="connsiteY62" fmla="*/ 488950 h 658315"/>
                    <a:gd name="connsiteX63" fmla="*/ 570183 w 591707"/>
                    <a:gd name="connsiteY63" fmla="*/ 478367 h 658315"/>
                    <a:gd name="connsiteX64" fmla="*/ 563833 w 591707"/>
                    <a:gd name="connsiteY64" fmla="*/ 455084 h 658315"/>
                    <a:gd name="connsiteX65" fmla="*/ 557483 w 591707"/>
                    <a:gd name="connsiteY65" fmla="*/ 448734 h 658315"/>
                    <a:gd name="connsiteX66" fmla="*/ 538433 w 591707"/>
                    <a:gd name="connsiteY66" fmla="*/ 425450 h 658315"/>
                    <a:gd name="connsiteX67" fmla="*/ 527850 w 591707"/>
                    <a:gd name="connsiteY67" fmla="*/ 410634 h 658315"/>
                    <a:gd name="connsiteX68" fmla="*/ 523617 w 591707"/>
                    <a:gd name="connsiteY68" fmla="*/ 402167 h 658315"/>
                    <a:gd name="connsiteX69" fmla="*/ 493983 w 591707"/>
                    <a:gd name="connsiteY69" fmla="*/ 376767 h 658315"/>
                    <a:gd name="connsiteX70" fmla="*/ 472817 w 591707"/>
                    <a:gd name="connsiteY70" fmla="*/ 361950 h 658315"/>
                    <a:gd name="connsiteX71" fmla="*/ 451650 w 591707"/>
                    <a:gd name="connsiteY71" fmla="*/ 353484 h 658315"/>
                    <a:gd name="connsiteX72" fmla="*/ 424133 w 591707"/>
                    <a:gd name="connsiteY72" fmla="*/ 345017 h 658315"/>
                    <a:gd name="connsiteX73" fmla="*/ 411433 w 591707"/>
                    <a:gd name="connsiteY73" fmla="*/ 342900 h 658315"/>
                    <a:gd name="connsiteX74" fmla="*/ 400850 w 591707"/>
                    <a:gd name="connsiteY74" fmla="*/ 340784 h 658315"/>
                    <a:gd name="connsiteX75" fmla="*/ 392383 w 591707"/>
                    <a:gd name="connsiteY75" fmla="*/ 336550 h 658315"/>
                    <a:gd name="connsiteX76" fmla="*/ 386033 w 591707"/>
                    <a:gd name="connsiteY76" fmla="*/ 334434 h 658315"/>
                    <a:gd name="connsiteX77" fmla="*/ 381800 w 591707"/>
                    <a:gd name="connsiteY77" fmla="*/ 323850 h 658315"/>
                    <a:gd name="connsiteX78" fmla="*/ 375450 w 591707"/>
                    <a:gd name="connsiteY78" fmla="*/ 315384 h 658315"/>
                    <a:gd name="connsiteX79" fmla="*/ 373333 w 591707"/>
                    <a:gd name="connsiteY79" fmla="*/ 306917 h 658315"/>
                    <a:gd name="connsiteX80" fmla="*/ 371217 w 591707"/>
                    <a:gd name="connsiteY80" fmla="*/ 300567 h 658315"/>
                    <a:gd name="connsiteX81" fmla="*/ 377567 w 591707"/>
                    <a:gd name="connsiteY81" fmla="*/ 275167 h 658315"/>
                    <a:gd name="connsiteX82" fmla="*/ 379683 w 591707"/>
                    <a:gd name="connsiteY82" fmla="*/ 268817 h 658315"/>
                    <a:gd name="connsiteX83" fmla="*/ 386033 w 591707"/>
                    <a:gd name="connsiteY83" fmla="*/ 262467 h 658315"/>
                    <a:gd name="connsiteX84" fmla="*/ 396617 w 591707"/>
                    <a:gd name="connsiteY84" fmla="*/ 254000 h 658315"/>
                    <a:gd name="connsiteX85" fmla="*/ 402967 w 591707"/>
                    <a:gd name="connsiteY85" fmla="*/ 247650 h 658315"/>
                    <a:gd name="connsiteX86" fmla="*/ 405083 w 591707"/>
                    <a:gd name="connsiteY86" fmla="*/ 247650 h 658315"/>
                    <a:gd name="connsiteX0" fmla="*/ 405083 w 591707"/>
                    <a:gd name="connsiteY0" fmla="*/ 247650 h 658022"/>
                    <a:gd name="connsiteX1" fmla="*/ 405083 w 591707"/>
                    <a:gd name="connsiteY1" fmla="*/ 247650 h 658022"/>
                    <a:gd name="connsiteX2" fmla="*/ 413550 w 591707"/>
                    <a:gd name="connsiteY2" fmla="*/ 222250 h 658022"/>
                    <a:gd name="connsiteX3" fmla="*/ 409317 w 591707"/>
                    <a:gd name="connsiteY3" fmla="*/ 93134 h 658022"/>
                    <a:gd name="connsiteX4" fmla="*/ 407200 w 591707"/>
                    <a:gd name="connsiteY4" fmla="*/ 80434 h 658022"/>
                    <a:gd name="connsiteX5" fmla="*/ 402967 w 591707"/>
                    <a:gd name="connsiteY5" fmla="*/ 69850 h 658022"/>
                    <a:gd name="connsiteX6" fmla="*/ 400850 w 591707"/>
                    <a:gd name="connsiteY6" fmla="*/ 61384 h 658022"/>
                    <a:gd name="connsiteX7" fmla="*/ 390267 w 591707"/>
                    <a:gd name="connsiteY7" fmla="*/ 42334 h 658022"/>
                    <a:gd name="connsiteX8" fmla="*/ 366983 w 591707"/>
                    <a:gd name="connsiteY8" fmla="*/ 21167 h 658022"/>
                    <a:gd name="connsiteX9" fmla="*/ 356400 w 591707"/>
                    <a:gd name="connsiteY9" fmla="*/ 8467 h 658022"/>
                    <a:gd name="connsiteX10" fmla="*/ 331000 w 591707"/>
                    <a:gd name="connsiteY10" fmla="*/ 0 h 658022"/>
                    <a:gd name="connsiteX11" fmla="*/ 265383 w 591707"/>
                    <a:gd name="connsiteY11" fmla="*/ 2117 h 658022"/>
                    <a:gd name="connsiteX12" fmla="*/ 216700 w 591707"/>
                    <a:gd name="connsiteY12" fmla="*/ 16934 h 658022"/>
                    <a:gd name="connsiteX13" fmla="*/ 195533 w 591707"/>
                    <a:gd name="connsiteY13" fmla="*/ 23284 h 658022"/>
                    <a:gd name="connsiteX14" fmla="*/ 182833 w 591707"/>
                    <a:gd name="connsiteY14" fmla="*/ 33867 h 658022"/>
                    <a:gd name="connsiteX15" fmla="*/ 178600 w 591707"/>
                    <a:gd name="connsiteY15" fmla="*/ 44450 h 658022"/>
                    <a:gd name="connsiteX16" fmla="*/ 165900 w 591707"/>
                    <a:gd name="connsiteY16" fmla="*/ 55034 h 658022"/>
                    <a:gd name="connsiteX17" fmla="*/ 163783 w 591707"/>
                    <a:gd name="connsiteY17" fmla="*/ 67734 h 658022"/>
                    <a:gd name="connsiteX18" fmla="*/ 157433 w 591707"/>
                    <a:gd name="connsiteY18" fmla="*/ 86784 h 658022"/>
                    <a:gd name="connsiteX19" fmla="*/ 155317 w 591707"/>
                    <a:gd name="connsiteY19" fmla="*/ 95250 h 658022"/>
                    <a:gd name="connsiteX20" fmla="*/ 161667 w 591707"/>
                    <a:gd name="connsiteY20" fmla="*/ 124884 h 658022"/>
                    <a:gd name="connsiteX21" fmla="*/ 172250 w 591707"/>
                    <a:gd name="connsiteY21" fmla="*/ 152400 h 658022"/>
                    <a:gd name="connsiteX22" fmla="*/ 157434 w 591707"/>
                    <a:gd name="connsiteY22" fmla="*/ 182034 h 658022"/>
                    <a:gd name="connsiteX23" fmla="*/ 184950 w 591707"/>
                    <a:gd name="connsiteY23" fmla="*/ 245534 h 658022"/>
                    <a:gd name="connsiteX24" fmla="*/ 199767 w 591707"/>
                    <a:gd name="connsiteY24" fmla="*/ 270934 h 658022"/>
                    <a:gd name="connsiteX25" fmla="*/ 206117 w 591707"/>
                    <a:gd name="connsiteY25" fmla="*/ 279400 h 658022"/>
                    <a:gd name="connsiteX26" fmla="*/ 210350 w 591707"/>
                    <a:gd name="connsiteY26" fmla="*/ 300567 h 658022"/>
                    <a:gd name="connsiteX27" fmla="*/ 206117 w 591707"/>
                    <a:gd name="connsiteY27" fmla="*/ 323850 h 658022"/>
                    <a:gd name="connsiteX28" fmla="*/ 199767 w 591707"/>
                    <a:gd name="connsiteY28" fmla="*/ 328084 h 658022"/>
                    <a:gd name="connsiteX29" fmla="*/ 195533 w 591707"/>
                    <a:gd name="connsiteY29" fmla="*/ 332317 h 658022"/>
                    <a:gd name="connsiteX30" fmla="*/ 184950 w 591707"/>
                    <a:gd name="connsiteY30" fmla="*/ 338667 h 658022"/>
                    <a:gd name="connsiteX31" fmla="*/ 174367 w 591707"/>
                    <a:gd name="connsiteY31" fmla="*/ 347134 h 658022"/>
                    <a:gd name="connsiteX32" fmla="*/ 161667 w 591707"/>
                    <a:gd name="connsiteY32" fmla="*/ 349250 h 658022"/>
                    <a:gd name="connsiteX33" fmla="*/ 153200 w 591707"/>
                    <a:gd name="connsiteY33" fmla="*/ 355600 h 658022"/>
                    <a:gd name="connsiteX34" fmla="*/ 132033 w 591707"/>
                    <a:gd name="connsiteY34" fmla="*/ 361950 h 658022"/>
                    <a:gd name="connsiteX35" fmla="*/ 106633 w 591707"/>
                    <a:gd name="connsiteY35" fmla="*/ 368300 h 658022"/>
                    <a:gd name="connsiteX36" fmla="*/ 98167 w 591707"/>
                    <a:gd name="connsiteY36" fmla="*/ 372534 h 658022"/>
                    <a:gd name="connsiteX37" fmla="*/ 87583 w 591707"/>
                    <a:gd name="connsiteY37" fmla="*/ 374650 h 658022"/>
                    <a:gd name="connsiteX38" fmla="*/ 79117 w 591707"/>
                    <a:gd name="connsiteY38" fmla="*/ 381000 h 658022"/>
                    <a:gd name="connsiteX39" fmla="*/ 66417 w 591707"/>
                    <a:gd name="connsiteY39" fmla="*/ 385234 h 658022"/>
                    <a:gd name="connsiteX40" fmla="*/ 45250 w 591707"/>
                    <a:gd name="connsiteY40" fmla="*/ 400050 h 658022"/>
                    <a:gd name="connsiteX41" fmla="*/ 41017 w 591707"/>
                    <a:gd name="connsiteY41" fmla="*/ 406400 h 658022"/>
                    <a:gd name="connsiteX42" fmla="*/ 34667 w 591707"/>
                    <a:gd name="connsiteY42" fmla="*/ 412750 h 658022"/>
                    <a:gd name="connsiteX43" fmla="*/ 30433 w 591707"/>
                    <a:gd name="connsiteY43" fmla="*/ 423334 h 658022"/>
                    <a:gd name="connsiteX44" fmla="*/ 19850 w 591707"/>
                    <a:gd name="connsiteY44" fmla="*/ 438150 h 658022"/>
                    <a:gd name="connsiteX45" fmla="*/ 9267 w 591707"/>
                    <a:gd name="connsiteY45" fmla="*/ 452967 h 658022"/>
                    <a:gd name="connsiteX46" fmla="*/ 11383 w 591707"/>
                    <a:gd name="connsiteY46" fmla="*/ 505884 h 658022"/>
                    <a:gd name="connsiteX47" fmla="*/ 17733 w 591707"/>
                    <a:gd name="connsiteY47" fmla="*/ 520700 h 658022"/>
                    <a:gd name="connsiteX48" fmla="*/ 19850 w 591707"/>
                    <a:gd name="connsiteY48" fmla="*/ 539750 h 658022"/>
                    <a:gd name="connsiteX49" fmla="*/ 270 w 591707"/>
                    <a:gd name="connsiteY49" fmla="*/ 556684 h 658022"/>
                    <a:gd name="connsiteX50" fmla="*/ 16146 w 591707"/>
                    <a:gd name="connsiteY50" fmla="*/ 634472 h 658022"/>
                    <a:gd name="connsiteX51" fmla="*/ 105575 w 591707"/>
                    <a:gd name="connsiteY51" fmla="*/ 654580 h 658022"/>
                    <a:gd name="connsiteX52" fmla="*/ 453767 w 591707"/>
                    <a:gd name="connsiteY52" fmla="*/ 573617 h 658022"/>
                    <a:gd name="connsiteX53" fmla="*/ 529967 w 591707"/>
                    <a:gd name="connsiteY53" fmla="*/ 569384 h 658022"/>
                    <a:gd name="connsiteX54" fmla="*/ 551133 w 591707"/>
                    <a:gd name="connsiteY54" fmla="*/ 565150 h 658022"/>
                    <a:gd name="connsiteX55" fmla="*/ 580767 w 591707"/>
                    <a:gd name="connsiteY55" fmla="*/ 560917 h 658022"/>
                    <a:gd name="connsiteX56" fmla="*/ 587117 w 591707"/>
                    <a:gd name="connsiteY56" fmla="*/ 558800 h 658022"/>
                    <a:gd name="connsiteX57" fmla="*/ 589233 w 591707"/>
                    <a:gd name="connsiteY57" fmla="*/ 537634 h 658022"/>
                    <a:gd name="connsiteX58" fmla="*/ 585000 w 591707"/>
                    <a:gd name="connsiteY58" fmla="*/ 531284 h 658022"/>
                    <a:gd name="connsiteX59" fmla="*/ 582883 w 591707"/>
                    <a:gd name="connsiteY59" fmla="*/ 524934 h 658022"/>
                    <a:gd name="connsiteX60" fmla="*/ 578650 w 591707"/>
                    <a:gd name="connsiteY60" fmla="*/ 514350 h 658022"/>
                    <a:gd name="connsiteX61" fmla="*/ 574417 w 591707"/>
                    <a:gd name="connsiteY61" fmla="*/ 488950 h 658022"/>
                    <a:gd name="connsiteX62" fmla="*/ 570183 w 591707"/>
                    <a:gd name="connsiteY62" fmla="*/ 478367 h 658022"/>
                    <a:gd name="connsiteX63" fmla="*/ 563833 w 591707"/>
                    <a:gd name="connsiteY63" fmla="*/ 455084 h 658022"/>
                    <a:gd name="connsiteX64" fmla="*/ 557483 w 591707"/>
                    <a:gd name="connsiteY64" fmla="*/ 448734 h 658022"/>
                    <a:gd name="connsiteX65" fmla="*/ 538433 w 591707"/>
                    <a:gd name="connsiteY65" fmla="*/ 425450 h 658022"/>
                    <a:gd name="connsiteX66" fmla="*/ 527850 w 591707"/>
                    <a:gd name="connsiteY66" fmla="*/ 410634 h 658022"/>
                    <a:gd name="connsiteX67" fmla="*/ 523617 w 591707"/>
                    <a:gd name="connsiteY67" fmla="*/ 402167 h 658022"/>
                    <a:gd name="connsiteX68" fmla="*/ 493983 w 591707"/>
                    <a:gd name="connsiteY68" fmla="*/ 376767 h 658022"/>
                    <a:gd name="connsiteX69" fmla="*/ 472817 w 591707"/>
                    <a:gd name="connsiteY69" fmla="*/ 361950 h 658022"/>
                    <a:gd name="connsiteX70" fmla="*/ 451650 w 591707"/>
                    <a:gd name="connsiteY70" fmla="*/ 353484 h 658022"/>
                    <a:gd name="connsiteX71" fmla="*/ 424133 w 591707"/>
                    <a:gd name="connsiteY71" fmla="*/ 345017 h 658022"/>
                    <a:gd name="connsiteX72" fmla="*/ 411433 w 591707"/>
                    <a:gd name="connsiteY72" fmla="*/ 342900 h 658022"/>
                    <a:gd name="connsiteX73" fmla="*/ 400850 w 591707"/>
                    <a:gd name="connsiteY73" fmla="*/ 340784 h 658022"/>
                    <a:gd name="connsiteX74" fmla="*/ 392383 w 591707"/>
                    <a:gd name="connsiteY74" fmla="*/ 336550 h 658022"/>
                    <a:gd name="connsiteX75" fmla="*/ 386033 w 591707"/>
                    <a:gd name="connsiteY75" fmla="*/ 334434 h 658022"/>
                    <a:gd name="connsiteX76" fmla="*/ 381800 w 591707"/>
                    <a:gd name="connsiteY76" fmla="*/ 323850 h 658022"/>
                    <a:gd name="connsiteX77" fmla="*/ 375450 w 591707"/>
                    <a:gd name="connsiteY77" fmla="*/ 315384 h 658022"/>
                    <a:gd name="connsiteX78" fmla="*/ 373333 w 591707"/>
                    <a:gd name="connsiteY78" fmla="*/ 306917 h 658022"/>
                    <a:gd name="connsiteX79" fmla="*/ 371217 w 591707"/>
                    <a:gd name="connsiteY79" fmla="*/ 300567 h 658022"/>
                    <a:gd name="connsiteX80" fmla="*/ 377567 w 591707"/>
                    <a:gd name="connsiteY80" fmla="*/ 275167 h 658022"/>
                    <a:gd name="connsiteX81" fmla="*/ 379683 w 591707"/>
                    <a:gd name="connsiteY81" fmla="*/ 268817 h 658022"/>
                    <a:gd name="connsiteX82" fmla="*/ 386033 w 591707"/>
                    <a:gd name="connsiteY82" fmla="*/ 262467 h 658022"/>
                    <a:gd name="connsiteX83" fmla="*/ 396617 w 591707"/>
                    <a:gd name="connsiteY83" fmla="*/ 254000 h 658022"/>
                    <a:gd name="connsiteX84" fmla="*/ 402967 w 591707"/>
                    <a:gd name="connsiteY84" fmla="*/ 247650 h 658022"/>
                    <a:gd name="connsiteX85" fmla="*/ 405083 w 591707"/>
                    <a:gd name="connsiteY85" fmla="*/ 247650 h 658022"/>
                    <a:gd name="connsiteX0" fmla="*/ 405083 w 591707"/>
                    <a:gd name="connsiteY0" fmla="*/ 247650 h 658315"/>
                    <a:gd name="connsiteX1" fmla="*/ 405083 w 591707"/>
                    <a:gd name="connsiteY1" fmla="*/ 247650 h 658315"/>
                    <a:gd name="connsiteX2" fmla="*/ 413550 w 591707"/>
                    <a:gd name="connsiteY2" fmla="*/ 222250 h 658315"/>
                    <a:gd name="connsiteX3" fmla="*/ 409317 w 591707"/>
                    <a:gd name="connsiteY3" fmla="*/ 93134 h 658315"/>
                    <a:gd name="connsiteX4" fmla="*/ 407200 w 591707"/>
                    <a:gd name="connsiteY4" fmla="*/ 80434 h 658315"/>
                    <a:gd name="connsiteX5" fmla="*/ 402967 w 591707"/>
                    <a:gd name="connsiteY5" fmla="*/ 69850 h 658315"/>
                    <a:gd name="connsiteX6" fmla="*/ 400850 w 591707"/>
                    <a:gd name="connsiteY6" fmla="*/ 61384 h 658315"/>
                    <a:gd name="connsiteX7" fmla="*/ 390267 w 591707"/>
                    <a:gd name="connsiteY7" fmla="*/ 42334 h 658315"/>
                    <a:gd name="connsiteX8" fmla="*/ 366983 w 591707"/>
                    <a:gd name="connsiteY8" fmla="*/ 21167 h 658315"/>
                    <a:gd name="connsiteX9" fmla="*/ 356400 w 591707"/>
                    <a:gd name="connsiteY9" fmla="*/ 8467 h 658315"/>
                    <a:gd name="connsiteX10" fmla="*/ 331000 w 591707"/>
                    <a:gd name="connsiteY10" fmla="*/ 0 h 658315"/>
                    <a:gd name="connsiteX11" fmla="*/ 265383 w 591707"/>
                    <a:gd name="connsiteY11" fmla="*/ 2117 h 658315"/>
                    <a:gd name="connsiteX12" fmla="*/ 216700 w 591707"/>
                    <a:gd name="connsiteY12" fmla="*/ 16934 h 658315"/>
                    <a:gd name="connsiteX13" fmla="*/ 195533 w 591707"/>
                    <a:gd name="connsiteY13" fmla="*/ 23284 h 658315"/>
                    <a:gd name="connsiteX14" fmla="*/ 182833 w 591707"/>
                    <a:gd name="connsiteY14" fmla="*/ 33867 h 658315"/>
                    <a:gd name="connsiteX15" fmla="*/ 178600 w 591707"/>
                    <a:gd name="connsiteY15" fmla="*/ 44450 h 658315"/>
                    <a:gd name="connsiteX16" fmla="*/ 165900 w 591707"/>
                    <a:gd name="connsiteY16" fmla="*/ 55034 h 658315"/>
                    <a:gd name="connsiteX17" fmla="*/ 163783 w 591707"/>
                    <a:gd name="connsiteY17" fmla="*/ 67734 h 658315"/>
                    <a:gd name="connsiteX18" fmla="*/ 157433 w 591707"/>
                    <a:gd name="connsiteY18" fmla="*/ 86784 h 658315"/>
                    <a:gd name="connsiteX19" fmla="*/ 155317 w 591707"/>
                    <a:gd name="connsiteY19" fmla="*/ 95250 h 658315"/>
                    <a:gd name="connsiteX20" fmla="*/ 161667 w 591707"/>
                    <a:gd name="connsiteY20" fmla="*/ 124884 h 658315"/>
                    <a:gd name="connsiteX21" fmla="*/ 172250 w 591707"/>
                    <a:gd name="connsiteY21" fmla="*/ 152400 h 658315"/>
                    <a:gd name="connsiteX22" fmla="*/ 157434 w 591707"/>
                    <a:gd name="connsiteY22" fmla="*/ 182034 h 658315"/>
                    <a:gd name="connsiteX23" fmla="*/ 184950 w 591707"/>
                    <a:gd name="connsiteY23" fmla="*/ 245534 h 658315"/>
                    <a:gd name="connsiteX24" fmla="*/ 199767 w 591707"/>
                    <a:gd name="connsiteY24" fmla="*/ 270934 h 658315"/>
                    <a:gd name="connsiteX25" fmla="*/ 206117 w 591707"/>
                    <a:gd name="connsiteY25" fmla="*/ 279400 h 658315"/>
                    <a:gd name="connsiteX26" fmla="*/ 210350 w 591707"/>
                    <a:gd name="connsiteY26" fmla="*/ 300567 h 658315"/>
                    <a:gd name="connsiteX27" fmla="*/ 206117 w 591707"/>
                    <a:gd name="connsiteY27" fmla="*/ 323850 h 658315"/>
                    <a:gd name="connsiteX28" fmla="*/ 199767 w 591707"/>
                    <a:gd name="connsiteY28" fmla="*/ 328084 h 658315"/>
                    <a:gd name="connsiteX29" fmla="*/ 195533 w 591707"/>
                    <a:gd name="connsiteY29" fmla="*/ 332317 h 658315"/>
                    <a:gd name="connsiteX30" fmla="*/ 184950 w 591707"/>
                    <a:gd name="connsiteY30" fmla="*/ 338667 h 658315"/>
                    <a:gd name="connsiteX31" fmla="*/ 174367 w 591707"/>
                    <a:gd name="connsiteY31" fmla="*/ 347134 h 658315"/>
                    <a:gd name="connsiteX32" fmla="*/ 161667 w 591707"/>
                    <a:gd name="connsiteY32" fmla="*/ 349250 h 658315"/>
                    <a:gd name="connsiteX33" fmla="*/ 153200 w 591707"/>
                    <a:gd name="connsiteY33" fmla="*/ 355600 h 658315"/>
                    <a:gd name="connsiteX34" fmla="*/ 132033 w 591707"/>
                    <a:gd name="connsiteY34" fmla="*/ 361950 h 658315"/>
                    <a:gd name="connsiteX35" fmla="*/ 106633 w 591707"/>
                    <a:gd name="connsiteY35" fmla="*/ 368300 h 658315"/>
                    <a:gd name="connsiteX36" fmla="*/ 98167 w 591707"/>
                    <a:gd name="connsiteY36" fmla="*/ 372534 h 658315"/>
                    <a:gd name="connsiteX37" fmla="*/ 87583 w 591707"/>
                    <a:gd name="connsiteY37" fmla="*/ 374650 h 658315"/>
                    <a:gd name="connsiteX38" fmla="*/ 79117 w 591707"/>
                    <a:gd name="connsiteY38" fmla="*/ 381000 h 658315"/>
                    <a:gd name="connsiteX39" fmla="*/ 66417 w 591707"/>
                    <a:gd name="connsiteY39" fmla="*/ 385234 h 658315"/>
                    <a:gd name="connsiteX40" fmla="*/ 45250 w 591707"/>
                    <a:gd name="connsiteY40" fmla="*/ 400050 h 658315"/>
                    <a:gd name="connsiteX41" fmla="*/ 41017 w 591707"/>
                    <a:gd name="connsiteY41" fmla="*/ 406400 h 658315"/>
                    <a:gd name="connsiteX42" fmla="*/ 34667 w 591707"/>
                    <a:gd name="connsiteY42" fmla="*/ 412750 h 658315"/>
                    <a:gd name="connsiteX43" fmla="*/ 30433 w 591707"/>
                    <a:gd name="connsiteY43" fmla="*/ 423334 h 658315"/>
                    <a:gd name="connsiteX44" fmla="*/ 19850 w 591707"/>
                    <a:gd name="connsiteY44" fmla="*/ 438150 h 658315"/>
                    <a:gd name="connsiteX45" fmla="*/ 9267 w 591707"/>
                    <a:gd name="connsiteY45" fmla="*/ 452967 h 658315"/>
                    <a:gd name="connsiteX46" fmla="*/ 11383 w 591707"/>
                    <a:gd name="connsiteY46" fmla="*/ 505884 h 658315"/>
                    <a:gd name="connsiteX47" fmla="*/ 17733 w 591707"/>
                    <a:gd name="connsiteY47" fmla="*/ 520700 h 658315"/>
                    <a:gd name="connsiteX48" fmla="*/ 19850 w 591707"/>
                    <a:gd name="connsiteY48" fmla="*/ 539750 h 658315"/>
                    <a:gd name="connsiteX49" fmla="*/ 270 w 591707"/>
                    <a:gd name="connsiteY49" fmla="*/ 556684 h 658315"/>
                    <a:gd name="connsiteX50" fmla="*/ 16146 w 591707"/>
                    <a:gd name="connsiteY50" fmla="*/ 634472 h 658315"/>
                    <a:gd name="connsiteX51" fmla="*/ 105575 w 591707"/>
                    <a:gd name="connsiteY51" fmla="*/ 654580 h 658315"/>
                    <a:gd name="connsiteX52" fmla="*/ 529967 w 591707"/>
                    <a:gd name="connsiteY52" fmla="*/ 569384 h 658315"/>
                    <a:gd name="connsiteX53" fmla="*/ 551133 w 591707"/>
                    <a:gd name="connsiteY53" fmla="*/ 565150 h 658315"/>
                    <a:gd name="connsiteX54" fmla="*/ 580767 w 591707"/>
                    <a:gd name="connsiteY54" fmla="*/ 560917 h 658315"/>
                    <a:gd name="connsiteX55" fmla="*/ 587117 w 591707"/>
                    <a:gd name="connsiteY55" fmla="*/ 558800 h 658315"/>
                    <a:gd name="connsiteX56" fmla="*/ 589233 w 591707"/>
                    <a:gd name="connsiteY56" fmla="*/ 537634 h 658315"/>
                    <a:gd name="connsiteX57" fmla="*/ 585000 w 591707"/>
                    <a:gd name="connsiteY57" fmla="*/ 531284 h 658315"/>
                    <a:gd name="connsiteX58" fmla="*/ 582883 w 591707"/>
                    <a:gd name="connsiteY58" fmla="*/ 524934 h 658315"/>
                    <a:gd name="connsiteX59" fmla="*/ 578650 w 591707"/>
                    <a:gd name="connsiteY59" fmla="*/ 514350 h 658315"/>
                    <a:gd name="connsiteX60" fmla="*/ 574417 w 591707"/>
                    <a:gd name="connsiteY60" fmla="*/ 488950 h 658315"/>
                    <a:gd name="connsiteX61" fmla="*/ 570183 w 591707"/>
                    <a:gd name="connsiteY61" fmla="*/ 478367 h 658315"/>
                    <a:gd name="connsiteX62" fmla="*/ 563833 w 591707"/>
                    <a:gd name="connsiteY62" fmla="*/ 455084 h 658315"/>
                    <a:gd name="connsiteX63" fmla="*/ 557483 w 591707"/>
                    <a:gd name="connsiteY63" fmla="*/ 448734 h 658315"/>
                    <a:gd name="connsiteX64" fmla="*/ 538433 w 591707"/>
                    <a:gd name="connsiteY64" fmla="*/ 425450 h 658315"/>
                    <a:gd name="connsiteX65" fmla="*/ 527850 w 591707"/>
                    <a:gd name="connsiteY65" fmla="*/ 410634 h 658315"/>
                    <a:gd name="connsiteX66" fmla="*/ 523617 w 591707"/>
                    <a:gd name="connsiteY66" fmla="*/ 402167 h 658315"/>
                    <a:gd name="connsiteX67" fmla="*/ 493983 w 591707"/>
                    <a:gd name="connsiteY67" fmla="*/ 376767 h 658315"/>
                    <a:gd name="connsiteX68" fmla="*/ 472817 w 591707"/>
                    <a:gd name="connsiteY68" fmla="*/ 361950 h 658315"/>
                    <a:gd name="connsiteX69" fmla="*/ 451650 w 591707"/>
                    <a:gd name="connsiteY69" fmla="*/ 353484 h 658315"/>
                    <a:gd name="connsiteX70" fmla="*/ 424133 w 591707"/>
                    <a:gd name="connsiteY70" fmla="*/ 345017 h 658315"/>
                    <a:gd name="connsiteX71" fmla="*/ 411433 w 591707"/>
                    <a:gd name="connsiteY71" fmla="*/ 342900 h 658315"/>
                    <a:gd name="connsiteX72" fmla="*/ 400850 w 591707"/>
                    <a:gd name="connsiteY72" fmla="*/ 340784 h 658315"/>
                    <a:gd name="connsiteX73" fmla="*/ 392383 w 591707"/>
                    <a:gd name="connsiteY73" fmla="*/ 336550 h 658315"/>
                    <a:gd name="connsiteX74" fmla="*/ 386033 w 591707"/>
                    <a:gd name="connsiteY74" fmla="*/ 334434 h 658315"/>
                    <a:gd name="connsiteX75" fmla="*/ 381800 w 591707"/>
                    <a:gd name="connsiteY75" fmla="*/ 323850 h 658315"/>
                    <a:gd name="connsiteX76" fmla="*/ 375450 w 591707"/>
                    <a:gd name="connsiteY76" fmla="*/ 315384 h 658315"/>
                    <a:gd name="connsiteX77" fmla="*/ 373333 w 591707"/>
                    <a:gd name="connsiteY77" fmla="*/ 306917 h 658315"/>
                    <a:gd name="connsiteX78" fmla="*/ 371217 w 591707"/>
                    <a:gd name="connsiteY78" fmla="*/ 300567 h 658315"/>
                    <a:gd name="connsiteX79" fmla="*/ 377567 w 591707"/>
                    <a:gd name="connsiteY79" fmla="*/ 275167 h 658315"/>
                    <a:gd name="connsiteX80" fmla="*/ 379683 w 591707"/>
                    <a:gd name="connsiteY80" fmla="*/ 268817 h 658315"/>
                    <a:gd name="connsiteX81" fmla="*/ 386033 w 591707"/>
                    <a:gd name="connsiteY81" fmla="*/ 262467 h 658315"/>
                    <a:gd name="connsiteX82" fmla="*/ 396617 w 591707"/>
                    <a:gd name="connsiteY82" fmla="*/ 254000 h 658315"/>
                    <a:gd name="connsiteX83" fmla="*/ 402967 w 591707"/>
                    <a:gd name="connsiteY83" fmla="*/ 247650 h 658315"/>
                    <a:gd name="connsiteX84" fmla="*/ 405083 w 591707"/>
                    <a:gd name="connsiteY84" fmla="*/ 247650 h 658315"/>
                    <a:gd name="connsiteX0" fmla="*/ 405083 w 592966"/>
                    <a:gd name="connsiteY0" fmla="*/ 247650 h 658609"/>
                    <a:gd name="connsiteX1" fmla="*/ 405083 w 592966"/>
                    <a:gd name="connsiteY1" fmla="*/ 247650 h 658609"/>
                    <a:gd name="connsiteX2" fmla="*/ 413550 w 592966"/>
                    <a:gd name="connsiteY2" fmla="*/ 222250 h 658609"/>
                    <a:gd name="connsiteX3" fmla="*/ 409317 w 592966"/>
                    <a:gd name="connsiteY3" fmla="*/ 93134 h 658609"/>
                    <a:gd name="connsiteX4" fmla="*/ 407200 w 592966"/>
                    <a:gd name="connsiteY4" fmla="*/ 80434 h 658609"/>
                    <a:gd name="connsiteX5" fmla="*/ 402967 w 592966"/>
                    <a:gd name="connsiteY5" fmla="*/ 69850 h 658609"/>
                    <a:gd name="connsiteX6" fmla="*/ 400850 w 592966"/>
                    <a:gd name="connsiteY6" fmla="*/ 61384 h 658609"/>
                    <a:gd name="connsiteX7" fmla="*/ 390267 w 592966"/>
                    <a:gd name="connsiteY7" fmla="*/ 42334 h 658609"/>
                    <a:gd name="connsiteX8" fmla="*/ 366983 w 592966"/>
                    <a:gd name="connsiteY8" fmla="*/ 21167 h 658609"/>
                    <a:gd name="connsiteX9" fmla="*/ 356400 w 592966"/>
                    <a:gd name="connsiteY9" fmla="*/ 8467 h 658609"/>
                    <a:gd name="connsiteX10" fmla="*/ 331000 w 592966"/>
                    <a:gd name="connsiteY10" fmla="*/ 0 h 658609"/>
                    <a:gd name="connsiteX11" fmla="*/ 265383 w 592966"/>
                    <a:gd name="connsiteY11" fmla="*/ 2117 h 658609"/>
                    <a:gd name="connsiteX12" fmla="*/ 216700 w 592966"/>
                    <a:gd name="connsiteY12" fmla="*/ 16934 h 658609"/>
                    <a:gd name="connsiteX13" fmla="*/ 195533 w 592966"/>
                    <a:gd name="connsiteY13" fmla="*/ 23284 h 658609"/>
                    <a:gd name="connsiteX14" fmla="*/ 182833 w 592966"/>
                    <a:gd name="connsiteY14" fmla="*/ 33867 h 658609"/>
                    <a:gd name="connsiteX15" fmla="*/ 178600 w 592966"/>
                    <a:gd name="connsiteY15" fmla="*/ 44450 h 658609"/>
                    <a:gd name="connsiteX16" fmla="*/ 165900 w 592966"/>
                    <a:gd name="connsiteY16" fmla="*/ 55034 h 658609"/>
                    <a:gd name="connsiteX17" fmla="*/ 163783 w 592966"/>
                    <a:gd name="connsiteY17" fmla="*/ 67734 h 658609"/>
                    <a:gd name="connsiteX18" fmla="*/ 157433 w 592966"/>
                    <a:gd name="connsiteY18" fmla="*/ 86784 h 658609"/>
                    <a:gd name="connsiteX19" fmla="*/ 155317 w 592966"/>
                    <a:gd name="connsiteY19" fmla="*/ 95250 h 658609"/>
                    <a:gd name="connsiteX20" fmla="*/ 161667 w 592966"/>
                    <a:gd name="connsiteY20" fmla="*/ 124884 h 658609"/>
                    <a:gd name="connsiteX21" fmla="*/ 172250 w 592966"/>
                    <a:gd name="connsiteY21" fmla="*/ 152400 h 658609"/>
                    <a:gd name="connsiteX22" fmla="*/ 157434 w 592966"/>
                    <a:gd name="connsiteY22" fmla="*/ 182034 h 658609"/>
                    <a:gd name="connsiteX23" fmla="*/ 184950 w 592966"/>
                    <a:gd name="connsiteY23" fmla="*/ 245534 h 658609"/>
                    <a:gd name="connsiteX24" fmla="*/ 199767 w 592966"/>
                    <a:gd name="connsiteY24" fmla="*/ 270934 h 658609"/>
                    <a:gd name="connsiteX25" fmla="*/ 206117 w 592966"/>
                    <a:gd name="connsiteY25" fmla="*/ 279400 h 658609"/>
                    <a:gd name="connsiteX26" fmla="*/ 210350 w 592966"/>
                    <a:gd name="connsiteY26" fmla="*/ 300567 h 658609"/>
                    <a:gd name="connsiteX27" fmla="*/ 206117 w 592966"/>
                    <a:gd name="connsiteY27" fmla="*/ 323850 h 658609"/>
                    <a:gd name="connsiteX28" fmla="*/ 199767 w 592966"/>
                    <a:gd name="connsiteY28" fmla="*/ 328084 h 658609"/>
                    <a:gd name="connsiteX29" fmla="*/ 195533 w 592966"/>
                    <a:gd name="connsiteY29" fmla="*/ 332317 h 658609"/>
                    <a:gd name="connsiteX30" fmla="*/ 184950 w 592966"/>
                    <a:gd name="connsiteY30" fmla="*/ 338667 h 658609"/>
                    <a:gd name="connsiteX31" fmla="*/ 174367 w 592966"/>
                    <a:gd name="connsiteY31" fmla="*/ 347134 h 658609"/>
                    <a:gd name="connsiteX32" fmla="*/ 161667 w 592966"/>
                    <a:gd name="connsiteY32" fmla="*/ 349250 h 658609"/>
                    <a:gd name="connsiteX33" fmla="*/ 153200 w 592966"/>
                    <a:gd name="connsiteY33" fmla="*/ 355600 h 658609"/>
                    <a:gd name="connsiteX34" fmla="*/ 132033 w 592966"/>
                    <a:gd name="connsiteY34" fmla="*/ 361950 h 658609"/>
                    <a:gd name="connsiteX35" fmla="*/ 106633 w 592966"/>
                    <a:gd name="connsiteY35" fmla="*/ 368300 h 658609"/>
                    <a:gd name="connsiteX36" fmla="*/ 98167 w 592966"/>
                    <a:gd name="connsiteY36" fmla="*/ 372534 h 658609"/>
                    <a:gd name="connsiteX37" fmla="*/ 87583 w 592966"/>
                    <a:gd name="connsiteY37" fmla="*/ 374650 h 658609"/>
                    <a:gd name="connsiteX38" fmla="*/ 79117 w 592966"/>
                    <a:gd name="connsiteY38" fmla="*/ 381000 h 658609"/>
                    <a:gd name="connsiteX39" fmla="*/ 66417 w 592966"/>
                    <a:gd name="connsiteY39" fmla="*/ 385234 h 658609"/>
                    <a:gd name="connsiteX40" fmla="*/ 45250 w 592966"/>
                    <a:gd name="connsiteY40" fmla="*/ 400050 h 658609"/>
                    <a:gd name="connsiteX41" fmla="*/ 41017 w 592966"/>
                    <a:gd name="connsiteY41" fmla="*/ 406400 h 658609"/>
                    <a:gd name="connsiteX42" fmla="*/ 34667 w 592966"/>
                    <a:gd name="connsiteY42" fmla="*/ 412750 h 658609"/>
                    <a:gd name="connsiteX43" fmla="*/ 30433 w 592966"/>
                    <a:gd name="connsiteY43" fmla="*/ 423334 h 658609"/>
                    <a:gd name="connsiteX44" fmla="*/ 19850 w 592966"/>
                    <a:gd name="connsiteY44" fmla="*/ 438150 h 658609"/>
                    <a:gd name="connsiteX45" fmla="*/ 9267 w 592966"/>
                    <a:gd name="connsiteY45" fmla="*/ 452967 h 658609"/>
                    <a:gd name="connsiteX46" fmla="*/ 11383 w 592966"/>
                    <a:gd name="connsiteY46" fmla="*/ 505884 h 658609"/>
                    <a:gd name="connsiteX47" fmla="*/ 17733 w 592966"/>
                    <a:gd name="connsiteY47" fmla="*/ 520700 h 658609"/>
                    <a:gd name="connsiteX48" fmla="*/ 19850 w 592966"/>
                    <a:gd name="connsiteY48" fmla="*/ 539750 h 658609"/>
                    <a:gd name="connsiteX49" fmla="*/ 270 w 592966"/>
                    <a:gd name="connsiteY49" fmla="*/ 556684 h 658609"/>
                    <a:gd name="connsiteX50" fmla="*/ 16146 w 592966"/>
                    <a:gd name="connsiteY50" fmla="*/ 634472 h 658609"/>
                    <a:gd name="connsiteX51" fmla="*/ 105575 w 592966"/>
                    <a:gd name="connsiteY51" fmla="*/ 654580 h 658609"/>
                    <a:gd name="connsiteX52" fmla="*/ 551133 w 592966"/>
                    <a:gd name="connsiteY52" fmla="*/ 565150 h 658609"/>
                    <a:gd name="connsiteX53" fmla="*/ 580767 w 592966"/>
                    <a:gd name="connsiteY53" fmla="*/ 560917 h 658609"/>
                    <a:gd name="connsiteX54" fmla="*/ 587117 w 592966"/>
                    <a:gd name="connsiteY54" fmla="*/ 558800 h 658609"/>
                    <a:gd name="connsiteX55" fmla="*/ 589233 w 592966"/>
                    <a:gd name="connsiteY55" fmla="*/ 537634 h 658609"/>
                    <a:gd name="connsiteX56" fmla="*/ 585000 w 592966"/>
                    <a:gd name="connsiteY56" fmla="*/ 531284 h 658609"/>
                    <a:gd name="connsiteX57" fmla="*/ 582883 w 592966"/>
                    <a:gd name="connsiteY57" fmla="*/ 524934 h 658609"/>
                    <a:gd name="connsiteX58" fmla="*/ 578650 w 592966"/>
                    <a:gd name="connsiteY58" fmla="*/ 514350 h 658609"/>
                    <a:gd name="connsiteX59" fmla="*/ 574417 w 592966"/>
                    <a:gd name="connsiteY59" fmla="*/ 488950 h 658609"/>
                    <a:gd name="connsiteX60" fmla="*/ 570183 w 592966"/>
                    <a:gd name="connsiteY60" fmla="*/ 478367 h 658609"/>
                    <a:gd name="connsiteX61" fmla="*/ 563833 w 592966"/>
                    <a:gd name="connsiteY61" fmla="*/ 455084 h 658609"/>
                    <a:gd name="connsiteX62" fmla="*/ 557483 w 592966"/>
                    <a:gd name="connsiteY62" fmla="*/ 448734 h 658609"/>
                    <a:gd name="connsiteX63" fmla="*/ 538433 w 592966"/>
                    <a:gd name="connsiteY63" fmla="*/ 425450 h 658609"/>
                    <a:gd name="connsiteX64" fmla="*/ 527850 w 592966"/>
                    <a:gd name="connsiteY64" fmla="*/ 410634 h 658609"/>
                    <a:gd name="connsiteX65" fmla="*/ 523617 w 592966"/>
                    <a:gd name="connsiteY65" fmla="*/ 402167 h 658609"/>
                    <a:gd name="connsiteX66" fmla="*/ 493983 w 592966"/>
                    <a:gd name="connsiteY66" fmla="*/ 376767 h 658609"/>
                    <a:gd name="connsiteX67" fmla="*/ 472817 w 592966"/>
                    <a:gd name="connsiteY67" fmla="*/ 361950 h 658609"/>
                    <a:gd name="connsiteX68" fmla="*/ 451650 w 592966"/>
                    <a:gd name="connsiteY68" fmla="*/ 353484 h 658609"/>
                    <a:gd name="connsiteX69" fmla="*/ 424133 w 592966"/>
                    <a:gd name="connsiteY69" fmla="*/ 345017 h 658609"/>
                    <a:gd name="connsiteX70" fmla="*/ 411433 w 592966"/>
                    <a:gd name="connsiteY70" fmla="*/ 342900 h 658609"/>
                    <a:gd name="connsiteX71" fmla="*/ 400850 w 592966"/>
                    <a:gd name="connsiteY71" fmla="*/ 340784 h 658609"/>
                    <a:gd name="connsiteX72" fmla="*/ 392383 w 592966"/>
                    <a:gd name="connsiteY72" fmla="*/ 336550 h 658609"/>
                    <a:gd name="connsiteX73" fmla="*/ 386033 w 592966"/>
                    <a:gd name="connsiteY73" fmla="*/ 334434 h 658609"/>
                    <a:gd name="connsiteX74" fmla="*/ 381800 w 592966"/>
                    <a:gd name="connsiteY74" fmla="*/ 323850 h 658609"/>
                    <a:gd name="connsiteX75" fmla="*/ 375450 w 592966"/>
                    <a:gd name="connsiteY75" fmla="*/ 315384 h 658609"/>
                    <a:gd name="connsiteX76" fmla="*/ 373333 w 592966"/>
                    <a:gd name="connsiteY76" fmla="*/ 306917 h 658609"/>
                    <a:gd name="connsiteX77" fmla="*/ 371217 w 592966"/>
                    <a:gd name="connsiteY77" fmla="*/ 300567 h 658609"/>
                    <a:gd name="connsiteX78" fmla="*/ 377567 w 592966"/>
                    <a:gd name="connsiteY78" fmla="*/ 275167 h 658609"/>
                    <a:gd name="connsiteX79" fmla="*/ 379683 w 592966"/>
                    <a:gd name="connsiteY79" fmla="*/ 268817 h 658609"/>
                    <a:gd name="connsiteX80" fmla="*/ 386033 w 592966"/>
                    <a:gd name="connsiteY80" fmla="*/ 262467 h 658609"/>
                    <a:gd name="connsiteX81" fmla="*/ 396617 w 592966"/>
                    <a:gd name="connsiteY81" fmla="*/ 254000 h 658609"/>
                    <a:gd name="connsiteX82" fmla="*/ 402967 w 592966"/>
                    <a:gd name="connsiteY82" fmla="*/ 247650 h 658609"/>
                    <a:gd name="connsiteX83" fmla="*/ 405083 w 592966"/>
                    <a:gd name="connsiteY83" fmla="*/ 247650 h 658609"/>
                    <a:gd name="connsiteX0" fmla="*/ 405083 w 591707"/>
                    <a:gd name="connsiteY0" fmla="*/ 247650 h 658905"/>
                    <a:gd name="connsiteX1" fmla="*/ 405083 w 591707"/>
                    <a:gd name="connsiteY1" fmla="*/ 247650 h 658905"/>
                    <a:gd name="connsiteX2" fmla="*/ 413550 w 591707"/>
                    <a:gd name="connsiteY2" fmla="*/ 222250 h 658905"/>
                    <a:gd name="connsiteX3" fmla="*/ 409317 w 591707"/>
                    <a:gd name="connsiteY3" fmla="*/ 93134 h 658905"/>
                    <a:gd name="connsiteX4" fmla="*/ 407200 w 591707"/>
                    <a:gd name="connsiteY4" fmla="*/ 80434 h 658905"/>
                    <a:gd name="connsiteX5" fmla="*/ 402967 w 591707"/>
                    <a:gd name="connsiteY5" fmla="*/ 69850 h 658905"/>
                    <a:gd name="connsiteX6" fmla="*/ 400850 w 591707"/>
                    <a:gd name="connsiteY6" fmla="*/ 61384 h 658905"/>
                    <a:gd name="connsiteX7" fmla="*/ 390267 w 591707"/>
                    <a:gd name="connsiteY7" fmla="*/ 42334 h 658905"/>
                    <a:gd name="connsiteX8" fmla="*/ 366983 w 591707"/>
                    <a:gd name="connsiteY8" fmla="*/ 21167 h 658905"/>
                    <a:gd name="connsiteX9" fmla="*/ 356400 w 591707"/>
                    <a:gd name="connsiteY9" fmla="*/ 8467 h 658905"/>
                    <a:gd name="connsiteX10" fmla="*/ 331000 w 591707"/>
                    <a:gd name="connsiteY10" fmla="*/ 0 h 658905"/>
                    <a:gd name="connsiteX11" fmla="*/ 265383 w 591707"/>
                    <a:gd name="connsiteY11" fmla="*/ 2117 h 658905"/>
                    <a:gd name="connsiteX12" fmla="*/ 216700 w 591707"/>
                    <a:gd name="connsiteY12" fmla="*/ 16934 h 658905"/>
                    <a:gd name="connsiteX13" fmla="*/ 195533 w 591707"/>
                    <a:gd name="connsiteY13" fmla="*/ 23284 h 658905"/>
                    <a:gd name="connsiteX14" fmla="*/ 182833 w 591707"/>
                    <a:gd name="connsiteY14" fmla="*/ 33867 h 658905"/>
                    <a:gd name="connsiteX15" fmla="*/ 178600 w 591707"/>
                    <a:gd name="connsiteY15" fmla="*/ 44450 h 658905"/>
                    <a:gd name="connsiteX16" fmla="*/ 165900 w 591707"/>
                    <a:gd name="connsiteY16" fmla="*/ 55034 h 658905"/>
                    <a:gd name="connsiteX17" fmla="*/ 163783 w 591707"/>
                    <a:gd name="connsiteY17" fmla="*/ 67734 h 658905"/>
                    <a:gd name="connsiteX18" fmla="*/ 157433 w 591707"/>
                    <a:gd name="connsiteY18" fmla="*/ 86784 h 658905"/>
                    <a:gd name="connsiteX19" fmla="*/ 155317 w 591707"/>
                    <a:gd name="connsiteY19" fmla="*/ 95250 h 658905"/>
                    <a:gd name="connsiteX20" fmla="*/ 161667 w 591707"/>
                    <a:gd name="connsiteY20" fmla="*/ 124884 h 658905"/>
                    <a:gd name="connsiteX21" fmla="*/ 172250 w 591707"/>
                    <a:gd name="connsiteY21" fmla="*/ 152400 h 658905"/>
                    <a:gd name="connsiteX22" fmla="*/ 157434 w 591707"/>
                    <a:gd name="connsiteY22" fmla="*/ 182034 h 658905"/>
                    <a:gd name="connsiteX23" fmla="*/ 184950 w 591707"/>
                    <a:gd name="connsiteY23" fmla="*/ 245534 h 658905"/>
                    <a:gd name="connsiteX24" fmla="*/ 199767 w 591707"/>
                    <a:gd name="connsiteY24" fmla="*/ 270934 h 658905"/>
                    <a:gd name="connsiteX25" fmla="*/ 206117 w 591707"/>
                    <a:gd name="connsiteY25" fmla="*/ 279400 h 658905"/>
                    <a:gd name="connsiteX26" fmla="*/ 210350 w 591707"/>
                    <a:gd name="connsiteY26" fmla="*/ 300567 h 658905"/>
                    <a:gd name="connsiteX27" fmla="*/ 206117 w 591707"/>
                    <a:gd name="connsiteY27" fmla="*/ 323850 h 658905"/>
                    <a:gd name="connsiteX28" fmla="*/ 199767 w 591707"/>
                    <a:gd name="connsiteY28" fmla="*/ 328084 h 658905"/>
                    <a:gd name="connsiteX29" fmla="*/ 195533 w 591707"/>
                    <a:gd name="connsiteY29" fmla="*/ 332317 h 658905"/>
                    <a:gd name="connsiteX30" fmla="*/ 184950 w 591707"/>
                    <a:gd name="connsiteY30" fmla="*/ 338667 h 658905"/>
                    <a:gd name="connsiteX31" fmla="*/ 174367 w 591707"/>
                    <a:gd name="connsiteY31" fmla="*/ 347134 h 658905"/>
                    <a:gd name="connsiteX32" fmla="*/ 161667 w 591707"/>
                    <a:gd name="connsiteY32" fmla="*/ 349250 h 658905"/>
                    <a:gd name="connsiteX33" fmla="*/ 153200 w 591707"/>
                    <a:gd name="connsiteY33" fmla="*/ 355600 h 658905"/>
                    <a:gd name="connsiteX34" fmla="*/ 132033 w 591707"/>
                    <a:gd name="connsiteY34" fmla="*/ 361950 h 658905"/>
                    <a:gd name="connsiteX35" fmla="*/ 106633 w 591707"/>
                    <a:gd name="connsiteY35" fmla="*/ 368300 h 658905"/>
                    <a:gd name="connsiteX36" fmla="*/ 98167 w 591707"/>
                    <a:gd name="connsiteY36" fmla="*/ 372534 h 658905"/>
                    <a:gd name="connsiteX37" fmla="*/ 87583 w 591707"/>
                    <a:gd name="connsiteY37" fmla="*/ 374650 h 658905"/>
                    <a:gd name="connsiteX38" fmla="*/ 79117 w 591707"/>
                    <a:gd name="connsiteY38" fmla="*/ 381000 h 658905"/>
                    <a:gd name="connsiteX39" fmla="*/ 66417 w 591707"/>
                    <a:gd name="connsiteY39" fmla="*/ 385234 h 658905"/>
                    <a:gd name="connsiteX40" fmla="*/ 45250 w 591707"/>
                    <a:gd name="connsiteY40" fmla="*/ 400050 h 658905"/>
                    <a:gd name="connsiteX41" fmla="*/ 41017 w 591707"/>
                    <a:gd name="connsiteY41" fmla="*/ 406400 h 658905"/>
                    <a:gd name="connsiteX42" fmla="*/ 34667 w 591707"/>
                    <a:gd name="connsiteY42" fmla="*/ 412750 h 658905"/>
                    <a:gd name="connsiteX43" fmla="*/ 30433 w 591707"/>
                    <a:gd name="connsiteY43" fmla="*/ 423334 h 658905"/>
                    <a:gd name="connsiteX44" fmla="*/ 19850 w 591707"/>
                    <a:gd name="connsiteY44" fmla="*/ 438150 h 658905"/>
                    <a:gd name="connsiteX45" fmla="*/ 9267 w 591707"/>
                    <a:gd name="connsiteY45" fmla="*/ 452967 h 658905"/>
                    <a:gd name="connsiteX46" fmla="*/ 11383 w 591707"/>
                    <a:gd name="connsiteY46" fmla="*/ 505884 h 658905"/>
                    <a:gd name="connsiteX47" fmla="*/ 17733 w 591707"/>
                    <a:gd name="connsiteY47" fmla="*/ 520700 h 658905"/>
                    <a:gd name="connsiteX48" fmla="*/ 19850 w 591707"/>
                    <a:gd name="connsiteY48" fmla="*/ 539750 h 658905"/>
                    <a:gd name="connsiteX49" fmla="*/ 270 w 591707"/>
                    <a:gd name="connsiteY49" fmla="*/ 556684 h 658905"/>
                    <a:gd name="connsiteX50" fmla="*/ 16146 w 591707"/>
                    <a:gd name="connsiteY50" fmla="*/ 634472 h 658905"/>
                    <a:gd name="connsiteX51" fmla="*/ 105575 w 591707"/>
                    <a:gd name="connsiteY51" fmla="*/ 654580 h 658905"/>
                    <a:gd name="connsiteX52" fmla="*/ 580767 w 591707"/>
                    <a:gd name="connsiteY52" fmla="*/ 560917 h 658905"/>
                    <a:gd name="connsiteX53" fmla="*/ 587117 w 591707"/>
                    <a:gd name="connsiteY53" fmla="*/ 558800 h 658905"/>
                    <a:gd name="connsiteX54" fmla="*/ 589233 w 591707"/>
                    <a:gd name="connsiteY54" fmla="*/ 537634 h 658905"/>
                    <a:gd name="connsiteX55" fmla="*/ 585000 w 591707"/>
                    <a:gd name="connsiteY55" fmla="*/ 531284 h 658905"/>
                    <a:gd name="connsiteX56" fmla="*/ 582883 w 591707"/>
                    <a:gd name="connsiteY56" fmla="*/ 524934 h 658905"/>
                    <a:gd name="connsiteX57" fmla="*/ 578650 w 591707"/>
                    <a:gd name="connsiteY57" fmla="*/ 514350 h 658905"/>
                    <a:gd name="connsiteX58" fmla="*/ 574417 w 591707"/>
                    <a:gd name="connsiteY58" fmla="*/ 488950 h 658905"/>
                    <a:gd name="connsiteX59" fmla="*/ 570183 w 591707"/>
                    <a:gd name="connsiteY59" fmla="*/ 478367 h 658905"/>
                    <a:gd name="connsiteX60" fmla="*/ 563833 w 591707"/>
                    <a:gd name="connsiteY60" fmla="*/ 455084 h 658905"/>
                    <a:gd name="connsiteX61" fmla="*/ 557483 w 591707"/>
                    <a:gd name="connsiteY61" fmla="*/ 448734 h 658905"/>
                    <a:gd name="connsiteX62" fmla="*/ 538433 w 591707"/>
                    <a:gd name="connsiteY62" fmla="*/ 425450 h 658905"/>
                    <a:gd name="connsiteX63" fmla="*/ 527850 w 591707"/>
                    <a:gd name="connsiteY63" fmla="*/ 410634 h 658905"/>
                    <a:gd name="connsiteX64" fmla="*/ 523617 w 591707"/>
                    <a:gd name="connsiteY64" fmla="*/ 402167 h 658905"/>
                    <a:gd name="connsiteX65" fmla="*/ 493983 w 591707"/>
                    <a:gd name="connsiteY65" fmla="*/ 376767 h 658905"/>
                    <a:gd name="connsiteX66" fmla="*/ 472817 w 591707"/>
                    <a:gd name="connsiteY66" fmla="*/ 361950 h 658905"/>
                    <a:gd name="connsiteX67" fmla="*/ 451650 w 591707"/>
                    <a:gd name="connsiteY67" fmla="*/ 353484 h 658905"/>
                    <a:gd name="connsiteX68" fmla="*/ 424133 w 591707"/>
                    <a:gd name="connsiteY68" fmla="*/ 345017 h 658905"/>
                    <a:gd name="connsiteX69" fmla="*/ 411433 w 591707"/>
                    <a:gd name="connsiteY69" fmla="*/ 342900 h 658905"/>
                    <a:gd name="connsiteX70" fmla="*/ 400850 w 591707"/>
                    <a:gd name="connsiteY70" fmla="*/ 340784 h 658905"/>
                    <a:gd name="connsiteX71" fmla="*/ 392383 w 591707"/>
                    <a:gd name="connsiteY71" fmla="*/ 336550 h 658905"/>
                    <a:gd name="connsiteX72" fmla="*/ 386033 w 591707"/>
                    <a:gd name="connsiteY72" fmla="*/ 334434 h 658905"/>
                    <a:gd name="connsiteX73" fmla="*/ 381800 w 591707"/>
                    <a:gd name="connsiteY73" fmla="*/ 323850 h 658905"/>
                    <a:gd name="connsiteX74" fmla="*/ 375450 w 591707"/>
                    <a:gd name="connsiteY74" fmla="*/ 315384 h 658905"/>
                    <a:gd name="connsiteX75" fmla="*/ 373333 w 591707"/>
                    <a:gd name="connsiteY75" fmla="*/ 306917 h 658905"/>
                    <a:gd name="connsiteX76" fmla="*/ 371217 w 591707"/>
                    <a:gd name="connsiteY76" fmla="*/ 300567 h 658905"/>
                    <a:gd name="connsiteX77" fmla="*/ 377567 w 591707"/>
                    <a:gd name="connsiteY77" fmla="*/ 275167 h 658905"/>
                    <a:gd name="connsiteX78" fmla="*/ 379683 w 591707"/>
                    <a:gd name="connsiteY78" fmla="*/ 268817 h 658905"/>
                    <a:gd name="connsiteX79" fmla="*/ 386033 w 591707"/>
                    <a:gd name="connsiteY79" fmla="*/ 262467 h 658905"/>
                    <a:gd name="connsiteX80" fmla="*/ 396617 w 591707"/>
                    <a:gd name="connsiteY80" fmla="*/ 254000 h 658905"/>
                    <a:gd name="connsiteX81" fmla="*/ 402967 w 591707"/>
                    <a:gd name="connsiteY81" fmla="*/ 247650 h 658905"/>
                    <a:gd name="connsiteX82" fmla="*/ 405083 w 591707"/>
                    <a:gd name="connsiteY82" fmla="*/ 247650 h 658905"/>
                    <a:gd name="connsiteX0" fmla="*/ 405083 w 601675"/>
                    <a:gd name="connsiteY0" fmla="*/ 247650 h 658905"/>
                    <a:gd name="connsiteX1" fmla="*/ 405083 w 601675"/>
                    <a:gd name="connsiteY1" fmla="*/ 247650 h 658905"/>
                    <a:gd name="connsiteX2" fmla="*/ 413550 w 601675"/>
                    <a:gd name="connsiteY2" fmla="*/ 222250 h 658905"/>
                    <a:gd name="connsiteX3" fmla="*/ 409317 w 601675"/>
                    <a:gd name="connsiteY3" fmla="*/ 93134 h 658905"/>
                    <a:gd name="connsiteX4" fmla="*/ 407200 w 601675"/>
                    <a:gd name="connsiteY4" fmla="*/ 80434 h 658905"/>
                    <a:gd name="connsiteX5" fmla="*/ 402967 w 601675"/>
                    <a:gd name="connsiteY5" fmla="*/ 69850 h 658905"/>
                    <a:gd name="connsiteX6" fmla="*/ 400850 w 601675"/>
                    <a:gd name="connsiteY6" fmla="*/ 61384 h 658905"/>
                    <a:gd name="connsiteX7" fmla="*/ 390267 w 601675"/>
                    <a:gd name="connsiteY7" fmla="*/ 42334 h 658905"/>
                    <a:gd name="connsiteX8" fmla="*/ 366983 w 601675"/>
                    <a:gd name="connsiteY8" fmla="*/ 21167 h 658905"/>
                    <a:gd name="connsiteX9" fmla="*/ 356400 w 601675"/>
                    <a:gd name="connsiteY9" fmla="*/ 8467 h 658905"/>
                    <a:gd name="connsiteX10" fmla="*/ 331000 w 601675"/>
                    <a:gd name="connsiteY10" fmla="*/ 0 h 658905"/>
                    <a:gd name="connsiteX11" fmla="*/ 265383 w 601675"/>
                    <a:gd name="connsiteY11" fmla="*/ 2117 h 658905"/>
                    <a:gd name="connsiteX12" fmla="*/ 216700 w 601675"/>
                    <a:gd name="connsiteY12" fmla="*/ 16934 h 658905"/>
                    <a:gd name="connsiteX13" fmla="*/ 195533 w 601675"/>
                    <a:gd name="connsiteY13" fmla="*/ 23284 h 658905"/>
                    <a:gd name="connsiteX14" fmla="*/ 182833 w 601675"/>
                    <a:gd name="connsiteY14" fmla="*/ 33867 h 658905"/>
                    <a:gd name="connsiteX15" fmla="*/ 178600 w 601675"/>
                    <a:gd name="connsiteY15" fmla="*/ 44450 h 658905"/>
                    <a:gd name="connsiteX16" fmla="*/ 165900 w 601675"/>
                    <a:gd name="connsiteY16" fmla="*/ 55034 h 658905"/>
                    <a:gd name="connsiteX17" fmla="*/ 163783 w 601675"/>
                    <a:gd name="connsiteY17" fmla="*/ 67734 h 658905"/>
                    <a:gd name="connsiteX18" fmla="*/ 157433 w 601675"/>
                    <a:gd name="connsiteY18" fmla="*/ 86784 h 658905"/>
                    <a:gd name="connsiteX19" fmla="*/ 155317 w 601675"/>
                    <a:gd name="connsiteY19" fmla="*/ 95250 h 658905"/>
                    <a:gd name="connsiteX20" fmla="*/ 161667 w 601675"/>
                    <a:gd name="connsiteY20" fmla="*/ 124884 h 658905"/>
                    <a:gd name="connsiteX21" fmla="*/ 172250 w 601675"/>
                    <a:gd name="connsiteY21" fmla="*/ 152400 h 658905"/>
                    <a:gd name="connsiteX22" fmla="*/ 157434 w 601675"/>
                    <a:gd name="connsiteY22" fmla="*/ 182034 h 658905"/>
                    <a:gd name="connsiteX23" fmla="*/ 184950 w 601675"/>
                    <a:gd name="connsiteY23" fmla="*/ 245534 h 658905"/>
                    <a:gd name="connsiteX24" fmla="*/ 199767 w 601675"/>
                    <a:gd name="connsiteY24" fmla="*/ 270934 h 658905"/>
                    <a:gd name="connsiteX25" fmla="*/ 206117 w 601675"/>
                    <a:gd name="connsiteY25" fmla="*/ 279400 h 658905"/>
                    <a:gd name="connsiteX26" fmla="*/ 210350 w 601675"/>
                    <a:gd name="connsiteY26" fmla="*/ 300567 h 658905"/>
                    <a:gd name="connsiteX27" fmla="*/ 206117 w 601675"/>
                    <a:gd name="connsiteY27" fmla="*/ 323850 h 658905"/>
                    <a:gd name="connsiteX28" fmla="*/ 199767 w 601675"/>
                    <a:gd name="connsiteY28" fmla="*/ 328084 h 658905"/>
                    <a:gd name="connsiteX29" fmla="*/ 195533 w 601675"/>
                    <a:gd name="connsiteY29" fmla="*/ 332317 h 658905"/>
                    <a:gd name="connsiteX30" fmla="*/ 184950 w 601675"/>
                    <a:gd name="connsiteY30" fmla="*/ 338667 h 658905"/>
                    <a:gd name="connsiteX31" fmla="*/ 174367 w 601675"/>
                    <a:gd name="connsiteY31" fmla="*/ 347134 h 658905"/>
                    <a:gd name="connsiteX32" fmla="*/ 161667 w 601675"/>
                    <a:gd name="connsiteY32" fmla="*/ 349250 h 658905"/>
                    <a:gd name="connsiteX33" fmla="*/ 153200 w 601675"/>
                    <a:gd name="connsiteY33" fmla="*/ 355600 h 658905"/>
                    <a:gd name="connsiteX34" fmla="*/ 132033 w 601675"/>
                    <a:gd name="connsiteY34" fmla="*/ 361950 h 658905"/>
                    <a:gd name="connsiteX35" fmla="*/ 106633 w 601675"/>
                    <a:gd name="connsiteY35" fmla="*/ 368300 h 658905"/>
                    <a:gd name="connsiteX36" fmla="*/ 98167 w 601675"/>
                    <a:gd name="connsiteY36" fmla="*/ 372534 h 658905"/>
                    <a:gd name="connsiteX37" fmla="*/ 87583 w 601675"/>
                    <a:gd name="connsiteY37" fmla="*/ 374650 h 658905"/>
                    <a:gd name="connsiteX38" fmla="*/ 79117 w 601675"/>
                    <a:gd name="connsiteY38" fmla="*/ 381000 h 658905"/>
                    <a:gd name="connsiteX39" fmla="*/ 66417 w 601675"/>
                    <a:gd name="connsiteY39" fmla="*/ 385234 h 658905"/>
                    <a:gd name="connsiteX40" fmla="*/ 45250 w 601675"/>
                    <a:gd name="connsiteY40" fmla="*/ 400050 h 658905"/>
                    <a:gd name="connsiteX41" fmla="*/ 41017 w 601675"/>
                    <a:gd name="connsiteY41" fmla="*/ 406400 h 658905"/>
                    <a:gd name="connsiteX42" fmla="*/ 34667 w 601675"/>
                    <a:gd name="connsiteY42" fmla="*/ 412750 h 658905"/>
                    <a:gd name="connsiteX43" fmla="*/ 30433 w 601675"/>
                    <a:gd name="connsiteY43" fmla="*/ 423334 h 658905"/>
                    <a:gd name="connsiteX44" fmla="*/ 19850 w 601675"/>
                    <a:gd name="connsiteY44" fmla="*/ 438150 h 658905"/>
                    <a:gd name="connsiteX45" fmla="*/ 9267 w 601675"/>
                    <a:gd name="connsiteY45" fmla="*/ 452967 h 658905"/>
                    <a:gd name="connsiteX46" fmla="*/ 11383 w 601675"/>
                    <a:gd name="connsiteY46" fmla="*/ 505884 h 658905"/>
                    <a:gd name="connsiteX47" fmla="*/ 17733 w 601675"/>
                    <a:gd name="connsiteY47" fmla="*/ 520700 h 658905"/>
                    <a:gd name="connsiteX48" fmla="*/ 19850 w 601675"/>
                    <a:gd name="connsiteY48" fmla="*/ 539750 h 658905"/>
                    <a:gd name="connsiteX49" fmla="*/ 270 w 601675"/>
                    <a:gd name="connsiteY49" fmla="*/ 556684 h 658905"/>
                    <a:gd name="connsiteX50" fmla="*/ 16146 w 601675"/>
                    <a:gd name="connsiteY50" fmla="*/ 634472 h 658905"/>
                    <a:gd name="connsiteX51" fmla="*/ 105575 w 601675"/>
                    <a:gd name="connsiteY51" fmla="*/ 654580 h 658905"/>
                    <a:gd name="connsiteX52" fmla="*/ 580767 w 601675"/>
                    <a:gd name="connsiteY52" fmla="*/ 560917 h 658905"/>
                    <a:gd name="connsiteX53" fmla="*/ 599817 w 601675"/>
                    <a:gd name="connsiteY53" fmla="*/ 628650 h 658905"/>
                    <a:gd name="connsiteX54" fmla="*/ 589233 w 601675"/>
                    <a:gd name="connsiteY54" fmla="*/ 537634 h 658905"/>
                    <a:gd name="connsiteX55" fmla="*/ 585000 w 601675"/>
                    <a:gd name="connsiteY55" fmla="*/ 531284 h 658905"/>
                    <a:gd name="connsiteX56" fmla="*/ 582883 w 601675"/>
                    <a:gd name="connsiteY56" fmla="*/ 524934 h 658905"/>
                    <a:gd name="connsiteX57" fmla="*/ 578650 w 601675"/>
                    <a:gd name="connsiteY57" fmla="*/ 514350 h 658905"/>
                    <a:gd name="connsiteX58" fmla="*/ 574417 w 601675"/>
                    <a:gd name="connsiteY58" fmla="*/ 488950 h 658905"/>
                    <a:gd name="connsiteX59" fmla="*/ 570183 w 601675"/>
                    <a:gd name="connsiteY59" fmla="*/ 478367 h 658905"/>
                    <a:gd name="connsiteX60" fmla="*/ 563833 w 601675"/>
                    <a:gd name="connsiteY60" fmla="*/ 455084 h 658905"/>
                    <a:gd name="connsiteX61" fmla="*/ 557483 w 601675"/>
                    <a:gd name="connsiteY61" fmla="*/ 448734 h 658905"/>
                    <a:gd name="connsiteX62" fmla="*/ 538433 w 601675"/>
                    <a:gd name="connsiteY62" fmla="*/ 425450 h 658905"/>
                    <a:gd name="connsiteX63" fmla="*/ 527850 w 601675"/>
                    <a:gd name="connsiteY63" fmla="*/ 410634 h 658905"/>
                    <a:gd name="connsiteX64" fmla="*/ 523617 w 601675"/>
                    <a:gd name="connsiteY64" fmla="*/ 402167 h 658905"/>
                    <a:gd name="connsiteX65" fmla="*/ 493983 w 601675"/>
                    <a:gd name="connsiteY65" fmla="*/ 376767 h 658905"/>
                    <a:gd name="connsiteX66" fmla="*/ 472817 w 601675"/>
                    <a:gd name="connsiteY66" fmla="*/ 361950 h 658905"/>
                    <a:gd name="connsiteX67" fmla="*/ 451650 w 601675"/>
                    <a:gd name="connsiteY67" fmla="*/ 353484 h 658905"/>
                    <a:gd name="connsiteX68" fmla="*/ 424133 w 601675"/>
                    <a:gd name="connsiteY68" fmla="*/ 345017 h 658905"/>
                    <a:gd name="connsiteX69" fmla="*/ 411433 w 601675"/>
                    <a:gd name="connsiteY69" fmla="*/ 342900 h 658905"/>
                    <a:gd name="connsiteX70" fmla="*/ 400850 w 601675"/>
                    <a:gd name="connsiteY70" fmla="*/ 340784 h 658905"/>
                    <a:gd name="connsiteX71" fmla="*/ 392383 w 601675"/>
                    <a:gd name="connsiteY71" fmla="*/ 336550 h 658905"/>
                    <a:gd name="connsiteX72" fmla="*/ 386033 w 601675"/>
                    <a:gd name="connsiteY72" fmla="*/ 334434 h 658905"/>
                    <a:gd name="connsiteX73" fmla="*/ 381800 w 601675"/>
                    <a:gd name="connsiteY73" fmla="*/ 323850 h 658905"/>
                    <a:gd name="connsiteX74" fmla="*/ 375450 w 601675"/>
                    <a:gd name="connsiteY74" fmla="*/ 315384 h 658905"/>
                    <a:gd name="connsiteX75" fmla="*/ 373333 w 601675"/>
                    <a:gd name="connsiteY75" fmla="*/ 306917 h 658905"/>
                    <a:gd name="connsiteX76" fmla="*/ 371217 w 601675"/>
                    <a:gd name="connsiteY76" fmla="*/ 300567 h 658905"/>
                    <a:gd name="connsiteX77" fmla="*/ 377567 w 601675"/>
                    <a:gd name="connsiteY77" fmla="*/ 275167 h 658905"/>
                    <a:gd name="connsiteX78" fmla="*/ 379683 w 601675"/>
                    <a:gd name="connsiteY78" fmla="*/ 268817 h 658905"/>
                    <a:gd name="connsiteX79" fmla="*/ 386033 w 601675"/>
                    <a:gd name="connsiteY79" fmla="*/ 262467 h 658905"/>
                    <a:gd name="connsiteX80" fmla="*/ 396617 w 601675"/>
                    <a:gd name="connsiteY80" fmla="*/ 254000 h 658905"/>
                    <a:gd name="connsiteX81" fmla="*/ 402967 w 601675"/>
                    <a:gd name="connsiteY81" fmla="*/ 247650 h 658905"/>
                    <a:gd name="connsiteX82" fmla="*/ 405083 w 601675"/>
                    <a:gd name="connsiteY82" fmla="*/ 247650 h 658905"/>
                    <a:gd name="connsiteX0" fmla="*/ 405083 w 600063"/>
                    <a:gd name="connsiteY0" fmla="*/ 247650 h 658572"/>
                    <a:gd name="connsiteX1" fmla="*/ 405083 w 600063"/>
                    <a:gd name="connsiteY1" fmla="*/ 247650 h 658572"/>
                    <a:gd name="connsiteX2" fmla="*/ 413550 w 600063"/>
                    <a:gd name="connsiteY2" fmla="*/ 222250 h 658572"/>
                    <a:gd name="connsiteX3" fmla="*/ 409317 w 600063"/>
                    <a:gd name="connsiteY3" fmla="*/ 93134 h 658572"/>
                    <a:gd name="connsiteX4" fmla="*/ 407200 w 600063"/>
                    <a:gd name="connsiteY4" fmla="*/ 80434 h 658572"/>
                    <a:gd name="connsiteX5" fmla="*/ 402967 w 600063"/>
                    <a:gd name="connsiteY5" fmla="*/ 69850 h 658572"/>
                    <a:gd name="connsiteX6" fmla="*/ 400850 w 600063"/>
                    <a:gd name="connsiteY6" fmla="*/ 61384 h 658572"/>
                    <a:gd name="connsiteX7" fmla="*/ 390267 w 600063"/>
                    <a:gd name="connsiteY7" fmla="*/ 42334 h 658572"/>
                    <a:gd name="connsiteX8" fmla="*/ 366983 w 600063"/>
                    <a:gd name="connsiteY8" fmla="*/ 21167 h 658572"/>
                    <a:gd name="connsiteX9" fmla="*/ 356400 w 600063"/>
                    <a:gd name="connsiteY9" fmla="*/ 8467 h 658572"/>
                    <a:gd name="connsiteX10" fmla="*/ 331000 w 600063"/>
                    <a:gd name="connsiteY10" fmla="*/ 0 h 658572"/>
                    <a:gd name="connsiteX11" fmla="*/ 265383 w 600063"/>
                    <a:gd name="connsiteY11" fmla="*/ 2117 h 658572"/>
                    <a:gd name="connsiteX12" fmla="*/ 216700 w 600063"/>
                    <a:gd name="connsiteY12" fmla="*/ 16934 h 658572"/>
                    <a:gd name="connsiteX13" fmla="*/ 195533 w 600063"/>
                    <a:gd name="connsiteY13" fmla="*/ 23284 h 658572"/>
                    <a:gd name="connsiteX14" fmla="*/ 182833 w 600063"/>
                    <a:gd name="connsiteY14" fmla="*/ 33867 h 658572"/>
                    <a:gd name="connsiteX15" fmla="*/ 178600 w 600063"/>
                    <a:gd name="connsiteY15" fmla="*/ 44450 h 658572"/>
                    <a:gd name="connsiteX16" fmla="*/ 165900 w 600063"/>
                    <a:gd name="connsiteY16" fmla="*/ 55034 h 658572"/>
                    <a:gd name="connsiteX17" fmla="*/ 163783 w 600063"/>
                    <a:gd name="connsiteY17" fmla="*/ 67734 h 658572"/>
                    <a:gd name="connsiteX18" fmla="*/ 157433 w 600063"/>
                    <a:gd name="connsiteY18" fmla="*/ 86784 h 658572"/>
                    <a:gd name="connsiteX19" fmla="*/ 155317 w 600063"/>
                    <a:gd name="connsiteY19" fmla="*/ 95250 h 658572"/>
                    <a:gd name="connsiteX20" fmla="*/ 161667 w 600063"/>
                    <a:gd name="connsiteY20" fmla="*/ 124884 h 658572"/>
                    <a:gd name="connsiteX21" fmla="*/ 172250 w 600063"/>
                    <a:gd name="connsiteY21" fmla="*/ 152400 h 658572"/>
                    <a:gd name="connsiteX22" fmla="*/ 157434 w 600063"/>
                    <a:gd name="connsiteY22" fmla="*/ 182034 h 658572"/>
                    <a:gd name="connsiteX23" fmla="*/ 184950 w 600063"/>
                    <a:gd name="connsiteY23" fmla="*/ 245534 h 658572"/>
                    <a:gd name="connsiteX24" fmla="*/ 199767 w 600063"/>
                    <a:gd name="connsiteY24" fmla="*/ 270934 h 658572"/>
                    <a:gd name="connsiteX25" fmla="*/ 206117 w 600063"/>
                    <a:gd name="connsiteY25" fmla="*/ 279400 h 658572"/>
                    <a:gd name="connsiteX26" fmla="*/ 210350 w 600063"/>
                    <a:gd name="connsiteY26" fmla="*/ 300567 h 658572"/>
                    <a:gd name="connsiteX27" fmla="*/ 206117 w 600063"/>
                    <a:gd name="connsiteY27" fmla="*/ 323850 h 658572"/>
                    <a:gd name="connsiteX28" fmla="*/ 199767 w 600063"/>
                    <a:gd name="connsiteY28" fmla="*/ 328084 h 658572"/>
                    <a:gd name="connsiteX29" fmla="*/ 195533 w 600063"/>
                    <a:gd name="connsiteY29" fmla="*/ 332317 h 658572"/>
                    <a:gd name="connsiteX30" fmla="*/ 184950 w 600063"/>
                    <a:gd name="connsiteY30" fmla="*/ 338667 h 658572"/>
                    <a:gd name="connsiteX31" fmla="*/ 174367 w 600063"/>
                    <a:gd name="connsiteY31" fmla="*/ 347134 h 658572"/>
                    <a:gd name="connsiteX32" fmla="*/ 161667 w 600063"/>
                    <a:gd name="connsiteY32" fmla="*/ 349250 h 658572"/>
                    <a:gd name="connsiteX33" fmla="*/ 153200 w 600063"/>
                    <a:gd name="connsiteY33" fmla="*/ 355600 h 658572"/>
                    <a:gd name="connsiteX34" fmla="*/ 132033 w 600063"/>
                    <a:gd name="connsiteY34" fmla="*/ 361950 h 658572"/>
                    <a:gd name="connsiteX35" fmla="*/ 106633 w 600063"/>
                    <a:gd name="connsiteY35" fmla="*/ 368300 h 658572"/>
                    <a:gd name="connsiteX36" fmla="*/ 98167 w 600063"/>
                    <a:gd name="connsiteY36" fmla="*/ 372534 h 658572"/>
                    <a:gd name="connsiteX37" fmla="*/ 87583 w 600063"/>
                    <a:gd name="connsiteY37" fmla="*/ 374650 h 658572"/>
                    <a:gd name="connsiteX38" fmla="*/ 79117 w 600063"/>
                    <a:gd name="connsiteY38" fmla="*/ 381000 h 658572"/>
                    <a:gd name="connsiteX39" fmla="*/ 66417 w 600063"/>
                    <a:gd name="connsiteY39" fmla="*/ 385234 h 658572"/>
                    <a:gd name="connsiteX40" fmla="*/ 45250 w 600063"/>
                    <a:gd name="connsiteY40" fmla="*/ 400050 h 658572"/>
                    <a:gd name="connsiteX41" fmla="*/ 41017 w 600063"/>
                    <a:gd name="connsiteY41" fmla="*/ 406400 h 658572"/>
                    <a:gd name="connsiteX42" fmla="*/ 34667 w 600063"/>
                    <a:gd name="connsiteY42" fmla="*/ 412750 h 658572"/>
                    <a:gd name="connsiteX43" fmla="*/ 30433 w 600063"/>
                    <a:gd name="connsiteY43" fmla="*/ 423334 h 658572"/>
                    <a:gd name="connsiteX44" fmla="*/ 19850 w 600063"/>
                    <a:gd name="connsiteY44" fmla="*/ 438150 h 658572"/>
                    <a:gd name="connsiteX45" fmla="*/ 9267 w 600063"/>
                    <a:gd name="connsiteY45" fmla="*/ 452967 h 658572"/>
                    <a:gd name="connsiteX46" fmla="*/ 11383 w 600063"/>
                    <a:gd name="connsiteY46" fmla="*/ 505884 h 658572"/>
                    <a:gd name="connsiteX47" fmla="*/ 17733 w 600063"/>
                    <a:gd name="connsiteY47" fmla="*/ 520700 h 658572"/>
                    <a:gd name="connsiteX48" fmla="*/ 19850 w 600063"/>
                    <a:gd name="connsiteY48" fmla="*/ 539750 h 658572"/>
                    <a:gd name="connsiteX49" fmla="*/ 270 w 600063"/>
                    <a:gd name="connsiteY49" fmla="*/ 556684 h 658572"/>
                    <a:gd name="connsiteX50" fmla="*/ 16146 w 600063"/>
                    <a:gd name="connsiteY50" fmla="*/ 634472 h 658572"/>
                    <a:gd name="connsiteX51" fmla="*/ 105575 w 600063"/>
                    <a:gd name="connsiteY51" fmla="*/ 654580 h 658572"/>
                    <a:gd name="connsiteX52" fmla="*/ 577592 w 600063"/>
                    <a:gd name="connsiteY52" fmla="*/ 565679 h 658572"/>
                    <a:gd name="connsiteX53" fmla="*/ 599817 w 600063"/>
                    <a:gd name="connsiteY53" fmla="*/ 628650 h 658572"/>
                    <a:gd name="connsiteX54" fmla="*/ 589233 w 600063"/>
                    <a:gd name="connsiteY54" fmla="*/ 537634 h 658572"/>
                    <a:gd name="connsiteX55" fmla="*/ 585000 w 600063"/>
                    <a:gd name="connsiteY55" fmla="*/ 531284 h 658572"/>
                    <a:gd name="connsiteX56" fmla="*/ 582883 w 600063"/>
                    <a:gd name="connsiteY56" fmla="*/ 524934 h 658572"/>
                    <a:gd name="connsiteX57" fmla="*/ 578650 w 600063"/>
                    <a:gd name="connsiteY57" fmla="*/ 514350 h 658572"/>
                    <a:gd name="connsiteX58" fmla="*/ 574417 w 600063"/>
                    <a:gd name="connsiteY58" fmla="*/ 488950 h 658572"/>
                    <a:gd name="connsiteX59" fmla="*/ 570183 w 600063"/>
                    <a:gd name="connsiteY59" fmla="*/ 478367 h 658572"/>
                    <a:gd name="connsiteX60" fmla="*/ 563833 w 600063"/>
                    <a:gd name="connsiteY60" fmla="*/ 455084 h 658572"/>
                    <a:gd name="connsiteX61" fmla="*/ 557483 w 600063"/>
                    <a:gd name="connsiteY61" fmla="*/ 448734 h 658572"/>
                    <a:gd name="connsiteX62" fmla="*/ 538433 w 600063"/>
                    <a:gd name="connsiteY62" fmla="*/ 425450 h 658572"/>
                    <a:gd name="connsiteX63" fmla="*/ 527850 w 600063"/>
                    <a:gd name="connsiteY63" fmla="*/ 410634 h 658572"/>
                    <a:gd name="connsiteX64" fmla="*/ 523617 w 600063"/>
                    <a:gd name="connsiteY64" fmla="*/ 402167 h 658572"/>
                    <a:gd name="connsiteX65" fmla="*/ 493983 w 600063"/>
                    <a:gd name="connsiteY65" fmla="*/ 376767 h 658572"/>
                    <a:gd name="connsiteX66" fmla="*/ 472817 w 600063"/>
                    <a:gd name="connsiteY66" fmla="*/ 361950 h 658572"/>
                    <a:gd name="connsiteX67" fmla="*/ 451650 w 600063"/>
                    <a:gd name="connsiteY67" fmla="*/ 353484 h 658572"/>
                    <a:gd name="connsiteX68" fmla="*/ 424133 w 600063"/>
                    <a:gd name="connsiteY68" fmla="*/ 345017 h 658572"/>
                    <a:gd name="connsiteX69" fmla="*/ 411433 w 600063"/>
                    <a:gd name="connsiteY69" fmla="*/ 342900 h 658572"/>
                    <a:gd name="connsiteX70" fmla="*/ 400850 w 600063"/>
                    <a:gd name="connsiteY70" fmla="*/ 340784 h 658572"/>
                    <a:gd name="connsiteX71" fmla="*/ 392383 w 600063"/>
                    <a:gd name="connsiteY71" fmla="*/ 336550 h 658572"/>
                    <a:gd name="connsiteX72" fmla="*/ 386033 w 600063"/>
                    <a:gd name="connsiteY72" fmla="*/ 334434 h 658572"/>
                    <a:gd name="connsiteX73" fmla="*/ 381800 w 600063"/>
                    <a:gd name="connsiteY73" fmla="*/ 323850 h 658572"/>
                    <a:gd name="connsiteX74" fmla="*/ 375450 w 600063"/>
                    <a:gd name="connsiteY74" fmla="*/ 315384 h 658572"/>
                    <a:gd name="connsiteX75" fmla="*/ 373333 w 600063"/>
                    <a:gd name="connsiteY75" fmla="*/ 306917 h 658572"/>
                    <a:gd name="connsiteX76" fmla="*/ 371217 w 600063"/>
                    <a:gd name="connsiteY76" fmla="*/ 300567 h 658572"/>
                    <a:gd name="connsiteX77" fmla="*/ 377567 w 600063"/>
                    <a:gd name="connsiteY77" fmla="*/ 275167 h 658572"/>
                    <a:gd name="connsiteX78" fmla="*/ 379683 w 600063"/>
                    <a:gd name="connsiteY78" fmla="*/ 268817 h 658572"/>
                    <a:gd name="connsiteX79" fmla="*/ 386033 w 600063"/>
                    <a:gd name="connsiteY79" fmla="*/ 262467 h 658572"/>
                    <a:gd name="connsiteX80" fmla="*/ 396617 w 600063"/>
                    <a:gd name="connsiteY80" fmla="*/ 254000 h 658572"/>
                    <a:gd name="connsiteX81" fmla="*/ 402967 w 600063"/>
                    <a:gd name="connsiteY81" fmla="*/ 247650 h 658572"/>
                    <a:gd name="connsiteX82" fmla="*/ 405083 w 600063"/>
                    <a:gd name="connsiteY82" fmla="*/ 247650 h 658572"/>
                    <a:gd name="connsiteX0" fmla="*/ 405083 w 603282"/>
                    <a:gd name="connsiteY0" fmla="*/ 247650 h 664888"/>
                    <a:gd name="connsiteX1" fmla="*/ 405083 w 603282"/>
                    <a:gd name="connsiteY1" fmla="*/ 247650 h 664888"/>
                    <a:gd name="connsiteX2" fmla="*/ 413550 w 603282"/>
                    <a:gd name="connsiteY2" fmla="*/ 222250 h 664888"/>
                    <a:gd name="connsiteX3" fmla="*/ 409317 w 603282"/>
                    <a:gd name="connsiteY3" fmla="*/ 93134 h 664888"/>
                    <a:gd name="connsiteX4" fmla="*/ 407200 w 603282"/>
                    <a:gd name="connsiteY4" fmla="*/ 80434 h 664888"/>
                    <a:gd name="connsiteX5" fmla="*/ 402967 w 603282"/>
                    <a:gd name="connsiteY5" fmla="*/ 69850 h 664888"/>
                    <a:gd name="connsiteX6" fmla="*/ 400850 w 603282"/>
                    <a:gd name="connsiteY6" fmla="*/ 61384 h 664888"/>
                    <a:gd name="connsiteX7" fmla="*/ 390267 w 603282"/>
                    <a:gd name="connsiteY7" fmla="*/ 42334 h 664888"/>
                    <a:gd name="connsiteX8" fmla="*/ 366983 w 603282"/>
                    <a:gd name="connsiteY8" fmla="*/ 21167 h 664888"/>
                    <a:gd name="connsiteX9" fmla="*/ 356400 w 603282"/>
                    <a:gd name="connsiteY9" fmla="*/ 8467 h 664888"/>
                    <a:gd name="connsiteX10" fmla="*/ 331000 w 603282"/>
                    <a:gd name="connsiteY10" fmla="*/ 0 h 664888"/>
                    <a:gd name="connsiteX11" fmla="*/ 265383 w 603282"/>
                    <a:gd name="connsiteY11" fmla="*/ 2117 h 664888"/>
                    <a:gd name="connsiteX12" fmla="*/ 216700 w 603282"/>
                    <a:gd name="connsiteY12" fmla="*/ 16934 h 664888"/>
                    <a:gd name="connsiteX13" fmla="*/ 195533 w 603282"/>
                    <a:gd name="connsiteY13" fmla="*/ 23284 h 664888"/>
                    <a:gd name="connsiteX14" fmla="*/ 182833 w 603282"/>
                    <a:gd name="connsiteY14" fmla="*/ 33867 h 664888"/>
                    <a:gd name="connsiteX15" fmla="*/ 178600 w 603282"/>
                    <a:gd name="connsiteY15" fmla="*/ 44450 h 664888"/>
                    <a:gd name="connsiteX16" fmla="*/ 165900 w 603282"/>
                    <a:gd name="connsiteY16" fmla="*/ 55034 h 664888"/>
                    <a:gd name="connsiteX17" fmla="*/ 163783 w 603282"/>
                    <a:gd name="connsiteY17" fmla="*/ 67734 h 664888"/>
                    <a:gd name="connsiteX18" fmla="*/ 157433 w 603282"/>
                    <a:gd name="connsiteY18" fmla="*/ 86784 h 664888"/>
                    <a:gd name="connsiteX19" fmla="*/ 155317 w 603282"/>
                    <a:gd name="connsiteY19" fmla="*/ 95250 h 664888"/>
                    <a:gd name="connsiteX20" fmla="*/ 161667 w 603282"/>
                    <a:gd name="connsiteY20" fmla="*/ 124884 h 664888"/>
                    <a:gd name="connsiteX21" fmla="*/ 172250 w 603282"/>
                    <a:gd name="connsiteY21" fmla="*/ 152400 h 664888"/>
                    <a:gd name="connsiteX22" fmla="*/ 157434 w 603282"/>
                    <a:gd name="connsiteY22" fmla="*/ 182034 h 664888"/>
                    <a:gd name="connsiteX23" fmla="*/ 184950 w 603282"/>
                    <a:gd name="connsiteY23" fmla="*/ 245534 h 664888"/>
                    <a:gd name="connsiteX24" fmla="*/ 199767 w 603282"/>
                    <a:gd name="connsiteY24" fmla="*/ 270934 h 664888"/>
                    <a:gd name="connsiteX25" fmla="*/ 206117 w 603282"/>
                    <a:gd name="connsiteY25" fmla="*/ 279400 h 664888"/>
                    <a:gd name="connsiteX26" fmla="*/ 210350 w 603282"/>
                    <a:gd name="connsiteY26" fmla="*/ 300567 h 664888"/>
                    <a:gd name="connsiteX27" fmla="*/ 206117 w 603282"/>
                    <a:gd name="connsiteY27" fmla="*/ 323850 h 664888"/>
                    <a:gd name="connsiteX28" fmla="*/ 199767 w 603282"/>
                    <a:gd name="connsiteY28" fmla="*/ 328084 h 664888"/>
                    <a:gd name="connsiteX29" fmla="*/ 195533 w 603282"/>
                    <a:gd name="connsiteY29" fmla="*/ 332317 h 664888"/>
                    <a:gd name="connsiteX30" fmla="*/ 184950 w 603282"/>
                    <a:gd name="connsiteY30" fmla="*/ 338667 h 664888"/>
                    <a:gd name="connsiteX31" fmla="*/ 174367 w 603282"/>
                    <a:gd name="connsiteY31" fmla="*/ 347134 h 664888"/>
                    <a:gd name="connsiteX32" fmla="*/ 161667 w 603282"/>
                    <a:gd name="connsiteY32" fmla="*/ 349250 h 664888"/>
                    <a:gd name="connsiteX33" fmla="*/ 153200 w 603282"/>
                    <a:gd name="connsiteY33" fmla="*/ 355600 h 664888"/>
                    <a:gd name="connsiteX34" fmla="*/ 132033 w 603282"/>
                    <a:gd name="connsiteY34" fmla="*/ 361950 h 664888"/>
                    <a:gd name="connsiteX35" fmla="*/ 106633 w 603282"/>
                    <a:gd name="connsiteY35" fmla="*/ 368300 h 664888"/>
                    <a:gd name="connsiteX36" fmla="*/ 98167 w 603282"/>
                    <a:gd name="connsiteY36" fmla="*/ 372534 h 664888"/>
                    <a:gd name="connsiteX37" fmla="*/ 87583 w 603282"/>
                    <a:gd name="connsiteY37" fmla="*/ 374650 h 664888"/>
                    <a:gd name="connsiteX38" fmla="*/ 79117 w 603282"/>
                    <a:gd name="connsiteY38" fmla="*/ 381000 h 664888"/>
                    <a:gd name="connsiteX39" fmla="*/ 66417 w 603282"/>
                    <a:gd name="connsiteY39" fmla="*/ 385234 h 664888"/>
                    <a:gd name="connsiteX40" fmla="*/ 45250 w 603282"/>
                    <a:gd name="connsiteY40" fmla="*/ 400050 h 664888"/>
                    <a:gd name="connsiteX41" fmla="*/ 41017 w 603282"/>
                    <a:gd name="connsiteY41" fmla="*/ 406400 h 664888"/>
                    <a:gd name="connsiteX42" fmla="*/ 34667 w 603282"/>
                    <a:gd name="connsiteY42" fmla="*/ 412750 h 664888"/>
                    <a:gd name="connsiteX43" fmla="*/ 30433 w 603282"/>
                    <a:gd name="connsiteY43" fmla="*/ 423334 h 664888"/>
                    <a:gd name="connsiteX44" fmla="*/ 19850 w 603282"/>
                    <a:gd name="connsiteY44" fmla="*/ 438150 h 664888"/>
                    <a:gd name="connsiteX45" fmla="*/ 9267 w 603282"/>
                    <a:gd name="connsiteY45" fmla="*/ 452967 h 664888"/>
                    <a:gd name="connsiteX46" fmla="*/ 11383 w 603282"/>
                    <a:gd name="connsiteY46" fmla="*/ 505884 h 664888"/>
                    <a:gd name="connsiteX47" fmla="*/ 17733 w 603282"/>
                    <a:gd name="connsiteY47" fmla="*/ 520700 h 664888"/>
                    <a:gd name="connsiteX48" fmla="*/ 19850 w 603282"/>
                    <a:gd name="connsiteY48" fmla="*/ 539750 h 664888"/>
                    <a:gd name="connsiteX49" fmla="*/ 270 w 603282"/>
                    <a:gd name="connsiteY49" fmla="*/ 556684 h 664888"/>
                    <a:gd name="connsiteX50" fmla="*/ 16146 w 603282"/>
                    <a:gd name="connsiteY50" fmla="*/ 634472 h 664888"/>
                    <a:gd name="connsiteX51" fmla="*/ 105575 w 603282"/>
                    <a:gd name="connsiteY51" fmla="*/ 654580 h 664888"/>
                    <a:gd name="connsiteX52" fmla="*/ 522030 w 603282"/>
                    <a:gd name="connsiteY52" fmla="*/ 657754 h 664888"/>
                    <a:gd name="connsiteX53" fmla="*/ 599817 w 603282"/>
                    <a:gd name="connsiteY53" fmla="*/ 628650 h 664888"/>
                    <a:gd name="connsiteX54" fmla="*/ 589233 w 603282"/>
                    <a:gd name="connsiteY54" fmla="*/ 537634 h 664888"/>
                    <a:gd name="connsiteX55" fmla="*/ 585000 w 603282"/>
                    <a:gd name="connsiteY55" fmla="*/ 531284 h 664888"/>
                    <a:gd name="connsiteX56" fmla="*/ 582883 w 603282"/>
                    <a:gd name="connsiteY56" fmla="*/ 524934 h 664888"/>
                    <a:gd name="connsiteX57" fmla="*/ 578650 w 603282"/>
                    <a:gd name="connsiteY57" fmla="*/ 514350 h 664888"/>
                    <a:gd name="connsiteX58" fmla="*/ 574417 w 603282"/>
                    <a:gd name="connsiteY58" fmla="*/ 488950 h 664888"/>
                    <a:gd name="connsiteX59" fmla="*/ 570183 w 603282"/>
                    <a:gd name="connsiteY59" fmla="*/ 478367 h 664888"/>
                    <a:gd name="connsiteX60" fmla="*/ 563833 w 603282"/>
                    <a:gd name="connsiteY60" fmla="*/ 455084 h 664888"/>
                    <a:gd name="connsiteX61" fmla="*/ 557483 w 603282"/>
                    <a:gd name="connsiteY61" fmla="*/ 448734 h 664888"/>
                    <a:gd name="connsiteX62" fmla="*/ 538433 w 603282"/>
                    <a:gd name="connsiteY62" fmla="*/ 425450 h 664888"/>
                    <a:gd name="connsiteX63" fmla="*/ 527850 w 603282"/>
                    <a:gd name="connsiteY63" fmla="*/ 410634 h 664888"/>
                    <a:gd name="connsiteX64" fmla="*/ 523617 w 603282"/>
                    <a:gd name="connsiteY64" fmla="*/ 402167 h 664888"/>
                    <a:gd name="connsiteX65" fmla="*/ 493983 w 603282"/>
                    <a:gd name="connsiteY65" fmla="*/ 376767 h 664888"/>
                    <a:gd name="connsiteX66" fmla="*/ 472817 w 603282"/>
                    <a:gd name="connsiteY66" fmla="*/ 361950 h 664888"/>
                    <a:gd name="connsiteX67" fmla="*/ 451650 w 603282"/>
                    <a:gd name="connsiteY67" fmla="*/ 353484 h 664888"/>
                    <a:gd name="connsiteX68" fmla="*/ 424133 w 603282"/>
                    <a:gd name="connsiteY68" fmla="*/ 345017 h 664888"/>
                    <a:gd name="connsiteX69" fmla="*/ 411433 w 603282"/>
                    <a:gd name="connsiteY69" fmla="*/ 342900 h 664888"/>
                    <a:gd name="connsiteX70" fmla="*/ 400850 w 603282"/>
                    <a:gd name="connsiteY70" fmla="*/ 340784 h 664888"/>
                    <a:gd name="connsiteX71" fmla="*/ 392383 w 603282"/>
                    <a:gd name="connsiteY71" fmla="*/ 336550 h 664888"/>
                    <a:gd name="connsiteX72" fmla="*/ 386033 w 603282"/>
                    <a:gd name="connsiteY72" fmla="*/ 334434 h 664888"/>
                    <a:gd name="connsiteX73" fmla="*/ 381800 w 603282"/>
                    <a:gd name="connsiteY73" fmla="*/ 323850 h 664888"/>
                    <a:gd name="connsiteX74" fmla="*/ 375450 w 603282"/>
                    <a:gd name="connsiteY74" fmla="*/ 315384 h 664888"/>
                    <a:gd name="connsiteX75" fmla="*/ 373333 w 603282"/>
                    <a:gd name="connsiteY75" fmla="*/ 306917 h 664888"/>
                    <a:gd name="connsiteX76" fmla="*/ 371217 w 603282"/>
                    <a:gd name="connsiteY76" fmla="*/ 300567 h 664888"/>
                    <a:gd name="connsiteX77" fmla="*/ 377567 w 603282"/>
                    <a:gd name="connsiteY77" fmla="*/ 275167 h 664888"/>
                    <a:gd name="connsiteX78" fmla="*/ 379683 w 603282"/>
                    <a:gd name="connsiteY78" fmla="*/ 268817 h 664888"/>
                    <a:gd name="connsiteX79" fmla="*/ 386033 w 603282"/>
                    <a:gd name="connsiteY79" fmla="*/ 262467 h 664888"/>
                    <a:gd name="connsiteX80" fmla="*/ 396617 w 603282"/>
                    <a:gd name="connsiteY80" fmla="*/ 254000 h 664888"/>
                    <a:gd name="connsiteX81" fmla="*/ 402967 w 603282"/>
                    <a:gd name="connsiteY81" fmla="*/ 247650 h 664888"/>
                    <a:gd name="connsiteX82" fmla="*/ 405083 w 603282"/>
                    <a:gd name="connsiteY82" fmla="*/ 247650 h 664888"/>
                    <a:gd name="connsiteX0" fmla="*/ 405083 w 592805"/>
                    <a:gd name="connsiteY0" fmla="*/ 247650 h 664888"/>
                    <a:gd name="connsiteX1" fmla="*/ 405083 w 592805"/>
                    <a:gd name="connsiteY1" fmla="*/ 247650 h 664888"/>
                    <a:gd name="connsiteX2" fmla="*/ 413550 w 592805"/>
                    <a:gd name="connsiteY2" fmla="*/ 222250 h 664888"/>
                    <a:gd name="connsiteX3" fmla="*/ 409317 w 592805"/>
                    <a:gd name="connsiteY3" fmla="*/ 93134 h 664888"/>
                    <a:gd name="connsiteX4" fmla="*/ 407200 w 592805"/>
                    <a:gd name="connsiteY4" fmla="*/ 80434 h 664888"/>
                    <a:gd name="connsiteX5" fmla="*/ 402967 w 592805"/>
                    <a:gd name="connsiteY5" fmla="*/ 69850 h 664888"/>
                    <a:gd name="connsiteX6" fmla="*/ 400850 w 592805"/>
                    <a:gd name="connsiteY6" fmla="*/ 61384 h 664888"/>
                    <a:gd name="connsiteX7" fmla="*/ 390267 w 592805"/>
                    <a:gd name="connsiteY7" fmla="*/ 42334 h 664888"/>
                    <a:gd name="connsiteX8" fmla="*/ 366983 w 592805"/>
                    <a:gd name="connsiteY8" fmla="*/ 21167 h 664888"/>
                    <a:gd name="connsiteX9" fmla="*/ 356400 w 592805"/>
                    <a:gd name="connsiteY9" fmla="*/ 8467 h 664888"/>
                    <a:gd name="connsiteX10" fmla="*/ 331000 w 592805"/>
                    <a:gd name="connsiteY10" fmla="*/ 0 h 664888"/>
                    <a:gd name="connsiteX11" fmla="*/ 265383 w 592805"/>
                    <a:gd name="connsiteY11" fmla="*/ 2117 h 664888"/>
                    <a:gd name="connsiteX12" fmla="*/ 216700 w 592805"/>
                    <a:gd name="connsiteY12" fmla="*/ 16934 h 664888"/>
                    <a:gd name="connsiteX13" fmla="*/ 195533 w 592805"/>
                    <a:gd name="connsiteY13" fmla="*/ 23284 h 664888"/>
                    <a:gd name="connsiteX14" fmla="*/ 182833 w 592805"/>
                    <a:gd name="connsiteY14" fmla="*/ 33867 h 664888"/>
                    <a:gd name="connsiteX15" fmla="*/ 178600 w 592805"/>
                    <a:gd name="connsiteY15" fmla="*/ 44450 h 664888"/>
                    <a:gd name="connsiteX16" fmla="*/ 165900 w 592805"/>
                    <a:gd name="connsiteY16" fmla="*/ 55034 h 664888"/>
                    <a:gd name="connsiteX17" fmla="*/ 163783 w 592805"/>
                    <a:gd name="connsiteY17" fmla="*/ 67734 h 664888"/>
                    <a:gd name="connsiteX18" fmla="*/ 157433 w 592805"/>
                    <a:gd name="connsiteY18" fmla="*/ 86784 h 664888"/>
                    <a:gd name="connsiteX19" fmla="*/ 155317 w 592805"/>
                    <a:gd name="connsiteY19" fmla="*/ 95250 h 664888"/>
                    <a:gd name="connsiteX20" fmla="*/ 161667 w 592805"/>
                    <a:gd name="connsiteY20" fmla="*/ 124884 h 664888"/>
                    <a:gd name="connsiteX21" fmla="*/ 172250 w 592805"/>
                    <a:gd name="connsiteY21" fmla="*/ 152400 h 664888"/>
                    <a:gd name="connsiteX22" fmla="*/ 157434 w 592805"/>
                    <a:gd name="connsiteY22" fmla="*/ 182034 h 664888"/>
                    <a:gd name="connsiteX23" fmla="*/ 184950 w 592805"/>
                    <a:gd name="connsiteY23" fmla="*/ 245534 h 664888"/>
                    <a:gd name="connsiteX24" fmla="*/ 199767 w 592805"/>
                    <a:gd name="connsiteY24" fmla="*/ 270934 h 664888"/>
                    <a:gd name="connsiteX25" fmla="*/ 206117 w 592805"/>
                    <a:gd name="connsiteY25" fmla="*/ 279400 h 664888"/>
                    <a:gd name="connsiteX26" fmla="*/ 210350 w 592805"/>
                    <a:gd name="connsiteY26" fmla="*/ 300567 h 664888"/>
                    <a:gd name="connsiteX27" fmla="*/ 206117 w 592805"/>
                    <a:gd name="connsiteY27" fmla="*/ 323850 h 664888"/>
                    <a:gd name="connsiteX28" fmla="*/ 199767 w 592805"/>
                    <a:gd name="connsiteY28" fmla="*/ 328084 h 664888"/>
                    <a:gd name="connsiteX29" fmla="*/ 195533 w 592805"/>
                    <a:gd name="connsiteY29" fmla="*/ 332317 h 664888"/>
                    <a:gd name="connsiteX30" fmla="*/ 184950 w 592805"/>
                    <a:gd name="connsiteY30" fmla="*/ 338667 h 664888"/>
                    <a:gd name="connsiteX31" fmla="*/ 174367 w 592805"/>
                    <a:gd name="connsiteY31" fmla="*/ 347134 h 664888"/>
                    <a:gd name="connsiteX32" fmla="*/ 161667 w 592805"/>
                    <a:gd name="connsiteY32" fmla="*/ 349250 h 664888"/>
                    <a:gd name="connsiteX33" fmla="*/ 153200 w 592805"/>
                    <a:gd name="connsiteY33" fmla="*/ 355600 h 664888"/>
                    <a:gd name="connsiteX34" fmla="*/ 132033 w 592805"/>
                    <a:gd name="connsiteY34" fmla="*/ 361950 h 664888"/>
                    <a:gd name="connsiteX35" fmla="*/ 106633 w 592805"/>
                    <a:gd name="connsiteY35" fmla="*/ 368300 h 664888"/>
                    <a:gd name="connsiteX36" fmla="*/ 98167 w 592805"/>
                    <a:gd name="connsiteY36" fmla="*/ 372534 h 664888"/>
                    <a:gd name="connsiteX37" fmla="*/ 87583 w 592805"/>
                    <a:gd name="connsiteY37" fmla="*/ 374650 h 664888"/>
                    <a:gd name="connsiteX38" fmla="*/ 79117 w 592805"/>
                    <a:gd name="connsiteY38" fmla="*/ 381000 h 664888"/>
                    <a:gd name="connsiteX39" fmla="*/ 66417 w 592805"/>
                    <a:gd name="connsiteY39" fmla="*/ 385234 h 664888"/>
                    <a:gd name="connsiteX40" fmla="*/ 45250 w 592805"/>
                    <a:gd name="connsiteY40" fmla="*/ 400050 h 664888"/>
                    <a:gd name="connsiteX41" fmla="*/ 41017 w 592805"/>
                    <a:gd name="connsiteY41" fmla="*/ 406400 h 664888"/>
                    <a:gd name="connsiteX42" fmla="*/ 34667 w 592805"/>
                    <a:gd name="connsiteY42" fmla="*/ 412750 h 664888"/>
                    <a:gd name="connsiteX43" fmla="*/ 30433 w 592805"/>
                    <a:gd name="connsiteY43" fmla="*/ 423334 h 664888"/>
                    <a:gd name="connsiteX44" fmla="*/ 19850 w 592805"/>
                    <a:gd name="connsiteY44" fmla="*/ 438150 h 664888"/>
                    <a:gd name="connsiteX45" fmla="*/ 9267 w 592805"/>
                    <a:gd name="connsiteY45" fmla="*/ 452967 h 664888"/>
                    <a:gd name="connsiteX46" fmla="*/ 11383 w 592805"/>
                    <a:gd name="connsiteY46" fmla="*/ 505884 h 664888"/>
                    <a:gd name="connsiteX47" fmla="*/ 17733 w 592805"/>
                    <a:gd name="connsiteY47" fmla="*/ 520700 h 664888"/>
                    <a:gd name="connsiteX48" fmla="*/ 19850 w 592805"/>
                    <a:gd name="connsiteY48" fmla="*/ 539750 h 664888"/>
                    <a:gd name="connsiteX49" fmla="*/ 270 w 592805"/>
                    <a:gd name="connsiteY49" fmla="*/ 556684 h 664888"/>
                    <a:gd name="connsiteX50" fmla="*/ 16146 w 592805"/>
                    <a:gd name="connsiteY50" fmla="*/ 634472 h 664888"/>
                    <a:gd name="connsiteX51" fmla="*/ 105575 w 592805"/>
                    <a:gd name="connsiteY51" fmla="*/ 654580 h 664888"/>
                    <a:gd name="connsiteX52" fmla="*/ 522030 w 592805"/>
                    <a:gd name="connsiteY52" fmla="*/ 657754 h 664888"/>
                    <a:gd name="connsiteX53" fmla="*/ 587117 w 592805"/>
                    <a:gd name="connsiteY53" fmla="*/ 625475 h 664888"/>
                    <a:gd name="connsiteX54" fmla="*/ 589233 w 592805"/>
                    <a:gd name="connsiteY54" fmla="*/ 537634 h 664888"/>
                    <a:gd name="connsiteX55" fmla="*/ 585000 w 592805"/>
                    <a:gd name="connsiteY55" fmla="*/ 531284 h 664888"/>
                    <a:gd name="connsiteX56" fmla="*/ 582883 w 592805"/>
                    <a:gd name="connsiteY56" fmla="*/ 524934 h 664888"/>
                    <a:gd name="connsiteX57" fmla="*/ 578650 w 592805"/>
                    <a:gd name="connsiteY57" fmla="*/ 514350 h 664888"/>
                    <a:gd name="connsiteX58" fmla="*/ 574417 w 592805"/>
                    <a:gd name="connsiteY58" fmla="*/ 488950 h 664888"/>
                    <a:gd name="connsiteX59" fmla="*/ 570183 w 592805"/>
                    <a:gd name="connsiteY59" fmla="*/ 478367 h 664888"/>
                    <a:gd name="connsiteX60" fmla="*/ 563833 w 592805"/>
                    <a:gd name="connsiteY60" fmla="*/ 455084 h 664888"/>
                    <a:gd name="connsiteX61" fmla="*/ 557483 w 592805"/>
                    <a:gd name="connsiteY61" fmla="*/ 448734 h 664888"/>
                    <a:gd name="connsiteX62" fmla="*/ 538433 w 592805"/>
                    <a:gd name="connsiteY62" fmla="*/ 425450 h 664888"/>
                    <a:gd name="connsiteX63" fmla="*/ 527850 w 592805"/>
                    <a:gd name="connsiteY63" fmla="*/ 410634 h 664888"/>
                    <a:gd name="connsiteX64" fmla="*/ 523617 w 592805"/>
                    <a:gd name="connsiteY64" fmla="*/ 402167 h 664888"/>
                    <a:gd name="connsiteX65" fmla="*/ 493983 w 592805"/>
                    <a:gd name="connsiteY65" fmla="*/ 376767 h 664888"/>
                    <a:gd name="connsiteX66" fmla="*/ 472817 w 592805"/>
                    <a:gd name="connsiteY66" fmla="*/ 361950 h 664888"/>
                    <a:gd name="connsiteX67" fmla="*/ 451650 w 592805"/>
                    <a:gd name="connsiteY67" fmla="*/ 353484 h 664888"/>
                    <a:gd name="connsiteX68" fmla="*/ 424133 w 592805"/>
                    <a:gd name="connsiteY68" fmla="*/ 345017 h 664888"/>
                    <a:gd name="connsiteX69" fmla="*/ 411433 w 592805"/>
                    <a:gd name="connsiteY69" fmla="*/ 342900 h 664888"/>
                    <a:gd name="connsiteX70" fmla="*/ 400850 w 592805"/>
                    <a:gd name="connsiteY70" fmla="*/ 340784 h 664888"/>
                    <a:gd name="connsiteX71" fmla="*/ 392383 w 592805"/>
                    <a:gd name="connsiteY71" fmla="*/ 336550 h 664888"/>
                    <a:gd name="connsiteX72" fmla="*/ 386033 w 592805"/>
                    <a:gd name="connsiteY72" fmla="*/ 334434 h 664888"/>
                    <a:gd name="connsiteX73" fmla="*/ 381800 w 592805"/>
                    <a:gd name="connsiteY73" fmla="*/ 323850 h 664888"/>
                    <a:gd name="connsiteX74" fmla="*/ 375450 w 592805"/>
                    <a:gd name="connsiteY74" fmla="*/ 315384 h 664888"/>
                    <a:gd name="connsiteX75" fmla="*/ 373333 w 592805"/>
                    <a:gd name="connsiteY75" fmla="*/ 306917 h 664888"/>
                    <a:gd name="connsiteX76" fmla="*/ 371217 w 592805"/>
                    <a:gd name="connsiteY76" fmla="*/ 300567 h 664888"/>
                    <a:gd name="connsiteX77" fmla="*/ 377567 w 592805"/>
                    <a:gd name="connsiteY77" fmla="*/ 275167 h 664888"/>
                    <a:gd name="connsiteX78" fmla="*/ 379683 w 592805"/>
                    <a:gd name="connsiteY78" fmla="*/ 268817 h 664888"/>
                    <a:gd name="connsiteX79" fmla="*/ 386033 w 592805"/>
                    <a:gd name="connsiteY79" fmla="*/ 262467 h 664888"/>
                    <a:gd name="connsiteX80" fmla="*/ 396617 w 592805"/>
                    <a:gd name="connsiteY80" fmla="*/ 254000 h 664888"/>
                    <a:gd name="connsiteX81" fmla="*/ 402967 w 592805"/>
                    <a:gd name="connsiteY81" fmla="*/ 247650 h 664888"/>
                    <a:gd name="connsiteX82" fmla="*/ 405083 w 592805"/>
                    <a:gd name="connsiteY82" fmla="*/ 247650 h 6648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Lst>
                  <a:rect l="l" t="t" r="r" b="b"/>
                  <a:pathLst>
                    <a:path w="592805" h="664888">
                      <a:moveTo>
                        <a:pt x="405083" y="247650"/>
                      </a:moveTo>
                      <a:lnTo>
                        <a:pt x="405083" y="247650"/>
                      </a:lnTo>
                      <a:cubicBezTo>
                        <a:pt x="407905" y="239183"/>
                        <a:pt x="413306" y="231171"/>
                        <a:pt x="413550" y="222250"/>
                      </a:cubicBezTo>
                      <a:cubicBezTo>
                        <a:pt x="414730" y="179204"/>
                        <a:pt x="411243" y="136153"/>
                        <a:pt x="409317" y="93134"/>
                      </a:cubicBezTo>
                      <a:cubicBezTo>
                        <a:pt x="409125" y="88847"/>
                        <a:pt x="408329" y="84575"/>
                        <a:pt x="407200" y="80434"/>
                      </a:cubicBezTo>
                      <a:cubicBezTo>
                        <a:pt x="406200" y="76768"/>
                        <a:pt x="404169" y="73455"/>
                        <a:pt x="402967" y="69850"/>
                      </a:cubicBezTo>
                      <a:cubicBezTo>
                        <a:pt x="402047" y="67090"/>
                        <a:pt x="401871" y="64108"/>
                        <a:pt x="400850" y="61384"/>
                      </a:cubicBezTo>
                      <a:cubicBezTo>
                        <a:pt x="399395" y="57503"/>
                        <a:pt x="392220" y="44845"/>
                        <a:pt x="390267" y="42334"/>
                      </a:cubicBezTo>
                      <a:cubicBezTo>
                        <a:pt x="384790" y="35293"/>
                        <a:pt x="372461" y="26645"/>
                        <a:pt x="366983" y="21167"/>
                      </a:cubicBezTo>
                      <a:cubicBezTo>
                        <a:pt x="363086" y="17270"/>
                        <a:pt x="360665" y="11956"/>
                        <a:pt x="356400" y="8467"/>
                      </a:cubicBezTo>
                      <a:cubicBezTo>
                        <a:pt x="347939" y="1544"/>
                        <a:pt x="341044" y="1674"/>
                        <a:pt x="331000" y="0"/>
                      </a:cubicBezTo>
                      <a:lnTo>
                        <a:pt x="265383" y="2117"/>
                      </a:lnTo>
                      <a:cubicBezTo>
                        <a:pt x="248604" y="4603"/>
                        <a:pt x="232934" y="12015"/>
                        <a:pt x="216700" y="16934"/>
                      </a:cubicBezTo>
                      <a:lnTo>
                        <a:pt x="195533" y="23284"/>
                      </a:lnTo>
                      <a:cubicBezTo>
                        <a:pt x="191144" y="26210"/>
                        <a:pt x="185744" y="29210"/>
                        <a:pt x="182833" y="33867"/>
                      </a:cubicBezTo>
                      <a:cubicBezTo>
                        <a:pt x="180819" y="37089"/>
                        <a:pt x="180973" y="41483"/>
                        <a:pt x="178600" y="44450"/>
                      </a:cubicBezTo>
                      <a:cubicBezTo>
                        <a:pt x="175158" y="48753"/>
                        <a:pt x="170133" y="51506"/>
                        <a:pt x="165900" y="55034"/>
                      </a:cubicBezTo>
                      <a:cubicBezTo>
                        <a:pt x="165194" y="59267"/>
                        <a:pt x="164889" y="63587"/>
                        <a:pt x="163783" y="67734"/>
                      </a:cubicBezTo>
                      <a:cubicBezTo>
                        <a:pt x="162058" y="74201"/>
                        <a:pt x="159056" y="80290"/>
                        <a:pt x="157433" y="86784"/>
                      </a:cubicBezTo>
                      <a:lnTo>
                        <a:pt x="155317" y="95250"/>
                      </a:lnTo>
                      <a:cubicBezTo>
                        <a:pt x="157434" y="105128"/>
                        <a:pt x="158892" y="115170"/>
                        <a:pt x="161667" y="124884"/>
                      </a:cubicBezTo>
                      <a:cubicBezTo>
                        <a:pt x="174412" y="169493"/>
                        <a:pt x="172955" y="142875"/>
                        <a:pt x="172250" y="152400"/>
                      </a:cubicBezTo>
                      <a:cubicBezTo>
                        <a:pt x="171545" y="161925"/>
                        <a:pt x="145973" y="159113"/>
                        <a:pt x="157434" y="182034"/>
                      </a:cubicBezTo>
                      <a:cubicBezTo>
                        <a:pt x="154777" y="211257"/>
                        <a:pt x="177895" y="230717"/>
                        <a:pt x="184950" y="245534"/>
                      </a:cubicBezTo>
                      <a:cubicBezTo>
                        <a:pt x="192005" y="260351"/>
                        <a:pt x="191257" y="260723"/>
                        <a:pt x="199767" y="270934"/>
                      </a:cubicBezTo>
                      <a:cubicBezTo>
                        <a:pt x="202025" y="273644"/>
                        <a:pt x="204000" y="276578"/>
                        <a:pt x="206117" y="279400"/>
                      </a:cubicBezTo>
                      <a:cubicBezTo>
                        <a:pt x="207347" y="284322"/>
                        <a:pt x="210597" y="296370"/>
                        <a:pt x="210350" y="300567"/>
                      </a:cubicBezTo>
                      <a:cubicBezTo>
                        <a:pt x="209887" y="308442"/>
                        <a:pt x="208949" y="316488"/>
                        <a:pt x="206117" y="323850"/>
                      </a:cubicBezTo>
                      <a:cubicBezTo>
                        <a:pt x="205204" y="326224"/>
                        <a:pt x="201754" y="326495"/>
                        <a:pt x="199767" y="328084"/>
                      </a:cubicBezTo>
                      <a:cubicBezTo>
                        <a:pt x="198209" y="329331"/>
                        <a:pt x="197157" y="331157"/>
                        <a:pt x="195533" y="332317"/>
                      </a:cubicBezTo>
                      <a:cubicBezTo>
                        <a:pt x="192185" y="334708"/>
                        <a:pt x="188320" y="336308"/>
                        <a:pt x="184950" y="338667"/>
                      </a:cubicBezTo>
                      <a:cubicBezTo>
                        <a:pt x="181249" y="341258"/>
                        <a:pt x="178480" y="345265"/>
                        <a:pt x="174367" y="347134"/>
                      </a:cubicBezTo>
                      <a:cubicBezTo>
                        <a:pt x="170460" y="348910"/>
                        <a:pt x="165900" y="348545"/>
                        <a:pt x="161667" y="349250"/>
                      </a:cubicBezTo>
                      <a:cubicBezTo>
                        <a:pt x="158845" y="351367"/>
                        <a:pt x="156284" y="353887"/>
                        <a:pt x="153200" y="355600"/>
                      </a:cubicBezTo>
                      <a:cubicBezTo>
                        <a:pt x="143042" y="361244"/>
                        <a:pt x="142777" y="359020"/>
                        <a:pt x="132033" y="361950"/>
                      </a:cubicBezTo>
                      <a:cubicBezTo>
                        <a:pt x="105672" y="369139"/>
                        <a:pt x="132957" y="363914"/>
                        <a:pt x="106633" y="368300"/>
                      </a:cubicBezTo>
                      <a:cubicBezTo>
                        <a:pt x="103811" y="369711"/>
                        <a:pt x="101160" y="371536"/>
                        <a:pt x="98167" y="372534"/>
                      </a:cubicBezTo>
                      <a:cubicBezTo>
                        <a:pt x="94754" y="373672"/>
                        <a:pt x="90871" y="373189"/>
                        <a:pt x="87583" y="374650"/>
                      </a:cubicBezTo>
                      <a:cubicBezTo>
                        <a:pt x="84359" y="376083"/>
                        <a:pt x="82272" y="379422"/>
                        <a:pt x="79117" y="381000"/>
                      </a:cubicBezTo>
                      <a:cubicBezTo>
                        <a:pt x="75126" y="382996"/>
                        <a:pt x="66417" y="385234"/>
                        <a:pt x="66417" y="385234"/>
                      </a:cubicBezTo>
                      <a:cubicBezTo>
                        <a:pt x="53146" y="398503"/>
                        <a:pt x="60465" y="393964"/>
                        <a:pt x="45250" y="400050"/>
                      </a:cubicBezTo>
                      <a:cubicBezTo>
                        <a:pt x="43839" y="402167"/>
                        <a:pt x="42646" y="404446"/>
                        <a:pt x="41017" y="406400"/>
                      </a:cubicBezTo>
                      <a:cubicBezTo>
                        <a:pt x="39101" y="408700"/>
                        <a:pt x="36254" y="410212"/>
                        <a:pt x="34667" y="412750"/>
                      </a:cubicBezTo>
                      <a:cubicBezTo>
                        <a:pt x="32653" y="415972"/>
                        <a:pt x="32132" y="419935"/>
                        <a:pt x="30433" y="423334"/>
                      </a:cubicBezTo>
                      <a:cubicBezTo>
                        <a:pt x="28190" y="427819"/>
                        <a:pt x="22253" y="434305"/>
                        <a:pt x="19850" y="438150"/>
                      </a:cubicBezTo>
                      <a:cubicBezTo>
                        <a:pt x="10562" y="453011"/>
                        <a:pt x="21374" y="440860"/>
                        <a:pt x="9267" y="452967"/>
                      </a:cubicBezTo>
                      <a:cubicBezTo>
                        <a:pt x="9972" y="470606"/>
                        <a:pt x="9194" y="488367"/>
                        <a:pt x="11383" y="505884"/>
                      </a:cubicBezTo>
                      <a:cubicBezTo>
                        <a:pt x="12049" y="511216"/>
                        <a:pt x="16430" y="515487"/>
                        <a:pt x="17733" y="520700"/>
                      </a:cubicBezTo>
                      <a:cubicBezTo>
                        <a:pt x="19283" y="526898"/>
                        <a:pt x="22760" y="533753"/>
                        <a:pt x="19850" y="539750"/>
                      </a:cubicBezTo>
                      <a:cubicBezTo>
                        <a:pt x="16940" y="545747"/>
                        <a:pt x="887" y="540897"/>
                        <a:pt x="270" y="556684"/>
                      </a:cubicBezTo>
                      <a:cubicBezTo>
                        <a:pt x="-347" y="572471"/>
                        <a:pt x="-1405" y="618156"/>
                        <a:pt x="16146" y="634472"/>
                      </a:cubicBezTo>
                      <a:cubicBezTo>
                        <a:pt x="33697" y="650788"/>
                        <a:pt x="21261" y="650700"/>
                        <a:pt x="105575" y="654580"/>
                      </a:cubicBezTo>
                      <a:cubicBezTo>
                        <a:pt x="189889" y="658460"/>
                        <a:pt x="441773" y="673717"/>
                        <a:pt x="522030" y="657754"/>
                      </a:cubicBezTo>
                      <a:cubicBezTo>
                        <a:pt x="524147" y="657048"/>
                        <a:pt x="575917" y="645495"/>
                        <a:pt x="587117" y="625475"/>
                      </a:cubicBezTo>
                      <a:cubicBezTo>
                        <a:pt x="598317" y="605455"/>
                        <a:pt x="589586" y="553333"/>
                        <a:pt x="589233" y="537634"/>
                      </a:cubicBezTo>
                      <a:cubicBezTo>
                        <a:pt x="588880" y="521936"/>
                        <a:pt x="586138" y="533559"/>
                        <a:pt x="585000" y="531284"/>
                      </a:cubicBezTo>
                      <a:cubicBezTo>
                        <a:pt x="584002" y="529288"/>
                        <a:pt x="583666" y="527023"/>
                        <a:pt x="582883" y="524934"/>
                      </a:cubicBezTo>
                      <a:cubicBezTo>
                        <a:pt x="581549" y="521376"/>
                        <a:pt x="580061" y="517878"/>
                        <a:pt x="578650" y="514350"/>
                      </a:cubicBezTo>
                      <a:cubicBezTo>
                        <a:pt x="577541" y="505482"/>
                        <a:pt x="577212" y="497335"/>
                        <a:pt x="574417" y="488950"/>
                      </a:cubicBezTo>
                      <a:cubicBezTo>
                        <a:pt x="573215" y="485345"/>
                        <a:pt x="571316" y="481994"/>
                        <a:pt x="570183" y="478367"/>
                      </a:cubicBezTo>
                      <a:cubicBezTo>
                        <a:pt x="567783" y="470689"/>
                        <a:pt x="567002" y="462478"/>
                        <a:pt x="563833" y="455084"/>
                      </a:cubicBezTo>
                      <a:cubicBezTo>
                        <a:pt x="562654" y="452333"/>
                        <a:pt x="559431" y="451007"/>
                        <a:pt x="557483" y="448734"/>
                      </a:cubicBezTo>
                      <a:cubicBezTo>
                        <a:pt x="550957" y="441120"/>
                        <a:pt x="544262" y="433610"/>
                        <a:pt x="538433" y="425450"/>
                      </a:cubicBezTo>
                      <a:cubicBezTo>
                        <a:pt x="534905" y="420511"/>
                        <a:pt x="531108" y="415754"/>
                        <a:pt x="527850" y="410634"/>
                      </a:cubicBezTo>
                      <a:cubicBezTo>
                        <a:pt x="526156" y="407972"/>
                        <a:pt x="525637" y="404591"/>
                        <a:pt x="523617" y="402167"/>
                      </a:cubicBezTo>
                      <a:cubicBezTo>
                        <a:pt x="509277" y="384959"/>
                        <a:pt x="509379" y="387544"/>
                        <a:pt x="493983" y="376767"/>
                      </a:cubicBezTo>
                      <a:cubicBezTo>
                        <a:pt x="487346" y="372121"/>
                        <a:pt x="479944" y="365513"/>
                        <a:pt x="472817" y="361950"/>
                      </a:cubicBezTo>
                      <a:cubicBezTo>
                        <a:pt x="466020" y="358552"/>
                        <a:pt x="458859" y="355887"/>
                        <a:pt x="451650" y="353484"/>
                      </a:cubicBezTo>
                      <a:cubicBezTo>
                        <a:pt x="442961" y="350587"/>
                        <a:pt x="433015" y="347067"/>
                        <a:pt x="424133" y="345017"/>
                      </a:cubicBezTo>
                      <a:cubicBezTo>
                        <a:pt x="419951" y="344052"/>
                        <a:pt x="415656" y="343668"/>
                        <a:pt x="411433" y="342900"/>
                      </a:cubicBezTo>
                      <a:cubicBezTo>
                        <a:pt x="407894" y="342257"/>
                        <a:pt x="404378" y="341489"/>
                        <a:pt x="400850" y="340784"/>
                      </a:cubicBezTo>
                      <a:cubicBezTo>
                        <a:pt x="398028" y="339373"/>
                        <a:pt x="395283" y="337793"/>
                        <a:pt x="392383" y="336550"/>
                      </a:cubicBezTo>
                      <a:cubicBezTo>
                        <a:pt x="390332" y="335671"/>
                        <a:pt x="387461" y="336148"/>
                        <a:pt x="386033" y="334434"/>
                      </a:cubicBezTo>
                      <a:cubicBezTo>
                        <a:pt x="383601" y="331515"/>
                        <a:pt x="383645" y="327172"/>
                        <a:pt x="381800" y="323850"/>
                      </a:cubicBezTo>
                      <a:cubicBezTo>
                        <a:pt x="380087" y="320766"/>
                        <a:pt x="377567" y="318206"/>
                        <a:pt x="375450" y="315384"/>
                      </a:cubicBezTo>
                      <a:cubicBezTo>
                        <a:pt x="374744" y="312562"/>
                        <a:pt x="374132" y="309714"/>
                        <a:pt x="373333" y="306917"/>
                      </a:cubicBezTo>
                      <a:cubicBezTo>
                        <a:pt x="372720" y="304772"/>
                        <a:pt x="370922" y="302779"/>
                        <a:pt x="371217" y="300567"/>
                      </a:cubicBezTo>
                      <a:cubicBezTo>
                        <a:pt x="372371" y="291916"/>
                        <a:pt x="375318" y="283600"/>
                        <a:pt x="377567" y="275167"/>
                      </a:cubicBezTo>
                      <a:cubicBezTo>
                        <a:pt x="378142" y="273011"/>
                        <a:pt x="378445" y="270673"/>
                        <a:pt x="379683" y="268817"/>
                      </a:cubicBezTo>
                      <a:cubicBezTo>
                        <a:pt x="381343" y="266326"/>
                        <a:pt x="383916" y="264584"/>
                        <a:pt x="386033" y="262467"/>
                      </a:cubicBezTo>
                      <a:cubicBezTo>
                        <a:pt x="390149" y="250120"/>
                        <a:pt x="384578" y="260879"/>
                        <a:pt x="396617" y="254000"/>
                      </a:cubicBezTo>
                      <a:cubicBezTo>
                        <a:pt x="399216" y="252515"/>
                        <a:pt x="400850" y="249767"/>
                        <a:pt x="402967" y="247650"/>
                      </a:cubicBezTo>
                      <a:cubicBezTo>
                        <a:pt x="407664" y="219466"/>
                        <a:pt x="404730" y="247650"/>
                        <a:pt x="405083" y="247650"/>
                      </a:cubicBezTo>
                      <a:close/>
                    </a:path>
                  </a:pathLst>
                </a:cu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2" name="Graphic 31" descr="Programmer male with solid fill">
                  <a:extLst>
                    <a:ext uri="{FF2B5EF4-FFF2-40B4-BE49-F238E27FC236}">
                      <a16:creationId xmlns:a16="http://schemas.microsoft.com/office/drawing/2014/main" id="{A5C93B09-45AE-39A4-75E2-480E0C8A7EE6}"/>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9809611" y="2597683"/>
                  <a:ext cx="914400" cy="914400"/>
                </a:xfrm>
                <a:prstGeom prst="rect">
                  <a:avLst/>
                </a:prstGeom>
                <a:effectLst/>
              </p:spPr>
            </p:pic>
          </p:grpSp>
          <p:grpSp>
            <p:nvGrpSpPr>
              <p:cNvPr id="23" name="Group 22">
                <a:extLst>
                  <a:ext uri="{FF2B5EF4-FFF2-40B4-BE49-F238E27FC236}">
                    <a16:creationId xmlns:a16="http://schemas.microsoft.com/office/drawing/2014/main" id="{A564AD5B-0654-4EE0-CAA3-A8CAB44A3C44}"/>
                  </a:ext>
                </a:extLst>
              </p:cNvPr>
              <p:cNvGrpSpPr/>
              <p:nvPr/>
            </p:nvGrpSpPr>
            <p:grpSpPr>
              <a:xfrm>
                <a:off x="9117608" y="1889797"/>
                <a:ext cx="1040635" cy="1131493"/>
                <a:chOff x="9117608" y="1889797"/>
                <a:chExt cx="1040635" cy="1131493"/>
              </a:xfrm>
            </p:grpSpPr>
            <p:sp>
              <p:nvSpPr>
                <p:cNvPr id="28" name="TextBox 27">
                  <a:extLst>
                    <a:ext uri="{FF2B5EF4-FFF2-40B4-BE49-F238E27FC236}">
                      <a16:creationId xmlns:a16="http://schemas.microsoft.com/office/drawing/2014/main" id="{A547161F-A133-123E-AF42-7879261BB00A}"/>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29" name="TextBox 28">
                  <a:extLst>
                    <a:ext uri="{FF2B5EF4-FFF2-40B4-BE49-F238E27FC236}">
                      <a16:creationId xmlns:a16="http://schemas.microsoft.com/office/drawing/2014/main" id="{870FEA68-F23F-0A3A-2F5B-9989289BF970}"/>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30" name="TextBox 29">
                  <a:extLst>
                    <a:ext uri="{FF2B5EF4-FFF2-40B4-BE49-F238E27FC236}">
                      <a16:creationId xmlns:a16="http://schemas.microsoft.com/office/drawing/2014/main" id="{8C119E5E-10A3-38E8-B82F-3D92B79005B6}"/>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nvGrpSpPr>
              <p:cNvPr id="24" name="Group 23">
                <a:extLst>
                  <a:ext uri="{FF2B5EF4-FFF2-40B4-BE49-F238E27FC236}">
                    <a16:creationId xmlns:a16="http://schemas.microsoft.com/office/drawing/2014/main" id="{080ED9BE-822E-8B7C-7230-858EB51CF608}"/>
                  </a:ext>
                </a:extLst>
              </p:cNvPr>
              <p:cNvGrpSpPr/>
              <p:nvPr/>
            </p:nvGrpSpPr>
            <p:grpSpPr>
              <a:xfrm rot="10800000">
                <a:off x="10504643" y="3080743"/>
                <a:ext cx="1040635" cy="1131493"/>
                <a:chOff x="9117608" y="1889797"/>
                <a:chExt cx="1040635" cy="1131493"/>
              </a:xfrm>
            </p:grpSpPr>
            <p:sp>
              <p:nvSpPr>
                <p:cNvPr id="25" name="TextBox 24">
                  <a:extLst>
                    <a:ext uri="{FF2B5EF4-FFF2-40B4-BE49-F238E27FC236}">
                      <a16:creationId xmlns:a16="http://schemas.microsoft.com/office/drawing/2014/main" id="{48E31C26-E179-1F27-273C-9387974A31E4}"/>
                    </a:ext>
                  </a:extLst>
                </p:cNvPr>
                <p:cNvSpPr txBox="1"/>
                <p:nvPr/>
              </p:nvSpPr>
              <p:spPr>
                <a:xfrm>
                  <a:off x="9373925" y="2005627"/>
                  <a:ext cx="784318" cy="1015663"/>
                </a:xfrm>
                <a:prstGeom prst="rect">
                  <a:avLst/>
                </a:prstGeom>
                <a:noFill/>
              </p:spPr>
              <p:txBody>
                <a:bodyPr wrap="square" rtlCol="0">
                  <a:spAutoFit/>
                </a:bodyPr>
                <a:lstStyle/>
                <a:p>
                  <a:r>
                    <a:rPr lang="en-US" sz="6000" dirty="0">
                      <a:ln w="38100">
                        <a:solidFill>
                          <a:schemeClr val="bg1"/>
                        </a:solidFill>
                      </a:ln>
                    </a:rPr>
                    <a:t>✦</a:t>
                  </a:r>
                </a:p>
              </p:txBody>
            </p:sp>
            <p:sp>
              <p:nvSpPr>
                <p:cNvPr id="26" name="TextBox 25">
                  <a:extLst>
                    <a:ext uri="{FF2B5EF4-FFF2-40B4-BE49-F238E27FC236}">
                      <a16:creationId xmlns:a16="http://schemas.microsoft.com/office/drawing/2014/main" id="{13F67512-B0D2-2975-5F5D-B977CEFA9733}"/>
                    </a:ext>
                  </a:extLst>
                </p:cNvPr>
                <p:cNvSpPr txBox="1"/>
                <p:nvPr/>
              </p:nvSpPr>
              <p:spPr>
                <a:xfrm>
                  <a:off x="9199609" y="1889797"/>
                  <a:ext cx="784318" cy="707886"/>
                </a:xfrm>
                <a:prstGeom prst="rect">
                  <a:avLst/>
                </a:prstGeom>
                <a:noFill/>
              </p:spPr>
              <p:txBody>
                <a:bodyPr wrap="square" rtlCol="0">
                  <a:spAutoFit/>
                </a:bodyPr>
                <a:lstStyle/>
                <a:p>
                  <a:r>
                    <a:rPr lang="en-US" sz="4000" dirty="0">
                      <a:ln w="38100">
                        <a:solidFill>
                          <a:schemeClr val="bg1"/>
                        </a:solidFill>
                      </a:ln>
                    </a:rPr>
                    <a:t>✦</a:t>
                  </a:r>
                </a:p>
              </p:txBody>
            </p:sp>
            <p:sp>
              <p:nvSpPr>
                <p:cNvPr id="27" name="TextBox 26">
                  <a:extLst>
                    <a:ext uri="{FF2B5EF4-FFF2-40B4-BE49-F238E27FC236}">
                      <a16:creationId xmlns:a16="http://schemas.microsoft.com/office/drawing/2014/main" id="{C916599F-C5D8-95CD-EB4F-85BA501C03AA}"/>
                    </a:ext>
                  </a:extLst>
                </p:cNvPr>
                <p:cNvSpPr txBox="1"/>
                <p:nvPr/>
              </p:nvSpPr>
              <p:spPr>
                <a:xfrm>
                  <a:off x="9117608" y="2385018"/>
                  <a:ext cx="517687" cy="523220"/>
                </a:xfrm>
                <a:prstGeom prst="rect">
                  <a:avLst/>
                </a:prstGeom>
                <a:noFill/>
              </p:spPr>
              <p:txBody>
                <a:bodyPr wrap="square" rtlCol="0">
                  <a:spAutoFit/>
                </a:bodyPr>
                <a:lstStyle/>
                <a:p>
                  <a:r>
                    <a:rPr lang="en-US" sz="2800" dirty="0">
                      <a:ln w="38100">
                        <a:solidFill>
                          <a:schemeClr val="bg1"/>
                        </a:solidFill>
                      </a:ln>
                    </a:rPr>
                    <a:t>✦</a:t>
                  </a:r>
                </a:p>
              </p:txBody>
            </p:sp>
          </p:grpSp>
        </p:grpSp>
        <p:sp>
          <p:nvSpPr>
            <p:cNvPr id="20" name="Rectangle 19">
              <a:extLst>
                <a:ext uri="{FF2B5EF4-FFF2-40B4-BE49-F238E27FC236}">
                  <a16:creationId xmlns:a16="http://schemas.microsoft.com/office/drawing/2014/main" id="{3361E303-0B0C-813B-F853-EC5F7F3D99F6}"/>
                </a:ext>
              </a:extLst>
            </p:cNvPr>
            <p:cNvSpPr/>
            <p:nvPr/>
          </p:nvSpPr>
          <p:spPr>
            <a:xfrm>
              <a:off x="8157771" y="1641763"/>
              <a:ext cx="3338752" cy="3574473"/>
            </a:xfrm>
            <a:prstGeom prst="rect">
              <a:avLst/>
            </a:prstGeom>
            <a:noFill/>
            <a:ln w="3810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 name="Title 1">
            <a:extLst>
              <a:ext uri="{FF2B5EF4-FFF2-40B4-BE49-F238E27FC236}">
                <a16:creationId xmlns:a16="http://schemas.microsoft.com/office/drawing/2014/main" id="{9BC5E948-F6A3-0E7B-9A5D-FCBB23AF52F6}"/>
              </a:ext>
            </a:extLst>
          </p:cNvPr>
          <p:cNvSpPr>
            <a:spLocks noGrp="1"/>
          </p:cNvSpPr>
          <p:nvPr>
            <p:ph type="title"/>
          </p:nvPr>
        </p:nvSpPr>
        <p:spPr>
          <a:xfrm>
            <a:off x="490282" y="338401"/>
            <a:ext cx="11260666" cy="708763"/>
          </a:xfrm>
        </p:spPr>
        <p:txBody>
          <a:bodyPr>
            <a:normAutofit/>
          </a:bodyPr>
          <a:lstStyle/>
          <a:p>
            <a:pPr algn="ctr"/>
            <a:r>
              <a:rPr lang="en-US" dirty="0"/>
              <a:t>How can you improve your workflow?</a:t>
            </a:r>
          </a:p>
        </p:txBody>
      </p:sp>
      <p:sp>
        <p:nvSpPr>
          <p:cNvPr id="3" name="Content Placeholder 2">
            <a:extLst>
              <a:ext uri="{FF2B5EF4-FFF2-40B4-BE49-F238E27FC236}">
                <a16:creationId xmlns:a16="http://schemas.microsoft.com/office/drawing/2014/main" id="{E1C03509-7195-9644-B14D-B80EAF74C697}"/>
              </a:ext>
            </a:extLst>
          </p:cNvPr>
          <p:cNvSpPr>
            <a:spLocks noGrp="1"/>
          </p:cNvSpPr>
          <p:nvPr>
            <p:ph idx="1"/>
          </p:nvPr>
        </p:nvSpPr>
        <p:spPr>
          <a:xfrm>
            <a:off x="4454405" y="1862408"/>
            <a:ext cx="7232814" cy="3133181"/>
          </a:xfrm>
        </p:spPr>
        <p:txBody>
          <a:bodyPr anchor="ctr">
            <a:normAutofit/>
          </a:bodyPr>
          <a:lstStyle/>
          <a:p>
            <a:pPr marL="0" indent="0">
              <a:buNone/>
            </a:pPr>
            <a:r>
              <a:rPr lang="en-US" b="1" u="sng" dirty="0">
                <a:latin typeface="Helvetica Neue Medium" panose="02000503000000020004"/>
              </a:rPr>
              <a:t>Objective</a:t>
            </a:r>
          </a:p>
          <a:p>
            <a:pPr marL="0" indent="0">
              <a:buNone/>
            </a:pPr>
            <a:r>
              <a:rPr lang="en-US" dirty="0"/>
              <a:t>Get even more out of the available resources (“do more with less”), monitor and organize runs, and/or create ensembles of models.</a:t>
            </a:r>
          </a:p>
        </p:txBody>
      </p:sp>
    </p:spTree>
    <p:extLst>
      <p:ext uri="{BB962C8B-B14F-4D97-AF65-F5344CB8AC3E}">
        <p14:creationId xmlns:p14="http://schemas.microsoft.com/office/powerpoint/2010/main" val="234487687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4852991-0716-98E6-C51E-781D8FC1CD32}"/>
            </a:ext>
          </a:extLst>
        </p:cNvPr>
        <p:cNvGrpSpPr/>
        <p:nvPr/>
      </p:nvGrpSpPr>
      <p:grpSpPr>
        <a:xfrm>
          <a:off x="0" y="0"/>
          <a:ext cx="0" cy="0"/>
          <a:chOff x="0" y="0"/>
          <a:chExt cx="0" cy="0"/>
        </a:xfrm>
      </p:grpSpPr>
      <p:sp>
        <p:nvSpPr>
          <p:cNvPr id="5" name="Title 1">
            <a:extLst>
              <a:ext uri="{FF2B5EF4-FFF2-40B4-BE49-F238E27FC236}">
                <a16:creationId xmlns:a16="http://schemas.microsoft.com/office/drawing/2014/main" id="{BD5A499E-84F3-2348-82DD-5D6BCA21EBC1}"/>
              </a:ext>
            </a:extLst>
          </p:cNvPr>
          <p:cNvSpPr>
            <a:spLocks noGrp="1"/>
          </p:cNvSpPr>
          <p:nvPr>
            <p:ph type="title"/>
          </p:nvPr>
        </p:nvSpPr>
        <p:spPr>
          <a:xfrm>
            <a:off x="1399568" y="36244"/>
            <a:ext cx="10515600" cy="1325563"/>
          </a:xfrm>
        </p:spPr>
        <p:txBody>
          <a:bodyPr/>
          <a:lstStyle/>
          <a:p>
            <a:r>
              <a:rPr lang="en-US" dirty="0"/>
              <a:t>How can you improve your workflow?</a:t>
            </a:r>
          </a:p>
        </p:txBody>
      </p:sp>
      <p:sp>
        <p:nvSpPr>
          <p:cNvPr id="8" name="TextBox 7">
            <a:extLst>
              <a:ext uri="{FF2B5EF4-FFF2-40B4-BE49-F238E27FC236}">
                <a16:creationId xmlns:a16="http://schemas.microsoft.com/office/drawing/2014/main" id="{0325040D-3A7D-1E28-C2B1-50366A6268FB}"/>
              </a:ext>
            </a:extLst>
          </p:cNvPr>
          <p:cNvSpPr txBox="1"/>
          <p:nvPr/>
        </p:nvSpPr>
        <p:spPr>
          <a:xfrm>
            <a:off x="551521" y="1477285"/>
            <a:ext cx="5814032" cy="4375557"/>
          </a:xfrm>
          <a:prstGeom prst="rect">
            <a:avLst/>
          </a:prstGeom>
          <a:noFill/>
        </p:spPr>
        <p:txBody>
          <a:bodyPr wrap="square">
            <a:spAutoFit/>
          </a:bodyPr>
          <a:lstStyle/>
          <a:p>
            <a:pPr marL="228600" marR="0" lvl="0" indent="-228600" algn="l" defTabSz="914400" rtl="0" eaLnBrk="1" fontAlgn="auto" latinLnBrk="0" hangingPunct="1">
              <a:spcBef>
                <a:spcPts val="1000"/>
              </a:spcBef>
              <a:spcAft>
                <a:spcPts val="120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prstClr val="black"/>
                </a:solidFill>
                <a:effectLst/>
                <a:uLnTx/>
                <a:uFillTx/>
              </a:rPr>
              <a:t>Automated workflows (e.g. using </a:t>
            </a:r>
            <a:r>
              <a:rPr kumimoji="0" lang="en-US" sz="2400" b="0" i="0" u="none" strike="noStrike" kern="1200" cap="none" spc="0" normalizeH="0" baseline="0" noProof="0" dirty="0" err="1">
                <a:ln>
                  <a:noFill/>
                </a:ln>
                <a:solidFill>
                  <a:prstClr val="black"/>
                </a:solidFill>
                <a:effectLst/>
                <a:uLnTx/>
                <a:uFillTx/>
                <a:hlinkClick r:id="rId2"/>
              </a:rPr>
              <a:t>DAGMan</a:t>
            </a:r>
            <a:r>
              <a:rPr kumimoji="0" lang="en-US" sz="2400" b="0" i="0" u="none" strike="noStrike" kern="1200" cap="none" spc="0" normalizeH="0" baseline="0" noProof="0" dirty="0">
                <a:ln>
                  <a:noFill/>
                </a:ln>
                <a:solidFill>
                  <a:prstClr val="black"/>
                </a:solidFill>
                <a:effectLst/>
                <a:uLnTx/>
                <a:uFillTx/>
              </a:rPr>
              <a:t>)</a:t>
            </a:r>
          </a:p>
          <a:p>
            <a:pPr marL="228600" indent="-228600">
              <a:spcBef>
                <a:spcPts val="1000"/>
              </a:spcBef>
              <a:spcAft>
                <a:spcPts val="1200"/>
              </a:spcAft>
              <a:buFont typeface="Arial" panose="020B0604020202020204" pitchFamily="34" charset="0"/>
              <a:buChar char="•"/>
              <a:defRPr/>
            </a:pPr>
            <a:r>
              <a:rPr lang="en-US" sz="2400" dirty="0"/>
              <a:t>Hyperparameter and ensembles – Don’t think of training one model, think of training many and finding (or combining) the best</a:t>
            </a:r>
          </a:p>
          <a:p>
            <a:pPr marL="285750" indent="-285750">
              <a:spcAft>
                <a:spcPts val="1200"/>
              </a:spcAft>
              <a:buFont typeface="Arial" panose="020B0604020202020204" pitchFamily="34" charset="0"/>
              <a:buChar char="•"/>
            </a:pPr>
            <a:r>
              <a:rPr lang="en-US" sz="2400" dirty="0"/>
              <a:t>Weights and Biases (or similar tools) to monitor training runs</a:t>
            </a:r>
          </a:p>
          <a:p>
            <a:pPr marL="742950" lvl="1" indent="-285750">
              <a:spcAft>
                <a:spcPts val="1200"/>
              </a:spcAft>
              <a:buFont typeface="Arial" panose="020B0604020202020204" pitchFamily="34" charset="0"/>
              <a:buChar char="•"/>
            </a:pPr>
            <a:r>
              <a:rPr lang="en-US" sz="2400" dirty="0"/>
              <a:t>Works as expected, but be aware of API key leakage</a:t>
            </a:r>
          </a:p>
        </p:txBody>
      </p:sp>
      <p:grpSp>
        <p:nvGrpSpPr>
          <p:cNvPr id="18" name="Group 17">
            <a:extLst>
              <a:ext uri="{FF2B5EF4-FFF2-40B4-BE49-F238E27FC236}">
                <a16:creationId xmlns:a16="http://schemas.microsoft.com/office/drawing/2014/main" id="{C760AAAC-7BF9-3620-BB91-D19E72E71751}"/>
              </a:ext>
            </a:extLst>
          </p:cNvPr>
          <p:cNvGrpSpPr/>
          <p:nvPr/>
        </p:nvGrpSpPr>
        <p:grpSpPr>
          <a:xfrm>
            <a:off x="6657368" y="1154012"/>
            <a:ext cx="5004629" cy="4549976"/>
            <a:chOff x="6657368" y="1154012"/>
            <a:chExt cx="5004629" cy="4549976"/>
          </a:xfrm>
        </p:grpSpPr>
        <p:cxnSp>
          <p:nvCxnSpPr>
            <p:cNvPr id="16" name="Straight Arrow Connector 15">
              <a:extLst>
                <a:ext uri="{FF2B5EF4-FFF2-40B4-BE49-F238E27FC236}">
                  <a16:creationId xmlns:a16="http://schemas.microsoft.com/office/drawing/2014/main" id="{3D46ADA8-B2F9-EF34-C24B-7D90D2C712D0}"/>
                </a:ext>
              </a:extLst>
            </p:cNvPr>
            <p:cNvCxnSpPr/>
            <p:nvPr/>
          </p:nvCxnSpPr>
          <p:spPr>
            <a:xfrm>
              <a:off x="9159683" y="4378037"/>
              <a:ext cx="0" cy="679404"/>
            </a:xfrm>
            <a:prstGeom prst="straightConnector1">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grpSp>
          <p:nvGrpSpPr>
            <p:cNvPr id="17" name="Group 16">
              <a:extLst>
                <a:ext uri="{FF2B5EF4-FFF2-40B4-BE49-F238E27FC236}">
                  <a16:creationId xmlns:a16="http://schemas.microsoft.com/office/drawing/2014/main" id="{24199385-FF60-0B7B-9E66-6779D4A66AD5}"/>
                </a:ext>
              </a:extLst>
            </p:cNvPr>
            <p:cNvGrpSpPr/>
            <p:nvPr/>
          </p:nvGrpSpPr>
          <p:grpSpPr>
            <a:xfrm>
              <a:off x="6657368" y="1154012"/>
              <a:ext cx="5004629" cy="4549976"/>
              <a:chOff x="6657368" y="1154012"/>
              <a:chExt cx="5004629" cy="4549976"/>
            </a:xfrm>
          </p:grpSpPr>
          <p:cxnSp>
            <p:nvCxnSpPr>
              <p:cNvPr id="15" name="Straight Arrow Connector 14">
                <a:extLst>
                  <a:ext uri="{FF2B5EF4-FFF2-40B4-BE49-F238E27FC236}">
                    <a16:creationId xmlns:a16="http://schemas.microsoft.com/office/drawing/2014/main" id="{56E0C1C7-FFF4-4E47-21AA-3ECD029485D9}"/>
                  </a:ext>
                </a:extLst>
              </p:cNvPr>
              <p:cNvCxnSpPr/>
              <p:nvPr/>
            </p:nvCxnSpPr>
            <p:spPr>
              <a:xfrm>
                <a:off x="9159683" y="1800559"/>
                <a:ext cx="0" cy="490059"/>
              </a:xfrm>
              <a:prstGeom prst="straightConnector1">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grpSp>
            <p:nvGrpSpPr>
              <p:cNvPr id="2" name="Group 1">
                <a:extLst>
                  <a:ext uri="{FF2B5EF4-FFF2-40B4-BE49-F238E27FC236}">
                    <a16:creationId xmlns:a16="http://schemas.microsoft.com/office/drawing/2014/main" id="{786AD96A-182F-1946-50FF-DA4087F02862}"/>
                  </a:ext>
                </a:extLst>
              </p:cNvPr>
              <p:cNvGrpSpPr/>
              <p:nvPr/>
            </p:nvGrpSpPr>
            <p:grpSpPr>
              <a:xfrm>
                <a:off x="6657368" y="1154012"/>
                <a:ext cx="5004629" cy="4549976"/>
                <a:chOff x="586511" y="1154012"/>
                <a:chExt cx="3685309" cy="4549976"/>
              </a:xfrm>
            </p:grpSpPr>
            <p:sp>
              <p:nvSpPr>
                <p:cNvPr id="3" name="Rectangle: Rounded Corners 2">
                  <a:extLst>
                    <a:ext uri="{FF2B5EF4-FFF2-40B4-BE49-F238E27FC236}">
                      <a16:creationId xmlns:a16="http://schemas.microsoft.com/office/drawing/2014/main" id="{F44F18B5-841C-C268-48FD-06AF26DF5EF8}"/>
                    </a:ext>
                  </a:extLst>
                </p:cNvPr>
                <p:cNvSpPr/>
                <p:nvPr/>
              </p:nvSpPr>
              <p:spPr>
                <a:xfrm>
                  <a:off x="1870365" y="1154012"/>
                  <a:ext cx="1117600" cy="646547"/>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Pre-processing</a:t>
                  </a:r>
                </a:p>
              </p:txBody>
            </p:sp>
            <p:sp>
              <p:nvSpPr>
                <p:cNvPr id="4" name="Rectangle: Rounded Corners 3">
                  <a:extLst>
                    <a:ext uri="{FF2B5EF4-FFF2-40B4-BE49-F238E27FC236}">
                      <a16:creationId xmlns:a16="http://schemas.microsoft.com/office/drawing/2014/main" id="{BD0B633A-9E61-3549-6BA0-9B5C1D6891B3}"/>
                    </a:ext>
                  </a:extLst>
                </p:cNvPr>
                <p:cNvSpPr/>
                <p:nvPr/>
              </p:nvSpPr>
              <p:spPr>
                <a:xfrm>
                  <a:off x="1870365" y="2290618"/>
                  <a:ext cx="1117600" cy="2087419"/>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Training</a:t>
                  </a:r>
                </a:p>
              </p:txBody>
            </p:sp>
            <p:sp>
              <p:nvSpPr>
                <p:cNvPr id="7" name="Rectangle: Rounded Corners 6">
                  <a:extLst>
                    <a:ext uri="{FF2B5EF4-FFF2-40B4-BE49-F238E27FC236}">
                      <a16:creationId xmlns:a16="http://schemas.microsoft.com/office/drawing/2014/main" id="{B39D525B-0108-0273-9008-67E10A7949FC}"/>
                    </a:ext>
                  </a:extLst>
                </p:cNvPr>
                <p:cNvSpPr/>
                <p:nvPr/>
              </p:nvSpPr>
              <p:spPr>
                <a:xfrm>
                  <a:off x="586511" y="2290618"/>
                  <a:ext cx="1117600" cy="2087419"/>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Training</a:t>
                  </a:r>
                </a:p>
              </p:txBody>
            </p:sp>
            <p:sp>
              <p:nvSpPr>
                <p:cNvPr id="9" name="Rectangle: Rounded Corners 8">
                  <a:extLst>
                    <a:ext uri="{FF2B5EF4-FFF2-40B4-BE49-F238E27FC236}">
                      <a16:creationId xmlns:a16="http://schemas.microsoft.com/office/drawing/2014/main" id="{9A6C327B-1708-7C55-A1A3-1BFA90FA508E}"/>
                    </a:ext>
                  </a:extLst>
                </p:cNvPr>
                <p:cNvSpPr/>
                <p:nvPr/>
              </p:nvSpPr>
              <p:spPr>
                <a:xfrm>
                  <a:off x="3154220" y="2290618"/>
                  <a:ext cx="1117600" cy="2087419"/>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Training</a:t>
                  </a:r>
                </a:p>
              </p:txBody>
            </p:sp>
            <p:sp>
              <p:nvSpPr>
                <p:cNvPr id="10" name="Rectangle: Rounded Corners 9">
                  <a:extLst>
                    <a:ext uri="{FF2B5EF4-FFF2-40B4-BE49-F238E27FC236}">
                      <a16:creationId xmlns:a16="http://schemas.microsoft.com/office/drawing/2014/main" id="{131FA071-4C98-B02C-1696-498A2342F79D}"/>
                    </a:ext>
                  </a:extLst>
                </p:cNvPr>
                <p:cNvSpPr/>
                <p:nvPr/>
              </p:nvSpPr>
              <p:spPr>
                <a:xfrm>
                  <a:off x="1870365" y="5057441"/>
                  <a:ext cx="1117600" cy="646547"/>
                </a:xfrm>
                <a:prstGeom prst="roundRect">
                  <a:avLst/>
                </a:prstGeom>
                <a:ln w="38100"/>
              </p:spPr>
              <p:style>
                <a:lnRef idx="2">
                  <a:schemeClr val="dk1"/>
                </a:lnRef>
                <a:fillRef idx="1">
                  <a:schemeClr val="lt1"/>
                </a:fillRef>
                <a:effectRef idx="0">
                  <a:schemeClr val="dk1"/>
                </a:effectRef>
                <a:fontRef idx="minor">
                  <a:schemeClr val="dk1"/>
                </a:fontRef>
              </p:style>
              <p:txBody>
                <a:bodyPr rtlCol="0" anchor="ctr"/>
                <a:lstStyle/>
                <a:p>
                  <a:pPr algn="ctr"/>
                  <a:r>
                    <a:rPr lang="en-US" dirty="0"/>
                    <a:t>Post-processing</a:t>
                  </a:r>
                </a:p>
              </p:txBody>
            </p:sp>
            <p:cxnSp>
              <p:nvCxnSpPr>
                <p:cNvPr id="11" name="Connector: Curved 10">
                  <a:extLst>
                    <a:ext uri="{FF2B5EF4-FFF2-40B4-BE49-F238E27FC236}">
                      <a16:creationId xmlns:a16="http://schemas.microsoft.com/office/drawing/2014/main" id="{BB765658-C4E7-AB05-4AE1-A572917EB644}"/>
                    </a:ext>
                  </a:extLst>
                </p:cNvPr>
                <p:cNvCxnSpPr>
                  <a:stCxn id="3" idx="2"/>
                  <a:endCxn id="7" idx="0"/>
                </p:cNvCxnSpPr>
                <p:nvPr/>
              </p:nvCxnSpPr>
              <p:spPr>
                <a:xfrm rot="5400000">
                  <a:off x="1542209" y="1403661"/>
                  <a:ext cx="490059" cy="1283854"/>
                </a:xfrm>
                <a:prstGeom prst="curvedConnector3">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cxnSp>
              <p:nvCxnSpPr>
                <p:cNvPr id="12" name="Connector: Curved 11">
                  <a:extLst>
                    <a:ext uri="{FF2B5EF4-FFF2-40B4-BE49-F238E27FC236}">
                      <a16:creationId xmlns:a16="http://schemas.microsoft.com/office/drawing/2014/main" id="{2E786C26-16EE-5705-8DD3-44B33E2D266A}"/>
                    </a:ext>
                  </a:extLst>
                </p:cNvPr>
                <p:cNvCxnSpPr>
                  <a:stCxn id="3" idx="2"/>
                  <a:endCxn id="9" idx="0"/>
                </p:cNvCxnSpPr>
                <p:nvPr/>
              </p:nvCxnSpPr>
              <p:spPr>
                <a:xfrm rot="16200000" flipH="1">
                  <a:off x="2826064" y="1403661"/>
                  <a:ext cx="490059" cy="1283855"/>
                </a:xfrm>
                <a:prstGeom prst="curvedConnector3">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cxnSp>
              <p:nvCxnSpPr>
                <p:cNvPr id="13" name="Connector: Curved 12">
                  <a:extLst>
                    <a:ext uri="{FF2B5EF4-FFF2-40B4-BE49-F238E27FC236}">
                      <a16:creationId xmlns:a16="http://schemas.microsoft.com/office/drawing/2014/main" id="{ACD5EF0B-7E43-9F06-EB26-D5E1CF2BEA95}"/>
                    </a:ext>
                  </a:extLst>
                </p:cNvPr>
                <p:cNvCxnSpPr>
                  <a:cxnSpLocks/>
                  <a:stCxn id="7" idx="2"/>
                  <a:endCxn id="10" idx="0"/>
                </p:cNvCxnSpPr>
                <p:nvPr/>
              </p:nvCxnSpPr>
              <p:spPr>
                <a:xfrm rot="16200000" flipH="1">
                  <a:off x="1447536" y="4075811"/>
                  <a:ext cx="679404" cy="1283854"/>
                </a:xfrm>
                <a:prstGeom prst="curvedConnector3">
                  <a:avLst>
                    <a:gd name="adj1" fmla="val 50000"/>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cxnSp>
              <p:nvCxnSpPr>
                <p:cNvPr id="14" name="Connector: Curved 13">
                  <a:extLst>
                    <a:ext uri="{FF2B5EF4-FFF2-40B4-BE49-F238E27FC236}">
                      <a16:creationId xmlns:a16="http://schemas.microsoft.com/office/drawing/2014/main" id="{5EC2A54A-A8BA-CD0D-9E40-99E7578AAE2A}"/>
                    </a:ext>
                  </a:extLst>
                </p:cNvPr>
                <p:cNvCxnSpPr>
                  <a:stCxn id="9" idx="2"/>
                  <a:endCxn id="10" idx="0"/>
                </p:cNvCxnSpPr>
                <p:nvPr/>
              </p:nvCxnSpPr>
              <p:spPr>
                <a:xfrm rot="5400000">
                  <a:off x="2731391" y="4075812"/>
                  <a:ext cx="679404" cy="1283855"/>
                </a:xfrm>
                <a:prstGeom prst="curvedConnector3">
                  <a:avLst/>
                </a:prstGeom>
                <a:ln w="38100">
                  <a:solidFill>
                    <a:srgbClr val="FFC000"/>
                  </a:solidFill>
                  <a:tailEnd type="stealth"/>
                </a:ln>
              </p:spPr>
              <p:style>
                <a:lnRef idx="1">
                  <a:schemeClr val="accent1"/>
                </a:lnRef>
                <a:fillRef idx="0">
                  <a:schemeClr val="accent1"/>
                </a:fillRef>
                <a:effectRef idx="0">
                  <a:schemeClr val="accent1"/>
                </a:effectRef>
                <a:fontRef idx="minor">
                  <a:schemeClr val="tx1"/>
                </a:fontRef>
              </p:style>
            </p:cxnSp>
          </p:grpSp>
        </p:grpSp>
      </p:grpSp>
    </p:spTree>
    <p:extLst>
      <p:ext uri="{BB962C8B-B14F-4D97-AF65-F5344CB8AC3E}">
        <p14:creationId xmlns:p14="http://schemas.microsoft.com/office/powerpoint/2010/main" val="18725850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8"/>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8">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8">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597FDF-639F-E231-2086-B268E1BCBE30}"/>
              </a:ext>
            </a:extLst>
          </p:cNvPr>
          <p:cNvSpPr>
            <a:spLocks noGrp="1"/>
          </p:cNvSpPr>
          <p:nvPr>
            <p:ph type="title"/>
          </p:nvPr>
        </p:nvSpPr>
        <p:spPr>
          <a:xfrm>
            <a:off x="838200" y="365125"/>
            <a:ext cx="10515600" cy="886331"/>
          </a:xfrm>
        </p:spPr>
        <p:txBody>
          <a:bodyPr/>
          <a:lstStyle/>
          <a:p>
            <a:r>
              <a:rPr lang="en-US" dirty="0"/>
              <a:t>Checkpointing</a:t>
            </a:r>
          </a:p>
        </p:txBody>
      </p:sp>
      <p:sp>
        <p:nvSpPr>
          <p:cNvPr id="3" name="Content Placeholder 2">
            <a:extLst>
              <a:ext uri="{FF2B5EF4-FFF2-40B4-BE49-F238E27FC236}">
                <a16:creationId xmlns:a16="http://schemas.microsoft.com/office/drawing/2014/main" id="{A9496AD8-3A0C-2D28-48D3-D0FB3E84285F}"/>
              </a:ext>
            </a:extLst>
          </p:cNvPr>
          <p:cNvSpPr>
            <a:spLocks noGrp="1"/>
          </p:cNvSpPr>
          <p:nvPr>
            <p:ph sz="half" idx="1"/>
          </p:nvPr>
        </p:nvSpPr>
        <p:spPr>
          <a:xfrm>
            <a:off x="838200" y="1251456"/>
            <a:ext cx="5572874" cy="4723284"/>
          </a:xfrm>
        </p:spPr>
        <p:txBody>
          <a:bodyPr>
            <a:normAutofit/>
          </a:bodyPr>
          <a:lstStyle/>
          <a:p>
            <a:r>
              <a:rPr lang="en-US" dirty="0">
                <a:latin typeface="+mj-lt"/>
              </a:rPr>
              <a:t>Update the logic of the training script to enable </a:t>
            </a:r>
            <a:r>
              <a:rPr lang="en-US" dirty="0" err="1">
                <a:latin typeface="+mj-lt"/>
              </a:rPr>
              <a:t>loading+resuming</a:t>
            </a:r>
            <a:r>
              <a:rPr lang="en-US" dirty="0">
                <a:latin typeface="+mj-lt"/>
              </a:rPr>
              <a:t> from a checkpoint.</a:t>
            </a:r>
          </a:p>
          <a:p>
            <a:r>
              <a:rPr lang="en-US" dirty="0">
                <a:latin typeface="+mj-lt"/>
              </a:rPr>
              <a:t>The job doesn’t need to run to full completion within one job cycle. This means:</a:t>
            </a:r>
          </a:p>
          <a:p>
            <a:pPr lvl="1"/>
            <a:r>
              <a:rPr lang="en-US" dirty="0">
                <a:latin typeface="+mj-lt"/>
              </a:rPr>
              <a:t>Resilience against job eviction and machine issues</a:t>
            </a:r>
          </a:p>
          <a:p>
            <a:pPr lvl="1"/>
            <a:r>
              <a:rPr lang="en-US" dirty="0">
                <a:latin typeface="+mj-lt"/>
              </a:rPr>
              <a:t>Ability to request “short” jobs (more slots available!)</a:t>
            </a:r>
          </a:p>
        </p:txBody>
      </p:sp>
      <p:pic>
        <p:nvPicPr>
          <p:cNvPr id="6" name="Content Placeholder 5">
            <a:extLst>
              <a:ext uri="{FF2B5EF4-FFF2-40B4-BE49-F238E27FC236}">
                <a16:creationId xmlns:a16="http://schemas.microsoft.com/office/drawing/2014/main" id="{6D4754CE-F5CA-FD27-1F51-108017E65C04}"/>
              </a:ext>
            </a:extLst>
          </p:cNvPr>
          <p:cNvPicPr>
            <a:picLocks noGrp="1" noChangeAspect="1"/>
          </p:cNvPicPr>
          <p:nvPr>
            <p:ph sz="half" idx="2"/>
          </p:nvPr>
        </p:nvPicPr>
        <p:blipFill>
          <a:blip r:embed="rId2"/>
          <a:stretch>
            <a:fillRect/>
          </a:stretch>
        </p:blipFill>
        <p:spPr>
          <a:xfrm>
            <a:off x="7112976" y="526874"/>
            <a:ext cx="4049923" cy="5447866"/>
          </a:xfrm>
          <a:prstGeom prst="rect">
            <a:avLst/>
          </a:prstGeom>
        </p:spPr>
      </p:pic>
    </p:spTree>
    <p:extLst>
      <p:ext uri="{BB962C8B-B14F-4D97-AF65-F5344CB8AC3E}">
        <p14:creationId xmlns:p14="http://schemas.microsoft.com/office/powerpoint/2010/main" val="76453329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DEAA20A-102B-5701-BCEF-E8F58934ED9B}"/>
              </a:ext>
            </a:extLst>
          </p:cNvPr>
          <p:cNvSpPr>
            <a:spLocks noGrp="1"/>
          </p:cNvSpPr>
          <p:nvPr>
            <p:ph type="title"/>
          </p:nvPr>
        </p:nvSpPr>
        <p:spPr>
          <a:xfrm>
            <a:off x="386137" y="198543"/>
            <a:ext cx="10515600" cy="786508"/>
          </a:xfrm>
        </p:spPr>
        <p:txBody>
          <a:bodyPr/>
          <a:lstStyle/>
          <a:p>
            <a:r>
              <a:rPr lang="en-US" dirty="0"/>
              <a:t>Checkpointing, required changes</a:t>
            </a:r>
          </a:p>
        </p:txBody>
      </p:sp>
      <p:sp>
        <p:nvSpPr>
          <p:cNvPr id="3" name="Content Placeholder 2">
            <a:extLst>
              <a:ext uri="{FF2B5EF4-FFF2-40B4-BE49-F238E27FC236}">
                <a16:creationId xmlns:a16="http://schemas.microsoft.com/office/drawing/2014/main" id="{5A6C6FDD-8CB4-50E2-40B5-E22F9D637CE1}"/>
              </a:ext>
            </a:extLst>
          </p:cNvPr>
          <p:cNvSpPr>
            <a:spLocks noGrp="1"/>
          </p:cNvSpPr>
          <p:nvPr>
            <p:ph sz="half" idx="1"/>
          </p:nvPr>
        </p:nvSpPr>
        <p:spPr>
          <a:xfrm>
            <a:off x="691728" y="1754063"/>
            <a:ext cx="5181600" cy="4256318"/>
          </a:xfrm>
          <a:ln>
            <a:solidFill>
              <a:schemeClr val="tx1"/>
            </a:solidFill>
          </a:ln>
        </p:spPr>
        <p:txBody>
          <a:bodyPr wrap="square">
            <a:normAutofit fontScale="85000" lnSpcReduction="20000"/>
          </a:bodyPr>
          <a:lstStyle/>
          <a:p>
            <a:pPr marL="0" indent="0">
              <a:spcBef>
                <a:spcPts val="0"/>
              </a:spcBef>
              <a:buNone/>
            </a:pPr>
            <a:r>
              <a:rPr lang="en-US" sz="1000" dirty="0">
                <a:latin typeface="Consolas" panose="020B0609020204030204" pitchFamily="49" charset="0"/>
                <a:cs typeface="Courier New" panose="02070309020205020404" pitchFamily="49" charset="0"/>
              </a:rPr>
              <a:t>def main(</a:t>
            </a:r>
          </a:p>
          <a:p>
            <a:pPr marL="0" indent="0">
              <a:spcBef>
                <a:spcPts val="0"/>
              </a:spcBef>
              <a:buNone/>
            </a:pPr>
            <a:r>
              <a:rPr lang="en-US" sz="1000" dirty="0">
                <a:latin typeface="Consolas" panose="020B0609020204030204" pitchFamily="49" charset="0"/>
                <a:cs typeface="Courier New" panose="02070309020205020404" pitchFamily="49" charset="0"/>
              </a:rPr>
              <a:t>    </a:t>
            </a:r>
            <a:r>
              <a:rPr lang="en-US" sz="1000" dirty="0" err="1">
                <a:latin typeface="Consolas" panose="020B0609020204030204" pitchFamily="49" charset="0"/>
                <a:cs typeface="Courier New" panose="02070309020205020404" pitchFamily="49" charset="0"/>
              </a:rPr>
              <a:t>data_dir</a:t>
            </a:r>
            <a:r>
              <a:rPr lang="en-US" sz="1000" dirty="0">
                <a:latin typeface="Consolas" panose="020B0609020204030204" pitchFamily="49" charset="0"/>
                <a:cs typeface="Courier New" panose="02070309020205020404" pitchFamily="49" charset="0"/>
              </a:rPr>
              <a:t>: Path = </a:t>
            </a:r>
            <a:r>
              <a:rPr lang="en-US" sz="1000" dirty="0" err="1">
                <a:latin typeface="Consolas" panose="020B0609020204030204" pitchFamily="49" charset="0"/>
                <a:cs typeface="Courier New" panose="02070309020205020404" pitchFamily="49" charset="0"/>
              </a:rPr>
              <a:t>typer.Option</a:t>
            </a:r>
            <a:r>
              <a:rPr lang="en-US" sz="1000" dirty="0">
                <a:latin typeface="Consolas" panose="020B0609020204030204" pitchFamily="49" charset="0"/>
                <a:cs typeface="Courier New" panose="02070309020205020404" pitchFamily="49" charset="0"/>
              </a:rPr>
              <a:t>("./data", "--data-</a:t>
            </a:r>
            <a:r>
              <a:rPr lang="en-US" sz="1000" dirty="0" err="1">
                <a:latin typeface="Consolas" panose="020B0609020204030204" pitchFamily="49" charset="0"/>
                <a:cs typeface="Courier New" panose="02070309020205020404" pitchFamily="49" charset="0"/>
              </a:rPr>
              <a:t>dir</a:t>
            </a:r>
            <a:r>
              <a:rPr lang="en-US" sz="1000" dirty="0">
                <a:latin typeface="Consolas" panose="020B0609020204030204" pitchFamily="49" charset="0"/>
                <a:cs typeface="Courier New" panose="02070309020205020404" pitchFamily="49" charset="0"/>
              </a:rPr>
              <a:t>", "-d", help="Directory containing the training data"),</a:t>
            </a:r>
          </a:p>
          <a:p>
            <a:pPr marL="0" indent="0">
              <a:spcBef>
                <a:spcPts val="0"/>
              </a:spcBef>
              <a:buNone/>
            </a:pPr>
            <a:r>
              <a:rPr lang="en-US" sz="1000" dirty="0">
                <a:latin typeface="Consolas" panose="020B0609020204030204" pitchFamily="49" charset="0"/>
                <a:cs typeface="Courier New" panose="02070309020205020404" pitchFamily="49" charset="0"/>
              </a:rPr>
              <a:t>    </a:t>
            </a:r>
            <a:r>
              <a:rPr lang="en-US" sz="1000" dirty="0" err="1">
                <a:latin typeface="Consolas" panose="020B0609020204030204" pitchFamily="49" charset="0"/>
                <a:cs typeface="Courier New" panose="02070309020205020404" pitchFamily="49" charset="0"/>
              </a:rPr>
              <a:t>checkpoint_dir</a:t>
            </a:r>
            <a:r>
              <a:rPr lang="en-US" sz="1000" dirty="0">
                <a:latin typeface="Consolas" panose="020B0609020204030204" pitchFamily="49" charset="0"/>
                <a:cs typeface="Courier New" panose="02070309020205020404" pitchFamily="49" charset="0"/>
              </a:rPr>
              <a:t>: Path = </a:t>
            </a:r>
            <a:r>
              <a:rPr lang="en-US" sz="1000" dirty="0" err="1">
                <a:latin typeface="Consolas" panose="020B0609020204030204" pitchFamily="49" charset="0"/>
                <a:cs typeface="Courier New" panose="02070309020205020404" pitchFamily="49" charset="0"/>
              </a:rPr>
              <a:t>typer.Option</a:t>
            </a:r>
            <a:r>
              <a:rPr lang="en-US" sz="1000" dirty="0">
                <a:latin typeface="Consolas" panose="020B0609020204030204" pitchFamily="49" charset="0"/>
                <a:cs typeface="Courier New" panose="02070309020205020404" pitchFamily="49" charset="0"/>
              </a:rPr>
              <a:t>("./checkpoints", "--checkpoint-</a:t>
            </a:r>
            <a:r>
              <a:rPr lang="en-US" sz="1000" dirty="0" err="1">
                <a:latin typeface="Consolas" panose="020B0609020204030204" pitchFamily="49" charset="0"/>
                <a:cs typeface="Courier New" panose="02070309020205020404" pitchFamily="49" charset="0"/>
              </a:rPr>
              <a:t>dir</a:t>
            </a:r>
            <a:r>
              <a:rPr lang="en-US" sz="1000" dirty="0">
                <a:latin typeface="Consolas" panose="020B0609020204030204" pitchFamily="49" charset="0"/>
                <a:cs typeface="Courier New" panose="02070309020205020404" pitchFamily="49" charset="0"/>
              </a:rPr>
              <a:t>", "-c", help="Directory to save model checkpoints"),</a:t>
            </a:r>
          </a:p>
          <a:p>
            <a:pPr marL="0" indent="0">
              <a:spcBef>
                <a:spcPts val="0"/>
              </a:spcBef>
              <a:buNone/>
            </a:pPr>
            <a:r>
              <a:rPr lang="en-US" sz="1000" dirty="0">
                <a:latin typeface="Consolas" panose="020B0609020204030204" pitchFamily="49" charset="0"/>
                <a:cs typeface="Courier New" panose="02070309020205020404" pitchFamily="49" charset="0"/>
              </a:rPr>
              <a:t>    epochs: int = </a:t>
            </a:r>
            <a:r>
              <a:rPr lang="en-US" sz="1000" dirty="0" err="1">
                <a:latin typeface="Consolas" panose="020B0609020204030204" pitchFamily="49" charset="0"/>
                <a:cs typeface="Courier New" panose="02070309020205020404" pitchFamily="49" charset="0"/>
              </a:rPr>
              <a:t>typer.Option</a:t>
            </a:r>
            <a:r>
              <a:rPr lang="en-US" sz="1000" dirty="0">
                <a:latin typeface="Consolas" panose="020B0609020204030204" pitchFamily="49" charset="0"/>
                <a:cs typeface="Courier New" panose="02070309020205020404" pitchFamily="49" charset="0"/>
              </a:rPr>
              <a:t>(10, "--epochs", "-e", help="Number of training epochs"),</a:t>
            </a:r>
          </a:p>
          <a:p>
            <a:pPr marL="0" indent="0">
              <a:spcBef>
                <a:spcPts val="0"/>
              </a:spcBef>
              <a:buNone/>
            </a:pPr>
            <a:r>
              <a:rPr lang="en-US" sz="1000" dirty="0">
                <a:latin typeface="Consolas" panose="020B0609020204030204" pitchFamily="49" charset="0"/>
                <a:cs typeface="Courier New" panose="02070309020205020404" pitchFamily="49" charset="0"/>
              </a:rPr>
              <a:t>    </a:t>
            </a:r>
            <a:r>
              <a:rPr lang="en-US" sz="1000" dirty="0" err="1">
                <a:highlight>
                  <a:srgbClr val="00FFFF"/>
                </a:highlight>
                <a:latin typeface="Consolas" panose="020B0609020204030204" pitchFamily="49" charset="0"/>
                <a:cs typeface="Courier New" panose="02070309020205020404" pitchFamily="49" charset="0"/>
              </a:rPr>
              <a:t>checkpoint_every</a:t>
            </a:r>
            <a:r>
              <a:rPr lang="en-US" sz="1000" dirty="0">
                <a:highlight>
                  <a:srgbClr val="00FFFF"/>
                </a:highlight>
                <a:latin typeface="Consolas" panose="020B0609020204030204" pitchFamily="49" charset="0"/>
                <a:cs typeface="Courier New" panose="02070309020205020404" pitchFamily="49" charset="0"/>
              </a:rPr>
              <a:t>: int = </a:t>
            </a:r>
            <a:r>
              <a:rPr lang="en-US" sz="1000" dirty="0" err="1">
                <a:highlight>
                  <a:srgbClr val="00FFFF"/>
                </a:highlight>
                <a:latin typeface="Consolas" panose="020B0609020204030204" pitchFamily="49" charset="0"/>
                <a:cs typeface="Courier New" panose="02070309020205020404" pitchFamily="49" charset="0"/>
              </a:rPr>
              <a:t>typer.Option</a:t>
            </a:r>
            <a:r>
              <a:rPr lang="en-US" sz="1000" dirty="0">
                <a:highlight>
                  <a:srgbClr val="00FFFF"/>
                </a:highlight>
                <a:latin typeface="Consolas" panose="020B0609020204030204" pitchFamily="49" charset="0"/>
                <a:cs typeface="Courier New" panose="02070309020205020404" pitchFamily="49" charset="0"/>
              </a:rPr>
              <a:t>(5, "--checkpoint-every", "-c", help="Number of epochs between checkpoints"),</a:t>
            </a:r>
          </a:p>
          <a:p>
            <a:pPr marL="0" indent="0">
              <a:spcBef>
                <a:spcPts val="0"/>
              </a:spcBef>
              <a:buNone/>
            </a:pPr>
            <a:r>
              <a:rPr lang="en-US" sz="1000" dirty="0">
                <a:latin typeface="Consolas" panose="020B0609020204030204" pitchFamily="49" charset="0"/>
                <a:cs typeface="Courier New" panose="02070309020205020404" pitchFamily="49" charset="0"/>
              </a:rPr>
              <a:t>):</a:t>
            </a:r>
          </a:p>
          <a:p>
            <a:pPr marL="0" indent="0">
              <a:spcBef>
                <a:spcPts val="0"/>
              </a:spcBef>
              <a:buNone/>
            </a:pPr>
            <a:r>
              <a:rPr lang="en-US" sz="1000" dirty="0">
                <a:latin typeface="Consolas" panose="020B0609020204030204" pitchFamily="49" charset="0"/>
                <a:cs typeface="Courier New" panose="02070309020205020404" pitchFamily="49" charset="0"/>
              </a:rPr>
              <a:t>   … </a:t>
            </a:r>
            <a:br>
              <a:rPr lang="en-US" sz="1000" dirty="0">
                <a:latin typeface="Consolas" panose="020B0609020204030204" pitchFamily="49" charset="0"/>
                <a:cs typeface="Courier New" panose="02070309020205020404" pitchFamily="49" charset="0"/>
              </a:rPr>
            </a:br>
            <a:r>
              <a:rPr lang="en-US" sz="1000" dirty="0">
                <a:latin typeface="Consolas" panose="020B0609020204030204" pitchFamily="49" charset="0"/>
                <a:cs typeface="Courier New" panose="02070309020205020404" pitchFamily="49" charset="0"/>
              </a:rPr>
              <a:t>    if </a:t>
            </a:r>
            <a:r>
              <a:rPr lang="en-US" sz="1000" dirty="0" err="1">
                <a:latin typeface="Consolas" panose="020B0609020204030204" pitchFamily="49" charset="0"/>
                <a:cs typeface="Courier New" panose="02070309020205020404" pitchFamily="49" charset="0"/>
              </a:rPr>
              <a:t>os.path.exists</a:t>
            </a:r>
            <a:r>
              <a:rPr lang="en-US" sz="1000" dirty="0">
                <a:latin typeface="Consolas" panose="020B0609020204030204" pitchFamily="49" charset="0"/>
                <a:cs typeface="Courier New" panose="02070309020205020404" pitchFamily="49" charset="0"/>
              </a:rPr>
              <a:t>(</a:t>
            </a:r>
            <a:r>
              <a:rPr lang="en-US" sz="1000" dirty="0" err="1">
                <a:latin typeface="Consolas" panose="020B0609020204030204" pitchFamily="49" charset="0"/>
                <a:cs typeface="Courier New" panose="02070309020205020404" pitchFamily="49" charset="0"/>
              </a:rPr>
              <a:t>model_path</a:t>
            </a:r>
            <a:r>
              <a:rPr lang="en-US" sz="1000" dirty="0">
                <a:latin typeface="Consolas" panose="020B0609020204030204" pitchFamily="49" charset="0"/>
                <a:cs typeface="Courier New" panose="02070309020205020404" pitchFamily="49" charset="0"/>
              </a:rPr>
              <a:t>):</a:t>
            </a:r>
          </a:p>
          <a:p>
            <a:pPr marL="0" indent="0">
              <a:spcBef>
                <a:spcPts val="0"/>
              </a:spcBef>
              <a:buNone/>
            </a:pPr>
            <a:r>
              <a:rPr lang="en-US" sz="1000" dirty="0">
                <a:latin typeface="Consolas" panose="020B0609020204030204" pitchFamily="49" charset="0"/>
                <a:cs typeface="Courier New" panose="02070309020205020404" pitchFamily="49" charset="0"/>
              </a:rPr>
              <a:t>        print(</a:t>
            </a:r>
            <a:r>
              <a:rPr lang="en-US" sz="1000" dirty="0" err="1">
                <a:latin typeface="Consolas" panose="020B0609020204030204" pitchFamily="49" charset="0"/>
                <a:cs typeface="Courier New" panose="02070309020205020404" pitchFamily="49" charset="0"/>
              </a:rPr>
              <a:t>f"Loading</a:t>
            </a:r>
            <a:r>
              <a:rPr lang="en-US" sz="1000" dirty="0">
                <a:latin typeface="Consolas" panose="020B0609020204030204" pitchFamily="49" charset="0"/>
                <a:cs typeface="Courier New" panose="02070309020205020404" pitchFamily="49" charset="0"/>
              </a:rPr>
              <a:t> checkpoint from {</a:t>
            </a:r>
            <a:r>
              <a:rPr lang="en-US" sz="1000" dirty="0" err="1">
                <a:latin typeface="Consolas" panose="020B0609020204030204" pitchFamily="49" charset="0"/>
                <a:cs typeface="Courier New" panose="02070309020205020404" pitchFamily="49" charset="0"/>
              </a:rPr>
              <a:t>model_path</a:t>
            </a:r>
            <a:r>
              <a:rPr lang="en-US" sz="1000" dirty="0">
                <a:latin typeface="Consolas" panose="020B0609020204030204" pitchFamily="49" charset="0"/>
                <a:cs typeface="Courier New" panose="02070309020205020404" pitchFamily="49" charset="0"/>
              </a:rPr>
              <a:t>}")</a:t>
            </a:r>
          </a:p>
          <a:p>
            <a:pPr marL="0" indent="0">
              <a:spcBef>
                <a:spcPts val="0"/>
              </a:spcBef>
              <a:buNone/>
            </a:pPr>
            <a:r>
              <a:rPr lang="en-US" sz="1000" dirty="0">
                <a:highlight>
                  <a:srgbClr val="C0C0C0"/>
                </a:highlight>
                <a:latin typeface="Consolas" panose="020B0609020204030204" pitchFamily="49" charset="0"/>
                <a:cs typeface="Courier New" panose="02070309020205020404" pitchFamily="49" charset="0"/>
              </a:rPr>
              <a:t>        checkpoint = </a:t>
            </a:r>
            <a:r>
              <a:rPr lang="en-US" sz="1000" dirty="0" err="1">
                <a:highlight>
                  <a:srgbClr val="C0C0C0"/>
                </a:highlight>
                <a:latin typeface="Consolas" panose="020B0609020204030204" pitchFamily="49" charset="0"/>
                <a:cs typeface="Courier New" panose="02070309020205020404" pitchFamily="49" charset="0"/>
              </a:rPr>
              <a:t>torch.load</a:t>
            </a:r>
            <a:r>
              <a:rPr lang="en-US" sz="1000" dirty="0">
                <a:highlight>
                  <a:srgbClr val="C0C0C0"/>
                </a:highlight>
                <a:latin typeface="Consolas" panose="020B0609020204030204" pitchFamily="49" charset="0"/>
                <a:cs typeface="Courier New" panose="02070309020205020404" pitchFamily="49" charset="0"/>
              </a:rPr>
              <a:t>(</a:t>
            </a:r>
            <a:r>
              <a:rPr lang="en-US" sz="1000" dirty="0" err="1">
                <a:highlight>
                  <a:srgbClr val="C0C0C0"/>
                </a:highlight>
                <a:latin typeface="Consolas" panose="020B0609020204030204" pitchFamily="49" charset="0"/>
                <a:cs typeface="Courier New" panose="02070309020205020404" pitchFamily="49" charset="0"/>
              </a:rPr>
              <a:t>model_path</a:t>
            </a:r>
            <a:r>
              <a:rPr lang="en-US" sz="1000" dirty="0">
                <a:highlight>
                  <a:srgbClr val="C0C0C0"/>
                </a:highlight>
                <a:latin typeface="Consolas" panose="020B0609020204030204" pitchFamily="49" charset="0"/>
                <a:cs typeface="Courier New" panose="02070309020205020404" pitchFamily="49" charset="0"/>
              </a:rPr>
              <a:t>)</a:t>
            </a:r>
          </a:p>
          <a:p>
            <a:pPr marL="0" indent="0">
              <a:spcBef>
                <a:spcPts val="0"/>
              </a:spcBef>
              <a:buNone/>
            </a:pPr>
            <a:r>
              <a:rPr lang="en-US" sz="1000" dirty="0">
                <a:highlight>
                  <a:srgbClr val="C0C0C0"/>
                </a:highlight>
                <a:latin typeface="Consolas" panose="020B0609020204030204" pitchFamily="49" charset="0"/>
                <a:cs typeface="Courier New" panose="02070309020205020404" pitchFamily="49" charset="0"/>
              </a:rPr>
              <a:t>        </a:t>
            </a:r>
            <a:r>
              <a:rPr lang="en-US" sz="1000" dirty="0" err="1">
                <a:highlight>
                  <a:srgbClr val="C0C0C0"/>
                </a:highlight>
                <a:latin typeface="Consolas" panose="020B0609020204030204" pitchFamily="49" charset="0"/>
                <a:cs typeface="Courier New" panose="02070309020205020404" pitchFamily="49" charset="0"/>
              </a:rPr>
              <a:t>model.load_state_dict</a:t>
            </a:r>
            <a:r>
              <a:rPr lang="en-US" sz="1000" dirty="0">
                <a:highlight>
                  <a:srgbClr val="C0C0C0"/>
                </a:highlight>
                <a:latin typeface="Consolas" panose="020B0609020204030204" pitchFamily="49" charset="0"/>
                <a:cs typeface="Courier New" panose="02070309020205020404" pitchFamily="49" charset="0"/>
              </a:rPr>
              <a:t>(checkpoint['</a:t>
            </a:r>
            <a:r>
              <a:rPr lang="en-US" sz="1000" dirty="0" err="1">
                <a:highlight>
                  <a:srgbClr val="C0C0C0"/>
                </a:highlight>
                <a:latin typeface="Consolas" panose="020B0609020204030204" pitchFamily="49" charset="0"/>
                <a:cs typeface="Courier New" panose="02070309020205020404" pitchFamily="49" charset="0"/>
              </a:rPr>
              <a:t>model_state_dict</a:t>
            </a:r>
            <a:r>
              <a:rPr lang="en-US" sz="1000" dirty="0">
                <a:highlight>
                  <a:srgbClr val="C0C0C0"/>
                </a:highlight>
                <a:latin typeface="Consolas" panose="020B0609020204030204" pitchFamily="49" charset="0"/>
                <a:cs typeface="Courier New" panose="02070309020205020404" pitchFamily="49" charset="0"/>
              </a:rPr>
              <a:t>'])</a:t>
            </a:r>
          </a:p>
          <a:p>
            <a:pPr marL="0" indent="0">
              <a:spcBef>
                <a:spcPts val="0"/>
              </a:spcBef>
              <a:buNone/>
            </a:pPr>
            <a:r>
              <a:rPr lang="en-US" sz="1000" dirty="0">
                <a:highlight>
                  <a:srgbClr val="C0C0C0"/>
                </a:highlight>
                <a:latin typeface="Consolas" panose="020B0609020204030204" pitchFamily="49" charset="0"/>
                <a:cs typeface="Courier New" panose="02070309020205020404" pitchFamily="49" charset="0"/>
              </a:rPr>
              <a:t>        </a:t>
            </a:r>
            <a:r>
              <a:rPr lang="en-US" sz="1000" dirty="0" err="1">
                <a:highlight>
                  <a:srgbClr val="C0C0C0"/>
                </a:highlight>
                <a:latin typeface="Consolas" panose="020B0609020204030204" pitchFamily="49" charset="0"/>
                <a:cs typeface="Courier New" panose="02070309020205020404" pitchFamily="49" charset="0"/>
              </a:rPr>
              <a:t>optimizer.load_state_dict</a:t>
            </a:r>
            <a:r>
              <a:rPr lang="en-US" sz="1000" dirty="0">
                <a:highlight>
                  <a:srgbClr val="C0C0C0"/>
                </a:highlight>
                <a:latin typeface="Consolas" panose="020B0609020204030204" pitchFamily="49" charset="0"/>
                <a:cs typeface="Courier New" panose="02070309020205020404" pitchFamily="49" charset="0"/>
              </a:rPr>
              <a:t>(checkpoint['</a:t>
            </a:r>
            <a:r>
              <a:rPr lang="en-US" sz="1000" dirty="0" err="1">
                <a:highlight>
                  <a:srgbClr val="C0C0C0"/>
                </a:highlight>
                <a:latin typeface="Consolas" panose="020B0609020204030204" pitchFamily="49" charset="0"/>
                <a:cs typeface="Courier New" panose="02070309020205020404" pitchFamily="49" charset="0"/>
              </a:rPr>
              <a:t>optimizer_state_dict</a:t>
            </a:r>
            <a:r>
              <a:rPr lang="en-US" sz="1000" dirty="0">
                <a:highlight>
                  <a:srgbClr val="C0C0C0"/>
                </a:highlight>
                <a:latin typeface="Consolas" panose="020B0609020204030204" pitchFamily="49" charset="0"/>
                <a:cs typeface="Courier New" panose="02070309020205020404" pitchFamily="49" charset="0"/>
              </a:rPr>
              <a:t>'])</a:t>
            </a:r>
          </a:p>
          <a:p>
            <a:pPr marL="0" indent="0">
              <a:spcBef>
                <a:spcPts val="0"/>
              </a:spcBef>
              <a:buNone/>
            </a:pPr>
            <a:r>
              <a:rPr lang="en-US" sz="1000" dirty="0">
                <a:highlight>
                  <a:srgbClr val="C0C0C0"/>
                </a:highlight>
                <a:latin typeface="Consolas" panose="020B0609020204030204" pitchFamily="49" charset="0"/>
                <a:cs typeface="Courier New" panose="02070309020205020404" pitchFamily="49" charset="0"/>
              </a:rPr>
              <a:t>        </a:t>
            </a:r>
            <a:r>
              <a:rPr lang="en-US" sz="1000" dirty="0" err="1">
                <a:highlight>
                  <a:srgbClr val="C0C0C0"/>
                </a:highlight>
                <a:latin typeface="Consolas" panose="020B0609020204030204" pitchFamily="49" charset="0"/>
                <a:cs typeface="Courier New" panose="02070309020205020404" pitchFamily="49" charset="0"/>
              </a:rPr>
              <a:t>start_epoch</a:t>
            </a:r>
            <a:r>
              <a:rPr lang="en-US" sz="1000" dirty="0">
                <a:highlight>
                  <a:srgbClr val="C0C0C0"/>
                </a:highlight>
                <a:latin typeface="Consolas" panose="020B0609020204030204" pitchFamily="49" charset="0"/>
                <a:cs typeface="Courier New" panose="02070309020205020404" pitchFamily="49" charset="0"/>
              </a:rPr>
              <a:t> = checkpoint['epoch'] + 1</a:t>
            </a:r>
          </a:p>
          <a:p>
            <a:pPr marL="0" indent="0">
              <a:spcBef>
                <a:spcPts val="0"/>
              </a:spcBef>
              <a:buNone/>
            </a:pPr>
            <a:r>
              <a:rPr lang="en-US" sz="1000" dirty="0">
                <a:highlight>
                  <a:srgbClr val="C0C0C0"/>
                </a:highlight>
                <a:latin typeface="Consolas" panose="020B0609020204030204" pitchFamily="49" charset="0"/>
                <a:cs typeface="Courier New" panose="02070309020205020404" pitchFamily="49" charset="0"/>
              </a:rPr>
              <a:t>        losses = checkpoint['losses']</a:t>
            </a:r>
          </a:p>
          <a:p>
            <a:pPr marL="0" indent="0">
              <a:spcBef>
                <a:spcPts val="0"/>
              </a:spcBef>
              <a:buNone/>
            </a:pPr>
            <a:r>
              <a:rPr lang="en-US" sz="1000" dirty="0">
                <a:highlight>
                  <a:srgbClr val="C0C0C0"/>
                </a:highlight>
                <a:latin typeface="Consolas" panose="020B0609020204030204" pitchFamily="49" charset="0"/>
                <a:cs typeface="Courier New" panose="02070309020205020404" pitchFamily="49" charset="0"/>
              </a:rPr>
              <a:t>        accuracies = checkpoint['accuracies']</a:t>
            </a:r>
          </a:p>
          <a:p>
            <a:pPr marL="0" indent="0">
              <a:spcBef>
                <a:spcPts val="0"/>
              </a:spcBef>
              <a:buNone/>
            </a:pPr>
            <a:r>
              <a:rPr lang="en-US" sz="1000" dirty="0">
                <a:latin typeface="Consolas" panose="020B0609020204030204" pitchFamily="49" charset="0"/>
                <a:cs typeface="Courier New" panose="02070309020205020404" pitchFamily="49" charset="0"/>
              </a:rPr>
              <a:t>        print(</a:t>
            </a:r>
            <a:r>
              <a:rPr lang="en-US" sz="1000" dirty="0" err="1">
                <a:latin typeface="Consolas" panose="020B0609020204030204" pitchFamily="49" charset="0"/>
                <a:cs typeface="Courier New" panose="02070309020205020404" pitchFamily="49" charset="0"/>
              </a:rPr>
              <a:t>f"Resuming</a:t>
            </a:r>
            <a:r>
              <a:rPr lang="en-US" sz="1000" dirty="0">
                <a:latin typeface="Consolas" panose="020B0609020204030204" pitchFamily="49" charset="0"/>
                <a:cs typeface="Courier New" panose="02070309020205020404" pitchFamily="49" charset="0"/>
              </a:rPr>
              <a:t> training from epoch {</a:t>
            </a:r>
            <a:r>
              <a:rPr lang="en-US" sz="1000" dirty="0" err="1">
                <a:latin typeface="Consolas" panose="020B0609020204030204" pitchFamily="49" charset="0"/>
                <a:cs typeface="Courier New" panose="02070309020205020404" pitchFamily="49" charset="0"/>
              </a:rPr>
              <a:t>start_epoch</a:t>
            </a:r>
            <a:r>
              <a:rPr lang="en-US" sz="1000" dirty="0">
                <a:latin typeface="Consolas" panose="020B0609020204030204" pitchFamily="49" charset="0"/>
                <a:cs typeface="Courier New" panose="02070309020205020404" pitchFamily="49" charset="0"/>
              </a:rPr>
              <a:t>}")</a:t>
            </a:r>
          </a:p>
          <a:p>
            <a:pPr marL="0" indent="0">
              <a:spcBef>
                <a:spcPts val="0"/>
              </a:spcBef>
              <a:buNone/>
            </a:pPr>
            <a:endParaRPr lang="en-US" sz="1000" dirty="0">
              <a:latin typeface="Consolas" panose="020B0609020204030204" pitchFamily="49" charset="0"/>
              <a:cs typeface="Courier New" panose="02070309020205020404" pitchFamily="49" charset="0"/>
            </a:endParaRPr>
          </a:p>
          <a:p>
            <a:pPr marL="0" indent="0">
              <a:spcBef>
                <a:spcPts val="0"/>
              </a:spcBef>
              <a:buNone/>
            </a:pPr>
            <a:r>
              <a:rPr lang="en-US" sz="1000" dirty="0">
                <a:latin typeface="Consolas" panose="020B0609020204030204" pitchFamily="49" charset="0"/>
                <a:cs typeface="Courier New" panose="02070309020205020404" pitchFamily="49" charset="0"/>
              </a:rPr>
              <a:t>    for epoch in range(</a:t>
            </a:r>
            <a:r>
              <a:rPr lang="en-US" sz="1000" dirty="0" err="1">
                <a:latin typeface="Consolas" panose="020B0609020204030204" pitchFamily="49" charset="0"/>
                <a:cs typeface="Courier New" panose="02070309020205020404" pitchFamily="49" charset="0"/>
              </a:rPr>
              <a:t>start_epoch</a:t>
            </a:r>
            <a:r>
              <a:rPr lang="en-US" sz="1000" dirty="0">
                <a:latin typeface="Consolas" panose="020B0609020204030204" pitchFamily="49" charset="0"/>
                <a:cs typeface="Courier New" panose="02070309020205020404" pitchFamily="49" charset="0"/>
              </a:rPr>
              <a:t>, epochs):</a:t>
            </a:r>
          </a:p>
          <a:p>
            <a:pPr marL="0" indent="0">
              <a:spcBef>
                <a:spcPts val="0"/>
              </a:spcBef>
              <a:buNone/>
            </a:pPr>
            <a:r>
              <a:rPr lang="en-US" sz="1000" dirty="0">
                <a:latin typeface="Consolas" panose="020B0609020204030204" pitchFamily="49" charset="0"/>
                <a:cs typeface="Courier New" panose="02070309020205020404" pitchFamily="49" charset="0"/>
              </a:rPr>
              <a:t>        … # same internals as the baseline example</a:t>
            </a:r>
          </a:p>
          <a:p>
            <a:pPr marL="0" indent="0">
              <a:spcBef>
                <a:spcPts val="0"/>
              </a:spcBef>
              <a:buNone/>
            </a:pPr>
            <a:r>
              <a:rPr lang="en-US" sz="1000" dirty="0">
                <a:latin typeface="Consolas" panose="020B0609020204030204" pitchFamily="49" charset="0"/>
                <a:cs typeface="Courier New" panose="02070309020205020404" pitchFamily="49" charset="0"/>
              </a:rPr>
              <a:t>        </a:t>
            </a:r>
            <a:r>
              <a:rPr lang="en-US" sz="1000" dirty="0">
                <a:highlight>
                  <a:srgbClr val="FFFF00"/>
                </a:highlight>
                <a:latin typeface="Consolas" panose="020B0609020204030204" pitchFamily="49" charset="0"/>
                <a:cs typeface="Courier New" panose="02070309020205020404" pitchFamily="49" charset="0"/>
              </a:rPr>
              <a:t>if (epoch+1) % </a:t>
            </a:r>
            <a:r>
              <a:rPr lang="en-US" sz="1000" dirty="0" err="1">
                <a:highlight>
                  <a:srgbClr val="FFFF00"/>
                </a:highlight>
                <a:latin typeface="Consolas" panose="020B0609020204030204" pitchFamily="49" charset="0"/>
                <a:cs typeface="Courier New" panose="02070309020205020404" pitchFamily="49" charset="0"/>
              </a:rPr>
              <a:t>checkpoint_every</a:t>
            </a:r>
            <a:r>
              <a:rPr lang="en-US" sz="1000" dirty="0">
                <a:highlight>
                  <a:srgbClr val="FFFF00"/>
                </a:highlight>
                <a:latin typeface="Consolas" panose="020B0609020204030204" pitchFamily="49" charset="0"/>
                <a:cs typeface="Courier New" panose="02070309020205020404" pitchFamily="49" charset="0"/>
              </a:rPr>
              <a:t> == 0 or (epoch+1) == epochs:</a:t>
            </a:r>
          </a:p>
          <a:p>
            <a:pPr marL="0" indent="0">
              <a:spcBef>
                <a:spcPts val="0"/>
              </a:spcBef>
              <a:buNone/>
            </a:pPr>
            <a:r>
              <a:rPr lang="en-US" sz="1000" dirty="0">
                <a:latin typeface="Consolas" panose="020B0609020204030204" pitchFamily="49" charset="0"/>
                <a:cs typeface="Courier New" panose="02070309020205020404" pitchFamily="49" charset="0"/>
              </a:rPr>
              <a:t>           # Save checkpoint after each epoch</a:t>
            </a:r>
          </a:p>
          <a:p>
            <a:pPr marL="0" indent="0">
              <a:spcBef>
                <a:spcPts val="0"/>
              </a:spcBef>
              <a:buNone/>
            </a:pPr>
            <a:r>
              <a:rPr lang="en-US" sz="1000" dirty="0">
                <a:latin typeface="Consolas" panose="020B0609020204030204" pitchFamily="49" charset="0"/>
                <a:cs typeface="Courier New" panose="02070309020205020404" pitchFamily="49" charset="0"/>
              </a:rPr>
              <a:t>           checkpoint = {</a:t>
            </a:r>
          </a:p>
          <a:p>
            <a:pPr marL="0" indent="0">
              <a:spcBef>
                <a:spcPts val="0"/>
              </a:spcBef>
              <a:buNone/>
            </a:pPr>
            <a:r>
              <a:rPr lang="en-US" sz="1000" dirty="0">
                <a:latin typeface="Consolas" panose="020B0609020204030204" pitchFamily="49" charset="0"/>
                <a:cs typeface="Courier New" panose="02070309020205020404" pitchFamily="49" charset="0"/>
              </a:rPr>
              <a:t>               "epoch": epoch,</a:t>
            </a:r>
          </a:p>
          <a:p>
            <a:pPr marL="0" indent="0">
              <a:spcBef>
                <a:spcPts val="0"/>
              </a:spcBef>
              <a:buNone/>
            </a:pPr>
            <a:r>
              <a:rPr lang="en-US" sz="1000" dirty="0">
                <a:latin typeface="Consolas" panose="020B0609020204030204" pitchFamily="49" charset="0"/>
                <a:cs typeface="Courier New" panose="02070309020205020404" pitchFamily="49" charset="0"/>
              </a:rPr>
              <a:t>               "</a:t>
            </a:r>
            <a:r>
              <a:rPr lang="en-US" sz="1000" dirty="0" err="1">
                <a:latin typeface="Consolas" panose="020B0609020204030204" pitchFamily="49" charset="0"/>
                <a:cs typeface="Courier New" panose="02070309020205020404" pitchFamily="49" charset="0"/>
              </a:rPr>
              <a:t>model_state_dict</a:t>
            </a:r>
            <a:r>
              <a:rPr lang="en-US" sz="1000" dirty="0">
                <a:latin typeface="Consolas" panose="020B0609020204030204" pitchFamily="49" charset="0"/>
                <a:cs typeface="Courier New" panose="02070309020205020404" pitchFamily="49" charset="0"/>
              </a:rPr>
              <a:t>": </a:t>
            </a:r>
            <a:r>
              <a:rPr lang="en-US" sz="1000" dirty="0" err="1">
                <a:latin typeface="Consolas" panose="020B0609020204030204" pitchFamily="49" charset="0"/>
                <a:cs typeface="Courier New" panose="02070309020205020404" pitchFamily="49" charset="0"/>
              </a:rPr>
              <a:t>model.state_dict</a:t>
            </a:r>
            <a:r>
              <a:rPr lang="en-US" sz="1000" dirty="0">
                <a:latin typeface="Consolas" panose="020B0609020204030204" pitchFamily="49" charset="0"/>
                <a:cs typeface="Courier New" panose="02070309020205020404" pitchFamily="49" charset="0"/>
              </a:rPr>
              <a:t>(),</a:t>
            </a:r>
          </a:p>
          <a:p>
            <a:pPr marL="0" indent="0">
              <a:spcBef>
                <a:spcPts val="0"/>
              </a:spcBef>
              <a:buNone/>
            </a:pPr>
            <a:r>
              <a:rPr lang="en-US" sz="1000" dirty="0">
                <a:latin typeface="Consolas" panose="020B0609020204030204" pitchFamily="49" charset="0"/>
                <a:cs typeface="Courier New" panose="02070309020205020404" pitchFamily="49" charset="0"/>
              </a:rPr>
              <a:t>               "</a:t>
            </a:r>
            <a:r>
              <a:rPr lang="en-US" sz="1000" dirty="0" err="1">
                <a:latin typeface="Consolas" panose="020B0609020204030204" pitchFamily="49" charset="0"/>
                <a:cs typeface="Courier New" panose="02070309020205020404" pitchFamily="49" charset="0"/>
              </a:rPr>
              <a:t>optimizer_state_dict</a:t>
            </a:r>
            <a:r>
              <a:rPr lang="en-US" sz="1000" dirty="0">
                <a:latin typeface="Consolas" panose="020B0609020204030204" pitchFamily="49" charset="0"/>
                <a:cs typeface="Courier New" panose="02070309020205020404" pitchFamily="49" charset="0"/>
              </a:rPr>
              <a:t>": </a:t>
            </a:r>
            <a:r>
              <a:rPr lang="en-US" sz="1000" dirty="0" err="1">
                <a:latin typeface="Consolas" panose="020B0609020204030204" pitchFamily="49" charset="0"/>
                <a:cs typeface="Courier New" panose="02070309020205020404" pitchFamily="49" charset="0"/>
              </a:rPr>
              <a:t>optimizer.state_dict</a:t>
            </a:r>
            <a:r>
              <a:rPr lang="en-US" sz="1000" dirty="0">
                <a:latin typeface="Consolas" panose="020B0609020204030204" pitchFamily="49" charset="0"/>
                <a:cs typeface="Courier New" panose="02070309020205020404" pitchFamily="49" charset="0"/>
              </a:rPr>
              <a:t>(),</a:t>
            </a:r>
          </a:p>
          <a:p>
            <a:pPr marL="0" indent="0">
              <a:spcBef>
                <a:spcPts val="0"/>
              </a:spcBef>
              <a:buNone/>
            </a:pPr>
            <a:r>
              <a:rPr lang="en-US" sz="1000" dirty="0">
                <a:latin typeface="Consolas" panose="020B0609020204030204" pitchFamily="49" charset="0"/>
                <a:cs typeface="Courier New" panose="02070309020205020404" pitchFamily="49" charset="0"/>
              </a:rPr>
              <a:t>               "losses": losses</a:t>
            </a:r>
            <a:br>
              <a:rPr lang="en-US" sz="1000" dirty="0">
                <a:latin typeface="Consolas" panose="020B0609020204030204" pitchFamily="49" charset="0"/>
                <a:cs typeface="Courier New" panose="02070309020205020404" pitchFamily="49" charset="0"/>
              </a:rPr>
            </a:br>
            <a:r>
              <a:rPr lang="en-US" sz="1000" dirty="0">
                <a:latin typeface="Consolas" panose="020B0609020204030204" pitchFamily="49" charset="0"/>
                <a:cs typeface="Courier New" panose="02070309020205020404" pitchFamily="49" charset="0"/>
              </a:rPr>
              <a:t>           }</a:t>
            </a:r>
          </a:p>
          <a:p>
            <a:pPr marL="0" indent="0">
              <a:spcBef>
                <a:spcPts val="0"/>
              </a:spcBef>
              <a:buNone/>
            </a:pPr>
            <a:r>
              <a:rPr lang="en-US" sz="1000" dirty="0">
                <a:latin typeface="Consolas" panose="020B0609020204030204" pitchFamily="49" charset="0"/>
                <a:cs typeface="Courier New" panose="02070309020205020404" pitchFamily="49" charset="0"/>
              </a:rPr>
              <a:t>           </a:t>
            </a:r>
            <a:r>
              <a:rPr lang="en-US" sz="1000" dirty="0" err="1">
                <a:latin typeface="Consolas" panose="020B0609020204030204" pitchFamily="49" charset="0"/>
                <a:cs typeface="Courier New" panose="02070309020205020404" pitchFamily="49" charset="0"/>
              </a:rPr>
              <a:t>torch.save</a:t>
            </a:r>
            <a:r>
              <a:rPr lang="en-US" sz="1000" dirty="0">
                <a:latin typeface="Consolas" panose="020B0609020204030204" pitchFamily="49" charset="0"/>
                <a:cs typeface="Courier New" panose="02070309020205020404" pitchFamily="49" charset="0"/>
              </a:rPr>
              <a:t>(checkpoint, </a:t>
            </a:r>
            <a:r>
              <a:rPr lang="en-US" sz="1000" dirty="0" err="1">
                <a:latin typeface="Consolas" panose="020B0609020204030204" pitchFamily="49" charset="0"/>
                <a:cs typeface="Courier New" panose="02070309020205020404" pitchFamily="49" charset="0"/>
              </a:rPr>
              <a:t>model_path</a:t>
            </a:r>
            <a:r>
              <a:rPr lang="en-US" sz="1000" dirty="0">
                <a:latin typeface="Consolas" panose="020B0609020204030204" pitchFamily="49" charset="0"/>
                <a:cs typeface="Courier New" panose="02070309020205020404" pitchFamily="49" charset="0"/>
              </a:rPr>
              <a:t>)</a:t>
            </a:r>
          </a:p>
          <a:p>
            <a:pPr marL="0" indent="0">
              <a:spcBef>
                <a:spcPts val="0"/>
              </a:spcBef>
              <a:buNone/>
            </a:pPr>
            <a:r>
              <a:rPr lang="en-US" sz="1000" dirty="0">
                <a:latin typeface="Consolas" panose="020B0609020204030204" pitchFamily="49" charset="0"/>
                <a:cs typeface="Courier New" panose="02070309020205020404" pitchFamily="49" charset="0"/>
              </a:rPr>
              <a:t>           print(</a:t>
            </a:r>
            <a:r>
              <a:rPr lang="en-US" sz="1000" dirty="0" err="1">
                <a:latin typeface="Consolas" panose="020B0609020204030204" pitchFamily="49" charset="0"/>
                <a:cs typeface="Courier New" panose="02070309020205020404" pitchFamily="49" charset="0"/>
              </a:rPr>
              <a:t>f"Saving</a:t>
            </a:r>
            <a:r>
              <a:rPr lang="en-US" sz="1000" dirty="0">
                <a:latin typeface="Consolas" panose="020B0609020204030204" pitchFamily="49" charset="0"/>
                <a:cs typeface="Courier New" panose="02070309020205020404" pitchFamily="49" charset="0"/>
              </a:rPr>
              <a:t> checkpoint to {</a:t>
            </a:r>
            <a:r>
              <a:rPr lang="en-US" sz="1000" dirty="0" err="1">
                <a:latin typeface="Consolas" panose="020B0609020204030204" pitchFamily="49" charset="0"/>
                <a:cs typeface="Courier New" panose="02070309020205020404" pitchFamily="49" charset="0"/>
              </a:rPr>
              <a:t>model_path</a:t>
            </a:r>
            <a:r>
              <a:rPr lang="en-US" sz="1000" dirty="0">
                <a:latin typeface="Consolas" panose="020B0609020204030204" pitchFamily="49" charset="0"/>
                <a:cs typeface="Courier New" panose="02070309020205020404" pitchFamily="49" charset="0"/>
              </a:rPr>
              <a:t>}. Epochs trained   xx`: {epoch + 1} of {epochs}")</a:t>
            </a:r>
          </a:p>
          <a:p>
            <a:pPr marL="0" indent="0">
              <a:spcBef>
                <a:spcPts val="0"/>
              </a:spcBef>
              <a:buNone/>
            </a:pPr>
            <a:r>
              <a:rPr lang="en-US" sz="1000" dirty="0">
                <a:highlight>
                  <a:srgbClr val="92C481"/>
                </a:highlight>
                <a:latin typeface="Consolas" panose="020B0609020204030204" pitchFamily="49" charset="0"/>
                <a:cs typeface="Courier New" panose="02070309020205020404" pitchFamily="49" charset="0"/>
              </a:rPr>
              <a:t>           if epoch+1 == epochs:</a:t>
            </a:r>
          </a:p>
          <a:p>
            <a:pPr marL="0" indent="0">
              <a:spcBef>
                <a:spcPts val="0"/>
              </a:spcBef>
              <a:buNone/>
            </a:pPr>
            <a:r>
              <a:rPr lang="en-US" sz="1000" dirty="0">
                <a:highlight>
                  <a:srgbClr val="92C481"/>
                </a:highlight>
                <a:latin typeface="Consolas" panose="020B0609020204030204" pitchFamily="49" charset="0"/>
                <a:cs typeface="Courier New" panose="02070309020205020404" pitchFamily="49" charset="0"/>
              </a:rPr>
              <a:t>               </a:t>
            </a:r>
            <a:r>
              <a:rPr lang="en-US" sz="1000" dirty="0" err="1">
                <a:highlight>
                  <a:srgbClr val="92C481"/>
                </a:highlight>
                <a:latin typeface="Consolas" panose="020B0609020204030204" pitchFamily="49" charset="0"/>
                <a:cs typeface="Courier New" panose="02070309020205020404" pitchFamily="49" charset="0"/>
              </a:rPr>
              <a:t>sys.exit</a:t>
            </a:r>
            <a:r>
              <a:rPr lang="en-US" sz="1000" dirty="0">
                <a:highlight>
                  <a:srgbClr val="92C481"/>
                </a:highlight>
                <a:latin typeface="Consolas" panose="020B0609020204030204" pitchFamily="49" charset="0"/>
                <a:cs typeface="Courier New" panose="02070309020205020404" pitchFamily="49" charset="0"/>
              </a:rPr>
              <a:t>(0)</a:t>
            </a:r>
          </a:p>
          <a:p>
            <a:pPr marL="0" indent="0">
              <a:spcBef>
                <a:spcPts val="0"/>
              </a:spcBef>
              <a:buNone/>
            </a:pPr>
            <a:r>
              <a:rPr lang="en-US" sz="1000" dirty="0">
                <a:highlight>
                  <a:srgbClr val="92C481"/>
                </a:highlight>
                <a:latin typeface="Consolas" panose="020B0609020204030204" pitchFamily="49" charset="0"/>
                <a:cs typeface="Courier New" panose="02070309020205020404" pitchFamily="49" charset="0"/>
              </a:rPr>
              <a:t>           else:</a:t>
            </a:r>
          </a:p>
          <a:p>
            <a:pPr marL="0" indent="0">
              <a:spcBef>
                <a:spcPts val="0"/>
              </a:spcBef>
              <a:buNone/>
            </a:pPr>
            <a:r>
              <a:rPr lang="en-US" sz="1000" dirty="0">
                <a:highlight>
                  <a:srgbClr val="92C481"/>
                </a:highlight>
                <a:latin typeface="Consolas" panose="020B0609020204030204" pitchFamily="49" charset="0"/>
                <a:cs typeface="Courier New" panose="02070309020205020404" pitchFamily="49" charset="0"/>
              </a:rPr>
              <a:t>               </a:t>
            </a:r>
            <a:r>
              <a:rPr lang="en-US" sz="1000" dirty="0" err="1">
                <a:highlight>
                  <a:srgbClr val="92C481"/>
                </a:highlight>
                <a:latin typeface="Consolas" panose="020B0609020204030204" pitchFamily="49" charset="0"/>
                <a:cs typeface="Courier New" panose="02070309020205020404" pitchFamily="49" charset="0"/>
              </a:rPr>
              <a:t>sys.exit</a:t>
            </a:r>
            <a:r>
              <a:rPr lang="en-US" sz="1000" dirty="0">
                <a:highlight>
                  <a:srgbClr val="92C481"/>
                </a:highlight>
                <a:latin typeface="Consolas" panose="020B0609020204030204" pitchFamily="49" charset="0"/>
                <a:cs typeface="Courier New" panose="02070309020205020404" pitchFamily="49" charset="0"/>
              </a:rPr>
              <a:t>(85)</a:t>
            </a:r>
          </a:p>
        </p:txBody>
      </p:sp>
      <p:sp>
        <p:nvSpPr>
          <p:cNvPr id="5" name="Content Placeholder 4">
            <a:extLst>
              <a:ext uri="{FF2B5EF4-FFF2-40B4-BE49-F238E27FC236}">
                <a16:creationId xmlns:a16="http://schemas.microsoft.com/office/drawing/2014/main" id="{AA958A6F-6CE4-4544-818F-DC5BBC4B97F0}"/>
              </a:ext>
            </a:extLst>
          </p:cNvPr>
          <p:cNvSpPr>
            <a:spLocks noGrp="1"/>
          </p:cNvSpPr>
          <p:nvPr>
            <p:ph sz="half" idx="2"/>
          </p:nvPr>
        </p:nvSpPr>
        <p:spPr>
          <a:xfrm>
            <a:off x="6172200" y="1321356"/>
            <a:ext cx="5181600" cy="3241019"/>
          </a:xfrm>
        </p:spPr>
        <p:txBody>
          <a:bodyPr>
            <a:normAutofit fontScale="85000" lnSpcReduction="20000"/>
          </a:bodyPr>
          <a:lstStyle/>
          <a:p>
            <a:r>
              <a:rPr lang="en-US" dirty="0">
                <a:highlight>
                  <a:srgbClr val="00FFFF"/>
                </a:highlight>
                <a:latin typeface="+mj-lt"/>
              </a:rPr>
              <a:t>Add a command line option defining how often to save (nice addition)</a:t>
            </a:r>
          </a:p>
          <a:p>
            <a:r>
              <a:rPr lang="en-US" dirty="0">
                <a:highlight>
                  <a:srgbClr val="C0C0C0"/>
                </a:highlight>
                <a:latin typeface="+mj-lt"/>
              </a:rPr>
              <a:t>Store some additional required information for resuming from a checkpoint</a:t>
            </a:r>
          </a:p>
          <a:p>
            <a:r>
              <a:rPr lang="en-US" dirty="0">
                <a:highlight>
                  <a:srgbClr val="FFFF00"/>
                </a:highlight>
                <a:latin typeface="+mj-lt"/>
              </a:rPr>
              <a:t>When to save checkpoints</a:t>
            </a:r>
          </a:p>
          <a:p>
            <a:r>
              <a:rPr lang="en-US" dirty="0">
                <a:highlight>
                  <a:srgbClr val="92C481"/>
                </a:highlight>
                <a:latin typeface="+mj-lt"/>
              </a:rPr>
              <a:t>The </a:t>
            </a:r>
            <a:r>
              <a:rPr lang="en-US" dirty="0" err="1">
                <a:highlight>
                  <a:srgbClr val="92C481"/>
                </a:highlight>
                <a:latin typeface="+mj-lt"/>
              </a:rPr>
              <a:t>HTCondor</a:t>
            </a:r>
            <a:r>
              <a:rPr lang="en-US" dirty="0">
                <a:highlight>
                  <a:srgbClr val="92C481"/>
                </a:highlight>
                <a:latin typeface="+mj-lt"/>
              </a:rPr>
              <a:t> bits:</a:t>
            </a:r>
          </a:p>
          <a:p>
            <a:pPr lvl="1"/>
            <a:r>
              <a:rPr lang="en-US" dirty="0">
                <a:highlight>
                  <a:srgbClr val="92C481"/>
                </a:highlight>
                <a:latin typeface="+mj-lt"/>
              </a:rPr>
              <a:t>With submit file changes, </a:t>
            </a:r>
            <a:r>
              <a:rPr lang="en-US" dirty="0" err="1">
                <a:highlight>
                  <a:srgbClr val="92C481"/>
                </a:highlight>
                <a:latin typeface="+mj-lt"/>
              </a:rPr>
              <a:t>HTCondor</a:t>
            </a:r>
            <a:r>
              <a:rPr lang="en-US" dirty="0">
                <a:highlight>
                  <a:srgbClr val="92C481"/>
                </a:highlight>
                <a:latin typeface="+mj-lt"/>
              </a:rPr>
              <a:t> will detect this exit code and handle checkpoint files gracefully</a:t>
            </a:r>
          </a:p>
        </p:txBody>
      </p:sp>
      <p:sp>
        <p:nvSpPr>
          <p:cNvPr id="4" name="TextBox 3">
            <a:extLst>
              <a:ext uri="{FF2B5EF4-FFF2-40B4-BE49-F238E27FC236}">
                <a16:creationId xmlns:a16="http://schemas.microsoft.com/office/drawing/2014/main" id="{B1D6DAA8-9169-4A46-CAA1-FE8A29BB058D}"/>
              </a:ext>
            </a:extLst>
          </p:cNvPr>
          <p:cNvSpPr txBox="1"/>
          <p:nvPr/>
        </p:nvSpPr>
        <p:spPr>
          <a:xfrm>
            <a:off x="565252" y="1321356"/>
            <a:ext cx="4364336" cy="369332"/>
          </a:xfrm>
          <a:prstGeom prst="rect">
            <a:avLst/>
          </a:prstGeom>
          <a:noFill/>
        </p:spPr>
        <p:txBody>
          <a:bodyPr wrap="none" rtlCol="0">
            <a:spAutoFit/>
          </a:bodyPr>
          <a:lstStyle/>
          <a:p>
            <a:pPr algn="ctr"/>
            <a:r>
              <a:rPr lang="en-US" dirty="0" err="1"/>
              <a:t>train.py</a:t>
            </a:r>
            <a:r>
              <a:rPr lang="en-US" dirty="0"/>
              <a:t> – add logic for loading and resuming</a:t>
            </a:r>
          </a:p>
        </p:txBody>
      </p:sp>
      <p:sp>
        <p:nvSpPr>
          <p:cNvPr id="8" name="TextBox 7">
            <a:extLst>
              <a:ext uri="{FF2B5EF4-FFF2-40B4-BE49-F238E27FC236}">
                <a16:creationId xmlns:a16="http://schemas.microsoft.com/office/drawing/2014/main" id="{AB715469-946F-F8F3-5DC1-58FBDDEB4FAB}"/>
              </a:ext>
            </a:extLst>
          </p:cNvPr>
          <p:cNvSpPr txBox="1"/>
          <p:nvPr/>
        </p:nvSpPr>
        <p:spPr>
          <a:xfrm>
            <a:off x="6318673" y="5779549"/>
            <a:ext cx="5798451" cy="230832"/>
          </a:xfrm>
          <a:prstGeom prst="rect">
            <a:avLst/>
          </a:prstGeom>
          <a:noFill/>
        </p:spPr>
        <p:txBody>
          <a:bodyPr wrap="square">
            <a:spAutoFit/>
          </a:bodyPr>
          <a:lstStyle/>
          <a:p>
            <a:r>
              <a:rPr lang="en-US" sz="900" dirty="0">
                <a:solidFill>
                  <a:srgbClr val="0563C1"/>
                </a:solidFill>
                <a:hlinkClick r:id="rId2"/>
              </a:rPr>
              <a:t>https://portal.osg-htc.org/documentation/htc_workloads/submitting_workloads/checkpointing-on-OSPool/</a:t>
            </a:r>
            <a:r>
              <a:rPr lang="en-US" sz="900" dirty="0">
                <a:solidFill>
                  <a:srgbClr val="0563C1"/>
                </a:solidFill>
              </a:rPr>
              <a:t> </a:t>
            </a:r>
            <a:endParaRPr lang="en-US" sz="900" dirty="0">
              <a:latin typeface="+mj-lt"/>
            </a:endParaRPr>
          </a:p>
        </p:txBody>
      </p:sp>
    </p:spTree>
    <p:extLst>
      <p:ext uri="{BB962C8B-B14F-4D97-AF65-F5344CB8AC3E}">
        <p14:creationId xmlns:p14="http://schemas.microsoft.com/office/powerpoint/2010/main" val="99728414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A1924A-8A3F-BA2E-7951-EEA6FD6BE593}"/>
              </a:ext>
            </a:extLst>
          </p:cNvPr>
          <p:cNvSpPr>
            <a:spLocks noGrp="1"/>
          </p:cNvSpPr>
          <p:nvPr>
            <p:ph type="title"/>
          </p:nvPr>
        </p:nvSpPr>
        <p:spPr>
          <a:xfrm>
            <a:off x="247828" y="199501"/>
            <a:ext cx="11105972" cy="520399"/>
          </a:xfrm>
        </p:spPr>
        <p:txBody>
          <a:bodyPr>
            <a:normAutofit fontScale="90000"/>
          </a:bodyPr>
          <a:lstStyle/>
          <a:p>
            <a:r>
              <a:rPr lang="en-US" dirty="0"/>
              <a:t>Checkpointing, submit file changes</a:t>
            </a:r>
          </a:p>
        </p:txBody>
      </p:sp>
      <p:sp>
        <p:nvSpPr>
          <p:cNvPr id="3" name="Content Placeholder 2">
            <a:extLst>
              <a:ext uri="{FF2B5EF4-FFF2-40B4-BE49-F238E27FC236}">
                <a16:creationId xmlns:a16="http://schemas.microsoft.com/office/drawing/2014/main" id="{C2E289D0-3F73-FD9C-EB91-28B9ABA778CD}"/>
              </a:ext>
            </a:extLst>
          </p:cNvPr>
          <p:cNvSpPr>
            <a:spLocks noGrp="1"/>
          </p:cNvSpPr>
          <p:nvPr>
            <p:ph idx="1"/>
          </p:nvPr>
        </p:nvSpPr>
        <p:spPr>
          <a:xfrm>
            <a:off x="247828" y="1172958"/>
            <a:ext cx="7105873" cy="4708078"/>
          </a:xfrm>
          <a:solidFill>
            <a:schemeClr val="accent6">
              <a:lumMod val="20000"/>
              <a:lumOff val="80000"/>
            </a:schemeClr>
          </a:solidFill>
          <a:ln>
            <a:solidFill>
              <a:schemeClr val="accent1">
                <a:shade val="15000"/>
              </a:schemeClr>
            </a:solidFill>
          </a:ln>
        </p:spPr>
        <p:txBody>
          <a:bodyPr>
            <a:noAutofit/>
          </a:bodyPr>
          <a:lstStyle/>
          <a:p>
            <a:pPr marL="0" indent="0">
              <a:spcBef>
                <a:spcPts val="0"/>
              </a:spcBef>
              <a:buNone/>
            </a:pPr>
            <a:r>
              <a:rPr lang="en-US" sz="1600" dirty="0" err="1">
                <a:latin typeface="Consolas" panose="020B0609020204030204" pitchFamily="49" charset="0"/>
                <a:cs typeface="Courier New" panose="02070309020205020404" pitchFamily="49" charset="0"/>
              </a:rPr>
              <a:t>container_image</a:t>
            </a:r>
            <a:r>
              <a:rPr lang="en-US" sz="1600" dirty="0">
                <a:latin typeface="Consolas" panose="020B0609020204030204" pitchFamily="49" charset="0"/>
                <a:cs typeface="Courier New" panose="02070309020205020404" pitchFamily="49" charset="0"/>
              </a:rPr>
              <a:t> = osdf:///ospool/ap40/data/iaross/catdog.sif</a:t>
            </a:r>
          </a:p>
          <a:p>
            <a:pPr marL="0" indent="0">
              <a:spcBef>
                <a:spcPts val="0"/>
              </a:spcBef>
              <a:buNone/>
            </a:pPr>
            <a:r>
              <a:rPr lang="en-US" sz="1600" dirty="0">
                <a:latin typeface="Consolas" panose="020B0609020204030204" pitchFamily="49" charset="0"/>
                <a:cs typeface="Courier New" panose="02070309020205020404" pitchFamily="49" charset="0"/>
              </a:rPr>
              <a:t># see </a:t>
            </a:r>
            <a:r>
              <a:rPr lang="en-US" sz="1600" dirty="0">
                <a:latin typeface="Consolas" panose="020B0609020204030204" pitchFamily="49" charset="0"/>
                <a:cs typeface="Courier New" panose="02070309020205020404" pitchFamily="49" charset="0"/>
                <a:hlinkClick r:id="rId2"/>
              </a:rPr>
              <a:t>our guide</a:t>
            </a:r>
            <a:r>
              <a:rPr lang="en-US" sz="1600" dirty="0">
                <a:latin typeface="Consolas" panose="020B0609020204030204" pitchFamily="49" charset="0"/>
                <a:cs typeface="Courier New" panose="02070309020205020404" pitchFamily="49" charset="0"/>
              </a:rPr>
              <a:t> on converting</a:t>
            </a:r>
          </a:p>
          <a:p>
            <a:pPr marL="0" indent="0">
              <a:spcBef>
                <a:spcPts val="0"/>
              </a:spcBef>
              <a:buNone/>
            </a:pPr>
            <a:endParaRPr lang="en-US" sz="1600" dirty="0">
              <a:latin typeface="Consolas" panose="020B0609020204030204" pitchFamily="49" charset="0"/>
              <a:cs typeface="Courier New" panose="02070309020205020404" pitchFamily="49" charset="0"/>
            </a:endParaRPr>
          </a:p>
          <a:p>
            <a:pPr marL="0" indent="0">
              <a:spcBef>
                <a:spcPts val="0"/>
              </a:spcBef>
              <a:buFont typeface="Arial" panose="020B0604020202020204" pitchFamily="34" charset="0"/>
              <a:buNone/>
            </a:pPr>
            <a:r>
              <a:rPr lang="en-US" sz="1600" dirty="0" err="1">
                <a:highlight>
                  <a:srgbClr val="00FF00"/>
                </a:highlight>
                <a:latin typeface="Consolas" panose="020B0609020204030204" pitchFamily="49" charset="0"/>
                <a:cs typeface="Courier New" panose="02070309020205020404" pitchFamily="49" charset="0"/>
              </a:rPr>
              <a:t>checkpoint_exit_code</a:t>
            </a:r>
            <a:r>
              <a:rPr lang="en-US" sz="1600" dirty="0">
                <a:highlight>
                  <a:srgbClr val="00FF00"/>
                </a:highlight>
                <a:latin typeface="Consolas" panose="020B0609020204030204" pitchFamily="49" charset="0"/>
                <a:cs typeface="Courier New" panose="02070309020205020404" pitchFamily="49" charset="0"/>
              </a:rPr>
              <a:t>        = 85</a:t>
            </a:r>
          </a:p>
          <a:p>
            <a:pPr marL="0" indent="0">
              <a:spcBef>
                <a:spcPts val="0"/>
              </a:spcBef>
              <a:buFont typeface="Arial" panose="020B0604020202020204" pitchFamily="34" charset="0"/>
              <a:buNone/>
            </a:pPr>
            <a:r>
              <a:rPr lang="en-US" sz="1600" dirty="0" err="1">
                <a:highlight>
                  <a:srgbClr val="00FF00"/>
                </a:highlight>
                <a:latin typeface="Consolas" panose="020B0609020204030204" pitchFamily="49" charset="0"/>
                <a:cs typeface="Courier New" panose="02070309020205020404" pitchFamily="49" charset="0"/>
              </a:rPr>
              <a:t>transfer_checkpoint_files</a:t>
            </a:r>
            <a:r>
              <a:rPr lang="en-US" sz="1600" dirty="0">
                <a:highlight>
                  <a:srgbClr val="00FF00"/>
                </a:highlight>
                <a:latin typeface="Consolas" panose="020B0609020204030204" pitchFamily="49" charset="0"/>
                <a:cs typeface="Courier New" panose="02070309020205020404" pitchFamily="49" charset="0"/>
              </a:rPr>
              <a:t>   = output/</a:t>
            </a:r>
            <a:r>
              <a:rPr lang="en-US" sz="1600" dirty="0" err="1">
                <a:highlight>
                  <a:srgbClr val="00FF00"/>
                </a:highlight>
                <a:latin typeface="Consolas" panose="020B0609020204030204" pitchFamily="49" charset="0"/>
                <a:cs typeface="Courier New" panose="02070309020205020404" pitchFamily="49" charset="0"/>
              </a:rPr>
              <a:t>model.pth</a:t>
            </a:r>
            <a:endParaRPr lang="en-US" sz="1600" dirty="0">
              <a:highlight>
                <a:srgbClr val="00FF00"/>
              </a:highlight>
              <a:latin typeface="Consolas" panose="020B0609020204030204" pitchFamily="49" charset="0"/>
              <a:cs typeface="Courier New" panose="02070309020205020404" pitchFamily="49" charset="0"/>
            </a:endParaRPr>
          </a:p>
          <a:p>
            <a:pPr marL="0" indent="0">
              <a:spcBef>
                <a:spcPts val="0"/>
              </a:spcBef>
              <a:buNone/>
            </a:pPr>
            <a:endParaRPr lang="en-US" sz="1600" dirty="0">
              <a:latin typeface="Consolas" panose="020B0609020204030204" pitchFamily="49" charset="0"/>
              <a:cs typeface="Courier New" panose="02070309020205020404" pitchFamily="49" charset="0"/>
            </a:endParaRPr>
          </a:p>
          <a:p>
            <a:pPr marL="0" indent="0">
              <a:spcBef>
                <a:spcPts val="0"/>
              </a:spcBef>
              <a:buNone/>
            </a:pPr>
            <a:r>
              <a:rPr lang="en-US" sz="1600" dirty="0" err="1">
                <a:latin typeface="Consolas" panose="020B0609020204030204" pitchFamily="49" charset="0"/>
                <a:cs typeface="Courier New" panose="02070309020205020404" pitchFamily="49" charset="0"/>
              </a:rPr>
              <a:t>request_disk</a:t>
            </a:r>
            <a:r>
              <a:rPr lang="en-US" sz="1600" dirty="0">
                <a:latin typeface="Consolas" panose="020B0609020204030204" pitchFamily="49" charset="0"/>
                <a:cs typeface="Courier New" panose="02070309020205020404" pitchFamily="49" charset="0"/>
              </a:rPr>
              <a:t> = 500MB</a:t>
            </a:r>
          </a:p>
          <a:p>
            <a:pPr marL="0" indent="0">
              <a:spcBef>
                <a:spcPts val="0"/>
              </a:spcBef>
              <a:buNone/>
            </a:pPr>
            <a:r>
              <a:rPr lang="en-US" sz="1600" dirty="0" err="1">
                <a:latin typeface="Consolas" panose="020B0609020204030204" pitchFamily="49" charset="0"/>
                <a:cs typeface="Courier New" panose="02070309020205020404" pitchFamily="49" charset="0"/>
              </a:rPr>
              <a:t>request_memory</a:t>
            </a:r>
            <a:r>
              <a:rPr lang="en-US" sz="1600" dirty="0">
                <a:latin typeface="Consolas" panose="020B0609020204030204" pitchFamily="49" charset="0"/>
                <a:cs typeface="Courier New" panose="02070309020205020404" pitchFamily="49" charset="0"/>
              </a:rPr>
              <a:t> = 6GB</a:t>
            </a:r>
          </a:p>
          <a:p>
            <a:pPr marL="0" indent="0">
              <a:spcBef>
                <a:spcPts val="0"/>
              </a:spcBef>
              <a:buNone/>
            </a:pPr>
            <a:r>
              <a:rPr lang="en-US" sz="1600" dirty="0" err="1">
                <a:latin typeface="Consolas" panose="020B0609020204030204" pitchFamily="49" charset="0"/>
                <a:cs typeface="Courier New" panose="02070309020205020404" pitchFamily="49" charset="0"/>
              </a:rPr>
              <a:t>request_cpus</a:t>
            </a:r>
            <a:r>
              <a:rPr lang="en-US" sz="1600" dirty="0">
                <a:latin typeface="Consolas" panose="020B0609020204030204" pitchFamily="49" charset="0"/>
                <a:cs typeface="Courier New" panose="02070309020205020404" pitchFamily="49" charset="0"/>
              </a:rPr>
              <a:t> = 1</a:t>
            </a:r>
          </a:p>
          <a:p>
            <a:pPr marL="0" indent="0">
              <a:spcBef>
                <a:spcPts val="0"/>
              </a:spcBef>
              <a:buNone/>
            </a:pPr>
            <a:endParaRPr lang="en-US" sz="1600" dirty="0">
              <a:latin typeface="Consolas" panose="020B0609020204030204" pitchFamily="49" charset="0"/>
              <a:cs typeface="Courier New" panose="02070309020205020404" pitchFamily="49" charset="0"/>
            </a:endParaRPr>
          </a:p>
          <a:p>
            <a:pPr marL="0" indent="0">
              <a:spcBef>
                <a:spcPts val="0"/>
              </a:spcBef>
              <a:buNone/>
            </a:pPr>
            <a:r>
              <a:rPr lang="en-US" sz="1600" dirty="0">
                <a:latin typeface="Consolas" panose="020B0609020204030204" pitchFamily="49" charset="0"/>
                <a:cs typeface="Courier New" panose="02070309020205020404" pitchFamily="49" charset="0"/>
              </a:rPr>
              <a:t># See </a:t>
            </a:r>
            <a:r>
              <a:rPr lang="en-US" sz="1600" dirty="0">
                <a:latin typeface="Consolas" panose="020B0609020204030204" pitchFamily="49" charset="0"/>
                <a:cs typeface="Courier New" panose="02070309020205020404" pitchFamily="49" charset="0"/>
                <a:hlinkClick r:id="rId3"/>
              </a:rPr>
              <a:t>our CHTC guide on GPU usage</a:t>
            </a:r>
            <a:r>
              <a:rPr lang="en-US" sz="1600" dirty="0">
                <a:latin typeface="Consolas" panose="020B0609020204030204" pitchFamily="49" charset="0"/>
                <a:cs typeface="Courier New" panose="02070309020205020404" pitchFamily="49" charset="0"/>
              </a:rPr>
              <a:t> / </a:t>
            </a:r>
            <a:r>
              <a:rPr lang="en-US" sz="1600" dirty="0" err="1">
                <a:latin typeface="Consolas" panose="020B0609020204030204" pitchFamily="49" charset="0"/>
                <a:cs typeface="Courier New" panose="02070309020205020404" pitchFamily="49" charset="0"/>
                <a:hlinkClick r:id="rId4"/>
              </a:rPr>
              <a:t>OSPool</a:t>
            </a:r>
            <a:r>
              <a:rPr lang="en-US" sz="1600" dirty="0">
                <a:latin typeface="Consolas" panose="020B0609020204030204" pitchFamily="49" charset="0"/>
                <a:cs typeface="Courier New" panose="02070309020205020404" pitchFamily="49" charset="0"/>
                <a:hlinkClick r:id="rId4"/>
              </a:rPr>
              <a:t> guide</a:t>
            </a:r>
            <a:endParaRPr lang="en-US" sz="1600" dirty="0">
              <a:latin typeface="Consolas" panose="020B0609020204030204" pitchFamily="49" charset="0"/>
              <a:cs typeface="Courier New" panose="02070309020205020404" pitchFamily="49" charset="0"/>
            </a:endParaRPr>
          </a:p>
          <a:p>
            <a:pPr marL="0" indent="0">
              <a:spcBef>
                <a:spcPts val="0"/>
              </a:spcBef>
              <a:buNone/>
            </a:pPr>
            <a:r>
              <a:rPr lang="en-US" sz="1600" dirty="0" err="1">
                <a:latin typeface="Consolas" panose="020B0609020204030204" pitchFamily="49" charset="0"/>
                <a:cs typeface="Courier New" panose="02070309020205020404" pitchFamily="49" charset="0"/>
              </a:rPr>
              <a:t>request_gpus</a:t>
            </a:r>
            <a:r>
              <a:rPr lang="en-US" sz="1600" dirty="0">
                <a:latin typeface="Consolas" panose="020B0609020204030204" pitchFamily="49" charset="0"/>
                <a:cs typeface="Courier New" panose="02070309020205020404" pitchFamily="49" charset="0"/>
              </a:rPr>
              <a:t> = 1</a:t>
            </a:r>
          </a:p>
          <a:p>
            <a:pPr marL="0" indent="0">
              <a:spcBef>
                <a:spcPts val="0"/>
              </a:spcBef>
              <a:buNone/>
            </a:pPr>
            <a:r>
              <a:rPr lang="en-US" sz="1600" dirty="0" err="1">
                <a:latin typeface="Consolas" panose="020B0609020204030204" pitchFamily="49" charset="0"/>
                <a:cs typeface="Courier New" panose="02070309020205020404" pitchFamily="49" charset="0"/>
              </a:rPr>
              <a:t>gpus_minimum_capability</a:t>
            </a:r>
            <a:r>
              <a:rPr lang="en-US" sz="1600" dirty="0">
                <a:latin typeface="Consolas" panose="020B0609020204030204" pitchFamily="49" charset="0"/>
                <a:cs typeface="Courier New" panose="02070309020205020404" pitchFamily="49" charset="0"/>
              </a:rPr>
              <a:t> = 7.5</a:t>
            </a:r>
          </a:p>
          <a:p>
            <a:pPr marL="0" indent="0">
              <a:spcBef>
                <a:spcPts val="0"/>
              </a:spcBef>
              <a:buNone/>
            </a:pPr>
            <a:r>
              <a:rPr lang="en-US" sz="1600" dirty="0" err="1">
                <a:latin typeface="Consolas" panose="020B0609020204030204" pitchFamily="49" charset="0"/>
                <a:cs typeface="Courier New" panose="02070309020205020404" pitchFamily="49" charset="0"/>
              </a:rPr>
              <a:t>gpus_minimum_memory</a:t>
            </a:r>
            <a:r>
              <a:rPr lang="en-US" sz="1600" dirty="0">
                <a:latin typeface="Consolas" panose="020B0609020204030204" pitchFamily="49" charset="0"/>
                <a:cs typeface="Courier New" panose="02070309020205020404" pitchFamily="49" charset="0"/>
              </a:rPr>
              <a:t> = 4096</a:t>
            </a:r>
          </a:p>
          <a:p>
            <a:pPr marL="0" indent="0">
              <a:spcBef>
                <a:spcPts val="0"/>
              </a:spcBef>
              <a:buNone/>
            </a:pPr>
            <a:endParaRPr lang="en-US" sz="1600" dirty="0">
              <a:latin typeface="Consolas" panose="020B0609020204030204" pitchFamily="49" charset="0"/>
              <a:cs typeface="Courier New" panose="02070309020205020404" pitchFamily="49" charset="0"/>
            </a:endParaRPr>
          </a:p>
          <a:p>
            <a:pPr marL="0" indent="0">
              <a:spcBef>
                <a:spcPts val="0"/>
              </a:spcBef>
              <a:buNone/>
            </a:pPr>
            <a:r>
              <a:rPr lang="en-US" sz="1600" dirty="0">
                <a:latin typeface="Consolas" panose="020B0609020204030204" pitchFamily="49" charset="0"/>
                <a:cs typeface="Courier New" panose="02070309020205020404" pitchFamily="49" charset="0"/>
              </a:rPr>
              <a:t>... # rest of submit file</a:t>
            </a:r>
          </a:p>
        </p:txBody>
      </p:sp>
      <p:sp>
        <p:nvSpPr>
          <p:cNvPr id="4" name="TextBox 3">
            <a:extLst>
              <a:ext uri="{FF2B5EF4-FFF2-40B4-BE49-F238E27FC236}">
                <a16:creationId xmlns:a16="http://schemas.microsoft.com/office/drawing/2014/main" id="{60B1F5B7-3493-3EF2-F75A-9957AE30C81D}"/>
              </a:ext>
            </a:extLst>
          </p:cNvPr>
          <p:cNvSpPr txBox="1"/>
          <p:nvPr/>
        </p:nvSpPr>
        <p:spPr>
          <a:xfrm>
            <a:off x="7551828" y="1172958"/>
            <a:ext cx="3983783" cy="4801314"/>
          </a:xfrm>
          <a:prstGeom prst="rect">
            <a:avLst/>
          </a:prstGeom>
          <a:solidFill>
            <a:schemeClr val="accent2">
              <a:lumMod val="20000"/>
              <a:lumOff val="80000"/>
            </a:schemeClr>
          </a:solidFill>
          <a:ln>
            <a:solidFill>
              <a:schemeClr val="accent1">
                <a:shade val="15000"/>
              </a:schemeClr>
            </a:solidFill>
          </a:ln>
        </p:spPr>
        <p:txBody>
          <a:bodyPr wrap="none" rtlCol="0">
            <a:spAutoFit/>
          </a:bodyPr>
          <a:lstStyle/>
          <a:p>
            <a:r>
              <a:rPr lang="en-US" dirty="0">
                <a:latin typeface="Consolas" panose="020B0609020204030204" pitchFamily="49" charset="0"/>
                <a:cs typeface="Courier New" panose="02070309020205020404" pitchFamily="49" charset="0"/>
              </a:rPr>
              <a:t>#!/bin/bash</a:t>
            </a: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wd=$(</a:t>
            </a:r>
            <a:r>
              <a:rPr lang="en-US" dirty="0" err="1">
                <a:latin typeface="Consolas" panose="020B0609020204030204" pitchFamily="49" charset="0"/>
                <a:cs typeface="Courier New" panose="02070309020205020404" pitchFamily="49" charset="0"/>
              </a:rPr>
              <a:t>pwd</a:t>
            </a:r>
            <a:r>
              <a:rPr lang="en-US" dirty="0">
                <a:latin typeface="Consolas" panose="020B0609020204030204" pitchFamily="49" charset="0"/>
                <a:cs typeface="Courier New" panose="02070309020205020404" pitchFamily="49" charset="0"/>
              </a:rPr>
              <a:t>)</a:t>
            </a:r>
          </a:p>
          <a:p>
            <a:r>
              <a:rPr lang="en-US" dirty="0" err="1">
                <a:latin typeface="Consolas" panose="020B0609020204030204" pitchFamily="49" charset="0"/>
                <a:cs typeface="Courier New" panose="02070309020205020404" pitchFamily="49" charset="0"/>
              </a:rPr>
              <a:t>mkdir</a:t>
            </a:r>
            <a:r>
              <a:rPr lang="en-US" dirty="0">
                <a:latin typeface="Consolas" panose="020B0609020204030204" pitchFamily="49" charset="0"/>
                <a:cs typeface="Courier New" panose="02070309020205020404" pitchFamily="49" charset="0"/>
              </a:rPr>
              <a:t> data</a:t>
            </a:r>
          </a:p>
          <a:p>
            <a:r>
              <a:rPr lang="en-US" dirty="0" err="1">
                <a:latin typeface="Consolas" panose="020B0609020204030204" pitchFamily="49" charset="0"/>
                <a:cs typeface="Courier New" panose="02070309020205020404" pitchFamily="49" charset="0"/>
              </a:rPr>
              <a:t>mkdir</a:t>
            </a:r>
            <a:r>
              <a:rPr lang="en-US" dirty="0">
                <a:latin typeface="Consolas" panose="020B0609020204030204" pitchFamily="49" charset="0"/>
                <a:cs typeface="Courier New" panose="02070309020205020404" pitchFamily="49" charset="0"/>
              </a:rPr>
              <a:t> $wd/output</a:t>
            </a: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unzip </a:t>
            </a:r>
            <a:r>
              <a:rPr lang="en-US" dirty="0" err="1">
                <a:latin typeface="Consolas" panose="020B0609020204030204" pitchFamily="49" charset="0"/>
                <a:cs typeface="Courier New" panose="02070309020205020404" pitchFamily="49" charset="0"/>
              </a:rPr>
              <a:t>train.zip</a:t>
            </a:r>
            <a:r>
              <a:rPr lang="en-US" dirty="0">
                <a:latin typeface="Consolas" panose="020B0609020204030204" pitchFamily="49" charset="0"/>
                <a:cs typeface="Courier New" panose="02070309020205020404" pitchFamily="49" charset="0"/>
              </a:rPr>
              <a:t> -d data/</a:t>
            </a:r>
          </a:p>
          <a:p>
            <a:r>
              <a:rPr lang="en-US" dirty="0">
                <a:latin typeface="Consolas" panose="020B0609020204030204" pitchFamily="49" charset="0"/>
                <a:cs typeface="Courier New" panose="02070309020205020404" pitchFamily="49" charset="0"/>
              </a:rPr>
              <a:t>rm </a:t>
            </a:r>
            <a:r>
              <a:rPr lang="en-US" dirty="0" err="1">
                <a:latin typeface="Consolas" panose="020B0609020204030204" pitchFamily="49" charset="0"/>
                <a:cs typeface="Courier New" panose="02070309020205020404" pitchFamily="49" charset="0"/>
              </a:rPr>
              <a:t>train.zip</a:t>
            </a:r>
            <a:endParaRPr lang="en-US" dirty="0">
              <a:latin typeface="Consolas" panose="020B0609020204030204" pitchFamily="49" charset="0"/>
              <a:cs typeface="Courier New" panose="02070309020205020404" pitchFamily="49" charset="0"/>
            </a:endParaRP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cd /app/</a:t>
            </a:r>
          </a:p>
          <a:p>
            <a:endParaRPr lang="en-US" dirty="0">
              <a:latin typeface="Consolas" panose="020B0609020204030204" pitchFamily="49" charset="0"/>
              <a:cs typeface="Courier New" panose="02070309020205020404" pitchFamily="49" charset="0"/>
            </a:endParaRPr>
          </a:p>
          <a:p>
            <a:r>
              <a:rPr lang="en-US" dirty="0">
                <a:latin typeface="Consolas" panose="020B0609020204030204" pitchFamily="49" charset="0"/>
                <a:cs typeface="Courier New" panose="02070309020205020404" pitchFamily="49" charset="0"/>
              </a:rPr>
              <a:t>python </a:t>
            </a:r>
            <a:r>
              <a:rPr lang="en-US" dirty="0" err="1">
                <a:latin typeface="Consolas" panose="020B0609020204030204" pitchFamily="49" charset="0"/>
                <a:cs typeface="Courier New" panose="02070309020205020404" pitchFamily="49" charset="0"/>
              </a:rPr>
              <a:t>train.py</a:t>
            </a:r>
            <a:r>
              <a:rPr lang="en-US" dirty="0">
                <a:latin typeface="Consolas" panose="020B0609020204030204" pitchFamily="49" charset="0"/>
                <a:cs typeface="Courier New" panose="02070309020205020404" pitchFamily="49" charset="0"/>
              </a:rPr>
              <a:t> \</a:t>
            </a:r>
          </a:p>
          <a:p>
            <a:r>
              <a:rPr lang="en-US" dirty="0">
                <a:latin typeface="Consolas" panose="020B0609020204030204" pitchFamily="49" charset="0"/>
                <a:cs typeface="Courier New" panose="02070309020205020404" pitchFamily="49" charset="0"/>
              </a:rPr>
              <a:t>  --data-</a:t>
            </a:r>
            <a:r>
              <a:rPr lang="en-US" dirty="0" err="1">
                <a:latin typeface="Consolas" panose="020B0609020204030204" pitchFamily="49" charset="0"/>
                <a:cs typeface="Courier New" panose="02070309020205020404" pitchFamily="49" charset="0"/>
              </a:rPr>
              <a:t>dir</a:t>
            </a:r>
            <a:r>
              <a:rPr lang="en-US" dirty="0">
                <a:latin typeface="Consolas" panose="020B0609020204030204" pitchFamily="49" charset="0"/>
                <a:cs typeface="Courier New" panose="02070309020205020404" pitchFamily="49" charset="0"/>
              </a:rPr>
              <a:t> $wd/data/ \ </a:t>
            </a:r>
          </a:p>
          <a:p>
            <a:r>
              <a:rPr lang="en-US" dirty="0">
                <a:latin typeface="Consolas" panose="020B0609020204030204" pitchFamily="49" charset="0"/>
                <a:cs typeface="Courier New" panose="02070309020205020404" pitchFamily="49" charset="0"/>
              </a:rPr>
              <a:t>  --checkpoint-</a:t>
            </a:r>
            <a:r>
              <a:rPr lang="en-US" dirty="0" err="1">
                <a:latin typeface="Consolas" panose="020B0609020204030204" pitchFamily="49" charset="0"/>
                <a:cs typeface="Courier New" panose="02070309020205020404" pitchFamily="49" charset="0"/>
              </a:rPr>
              <a:t>dir</a:t>
            </a:r>
            <a:r>
              <a:rPr lang="en-US" dirty="0">
                <a:latin typeface="Consolas" panose="020B0609020204030204" pitchFamily="49" charset="0"/>
                <a:cs typeface="Courier New" panose="02070309020205020404" pitchFamily="49" charset="0"/>
              </a:rPr>
              <a:t> $wd/output/</a:t>
            </a:r>
          </a:p>
          <a:p>
            <a:r>
              <a:rPr lang="en-US" dirty="0">
                <a:highlight>
                  <a:srgbClr val="FBAC97"/>
                </a:highlight>
                <a:latin typeface="Consolas" panose="020B0609020204030204" pitchFamily="49" charset="0"/>
                <a:cs typeface="Courier New" panose="02070309020205020404" pitchFamily="49" charset="0"/>
              </a:rPr>
              <a:t>  --checkpoint-every 5</a:t>
            </a:r>
          </a:p>
          <a:p>
            <a:r>
              <a:rPr lang="en-US" dirty="0">
                <a:highlight>
                  <a:srgbClr val="FBAC97"/>
                </a:highlight>
                <a:latin typeface="Consolas" panose="020B0609020204030204" pitchFamily="49" charset="0"/>
                <a:cs typeface="Courier New" panose="02070309020205020404" pitchFamily="49" charset="0"/>
              </a:rPr>
              <a:t>  --epochs 20</a:t>
            </a:r>
          </a:p>
          <a:p>
            <a:r>
              <a:rPr lang="en-US" dirty="0">
                <a:highlight>
                  <a:srgbClr val="FBAC97"/>
                </a:highlight>
                <a:latin typeface="Consolas" panose="020B0609020204030204" pitchFamily="49" charset="0"/>
                <a:cs typeface="Courier New" panose="02070309020205020404" pitchFamily="49" charset="0"/>
              </a:rPr>
              <a:t>exit $?</a:t>
            </a:r>
            <a:endParaRPr lang="en-US" dirty="0">
              <a:latin typeface="Consolas" panose="020B0609020204030204" pitchFamily="49" charset="0"/>
              <a:cs typeface="Courier New" panose="02070309020205020404" pitchFamily="49" charset="0"/>
            </a:endParaRPr>
          </a:p>
        </p:txBody>
      </p:sp>
      <p:sp>
        <p:nvSpPr>
          <p:cNvPr id="5" name="TextBox 4">
            <a:extLst>
              <a:ext uri="{FF2B5EF4-FFF2-40B4-BE49-F238E27FC236}">
                <a16:creationId xmlns:a16="http://schemas.microsoft.com/office/drawing/2014/main" id="{C1909E37-F9C6-33DE-2235-5B25243C1E1E}"/>
              </a:ext>
            </a:extLst>
          </p:cNvPr>
          <p:cNvSpPr txBox="1"/>
          <p:nvPr/>
        </p:nvSpPr>
        <p:spPr>
          <a:xfrm>
            <a:off x="208703" y="803626"/>
            <a:ext cx="1013419" cy="369332"/>
          </a:xfrm>
          <a:prstGeom prst="rect">
            <a:avLst/>
          </a:prstGeom>
          <a:noFill/>
        </p:spPr>
        <p:txBody>
          <a:bodyPr wrap="none" rtlCol="0">
            <a:spAutoFit/>
          </a:bodyPr>
          <a:lstStyle/>
          <a:p>
            <a:r>
              <a:rPr lang="en-US" dirty="0" err="1"/>
              <a:t>train.sub</a:t>
            </a:r>
            <a:endParaRPr lang="en-US" dirty="0"/>
          </a:p>
        </p:txBody>
      </p:sp>
      <p:sp>
        <p:nvSpPr>
          <p:cNvPr id="6" name="TextBox 5">
            <a:extLst>
              <a:ext uri="{FF2B5EF4-FFF2-40B4-BE49-F238E27FC236}">
                <a16:creationId xmlns:a16="http://schemas.microsoft.com/office/drawing/2014/main" id="{FEAC17E7-6469-1669-A6B6-F8DCFF61DE0B}"/>
              </a:ext>
            </a:extLst>
          </p:cNvPr>
          <p:cNvSpPr txBox="1"/>
          <p:nvPr/>
        </p:nvSpPr>
        <p:spPr>
          <a:xfrm>
            <a:off x="7551828" y="803626"/>
            <a:ext cx="891591" cy="369332"/>
          </a:xfrm>
          <a:prstGeom prst="rect">
            <a:avLst/>
          </a:prstGeom>
          <a:noFill/>
        </p:spPr>
        <p:txBody>
          <a:bodyPr wrap="none" rtlCol="0">
            <a:spAutoFit/>
          </a:bodyPr>
          <a:lstStyle/>
          <a:p>
            <a:r>
              <a:rPr lang="en-US" dirty="0" err="1"/>
              <a:t>train.sh</a:t>
            </a:r>
            <a:endParaRPr lang="en-US" dirty="0"/>
          </a:p>
        </p:txBody>
      </p:sp>
    </p:spTree>
    <p:extLst>
      <p:ext uri="{BB962C8B-B14F-4D97-AF65-F5344CB8AC3E}">
        <p14:creationId xmlns:p14="http://schemas.microsoft.com/office/powerpoint/2010/main" val="181174322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61A0C2C-E374-F186-8C17-54327E92DCA6}"/>
              </a:ext>
            </a:extLst>
          </p:cNvPr>
          <p:cNvSpPr>
            <a:spLocks noGrp="1"/>
          </p:cNvSpPr>
          <p:nvPr>
            <p:ph type="title"/>
          </p:nvPr>
        </p:nvSpPr>
        <p:spPr>
          <a:xfrm>
            <a:off x="838200" y="365126"/>
            <a:ext cx="10515600" cy="934286"/>
          </a:xfrm>
        </p:spPr>
        <p:txBody>
          <a:bodyPr/>
          <a:lstStyle/>
          <a:p>
            <a:r>
              <a:rPr lang="en-US" dirty="0"/>
              <a:t>Gotchas and Tips</a:t>
            </a:r>
          </a:p>
        </p:txBody>
      </p:sp>
      <p:sp>
        <p:nvSpPr>
          <p:cNvPr id="3" name="Content Placeholder 2">
            <a:extLst>
              <a:ext uri="{FF2B5EF4-FFF2-40B4-BE49-F238E27FC236}">
                <a16:creationId xmlns:a16="http://schemas.microsoft.com/office/drawing/2014/main" id="{9D1D6341-0768-233D-CFDC-C32E9A1B09B2}"/>
              </a:ext>
            </a:extLst>
          </p:cNvPr>
          <p:cNvSpPr>
            <a:spLocks noGrp="1"/>
          </p:cNvSpPr>
          <p:nvPr>
            <p:ph idx="1"/>
          </p:nvPr>
        </p:nvSpPr>
        <p:spPr>
          <a:xfrm>
            <a:off x="838200" y="1539841"/>
            <a:ext cx="10515600" cy="4351338"/>
          </a:xfrm>
        </p:spPr>
        <p:txBody>
          <a:bodyPr/>
          <a:lstStyle/>
          <a:p>
            <a:r>
              <a:rPr lang="en-US" dirty="0">
                <a:latin typeface="+mj-lt"/>
              </a:rPr>
              <a:t>CUDA capability</a:t>
            </a:r>
          </a:p>
          <a:p>
            <a:pPr lvl="1"/>
            <a:r>
              <a:rPr lang="en-US" dirty="0">
                <a:latin typeface="+mj-lt"/>
              </a:rPr>
              <a:t>A number that corresponds to the computational capability of NVIDIA devices and loosely correlates with GPU generation. There are considerations between versions of </a:t>
            </a:r>
            <a:r>
              <a:rPr lang="en-US" dirty="0" err="1">
                <a:latin typeface="+mj-lt"/>
              </a:rPr>
              <a:t>cuda</a:t>
            </a:r>
            <a:r>
              <a:rPr lang="en-US" dirty="0">
                <a:latin typeface="+mj-lt"/>
              </a:rPr>
              <a:t> (e.g. 12.4) and capability (8.0 for A100s). </a:t>
            </a:r>
            <a:r>
              <a:rPr lang="en-US" dirty="0">
                <a:latin typeface="+mj-lt"/>
                <a:hlinkClick r:id="rId2"/>
              </a:rPr>
              <a:t>Wikipedia</a:t>
            </a:r>
            <a:r>
              <a:rPr lang="en-US" dirty="0">
                <a:latin typeface="+mj-lt"/>
              </a:rPr>
              <a:t> provides a nice matrix of compatibility</a:t>
            </a:r>
          </a:p>
          <a:p>
            <a:pPr lvl="2"/>
            <a:r>
              <a:rPr lang="en-US" dirty="0">
                <a:latin typeface="+mj-lt"/>
              </a:rPr>
              <a:t>If you need to specify, add to your submit file:</a:t>
            </a:r>
          </a:p>
          <a:p>
            <a:pPr lvl="3"/>
            <a:r>
              <a:rPr lang="en-US" dirty="0" err="1">
                <a:latin typeface="Consolas" panose="020B0609020204030204" pitchFamily="49" charset="0"/>
                <a:cs typeface="Courier New" panose="02070309020205020404" pitchFamily="49" charset="0"/>
              </a:rPr>
              <a:t>gpus_minimum_capability</a:t>
            </a:r>
            <a:r>
              <a:rPr lang="en-US" dirty="0">
                <a:latin typeface="Consolas" panose="020B0609020204030204" pitchFamily="49" charset="0"/>
                <a:cs typeface="Courier New" panose="02070309020205020404" pitchFamily="49" charset="0"/>
              </a:rPr>
              <a:t> = &lt;version&gt; </a:t>
            </a:r>
          </a:p>
          <a:p>
            <a:pPr lvl="3"/>
            <a:r>
              <a:rPr lang="en-US" dirty="0" err="1">
                <a:latin typeface="Consolas" panose="020B0609020204030204" pitchFamily="49" charset="0"/>
                <a:cs typeface="Courier New" panose="02070309020205020404" pitchFamily="49" charset="0"/>
              </a:rPr>
              <a:t>gpus_maximum_capability</a:t>
            </a:r>
            <a:r>
              <a:rPr lang="en-US" dirty="0">
                <a:latin typeface="Consolas" panose="020B0609020204030204" pitchFamily="49" charset="0"/>
                <a:cs typeface="Courier New" panose="02070309020205020404" pitchFamily="49" charset="0"/>
              </a:rPr>
              <a:t> = &lt;version&gt;</a:t>
            </a:r>
          </a:p>
          <a:p>
            <a:r>
              <a:rPr lang="en-US" dirty="0">
                <a:latin typeface="+mj-lt"/>
              </a:rPr>
              <a:t>Using a </a:t>
            </a:r>
            <a:r>
              <a:rPr lang="en-US" dirty="0" err="1">
                <a:latin typeface="+mj-lt"/>
              </a:rPr>
              <a:t>conda</a:t>
            </a:r>
            <a:r>
              <a:rPr lang="en-US" dirty="0">
                <a:latin typeface="+mj-lt"/>
              </a:rPr>
              <a:t> environment but not utilizing the GPU</a:t>
            </a:r>
          </a:p>
          <a:p>
            <a:pPr lvl="1"/>
            <a:r>
              <a:rPr lang="en-US" dirty="0">
                <a:latin typeface="+mj-lt"/>
              </a:rPr>
              <a:t>You likely need to specify the </a:t>
            </a:r>
            <a:r>
              <a:rPr lang="en-US" dirty="0" err="1">
                <a:latin typeface="+mj-lt"/>
              </a:rPr>
              <a:t>gpu</a:t>
            </a:r>
            <a:r>
              <a:rPr lang="en-US" dirty="0">
                <a:latin typeface="+mj-lt"/>
              </a:rPr>
              <a:t>-specific version of [</a:t>
            </a:r>
            <a:r>
              <a:rPr lang="en-US" dirty="0" err="1">
                <a:latin typeface="+mj-lt"/>
              </a:rPr>
              <a:t>pytorch</a:t>
            </a:r>
            <a:r>
              <a:rPr lang="en-US" dirty="0">
                <a:latin typeface="+mj-lt"/>
              </a:rPr>
              <a:t>/</a:t>
            </a:r>
            <a:r>
              <a:rPr lang="en-US" dirty="0" err="1">
                <a:latin typeface="+mj-lt"/>
              </a:rPr>
              <a:t>tensorflow</a:t>
            </a:r>
            <a:r>
              <a:rPr lang="en-US" dirty="0">
                <a:latin typeface="+mj-lt"/>
              </a:rPr>
              <a:t>]</a:t>
            </a:r>
          </a:p>
          <a:p>
            <a:endParaRPr lang="en-US" dirty="0">
              <a:latin typeface="+mj-lt"/>
            </a:endParaRPr>
          </a:p>
        </p:txBody>
      </p:sp>
    </p:spTree>
    <p:extLst>
      <p:ext uri="{BB962C8B-B14F-4D97-AF65-F5344CB8AC3E}">
        <p14:creationId xmlns:p14="http://schemas.microsoft.com/office/powerpoint/2010/main" val="353009786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73CCED13-1CED-7994-872B-48DC5DAA2328}"/>
              </a:ext>
            </a:extLst>
          </p:cNvPr>
          <p:cNvSpPr>
            <a:spLocks noGrp="1"/>
          </p:cNvSpPr>
          <p:nvPr>
            <p:ph idx="1"/>
          </p:nvPr>
        </p:nvSpPr>
        <p:spPr>
          <a:xfrm>
            <a:off x="838874" y="1944303"/>
            <a:ext cx="5898810" cy="2800952"/>
          </a:xfrm>
        </p:spPr>
        <p:txBody>
          <a:bodyPr>
            <a:normAutofit lnSpcReduction="10000"/>
          </a:bodyPr>
          <a:lstStyle/>
          <a:p>
            <a:r>
              <a:rPr lang="en-US" b="0" i="0" u="none" strike="noStrike" dirty="0">
                <a:solidFill>
                  <a:srgbClr val="000000"/>
                </a:solidFill>
                <a:effectLst/>
                <a:latin typeface="Helvetica" pitchFamily="2" charset="0"/>
              </a:rPr>
              <a:t>Read the </a:t>
            </a:r>
            <a:r>
              <a:rPr lang="en-US" b="0" i="0" u="none" strike="noStrike" dirty="0">
                <a:solidFill>
                  <a:srgbClr val="000000"/>
                </a:solidFill>
                <a:effectLst/>
                <a:latin typeface="Helvetica" pitchFamily="2" charset="0"/>
                <a:hlinkClick r:id="rId2"/>
              </a:rPr>
              <a:t>guides</a:t>
            </a:r>
            <a:endParaRPr lang="en-US" dirty="0">
              <a:solidFill>
                <a:srgbClr val="000000"/>
              </a:solidFill>
              <a:latin typeface="Helvetica" pitchFamily="2" charset="0"/>
            </a:endParaRPr>
          </a:p>
          <a:p>
            <a:r>
              <a:rPr lang="en-US" b="0" i="0" u="none" strike="noStrike" dirty="0">
                <a:solidFill>
                  <a:srgbClr val="000000"/>
                </a:solidFill>
                <a:effectLst/>
                <a:latin typeface="Helvetica" pitchFamily="2" charset="0"/>
              </a:rPr>
              <a:t>Read your job logs</a:t>
            </a:r>
          </a:p>
          <a:p>
            <a:pPr lvl="1"/>
            <a:r>
              <a:rPr lang="en-US" b="0" i="0" u="none" strike="noStrike" dirty="0">
                <a:solidFill>
                  <a:srgbClr val="000000"/>
                </a:solidFill>
                <a:effectLst/>
                <a:latin typeface="Helvetica" pitchFamily="2" charset="0"/>
              </a:rPr>
              <a:t>Usage info</a:t>
            </a:r>
            <a:r>
              <a:rPr lang="en-US" dirty="0">
                <a:solidFill>
                  <a:srgbClr val="000000"/>
                </a:solidFill>
                <a:latin typeface="Helvetica" pitchFamily="2" charset="0"/>
              </a:rPr>
              <a:t>: m</a:t>
            </a:r>
            <a:r>
              <a:rPr lang="en-US" b="0" i="0" u="none" strike="noStrike" dirty="0">
                <a:solidFill>
                  <a:srgbClr val="000000"/>
                </a:solidFill>
                <a:effectLst/>
                <a:latin typeface="Helvetica" pitchFamily="2" charset="0"/>
              </a:rPr>
              <a:t>emory, CPU, disk, GPU memory</a:t>
            </a:r>
          </a:p>
          <a:p>
            <a:pPr algn="l"/>
            <a:r>
              <a:rPr lang="en-US" dirty="0">
                <a:solidFill>
                  <a:srgbClr val="000000"/>
                </a:solidFill>
                <a:latin typeface="Helvetica" pitchFamily="2" charset="0"/>
              </a:rPr>
              <a:t>Ask for help and give feedback!</a:t>
            </a:r>
          </a:p>
          <a:p>
            <a:pPr lvl="1"/>
            <a:r>
              <a:rPr lang="en-US" b="0" i="0" u="none" strike="noStrike" dirty="0">
                <a:solidFill>
                  <a:srgbClr val="000000"/>
                </a:solidFill>
                <a:effectLst/>
                <a:latin typeface="Helvetica" pitchFamily="2" charset="0"/>
              </a:rPr>
              <a:t>We want to know what is and isn’t working</a:t>
            </a:r>
          </a:p>
          <a:p>
            <a:endParaRPr lang="en-US" dirty="0">
              <a:highlight>
                <a:srgbClr val="FFFF00"/>
              </a:highlight>
            </a:endParaRPr>
          </a:p>
        </p:txBody>
      </p:sp>
      <p:sp>
        <p:nvSpPr>
          <p:cNvPr id="9" name="Title 1">
            <a:extLst>
              <a:ext uri="{FF2B5EF4-FFF2-40B4-BE49-F238E27FC236}">
                <a16:creationId xmlns:a16="http://schemas.microsoft.com/office/drawing/2014/main" id="{06A2BD1D-41DA-F94C-74B4-028E712431A7}"/>
              </a:ext>
            </a:extLst>
          </p:cNvPr>
          <p:cNvSpPr>
            <a:spLocks noGrp="1"/>
          </p:cNvSpPr>
          <p:nvPr>
            <p:ph type="title"/>
          </p:nvPr>
        </p:nvSpPr>
        <p:spPr>
          <a:xfrm>
            <a:off x="838200" y="365126"/>
            <a:ext cx="10515600" cy="934286"/>
          </a:xfrm>
        </p:spPr>
        <p:txBody>
          <a:bodyPr/>
          <a:lstStyle/>
          <a:p>
            <a:r>
              <a:rPr lang="en-US" dirty="0"/>
              <a:t>Gotchas and Tips</a:t>
            </a:r>
          </a:p>
        </p:txBody>
      </p:sp>
      <p:pic>
        <p:nvPicPr>
          <p:cNvPr id="2050" name="Picture 2">
            <a:extLst>
              <a:ext uri="{FF2B5EF4-FFF2-40B4-BE49-F238E27FC236}">
                <a16:creationId xmlns:a16="http://schemas.microsoft.com/office/drawing/2014/main" id="{18410E8F-795E-0465-7D47-81518E8E091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84189" y="1840831"/>
            <a:ext cx="4979472" cy="2800953"/>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CBC42366-3E74-784B-A073-F18CA28C679F}"/>
              </a:ext>
            </a:extLst>
          </p:cNvPr>
          <p:cNvSpPr txBox="1"/>
          <p:nvPr/>
        </p:nvSpPr>
        <p:spPr>
          <a:xfrm>
            <a:off x="6884189" y="4641784"/>
            <a:ext cx="4791255" cy="246221"/>
          </a:xfrm>
          <a:prstGeom prst="rect">
            <a:avLst/>
          </a:prstGeom>
          <a:noFill/>
        </p:spPr>
        <p:txBody>
          <a:bodyPr wrap="square" rtlCol="0">
            <a:spAutoFit/>
          </a:bodyPr>
          <a:lstStyle/>
          <a:p>
            <a:r>
              <a:rPr lang="en-US" sz="1000" dirty="0">
                <a:hlinkClick r:id="rId4"/>
              </a:rPr>
              <a:t>Cornell Lab Bird Cams</a:t>
            </a:r>
            <a:endParaRPr lang="en-US" sz="1000" dirty="0"/>
          </a:p>
        </p:txBody>
      </p:sp>
    </p:spTree>
    <p:extLst>
      <p:ext uri="{BB962C8B-B14F-4D97-AF65-F5344CB8AC3E}">
        <p14:creationId xmlns:p14="http://schemas.microsoft.com/office/powerpoint/2010/main" val="275943671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898"/>
        <p:cNvGrpSpPr/>
        <p:nvPr/>
      </p:nvGrpSpPr>
      <p:grpSpPr>
        <a:xfrm>
          <a:off x="0" y="0"/>
          <a:ext cx="0" cy="0"/>
          <a:chOff x="0" y="0"/>
          <a:chExt cx="0" cy="0"/>
        </a:xfrm>
      </p:grpSpPr>
      <p:sp>
        <p:nvSpPr>
          <p:cNvPr id="899" name="Google Shape;899;p49"/>
          <p:cNvSpPr txBox="1">
            <a:spLocks noGrp="1"/>
          </p:cNvSpPr>
          <p:nvPr>
            <p:ph type="title"/>
          </p:nvPr>
        </p:nvSpPr>
        <p:spPr>
          <a:xfrm>
            <a:off x="441832" y="21294"/>
            <a:ext cx="10073767" cy="1325600"/>
          </a:xfrm>
          <a:prstGeom prst="rect">
            <a:avLst/>
          </a:prstGeom>
          <a:noFill/>
          <a:ln>
            <a:noFill/>
          </a:ln>
        </p:spPr>
        <p:txBody>
          <a:bodyPr spcFirstLastPara="1" vert="horz" wrap="square" lIns="121900" tIns="60933" rIns="121900" bIns="60933" rtlCol="0" anchor="ctr" anchorCtr="0">
            <a:normAutofit/>
          </a:bodyPr>
          <a:lstStyle/>
          <a:p>
            <a:r>
              <a:rPr lang="en" dirty="0"/>
              <a:t>Stay Connected With Facilitation</a:t>
            </a:r>
            <a:endParaRPr dirty="0"/>
          </a:p>
        </p:txBody>
      </p:sp>
      <p:sp>
        <p:nvSpPr>
          <p:cNvPr id="900" name="Google Shape;900;p49"/>
          <p:cNvSpPr txBox="1">
            <a:spLocks noGrp="1"/>
          </p:cNvSpPr>
          <p:nvPr>
            <p:ph type="body" idx="1"/>
          </p:nvPr>
        </p:nvSpPr>
        <p:spPr>
          <a:xfrm>
            <a:off x="441833" y="1372595"/>
            <a:ext cx="5901926" cy="4351200"/>
          </a:xfrm>
          <a:prstGeom prst="rect">
            <a:avLst/>
          </a:prstGeom>
          <a:noFill/>
          <a:ln>
            <a:noFill/>
          </a:ln>
        </p:spPr>
        <p:txBody>
          <a:bodyPr spcFirstLastPara="1" vert="horz" wrap="square" lIns="121900" tIns="60933" rIns="121900" bIns="60933" rtlCol="0" anchor="t" anchorCtr="0">
            <a:normAutofit/>
          </a:bodyPr>
          <a:lstStyle/>
          <a:p>
            <a:pPr marL="0" indent="0">
              <a:spcBef>
                <a:spcPts val="0"/>
              </a:spcBef>
              <a:buSzPts val="2000"/>
              <a:buNone/>
            </a:pPr>
            <a:r>
              <a:rPr lang="en" sz="2667" dirty="0">
                <a:solidFill>
                  <a:srgbClr val="000000"/>
                </a:solidFill>
                <a:latin typeface="+mj-lt"/>
              </a:rPr>
              <a:t>Our team is here to help!! </a:t>
            </a:r>
            <a:endParaRPr dirty="0">
              <a:solidFill>
                <a:srgbClr val="000000"/>
              </a:solidFill>
              <a:latin typeface="+mj-lt"/>
            </a:endParaRPr>
          </a:p>
          <a:p>
            <a:pPr marL="228594" indent="-228594">
              <a:spcBef>
                <a:spcPts val="1000"/>
              </a:spcBef>
              <a:buClr>
                <a:srgbClr val="000000"/>
              </a:buClr>
              <a:buSzPts val="2000"/>
              <a:buChar char="●"/>
            </a:pPr>
            <a:r>
              <a:rPr lang="en" sz="2667" b="1" dirty="0">
                <a:solidFill>
                  <a:srgbClr val="000000"/>
                </a:solidFill>
                <a:latin typeface="+mj-lt"/>
              </a:rPr>
              <a:t>Email</a:t>
            </a:r>
            <a:r>
              <a:rPr lang="en" sz="2667" dirty="0">
                <a:solidFill>
                  <a:srgbClr val="000000"/>
                </a:solidFill>
                <a:latin typeface="+mj-lt"/>
              </a:rPr>
              <a:t>: support@osg-htc.org</a:t>
            </a:r>
            <a:endParaRPr sz="2667" dirty="0">
              <a:solidFill>
                <a:srgbClr val="000000"/>
              </a:solidFill>
              <a:latin typeface="+mj-lt"/>
            </a:endParaRPr>
          </a:p>
          <a:p>
            <a:pPr marL="228594" indent="-228594">
              <a:spcBef>
                <a:spcPts val="1000"/>
              </a:spcBef>
              <a:buClr>
                <a:srgbClr val="000000"/>
              </a:buClr>
              <a:buSzPts val="2000"/>
              <a:buChar char="●"/>
            </a:pPr>
            <a:r>
              <a:rPr lang="en" sz="2667" b="1" dirty="0">
                <a:solidFill>
                  <a:srgbClr val="000000"/>
                </a:solidFill>
                <a:latin typeface="+mj-lt"/>
              </a:rPr>
              <a:t>Virtual Office Hours</a:t>
            </a:r>
            <a:r>
              <a:rPr lang="en" sz="2667" dirty="0">
                <a:solidFill>
                  <a:srgbClr val="000000"/>
                </a:solidFill>
                <a:latin typeface="+mj-lt"/>
              </a:rPr>
              <a:t>: </a:t>
            </a:r>
            <a:endParaRPr dirty="0">
              <a:solidFill>
                <a:srgbClr val="000000"/>
              </a:solidFill>
              <a:latin typeface="+mj-lt"/>
            </a:endParaRPr>
          </a:p>
          <a:p>
            <a:pPr marL="685783" lvl="1" indent="-228594">
              <a:spcBef>
                <a:spcPts val="500"/>
              </a:spcBef>
              <a:buClr>
                <a:srgbClr val="000000"/>
              </a:buClr>
              <a:buSzPts val="1600"/>
              <a:buChar char="○"/>
            </a:pPr>
            <a:r>
              <a:rPr lang="en" sz="2133" dirty="0">
                <a:solidFill>
                  <a:srgbClr val="000000"/>
                </a:solidFill>
                <a:latin typeface="+mj-lt"/>
              </a:rPr>
              <a:t>Thurs (</a:t>
            </a:r>
            <a:r>
              <a:rPr lang="en" sz="2133" u="sng" dirty="0">
                <a:solidFill>
                  <a:srgbClr val="0000FF"/>
                </a:solidFill>
                <a:latin typeface="+mj-lt"/>
                <a:hlinkClick r:id="rId3">
                  <a:extLst>
                    <a:ext uri="{A12FA001-AC4F-418D-AE19-62706E023703}">
                      <ahyp:hlinkClr xmlns:ahyp="http://schemas.microsoft.com/office/drawing/2018/hyperlinkcolor" val="tx"/>
                    </a:ext>
                  </a:extLst>
                </a:hlinkClick>
              </a:rPr>
              <a:t>Help Page</a:t>
            </a:r>
            <a:r>
              <a:rPr lang="en" sz="2133" dirty="0">
                <a:solidFill>
                  <a:srgbClr val="000000"/>
                </a:solidFill>
                <a:latin typeface="+mj-lt"/>
              </a:rPr>
              <a:t>)</a:t>
            </a:r>
            <a:endParaRPr dirty="0">
              <a:solidFill>
                <a:srgbClr val="000000"/>
              </a:solidFill>
              <a:latin typeface="+mj-lt"/>
            </a:endParaRPr>
          </a:p>
          <a:p>
            <a:pPr marL="228594" indent="-228594">
              <a:spcBef>
                <a:spcPts val="1000"/>
              </a:spcBef>
              <a:buClr>
                <a:srgbClr val="000000"/>
              </a:buClr>
              <a:buSzPts val="2000"/>
              <a:buChar char="●"/>
            </a:pPr>
            <a:r>
              <a:rPr lang="en" sz="2667" b="1" dirty="0">
                <a:solidFill>
                  <a:srgbClr val="000000"/>
                </a:solidFill>
                <a:latin typeface="+mj-lt"/>
              </a:rPr>
              <a:t>Training Opportunities</a:t>
            </a:r>
            <a:r>
              <a:rPr lang="en" sz="2667" dirty="0">
                <a:solidFill>
                  <a:srgbClr val="000000"/>
                </a:solidFill>
                <a:latin typeface="+mj-lt"/>
              </a:rPr>
              <a:t>: </a:t>
            </a:r>
            <a:endParaRPr dirty="0">
              <a:solidFill>
                <a:srgbClr val="000000"/>
              </a:solidFill>
              <a:latin typeface="+mj-lt"/>
            </a:endParaRPr>
          </a:p>
          <a:p>
            <a:pPr marL="685783" lvl="1" indent="-228594">
              <a:spcBef>
                <a:spcPts val="500"/>
              </a:spcBef>
              <a:buClr>
                <a:srgbClr val="000000"/>
              </a:buClr>
              <a:buSzPts val="1600"/>
              <a:buChar char="○"/>
            </a:pPr>
            <a:r>
              <a:rPr lang="en" sz="2133" dirty="0">
                <a:solidFill>
                  <a:srgbClr val="000000"/>
                </a:solidFill>
                <a:latin typeface="+mj-lt"/>
              </a:rPr>
              <a:t>3</a:t>
            </a:r>
            <a:r>
              <a:rPr lang="en" sz="2133" baseline="30000" dirty="0">
                <a:solidFill>
                  <a:srgbClr val="000000"/>
                </a:solidFill>
                <a:latin typeface="+mj-lt"/>
              </a:rPr>
              <a:t>rd</a:t>
            </a:r>
            <a:r>
              <a:rPr lang="en" sz="2133" dirty="0">
                <a:solidFill>
                  <a:srgbClr val="000000"/>
                </a:solidFill>
                <a:latin typeface="+mj-lt"/>
              </a:rPr>
              <a:t> Tuesday of the month (</a:t>
            </a:r>
            <a:r>
              <a:rPr lang="en" sz="2133" u="sng" dirty="0">
                <a:solidFill>
                  <a:srgbClr val="0000FF"/>
                </a:solidFill>
                <a:latin typeface="+mj-lt"/>
                <a:hlinkClick r:id="rId4">
                  <a:extLst>
                    <a:ext uri="{A12FA001-AC4F-418D-AE19-62706E023703}">
                      <ahyp:hlinkClr xmlns:ahyp="http://schemas.microsoft.com/office/drawing/2018/hyperlinkcolor" val="tx"/>
                    </a:ext>
                  </a:extLst>
                </a:hlinkClick>
              </a:rPr>
              <a:t>Training Page</a:t>
            </a:r>
            <a:r>
              <a:rPr lang="en" sz="2133" dirty="0">
                <a:solidFill>
                  <a:srgbClr val="000000"/>
                </a:solidFill>
                <a:latin typeface="+mj-lt"/>
              </a:rPr>
              <a:t>)</a:t>
            </a:r>
            <a:endParaRPr dirty="0">
              <a:solidFill>
                <a:srgbClr val="000000"/>
              </a:solidFill>
              <a:latin typeface="+mj-lt"/>
            </a:endParaRPr>
          </a:p>
          <a:p>
            <a:pPr marL="228594" indent="-228594">
              <a:spcBef>
                <a:spcPts val="1000"/>
              </a:spcBef>
              <a:spcAft>
                <a:spcPts val="1600"/>
              </a:spcAft>
              <a:buClr>
                <a:srgbClr val="000000"/>
              </a:buClr>
              <a:buSzPts val="2000"/>
              <a:buChar char="●"/>
            </a:pPr>
            <a:r>
              <a:rPr lang="en" sz="2667" b="1" dirty="0">
                <a:solidFill>
                  <a:srgbClr val="000000"/>
                </a:solidFill>
                <a:latin typeface="+mj-lt"/>
              </a:rPr>
              <a:t>Guides: </a:t>
            </a:r>
            <a:r>
              <a:rPr lang="en" u="sng" dirty="0">
                <a:solidFill>
                  <a:srgbClr val="0000FF"/>
                </a:solidFill>
                <a:latin typeface="+mj-lt"/>
                <a:hlinkClick r:id="rId5">
                  <a:extLst>
                    <a:ext uri="{A12FA001-AC4F-418D-AE19-62706E023703}">
                      <ahyp:hlinkClr xmlns:ahyp="http://schemas.microsoft.com/office/drawing/2018/hyperlinkcolor" val="tx"/>
                    </a:ext>
                  </a:extLst>
                </a:hlinkClick>
              </a:rPr>
              <a:t>https://portal.osg-htc.org/documentation/</a:t>
            </a:r>
            <a:r>
              <a:rPr lang="en" dirty="0">
                <a:solidFill>
                  <a:srgbClr val="0000FF"/>
                </a:solidFill>
                <a:latin typeface="+mj-lt"/>
              </a:rPr>
              <a:t> </a:t>
            </a:r>
            <a:endParaRPr u="sng" dirty="0">
              <a:solidFill>
                <a:srgbClr val="0000FF"/>
              </a:solidFill>
              <a:latin typeface="+mj-lt"/>
              <a:hlinkClick r:id="rId5">
                <a:extLst>
                  <a:ext uri="{A12FA001-AC4F-418D-AE19-62706E023703}">
                    <ahyp:hlinkClr xmlns:ahyp="http://schemas.microsoft.com/office/drawing/2018/hyperlinkcolor" val="tx"/>
                  </a:ext>
                </a:extLst>
              </a:hlinkClick>
            </a:endParaRPr>
          </a:p>
        </p:txBody>
      </p:sp>
      <p:grpSp>
        <p:nvGrpSpPr>
          <p:cNvPr id="9" name="Group 8">
            <a:extLst>
              <a:ext uri="{FF2B5EF4-FFF2-40B4-BE49-F238E27FC236}">
                <a16:creationId xmlns:a16="http://schemas.microsoft.com/office/drawing/2014/main" id="{D4D0C5A7-9655-7E01-26CD-46CC23043B73}"/>
              </a:ext>
            </a:extLst>
          </p:cNvPr>
          <p:cNvGrpSpPr/>
          <p:nvPr/>
        </p:nvGrpSpPr>
        <p:grpSpPr>
          <a:xfrm>
            <a:off x="6984892" y="1346894"/>
            <a:ext cx="4974510" cy="4596001"/>
            <a:chOff x="6418669" y="1414252"/>
            <a:chExt cx="4974510" cy="4596001"/>
          </a:xfrm>
        </p:grpSpPr>
        <p:pic>
          <p:nvPicPr>
            <p:cNvPr id="901" name="Google Shape;901;p49"/>
            <p:cNvPicPr preferRelativeResize="0"/>
            <p:nvPr/>
          </p:nvPicPr>
          <p:blipFill rotWithShape="1">
            <a:blip r:embed="rId6">
              <a:alphaModFix/>
            </a:blip>
            <a:srcRect/>
            <a:stretch/>
          </p:blipFill>
          <p:spPr>
            <a:xfrm>
              <a:off x="9861481" y="3748452"/>
              <a:ext cx="1109688" cy="1400067"/>
            </a:xfrm>
            <a:prstGeom prst="rect">
              <a:avLst/>
            </a:prstGeom>
            <a:noFill/>
            <a:ln>
              <a:noFill/>
            </a:ln>
          </p:spPr>
        </p:pic>
        <p:pic>
          <p:nvPicPr>
            <p:cNvPr id="902" name="Google Shape;902;p49"/>
            <p:cNvPicPr preferRelativeResize="0"/>
            <p:nvPr/>
          </p:nvPicPr>
          <p:blipFill rotWithShape="1">
            <a:blip r:embed="rId7">
              <a:alphaModFix/>
            </a:blip>
            <a:srcRect/>
            <a:stretch/>
          </p:blipFill>
          <p:spPr>
            <a:xfrm>
              <a:off x="8253613" y="3702147"/>
              <a:ext cx="1305431" cy="1400064"/>
            </a:xfrm>
            <a:prstGeom prst="rect">
              <a:avLst/>
            </a:prstGeom>
            <a:noFill/>
            <a:ln>
              <a:noFill/>
            </a:ln>
          </p:spPr>
        </p:pic>
        <p:pic>
          <p:nvPicPr>
            <p:cNvPr id="903" name="Google Shape;903;p49"/>
            <p:cNvPicPr preferRelativeResize="0"/>
            <p:nvPr/>
          </p:nvPicPr>
          <p:blipFill rotWithShape="1">
            <a:blip r:embed="rId8">
              <a:alphaModFix/>
            </a:blip>
            <a:srcRect/>
            <a:stretch/>
          </p:blipFill>
          <p:spPr>
            <a:xfrm>
              <a:off x="6418669" y="1414252"/>
              <a:ext cx="1427552" cy="1543298"/>
            </a:xfrm>
            <a:prstGeom prst="rect">
              <a:avLst/>
            </a:prstGeom>
            <a:noFill/>
            <a:ln>
              <a:noFill/>
            </a:ln>
          </p:spPr>
        </p:pic>
        <p:pic>
          <p:nvPicPr>
            <p:cNvPr id="904" name="Google Shape;904;p49"/>
            <p:cNvPicPr preferRelativeResize="0"/>
            <p:nvPr/>
          </p:nvPicPr>
          <p:blipFill rotWithShape="1">
            <a:blip r:embed="rId9">
              <a:alphaModFix/>
            </a:blip>
            <a:srcRect/>
            <a:stretch/>
          </p:blipFill>
          <p:spPr>
            <a:xfrm>
              <a:off x="6456398" y="3702147"/>
              <a:ext cx="1383463" cy="1400064"/>
            </a:xfrm>
            <a:prstGeom prst="rect">
              <a:avLst/>
            </a:prstGeom>
            <a:noFill/>
            <a:ln>
              <a:noFill/>
            </a:ln>
          </p:spPr>
        </p:pic>
        <p:sp>
          <p:nvSpPr>
            <p:cNvPr id="905" name="Google Shape;905;p49"/>
            <p:cNvSpPr txBox="1"/>
            <p:nvPr/>
          </p:nvSpPr>
          <p:spPr>
            <a:xfrm>
              <a:off x="6418669" y="5131386"/>
              <a:ext cx="1427552" cy="861734"/>
            </a:xfrm>
            <a:prstGeom prst="rect">
              <a:avLst/>
            </a:prstGeom>
            <a:noFill/>
            <a:ln>
              <a:noFill/>
            </a:ln>
          </p:spPr>
          <p:txBody>
            <a:bodyPr spcFirstLastPara="1" wrap="square" lIns="121900" tIns="121900" rIns="121900" bIns="121900" anchor="t" anchorCtr="0">
              <a:spAutoFit/>
            </a:bodyPr>
            <a:lstStyle/>
            <a:p>
              <a:pPr algn="ctr"/>
              <a:r>
                <a:rPr lang="en" sz="2000" dirty="0">
                  <a:latin typeface="+mj-lt"/>
                  <a:ea typeface="Calibri"/>
                  <a:cs typeface="Calibri"/>
                  <a:sym typeface="Calibri"/>
                </a:rPr>
                <a:t>Showmic Islam</a:t>
              </a:r>
              <a:endParaRPr sz="2000" dirty="0">
                <a:latin typeface="+mj-lt"/>
                <a:ea typeface="Calibri"/>
                <a:cs typeface="Calibri"/>
                <a:sym typeface="Calibri"/>
              </a:endParaRPr>
            </a:p>
          </p:txBody>
        </p:sp>
        <p:sp>
          <p:nvSpPr>
            <p:cNvPr id="906" name="Google Shape;906;p49"/>
            <p:cNvSpPr txBox="1"/>
            <p:nvPr/>
          </p:nvSpPr>
          <p:spPr>
            <a:xfrm>
              <a:off x="8209164" y="5148503"/>
              <a:ext cx="1434496" cy="861734"/>
            </a:xfrm>
            <a:prstGeom prst="rect">
              <a:avLst/>
            </a:prstGeom>
            <a:noFill/>
            <a:ln>
              <a:noFill/>
            </a:ln>
          </p:spPr>
          <p:txBody>
            <a:bodyPr spcFirstLastPara="1" wrap="square" lIns="121900" tIns="121900" rIns="121900" bIns="121900" anchor="t" anchorCtr="0">
              <a:spAutoFit/>
            </a:bodyPr>
            <a:lstStyle/>
            <a:p>
              <a:pPr algn="ctr"/>
              <a:r>
                <a:rPr lang="en" sz="2000" dirty="0">
                  <a:latin typeface="+mj-lt"/>
                  <a:ea typeface="Calibri"/>
                  <a:cs typeface="Calibri"/>
                  <a:sym typeface="Calibri"/>
                </a:rPr>
                <a:t>Andrew Owen</a:t>
              </a:r>
              <a:endParaRPr sz="2000" dirty="0">
                <a:latin typeface="+mj-lt"/>
                <a:ea typeface="Calibri"/>
                <a:cs typeface="Calibri"/>
                <a:sym typeface="Calibri"/>
              </a:endParaRPr>
            </a:p>
          </p:txBody>
        </p:sp>
        <p:sp>
          <p:nvSpPr>
            <p:cNvPr id="907" name="Google Shape;907;p49"/>
            <p:cNvSpPr txBox="1"/>
            <p:nvPr/>
          </p:nvSpPr>
          <p:spPr>
            <a:xfrm>
              <a:off x="9472147" y="5148519"/>
              <a:ext cx="1921032" cy="861734"/>
            </a:xfrm>
            <a:prstGeom prst="rect">
              <a:avLst/>
            </a:prstGeom>
            <a:noFill/>
            <a:ln>
              <a:noFill/>
            </a:ln>
          </p:spPr>
          <p:txBody>
            <a:bodyPr spcFirstLastPara="1" wrap="square" lIns="121900" tIns="121900" rIns="121900" bIns="121900" anchor="t" anchorCtr="0">
              <a:spAutoFit/>
            </a:bodyPr>
            <a:lstStyle/>
            <a:p>
              <a:pPr algn="ctr"/>
              <a:r>
                <a:rPr lang="en" sz="2000">
                  <a:latin typeface="+mj-lt"/>
                  <a:ea typeface="Calibri"/>
                  <a:cs typeface="Calibri"/>
                  <a:sym typeface="Calibri"/>
                </a:rPr>
                <a:t>Christina</a:t>
              </a:r>
              <a:endParaRPr sz="2000">
                <a:latin typeface="+mj-lt"/>
                <a:ea typeface="Calibri"/>
                <a:cs typeface="Calibri"/>
                <a:sym typeface="Calibri"/>
              </a:endParaRPr>
            </a:p>
            <a:p>
              <a:pPr algn="ctr"/>
              <a:r>
                <a:rPr lang="en" sz="2000">
                  <a:latin typeface="+mj-lt"/>
                  <a:ea typeface="Calibri"/>
                  <a:cs typeface="Calibri"/>
                  <a:sym typeface="Calibri"/>
                </a:rPr>
                <a:t>Koch</a:t>
              </a:r>
              <a:endParaRPr sz="2000">
                <a:latin typeface="+mj-lt"/>
                <a:ea typeface="Calibri"/>
                <a:cs typeface="Calibri"/>
                <a:sym typeface="Calibri"/>
              </a:endParaRPr>
            </a:p>
          </p:txBody>
        </p:sp>
        <p:sp>
          <p:nvSpPr>
            <p:cNvPr id="908" name="Google Shape;908;p49"/>
            <p:cNvSpPr txBox="1"/>
            <p:nvPr/>
          </p:nvSpPr>
          <p:spPr>
            <a:xfrm>
              <a:off x="7965896" y="2844586"/>
              <a:ext cx="1921032" cy="861734"/>
            </a:xfrm>
            <a:prstGeom prst="rect">
              <a:avLst/>
            </a:prstGeom>
            <a:noFill/>
            <a:ln>
              <a:noFill/>
            </a:ln>
          </p:spPr>
          <p:txBody>
            <a:bodyPr spcFirstLastPara="1" wrap="square" lIns="121900" tIns="121900" rIns="121900" bIns="121900" anchor="t" anchorCtr="0">
              <a:spAutoFit/>
            </a:bodyPr>
            <a:lstStyle/>
            <a:p>
              <a:pPr algn="ctr"/>
              <a:r>
                <a:rPr lang="en" sz="2000" dirty="0">
                  <a:latin typeface="+mj-lt"/>
                  <a:ea typeface="Calibri"/>
                  <a:cs typeface="Calibri"/>
                  <a:sym typeface="Calibri"/>
                </a:rPr>
                <a:t>Amber</a:t>
              </a:r>
              <a:br>
                <a:rPr lang="en" sz="2000" dirty="0">
                  <a:latin typeface="+mj-lt"/>
                  <a:ea typeface="Calibri"/>
                  <a:cs typeface="Calibri"/>
                  <a:sym typeface="Calibri"/>
                </a:rPr>
              </a:br>
              <a:r>
                <a:rPr lang="en" sz="2000" dirty="0">
                  <a:latin typeface="+mj-lt"/>
                  <a:ea typeface="Calibri"/>
                  <a:cs typeface="Calibri"/>
                  <a:sym typeface="Calibri"/>
                </a:rPr>
                <a:t>Lim</a:t>
              </a:r>
              <a:endParaRPr sz="2000" dirty="0">
                <a:latin typeface="+mj-lt"/>
                <a:ea typeface="Calibri"/>
                <a:cs typeface="Calibri"/>
                <a:sym typeface="Calibri"/>
              </a:endParaRPr>
            </a:p>
          </p:txBody>
        </p:sp>
        <p:sp>
          <p:nvSpPr>
            <p:cNvPr id="909" name="Google Shape;909;p49"/>
            <p:cNvSpPr txBox="1"/>
            <p:nvPr/>
          </p:nvSpPr>
          <p:spPr>
            <a:xfrm>
              <a:off x="6444065" y="2844586"/>
              <a:ext cx="1395796" cy="861734"/>
            </a:xfrm>
            <a:prstGeom prst="rect">
              <a:avLst/>
            </a:prstGeom>
            <a:noFill/>
            <a:ln>
              <a:noFill/>
            </a:ln>
          </p:spPr>
          <p:txBody>
            <a:bodyPr spcFirstLastPara="1" wrap="square" lIns="121900" tIns="121900" rIns="121900" bIns="121900" anchor="t" anchorCtr="0">
              <a:spAutoFit/>
            </a:bodyPr>
            <a:lstStyle/>
            <a:p>
              <a:pPr algn="ctr"/>
              <a:r>
                <a:rPr lang="en" sz="2000" dirty="0">
                  <a:latin typeface="+mj-lt"/>
                  <a:ea typeface="Calibri"/>
                  <a:cs typeface="Calibri"/>
                  <a:sym typeface="Calibri"/>
                </a:rPr>
                <a:t>Mats Rynge</a:t>
              </a:r>
              <a:endParaRPr sz="2000" dirty="0">
                <a:latin typeface="+mj-lt"/>
                <a:ea typeface="Calibri"/>
                <a:cs typeface="Calibri"/>
                <a:sym typeface="Calibri"/>
              </a:endParaRPr>
            </a:p>
          </p:txBody>
        </p:sp>
        <p:sp>
          <p:nvSpPr>
            <p:cNvPr id="910" name="Google Shape;910;p49"/>
            <p:cNvSpPr txBox="1"/>
            <p:nvPr/>
          </p:nvSpPr>
          <p:spPr>
            <a:xfrm>
              <a:off x="9455813" y="2844586"/>
              <a:ext cx="1921032" cy="861734"/>
            </a:xfrm>
            <a:prstGeom prst="rect">
              <a:avLst/>
            </a:prstGeom>
            <a:noFill/>
            <a:ln>
              <a:noFill/>
            </a:ln>
          </p:spPr>
          <p:txBody>
            <a:bodyPr spcFirstLastPara="1" wrap="square" lIns="121900" tIns="121900" rIns="121900" bIns="121900" anchor="t" anchorCtr="0">
              <a:spAutoFit/>
            </a:bodyPr>
            <a:lstStyle/>
            <a:p>
              <a:pPr algn="ctr"/>
              <a:r>
                <a:rPr lang="en" sz="2000">
                  <a:latin typeface="+mj-lt"/>
                  <a:ea typeface="Calibri"/>
                  <a:cs typeface="Calibri"/>
                  <a:sym typeface="Calibri"/>
                </a:rPr>
                <a:t>Daniel</a:t>
              </a:r>
              <a:br>
                <a:rPr lang="en" sz="2000">
                  <a:latin typeface="+mj-lt"/>
                  <a:ea typeface="Calibri"/>
                  <a:cs typeface="Calibri"/>
                  <a:sym typeface="Calibri"/>
                </a:rPr>
              </a:br>
              <a:r>
                <a:rPr lang="en" sz="2000">
                  <a:latin typeface="+mj-lt"/>
                  <a:ea typeface="Calibri"/>
                  <a:cs typeface="Calibri"/>
                  <a:sym typeface="Calibri"/>
                </a:rPr>
                <a:t>Morales</a:t>
              </a:r>
              <a:endParaRPr sz="2000">
                <a:latin typeface="+mj-lt"/>
                <a:ea typeface="Calibri"/>
                <a:cs typeface="Calibri"/>
                <a:sym typeface="Calibri"/>
              </a:endParaRPr>
            </a:p>
          </p:txBody>
        </p:sp>
        <p:pic>
          <p:nvPicPr>
            <p:cNvPr id="911" name="Google Shape;911;p49"/>
            <p:cNvPicPr preferRelativeResize="0"/>
            <p:nvPr/>
          </p:nvPicPr>
          <p:blipFill>
            <a:blip r:embed="rId10">
              <a:alphaModFix/>
            </a:blip>
            <a:stretch>
              <a:fillRect/>
            </a:stretch>
          </p:blipFill>
          <p:spPr>
            <a:xfrm>
              <a:off x="8324412" y="1414253"/>
              <a:ext cx="1234632" cy="1543300"/>
            </a:xfrm>
            <a:prstGeom prst="rect">
              <a:avLst/>
            </a:prstGeom>
            <a:noFill/>
            <a:ln>
              <a:noFill/>
            </a:ln>
          </p:spPr>
        </p:pic>
        <p:pic>
          <p:nvPicPr>
            <p:cNvPr id="912" name="Google Shape;912;p49" title="headshot.jpg"/>
            <p:cNvPicPr preferRelativeResize="0"/>
            <p:nvPr/>
          </p:nvPicPr>
          <p:blipFill>
            <a:blip r:embed="rId11">
              <a:alphaModFix/>
            </a:blip>
            <a:stretch>
              <a:fillRect/>
            </a:stretch>
          </p:blipFill>
          <p:spPr>
            <a:xfrm>
              <a:off x="9853946" y="1414253"/>
              <a:ext cx="1157473" cy="1543297"/>
            </a:xfrm>
            <a:prstGeom prst="rect">
              <a:avLst/>
            </a:prstGeom>
            <a:noFill/>
            <a:ln>
              <a:noFill/>
            </a:ln>
          </p:spPr>
        </p:pic>
      </p:grpSp>
      <p:grpSp>
        <p:nvGrpSpPr>
          <p:cNvPr id="7" name="Group 6">
            <a:extLst>
              <a:ext uri="{FF2B5EF4-FFF2-40B4-BE49-F238E27FC236}">
                <a16:creationId xmlns:a16="http://schemas.microsoft.com/office/drawing/2014/main" id="{54289D80-FFAB-6756-2AC8-A4345671F3AC}"/>
              </a:ext>
            </a:extLst>
          </p:cNvPr>
          <p:cNvGrpSpPr/>
          <p:nvPr/>
        </p:nvGrpSpPr>
        <p:grpSpPr>
          <a:xfrm>
            <a:off x="5360420" y="4532805"/>
            <a:ext cx="1248449" cy="1392957"/>
            <a:chOff x="10445176" y="2610763"/>
            <a:chExt cx="1970672" cy="2198773"/>
          </a:xfrm>
        </p:grpSpPr>
        <p:grpSp>
          <p:nvGrpSpPr>
            <p:cNvPr id="4" name="Group 3">
              <a:extLst>
                <a:ext uri="{FF2B5EF4-FFF2-40B4-BE49-F238E27FC236}">
                  <a16:creationId xmlns:a16="http://schemas.microsoft.com/office/drawing/2014/main" id="{1DBC0F0A-07F0-B1BB-55D5-F2EEC96D738A}"/>
                </a:ext>
              </a:extLst>
            </p:cNvPr>
            <p:cNvGrpSpPr/>
            <p:nvPr/>
          </p:nvGrpSpPr>
          <p:grpSpPr>
            <a:xfrm>
              <a:off x="10445176" y="2746963"/>
              <a:ext cx="1970672" cy="2062573"/>
              <a:chOff x="9177300" y="3888718"/>
              <a:chExt cx="1427552" cy="1494124"/>
            </a:xfrm>
          </p:grpSpPr>
          <p:pic>
            <p:nvPicPr>
              <p:cNvPr id="2" name="Content Placeholder 5" descr="A person smiling for a picture&#10;&#10;AI-generated content may be incorrect.">
                <a:extLst>
                  <a:ext uri="{FF2B5EF4-FFF2-40B4-BE49-F238E27FC236}">
                    <a16:creationId xmlns:a16="http://schemas.microsoft.com/office/drawing/2014/main" id="{BF7F032F-AE93-8C6C-A09A-1132F89714A9}"/>
                  </a:ext>
                </a:extLst>
              </p:cNvPr>
              <p:cNvPicPr>
                <a:picLocks noChangeAspect="1"/>
              </p:cNvPicPr>
              <p:nvPr/>
            </p:nvPicPr>
            <p:blipFill rotWithShape="1">
              <a:blip r:embed="rId12"/>
              <a:srcRect t="14183" b="14183"/>
              <a:stretch/>
            </p:blipFill>
            <p:spPr>
              <a:xfrm>
                <a:off x="9397049" y="3888718"/>
                <a:ext cx="981311" cy="981311"/>
              </a:xfrm>
              <a:prstGeom prst="rect">
                <a:avLst/>
              </a:prstGeom>
              <a:noFill/>
              <a:ln>
                <a:noFill/>
              </a:ln>
            </p:spPr>
          </p:pic>
          <p:sp>
            <p:nvSpPr>
              <p:cNvPr id="3" name="Google Shape;905;p49">
                <a:extLst>
                  <a:ext uri="{FF2B5EF4-FFF2-40B4-BE49-F238E27FC236}">
                    <a16:creationId xmlns:a16="http://schemas.microsoft.com/office/drawing/2014/main" id="{273A5F94-5D50-088F-7E74-9512BACD9ADE}"/>
                  </a:ext>
                </a:extLst>
              </p:cNvPr>
              <p:cNvSpPr txBox="1"/>
              <p:nvPr/>
            </p:nvSpPr>
            <p:spPr>
              <a:xfrm>
                <a:off x="9177300" y="4828885"/>
                <a:ext cx="1427552" cy="553957"/>
              </a:xfrm>
              <a:prstGeom prst="rect">
                <a:avLst/>
              </a:prstGeom>
              <a:noFill/>
              <a:ln>
                <a:noFill/>
              </a:ln>
            </p:spPr>
            <p:txBody>
              <a:bodyPr spcFirstLastPara="1" wrap="square" lIns="121900" tIns="121900" rIns="121900" bIns="121900" anchor="t" anchorCtr="0">
                <a:spAutoFit/>
              </a:bodyPr>
              <a:lstStyle/>
              <a:p>
                <a:pPr algn="ctr"/>
                <a:r>
                  <a:rPr lang="en" sz="2000" dirty="0">
                    <a:latin typeface="+mj-lt"/>
                    <a:ea typeface="Calibri"/>
                    <a:cs typeface="Calibri"/>
                    <a:sym typeface="Calibri"/>
                  </a:rPr>
                  <a:t>Ian Ross</a:t>
                </a:r>
                <a:endParaRPr sz="2000" dirty="0">
                  <a:latin typeface="+mj-lt"/>
                  <a:ea typeface="Calibri"/>
                  <a:cs typeface="Calibri"/>
                  <a:sym typeface="Calibri"/>
                </a:endParaRPr>
              </a:p>
            </p:txBody>
          </p:sp>
        </p:grpSp>
        <p:pic>
          <p:nvPicPr>
            <p:cNvPr id="6" name="Graphic 5" descr="Ribbon with solid fill">
              <a:extLst>
                <a:ext uri="{FF2B5EF4-FFF2-40B4-BE49-F238E27FC236}">
                  <a16:creationId xmlns:a16="http://schemas.microsoft.com/office/drawing/2014/main" id="{D199DD34-8C9A-F475-7E0B-25312899CE68}"/>
                </a:ext>
              </a:extLst>
            </p:cNvPr>
            <p:cNvPicPr>
              <a:picLocks noChangeAspect="1"/>
            </p:cNvPicPr>
            <p:nvPr/>
          </p:nvPicPr>
          <p:blipFill>
            <a:blip r:embed="rId13">
              <a:extLst>
                <a:ext uri="{96DAC541-7B7A-43D3-8B79-37D633B846F1}">
                  <asvg:svgBlip xmlns:asvg="http://schemas.microsoft.com/office/drawing/2016/SVG/main" r:embed="rId14"/>
                </a:ext>
              </a:extLst>
            </a:blip>
            <a:stretch>
              <a:fillRect/>
            </a:stretch>
          </p:blipFill>
          <p:spPr>
            <a:xfrm>
              <a:off x="10515600" y="2610763"/>
              <a:ext cx="731362" cy="731362"/>
            </a:xfrm>
            <a:prstGeom prst="rect">
              <a:avLst/>
            </a:prstGeom>
          </p:spPr>
        </p:pic>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Custom 1">
      <a:majorFont>
        <a:latin typeface="Helvetica"/>
        <a:ea typeface=""/>
        <a:cs typeface=""/>
      </a:majorFont>
      <a:minorFont>
        <a:latin typeface="Helvetica"/>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SG_Template_Updated" id="{595DC2B8-172F-3647-92F3-6E37AC084DAA}" vid="{267211C7-7F44-F041-A658-62791AD28867}"/>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emplate>Office Theme</Template>
  <TotalTime>13426</TotalTime>
  <Words>4220</Words>
  <Application>Microsoft Office PowerPoint</Application>
  <PresentationFormat>Widescreen</PresentationFormat>
  <Paragraphs>560</Paragraphs>
  <Slides>34</Slides>
  <Notes>17</Notes>
  <HiddenSlides>0</HiddenSlides>
  <MMClips>0</MMClips>
  <ScaleCrop>false</ScaleCrop>
  <HeadingPairs>
    <vt:vector size="6" baseType="variant">
      <vt:variant>
        <vt:lpstr>Fonts Used</vt:lpstr>
      </vt:variant>
      <vt:variant>
        <vt:i4>11</vt:i4>
      </vt:variant>
      <vt:variant>
        <vt:lpstr>Theme</vt:lpstr>
      </vt:variant>
      <vt:variant>
        <vt:i4>1</vt:i4>
      </vt:variant>
      <vt:variant>
        <vt:lpstr>Slide Titles</vt:lpstr>
      </vt:variant>
      <vt:variant>
        <vt:i4>34</vt:i4>
      </vt:variant>
    </vt:vector>
  </HeadingPairs>
  <TitlesOfParts>
    <vt:vector size="46" baseType="lpstr">
      <vt:lpstr>Aptos</vt:lpstr>
      <vt:lpstr>Aptos Narrow</vt:lpstr>
      <vt:lpstr>Arial</vt:lpstr>
      <vt:lpstr>Consolas</vt:lpstr>
      <vt:lpstr>Courier New</vt:lpstr>
      <vt:lpstr>Helvetica</vt:lpstr>
      <vt:lpstr>Helvetica Neue</vt:lpstr>
      <vt:lpstr>Helvetica Neue Light</vt:lpstr>
      <vt:lpstr>Helvetica Neue Medium</vt:lpstr>
      <vt:lpstr>Times New Roman</vt:lpstr>
      <vt:lpstr>-webkit-standard</vt:lpstr>
      <vt:lpstr>Office Theme</vt:lpstr>
      <vt:lpstr>GPU Access and AI Workflows in CHTC and the OSPool</vt:lpstr>
      <vt:lpstr>GPU Hours and Projects on the OSPool</vt:lpstr>
      <vt:lpstr>How do you run GPU jobs?</vt:lpstr>
      <vt:lpstr>PowerPoint Presentation</vt:lpstr>
      <vt:lpstr>Researcher-to-AI-workflow-proficiency pipeline!</vt:lpstr>
      <vt:lpstr>What should you consider during development?</vt:lpstr>
      <vt:lpstr>What should you consider during development?</vt:lpstr>
      <vt:lpstr>Example: hyperparameter tuning</vt:lpstr>
      <vt:lpstr>Example: hyperparameter tuning</vt:lpstr>
      <vt:lpstr>The training script</vt:lpstr>
      <vt:lpstr>What should you consider during development?</vt:lpstr>
      <vt:lpstr>Containers - short definition</vt:lpstr>
      <vt:lpstr>Analogy - Container as a Backpack</vt:lpstr>
      <vt:lpstr>Analogy - Container as a Backpack</vt:lpstr>
      <vt:lpstr>What containers provide</vt:lpstr>
      <vt:lpstr>Container engines</vt:lpstr>
      <vt:lpstr>Defining the environment and container image</vt:lpstr>
      <vt:lpstr>Researcher-to-AI-workflow-proficiency pipeline!</vt:lpstr>
      <vt:lpstr>What should you consider during development?</vt:lpstr>
      <vt:lpstr>GPUs in the OSPool</vt:lpstr>
      <vt:lpstr>Submit file options</vt:lpstr>
      <vt:lpstr>At CHTC – Opt into more GPU machines</vt:lpstr>
      <vt:lpstr>Handling data</vt:lpstr>
      <vt:lpstr>The submit file</vt:lpstr>
      <vt:lpstr>Success!</vt:lpstr>
      <vt:lpstr>Researcher-to-AI-workflow-proficiency pipeline!</vt:lpstr>
      <vt:lpstr>How can you improve your workflow?</vt:lpstr>
      <vt:lpstr>How can you improve your workflow?</vt:lpstr>
      <vt:lpstr>Checkpointing</vt:lpstr>
      <vt:lpstr>Checkpointing, required changes</vt:lpstr>
      <vt:lpstr>Checkpointing, submit file changes</vt:lpstr>
      <vt:lpstr>Gotchas and Tips</vt:lpstr>
      <vt:lpstr>Gotchas and Tips</vt:lpstr>
      <vt:lpstr>Stay Connected With Facilitation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Ian Ross</dc:creator>
  <cp:lastModifiedBy>Amber Lim</cp:lastModifiedBy>
  <cp:revision>325</cp:revision>
  <dcterms:created xsi:type="dcterms:W3CDTF">2025-02-17T20:30:58Z</dcterms:created>
  <dcterms:modified xsi:type="dcterms:W3CDTF">2025-06-04T22:06:04Z</dcterms:modified>
</cp:coreProperties>
</file>