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4"/>
  </p:notesMasterIdLst>
  <p:sldIdLst>
    <p:sldId id="924" r:id="rId2"/>
    <p:sldId id="258" r:id="rId3"/>
    <p:sldId id="929" r:id="rId4"/>
    <p:sldId id="260" r:id="rId5"/>
    <p:sldId id="939" r:id="rId6"/>
    <p:sldId id="926" r:id="rId7"/>
    <p:sldId id="928" r:id="rId8"/>
    <p:sldId id="944" r:id="rId9"/>
    <p:sldId id="930" r:id="rId10"/>
    <p:sldId id="932" r:id="rId11"/>
    <p:sldId id="946" r:id="rId12"/>
    <p:sldId id="947" r:id="rId13"/>
    <p:sldId id="948" r:id="rId14"/>
    <p:sldId id="949" r:id="rId15"/>
    <p:sldId id="935" r:id="rId16"/>
    <p:sldId id="934" r:id="rId17"/>
    <p:sldId id="938" r:id="rId18"/>
    <p:sldId id="940" r:id="rId19"/>
    <p:sldId id="951" r:id="rId20"/>
    <p:sldId id="952" r:id="rId21"/>
    <p:sldId id="942" r:id="rId22"/>
    <p:sldId id="94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D9FF"/>
    <a:srgbClr val="B2F2BC"/>
    <a:srgbClr val="92C481"/>
    <a:srgbClr val="FBAC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71"/>
    <p:restoredTop sz="95761"/>
  </p:normalViewPr>
  <p:slideViewPr>
    <p:cSldViewPr snapToGrid="0" snapToObjects="1">
      <p:cViewPr varScale="1">
        <p:scale>
          <a:sx n="99" d="100"/>
          <a:sy n="99" d="100"/>
        </p:scale>
        <p:origin x="200" y="9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D87AE0-6C69-9A40-8ACC-CBCB4A016E79}" type="datetimeFigureOut">
              <a:rPr lang="en-US" smtClean="0"/>
              <a:t>6/4/25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EB8362-62EF-4A4C-8F7D-DF4E967D13AF}" type="slidenum">
              <a:rPr lang="en-US" smtClean="0"/>
              <a:t>‹#›</a:t>
            </a:fld>
            <a:endParaRPr lang="en-US"/>
          </a:p>
        </p:txBody>
      </p:sp>
    </p:spTree>
    <p:extLst>
      <p:ext uri="{BB962C8B-B14F-4D97-AF65-F5344CB8AC3E}">
        <p14:creationId xmlns:p14="http://schemas.microsoft.com/office/powerpoint/2010/main" val="30477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99E8C9-059B-9748-8615-35A069056DE3}" type="slidenum">
              <a:rPr lang="en-US" smtClean="0"/>
              <a:t>9</a:t>
            </a:fld>
            <a:endParaRPr lang="en-US"/>
          </a:p>
        </p:txBody>
      </p:sp>
    </p:spTree>
    <p:extLst>
      <p:ext uri="{BB962C8B-B14F-4D97-AF65-F5344CB8AC3E}">
        <p14:creationId xmlns:p14="http://schemas.microsoft.com/office/powerpoint/2010/main" val="5303822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0F126-8814-5141-9076-A55E0FAC205A}"/>
              </a:ext>
            </a:extLst>
          </p:cNvPr>
          <p:cNvSpPr>
            <a:spLocks noGrp="1"/>
          </p:cNvSpPr>
          <p:nvPr>
            <p:ph type="ctrTitle"/>
          </p:nvPr>
        </p:nvSpPr>
        <p:spPr>
          <a:xfrm>
            <a:off x="838200" y="665163"/>
            <a:ext cx="105156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8841E28-C4ED-9A46-9A07-76EDAA495FD1}"/>
              </a:ext>
            </a:extLst>
          </p:cNvPr>
          <p:cNvSpPr>
            <a:spLocks noGrp="1"/>
          </p:cNvSpPr>
          <p:nvPr>
            <p:ph type="subTitle" idx="1"/>
          </p:nvPr>
        </p:nvSpPr>
        <p:spPr>
          <a:xfrm>
            <a:off x="838200" y="3288002"/>
            <a:ext cx="10515600" cy="1655762"/>
          </a:xfrm>
          <a:noFill/>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Google Shape;21;p4">
            <a:extLst>
              <a:ext uri="{FF2B5EF4-FFF2-40B4-BE49-F238E27FC236}">
                <a16:creationId xmlns:a16="http://schemas.microsoft.com/office/drawing/2014/main" id="{0F434702-D8D4-8D36-305E-25FC0249A6F3}"/>
              </a:ext>
            </a:extLst>
          </p:cNvPr>
          <p:cNvSpPr txBox="1">
            <a:spLocks noGrp="1"/>
          </p:cNvSpPr>
          <p:nvPr>
            <p:ph type="sldNum" idx="12"/>
          </p:nvPr>
        </p:nvSpPr>
        <p:spPr>
          <a:xfrm>
            <a:off x="9373925" y="6346686"/>
            <a:ext cx="27432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1100" b="0" i="0">
                <a:latin typeface="Helvetica Neue Light" panose="02000403000000020004" pitchFamily="2" charset="0"/>
                <a:ea typeface="Helvetica Neue Light" panose="02000403000000020004" pitchFamily="2" charset="0"/>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dirty="0"/>
          </a:p>
        </p:txBody>
      </p:sp>
      <p:sp>
        <p:nvSpPr>
          <p:cNvPr id="5" name="Google Shape;24;p4">
            <a:extLst>
              <a:ext uri="{FF2B5EF4-FFF2-40B4-BE49-F238E27FC236}">
                <a16:creationId xmlns:a16="http://schemas.microsoft.com/office/drawing/2014/main" id="{F7D2C3C5-ADA0-3811-B216-A02E2AA5823D}"/>
              </a:ext>
            </a:extLst>
          </p:cNvPr>
          <p:cNvSpPr txBox="1">
            <a:spLocks noGrp="1"/>
          </p:cNvSpPr>
          <p:nvPr>
            <p:ph type="dt" idx="10"/>
          </p:nvPr>
        </p:nvSpPr>
        <p:spPr>
          <a:xfrm>
            <a:off x="0" y="6356351"/>
            <a:ext cx="2743200" cy="365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100" b="0" i="0">
                <a:solidFill>
                  <a:schemeClr val="tx1"/>
                </a:solidFill>
                <a:latin typeface="Helvetica Neue Light" panose="02000403000000020004" pitchFamily="2" charset="0"/>
                <a:ea typeface="Helvetica Neue Light" panose="02000403000000020004" pitchFamily="2" charset="0"/>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5.June.25</a:t>
            </a:r>
            <a:endParaRPr lang="en-US" dirty="0"/>
          </a:p>
        </p:txBody>
      </p:sp>
    </p:spTree>
    <p:extLst>
      <p:ext uri="{BB962C8B-B14F-4D97-AF65-F5344CB8AC3E}">
        <p14:creationId xmlns:p14="http://schemas.microsoft.com/office/powerpoint/2010/main" val="9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E1C33-0308-334D-8A95-4DC93F6F40F8}"/>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8C89B2-574E-FD4C-A5E5-D983C45FE1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Google Shape;21;p4">
            <a:extLst>
              <a:ext uri="{FF2B5EF4-FFF2-40B4-BE49-F238E27FC236}">
                <a16:creationId xmlns:a16="http://schemas.microsoft.com/office/drawing/2014/main" id="{DC000DA9-A4A6-A7E2-6B9B-1845BCA8EF27}"/>
              </a:ext>
            </a:extLst>
          </p:cNvPr>
          <p:cNvSpPr txBox="1">
            <a:spLocks noGrp="1"/>
          </p:cNvSpPr>
          <p:nvPr>
            <p:ph type="sldNum" idx="12"/>
          </p:nvPr>
        </p:nvSpPr>
        <p:spPr>
          <a:xfrm>
            <a:off x="9373925" y="6346686"/>
            <a:ext cx="27432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1100" b="0" i="0">
                <a:latin typeface="Helvetica Neue Light" panose="02000403000000020004" pitchFamily="2" charset="0"/>
                <a:ea typeface="Helvetica Neue Light" panose="02000403000000020004" pitchFamily="2" charset="0"/>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dirty="0"/>
          </a:p>
        </p:txBody>
      </p:sp>
      <p:sp>
        <p:nvSpPr>
          <p:cNvPr id="5" name="Google Shape;24;p4">
            <a:extLst>
              <a:ext uri="{FF2B5EF4-FFF2-40B4-BE49-F238E27FC236}">
                <a16:creationId xmlns:a16="http://schemas.microsoft.com/office/drawing/2014/main" id="{90D3599C-163F-8FEB-7856-067A0F113D8D}"/>
              </a:ext>
            </a:extLst>
          </p:cNvPr>
          <p:cNvSpPr txBox="1">
            <a:spLocks noGrp="1"/>
          </p:cNvSpPr>
          <p:nvPr>
            <p:ph type="dt" idx="10"/>
          </p:nvPr>
        </p:nvSpPr>
        <p:spPr>
          <a:xfrm>
            <a:off x="0" y="6356351"/>
            <a:ext cx="2743200" cy="365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100" b="0" i="0">
                <a:solidFill>
                  <a:schemeClr val="tx1"/>
                </a:solidFill>
                <a:latin typeface="Helvetica Neue Light" panose="02000403000000020004" pitchFamily="2" charset="0"/>
                <a:ea typeface="Helvetica Neue Light" panose="02000403000000020004" pitchFamily="2" charset="0"/>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5.June.25</a:t>
            </a:r>
            <a:endParaRPr lang="en-US" dirty="0"/>
          </a:p>
        </p:txBody>
      </p:sp>
    </p:spTree>
    <p:extLst>
      <p:ext uri="{BB962C8B-B14F-4D97-AF65-F5344CB8AC3E}">
        <p14:creationId xmlns:p14="http://schemas.microsoft.com/office/powerpoint/2010/main" val="606935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3937B-92D2-5B44-891C-811EE5B49D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AC0B15-C305-D141-BAFE-319D4DB9D9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6B0411-7409-A941-8A74-47BF8E9213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Google Shape;21;p4">
            <a:extLst>
              <a:ext uri="{FF2B5EF4-FFF2-40B4-BE49-F238E27FC236}">
                <a16:creationId xmlns:a16="http://schemas.microsoft.com/office/drawing/2014/main" id="{CC9220CE-0ACF-886B-930F-07B8C6CAAE24}"/>
              </a:ext>
            </a:extLst>
          </p:cNvPr>
          <p:cNvSpPr txBox="1">
            <a:spLocks noGrp="1"/>
          </p:cNvSpPr>
          <p:nvPr>
            <p:ph type="sldNum" idx="12"/>
          </p:nvPr>
        </p:nvSpPr>
        <p:spPr>
          <a:xfrm>
            <a:off x="9373925" y="6346686"/>
            <a:ext cx="27432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1100" b="0" i="0">
                <a:latin typeface="Helvetica Neue Light" panose="02000403000000020004" pitchFamily="2" charset="0"/>
                <a:ea typeface="Helvetica Neue Light" panose="02000403000000020004" pitchFamily="2" charset="0"/>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dirty="0"/>
          </a:p>
        </p:txBody>
      </p:sp>
      <p:sp>
        <p:nvSpPr>
          <p:cNvPr id="6" name="Google Shape;24;p4">
            <a:extLst>
              <a:ext uri="{FF2B5EF4-FFF2-40B4-BE49-F238E27FC236}">
                <a16:creationId xmlns:a16="http://schemas.microsoft.com/office/drawing/2014/main" id="{FDFC6DC2-07F7-6DAA-E4F9-522CB35F49E9}"/>
              </a:ext>
            </a:extLst>
          </p:cNvPr>
          <p:cNvSpPr txBox="1">
            <a:spLocks noGrp="1"/>
          </p:cNvSpPr>
          <p:nvPr>
            <p:ph type="dt" idx="10"/>
          </p:nvPr>
        </p:nvSpPr>
        <p:spPr>
          <a:xfrm>
            <a:off x="0" y="6356351"/>
            <a:ext cx="2743200" cy="365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100" b="0" i="0">
                <a:solidFill>
                  <a:schemeClr val="tx1"/>
                </a:solidFill>
                <a:latin typeface="Helvetica Neue Light" panose="02000403000000020004" pitchFamily="2" charset="0"/>
                <a:ea typeface="Helvetica Neue Light" panose="02000403000000020004" pitchFamily="2" charset="0"/>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5.June.25</a:t>
            </a:r>
            <a:endParaRPr lang="en-US" dirty="0"/>
          </a:p>
        </p:txBody>
      </p:sp>
    </p:spTree>
    <p:extLst>
      <p:ext uri="{BB962C8B-B14F-4D97-AF65-F5344CB8AC3E}">
        <p14:creationId xmlns:p14="http://schemas.microsoft.com/office/powerpoint/2010/main" val="2127362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 full" type="title" preserve="1">
  <p:cSld name="1_Title Slide - full">
    <p:bg>
      <p:bgPr>
        <a:solidFill>
          <a:schemeClr val="bg1"/>
        </a:solidFill>
        <a:effectLst/>
      </p:bgPr>
    </p:bg>
    <p:spTree>
      <p:nvGrpSpPr>
        <p:cNvPr id="1" name="Shape 64"/>
        <p:cNvGrpSpPr/>
        <p:nvPr/>
      </p:nvGrpSpPr>
      <p:grpSpPr>
        <a:xfrm>
          <a:off x="0" y="0"/>
          <a:ext cx="0" cy="0"/>
          <a:chOff x="0" y="0"/>
          <a:chExt cx="0" cy="0"/>
        </a:xfrm>
      </p:grpSpPr>
      <p:sp>
        <p:nvSpPr>
          <p:cNvPr id="66" name="Google Shape;66;p13"/>
          <p:cNvSpPr txBox="1">
            <a:spLocks noGrp="1"/>
          </p:cNvSpPr>
          <p:nvPr>
            <p:ph type="ctrTitle"/>
          </p:nvPr>
        </p:nvSpPr>
        <p:spPr>
          <a:xfrm>
            <a:off x="1524000" y="152545"/>
            <a:ext cx="9144000" cy="1316037"/>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chemeClr val="dk1"/>
              </a:buClr>
              <a:buSzPts val="4500"/>
              <a:buFont typeface="Arial"/>
              <a:buNone/>
              <a:defRPr sz="6000">
                <a:solidFill>
                  <a:schemeClr val="dk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dirty="0"/>
          </a:p>
        </p:txBody>
      </p:sp>
      <p:sp>
        <p:nvSpPr>
          <p:cNvPr id="67" name="Google Shape;67;p13"/>
          <p:cNvSpPr txBox="1">
            <a:spLocks noGrp="1"/>
          </p:cNvSpPr>
          <p:nvPr>
            <p:ph type="subTitle" idx="1"/>
          </p:nvPr>
        </p:nvSpPr>
        <p:spPr>
          <a:xfrm>
            <a:off x="1524000" y="1773400"/>
            <a:ext cx="9070109" cy="3602164"/>
          </a:xfrm>
          <a:prstGeom prst="rect">
            <a:avLst/>
          </a:prstGeom>
          <a:noFill/>
          <a:ln>
            <a:noFill/>
          </a:ln>
        </p:spPr>
        <p:txBody>
          <a:bodyPr spcFirstLastPara="1" wrap="square" lIns="68575" tIns="34275" rIns="68575" bIns="34275" anchor="t" anchorCtr="0">
            <a:noAutofit/>
          </a:bodyPr>
          <a:lstStyle>
            <a:lvl1pPr lvl="0" algn="ctr">
              <a:lnSpc>
                <a:spcPct val="90000"/>
              </a:lnSpc>
              <a:spcBef>
                <a:spcPts val="1067"/>
              </a:spcBef>
              <a:spcAft>
                <a:spcPts val="0"/>
              </a:spcAft>
              <a:buClr>
                <a:schemeClr val="dk1"/>
              </a:buClr>
              <a:buSzPts val="1800"/>
              <a:buNone/>
              <a:defRPr sz="2400">
                <a:solidFill>
                  <a:schemeClr val="dk1"/>
                </a:solidFill>
              </a:defRPr>
            </a:lvl1pPr>
            <a:lvl2pPr lvl="1" algn="ctr">
              <a:lnSpc>
                <a:spcPct val="90000"/>
              </a:lnSpc>
              <a:spcBef>
                <a:spcPts val="533"/>
              </a:spcBef>
              <a:spcAft>
                <a:spcPts val="0"/>
              </a:spcAft>
              <a:buClr>
                <a:schemeClr val="dk1"/>
              </a:buClr>
              <a:buSzPts val="1500"/>
              <a:buNone/>
              <a:defRPr sz="2000"/>
            </a:lvl2pPr>
            <a:lvl3pPr lvl="2" algn="ctr">
              <a:lnSpc>
                <a:spcPct val="90000"/>
              </a:lnSpc>
              <a:spcBef>
                <a:spcPts val="533"/>
              </a:spcBef>
              <a:spcAft>
                <a:spcPts val="0"/>
              </a:spcAft>
              <a:buClr>
                <a:schemeClr val="dk1"/>
              </a:buClr>
              <a:buSzPts val="1400"/>
              <a:buNone/>
              <a:defRPr sz="1867"/>
            </a:lvl3pPr>
            <a:lvl4pPr lvl="3" algn="ctr">
              <a:lnSpc>
                <a:spcPct val="90000"/>
              </a:lnSpc>
              <a:spcBef>
                <a:spcPts val="533"/>
              </a:spcBef>
              <a:spcAft>
                <a:spcPts val="0"/>
              </a:spcAft>
              <a:buClr>
                <a:schemeClr val="dk1"/>
              </a:buClr>
              <a:buSzPts val="1200"/>
              <a:buNone/>
              <a:defRPr sz="1600"/>
            </a:lvl4pPr>
            <a:lvl5pPr lvl="4" algn="ctr">
              <a:lnSpc>
                <a:spcPct val="90000"/>
              </a:lnSpc>
              <a:spcBef>
                <a:spcPts val="533"/>
              </a:spcBef>
              <a:spcAft>
                <a:spcPts val="0"/>
              </a:spcAft>
              <a:buClr>
                <a:schemeClr val="dk1"/>
              </a:buClr>
              <a:buSzPts val="1200"/>
              <a:buNone/>
              <a:defRPr sz="1600"/>
            </a:lvl5pPr>
            <a:lvl6pPr lvl="5" algn="ctr">
              <a:lnSpc>
                <a:spcPct val="90000"/>
              </a:lnSpc>
              <a:spcBef>
                <a:spcPts val="533"/>
              </a:spcBef>
              <a:spcAft>
                <a:spcPts val="0"/>
              </a:spcAft>
              <a:buClr>
                <a:schemeClr val="dk1"/>
              </a:buClr>
              <a:buSzPts val="1200"/>
              <a:buNone/>
              <a:defRPr sz="1600"/>
            </a:lvl6pPr>
            <a:lvl7pPr lvl="6" algn="ctr">
              <a:lnSpc>
                <a:spcPct val="90000"/>
              </a:lnSpc>
              <a:spcBef>
                <a:spcPts val="533"/>
              </a:spcBef>
              <a:spcAft>
                <a:spcPts val="0"/>
              </a:spcAft>
              <a:buClr>
                <a:schemeClr val="dk1"/>
              </a:buClr>
              <a:buSzPts val="1200"/>
              <a:buNone/>
              <a:defRPr sz="1600"/>
            </a:lvl7pPr>
            <a:lvl8pPr lvl="7" algn="ctr">
              <a:lnSpc>
                <a:spcPct val="90000"/>
              </a:lnSpc>
              <a:spcBef>
                <a:spcPts val="533"/>
              </a:spcBef>
              <a:spcAft>
                <a:spcPts val="0"/>
              </a:spcAft>
              <a:buClr>
                <a:schemeClr val="dk1"/>
              </a:buClr>
              <a:buSzPts val="1200"/>
              <a:buNone/>
              <a:defRPr sz="1600"/>
            </a:lvl8pPr>
            <a:lvl9pPr lvl="8" algn="ctr">
              <a:lnSpc>
                <a:spcPct val="90000"/>
              </a:lnSpc>
              <a:spcBef>
                <a:spcPts val="533"/>
              </a:spcBef>
              <a:spcAft>
                <a:spcPts val="0"/>
              </a:spcAft>
              <a:buClr>
                <a:schemeClr val="dk1"/>
              </a:buClr>
              <a:buSzPts val="1200"/>
              <a:buNone/>
              <a:defRPr sz="1600"/>
            </a:lvl9pPr>
          </a:lstStyle>
          <a:p>
            <a:endParaRPr dirty="0"/>
          </a:p>
        </p:txBody>
      </p:sp>
      <p:sp>
        <p:nvSpPr>
          <p:cNvPr id="2" name="Google Shape;21;p4">
            <a:extLst>
              <a:ext uri="{FF2B5EF4-FFF2-40B4-BE49-F238E27FC236}">
                <a16:creationId xmlns:a16="http://schemas.microsoft.com/office/drawing/2014/main" id="{08EE5C00-640C-FD55-51B7-703EB4FD9A70}"/>
              </a:ext>
            </a:extLst>
          </p:cNvPr>
          <p:cNvSpPr txBox="1">
            <a:spLocks noGrp="1"/>
          </p:cNvSpPr>
          <p:nvPr>
            <p:ph type="sldNum" idx="12"/>
          </p:nvPr>
        </p:nvSpPr>
        <p:spPr>
          <a:xfrm>
            <a:off x="9373925" y="6346686"/>
            <a:ext cx="27432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1100" b="0" i="0">
                <a:latin typeface="Helvetica Neue Light" panose="02000403000000020004" pitchFamily="2" charset="0"/>
                <a:ea typeface="Helvetica Neue Light" panose="02000403000000020004" pitchFamily="2" charset="0"/>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dirty="0"/>
          </a:p>
        </p:txBody>
      </p:sp>
      <p:sp>
        <p:nvSpPr>
          <p:cNvPr id="3" name="Google Shape;24;p4">
            <a:extLst>
              <a:ext uri="{FF2B5EF4-FFF2-40B4-BE49-F238E27FC236}">
                <a16:creationId xmlns:a16="http://schemas.microsoft.com/office/drawing/2014/main" id="{CB5AE3DC-5E61-674F-AC59-1EACF0F62F35}"/>
              </a:ext>
            </a:extLst>
          </p:cNvPr>
          <p:cNvSpPr txBox="1">
            <a:spLocks noGrp="1"/>
          </p:cNvSpPr>
          <p:nvPr>
            <p:ph type="dt" idx="10"/>
          </p:nvPr>
        </p:nvSpPr>
        <p:spPr>
          <a:xfrm>
            <a:off x="0" y="6356351"/>
            <a:ext cx="2743200" cy="365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100" b="0" i="0">
                <a:solidFill>
                  <a:schemeClr val="tx1"/>
                </a:solidFill>
                <a:latin typeface="Helvetica Neue Light" panose="02000403000000020004" pitchFamily="2" charset="0"/>
                <a:ea typeface="Helvetica Neue Light" panose="02000403000000020004" pitchFamily="2" charset="0"/>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5.June.25</a:t>
            </a:r>
            <a:endParaRPr lang="en-US" dirty="0"/>
          </a:p>
        </p:txBody>
      </p:sp>
    </p:spTree>
    <p:extLst>
      <p:ext uri="{BB962C8B-B14F-4D97-AF65-F5344CB8AC3E}">
        <p14:creationId xmlns:p14="http://schemas.microsoft.com/office/powerpoint/2010/main" val="1963130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0"/>
        <p:cNvGrpSpPr/>
        <p:nvPr/>
      </p:nvGrpSpPr>
      <p:grpSpPr>
        <a:xfrm>
          <a:off x="0" y="0"/>
          <a:ext cx="0" cy="0"/>
          <a:chOff x="0" y="0"/>
          <a:chExt cx="0" cy="0"/>
        </a:xfrm>
      </p:grpSpPr>
      <p:sp>
        <p:nvSpPr>
          <p:cNvPr id="21" name="Google Shape;21;p4"/>
          <p:cNvSpPr txBox="1">
            <a:spLocks noGrp="1"/>
          </p:cNvSpPr>
          <p:nvPr>
            <p:ph type="sldNum" idx="12"/>
          </p:nvPr>
        </p:nvSpPr>
        <p:spPr>
          <a:xfrm>
            <a:off x="9373925" y="6346686"/>
            <a:ext cx="27432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1100" b="0" i="0">
                <a:latin typeface="Helvetica Neue Light" panose="02000403000000020004" pitchFamily="2" charset="0"/>
                <a:ea typeface="Helvetica Neue Light" panose="02000403000000020004" pitchFamily="2" charset="0"/>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dirty="0"/>
          </a:p>
        </p:txBody>
      </p:sp>
      <p:sp>
        <p:nvSpPr>
          <p:cNvPr id="22" name="Google Shape;22;p4"/>
          <p:cNvSpPr txBox="1">
            <a:spLocks noGrp="1"/>
          </p:cNvSpPr>
          <p:nvPr>
            <p:ph type="title"/>
          </p:nvPr>
        </p:nvSpPr>
        <p:spPr>
          <a:xfrm>
            <a:off x="838200" y="367541"/>
            <a:ext cx="10515600" cy="6664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3300"/>
              <a:buFont typeface="Arial"/>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3" name="Google Shape;23;p4"/>
          <p:cNvSpPr txBox="1">
            <a:spLocks noGrp="1"/>
          </p:cNvSpPr>
          <p:nvPr>
            <p:ph type="body" idx="1"/>
          </p:nvPr>
        </p:nvSpPr>
        <p:spPr>
          <a:xfrm>
            <a:off x="838200" y="1230595"/>
            <a:ext cx="10515600" cy="4929200"/>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dirty="0"/>
          </a:p>
        </p:txBody>
      </p:sp>
      <p:sp>
        <p:nvSpPr>
          <p:cNvPr id="24" name="Google Shape;24;p4"/>
          <p:cNvSpPr txBox="1">
            <a:spLocks noGrp="1"/>
          </p:cNvSpPr>
          <p:nvPr>
            <p:ph type="dt" idx="10"/>
          </p:nvPr>
        </p:nvSpPr>
        <p:spPr>
          <a:xfrm>
            <a:off x="0" y="6356351"/>
            <a:ext cx="2743200" cy="365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100" b="0" i="0">
                <a:solidFill>
                  <a:schemeClr val="tx1"/>
                </a:solidFill>
                <a:latin typeface="Helvetica Neue Light" panose="02000403000000020004" pitchFamily="2" charset="0"/>
                <a:ea typeface="Helvetica Neue Light" panose="02000403000000020004" pitchFamily="2" charset="0"/>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5.June.25</a:t>
            </a:r>
            <a:endParaRPr lang="en-US" dirty="0"/>
          </a:p>
        </p:txBody>
      </p:sp>
    </p:spTree>
    <p:extLst>
      <p:ext uri="{BB962C8B-B14F-4D97-AF65-F5344CB8AC3E}">
        <p14:creationId xmlns:p14="http://schemas.microsoft.com/office/powerpoint/2010/main" val="1775420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C3B83-AA58-7D56-EE67-7A8B5B945D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A75932-4EC7-99E1-49A7-34D786399C87}"/>
              </a:ext>
            </a:extLst>
          </p:cNvPr>
          <p:cNvSpPr>
            <a:spLocks noGrp="1"/>
          </p:cNvSpPr>
          <p:nvPr>
            <p:ph type="dt" sz="half" idx="10"/>
          </p:nvPr>
        </p:nvSpPr>
        <p:spPr/>
        <p:txBody>
          <a:bodyPr/>
          <a:lstStyle/>
          <a:p>
            <a:r>
              <a:rPr lang="en-US"/>
              <a:t>5.June.25</a:t>
            </a:r>
          </a:p>
        </p:txBody>
      </p:sp>
      <p:sp>
        <p:nvSpPr>
          <p:cNvPr id="4" name="Footer Placeholder 3">
            <a:extLst>
              <a:ext uri="{FF2B5EF4-FFF2-40B4-BE49-F238E27FC236}">
                <a16:creationId xmlns:a16="http://schemas.microsoft.com/office/drawing/2014/main" id="{2DF48677-A6CA-116F-0317-0375422CAB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A9AF1D-154C-EFB4-2BE0-C3CC814FE9D4}"/>
              </a:ext>
            </a:extLst>
          </p:cNvPr>
          <p:cNvSpPr>
            <a:spLocks noGrp="1"/>
          </p:cNvSpPr>
          <p:nvPr>
            <p:ph type="sldNum" sz="quarter" idx="12"/>
          </p:nvPr>
        </p:nvSpPr>
        <p:spPr/>
        <p:txBody>
          <a:bodyPr/>
          <a:lstStyle/>
          <a:p>
            <a:fld id="{49ADE062-4134-CA47-A4F0-3C9DEF218F0F}" type="slidenum">
              <a:rPr lang="en-US" smtClean="0"/>
              <a:t>‹#›</a:t>
            </a:fld>
            <a:endParaRPr lang="en-US"/>
          </a:p>
        </p:txBody>
      </p:sp>
    </p:spTree>
    <p:extLst>
      <p:ext uri="{BB962C8B-B14F-4D97-AF65-F5344CB8AC3E}">
        <p14:creationId xmlns:p14="http://schemas.microsoft.com/office/powerpoint/2010/main" val="1546038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9C85EE-CE2E-6045-931C-CF69A234DA68}"/>
              </a:ext>
            </a:extLst>
          </p:cNvPr>
          <p:cNvSpPr>
            <a:spLocks noGrp="1"/>
          </p:cNvSpPr>
          <p:nvPr>
            <p:ph type="title"/>
          </p:nvPr>
        </p:nvSpPr>
        <p:spPr>
          <a:xfrm>
            <a:off x="838200" y="365125"/>
            <a:ext cx="10515600" cy="1325563"/>
          </a:xfrm>
          <a:prstGeom prst="rect">
            <a:avLst/>
          </a:prstGeom>
          <a:ln>
            <a:noFill/>
          </a:ln>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795E447-50EE-B441-9318-65F8E757ABC8}"/>
              </a:ext>
            </a:extLst>
          </p:cNvPr>
          <p:cNvSpPr>
            <a:spLocks noGrp="1"/>
          </p:cNvSpPr>
          <p:nvPr>
            <p:ph type="body" idx="1"/>
          </p:nvPr>
        </p:nvSpPr>
        <p:spPr>
          <a:xfrm>
            <a:off x="838874" y="1847850"/>
            <a:ext cx="10515600" cy="4351338"/>
          </a:xfrm>
          <a:prstGeom prst="rect">
            <a:avLst/>
          </a:prstGeom>
          <a:solidFill>
            <a:schemeClr val="bg1"/>
          </a:solidFill>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155871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71" r:id="rId4"/>
    <p:sldLayoutId id="2147483670" r:id="rId5"/>
    <p:sldLayoutId id="2147483672" r:id="rId6"/>
  </p:sldLayoutIdLst>
  <p:hf hdr="0" ftr="0" dt="0"/>
  <p:txStyles>
    <p:titleStyle>
      <a:lvl1pPr algn="l" defTabSz="914400" rtl="0" eaLnBrk="1" latinLnBrk="0" hangingPunct="1">
        <a:lnSpc>
          <a:spcPct val="90000"/>
        </a:lnSpc>
        <a:spcBef>
          <a:spcPct val="0"/>
        </a:spcBef>
        <a:buNone/>
        <a:defRPr sz="4400" b="0" i="0" kern="120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5.xml"/><Relationship Id="rId1" Type="http://schemas.openxmlformats.org/officeDocument/2006/relationships/tags" Target="../tags/tag14.xml"/></Relationships>
</file>

<file path=ppt/slides/_rels/slide12.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Layout" Target="../slideLayouts/slideLayout3.xml"/><Relationship Id="rId5" Type="http://schemas.openxmlformats.org/officeDocument/2006/relationships/tags" Target="../tags/tag20.xml"/><Relationship Id="rId4" Type="http://schemas.openxmlformats.org/officeDocument/2006/relationships/tags" Target="../tags/tag19.xml"/></Relationships>
</file>

<file path=ppt/slides/_rels/slide13.xml.rels><?xml version="1.0" encoding="UTF-8" standalone="yes"?>
<Relationships xmlns="http://schemas.openxmlformats.org/package/2006/relationships"><Relationship Id="rId8" Type="http://schemas.openxmlformats.org/officeDocument/2006/relationships/tags" Target="../tags/tag28.xml"/><Relationship Id="rId3" Type="http://schemas.openxmlformats.org/officeDocument/2006/relationships/tags" Target="../tags/tag23.xml"/><Relationship Id="rId7" Type="http://schemas.openxmlformats.org/officeDocument/2006/relationships/tags" Target="../tags/tag27.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slideLayout" Target="../slideLayouts/slideLayout3.xml"/><Relationship Id="rId5" Type="http://schemas.openxmlformats.org/officeDocument/2006/relationships/tags" Target="../tags/tag25.xml"/><Relationship Id="rId10" Type="http://schemas.openxmlformats.org/officeDocument/2006/relationships/tags" Target="../tags/tag30.xml"/><Relationship Id="rId4" Type="http://schemas.openxmlformats.org/officeDocument/2006/relationships/tags" Target="../tags/tag24.xml"/><Relationship Id="rId9" Type="http://schemas.openxmlformats.org/officeDocument/2006/relationships/tags" Target="../tags/tag29.xml"/></Relationships>
</file>

<file path=ppt/slides/_rels/slide14.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tags" Target="../tags/tag43.xml"/><Relationship Id="rId3" Type="http://schemas.openxmlformats.org/officeDocument/2006/relationships/tags" Target="../tags/tag33.xml"/><Relationship Id="rId7" Type="http://schemas.openxmlformats.org/officeDocument/2006/relationships/tags" Target="../tags/tag37.xml"/><Relationship Id="rId12" Type="http://schemas.openxmlformats.org/officeDocument/2006/relationships/tags" Target="../tags/tag42.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tags" Target="../tags/tag41.xml"/><Relationship Id="rId5" Type="http://schemas.openxmlformats.org/officeDocument/2006/relationships/tags" Target="../tags/tag35.xml"/><Relationship Id="rId10" Type="http://schemas.openxmlformats.org/officeDocument/2006/relationships/tags" Target="../tags/tag40.xml"/><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3.xml"/><Relationship Id="rId1" Type="http://schemas.openxmlformats.org/officeDocument/2006/relationships/tags" Target="../tags/tag45.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3.xml"/><Relationship Id="rId1" Type="http://schemas.openxmlformats.org/officeDocument/2006/relationships/tags" Target="../tags/tag47.xml"/></Relationships>
</file>

<file path=ppt/slides/_rels/slide19.xml.rels><?xml version="1.0" encoding="UTF-8" standalone="yes"?>
<Relationships xmlns="http://schemas.openxmlformats.org/package/2006/relationships"><Relationship Id="rId8" Type="http://schemas.openxmlformats.org/officeDocument/2006/relationships/tags" Target="../tags/tag55.xml"/><Relationship Id="rId3" Type="http://schemas.openxmlformats.org/officeDocument/2006/relationships/tags" Target="../tags/tag50.xml"/><Relationship Id="rId7" Type="http://schemas.openxmlformats.org/officeDocument/2006/relationships/tags" Target="../tags/tag54.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image" Target="../media/image10.png"/><Relationship Id="rId5" Type="http://schemas.openxmlformats.org/officeDocument/2006/relationships/tags" Target="../tags/tag52.xml"/><Relationship Id="rId10" Type="http://schemas.openxmlformats.org/officeDocument/2006/relationships/slideLayout" Target="../slideLayouts/slideLayout3.xml"/><Relationship Id="rId4" Type="http://schemas.openxmlformats.org/officeDocument/2006/relationships/tags" Target="../tags/tag51.xml"/><Relationship Id="rId9" Type="http://schemas.openxmlformats.org/officeDocument/2006/relationships/tags" Target="../tags/tag5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8" Type="http://schemas.openxmlformats.org/officeDocument/2006/relationships/tags" Target="../tags/tag64.xml"/><Relationship Id="rId13" Type="http://schemas.openxmlformats.org/officeDocument/2006/relationships/image" Target="../media/image10.png"/><Relationship Id="rId3" Type="http://schemas.openxmlformats.org/officeDocument/2006/relationships/tags" Target="../tags/tag59.xml"/><Relationship Id="rId7" Type="http://schemas.openxmlformats.org/officeDocument/2006/relationships/tags" Target="../tags/tag63.xml"/><Relationship Id="rId12" Type="http://schemas.openxmlformats.org/officeDocument/2006/relationships/slideLayout" Target="../slideLayouts/slideLayout3.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tags" Target="../tags/tag62.xml"/><Relationship Id="rId11" Type="http://schemas.openxmlformats.org/officeDocument/2006/relationships/tags" Target="../tags/tag67.xml"/><Relationship Id="rId5" Type="http://schemas.openxmlformats.org/officeDocument/2006/relationships/tags" Target="../tags/tag61.xml"/><Relationship Id="rId10" Type="http://schemas.openxmlformats.org/officeDocument/2006/relationships/tags" Target="../tags/tag66.xml"/><Relationship Id="rId4" Type="http://schemas.openxmlformats.org/officeDocument/2006/relationships/tags" Target="../tags/tag60.xml"/><Relationship Id="rId9" Type="http://schemas.openxmlformats.org/officeDocument/2006/relationships/tags" Target="../tags/tag65.xml"/><Relationship Id="rId1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68.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69.xml"/></Relationships>
</file>

<file path=ppt/slides/_rels/slide3.xml.rels><?xml version="1.0" encoding="UTF-8" standalone="yes"?>
<Relationships xmlns="http://schemas.openxmlformats.org/package/2006/relationships"><Relationship Id="rId3" Type="http://schemas.openxmlformats.org/officeDocument/2006/relationships/hyperlink" Target="https://nairrpilot.org/about" TargetMode="Externa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png"/><Relationship Id="rId7" Type="http://schemas.microsoft.com/office/2007/relationships/hdphoto" Target="../media/hdphoto4.wdp"/><Relationship Id="rId2" Type="http://schemas.openxmlformats.org/officeDocument/2006/relationships/slideLayout" Target="../slideLayouts/slideLayout5.xml"/><Relationship Id="rId1" Type="http://schemas.openxmlformats.org/officeDocument/2006/relationships/tags" Target="../tags/tag4.xml"/><Relationship Id="rId6" Type="http://schemas.microsoft.com/office/2007/relationships/hdphoto" Target="../media/hdphoto3.wdp"/><Relationship Id="rId5" Type="http://schemas.microsoft.com/office/2007/relationships/hdphoto" Target="../media/hdphoto2.wdp"/><Relationship Id="rId4" Type="http://schemas.microsoft.com/office/2007/relationships/hdphoto" Target="../media/hdphoto1.wdp"/><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7.png"/><Relationship Id="rId5" Type="http://schemas.openxmlformats.org/officeDocument/2006/relationships/slideLayout" Target="../slideLayouts/slideLayout3.xml"/><Relationship Id="rId4" Type="http://schemas.openxmlformats.org/officeDocument/2006/relationships/tags" Target="../tags/tag1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1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8C5AC2-A28D-DE85-8956-1B4C45E7D4D4}"/>
              </a:ext>
            </a:extLst>
          </p:cNvPr>
          <p:cNvSpPr>
            <a:spLocks noGrp="1"/>
          </p:cNvSpPr>
          <p:nvPr>
            <p:ph type="ctrTitle"/>
          </p:nvPr>
        </p:nvSpPr>
        <p:spPr>
          <a:xfrm>
            <a:off x="354841" y="1565915"/>
            <a:ext cx="11382233" cy="2387600"/>
          </a:xfrm>
        </p:spPr>
        <p:txBody>
          <a:bodyPr>
            <a:normAutofit fontScale="90000"/>
          </a:bodyPr>
          <a:lstStyle/>
          <a:p>
            <a:r>
              <a:rPr lang="en-US" b="0" dirty="0"/>
              <a:t>Experiments and expansions: Leveraging </a:t>
            </a:r>
            <a:r>
              <a:rPr lang="en-US" b="0" dirty="0" err="1"/>
              <a:t>PATh</a:t>
            </a:r>
            <a:r>
              <a:rPr lang="en-US" b="0" dirty="0"/>
              <a:t> tools and NAIRR resources in ML workflows</a:t>
            </a:r>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Subtitle 4">
            <a:extLst>
              <a:ext uri="{FF2B5EF4-FFF2-40B4-BE49-F238E27FC236}">
                <a16:creationId xmlns:a16="http://schemas.microsoft.com/office/drawing/2014/main" id="{02177F54-8066-921C-CFA1-D5911449B112}"/>
              </a:ext>
            </a:extLst>
          </p:cNvPr>
          <p:cNvSpPr>
            <a:spLocks noGrp="1"/>
          </p:cNvSpPr>
          <p:nvPr>
            <p:ph type="subTitle" idx="1"/>
          </p:nvPr>
        </p:nvSpPr>
        <p:spPr>
          <a:xfrm>
            <a:off x="838200" y="4537075"/>
            <a:ext cx="10515600" cy="1655762"/>
          </a:xfrm>
        </p:spPr>
        <p:txBody>
          <a:bodyPr/>
          <a:lstStyle/>
          <a:p>
            <a:r>
              <a:rPr lang="en-US" dirty="0"/>
              <a:t>Ian Ross</a:t>
            </a:r>
          </a:p>
          <a:p>
            <a:r>
              <a:rPr lang="en-US" dirty="0"/>
              <a:t>HTC25 2025.06.05</a:t>
            </a:r>
          </a:p>
        </p:txBody>
      </p:sp>
    </p:spTree>
    <p:custDataLst>
      <p:tags r:id="rId1"/>
    </p:custDataLst>
    <p:extLst>
      <p:ext uri="{BB962C8B-B14F-4D97-AF65-F5344CB8AC3E}">
        <p14:creationId xmlns:p14="http://schemas.microsoft.com/office/powerpoint/2010/main" val="3415078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8C1EF-EBF1-96E9-E89B-ACBB10D6BE68}"/>
              </a:ext>
            </a:extLst>
          </p:cNvPr>
          <p:cNvSpPr>
            <a:spLocks noGrp="1"/>
          </p:cNvSpPr>
          <p:nvPr>
            <p:ph type="title"/>
          </p:nvPr>
        </p:nvSpPr>
        <p:spPr>
          <a:xfrm>
            <a:off x="148855" y="365125"/>
            <a:ext cx="11940363" cy="1325563"/>
          </a:xfrm>
        </p:spPr>
        <p:txBody>
          <a:bodyPr>
            <a:normAutofit/>
          </a:bodyPr>
          <a:lstStyle/>
          <a:p>
            <a:r>
              <a:rPr lang="en-US" sz="4000" dirty="0"/>
              <a:t>Experiment configuration and DAG generation</a:t>
            </a:r>
          </a:p>
        </p:txBody>
      </p:sp>
      <p:sp>
        <p:nvSpPr>
          <p:cNvPr id="3" name="Content Placeholder 2">
            <a:extLst>
              <a:ext uri="{FF2B5EF4-FFF2-40B4-BE49-F238E27FC236}">
                <a16:creationId xmlns:a16="http://schemas.microsoft.com/office/drawing/2014/main" id="{6E14F22C-8513-7084-582D-33556CA943E0}"/>
              </a:ext>
            </a:extLst>
          </p:cNvPr>
          <p:cNvSpPr>
            <a:spLocks noGrp="1"/>
          </p:cNvSpPr>
          <p:nvPr>
            <p:ph sz="half" idx="1"/>
          </p:nvPr>
        </p:nvSpPr>
        <p:spPr>
          <a:xfrm>
            <a:off x="317205" y="1825625"/>
            <a:ext cx="5181600" cy="4351338"/>
          </a:xfrm>
        </p:spPr>
        <p:txBody>
          <a:bodyPr>
            <a:normAutofit fontScale="92500" lnSpcReduction="20000"/>
          </a:bodyPr>
          <a:lstStyle/>
          <a:p>
            <a:r>
              <a:rPr lang="en-US" dirty="0" err="1"/>
              <a:t>Experiment.yaml</a:t>
            </a:r>
            <a:r>
              <a:rPr lang="en-US" dirty="0"/>
              <a:t> file to capture:</a:t>
            </a:r>
          </a:p>
          <a:p>
            <a:pPr lvl="1"/>
            <a:r>
              <a:rPr lang="en-US" dirty="0"/>
              <a:t>Name of the experiment</a:t>
            </a:r>
          </a:p>
          <a:p>
            <a:pPr lvl="1"/>
            <a:r>
              <a:rPr lang="en-US" dirty="0"/>
              <a:t>Template for submit description</a:t>
            </a:r>
          </a:p>
          <a:p>
            <a:pPr lvl="1"/>
            <a:r>
              <a:rPr lang="en-US" dirty="0"/>
              <a:t>Variables that either define training run behavior (total number of epochs, epochs per job) </a:t>
            </a:r>
            <a:r>
              <a:rPr lang="en-US" b="1" dirty="0"/>
              <a:t>or</a:t>
            </a:r>
            <a:r>
              <a:rPr lang="en-US" dirty="0"/>
              <a:t> define possible values variables can take in order to define the shape of the experiment.</a:t>
            </a:r>
          </a:p>
        </p:txBody>
      </p:sp>
      <p:sp>
        <p:nvSpPr>
          <p:cNvPr id="4" name="Content Placeholder 3">
            <a:extLst>
              <a:ext uri="{FF2B5EF4-FFF2-40B4-BE49-F238E27FC236}">
                <a16:creationId xmlns:a16="http://schemas.microsoft.com/office/drawing/2014/main" id="{BEBE6D6B-8944-3B05-C19F-40FC51D897F6}"/>
              </a:ext>
            </a:extLst>
          </p:cNvPr>
          <p:cNvSpPr>
            <a:spLocks noGrp="1"/>
          </p:cNvSpPr>
          <p:nvPr>
            <p:ph sz="half" idx="2"/>
          </p:nvPr>
        </p:nvSpPr>
        <p:spPr>
          <a:xfrm>
            <a:off x="6096000" y="1825625"/>
            <a:ext cx="5181600" cy="4351338"/>
          </a:xfrm>
        </p:spPr>
        <p:txBody>
          <a:bodyPr>
            <a:normAutofit fontScale="92500" lnSpcReduction="20000"/>
          </a:bodyPr>
          <a:lstStyle/>
          <a:p>
            <a:r>
              <a:rPr lang="en-US" dirty="0"/>
              <a:t>DAG generation script will:</a:t>
            </a:r>
          </a:p>
          <a:p>
            <a:pPr lvl="1"/>
            <a:r>
              <a:rPr lang="en-US" dirty="0"/>
              <a:t>Sets (and fans out) the variables and combinatorics</a:t>
            </a:r>
          </a:p>
          <a:p>
            <a:pPr lvl="1"/>
            <a:r>
              <a:rPr lang="en-US" dirty="0"/>
              <a:t>Create Training Runs for each combination of variables</a:t>
            </a:r>
          </a:p>
          <a:p>
            <a:pPr lvl="1"/>
            <a:r>
              <a:rPr lang="en-US" dirty="0"/>
              <a:t>Define job nodes with appropriate VARS</a:t>
            </a:r>
          </a:p>
          <a:p>
            <a:pPr lvl="1"/>
            <a:r>
              <a:rPr lang="en-US" dirty="0"/>
              <a:t>Optional special sauce and useful (to me) defaults</a:t>
            </a:r>
          </a:p>
          <a:p>
            <a:pPr lvl="2"/>
            <a:r>
              <a:rPr lang="en-US" dirty="0"/>
              <a:t>Site-specific resources requests with site targeting and shuffles</a:t>
            </a:r>
          </a:p>
          <a:p>
            <a:pPr lvl="2"/>
            <a:r>
              <a:rPr lang="en-US" dirty="0"/>
              <a:t>Random seed and unique ID per training runs</a:t>
            </a:r>
          </a:p>
          <a:p>
            <a:pPr lvl="2"/>
            <a:r>
              <a:rPr lang="en-US" dirty="0"/>
              <a:t>Handles for service node definitions, PRE- and POST-scripts</a:t>
            </a:r>
          </a:p>
        </p:txBody>
      </p:sp>
      <p:sp>
        <p:nvSpPr>
          <p:cNvPr id="5" name="Slide Number Placeholder 4">
            <a:extLst>
              <a:ext uri="{FF2B5EF4-FFF2-40B4-BE49-F238E27FC236}">
                <a16:creationId xmlns:a16="http://schemas.microsoft.com/office/drawing/2014/main" id="{484AF153-0E88-E18C-BB23-24365615AD41}"/>
              </a:ext>
            </a:extLst>
          </p:cNvPr>
          <p:cNvSpPr>
            <a:spLocks noGrp="1"/>
          </p:cNvSpPr>
          <p:nvPr>
            <p:ph type="sldNum" idx="12"/>
          </p:nvPr>
        </p:nvSpPr>
        <p:spPr/>
        <p:txBody>
          <a:bodyPr/>
          <a:lstStyle/>
          <a:p>
            <a:fld id="{00000000-1234-1234-1234-123412341234}" type="slidenum">
              <a:rPr lang="en" smtClean="0"/>
              <a:pPr/>
              <a:t>10</a:t>
            </a:fld>
            <a:endParaRPr lang="en" dirty="0"/>
          </a:p>
        </p:txBody>
      </p:sp>
    </p:spTree>
    <p:custDataLst>
      <p:tags r:id="rId1"/>
    </p:custDataLst>
    <p:extLst>
      <p:ext uri="{BB962C8B-B14F-4D97-AF65-F5344CB8AC3E}">
        <p14:creationId xmlns:p14="http://schemas.microsoft.com/office/powerpoint/2010/main" val="2207006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1E63FB-A5E2-9B26-5228-656553AAC387}"/>
              </a:ext>
            </a:extLst>
          </p:cNvPr>
          <p:cNvSpPr>
            <a:spLocks noGrp="1"/>
          </p:cNvSpPr>
          <p:nvPr>
            <p:ph sz="half" idx="1"/>
            <p:custDataLst>
              <p:tags r:id="rId2"/>
            </p:custDataLst>
          </p:nvPr>
        </p:nvSpPr>
        <p:spPr>
          <a:xfrm>
            <a:off x="184728" y="295564"/>
            <a:ext cx="5578764" cy="5881399"/>
          </a:xfrm>
        </p:spPr>
        <p:txBody>
          <a:bodyPr>
            <a:normAutofit fontScale="92500" lnSpcReduction="10000"/>
          </a:bodyPr>
          <a:lstStyle/>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name: "Global Pretraining"</a:t>
            </a:r>
          </a:p>
          <a:p>
            <a:pPr marL="0" indent="0">
              <a:lnSpc>
                <a:spcPct val="120000"/>
              </a:lnSpc>
              <a:spcBef>
                <a:spcPts val="0"/>
              </a:spcBef>
              <a:buNone/>
            </a:pPr>
            <a:r>
              <a:rPr lang="en-US" sz="1100" dirty="0" err="1">
                <a:latin typeface="Courier New" panose="02070309020205020404" pitchFamily="49" charset="0"/>
                <a:cs typeface="Courier New" panose="02070309020205020404" pitchFamily="49" charset="0"/>
              </a:rPr>
              <a:t>submit_template</a:t>
            </a:r>
            <a:r>
              <a:rPr lang="en-US" sz="1100" dirty="0">
                <a:latin typeface="Courier New" panose="02070309020205020404" pitchFamily="49" charset="0"/>
                <a:cs typeface="Courier New" panose="02070309020205020404" pitchFamily="49" charset="0"/>
              </a:rPr>
              <a:t>: |</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universe = container</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container_image</a:t>
            </a:r>
            <a:r>
              <a:rPr lang="en-US" sz="1100" dirty="0">
                <a:latin typeface="Courier New" panose="02070309020205020404" pitchFamily="49" charset="0"/>
                <a:cs typeface="Courier New" panose="02070309020205020404" pitchFamily="49" charset="0"/>
              </a:rPr>
              <a:t> = </a:t>
            </a:r>
            <a:r>
              <a:rPr lang="en-US" sz="1100" dirty="0" err="1">
                <a:latin typeface="Courier New" panose="02070309020205020404" pitchFamily="49" charset="0"/>
                <a:cs typeface="Courier New" panose="02070309020205020404" pitchFamily="49" charset="0"/>
              </a:rPr>
              <a:t>osdf</a:t>
            </a:r>
            <a:r>
              <a:rPr lang="en-US" sz="1100" dirty="0">
                <a:latin typeface="Courier New" panose="02070309020205020404" pitchFamily="49" charset="0"/>
                <a:cs typeface="Courier New" panose="02070309020205020404" pitchFamily="49" charset="0"/>
              </a:rPr>
              <a:t>:///</a:t>
            </a:r>
            <a:r>
              <a:rPr lang="en-US" sz="1100" dirty="0" err="1">
                <a:latin typeface="Courier New" panose="02070309020205020404" pitchFamily="49" charset="0"/>
                <a:cs typeface="Courier New" panose="02070309020205020404" pitchFamily="49" charset="0"/>
              </a:rPr>
              <a:t>ospool</a:t>
            </a:r>
            <a:r>
              <a:rPr lang="en-US" sz="1100" dirty="0">
                <a:latin typeface="Courier New" panose="02070309020205020404" pitchFamily="49" charset="0"/>
                <a:cs typeface="Courier New" panose="02070309020205020404" pitchFamily="49" charset="0"/>
              </a:rPr>
              <a:t>/ap40/data/</a:t>
            </a:r>
            <a:r>
              <a:rPr lang="en-US" sz="1100" dirty="0" err="1">
                <a:latin typeface="Courier New" panose="02070309020205020404" pitchFamily="49" charset="0"/>
                <a:cs typeface="Courier New" panose="02070309020205020404" pitchFamily="49" charset="0"/>
              </a:rPr>
              <a:t>ian.ross</a:t>
            </a:r>
            <a:r>
              <a:rPr lang="en-US" sz="1100" dirty="0">
                <a:latin typeface="Courier New" panose="02070309020205020404" pitchFamily="49" charset="0"/>
                <a:cs typeface="Courier New" panose="02070309020205020404" pitchFamily="49" charset="0"/>
              </a:rPr>
              <a:t>/</a:t>
            </a:r>
            <a:r>
              <a:rPr lang="en-US" sz="1100" dirty="0" err="1">
                <a:latin typeface="Courier New" panose="02070309020205020404" pitchFamily="49" charset="0"/>
                <a:cs typeface="Courier New" panose="02070309020205020404" pitchFamily="49" charset="0"/>
              </a:rPr>
              <a:t>metl_global.sif</a:t>
            </a:r>
            <a:r>
              <a:rPr lang="en-US" sz="1100" dirty="0">
                <a:latin typeface="Courier New" panose="02070309020205020404" pitchFamily="49" charset="0"/>
                <a:cs typeface="Courier New" panose="02070309020205020404" pitchFamily="49" charset="0"/>
              </a:rPr>
              <a:t> </a:t>
            </a:r>
          </a:p>
          <a:p>
            <a:pPr marL="0" indent="0">
              <a:lnSpc>
                <a:spcPct val="120000"/>
              </a:lnSpc>
              <a:spcBef>
                <a:spcPts val="0"/>
              </a:spcBef>
              <a:buNone/>
            </a:pPr>
            <a:endParaRPr lang="en-US" sz="1100" dirty="0">
              <a:latin typeface="Courier New" panose="02070309020205020404" pitchFamily="49" charset="0"/>
              <a:cs typeface="Courier New" panose="02070309020205020404" pitchFamily="49" charset="0"/>
            </a:endParaRP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request_disk</a:t>
            </a:r>
            <a:r>
              <a:rPr lang="en-US" sz="1100" dirty="0">
                <a:latin typeface="Courier New" panose="02070309020205020404" pitchFamily="49" charset="0"/>
                <a:cs typeface="Courier New" panose="02070309020205020404" pitchFamily="49" charset="0"/>
              </a:rPr>
              <a:t> = {</a:t>
            </a:r>
            <a:r>
              <a:rPr lang="en-US" sz="1100" dirty="0" err="1">
                <a:latin typeface="Courier New" panose="02070309020205020404" pitchFamily="49" charset="0"/>
                <a:cs typeface="Courier New" panose="02070309020205020404" pitchFamily="49" charset="0"/>
              </a:rPr>
              <a:t>resource.disk</a:t>
            </a:r>
            <a:r>
              <a:rPr lang="en-US" sz="1100" dirty="0">
                <a:latin typeface="Courier New" panose="02070309020205020404" pitchFamily="49" charset="0"/>
                <a:cs typeface="Courier New" panose="02070309020205020404" pitchFamily="49" charset="0"/>
              </a:rPr>
              <a:t>}</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request_memory</a:t>
            </a:r>
            <a:r>
              <a:rPr lang="en-US" sz="1100" dirty="0">
                <a:latin typeface="Courier New" panose="02070309020205020404" pitchFamily="49" charset="0"/>
                <a:cs typeface="Courier New" panose="02070309020205020404" pitchFamily="49" charset="0"/>
              </a:rPr>
              <a:t> = {</a:t>
            </a:r>
            <a:r>
              <a:rPr lang="en-US" sz="1100" dirty="0" err="1">
                <a:latin typeface="Courier New" panose="02070309020205020404" pitchFamily="49" charset="0"/>
                <a:cs typeface="Courier New" panose="02070309020205020404" pitchFamily="49" charset="0"/>
              </a:rPr>
              <a:t>resource.mem_mb</a:t>
            </a:r>
            <a:r>
              <a:rPr lang="en-US" sz="1100" dirty="0">
                <a:latin typeface="Courier New" panose="02070309020205020404" pitchFamily="49" charset="0"/>
                <a:cs typeface="Courier New" panose="02070309020205020404" pitchFamily="49" charset="0"/>
              </a:rPr>
              <a:t>}</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request_cpus</a:t>
            </a:r>
            <a:r>
              <a:rPr lang="en-US" sz="1100" dirty="0">
                <a:latin typeface="Courier New" panose="02070309020205020404" pitchFamily="49" charset="0"/>
                <a:cs typeface="Courier New" panose="02070309020205020404" pitchFamily="49" charset="0"/>
              </a:rPr>
              <a:t> = {</a:t>
            </a:r>
            <a:r>
              <a:rPr lang="en-US" sz="1100" dirty="0" err="1">
                <a:latin typeface="Courier New" panose="02070309020205020404" pitchFamily="49" charset="0"/>
                <a:cs typeface="Courier New" panose="02070309020205020404" pitchFamily="49" charset="0"/>
              </a:rPr>
              <a:t>resource.cpus</a:t>
            </a:r>
            <a:r>
              <a:rPr lang="en-US" sz="1100" dirty="0">
                <a:latin typeface="Courier New" panose="02070309020205020404" pitchFamily="49" charset="0"/>
                <a:cs typeface="Courier New" panose="02070309020205020404" pitchFamily="49" charset="0"/>
              </a:rPr>
              <a:t>}</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request_gpus</a:t>
            </a:r>
            <a:r>
              <a:rPr lang="en-US" sz="1100" dirty="0">
                <a:latin typeface="Courier New" panose="02070309020205020404" pitchFamily="49" charset="0"/>
                <a:cs typeface="Courier New" panose="02070309020205020404" pitchFamily="49" charset="0"/>
              </a:rPr>
              <a:t> = {</a:t>
            </a:r>
            <a:r>
              <a:rPr lang="en-US" sz="1100" dirty="0" err="1">
                <a:latin typeface="Courier New" panose="02070309020205020404" pitchFamily="49" charset="0"/>
                <a:cs typeface="Courier New" panose="02070309020205020404" pitchFamily="49" charset="0"/>
              </a:rPr>
              <a:t>resource.gpus</a:t>
            </a:r>
            <a:r>
              <a:rPr lang="en-US" sz="1100" dirty="0">
                <a:latin typeface="Courier New" panose="02070309020205020404" pitchFamily="49" charset="0"/>
                <a:cs typeface="Courier New" panose="02070309020205020404" pitchFamily="49" charset="0"/>
              </a:rPr>
              <a:t>}</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gpus_minimum_memory</a:t>
            </a:r>
            <a:r>
              <a:rPr lang="en-US" sz="1100" dirty="0">
                <a:latin typeface="Courier New" panose="02070309020205020404" pitchFamily="49" charset="0"/>
                <a:cs typeface="Courier New" panose="02070309020205020404" pitchFamily="49" charset="0"/>
              </a:rPr>
              <a:t> = {</a:t>
            </a:r>
            <a:r>
              <a:rPr lang="en-US" sz="1100" dirty="0" err="1">
                <a:latin typeface="Courier New" panose="02070309020205020404" pitchFamily="49" charset="0"/>
                <a:cs typeface="Courier New" panose="02070309020205020404" pitchFamily="49" charset="0"/>
              </a:rPr>
              <a:t>resource.gpu_memory</a:t>
            </a:r>
            <a:r>
              <a:rPr lang="en-US" sz="1100" dirty="0">
                <a:latin typeface="Courier New" panose="02070309020205020404" pitchFamily="49" charset="0"/>
                <a:cs typeface="Courier New" panose="02070309020205020404" pitchFamily="49" charset="0"/>
              </a:rPr>
              <a:t>}</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gpus_minimum_capability</a:t>
            </a:r>
            <a:r>
              <a:rPr lang="en-US" sz="1100" dirty="0">
                <a:latin typeface="Courier New" panose="02070309020205020404" pitchFamily="49" charset="0"/>
                <a:cs typeface="Courier New" panose="02070309020205020404" pitchFamily="49" charset="0"/>
              </a:rPr>
              <a:t> = 7.5</a:t>
            </a:r>
          </a:p>
          <a:p>
            <a:pPr marL="0" indent="0">
              <a:lnSpc>
                <a:spcPct val="120000"/>
              </a:lnSpc>
              <a:spcBef>
                <a:spcPts val="0"/>
              </a:spcBef>
              <a:buNone/>
            </a:pPr>
            <a:endParaRPr lang="en-US" sz="1100" dirty="0">
              <a:latin typeface="Courier New" panose="02070309020205020404" pitchFamily="49" charset="0"/>
              <a:cs typeface="Courier New" panose="02070309020205020404" pitchFamily="49" charset="0"/>
            </a:endParaRP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executable = /bin/python</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transfer_executable</a:t>
            </a:r>
            <a:r>
              <a:rPr lang="en-US" sz="1100" dirty="0">
                <a:latin typeface="Courier New" panose="02070309020205020404" pitchFamily="49" charset="0"/>
                <a:cs typeface="Courier New" panose="02070309020205020404" pitchFamily="49" charset="0"/>
              </a:rPr>
              <a:t> = false</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arguments = </a:t>
            </a:r>
            <a:r>
              <a:rPr lang="en-US" sz="1100" dirty="0" err="1">
                <a:latin typeface="Courier New" panose="02070309020205020404" pitchFamily="49" charset="0"/>
                <a:cs typeface="Courier New" panose="02070309020205020404" pitchFamily="49" charset="0"/>
              </a:rPr>
              <a:t>pretrain.py</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learning_rate</a:t>
            </a:r>
            <a:r>
              <a:rPr lang="en-US" sz="1100" dirty="0">
                <a:latin typeface="Courier New" panose="02070309020205020404" pitchFamily="49" charset="0"/>
                <a:cs typeface="Courier New" panose="02070309020205020404" pitchFamily="49" charset="0"/>
              </a:rPr>
              <a:t>=$(alpha)</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queue</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vars:</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epochs: </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value: 30</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type: value</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description: "Number of epochs to train for"</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epochs_per_job</a:t>
            </a:r>
            <a:r>
              <a:rPr lang="en-US" sz="1100" dirty="0">
                <a:latin typeface="Courier New" panose="02070309020205020404" pitchFamily="49" charset="0"/>
                <a:cs typeface="Courier New" panose="02070309020205020404" pitchFamily="49" charset="0"/>
              </a:rPr>
              <a:t>: </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value: 5</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type: value</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description: "Number of epochs to train in each job"</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alpha:</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start: 0</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stop: 10</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step: 1</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type: range</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description: "learning rate example"</a:t>
            </a:r>
          </a:p>
        </p:txBody>
      </p:sp>
      <p:sp>
        <p:nvSpPr>
          <p:cNvPr id="2" name="Slide Number Placeholder 1">
            <a:extLst>
              <a:ext uri="{FF2B5EF4-FFF2-40B4-BE49-F238E27FC236}">
                <a16:creationId xmlns:a16="http://schemas.microsoft.com/office/drawing/2014/main" id="{835FF44D-6034-426E-A4C6-EA3B3A7666DA}"/>
              </a:ext>
            </a:extLst>
          </p:cNvPr>
          <p:cNvSpPr>
            <a:spLocks noGrp="1"/>
          </p:cNvSpPr>
          <p:nvPr>
            <p:ph type="sldNum" idx="12"/>
          </p:nvPr>
        </p:nvSpPr>
        <p:spPr/>
        <p:txBody>
          <a:bodyPr/>
          <a:lstStyle/>
          <a:p>
            <a:fld id="{00000000-1234-1234-1234-123412341234}" type="slidenum">
              <a:rPr lang="en" smtClean="0"/>
              <a:pPr/>
              <a:t>11</a:t>
            </a:fld>
            <a:endParaRPr lang="en" dirty="0"/>
          </a:p>
        </p:txBody>
      </p:sp>
    </p:spTree>
    <p:custDataLst>
      <p:tags r:id="rId1"/>
    </p:custDataLst>
    <p:extLst>
      <p:ext uri="{BB962C8B-B14F-4D97-AF65-F5344CB8AC3E}">
        <p14:creationId xmlns:p14="http://schemas.microsoft.com/office/powerpoint/2010/main" val="2106228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1E63FB-A5E2-9B26-5228-656553AAC387}"/>
              </a:ext>
            </a:extLst>
          </p:cNvPr>
          <p:cNvSpPr>
            <a:spLocks noGrp="1"/>
          </p:cNvSpPr>
          <p:nvPr>
            <p:ph sz="half" idx="1"/>
            <p:custDataLst>
              <p:tags r:id="rId2"/>
            </p:custDataLst>
          </p:nvPr>
        </p:nvSpPr>
        <p:spPr>
          <a:xfrm>
            <a:off x="184728" y="295564"/>
            <a:ext cx="5578764" cy="5881399"/>
          </a:xfrm>
        </p:spPr>
        <p:txBody>
          <a:bodyPr>
            <a:normAutofit fontScale="92500" lnSpcReduction="10000"/>
          </a:bodyPr>
          <a:lstStyle/>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name: "Global Pretraining"</a:t>
            </a:r>
          </a:p>
          <a:p>
            <a:pPr marL="0" indent="0">
              <a:lnSpc>
                <a:spcPct val="120000"/>
              </a:lnSpc>
              <a:spcBef>
                <a:spcPts val="0"/>
              </a:spcBef>
              <a:buNone/>
            </a:pPr>
            <a:r>
              <a:rPr lang="en-US" sz="1100" dirty="0" err="1">
                <a:latin typeface="Courier New" panose="02070309020205020404" pitchFamily="49" charset="0"/>
                <a:cs typeface="Courier New" panose="02070309020205020404" pitchFamily="49" charset="0"/>
              </a:rPr>
              <a:t>submit_template</a:t>
            </a:r>
            <a:r>
              <a:rPr lang="en-US" sz="1100" dirty="0">
                <a:latin typeface="Courier New" panose="02070309020205020404" pitchFamily="49" charset="0"/>
                <a:cs typeface="Courier New" panose="02070309020205020404" pitchFamily="49" charset="0"/>
              </a:rPr>
              <a:t>: |</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universe = container</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container_image</a:t>
            </a:r>
            <a:r>
              <a:rPr lang="en-US" sz="1100" dirty="0">
                <a:latin typeface="Courier New" panose="02070309020205020404" pitchFamily="49" charset="0"/>
                <a:cs typeface="Courier New" panose="02070309020205020404" pitchFamily="49" charset="0"/>
              </a:rPr>
              <a:t> = </a:t>
            </a:r>
            <a:r>
              <a:rPr lang="en-US" sz="1100" dirty="0" err="1">
                <a:latin typeface="Courier New" panose="02070309020205020404" pitchFamily="49" charset="0"/>
                <a:cs typeface="Courier New" panose="02070309020205020404" pitchFamily="49" charset="0"/>
              </a:rPr>
              <a:t>osdf</a:t>
            </a:r>
            <a:r>
              <a:rPr lang="en-US" sz="1100" dirty="0">
                <a:latin typeface="Courier New" panose="02070309020205020404" pitchFamily="49" charset="0"/>
                <a:cs typeface="Courier New" panose="02070309020205020404" pitchFamily="49" charset="0"/>
              </a:rPr>
              <a:t>:///</a:t>
            </a:r>
            <a:r>
              <a:rPr lang="en-US" sz="1100" dirty="0" err="1">
                <a:latin typeface="Courier New" panose="02070309020205020404" pitchFamily="49" charset="0"/>
                <a:cs typeface="Courier New" panose="02070309020205020404" pitchFamily="49" charset="0"/>
              </a:rPr>
              <a:t>ospool</a:t>
            </a:r>
            <a:r>
              <a:rPr lang="en-US" sz="1100" dirty="0">
                <a:latin typeface="Courier New" panose="02070309020205020404" pitchFamily="49" charset="0"/>
                <a:cs typeface="Courier New" panose="02070309020205020404" pitchFamily="49" charset="0"/>
              </a:rPr>
              <a:t>/ap40/data/</a:t>
            </a:r>
            <a:r>
              <a:rPr lang="en-US" sz="1100" dirty="0" err="1">
                <a:latin typeface="Courier New" panose="02070309020205020404" pitchFamily="49" charset="0"/>
                <a:cs typeface="Courier New" panose="02070309020205020404" pitchFamily="49" charset="0"/>
              </a:rPr>
              <a:t>ian.ross</a:t>
            </a:r>
            <a:r>
              <a:rPr lang="en-US" sz="1100" dirty="0">
                <a:latin typeface="Courier New" panose="02070309020205020404" pitchFamily="49" charset="0"/>
                <a:cs typeface="Courier New" panose="02070309020205020404" pitchFamily="49" charset="0"/>
              </a:rPr>
              <a:t>/</a:t>
            </a:r>
            <a:r>
              <a:rPr lang="en-US" sz="1100" dirty="0" err="1">
                <a:latin typeface="Courier New" panose="02070309020205020404" pitchFamily="49" charset="0"/>
                <a:cs typeface="Courier New" panose="02070309020205020404" pitchFamily="49" charset="0"/>
              </a:rPr>
              <a:t>metl_global.sif</a:t>
            </a:r>
            <a:r>
              <a:rPr lang="en-US" sz="1100" dirty="0">
                <a:latin typeface="Courier New" panose="02070309020205020404" pitchFamily="49" charset="0"/>
                <a:cs typeface="Courier New" panose="02070309020205020404" pitchFamily="49" charset="0"/>
              </a:rPr>
              <a:t> </a:t>
            </a:r>
          </a:p>
          <a:p>
            <a:pPr marL="0" indent="0">
              <a:lnSpc>
                <a:spcPct val="120000"/>
              </a:lnSpc>
              <a:spcBef>
                <a:spcPts val="0"/>
              </a:spcBef>
              <a:buNone/>
            </a:pPr>
            <a:endParaRPr lang="en-US" sz="1100" dirty="0">
              <a:latin typeface="Courier New" panose="02070309020205020404" pitchFamily="49" charset="0"/>
              <a:cs typeface="Courier New" panose="02070309020205020404" pitchFamily="49" charset="0"/>
            </a:endParaRP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request_disk</a:t>
            </a:r>
            <a:r>
              <a:rPr lang="en-US" sz="1100" dirty="0">
                <a:latin typeface="Courier New" panose="02070309020205020404" pitchFamily="49" charset="0"/>
                <a:cs typeface="Courier New" panose="02070309020205020404" pitchFamily="49" charset="0"/>
              </a:rPr>
              <a:t> = {</a:t>
            </a:r>
            <a:r>
              <a:rPr lang="en-US" sz="1100" dirty="0" err="1">
                <a:latin typeface="Courier New" panose="02070309020205020404" pitchFamily="49" charset="0"/>
                <a:cs typeface="Courier New" panose="02070309020205020404" pitchFamily="49" charset="0"/>
              </a:rPr>
              <a:t>resource.disk</a:t>
            </a:r>
            <a:r>
              <a:rPr lang="en-US" sz="1100" dirty="0">
                <a:latin typeface="Courier New" panose="02070309020205020404" pitchFamily="49" charset="0"/>
                <a:cs typeface="Courier New" panose="02070309020205020404" pitchFamily="49" charset="0"/>
              </a:rPr>
              <a:t>}</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request_memory</a:t>
            </a:r>
            <a:r>
              <a:rPr lang="en-US" sz="1100" dirty="0">
                <a:latin typeface="Courier New" panose="02070309020205020404" pitchFamily="49" charset="0"/>
                <a:cs typeface="Courier New" panose="02070309020205020404" pitchFamily="49" charset="0"/>
              </a:rPr>
              <a:t> = {</a:t>
            </a:r>
            <a:r>
              <a:rPr lang="en-US" sz="1100" dirty="0" err="1">
                <a:latin typeface="Courier New" panose="02070309020205020404" pitchFamily="49" charset="0"/>
                <a:cs typeface="Courier New" panose="02070309020205020404" pitchFamily="49" charset="0"/>
              </a:rPr>
              <a:t>resource.mem_mb</a:t>
            </a:r>
            <a:r>
              <a:rPr lang="en-US" sz="1100" dirty="0">
                <a:latin typeface="Courier New" panose="02070309020205020404" pitchFamily="49" charset="0"/>
                <a:cs typeface="Courier New" panose="02070309020205020404" pitchFamily="49" charset="0"/>
              </a:rPr>
              <a:t>}</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request_cpus</a:t>
            </a:r>
            <a:r>
              <a:rPr lang="en-US" sz="1100" dirty="0">
                <a:latin typeface="Courier New" panose="02070309020205020404" pitchFamily="49" charset="0"/>
                <a:cs typeface="Courier New" panose="02070309020205020404" pitchFamily="49" charset="0"/>
              </a:rPr>
              <a:t> = {</a:t>
            </a:r>
            <a:r>
              <a:rPr lang="en-US" sz="1100" dirty="0" err="1">
                <a:latin typeface="Courier New" panose="02070309020205020404" pitchFamily="49" charset="0"/>
                <a:cs typeface="Courier New" panose="02070309020205020404" pitchFamily="49" charset="0"/>
              </a:rPr>
              <a:t>resource.cpus</a:t>
            </a:r>
            <a:r>
              <a:rPr lang="en-US" sz="1100" dirty="0">
                <a:latin typeface="Courier New" panose="02070309020205020404" pitchFamily="49" charset="0"/>
                <a:cs typeface="Courier New" panose="02070309020205020404" pitchFamily="49" charset="0"/>
              </a:rPr>
              <a:t>}</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request_gpus</a:t>
            </a:r>
            <a:r>
              <a:rPr lang="en-US" sz="1100" dirty="0">
                <a:latin typeface="Courier New" panose="02070309020205020404" pitchFamily="49" charset="0"/>
                <a:cs typeface="Courier New" panose="02070309020205020404" pitchFamily="49" charset="0"/>
              </a:rPr>
              <a:t> = {</a:t>
            </a:r>
            <a:r>
              <a:rPr lang="en-US" sz="1100" dirty="0" err="1">
                <a:latin typeface="Courier New" panose="02070309020205020404" pitchFamily="49" charset="0"/>
                <a:cs typeface="Courier New" panose="02070309020205020404" pitchFamily="49" charset="0"/>
              </a:rPr>
              <a:t>resource.gpus</a:t>
            </a:r>
            <a:r>
              <a:rPr lang="en-US" sz="1100" dirty="0">
                <a:latin typeface="Courier New" panose="02070309020205020404" pitchFamily="49" charset="0"/>
                <a:cs typeface="Courier New" panose="02070309020205020404" pitchFamily="49" charset="0"/>
              </a:rPr>
              <a:t>}</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gpus_minimum_memory</a:t>
            </a:r>
            <a:r>
              <a:rPr lang="en-US" sz="1100" dirty="0">
                <a:latin typeface="Courier New" panose="02070309020205020404" pitchFamily="49" charset="0"/>
                <a:cs typeface="Courier New" panose="02070309020205020404" pitchFamily="49" charset="0"/>
              </a:rPr>
              <a:t> = {</a:t>
            </a:r>
            <a:r>
              <a:rPr lang="en-US" sz="1100" dirty="0" err="1">
                <a:latin typeface="Courier New" panose="02070309020205020404" pitchFamily="49" charset="0"/>
                <a:cs typeface="Courier New" panose="02070309020205020404" pitchFamily="49" charset="0"/>
              </a:rPr>
              <a:t>resource.gpu_memory</a:t>
            </a:r>
            <a:r>
              <a:rPr lang="en-US" sz="1100" dirty="0">
                <a:latin typeface="Courier New" panose="02070309020205020404" pitchFamily="49" charset="0"/>
                <a:cs typeface="Courier New" panose="02070309020205020404" pitchFamily="49" charset="0"/>
              </a:rPr>
              <a:t>}</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gpus_minimum_capability</a:t>
            </a:r>
            <a:r>
              <a:rPr lang="en-US" sz="1100" dirty="0">
                <a:latin typeface="Courier New" panose="02070309020205020404" pitchFamily="49" charset="0"/>
                <a:cs typeface="Courier New" panose="02070309020205020404" pitchFamily="49" charset="0"/>
              </a:rPr>
              <a:t> = 7.5</a:t>
            </a:r>
          </a:p>
          <a:p>
            <a:pPr marL="0" indent="0">
              <a:lnSpc>
                <a:spcPct val="120000"/>
              </a:lnSpc>
              <a:spcBef>
                <a:spcPts val="0"/>
              </a:spcBef>
              <a:buNone/>
            </a:pPr>
            <a:endParaRPr lang="en-US" sz="1100" dirty="0">
              <a:latin typeface="Courier New" panose="02070309020205020404" pitchFamily="49" charset="0"/>
              <a:cs typeface="Courier New" panose="02070309020205020404" pitchFamily="49" charset="0"/>
            </a:endParaRP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executable = /bin/python</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transfer_executable</a:t>
            </a:r>
            <a:r>
              <a:rPr lang="en-US" sz="1100" dirty="0">
                <a:latin typeface="Courier New" panose="02070309020205020404" pitchFamily="49" charset="0"/>
                <a:cs typeface="Courier New" panose="02070309020205020404" pitchFamily="49" charset="0"/>
              </a:rPr>
              <a:t> = false</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arguments = </a:t>
            </a:r>
            <a:r>
              <a:rPr lang="en-US" sz="1100" dirty="0" err="1">
                <a:latin typeface="Courier New" panose="02070309020205020404" pitchFamily="49" charset="0"/>
                <a:cs typeface="Courier New" panose="02070309020205020404" pitchFamily="49" charset="0"/>
              </a:rPr>
              <a:t>pretrain.py</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learning_rate</a:t>
            </a:r>
            <a:r>
              <a:rPr lang="en-US" sz="1100" dirty="0">
                <a:latin typeface="Courier New" panose="02070309020205020404" pitchFamily="49" charset="0"/>
                <a:cs typeface="Courier New" panose="02070309020205020404" pitchFamily="49" charset="0"/>
              </a:rPr>
              <a:t>=$(alpha)</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queue</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vars:</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epochs: </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value: 30</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type: value</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description: "Number of epochs to train for"</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epochs_per_job</a:t>
            </a:r>
            <a:r>
              <a:rPr lang="en-US" sz="1100" dirty="0">
                <a:latin typeface="Courier New" panose="02070309020205020404" pitchFamily="49" charset="0"/>
                <a:cs typeface="Courier New" panose="02070309020205020404" pitchFamily="49" charset="0"/>
              </a:rPr>
              <a:t>: </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value: 5</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type: value</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description: "Number of epochs to train in each job"</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alpha:</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start: 0</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stop: 10</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step: 1</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type: range</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description: "learning rate example"</a:t>
            </a:r>
          </a:p>
        </p:txBody>
      </p:sp>
      <p:sp>
        <p:nvSpPr>
          <p:cNvPr id="5" name="Rectangle 4">
            <a:extLst>
              <a:ext uri="{FF2B5EF4-FFF2-40B4-BE49-F238E27FC236}">
                <a16:creationId xmlns:a16="http://schemas.microsoft.com/office/drawing/2014/main" id="{F184C09B-0130-FCA2-82AD-0A65293BE9AE}"/>
              </a:ext>
            </a:extLst>
          </p:cNvPr>
          <p:cNvSpPr/>
          <p:nvPr>
            <p:custDataLst>
              <p:tags r:id="rId3"/>
            </p:custDataLst>
          </p:nvPr>
        </p:nvSpPr>
        <p:spPr>
          <a:xfrm>
            <a:off x="1401288" y="1128156"/>
            <a:ext cx="2481943" cy="973776"/>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9AF5D46-041D-7F9A-31EF-570B8747ABB9}"/>
              </a:ext>
            </a:extLst>
          </p:cNvPr>
          <p:cNvSpPr txBox="1"/>
          <p:nvPr>
            <p:custDataLst>
              <p:tags r:id="rId4"/>
            </p:custDataLst>
          </p:nvPr>
        </p:nvSpPr>
        <p:spPr>
          <a:xfrm>
            <a:off x="6662057" y="475013"/>
            <a:ext cx="5396157" cy="923330"/>
          </a:xfrm>
          <a:prstGeom prst="rect">
            <a:avLst/>
          </a:prstGeom>
          <a:noFill/>
          <a:ln w="38100">
            <a:solidFill>
              <a:schemeClr val="accent1"/>
            </a:solidFill>
          </a:ln>
        </p:spPr>
        <p:txBody>
          <a:bodyPr wrap="none" rtlCol="0">
            <a:spAutoFit/>
          </a:bodyPr>
          <a:lstStyle/>
          <a:p>
            <a:r>
              <a:rPr lang="en-US" dirty="0"/>
              <a:t>These get filled in by specific values for each NAIRR</a:t>
            </a:r>
          </a:p>
          <a:p>
            <a:r>
              <a:rPr lang="en-US" dirty="0"/>
              <a:t>resource that get passed in during the DAG generation, </a:t>
            </a:r>
            <a:br>
              <a:rPr lang="en-US" dirty="0"/>
            </a:br>
            <a:r>
              <a:rPr lang="en-US" dirty="0"/>
              <a:t>if any. Defaults can be set for more general usage.</a:t>
            </a:r>
          </a:p>
        </p:txBody>
      </p:sp>
      <p:cxnSp>
        <p:nvCxnSpPr>
          <p:cNvPr id="10" name="Straight Connector 9">
            <a:extLst>
              <a:ext uri="{FF2B5EF4-FFF2-40B4-BE49-F238E27FC236}">
                <a16:creationId xmlns:a16="http://schemas.microsoft.com/office/drawing/2014/main" id="{F4E815E6-00B0-9D0E-F45F-172177F29065}"/>
              </a:ext>
            </a:extLst>
          </p:cNvPr>
          <p:cNvCxnSpPr>
            <a:cxnSpLocks/>
            <a:stCxn id="5" idx="3"/>
            <a:endCxn id="8" idx="1"/>
          </p:cNvCxnSpPr>
          <p:nvPr>
            <p:custDataLst>
              <p:tags r:id="rId5"/>
            </p:custDataLst>
          </p:nvPr>
        </p:nvCxnSpPr>
        <p:spPr>
          <a:xfrm flipV="1">
            <a:off x="3883231" y="936678"/>
            <a:ext cx="2778826" cy="67836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9AECED34-B9D4-DA47-6BBA-2B2B1A74F6E5}"/>
              </a:ext>
            </a:extLst>
          </p:cNvPr>
          <p:cNvSpPr>
            <a:spLocks noGrp="1"/>
          </p:cNvSpPr>
          <p:nvPr>
            <p:ph type="sldNum" idx="12"/>
          </p:nvPr>
        </p:nvSpPr>
        <p:spPr/>
        <p:txBody>
          <a:bodyPr/>
          <a:lstStyle/>
          <a:p>
            <a:fld id="{00000000-1234-1234-1234-123412341234}" type="slidenum">
              <a:rPr lang="en" smtClean="0"/>
              <a:pPr/>
              <a:t>12</a:t>
            </a:fld>
            <a:endParaRPr lang="en" dirty="0"/>
          </a:p>
        </p:txBody>
      </p:sp>
    </p:spTree>
    <p:custDataLst>
      <p:tags r:id="rId1"/>
    </p:custDataLst>
    <p:extLst>
      <p:ext uri="{BB962C8B-B14F-4D97-AF65-F5344CB8AC3E}">
        <p14:creationId xmlns:p14="http://schemas.microsoft.com/office/powerpoint/2010/main" val="727578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1E63FB-A5E2-9B26-5228-656553AAC387}"/>
              </a:ext>
            </a:extLst>
          </p:cNvPr>
          <p:cNvSpPr>
            <a:spLocks noGrp="1"/>
          </p:cNvSpPr>
          <p:nvPr>
            <p:ph sz="half" idx="1"/>
            <p:custDataLst>
              <p:tags r:id="rId2"/>
            </p:custDataLst>
          </p:nvPr>
        </p:nvSpPr>
        <p:spPr>
          <a:xfrm>
            <a:off x="184728" y="295564"/>
            <a:ext cx="5578764" cy="5881399"/>
          </a:xfrm>
        </p:spPr>
        <p:txBody>
          <a:bodyPr>
            <a:normAutofit fontScale="92500" lnSpcReduction="10000"/>
          </a:bodyPr>
          <a:lstStyle/>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name: "Global Pretraining"</a:t>
            </a:r>
          </a:p>
          <a:p>
            <a:pPr marL="0" indent="0">
              <a:lnSpc>
                <a:spcPct val="120000"/>
              </a:lnSpc>
              <a:spcBef>
                <a:spcPts val="0"/>
              </a:spcBef>
              <a:buNone/>
            </a:pPr>
            <a:r>
              <a:rPr lang="en-US" sz="1100" dirty="0" err="1">
                <a:latin typeface="Courier New" panose="02070309020205020404" pitchFamily="49" charset="0"/>
                <a:cs typeface="Courier New" panose="02070309020205020404" pitchFamily="49" charset="0"/>
              </a:rPr>
              <a:t>submit_template</a:t>
            </a:r>
            <a:r>
              <a:rPr lang="en-US" sz="1100" dirty="0">
                <a:latin typeface="Courier New" panose="02070309020205020404" pitchFamily="49" charset="0"/>
                <a:cs typeface="Courier New" panose="02070309020205020404" pitchFamily="49" charset="0"/>
              </a:rPr>
              <a:t>: |</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universe = container</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container_image</a:t>
            </a:r>
            <a:r>
              <a:rPr lang="en-US" sz="1100" dirty="0">
                <a:latin typeface="Courier New" panose="02070309020205020404" pitchFamily="49" charset="0"/>
                <a:cs typeface="Courier New" panose="02070309020205020404" pitchFamily="49" charset="0"/>
              </a:rPr>
              <a:t> = </a:t>
            </a:r>
            <a:r>
              <a:rPr lang="en-US" sz="1100" dirty="0" err="1">
                <a:latin typeface="Courier New" panose="02070309020205020404" pitchFamily="49" charset="0"/>
                <a:cs typeface="Courier New" panose="02070309020205020404" pitchFamily="49" charset="0"/>
              </a:rPr>
              <a:t>osdf</a:t>
            </a:r>
            <a:r>
              <a:rPr lang="en-US" sz="1100" dirty="0">
                <a:latin typeface="Courier New" panose="02070309020205020404" pitchFamily="49" charset="0"/>
                <a:cs typeface="Courier New" panose="02070309020205020404" pitchFamily="49" charset="0"/>
              </a:rPr>
              <a:t>:///</a:t>
            </a:r>
            <a:r>
              <a:rPr lang="en-US" sz="1100" dirty="0" err="1">
                <a:latin typeface="Courier New" panose="02070309020205020404" pitchFamily="49" charset="0"/>
                <a:cs typeface="Courier New" panose="02070309020205020404" pitchFamily="49" charset="0"/>
              </a:rPr>
              <a:t>ospool</a:t>
            </a:r>
            <a:r>
              <a:rPr lang="en-US" sz="1100" dirty="0">
                <a:latin typeface="Courier New" panose="02070309020205020404" pitchFamily="49" charset="0"/>
                <a:cs typeface="Courier New" panose="02070309020205020404" pitchFamily="49" charset="0"/>
              </a:rPr>
              <a:t>/ap40/data/</a:t>
            </a:r>
            <a:r>
              <a:rPr lang="en-US" sz="1100" dirty="0" err="1">
                <a:latin typeface="Courier New" panose="02070309020205020404" pitchFamily="49" charset="0"/>
                <a:cs typeface="Courier New" panose="02070309020205020404" pitchFamily="49" charset="0"/>
              </a:rPr>
              <a:t>ian.ross</a:t>
            </a:r>
            <a:r>
              <a:rPr lang="en-US" sz="1100" dirty="0">
                <a:latin typeface="Courier New" panose="02070309020205020404" pitchFamily="49" charset="0"/>
                <a:cs typeface="Courier New" panose="02070309020205020404" pitchFamily="49" charset="0"/>
              </a:rPr>
              <a:t>/</a:t>
            </a:r>
            <a:r>
              <a:rPr lang="en-US" sz="1100" dirty="0" err="1">
                <a:latin typeface="Courier New" panose="02070309020205020404" pitchFamily="49" charset="0"/>
                <a:cs typeface="Courier New" panose="02070309020205020404" pitchFamily="49" charset="0"/>
              </a:rPr>
              <a:t>metl_global.sif</a:t>
            </a:r>
            <a:r>
              <a:rPr lang="en-US" sz="1100" dirty="0">
                <a:latin typeface="Courier New" panose="02070309020205020404" pitchFamily="49" charset="0"/>
                <a:cs typeface="Courier New" panose="02070309020205020404" pitchFamily="49" charset="0"/>
              </a:rPr>
              <a:t> </a:t>
            </a:r>
          </a:p>
          <a:p>
            <a:pPr marL="0" indent="0">
              <a:lnSpc>
                <a:spcPct val="120000"/>
              </a:lnSpc>
              <a:spcBef>
                <a:spcPts val="0"/>
              </a:spcBef>
              <a:buNone/>
            </a:pPr>
            <a:endParaRPr lang="en-US" sz="1100" dirty="0">
              <a:latin typeface="Courier New" panose="02070309020205020404" pitchFamily="49" charset="0"/>
              <a:cs typeface="Courier New" panose="02070309020205020404" pitchFamily="49" charset="0"/>
            </a:endParaRP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request_disk</a:t>
            </a:r>
            <a:r>
              <a:rPr lang="en-US" sz="1100" dirty="0">
                <a:latin typeface="Courier New" panose="02070309020205020404" pitchFamily="49" charset="0"/>
                <a:cs typeface="Courier New" panose="02070309020205020404" pitchFamily="49" charset="0"/>
              </a:rPr>
              <a:t> = {</a:t>
            </a:r>
            <a:r>
              <a:rPr lang="en-US" sz="1100" dirty="0" err="1">
                <a:latin typeface="Courier New" panose="02070309020205020404" pitchFamily="49" charset="0"/>
                <a:cs typeface="Courier New" panose="02070309020205020404" pitchFamily="49" charset="0"/>
              </a:rPr>
              <a:t>resource.disk</a:t>
            </a:r>
            <a:r>
              <a:rPr lang="en-US" sz="1100" dirty="0">
                <a:latin typeface="Courier New" panose="02070309020205020404" pitchFamily="49" charset="0"/>
                <a:cs typeface="Courier New" panose="02070309020205020404" pitchFamily="49" charset="0"/>
              </a:rPr>
              <a:t>}</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request_memory</a:t>
            </a:r>
            <a:r>
              <a:rPr lang="en-US" sz="1100" dirty="0">
                <a:latin typeface="Courier New" panose="02070309020205020404" pitchFamily="49" charset="0"/>
                <a:cs typeface="Courier New" panose="02070309020205020404" pitchFamily="49" charset="0"/>
              </a:rPr>
              <a:t> = {</a:t>
            </a:r>
            <a:r>
              <a:rPr lang="en-US" sz="1100" dirty="0" err="1">
                <a:latin typeface="Courier New" panose="02070309020205020404" pitchFamily="49" charset="0"/>
                <a:cs typeface="Courier New" panose="02070309020205020404" pitchFamily="49" charset="0"/>
              </a:rPr>
              <a:t>resource.mem_mb</a:t>
            </a:r>
            <a:r>
              <a:rPr lang="en-US" sz="1100" dirty="0">
                <a:latin typeface="Courier New" panose="02070309020205020404" pitchFamily="49" charset="0"/>
                <a:cs typeface="Courier New" panose="02070309020205020404" pitchFamily="49" charset="0"/>
              </a:rPr>
              <a:t>}</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request_cpus</a:t>
            </a:r>
            <a:r>
              <a:rPr lang="en-US" sz="1100" dirty="0">
                <a:latin typeface="Courier New" panose="02070309020205020404" pitchFamily="49" charset="0"/>
                <a:cs typeface="Courier New" panose="02070309020205020404" pitchFamily="49" charset="0"/>
              </a:rPr>
              <a:t> = {</a:t>
            </a:r>
            <a:r>
              <a:rPr lang="en-US" sz="1100" dirty="0" err="1">
                <a:latin typeface="Courier New" panose="02070309020205020404" pitchFamily="49" charset="0"/>
                <a:cs typeface="Courier New" panose="02070309020205020404" pitchFamily="49" charset="0"/>
              </a:rPr>
              <a:t>resource.cpus</a:t>
            </a:r>
            <a:r>
              <a:rPr lang="en-US" sz="1100" dirty="0">
                <a:latin typeface="Courier New" panose="02070309020205020404" pitchFamily="49" charset="0"/>
                <a:cs typeface="Courier New" panose="02070309020205020404" pitchFamily="49" charset="0"/>
              </a:rPr>
              <a:t>}</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request_gpus</a:t>
            </a:r>
            <a:r>
              <a:rPr lang="en-US" sz="1100" dirty="0">
                <a:latin typeface="Courier New" panose="02070309020205020404" pitchFamily="49" charset="0"/>
                <a:cs typeface="Courier New" panose="02070309020205020404" pitchFamily="49" charset="0"/>
              </a:rPr>
              <a:t> = {</a:t>
            </a:r>
            <a:r>
              <a:rPr lang="en-US" sz="1100" dirty="0" err="1">
                <a:latin typeface="Courier New" panose="02070309020205020404" pitchFamily="49" charset="0"/>
                <a:cs typeface="Courier New" panose="02070309020205020404" pitchFamily="49" charset="0"/>
              </a:rPr>
              <a:t>resource.gpus</a:t>
            </a:r>
            <a:r>
              <a:rPr lang="en-US" sz="1100" dirty="0">
                <a:latin typeface="Courier New" panose="02070309020205020404" pitchFamily="49" charset="0"/>
                <a:cs typeface="Courier New" panose="02070309020205020404" pitchFamily="49" charset="0"/>
              </a:rPr>
              <a:t>}</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gpus_minimum_memory</a:t>
            </a:r>
            <a:r>
              <a:rPr lang="en-US" sz="1100" dirty="0">
                <a:latin typeface="Courier New" panose="02070309020205020404" pitchFamily="49" charset="0"/>
                <a:cs typeface="Courier New" panose="02070309020205020404" pitchFamily="49" charset="0"/>
              </a:rPr>
              <a:t> = {</a:t>
            </a:r>
            <a:r>
              <a:rPr lang="en-US" sz="1100" dirty="0" err="1">
                <a:latin typeface="Courier New" panose="02070309020205020404" pitchFamily="49" charset="0"/>
                <a:cs typeface="Courier New" panose="02070309020205020404" pitchFamily="49" charset="0"/>
              </a:rPr>
              <a:t>resource.gpu_memory</a:t>
            </a:r>
            <a:r>
              <a:rPr lang="en-US" sz="1100" dirty="0">
                <a:latin typeface="Courier New" panose="02070309020205020404" pitchFamily="49" charset="0"/>
                <a:cs typeface="Courier New" panose="02070309020205020404" pitchFamily="49" charset="0"/>
              </a:rPr>
              <a:t>}</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gpus_minimum_capability</a:t>
            </a:r>
            <a:r>
              <a:rPr lang="en-US" sz="1100" dirty="0">
                <a:latin typeface="Courier New" panose="02070309020205020404" pitchFamily="49" charset="0"/>
                <a:cs typeface="Courier New" panose="02070309020205020404" pitchFamily="49" charset="0"/>
              </a:rPr>
              <a:t> = 7.5</a:t>
            </a:r>
          </a:p>
          <a:p>
            <a:pPr marL="0" indent="0">
              <a:lnSpc>
                <a:spcPct val="120000"/>
              </a:lnSpc>
              <a:spcBef>
                <a:spcPts val="0"/>
              </a:spcBef>
              <a:buNone/>
            </a:pPr>
            <a:endParaRPr lang="en-US" sz="1100" dirty="0">
              <a:latin typeface="Courier New" panose="02070309020205020404" pitchFamily="49" charset="0"/>
              <a:cs typeface="Courier New" panose="02070309020205020404" pitchFamily="49" charset="0"/>
            </a:endParaRP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executable = /bin/python</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transfer_executable</a:t>
            </a:r>
            <a:r>
              <a:rPr lang="en-US" sz="1100" dirty="0">
                <a:latin typeface="Courier New" panose="02070309020205020404" pitchFamily="49" charset="0"/>
                <a:cs typeface="Courier New" panose="02070309020205020404" pitchFamily="49" charset="0"/>
              </a:rPr>
              <a:t> = false</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arguments = </a:t>
            </a:r>
            <a:r>
              <a:rPr lang="en-US" sz="1100" dirty="0" err="1">
                <a:latin typeface="Courier New" panose="02070309020205020404" pitchFamily="49" charset="0"/>
                <a:cs typeface="Courier New" panose="02070309020205020404" pitchFamily="49" charset="0"/>
              </a:rPr>
              <a:t>pretrain.py</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learning_rate</a:t>
            </a:r>
            <a:r>
              <a:rPr lang="en-US" sz="1100" dirty="0">
                <a:latin typeface="Courier New" panose="02070309020205020404" pitchFamily="49" charset="0"/>
                <a:cs typeface="Courier New" panose="02070309020205020404" pitchFamily="49" charset="0"/>
              </a:rPr>
              <a:t>=$(alpha)</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queue</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vars:</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epochs: </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value: 30</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type: value</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description: "Number of epochs to train for"</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epochs_per_job</a:t>
            </a:r>
            <a:r>
              <a:rPr lang="en-US" sz="1100" dirty="0">
                <a:latin typeface="Courier New" panose="02070309020205020404" pitchFamily="49" charset="0"/>
                <a:cs typeface="Courier New" panose="02070309020205020404" pitchFamily="49" charset="0"/>
              </a:rPr>
              <a:t>: </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value: 5</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type: value</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description: "Number of epochs to train in each job"</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alpha:</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start: 0</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stop: 10</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step: 1</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type: range</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description: "learning rate example"</a:t>
            </a:r>
          </a:p>
        </p:txBody>
      </p:sp>
      <p:sp>
        <p:nvSpPr>
          <p:cNvPr id="5" name="Rectangle 4">
            <a:extLst>
              <a:ext uri="{FF2B5EF4-FFF2-40B4-BE49-F238E27FC236}">
                <a16:creationId xmlns:a16="http://schemas.microsoft.com/office/drawing/2014/main" id="{F184C09B-0130-FCA2-82AD-0A65293BE9AE}"/>
              </a:ext>
            </a:extLst>
          </p:cNvPr>
          <p:cNvSpPr/>
          <p:nvPr>
            <p:custDataLst>
              <p:tags r:id="rId3"/>
            </p:custDataLst>
          </p:nvPr>
        </p:nvSpPr>
        <p:spPr>
          <a:xfrm>
            <a:off x="1401288" y="1128156"/>
            <a:ext cx="2481943" cy="973776"/>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9AF5D46-041D-7F9A-31EF-570B8747ABB9}"/>
              </a:ext>
            </a:extLst>
          </p:cNvPr>
          <p:cNvSpPr txBox="1"/>
          <p:nvPr>
            <p:custDataLst>
              <p:tags r:id="rId4"/>
            </p:custDataLst>
          </p:nvPr>
        </p:nvSpPr>
        <p:spPr>
          <a:xfrm>
            <a:off x="6662057" y="475013"/>
            <a:ext cx="5396157" cy="923330"/>
          </a:xfrm>
          <a:prstGeom prst="rect">
            <a:avLst/>
          </a:prstGeom>
          <a:noFill/>
          <a:ln w="38100">
            <a:solidFill>
              <a:schemeClr val="accent1"/>
            </a:solidFill>
          </a:ln>
        </p:spPr>
        <p:txBody>
          <a:bodyPr wrap="none" rtlCol="0">
            <a:spAutoFit/>
          </a:bodyPr>
          <a:lstStyle/>
          <a:p>
            <a:r>
              <a:rPr lang="en-US" dirty="0"/>
              <a:t>These get filled in by specific values for each NAIRR</a:t>
            </a:r>
          </a:p>
          <a:p>
            <a:r>
              <a:rPr lang="en-US" dirty="0"/>
              <a:t>resource that get passed in during the DAG generation, </a:t>
            </a:r>
            <a:br>
              <a:rPr lang="en-US" dirty="0"/>
            </a:br>
            <a:r>
              <a:rPr lang="en-US" dirty="0"/>
              <a:t>if any. Defaults can be set for more general usage.</a:t>
            </a:r>
          </a:p>
        </p:txBody>
      </p:sp>
      <p:cxnSp>
        <p:nvCxnSpPr>
          <p:cNvPr id="10" name="Straight Connector 9">
            <a:extLst>
              <a:ext uri="{FF2B5EF4-FFF2-40B4-BE49-F238E27FC236}">
                <a16:creationId xmlns:a16="http://schemas.microsoft.com/office/drawing/2014/main" id="{F4E815E6-00B0-9D0E-F45F-172177F29065}"/>
              </a:ext>
            </a:extLst>
          </p:cNvPr>
          <p:cNvCxnSpPr>
            <a:cxnSpLocks/>
            <a:stCxn id="5" idx="3"/>
            <a:endCxn id="8" idx="1"/>
          </p:cNvCxnSpPr>
          <p:nvPr>
            <p:custDataLst>
              <p:tags r:id="rId5"/>
            </p:custDataLst>
          </p:nvPr>
        </p:nvCxnSpPr>
        <p:spPr>
          <a:xfrm flipV="1">
            <a:off x="3883231" y="936678"/>
            <a:ext cx="2778826" cy="67836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403BBF0-DFAB-142B-1887-47C1D87A50C9}"/>
              </a:ext>
            </a:extLst>
          </p:cNvPr>
          <p:cNvSpPr/>
          <p:nvPr>
            <p:custDataLst>
              <p:tags r:id="rId6"/>
            </p:custDataLst>
          </p:nvPr>
        </p:nvSpPr>
        <p:spPr>
          <a:xfrm>
            <a:off x="3420094" y="2743200"/>
            <a:ext cx="783771" cy="403761"/>
          </a:xfrm>
          <a:prstGeom prst="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33D194A-6753-87CB-80C2-A73B61C382A4}"/>
              </a:ext>
            </a:extLst>
          </p:cNvPr>
          <p:cNvSpPr txBox="1"/>
          <p:nvPr>
            <p:custDataLst>
              <p:tags r:id="rId7"/>
            </p:custDataLst>
          </p:nvPr>
        </p:nvSpPr>
        <p:spPr>
          <a:xfrm>
            <a:off x="6662057" y="2070157"/>
            <a:ext cx="5005153" cy="646331"/>
          </a:xfrm>
          <a:prstGeom prst="rect">
            <a:avLst/>
          </a:prstGeom>
          <a:noFill/>
          <a:ln w="38100">
            <a:solidFill>
              <a:schemeClr val="accent6"/>
            </a:solidFill>
          </a:ln>
        </p:spPr>
        <p:txBody>
          <a:bodyPr wrap="none" rtlCol="0">
            <a:spAutoFit/>
          </a:bodyPr>
          <a:lstStyle/>
          <a:p>
            <a:r>
              <a:rPr lang="en-US" dirty="0"/>
              <a:t>Just standard VAR usage, but must match definition</a:t>
            </a:r>
            <a:br>
              <a:rPr lang="en-US" dirty="0"/>
            </a:br>
            <a:r>
              <a:rPr lang="en-US" dirty="0"/>
              <a:t>in “vars” field</a:t>
            </a:r>
          </a:p>
        </p:txBody>
      </p:sp>
      <p:sp>
        <p:nvSpPr>
          <p:cNvPr id="14" name="Rectangle 13">
            <a:extLst>
              <a:ext uri="{FF2B5EF4-FFF2-40B4-BE49-F238E27FC236}">
                <a16:creationId xmlns:a16="http://schemas.microsoft.com/office/drawing/2014/main" id="{371014E7-7F16-DD53-6D2A-FE202BAC4AC2}"/>
              </a:ext>
            </a:extLst>
          </p:cNvPr>
          <p:cNvSpPr/>
          <p:nvPr>
            <p:custDataLst>
              <p:tags r:id="rId8"/>
            </p:custDataLst>
          </p:nvPr>
        </p:nvSpPr>
        <p:spPr>
          <a:xfrm>
            <a:off x="508661" y="4807528"/>
            <a:ext cx="583870" cy="275112"/>
          </a:xfrm>
          <a:prstGeom prst="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154567C0-EC58-A53B-1680-2CB62AC2F1BD}"/>
              </a:ext>
            </a:extLst>
          </p:cNvPr>
          <p:cNvCxnSpPr>
            <a:cxnSpLocks/>
            <a:stCxn id="12" idx="3"/>
            <a:endCxn id="13" idx="1"/>
          </p:cNvCxnSpPr>
          <p:nvPr>
            <p:custDataLst>
              <p:tags r:id="rId9"/>
            </p:custDataLst>
          </p:nvPr>
        </p:nvCxnSpPr>
        <p:spPr>
          <a:xfrm flipV="1">
            <a:off x="4203865" y="2393323"/>
            <a:ext cx="2458192" cy="551758"/>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79F3225-6D7A-4617-91BF-CD3845830B40}"/>
              </a:ext>
            </a:extLst>
          </p:cNvPr>
          <p:cNvCxnSpPr>
            <a:cxnSpLocks/>
            <a:stCxn id="14" idx="3"/>
            <a:endCxn id="13" idx="1"/>
          </p:cNvCxnSpPr>
          <p:nvPr>
            <p:custDataLst>
              <p:tags r:id="rId10"/>
            </p:custDataLst>
          </p:nvPr>
        </p:nvCxnSpPr>
        <p:spPr>
          <a:xfrm flipV="1">
            <a:off x="1092531" y="2393323"/>
            <a:ext cx="5569526" cy="2551761"/>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68E7AAD6-2E63-3324-CD4D-843F230839FD}"/>
              </a:ext>
            </a:extLst>
          </p:cNvPr>
          <p:cNvSpPr>
            <a:spLocks noGrp="1"/>
          </p:cNvSpPr>
          <p:nvPr>
            <p:ph type="sldNum" idx="12"/>
          </p:nvPr>
        </p:nvSpPr>
        <p:spPr/>
        <p:txBody>
          <a:bodyPr/>
          <a:lstStyle/>
          <a:p>
            <a:fld id="{00000000-1234-1234-1234-123412341234}" type="slidenum">
              <a:rPr lang="en" smtClean="0"/>
              <a:pPr/>
              <a:t>13</a:t>
            </a:fld>
            <a:endParaRPr lang="en" dirty="0"/>
          </a:p>
        </p:txBody>
      </p:sp>
    </p:spTree>
    <p:custDataLst>
      <p:tags r:id="rId1"/>
    </p:custDataLst>
    <p:extLst>
      <p:ext uri="{BB962C8B-B14F-4D97-AF65-F5344CB8AC3E}">
        <p14:creationId xmlns:p14="http://schemas.microsoft.com/office/powerpoint/2010/main" val="4100807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1E63FB-A5E2-9B26-5228-656553AAC387}"/>
              </a:ext>
            </a:extLst>
          </p:cNvPr>
          <p:cNvSpPr>
            <a:spLocks noGrp="1"/>
          </p:cNvSpPr>
          <p:nvPr>
            <p:ph sz="half" idx="1"/>
            <p:custDataLst>
              <p:tags r:id="rId2"/>
            </p:custDataLst>
          </p:nvPr>
        </p:nvSpPr>
        <p:spPr>
          <a:xfrm>
            <a:off x="184728" y="295564"/>
            <a:ext cx="5578764" cy="5881399"/>
          </a:xfrm>
        </p:spPr>
        <p:txBody>
          <a:bodyPr>
            <a:normAutofit fontScale="92500" lnSpcReduction="10000"/>
          </a:bodyPr>
          <a:lstStyle/>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name: "Global Pretraining"</a:t>
            </a:r>
          </a:p>
          <a:p>
            <a:pPr marL="0" indent="0">
              <a:lnSpc>
                <a:spcPct val="120000"/>
              </a:lnSpc>
              <a:spcBef>
                <a:spcPts val="0"/>
              </a:spcBef>
              <a:buNone/>
            </a:pPr>
            <a:r>
              <a:rPr lang="en-US" sz="1100" dirty="0" err="1">
                <a:latin typeface="Courier New" panose="02070309020205020404" pitchFamily="49" charset="0"/>
                <a:cs typeface="Courier New" panose="02070309020205020404" pitchFamily="49" charset="0"/>
              </a:rPr>
              <a:t>submit_template</a:t>
            </a:r>
            <a:r>
              <a:rPr lang="en-US" sz="1100" dirty="0">
                <a:latin typeface="Courier New" panose="02070309020205020404" pitchFamily="49" charset="0"/>
                <a:cs typeface="Courier New" panose="02070309020205020404" pitchFamily="49" charset="0"/>
              </a:rPr>
              <a:t>: |</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universe = container</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container_image</a:t>
            </a:r>
            <a:r>
              <a:rPr lang="en-US" sz="1100" dirty="0">
                <a:latin typeface="Courier New" panose="02070309020205020404" pitchFamily="49" charset="0"/>
                <a:cs typeface="Courier New" panose="02070309020205020404" pitchFamily="49" charset="0"/>
              </a:rPr>
              <a:t> = </a:t>
            </a:r>
            <a:r>
              <a:rPr lang="en-US" sz="1100" dirty="0" err="1">
                <a:latin typeface="Courier New" panose="02070309020205020404" pitchFamily="49" charset="0"/>
                <a:cs typeface="Courier New" panose="02070309020205020404" pitchFamily="49" charset="0"/>
              </a:rPr>
              <a:t>osdf</a:t>
            </a:r>
            <a:r>
              <a:rPr lang="en-US" sz="1100" dirty="0">
                <a:latin typeface="Courier New" panose="02070309020205020404" pitchFamily="49" charset="0"/>
                <a:cs typeface="Courier New" panose="02070309020205020404" pitchFamily="49" charset="0"/>
              </a:rPr>
              <a:t>:///</a:t>
            </a:r>
            <a:r>
              <a:rPr lang="en-US" sz="1100" dirty="0" err="1">
                <a:latin typeface="Courier New" panose="02070309020205020404" pitchFamily="49" charset="0"/>
                <a:cs typeface="Courier New" panose="02070309020205020404" pitchFamily="49" charset="0"/>
              </a:rPr>
              <a:t>ospool</a:t>
            </a:r>
            <a:r>
              <a:rPr lang="en-US" sz="1100" dirty="0">
                <a:latin typeface="Courier New" panose="02070309020205020404" pitchFamily="49" charset="0"/>
                <a:cs typeface="Courier New" panose="02070309020205020404" pitchFamily="49" charset="0"/>
              </a:rPr>
              <a:t>/ap40/data/</a:t>
            </a:r>
            <a:r>
              <a:rPr lang="en-US" sz="1100" dirty="0" err="1">
                <a:latin typeface="Courier New" panose="02070309020205020404" pitchFamily="49" charset="0"/>
                <a:cs typeface="Courier New" panose="02070309020205020404" pitchFamily="49" charset="0"/>
              </a:rPr>
              <a:t>ian.ross</a:t>
            </a:r>
            <a:r>
              <a:rPr lang="en-US" sz="1100" dirty="0">
                <a:latin typeface="Courier New" panose="02070309020205020404" pitchFamily="49" charset="0"/>
                <a:cs typeface="Courier New" panose="02070309020205020404" pitchFamily="49" charset="0"/>
              </a:rPr>
              <a:t>/</a:t>
            </a:r>
            <a:r>
              <a:rPr lang="en-US" sz="1100" dirty="0" err="1">
                <a:latin typeface="Courier New" panose="02070309020205020404" pitchFamily="49" charset="0"/>
                <a:cs typeface="Courier New" panose="02070309020205020404" pitchFamily="49" charset="0"/>
              </a:rPr>
              <a:t>metl_global.sif</a:t>
            </a:r>
            <a:r>
              <a:rPr lang="en-US" sz="1100" dirty="0">
                <a:latin typeface="Courier New" panose="02070309020205020404" pitchFamily="49" charset="0"/>
                <a:cs typeface="Courier New" panose="02070309020205020404" pitchFamily="49" charset="0"/>
              </a:rPr>
              <a:t> </a:t>
            </a:r>
          </a:p>
          <a:p>
            <a:pPr marL="0" indent="0">
              <a:lnSpc>
                <a:spcPct val="120000"/>
              </a:lnSpc>
              <a:spcBef>
                <a:spcPts val="0"/>
              </a:spcBef>
              <a:buNone/>
            </a:pPr>
            <a:endParaRPr lang="en-US" sz="1100" dirty="0">
              <a:latin typeface="Courier New" panose="02070309020205020404" pitchFamily="49" charset="0"/>
              <a:cs typeface="Courier New" panose="02070309020205020404" pitchFamily="49" charset="0"/>
            </a:endParaRP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request_disk</a:t>
            </a:r>
            <a:r>
              <a:rPr lang="en-US" sz="1100" dirty="0">
                <a:latin typeface="Courier New" panose="02070309020205020404" pitchFamily="49" charset="0"/>
                <a:cs typeface="Courier New" panose="02070309020205020404" pitchFamily="49" charset="0"/>
              </a:rPr>
              <a:t> = {</a:t>
            </a:r>
            <a:r>
              <a:rPr lang="en-US" sz="1100" dirty="0" err="1">
                <a:latin typeface="Courier New" panose="02070309020205020404" pitchFamily="49" charset="0"/>
                <a:cs typeface="Courier New" panose="02070309020205020404" pitchFamily="49" charset="0"/>
              </a:rPr>
              <a:t>resource.disk</a:t>
            </a:r>
            <a:r>
              <a:rPr lang="en-US" sz="1100" dirty="0">
                <a:latin typeface="Courier New" panose="02070309020205020404" pitchFamily="49" charset="0"/>
                <a:cs typeface="Courier New" panose="02070309020205020404" pitchFamily="49" charset="0"/>
              </a:rPr>
              <a:t>}</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request_memory</a:t>
            </a:r>
            <a:r>
              <a:rPr lang="en-US" sz="1100" dirty="0">
                <a:latin typeface="Courier New" panose="02070309020205020404" pitchFamily="49" charset="0"/>
                <a:cs typeface="Courier New" panose="02070309020205020404" pitchFamily="49" charset="0"/>
              </a:rPr>
              <a:t> = {</a:t>
            </a:r>
            <a:r>
              <a:rPr lang="en-US" sz="1100" dirty="0" err="1">
                <a:latin typeface="Courier New" panose="02070309020205020404" pitchFamily="49" charset="0"/>
                <a:cs typeface="Courier New" panose="02070309020205020404" pitchFamily="49" charset="0"/>
              </a:rPr>
              <a:t>resource.mem_mb</a:t>
            </a:r>
            <a:r>
              <a:rPr lang="en-US" sz="1100" dirty="0">
                <a:latin typeface="Courier New" panose="02070309020205020404" pitchFamily="49" charset="0"/>
                <a:cs typeface="Courier New" panose="02070309020205020404" pitchFamily="49" charset="0"/>
              </a:rPr>
              <a:t>}</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request_cpus</a:t>
            </a:r>
            <a:r>
              <a:rPr lang="en-US" sz="1100" dirty="0">
                <a:latin typeface="Courier New" panose="02070309020205020404" pitchFamily="49" charset="0"/>
                <a:cs typeface="Courier New" panose="02070309020205020404" pitchFamily="49" charset="0"/>
              </a:rPr>
              <a:t> = {</a:t>
            </a:r>
            <a:r>
              <a:rPr lang="en-US" sz="1100" dirty="0" err="1">
                <a:latin typeface="Courier New" panose="02070309020205020404" pitchFamily="49" charset="0"/>
                <a:cs typeface="Courier New" panose="02070309020205020404" pitchFamily="49" charset="0"/>
              </a:rPr>
              <a:t>resource.cpus</a:t>
            </a:r>
            <a:r>
              <a:rPr lang="en-US" sz="1100" dirty="0">
                <a:latin typeface="Courier New" panose="02070309020205020404" pitchFamily="49" charset="0"/>
                <a:cs typeface="Courier New" panose="02070309020205020404" pitchFamily="49" charset="0"/>
              </a:rPr>
              <a:t>}</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request_gpus</a:t>
            </a:r>
            <a:r>
              <a:rPr lang="en-US" sz="1100" dirty="0">
                <a:latin typeface="Courier New" panose="02070309020205020404" pitchFamily="49" charset="0"/>
                <a:cs typeface="Courier New" panose="02070309020205020404" pitchFamily="49" charset="0"/>
              </a:rPr>
              <a:t> = {</a:t>
            </a:r>
            <a:r>
              <a:rPr lang="en-US" sz="1100" dirty="0" err="1">
                <a:latin typeface="Courier New" panose="02070309020205020404" pitchFamily="49" charset="0"/>
                <a:cs typeface="Courier New" panose="02070309020205020404" pitchFamily="49" charset="0"/>
              </a:rPr>
              <a:t>resource.gpus</a:t>
            </a:r>
            <a:r>
              <a:rPr lang="en-US" sz="1100" dirty="0">
                <a:latin typeface="Courier New" panose="02070309020205020404" pitchFamily="49" charset="0"/>
                <a:cs typeface="Courier New" panose="02070309020205020404" pitchFamily="49" charset="0"/>
              </a:rPr>
              <a:t>}</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gpus_minimum_memory</a:t>
            </a:r>
            <a:r>
              <a:rPr lang="en-US" sz="1100" dirty="0">
                <a:latin typeface="Courier New" panose="02070309020205020404" pitchFamily="49" charset="0"/>
                <a:cs typeface="Courier New" panose="02070309020205020404" pitchFamily="49" charset="0"/>
              </a:rPr>
              <a:t> = {</a:t>
            </a:r>
            <a:r>
              <a:rPr lang="en-US" sz="1100" dirty="0" err="1">
                <a:latin typeface="Courier New" panose="02070309020205020404" pitchFamily="49" charset="0"/>
                <a:cs typeface="Courier New" panose="02070309020205020404" pitchFamily="49" charset="0"/>
              </a:rPr>
              <a:t>resource.gpu_memory</a:t>
            </a:r>
            <a:r>
              <a:rPr lang="en-US" sz="1100" dirty="0">
                <a:latin typeface="Courier New" panose="02070309020205020404" pitchFamily="49" charset="0"/>
                <a:cs typeface="Courier New" panose="02070309020205020404" pitchFamily="49" charset="0"/>
              </a:rPr>
              <a:t>}</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gpus_minimum_capability</a:t>
            </a:r>
            <a:r>
              <a:rPr lang="en-US" sz="1100" dirty="0">
                <a:latin typeface="Courier New" panose="02070309020205020404" pitchFamily="49" charset="0"/>
                <a:cs typeface="Courier New" panose="02070309020205020404" pitchFamily="49" charset="0"/>
              </a:rPr>
              <a:t> = 7.5</a:t>
            </a:r>
          </a:p>
          <a:p>
            <a:pPr marL="0" indent="0">
              <a:lnSpc>
                <a:spcPct val="120000"/>
              </a:lnSpc>
              <a:spcBef>
                <a:spcPts val="0"/>
              </a:spcBef>
              <a:buNone/>
            </a:pPr>
            <a:endParaRPr lang="en-US" sz="1100" dirty="0">
              <a:latin typeface="Courier New" panose="02070309020205020404" pitchFamily="49" charset="0"/>
              <a:cs typeface="Courier New" panose="02070309020205020404" pitchFamily="49" charset="0"/>
            </a:endParaRP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executable = /bin/python</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transfer_executable</a:t>
            </a:r>
            <a:r>
              <a:rPr lang="en-US" sz="1100" dirty="0">
                <a:latin typeface="Courier New" panose="02070309020205020404" pitchFamily="49" charset="0"/>
                <a:cs typeface="Courier New" panose="02070309020205020404" pitchFamily="49" charset="0"/>
              </a:rPr>
              <a:t> = false</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arguments = </a:t>
            </a:r>
            <a:r>
              <a:rPr lang="en-US" sz="1100" dirty="0" err="1">
                <a:latin typeface="Courier New" panose="02070309020205020404" pitchFamily="49" charset="0"/>
                <a:cs typeface="Courier New" panose="02070309020205020404" pitchFamily="49" charset="0"/>
              </a:rPr>
              <a:t>pretrain.py</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learning_rate</a:t>
            </a:r>
            <a:r>
              <a:rPr lang="en-US" sz="1100" dirty="0">
                <a:latin typeface="Courier New" panose="02070309020205020404" pitchFamily="49" charset="0"/>
                <a:cs typeface="Courier New" panose="02070309020205020404" pitchFamily="49" charset="0"/>
              </a:rPr>
              <a:t>=$(alpha)</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queue</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vars:</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epochs: </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value: 30</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type: value</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description: "Number of epochs to train for"</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epochs_per_job</a:t>
            </a:r>
            <a:r>
              <a:rPr lang="en-US" sz="1100" dirty="0">
                <a:latin typeface="Courier New" panose="02070309020205020404" pitchFamily="49" charset="0"/>
                <a:cs typeface="Courier New" panose="02070309020205020404" pitchFamily="49" charset="0"/>
              </a:rPr>
              <a:t>: </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value: 5</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type: value</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description: "Number of epochs to train in each job"</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alpha:</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start: 0</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stop: 10</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step: 1</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type: range</a:t>
            </a:r>
          </a:p>
          <a:p>
            <a:pPr marL="0" indent="0">
              <a:lnSpc>
                <a:spcPct val="120000"/>
              </a:lnSpc>
              <a:spcBef>
                <a:spcPts val="0"/>
              </a:spcBef>
              <a:buNone/>
            </a:pPr>
            <a:r>
              <a:rPr lang="en-US" sz="1100" dirty="0">
                <a:latin typeface="Courier New" panose="02070309020205020404" pitchFamily="49" charset="0"/>
                <a:cs typeface="Courier New" panose="02070309020205020404" pitchFamily="49" charset="0"/>
              </a:rPr>
              <a:t>      description: "learning rate example"</a:t>
            </a:r>
          </a:p>
        </p:txBody>
      </p:sp>
      <p:sp>
        <p:nvSpPr>
          <p:cNvPr id="5" name="Rectangle 4">
            <a:extLst>
              <a:ext uri="{FF2B5EF4-FFF2-40B4-BE49-F238E27FC236}">
                <a16:creationId xmlns:a16="http://schemas.microsoft.com/office/drawing/2014/main" id="{F184C09B-0130-FCA2-82AD-0A65293BE9AE}"/>
              </a:ext>
            </a:extLst>
          </p:cNvPr>
          <p:cNvSpPr/>
          <p:nvPr>
            <p:custDataLst>
              <p:tags r:id="rId3"/>
            </p:custDataLst>
          </p:nvPr>
        </p:nvSpPr>
        <p:spPr>
          <a:xfrm>
            <a:off x="1401288" y="1128156"/>
            <a:ext cx="2481943" cy="973776"/>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9AF5D46-041D-7F9A-31EF-570B8747ABB9}"/>
              </a:ext>
            </a:extLst>
          </p:cNvPr>
          <p:cNvSpPr txBox="1"/>
          <p:nvPr>
            <p:custDataLst>
              <p:tags r:id="rId4"/>
            </p:custDataLst>
          </p:nvPr>
        </p:nvSpPr>
        <p:spPr>
          <a:xfrm>
            <a:off x="6662057" y="475013"/>
            <a:ext cx="5396157" cy="923330"/>
          </a:xfrm>
          <a:prstGeom prst="rect">
            <a:avLst/>
          </a:prstGeom>
          <a:noFill/>
          <a:ln w="38100">
            <a:solidFill>
              <a:schemeClr val="accent1"/>
            </a:solidFill>
          </a:ln>
        </p:spPr>
        <p:txBody>
          <a:bodyPr wrap="none" rtlCol="0">
            <a:spAutoFit/>
          </a:bodyPr>
          <a:lstStyle/>
          <a:p>
            <a:r>
              <a:rPr lang="en-US" dirty="0"/>
              <a:t>These get filled in by specific values for each NAIRR</a:t>
            </a:r>
          </a:p>
          <a:p>
            <a:r>
              <a:rPr lang="en-US" dirty="0"/>
              <a:t>resource that get passed in during the DAG generation, </a:t>
            </a:r>
            <a:br>
              <a:rPr lang="en-US" dirty="0"/>
            </a:br>
            <a:r>
              <a:rPr lang="en-US" dirty="0"/>
              <a:t>if any. Defaults can be set for more general usage.</a:t>
            </a:r>
          </a:p>
        </p:txBody>
      </p:sp>
      <p:cxnSp>
        <p:nvCxnSpPr>
          <p:cNvPr id="10" name="Straight Connector 9">
            <a:extLst>
              <a:ext uri="{FF2B5EF4-FFF2-40B4-BE49-F238E27FC236}">
                <a16:creationId xmlns:a16="http://schemas.microsoft.com/office/drawing/2014/main" id="{F4E815E6-00B0-9D0E-F45F-172177F29065}"/>
              </a:ext>
            </a:extLst>
          </p:cNvPr>
          <p:cNvCxnSpPr>
            <a:cxnSpLocks/>
            <a:stCxn id="5" idx="3"/>
            <a:endCxn id="8" idx="1"/>
          </p:cNvCxnSpPr>
          <p:nvPr>
            <p:custDataLst>
              <p:tags r:id="rId5"/>
            </p:custDataLst>
          </p:nvPr>
        </p:nvCxnSpPr>
        <p:spPr>
          <a:xfrm flipV="1">
            <a:off x="3883231" y="936678"/>
            <a:ext cx="2778826" cy="67836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403BBF0-DFAB-142B-1887-47C1D87A50C9}"/>
              </a:ext>
            </a:extLst>
          </p:cNvPr>
          <p:cNvSpPr/>
          <p:nvPr>
            <p:custDataLst>
              <p:tags r:id="rId6"/>
            </p:custDataLst>
          </p:nvPr>
        </p:nvSpPr>
        <p:spPr>
          <a:xfrm>
            <a:off x="3420094" y="2743200"/>
            <a:ext cx="783771" cy="403761"/>
          </a:xfrm>
          <a:prstGeom prst="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33D194A-6753-87CB-80C2-A73B61C382A4}"/>
              </a:ext>
            </a:extLst>
          </p:cNvPr>
          <p:cNvSpPr txBox="1"/>
          <p:nvPr>
            <p:custDataLst>
              <p:tags r:id="rId7"/>
            </p:custDataLst>
          </p:nvPr>
        </p:nvSpPr>
        <p:spPr>
          <a:xfrm>
            <a:off x="6662057" y="2070157"/>
            <a:ext cx="5005153" cy="646331"/>
          </a:xfrm>
          <a:prstGeom prst="rect">
            <a:avLst/>
          </a:prstGeom>
          <a:noFill/>
          <a:ln w="38100">
            <a:solidFill>
              <a:schemeClr val="accent6"/>
            </a:solidFill>
          </a:ln>
        </p:spPr>
        <p:txBody>
          <a:bodyPr wrap="none" rtlCol="0">
            <a:spAutoFit/>
          </a:bodyPr>
          <a:lstStyle/>
          <a:p>
            <a:r>
              <a:rPr lang="en-US" dirty="0"/>
              <a:t>Just standard VAR usage, but must match definition</a:t>
            </a:r>
            <a:br>
              <a:rPr lang="en-US" dirty="0"/>
            </a:br>
            <a:r>
              <a:rPr lang="en-US" dirty="0"/>
              <a:t>in “vars” field</a:t>
            </a:r>
          </a:p>
        </p:txBody>
      </p:sp>
      <p:sp>
        <p:nvSpPr>
          <p:cNvPr id="14" name="Rectangle 13">
            <a:extLst>
              <a:ext uri="{FF2B5EF4-FFF2-40B4-BE49-F238E27FC236}">
                <a16:creationId xmlns:a16="http://schemas.microsoft.com/office/drawing/2014/main" id="{371014E7-7F16-DD53-6D2A-FE202BAC4AC2}"/>
              </a:ext>
            </a:extLst>
          </p:cNvPr>
          <p:cNvSpPr/>
          <p:nvPr>
            <p:custDataLst>
              <p:tags r:id="rId8"/>
            </p:custDataLst>
          </p:nvPr>
        </p:nvSpPr>
        <p:spPr>
          <a:xfrm>
            <a:off x="508661" y="4807528"/>
            <a:ext cx="583870" cy="275112"/>
          </a:xfrm>
          <a:prstGeom prst="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154567C0-EC58-A53B-1680-2CB62AC2F1BD}"/>
              </a:ext>
            </a:extLst>
          </p:cNvPr>
          <p:cNvCxnSpPr>
            <a:cxnSpLocks/>
            <a:stCxn id="12" idx="3"/>
            <a:endCxn id="13" idx="1"/>
          </p:cNvCxnSpPr>
          <p:nvPr>
            <p:custDataLst>
              <p:tags r:id="rId9"/>
            </p:custDataLst>
          </p:nvPr>
        </p:nvCxnSpPr>
        <p:spPr>
          <a:xfrm flipV="1">
            <a:off x="4203865" y="2393323"/>
            <a:ext cx="2458192" cy="551758"/>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79F3225-6D7A-4617-91BF-CD3845830B40}"/>
              </a:ext>
            </a:extLst>
          </p:cNvPr>
          <p:cNvCxnSpPr>
            <a:cxnSpLocks/>
            <a:stCxn id="14" idx="3"/>
            <a:endCxn id="13" idx="1"/>
          </p:cNvCxnSpPr>
          <p:nvPr>
            <p:custDataLst>
              <p:tags r:id="rId10"/>
            </p:custDataLst>
          </p:nvPr>
        </p:nvCxnSpPr>
        <p:spPr>
          <a:xfrm flipV="1">
            <a:off x="1092531" y="2393323"/>
            <a:ext cx="5569526" cy="2551761"/>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3AE6A8BA-8E1C-C0C0-D360-7E9B12AA41EA}"/>
              </a:ext>
            </a:extLst>
          </p:cNvPr>
          <p:cNvSpPr/>
          <p:nvPr>
            <p:custDataLst>
              <p:tags r:id="rId11"/>
            </p:custDataLst>
          </p:nvPr>
        </p:nvSpPr>
        <p:spPr>
          <a:xfrm>
            <a:off x="508661" y="3538847"/>
            <a:ext cx="4597729" cy="2505693"/>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914130FC-A811-8D47-C739-BBD94C9CD3E4}"/>
              </a:ext>
            </a:extLst>
          </p:cNvPr>
          <p:cNvSpPr txBox="1"/>
          <p:nvPr>
            <p:custDataLst>
              <p:tags r:id="rId12"/>
            </p:custDataLst>
          </p:nvPr>
        </p:nvSpPr>
        <p:spPr>
          <a:xfrm>
            <a:off x="5284726" y="3538847"/>
            <a:ext cx="6773488" cy="2554545"/>
          </a:xfrm>
          <a:prstGeom prst="rect">
            <a:avLst/>
          </a:prstGeom>
          <a:noFill/>
          <a:ln w="38100">
            <a:solidFill>
              <a:schemeClr val="accent2"/>
            </a:solidFill>
          </a:ln>
        </p:spPr>
        <p:txBody>
          <a:bodyPr wrap="square" rtlCol="0">
            <a:spAutoFit/>
          </a:bodyPr>
          <a:lstStyle/>
          <a:p>
            <a:r>
              <a:rPr lang="en-US" dirty="0"/>
              <a:t>Get slotted into VARS within the </a:t>
            </a:r>
            <a:r>
              <a:rPr lang="en-US" dirty="0" err="1"/>
              <a:t>dag</a:t>
            </a:r>
            <a:r>
              <a:rPr lang="en-US" dirty="0"/>
              <a:t>, along with some other internal</a:t>
            </a:r>
          </a:p>
          <a:p>
            <a:r>
              <a:rPr lang="en-US" dirty="0"/>
              <a:t>bookkeeping variables:</a:t>
            </a:r>
          </a:p>
          <a:p>
            <a:endParaRPr lang="en-US" dirty="0"/>
          </a:p>
          <a:p>
            <a:r>
              <a:rPr lang="en-US" sz="1100" dirty="0">
                <a:latin typeface="Courier New" panose="02070309020205020404" pitchFamily="49" charset="0"/>
                <a:cs typeface="Courier New" panose="02070309020205020404" pitchFamily="49" charset="0"/>
              </a:rPr>
              <a:t>JOB run0-train_epoch1 </a:t>
            </a:r>
            <a:r>
              <a:rPr lang="en-US" sz="1100" dirty="0" err="1">
                <a:latin typeface="Courier New" panose="02070309020205020404" pitchFamily="49" charset="0"/>
                <a:cs typeface="Courier New" panose="02070309020205020404" pitchFamily="49" charset="0"/>
              </a:rPr>
              <a:t>default_pretrain.sub</a:t>
            </a:r>
            <a:endParaRPr lang="en-US" sz="1100" dirty="0">
              <a:latin typeface="Courier New" panose="02070309020205020404" pitchFamily="49" charset="0"/>
              <a:cs typeface="Courier New" panose="02070309020205020404" pitchFamily="49" charset="0"/>
            </a:endParaRPr>
          </a:p>
          <a:p>
            <a:r>
              <a:rPr lang="en-US" sz="1100" dirty="0">
                <a:latin typeface="Courier New" panose="02070309020205020404" pitchFamily="49" charset="0"/>
                <a:cs typeface="Courier New" panose="02070309020205020404" pitchFamily="49" charset="0"/>
              </a:rPr>
              <a:t>VARS run0-train_epoch1 epoch="1" </a:t>
            </a:r>
            <a:r>
              <a:rPr lang="en-US" sz="1100" dirty="0" err="1">
                <a:latin typeface="Courier New" panose="02070309020205020404" pitchFamily="49" charset="0"/>
                <a:cs typeface="Courier New" panose="02070309020205020404" pitchFamily="49" charset="0"/>
              </a:rPr>
              <a:t>run_uuid</a:t>
            </a:r>
            <a:r>
              <a:rPr lang="en-US" sz="1100" dirty="0">
                <a:latin typeface="Courier New" panose="02070309020205020404" pitchFamily="49" charset="0"/>
                <a:cs typeface="Courier New" panose="02070309020205020404" pitchFamily="49" charset="0"/>
              </a:rPr>
              <a:t>="d35b3ea9" </a:t>
            </a:r>
            <a:r>
              <a:rPr lang="en-US" sz="1100" dirty="0" err="1">
                <a:latin typeface="Courier New" panose="02070309020205020404" pitchFamily="49" charset="0"/>
                <a:cs typeface="Courier New" panose="02070309020205020404" pitchFamily="49" charset="0"/>
              </a:rPr>
              <a:t>ResourceName</a:t>
            </a:r>
            <a:r>
              <a:rPr lang="en-US" sz="1100" dirty="0">
                <a:latin typeface="Courier New" panose="02070309020205020404" pitchFamily="49" charset="0"/>
                <a:cs typeface="Courier New" panose="02070309020205020404" pitchFamily="49" charset="0"/>
              </a:rPr>
              <a:t>="default" </a:t>
            </a:r>
          </a:p>
          <a:p>
            <a:r>
              <a:rPr lang="en-US" sz="1100" dirty="0">
                <a:latin typeface="Courier New" panose="02070309020205020404" pitchFamily="49" charset="0"/>
                <a:cs typeface="Courier New" panose="02070309020205020404" pitchFamily="49" charset="0"/>
              </a:rPr>
              <a:t>VARS run0-train_epoch1 epochs=”30" </a:t>
            </a:r>
            <a:r>
              <a:rPr lang="en-US" sz="1100" dirty="0" err="1">
                <a:latin typeface="Courier New" panose="02070309020205020404" pitchFamily="49" charset="0"/>
                <a:cs typeface="Courier New" panose="02070309020205020404" pitchFamily="49" charset="0"/>
              </a:rPr>
              <a:t>epochs_per_job</a:t>
            </a:r>
            <a:r>
              <a:rPr lang="en-US" sz="1100" dirty="0">
                <a:latin typeface="Courier New" panose="02070309020205020404" pitchFamily="49" charset="0"/>
                <a:cs typeface="Courier New" panose="02070309020205020404" pitchFamily="49" charset="0"/>
              </a:rPr>
              <a:t>=”5" </a:t>
            </a:r>
            <a:r>
              <a:rPr lang="en-US" sz="1100" dirty="0" err="1">
                <a:latin typeface="Courier New" panose="02070309020205020404" pitchFamily="49" charset="0"/>
                <a:cs typeface="Courier New" panose="02070309020205020404" pitchFamily="49" charset="0"/>
              </a:rPr>
              <a:t>run_number</a:t>
            </a:r>
            <a:r>
              <a:rPr lang="en-US" sz="1100" dirty="0">
                <a:latin typeface="Courier New" panose="02070309020205020404" pitchFamily="49" charset="0"/>
                <a:cs typeface="Courier New" panose="02070309020205020404" pitchFamily="49" charset="0"/>
              </a:rPr>
              <a:t>="0" alpha="0"</a:t>
            </a:r>
          </a:p>
          <a:p>
            <a:endParaRPr lang="en-US" sz="1100" dirty="0">
              <a:latin typeface="Courier New" panose="02070309020205020404" pitchFamily="49" charset="0"/>
              <a:cs typeface="Courier New" panose="02070309020205020404" pitchFamily="49" charset="0"/>
            </a:endParaRPr>
          </a:p>
          <a:p>
            <a:r>
              <a:rPr lang="en-US" sz="1100" dirty="0">
                <a:latin typeface="Courier New" panose="02070309020205020404" pitchFamily="49" charset="0"/>
                <a:cs typeface="Courier New" panose="02070309020205020404" pitchFamily="49" charset="0"/>
              </a:rPr>
              <a:t>JOB run1-train_epoch1 </a:t>
            </a:r>
            <a:r>
              <a:rPr lang="en-US" sz="1100" dirty="0" err="1">
                <a:latin typeface="Courier New" panose="02070309020205020404" pitchFamily="49" charset="0"/>
                <a:cs typeface="Courier New" panose="02070309020205020404" pitchFamily="49" charset="0"/>
              </a:rPr>
              <a:t>default_pretrain.sub</a:t>
            </a:r>
            <a:endParaRPr lang="en-US" sz="1100" dirty="0">
              <a:latin typeface="Courier New" panose="02070309020205020404" pitchFamily="49" charset="0"/>
              <a:cs typeface="Courier New" panose="02070309020205020404" pitchFamily="49" charset="0"/>
            </a:endParaRPr>
          </a:p>
          <a:p>
            <a:r>
              <a:rPr lang="en-US" sz="1100" dirty="0">
                <a:latin typeface="Courier New" panose="02070309020205020404" pitchFamily="49" charset="0"/>
                <a:cs typeface="Courier New" panose="02070309020205020404" pitchFamily="49" charset="0"/>
              </a:rPr>
              <a:t>VARS run1-train_epoch1 epoch="1" </a:t>
            </a:r>
            <a:r>
              <a:rPr lang="en-US" sz="1100" dirty="0" err="1">
                <a:latin typeface="Courier New" panose="02070309020205020404" pitchFamily="49" charset="0"/>
                <a:cs typeface="Courier New" panose="02070309020205020404" pitchFamily="49" charset="0"/>
              </a:rPr>
              <a:t>run_uuid</a:t>
            </a:r>
            <a:r>
              <a:rPr lang="en-US" sz="1100" dirty="0">
                <a:latin typeface="Courier New" panose="02070309020205020404" pitchFamily="49" charset="0"/>
                <a:cs typeface="Courier New" panose="02070309020205020404" pitchFamily="49" charset="0"/>
              </a:rPr>
              <a:t>="c3062075" </a:t>
            </a:r>
            <a:r>
              <a:rPr lang="en-US" sz="1100" dirty="0" err="1">
                <a:latin typeface="Courier New" panose="02070309020205020404" pitchFamily="49" charset="0"/>
                <a:cs typeface="Courier New" panose="02070309020205020404" pitchFamily="49" charset="0"/>
              </a:rPr>
              <a:t>ResourceName</a:t>
            </a:r>
            <a:r>
              <a:rPr lang="en-US" sz="1100" dirty="0">
                <a:latin typeface="Courier New" panose="02070309020205020404" pitchFamily="49" charset="0"/>
                <a:cs typeface="Courier New" panose="02070309020205020404" pitchFamily="49" charset="0"/>
              </a:rPr>
              <a:t>="default" </a:t>
            </a:r>
          </a:p>
          <a:p>
            <a:r>
              <a:rPr lang="en-US" sz="1100" dirty="0">
                <a:latin typeface="Courier New" panose="02070309020205020404" pitchFamily="49" charset="0"/>
                <a:cs typeface="Courier New" panose="02070309020205020404" pitchFamily="49" charset="0"/>
              </a:rPr>
              <a:t>VARS run1-train_epoch1 epochs=”30" </a:t>
            </a:r>
            <a:r>
              <a:rPr lang="en-US" sz="1100" dirty="0" err="1">
                <a:latin typeface="Courier New" panose="02070309020205020404" pitchFamily="49" charset="0"/>
                <a:cs typeface="Courier New" panose="02070309020205020404" pitchFamily="49" charset="0"/>
              </a:rPr>
              <a:t>epochs_per_job</a:t>
            </a:r>
            <a:r>
              <a:rPr lang="en-US" sz="1100" dirty="0">
                <a:latin typeface="Courier New" panose="02070309020205020404" pitchFamily="49" charset="0"/>
                <a:cs typeface="Courier New" panose="02070309020205020404" pitchFamily="49" charset="0"/>
              </a:rPr>
              <a:t>=”5" </a:t>
            </a:r>
            <a:r>
              <a:rPr lang="en-US" sz="1100" dirty="0" err="1">
                <a:latin typeface="Courier New" panose="02070309020205020404" pitchFamily="49" charset="0"/>
                <a:cs typeface="Courier New" panose="02070309020205020404" pitchFamily="49" charset="0"/>
              </a:rPr>
              <a:t>run_number</a:t>
            </a:r>
            <a:r>
              <a:rPr lang="en-US" sz="1100" dirty="0">
                <a:latin typeface="Courier New" panose="02070309020205020404" pitchFamily="49" charset="0"/>
                <a:cs typeface="Courier New" panose="02070309020205020404" pitchFamily="49" charset="0"/>
              </a:rPr>
              <a:t>=”0" alpha="1”</a:t>
            </a:r>
          </a:p>
          <a:p>
            <a:r>
              <a:rPr lang="en-US" sz="1100" dirty="0">
                <a:latin typeface="Courier New" panose="02070309020205020404" pitchFamily="49" charset="0"/>
                <a:cs typeface="Courier New" panose="02070309020205020404" pitchFamily="49" charset="0"/>
              </a:rPr>
              <a:t>…</a:t>
            </a:r>
          </a:p>
          <a:p>
            <a:endParaRPr lang="en-US" dirty="0"/>
          </a:p>
        </p:txBody>
      </p:sp>
      <p:cxnSp>
        <p:nvCxnSpPr>
          <p:cNvPr id="24" name="Straight Connector 23">
            <a:extLst>
              <a:ext uri="{FF2B5EF4-FFF2-40B4-BE49-F238E27FC236}">
                <a16:creationId xmlns:a16="http://schemas.microsoft.com/office/drawing/2014/main" id="{C022D6B7-D26B-5752-8F33-E1AAF3B02A25}"/>
              </a:ext>
            </a:extLst>
          </p:cNvPr>
          <p:cNvCxnSpPr>
            <a:cxnSpLocks/>
            <a:stCxn id="21" idx="3"/>
            <a:endCxn id="22" idx="1"/>
          </p:cNvCxnSpPr>
          <p:nvPr>
            <p:custDataLst>
              <p:tags r:id="rId13"/>
            </p:custDataLst>
          </p:nvPr>
        </p:nvCxnSpPr>
        <p:spPr>
          <a:xfrm>
            <a:off x="5106390" y="4791694"/>
            <a:ext cx="178336" cy="2442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045E7E4B-8D5D-877C-72F8-BFA10F8591C8}"/>
              </a:ext>
            </a:extLst>
          </p:cNvPr>
          <p:cNvSpPr>
            <a:spLocks noGrp="1"/>
          </p:cNvSpPr>
          <p:nvPr>
            <p:ph type="sldNum" idx="12"/>
          </p:nvPr>
        </p:nvSpPr>
        <p:spPr/>
        <p:txBody>
          <a:bodyPr/>
          <a:lstStyle/>
          <a:p>
            <a:fld id="{00000000-1234-1234-1234-123412341234}" type="slidenum">
              <a:rPr lang="en" smtClean="0"/>
              <a:pPr/>
              <a:t>14</a:t>
            </a:fld>
            <a:endParaRPr lang="en" dirty="0"/>
          </a:p>
        </p:txBody>
      </p:sp>
    </p:spTree>
    <p:custDataLst>
      <p:tags r:id="rId1"/>
    </p:custDataLst>
    <p:extLst>
      <p:ext uri="{BB962C8B-B14F-4D97-AF65-F5344CB8AC3E}">
        <p14:creationId xmlns:p14="http://schemas.microsoft.com/office/powerpoint/2010/main" val="1227729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30BF1-4DA1-9B8B-66E3-3C2979FEFE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7ADFA0-24FC-5BFB-0BD1-99891F1D7C97}"/>
              </a:ext>
            </a:extLst>
          </p:cNvPr>
          <p:cNvSpPr>
            <a:spLocks noGrp="1"/>
          </p:cNvSpPr>
          <p:nvPr>
            <p:ph type="title"/>
          </p:nvPr>
        </p:nvSpPr>
        <p:spPr/>
        <p:txBody>
          <a:bodyPr/>
          <a:lstStyle/>
          <a:p>
            <a:r>
              <a:rPr lang="en-US" dirty="0"/>
              <a:t>Annex-creating Service node hackery</a:t>
            </a:r>
          </a:p>
        </p:txBody>
      </p:sp>
      <p:sp>
        <p:nvSpPr>
          <p:cNvPr id="3" name="Content Placeholder 2">
            <a:extLst>
              <a:ext uri="{FF2B5EF4-FFF2-40B4-BE49-F238E27FC236}">
                <a16:creationId xmlns:a16="http://schemas.microsoft.com/office/drawing/2014/main" id="{DC2012F3-8BAA-643D-34D9-355ABFD3FCD7}"/>
              </a:ext>
            </a:extLst>
          </p:cNvPr>
          <p:cNvSpPr>
            <a:spLocks noGrp="1"/>
          </p:cNvSpPr>
          <p:nvPr>
            <p:ph idx="1"/>
          </p:nvPr>
        </p:nvSpPr>
        <p:spPr>
          <a:xfrm>
            <a:off x="838200" y="1574895"/>
            <a:ext cx="10515600" cy="4351338"/>
          </a:xfrm>
        </p:spPr>
        <p:txBody>
          <a:bodyPr>
            <a:normAutofit lnSpcReduction="10000"/>
          </a:bodyPr>
          <a:lstStyle/>
          <a:p>
            <a:r>
              <a:rPr lang="en-US" dirty="0"/>
              <a:t>Annexes require a consumable job before creation which complicates automated flow</a:t>
            </a:r>
          </a:p>
          <a:p>
            <a:r>
              <a:rPr lang="en-US" dirty="0"/>
              <a:t>Hack:</a:t>
            </a:r>
          </a:p>
          <a:p>
            <a:pPr lvl="1"/>
            <a:r>
              <a:rPr lang="en-US" dirty="0"/>
              <a:t>PRESCRIPT that drops an annex creation “request” into a directory </a:t>
            </a:r>
          </a:p>
          <a:p>
            <a:pPr lvl="1"/>
            <a:r>
              <a:rPr lang="en-US" dirty="0"/>
              <a:t>Add </a:t>
            </a:r>
            <a:r>
              <a:rPr lang="en-US" dirty="0" err="1">
                <a:latin typeface="Courier New" panose="02070309020205020404" pitchFamily="49" charset="0"/>
                <a:cs typeface="Courier New" panose="02070309020205020404" pitchFamily="49" charset="0"/>
              </a:rPr>
              <a:t>MY.TargetAnnexName</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unique_annex_name</a:t>
            </a:r>
            <a:r>
              <a:rPr lang="en-US" dirty="0">
                <a:latin typeface="Courier New" panose="02070309020205020404" pitchFamily="49" charset="0"/>
                <a:cs typeface="Courier New" panose="02070309020205020404" pitchFamily="49" charset="0"/>
              </a:rPr>
              <a:t>”</a:t>
            </a:r>
            <a:r>
              <a:rPr lang="en-US" dirty="0">
                <a:latin typeface="Helvetica Neue" panose="02000503000000020004" pitchFamily="2" charset="0"/>
                <a:ea typeface="Helvetica Neue" panose="02000503000000020004" pitchFamily="2" charset="0"/>
              </a:rPr>
              <a:t> </a:t>
            </a:r>
            <a:r>
              <a:rPr lang="en-US" dirty="0">
                <a:latin typeface="Helvetica Neue Light" panose="02000403000000020004" pitchFamily="2" charset="0"/>
                <a:ea typeface="Helvetica Neue Light" panose="02000403000000020004" pitchFamily="2" charset="0"/>
              </a:rPr>
              <a:t>to submit description </a:t>
            </a:r>
          </a:p>
          <a:p>
            <a:pPr lvl="1"/>
            <a:r>
              <a:rPr lang="en-US" dirty="0"/>
              <a:t>Create a service node that watches and acts on those requests</a:t>
            </a:r>
          </a:p>
          <a:p>
            <a:pPr lvl="2"/>
            <a:r>
              <a:rPr lang="en-US" dirty="0"/>
              <a:t>Hooks directly into the annex create/add </a:t>
            </a:r>
            <a:r>
              <a:rPr lang="en-US" dirty="0" err="1"/>
              <a:t>codepaths</a:t>
            </a:r>
            <a:r>
              <a:rPr lang="en-US" dirty="0"/>
              <a:t> within the </a:t>
            </a:r>
            <a:r>
              <a:rPr lang="en-US" dirty="0" err="1"/>
              <a:t>htcondor</a:t>
            </a:r>
            <a:r>
              <a:rPr lang="en-US" dirty="0"/>
              <a:t>-cli</a:t>
            </a:r>
          </a:p>
          <a:p>
            <a:r>
              <a:rPr lang="en-US" dirty="0"/>
              <a:t>…but hands-off annex creation feels icky…</a:t>
            </a:r>
          </a:p>
          <a:p>
            <a:pPr lvl="1"/>
            <a:r>
              <a:rPr lang="en-US" dirty="0"/>
              <a:t>Two-factor authentication at many of the NAIRR sites</a:t>
            </a:r>
          </a:p>
          <a:p>
            <a:pPr lvl="1"/>
            <a:r>
              <a:rPr lang="en-US" dirty="0"/>
              <a:t>Costly mistakes - don’t want it to “go rogue” and burn allocation.</a:t>
            </a:r>
          </a:p>
        </p:txBody>
      </p:sp>
      <p:sp>
        <p:nvSpPr>
          <p:cNvPr id="4" name="Slide Number Placeholder 3">
            <a:extLst>
              <a:ext uri="{FF2B5EF4-FFF2-40B4-BE49-F238E27FC236}">
                <a16:creationId xmlns:a16="http://schemas.microsoft.com/office/drawing/2014/main" id="{88311FA7-B773-9FD3-696D-8739A8994D77}"/>
              </a:ext>
            </a:extLst>
          </p:cNvPr>
          <p:cNvSpPr>
            <a:spLocks noGrp="1"/>
          </p:cNvSpPr>
          <p:nvPr>
            <p:ph type="sldNum" idx="12"/>
          </p:nvPr>
        </p:nvSpPr>
        <p:spPr/>
        <p:txBody>
          <a:bodyPr/>
          <a:lstStyle/>
          <a:p>
            <a:fld id="{00000000-1234-1234-1234-123412341234}" type="slidenum">
              <a:rPr lang="en" smtClean="0"/>
              <a:pPr/>
              <a:t>15</a:t>
            </a:fld>
            <a:endParaRPr lang="en" dirty="0"/>
          </a:p>
        </p:txBody>
      </p:sp>
    </p:spTree>
    <p:custDataLst>
      <p:tags r:id="rId1"/>
    </p:custDataLst>
    <p:extLst>
      <p:ext uri="{BB962C8B-B14F-4D97-AF65-F5344CB8AC3E}">
        <p14:creationId xmlns:p14="http://schemas.microsoft.com/office/powerpoint/2010/main" val="304108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51B9C-9EFE-851C-C43C-773B02EA10FE}"/>
              </a:ext>
            </a:extLst>
          </p:cNvPr>
          <p:cNvSpPr>
            <a:spLocks noGrp="1"/>
          </p:cNvSpPr>
          <p:nvPr>
            <p:ph type="title"/>
          </p:nvPr>
        </p:nvSpPr>
        <p:spPr/>
        <p:txBody>
          <a:bodyPr/>
          <a:lstStyle/>
          <a:p>
            <a:r>
              <a:rPr lang="en-US" dirty="0"/>
              <a:t>“MLDAG” status</a:t>
            </a:r>
          </a:p>
        </p:txBody>
      </p:sp>
      <p:sp>
        <p:nvSpPr>
          <p:cNvPr id="3" name="Content Placeholder 2">
            <a:extLst>
              <a:ext uri="{FF2B5EF4-FFF2-40B4-BE49-F238E27FC236}">
                <a16:creationId xmlns:a16="http://schemas.microsoft.com/office/drawing/2014/main" id="{AC93B893-4021-0BD9-EABF-A4BA60044E4F}"/>
              </a:ext>
            </a:extLst>
          </p:cNvPr>
          <p:cNvSpPr>
            <a:spLocks noGrp="1"/>
          </p:cNvSpPr>
          <p:nvPr>
            <p:ph sz="half" idx="1"/>
          </p:nvPr>
        </p:nvSpPr>
        <p:spPr>
          <a:xfrm>
            <a:off x="838199" y="1825625"/>
            <a:ext cx="5876499" cy="4351338"/>
          </a:xfrm>
        </p:spPr>
        <p:txBody>
          <a:bodyPr>
            <a:normAutofit/>
          </a:bodyPr>
          <a:lstStyle/>
          <a:p>
            <a:r>
              <a:rPr lang="en-US" dirty="0"/>
              <a:t>Very much a exploratory prototype, but initial implementation is done</a:t>
            </a:r>
          </a:p>
          <a:p>
            <a:r>
              <a:rPr lang="en-US" dirty="0"/>
              <a:t>Ongoing dogfooding</a:t>
            </a:r>
          </a:p>
          <a:p>
            <a:pPr lvl="1"/>
            <a:r>
              <a:rPr lang="en-US" dirty="0"/>
              <a:t>Plenty of edges to sand off but proving useful</a:t>
            </a:r>
          </a:p>
          <a:p>
            <a:r>
              <a:rPr lang="en-US" dirty="0"/>
              <a:t>Documentation and more testing</a:t>
            </a:r>
          </a:p>
          <a:p>
            <a:r>
              <a:rPr lang="en-US" dirty="0"/>
              <a:t>Other feature requests or experimentation?</a:t>
            </a:r>
          </a:p>
        </p:txBody>
      </p:sp>
      <p:pic>
        <p:nvPicPr>
          <p:cNvPr id="5" name="Content Placeholder 4">
            <a:extLst>
              <a:ext uri="{FF2B5EF4-FFF2-40B4-BE49-F238E27FC236}">
                <a16:creationId xmlns:a16="http://schemas.microsoft.com/office/drawing/2014/main" id="{D57788E3-C743-C93A-9DA7-65C5592D95D1}"/>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7387290" y="753527"/>
            <a:ext cx="3966510" cy="4950836"/>
          </a:xfrm>
          <a:prstGeom prst="rect">
            <a:avLst/>
          </a:prstGeom>
        </p:spPr>
      </p:pic>
      <p:sp>
        <p:nvSpPr>
          <p:cNvPr id="6" name="TextBox 5">
            <a:extLst>
              <a:ext uri="{FF2B5EF4-FFF2-40B4-BE49-F238E27FC236}">
                <a16:creationId xmlns:a16="http://schemas.microsoft.com/office/drawing/2014/main" id="{5D02FA19-C262-CEE2-EDE1-32E657ED55D5}"/>
              </a:ext>
            </a:extLst>
          </p:cNvPr>
          <p:cNvSpPr txBox="1"/>
          <p:nvPr/>
        </p:nvSpPr>
        <p:spPr>
          <a:xfrm>
            <a:off x="7100532" y="5704363"/>
            <a:ext cx="4540025" cy="246221"/>
          </a:xfrm>
          <a:prstGeom prst="rect">
            <a:avLst/>
          </a:prstGeom>
          <a:noFill/>
        </p:spPr>
        <p:txBody>
          <a:bodyPr wrap="none" rtlCol="0">
            <a:spAutoFit/>
          </a:bodyPr>
          <a:lstStyle/>
          <a:p>
            <a:r>
              <a:rPr lang="en-US" sz="1000" dirty="0"/>
              <a:t>…I don’t have a picture of my dog eating dogfood, so my dog </a:t>
            </a:r>
            <a:r>
              <a:rPr lang="en-US" sz="1000" i="1" dirty="0"/>
              <a:t>as</a:t>
            </a:r>
            <a:r>
              <a:rPr lang="en-US" sz="1000" dirty="0"/>
              <a:t> food will have to do</a:t>
            </a:r>
          </a:p>
        </p:txBody>
      </p:sp>
      <p:sp>
        <p:nvSpPr>
          <p:cNvPr id="4" name="Slide Number Placeholder 3">
            <a:extLst>
              <a:ext uri="{FF2B5EF4-FFF2-40B4-BE49-F238E27FC236}">
                <a16:creationId xmlns:a16="http://schemas.microsoft.com/office/drawing/2014/main" id="{511D5E93-A8C4-2F50-456E-F5EC830E3CA8}"/>
              </a:ext>
            </a:extLst>
          </p:cNvPr>
          <p:cNvSpPr>
            <a:spLocks noGrp="1"/>
          </p:cNvSpPr>
          <p:nvPr>
            <p:ph type="sldNum" idx="12"/>
          </p:nvPr>
        </p:nvSpPr>
        <p:spPr/>
        <p:txBody>
          <a:bodyPr/>
          <a:lstStyle/>
          <a:p>
            <a:fld id="{00000000-1234-1234-1234-123412341234}" type="slidenum">
              <a:rPr lang="en" smtClean="0"/>
              <a:pPr/>
              <a:t>16</a:t>
            </a:fld>
            <a:endParaRPr lang="en" dirty="0"/>
          </a:p>
        </p:txBody>
      </p:sp>
    </p:spTree>
    <p:custDataLst>
      <p:tags r:id="rId1"/>
    </p:custDataLst>
    <p:extLst>
      <p:ext uri="{BB962C8B-B14F-4D97-AF65-F5344CB8AC3E}">
        <p14:creationId xmlns:p14="http://schemas.microsoft.com/office/powerpoint/2010/main" val="202729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7F1DB-73CB-AB2B-080E-D76BAD5970A9}"/>
              </a:ext>
            </a:extLst>
          </p:cNvPr>
          <p:cNvSpPr>
            <a:spLocks noGrp="1"/>
          </p:cNvSpPr>
          <p:nvPr>
            <p:ph type="title"/>
          </p:nvPr>
        </p:nvSpPr>
        <p:spPr/>
        <p:txBody>
          <a:bodyPr/>
          <a:lstStyle/>
          <a:p>
            <a:r>
              <a:rPr lang="en-US" dirty="0"/>
              <a:t>“MLDAG” - Lessons learned</a:t>
            </a:r>
          </a:p>
        </p:txBody>
      </p:sp>
      <p:sp>
        <p:nvSpPr>
          <p:cNvPr id="3" name="Content Placeholder 2">
            <a:extLst>
              <a:ext uri="{FF2B5EF4-FFF2-40B4-BE49-F238E27FC236}">
                <a16:creationId xmlns:a16="http://schemas.microsoft.com/office/drawing/2014/main" id="{64EBDC9D-6336-6AD2-C569-D8067828585C}"/>
              </a:ext>
            </a:extLst>
          </p:cNvPr>
          <p:cNvSpPr>
            <a:spLocks noGrp="1"/>
          </p:cNvSpPr>
          <p:nvPr>
            <p:ph sz="half" idx="1"/>
          </p:nvPr>
        </p:nvSpPr>
        <p:spPr>
          <a:xfrm>
            <a:off x="838200" y="1825625"/>
            <a:ext cx="10515600" cy="4351338"/>
          </a:xfrm>
        </p:spPr>
        <p:txBody>
          <a:bodyPr>
            <a:normAutofit/>
          </a:bodyPr>
          <a:lstStyle/>
          <a:p>
            <a:r>
              <a:rPr lang="en-US" dirty="0"/>
              <a:t>Leveraging annexes within a DAG is tricky</a:t>
            </a:r>
          </a:p>
          <a:p>
            <a:r>
              <a:rPr lang="en-US" dirty="0"/>
              <a:t>It’s not </a:t>
            </a:r>
            <a:r>
              <a:rPr lang="en-US" i="1" dirty="0"/>
              <a:t>hard</a:t>
            </a:r>
            <a:r>
              <a:rPr lang="en-US" dirty="0"/>
              <a:t> to create these VAR expansion (hyper)parameter sweep-type DAGs, but there’s not a “recommended” way to do it. </a:t>
            </a:r>
          </a:p>
          <a:p>
            <a:pPr lvl="1"/>
            <a:r>
              <a:rPr lang="en-US" dirty="0"/>
              <a:t>So anybody who needs to do it does it differently </a:t>
            </a:r>
          </a:p>
          <a:p>
            <a:r>
              <a:rPr lang="en-US" dirty="0"/>
              <a:t>Wishlist:</a:t>
            </a:r>
          </a:p>
          <a:p>
            <a:pPr lvl="1"/>
            <a:r>
              <a:rPr lang="en-US" dirty="0"/>
              <a:t>SUBDAG-scoped VARS available at nodes</a:t>
            </a:r>
          </a:p>
          <a:p>
            <a:pPr lvl="1"/>
            <a:r>
              <a:rPr lang="en-US" dirty="0"/>
              <a:t>Macros for DAG composition with vars percolating to nodes?</a:t>
            </a:r>
          </a:p>
          <a:p>
            <a:pPr lvl="2"/>
            <a:r>
              <a:rPr lang="en-US" dirty="0" err="1">
                <a:latin typeface="Courier New" panose="02070309020205020404" pitchFamily="49" charset="0"/>
                <a:cs typeface="Courier New" panose="02070309020205020404" pitchFamily="49" charset="0"/>
              </a:rPr>
              <a:t>subdag</a:t>
            </a:r>
            <a:r>
              <a:rPr lang="en-US" dirty="0">
                <a:latin typeface="Courier New" panose="02070309020205020404" pitchFamily="49" charset="0"/>
                <a:cs typeface="Courier New" panose="02070309020205020404" pitchFamily="49" charset="0"/>
              </a:rPr>
              <a:t> alpha, beta from </a:t>
            </a:r>
            <a:r>
              <a:rPr lang="en-US" dirty="0" err="1">
                <a:latin typeface="Courier New" panose="02070309020205020404" pitchFamily="49" charset="0"/>
                <a:cs typeface="Courier New" panose="02070309020205020404" pitchFamily="49" charset="0"/>
              </a:rPr>
              <a:t>parameters.txts</a:t>
            </a:r>
            <a:endParaRPr lang="en-US" dirty="0"/>
          </a:p>
        </p:txBody>
      </p:sp>
      <p:sp>
        <p:nvSpPr>
          <p:cNvPr id="4" name="Slide Number Placeholder 3">
            <a:extLst>
              <a:ext uri="{FF2B5EF4-FFF2-40B4-BE49-F238E27FC236}">
                <a16:creationId xmlns:a16="http://schemas.microsoft.com/office/drawing/2014/main" id="{46387CC9-0794-C340-176C-427CF34420CF}"/>
              </a:ext>
            </a:extLst>
          </p:cNvPr>
          <p:cNvSpPr>
            <a:spLocks noGrp="1"/>
          </p:cNvSpPr>
          <p:nvPr>
            <p:ph type="sldNum" idx="12"/>
          </p:nvPr>
        </p:nvSpPr>
        <p:spPr/>
        <p:txBody>
          <a:bodyPr/>
          <a:lstStyle/>
          <a:p>
            <a:fld id="{00000000-1234-1234-1234-123412341234}" type="slidenum">
              <a:rPr lang="en" smtClean="0"/>
              <a:pPr/>
              <a:t>17</a:t>
            </a:fld>
            <a:endParaRPr lang="en" dirty="0"/>
          </a:p>
        </p:txBody>
      </p:sp>
    </p:spTree>
    <p:custDataLst>
      <p:tags r:id="rId1"/>
    </p:custDataLst>
    <p:extLst>
      <p:ext uri="{BB962C8B-B14F-4D97-AF65-F5344CB8AC3E}">
        <p14:creationId xmlns:p14="http://schemas.microsoft.com/office/powerpoint/2010/main" val="3388975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CCB2A-EC8A-98E7-9613-4F967A28CBBF}"/>
              </a:ext>
            </a:extLst>
          </p:cNvPr>
          <p:cNvSpPr>
            <a:spLocks noGrp="1"/>
          </p:cNvSpPr>
          <p:nvPr>
            <p:ph type="title"/>
          </p:nvPr>
        </p:nvSpPr>
        <p:spPr>
          <a:xfrm>
            <a:off x="232124" y="181384"/>
            <a:ext cx="10515600" cy="1325563"/>
          </a:xfrm>
        </p:spPr>
        <p:txBody>
          <a:bodyPr/>
          <a:lstStyle/>
          <a:p>
            <a:r>
              <a:rPr lang="en-US" dirty="0"/>
              <a:t>The current </a:t>
            </a:r>
            <a:r>
              <a:rPr lang="en-US" dirty="0" err="1"/>
              <a:t>dag</a:t>
            </a:r>
            <a:r>
              <a:rPr lang="en-US" dirty="0"/>
              <a:t> (more or less)</a:t>
            </a:r>
          </a:p>
        </p:txBody>
      </p:sp>
      <p:sp>
        <p:nvSpPr>
          <p:cNvPr id="3" name="Content Placeholder 2">
            <a:extLst>
              <a:ext uri="{FF2B5EF4-FFF2-40B4-BE49-F238E27FC236}">
                <a16:creationId xmlns:a16="http://schemas.microsoft.com/office/drawing/2014/main" id="{518D7894-7661-171A-18E8-A9DF56124AB9}"/>
              </a:ext>
            </a:extLst>
          </p:cNvPr>
          <p:cNvSpPr>
            <a:spLocks noGrp="1"/>
          </p:cNvSpPr>
          <p:nvPr>
            <p:ph sz="half" idx="1"/>
          </p:nvPr>
        </p:nvSpPr>
        <p:spPr>
          <a:xfrm>
            <a:off x="232124" y="1323206"/>
            <a:ext cx="8540087" cy="4853757"/>
          </a:xfrm>
        </p:spPr>
        <p:txBody>
          <a:bodyPr>
            <a:normAutofit fontScale="92500" lnSpcReduction="10000"/>
          </a:bodyPr>
          <a:lstStyle/>
          <a:p>
            <a:pPr marL="0" indent="0">
              <a:buNone/>
            </a:pPr>
            <a:r>
              <a:rPr lang="en-US" sz="1400" dirty="0">
                <a:latin typeface="Courier New" panose="02070309020205020404" pitchFamily="49" charset="0"/>
                <a:cs typeface="Courier New" panose="02070309020205020404" pitchFamily="49" charset="0"/>
              </a:rPr>
              <a:t>…</a:t>
            </a:r>
          </a:p>
          <a:p>
            <a:pPr marL="0" indent="0">
              <a:buNone/>
            </a:pPr>
            <a:r>
              <a:rPr lang="en-US" sz="1400" dirty="0">
                <a:highlight>
                  <a:srgbClr val="B2F2BC"/>
                </a:highlight>
                <a:latin typeface="Courier New" panose="02070309020205020404" pitchFamily="49" charset="0"/>
                <a:cs typeface="Courier New" panose="02070309020205020404" pitchFamily="49" charset="0"/>
              </a:rPr>
              <a:t>PARENT run0-train_epoch0 CHILD run0-train_epoch1</a:t>
            </a:r>
          </a:p>
          <a:p>
            <a:pPr marL="0" indent="0">
              <a:buNone/>
            </a:pPr>
            <a:r>
              <a:rPr lang="en-US" sz="1400" dirty="0">
                <a:highlight>
                  <a:srgbClr val="B2F2BC"/>
                </a:highlight>
                <a:latin typeface="Courier New" panose="02070309020205020404" pitchFamily="49" charset="0"/>
                <a:cs typeface="Courier New" panose="02070309020205020404" pitchFamily="49" charset="0"/>
              </a:rPr>
              <a:t>PARENT run0-train_epoch0 CHILD run0-eval_epoch1</a:t>
            </a:r>
          </a:p>
          <a:p>
            <a:pPr marL="0" indent="0">
              <a:buNone/>
            </a:pPr>
            <a:r>
              <a:rPr lang="en-US" sz="1400" dirty="0">
                <a:highlight>
                  <a:srgbClr val="B2F2BC"/>
                </a:highlight>
                <a:latin typeface="Courier New" panose="02070309020205020404" pitchFamily="49" charset="0"/>
                <a:cs typeface="Courier New" panose="02070309020205020404" pitchFamily="49" charset="0"/>
              </a:rPr>
              <a:t>PARENT run0-train_epoch1 CHILD run0-train_epoch2</a:t>
            </a:r>
          </a:p>
          <a:p>
            <a:pPr marL="0" indent="0">
              <a:buNone/>
            </a:pPr>
            <a:r>
              <a:rPr lang="en-US" sz="1400" dirty="0">
                <a:highlight>
                  <a:srgbClr val="B2F2BC"/>
                </a:highlight>
                <a:latin typeface="Courier New" panose="02070309020205020404" pitchFamily="49" charset="0"/>
                <a:cs typeface="Courier New" panose="02070309020205020404" pitchFamily="49" charset="0"/>
              </a:rPr>
              <a:t>PARENT run0-train_epoch1 CHILD run0-eval_epoch2</a:t>
            </a:r>
          </a:p>
          <a:p>
            <a:pPr marL="0" indent="0">
              <a:buNone/>
            </a:pPr>
            <a:r>
              <a:rPr lang="en-US" sz="1400" dirty="0">
                <a:highlight>
                  <a:srgbClr val="B2F2BC"/>
                </a:highlight>
                <a:latin typeface="Courier New" panose="02070309020205020404" pitchFamily="49" charset="0"/>
                <a:cs typeface="Courier New" panose="02070309020205020404" pitchFamily="49" charset="0"/>
              </a:rPr>
              <a:t>…</a:t>
            </a:r>
          </a:p>
          <a:p>
            <a:pPr marL="0" indent="0">
              <a:buNone/>
            </a:pPr>
            <a:r>
              <a:rPr lang="en-US" sz="1400" dirty="0">
                <a:highlight>
                  <a:srgbClr val="B2F2BC"/>
                </a:highlight>
                <a:latin typeface="Courier New" panose="02070309020205020404" pitchFamily="49" charset="0"/>
                <a:cs typeface="Courier New" panose="02070309020205020404" pitchFamily="49" charset="0"/>
              </a:rPr>
              <a:t>VARS run0-train_epoch0 epoch=1 a=0.001</a:t>
            </a:r>
          </a:p>
          <a:p>
            <a:pPr marL="0" indent="0">
              <a:buNone/>
            </a:pPr>
            <a:r>
              <a:rPr lang="en-US" sz="1400" dirty="0">
                <a:highlight>
                  <a:srgbClr val="B2F2BC"/>
                </a:highlight>
                <a:latin typeface="Courier New" panose="02070309020205020404" pitchFamily="49" charset="0"/>
                <a:cs typeface="Courier New" panose="02070309020205020404" pitchFamily="49" charset="0"/>
              </a:rPr>
              <a:t>VARS run0-train_epoch1 epoch=2 a=0.001 </a:t>
            </a:r>
          </a:p>
          <a:p>
            <a:pPr marL="0" indent="0">
              <a:buNone/>
            </a:pPr>
            <a:r>
              <a:rPr lang="en-US" sz="1400" dirty="0">
                <a:highlight>
                  <a:srgbClr val="A4D9FF"/>
                </a:highlight>
                <a:latin typeface="Courier New" panose="02070309020205020404" pitchFamily="49" charset="0"/>
                <a:cs typeface="Courier New" panose="02070309020205020404" pitchFamily="49" charset="0"/>
              </a:rPr>
              <a:t>PARENT run1-train_epoch0 CHILD run1-train_epoch1</a:t>
            </a:r>
          </a:p>
          <a:p>
            <a:pPr marL="0" indent="0">
              <a:buNone/>
            </a:pPr>
            <a:r>
              <a:rPr lang="en-US" sz="1400" dirty="0">
                <a:highlight>
                  <a:srgbClr val="A4D9FF"/>
                </a:highlight>
                <a:latin typeface="Courier New" panose="02070309020205020404" pitchFamily="49" charset="0"/>
                <a:cs typeface="Courier New" panose="02070309020205020404" pitchFamily="49" charset="0"/>
              </a:rPr>
              <a:t>PARENT run1-train_epoch1 CHILD run1-eval_epoch2</a:t>
            </a:r>
          </a:p>
          <a:p>
            <a:pPr marL="0" indent="0">
              <a:buNone/>
            </a:pPr>
            <a:r>
              <a:rPr lang="en-US" sz="1400" dirty="0">
                <a:highlight>
                  <a:srgbClr val="A4D9FF"/>
                </a:highlight>
                <a:latin typeface="Courier New" panose="02070309020205020404" pitchFamily="49" charset="0"/>
                <a:cs typeface="Courier New" panose="02070309020205020404" pitchFamily="49" charset="0"/>
              </a:rPr>
              <a:t>PARENT run1-train_epoch1 CHILD run1-train_epoch2</a:t>
            </a:r>
          </a:p>
          <a:p>
            <a:pPr marL="0" indent="0">
              <a:buNone/>
            </a:pPr>
            <a:r>
              <a:rPr lang="en-US" sz="1400" dirty="0">
                <a:highlight>
                  <a:srgbClr val="A4D9FF"/>
                </a:highlight>
                <a:latin typeface="Courier New" panose="02070309020205020404" pitchFamily="49" charset="0"/>
                <a:cs typeface="Courier New" panose="02070309020205020404" pitchFamily="49" charset="0"/>
              </a:rPr>
              <a:t>PARENT run1-train_epoch1 CHILD run1-eval_epoch2</a:t>
            </a:r>
          </a:p>
          <a:p>
            <a:pPr marL="0" indent="0">
              <a:buNone/>
            </a:pPr>
            <a:r>
              <a:rPr lang="en-US" sz="1400" dirty="0">
                <a:highlight>
                  <a:srgbClr val="A4D9FF"/>
                </a:highlight>
                <a:latin typeface="Courier New" panose="02070309020205020404" pitchFamily="49" charset="0"/>
                <a:cs typeface="Courier New" panose="02070309020205020404" pitchFamily="49" charset="0"/>
              </a:rPr>
              <a:t>…</a:t>
            </a:r>
          </a:p>
          <a:p>
            <a:pPr marL="0" indent="0">
              <a:buNone/>
            </a:pPr>
            <a:r>
              <a:rPr lang="en-US" sz="1400" dirty="0">
                <a:highlight>
                  <a:srgbClr val="A4D9FF"/>
                </a:highlight>
                <a:latin typeface="Courier New" panose="02070309020205020404" pitchFamily="49" charset="0"/>
                <a:cs typeface="Courier New" panose="02070309020205020404" pitchFamily="49" charset="0"/>
              </a:rPr>
              <a:t>VARS run1-train_epoch0 epoch=1 a=0.002</a:t>
            </a:r>
          </a:p>
          <a:p>
            <a:pPr marL="0" indent="0">
              <a:buNone/>
            </a:pPr>
            <a:r>
              <a:rPr lang="en-US" sz="1400" dirty="0">
                <a:highlight>
                  <a:srgbClr val="A4D9FF"/>
                </a:highlight>
                <a:latin typeface="Courier New" panose="02070309020205020404" pitchFamily="49" charset="0"/>
                <a:cs typeface="Courier New" panose="02070309020205020404" pitchFamily="49" charset="0"/>
              </a:rPr>
              <a:t>VARS run1-train_epoch1 epoch=2 a=0.002</a:t>
            </a:r>
          </a:p>
          <a:p>
            <a:pPr marL="0" indent="0">
              <a:buNone/>
            </a:pPr>
            <a:r>
              <a:rPr lang="en-US" sz="1400" dirty="0">
                <a:latin typeface="Courier New" panose="02070309020205020404" pitchFamily="49" charset="0"/>
                <a:cs typeface="Courier New" panose="02070309020205020404" pitchFamily="49" charset="0"/>
              </a:rPr>
              <a:t>…</a:t>
            </a:r>
            <a:endParaRPr lang="en-US" sz="1400" dirty="0">
              <a:highlight>
                <a:srgbClr val="FFFF00"/>
              </a:highlight>
              <a:latin typeface="Courier New" panose="02070309020205020404" pitchFamily="49" charset="0"/>
              <a:cs typeface="Courier New" panose="02070309020205020404" pitchFamily="49" charset="0"/>
            </a:endParaRPr>
          </a:p>
        </p:txBody>
      </p:sp>
      <p:sp>
        <p:nvSpPr>
          <p:cNvPr id="4" name="Content Placeholder 3">
            <a:extLst>
              <a:ext uri="{FF2B5EF4-FFF2-40B4-BE49-F238E27FC236}">
                <a16:creationId xmlns:a16="http://schemas.microsoft.com/office/drawing/2014/main" id="{F5EB4243-9493-6B07-6E2A-496D251172C1}"/>
              </a:ext>
            </a:extLst>
          </p:cNvPr>
          <p:cNvSpPr>
            <a:spLocks noGrp="1"/>
          </p:cNvSpPr>
          <p:nvPr>
            <p:ph sz="half" idx="2"/>
          </p:nvPr>
        </p:nvSpPr>
        <p:spPr>
          <a:xfrm>
            <a:off x="6314365" y="5191718"/>
            <a:ext cx="5257800" cy="1464286"/>
          </a:xfrm>
        </p:spPr>
        <p:txBody>
          <a:bodyPr>
            <a:normAutofit fontScale="92500" lnSpcReduction="10000"/>
          </a:bodyPr>
          <a:lstStyle/>
          <a:p>
            <a:r>
              <a:rPr lang="en-US" dirty="0"/>
              <a:t>Not hard to write a script to generate these, but why should everybody need to? </a:t>
            </a:r>
          </a:p>
        </p:txBody>
      </p:sp>
      <p:pic>
        <p:nvPicPr>
          <p:cNvPr id="5" name="Picture 4">
            <a:extLst>
              <a:ext uri="{FF2B5EF4-FFF2-40B4-BE49-F238E27FC236}">
                <a16:creationId xmlns:a16="http://schemas.microsoft.com/office/drawing/2014/main" id="{B9A3B269-1064-6C43-643D-C0C14E11F0B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693581" y="844165"/>
            <a:ext cx="5041900" cy="4178300"/>
          </a:xfrm>
          <a:prstGeom prst="rect">
            <a:avLst/>
          </a:prstGeom>
        </p:spPr>
      </p:pic>
      <p:sp>
        <p:nvSpPr>
          <p:cNvPr id="6" name="Slide Number Placeholder 5">
            <a:extLst>
              <a:ext uri="{FF2B5EF4-FFF2-40B4-BE49-F238E27FC236}">
                <a16:creationId xmlns:a16="http://schemas.microsoft.com/office/drawing/2014/main" id="{59D7367D-69A8-B7A4-236B-A491891C4725}"/>
              </a:ext>
            </a:extLst>
          </p:cNvPr>
          <p:cNvSpPr>
            <a:spLocks noGrp="1"/>
          </p:cNvSpPr>
          <p:nvPr>
            <p:ph type="sldNum" idx="12"/>
          </p:nvPr>
        </p:nvSpPr>
        <p:spPr/>
        <p:txBody>
          <a:bodyPr/>
          <a:lstStyle/>
          <a:p>
            <a:fld id="{00000000-1234-1234-1234-123412341234}" type="slidenum">
              <a:rPr lang="en" smtClean="0"/>
              <a:pPr/>
              <a:t>18</a:t>
            </a:fld>
            <a:endParaRPr lang="en" dirty="0"/>
          </a:p>
        </p:txBody>
      </p:sp>
    </p:spTree>
    <p:custDataLst>
      <p:tags r:id="rId1"/>
    </p:custDataLst>
    <p:extLst>
      <p:ext uri="{BB962C8B-B14F-4D97-AF65-F5344CB8AC3E}">
        <p14:creationId xmlns:p14="http://schemas.microsoft.com/office/powerpoint/2010/main" val="2582292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73C40-ED68-165E-617D-0C5D249962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145ABA-7ADF-7E8B-9E16-8AAF3D5C4D93}"/>
              </a:ext>
            </a:extLst>
          </p:cNvPr>
          <p:cNvSpPr>
            <a:spLocks noGrp="1"/>
          </p:cNvSpPr>
          <p:nvPr>
            <p:ph type="title"/>
            <p:custDataLst>
              <p:tags r:id="rId2"/>
            </p:custDataLst>
          </p:nvPr>
        </p:nvSpPr>
        <p:spPr>
          <a:xfrm>
            <a:off x="124767" y="90386"/>
            <a:ext cx="10515600" cy="1325563"/>
          </a:xfrm>
        </p:spPr>
        <p:txBody>
          <a:bodyPr/>
          <a:lstStyle/>
          <a:p>
            <a:r>
              <a:rPr lang="en-US" dirty="0"/>
              <a:t>A nicer approach?</a:t>
            </a:r>
          </a:p>
        </p:txBody>
      </p:sp>
      <p:sp>
        <p:nvSpPr>
          <p:cNvPr id="3" name="Content Placeholder 2">
            <a:extLst>
              <a:ext uri="{FF2B5EF4-FFF2-40B4-BE49-F238E27FC236}">
                <a16:creationId xmlns:a16="http://schemas.microsoft.com/office/drawing/2014/main" id="{6A497479-0D36-D90F-D171-F50C17C677E7}"/>
              </a:ext>
            </a:extLst>
          </p:cNvPr>
          <p:cNvSpPr>
            <a:spLocks noGrp="1"/>
          </p:cNvSpPr>
          <p:nvPr>
            <p:ph sz="half" idx="1"/>
            <p:custDataLst>
              <p:tags r:id="rId3"/>
            </p:custDataLst>
          </p:nvPr>
        </p:nvSpPr>
        <p:spPr>
          <a:xfrm>
            <a:off x="200967" y="1553191"/>
            <a:ext cx="5971233" cy="2585601"/>
          </a:xfrm>
          <a:solidFill>
            <a:schemeClr val="bg2"/>
          </a:solidFill>
        </p:spPr>
        <p:txBody>
          <a:bodyPr>
            <a:normAutofit fontScale="92500" lnSpcReduction="10000"/>
          </a:bodyPr>
          <a:lstStyle/>
          <a:p>
            <a:pPr marL="0" indent="0">
              <a:buNone/>
            </a:pPr>
            <a:r>
              <a:rPr lang="en-US" sz="1400" dirty="0">
                <a:latin typeface="Courier New" panose="02070309020205020404" pitchFamily="49" charset="0"/>
                <a:cs typeface="Courier New" panose="02070309020205020404" pitchFamily="49" charset="0"/>
              </a:rPr>
              <a:t>…</a:t>
            </a:r>
          </a:p>
          <a:p>
            <a:pPr marL="0" indent="0">
              <a:buNone/>
            </a:pPr>
            <a:r>
              <a:rPr lang="en-US" sz="1400" dirty="0">
                <a:latin typeface="Courier New" panose="02070309020205020404" pitchFamily="49" charset="0"/>
                <a:cs typeface="Courier New" panose="02070309020205020404" pitchFamily="49" charset="0"/>
              </a:rPr>
              <a:t>PARENT {run}-train_epoch0 CHILD {run}-train_epoch1</a:t>
            </a:r>
          </a:p>
          <a:p>
            <a:pPr marL="0" indent="0">
              <a:buNone/>
            </a:pPr>
            <a:r>
              <a:rPr lang="en-US" sz="1400" dirty="0">
                <a:latin typeface="Courier New" panose="02070309020205020404" pitchFamily="49" charset="0"/>
                <a:cs typeface="Courier New" panose="02070309020205020404" pitchFamily="49" charset="0"/>
              </a:rPr>
              <a:t>PARENT {run}-train_epoch0 CHILD {run}-eval_epoch1</a:t>
            </a:r>
          </a:p>
          <a:p>
            <a:pPr marL="0" indent="0">
              <a:buNone/>
            </a:pPr>
            <a:r>
              <a:rPr lang="en-US" sz="1400" dirty="0">
                <a:latin typeface="Courier New" panose="02070309020205020404" pitchFamily="49" charset="0"/>
                <a:cs typeface="Courier New" panose="02070309020205020404" pitchFamily="49" charset="0"/>
              </a:rPr>
              <a:t>PARENT {run}-train_epoch1 CHILD {run}-train_epoch2</a:t>
            </a:r>
          </a:p>
          <a:p>
            <a:pPr marL="0" indent="0">
              <a:buNone/>
            </a:pPr>
            <a:r>
              <a:rPr lang="en-US" sz="1400" dirty="0">
                <a:latin typeface="Courier New" panose="02070309020205020404" pitchFamily="49" charset="0"/>
                <a:cs typeface="Courier New" panose="02070309020205020404" pitchFamily="49" charset="0"/>
              </a:rPr>
              <a:t>PARENT {run}-train_epoch1 CHILD {run}-eval_epoch2</a:t>
            </a:r>
          </a:p>
          <a:p>
            <a:pPr marL="0" indent="0">
              <a:buNone/>
            </a:pPr>
            <a:r>
              <a:rPr lang="en-US" sz="1400" dirty="0">
                <a:latin typeface="Courier New" panose="02070309020205020404" pitchFamily="49" charset="0"/>
                <a:cs typeface="Courier New" panose="02070309020205020404" pitchFamily="49" charset="0"/>
              </a:rPr>
              <a:t>VARS {run}-train_epoch0 epoch=1 a={a}</a:t>
            </a:r>
          </a:p>
          <a:p>
            <a:pPr marL="0" indent="0">
              <a:buNone/>
            </a:pPr>
            <a:r>
              <a:rPr lang="en-US" sz="1400" dirty="0">
                <a:latin typeface="Courier New" panose="02070309020205020404" pitchFamily="49" charset="0"/>
                <a:cs typeface="Courier New" panose="02070309020205020404" pitchFamily="49" charset="0"/>
              </a:rPr>
              <a:t>VARS {run}-train_epoch1 epoch=2 a={a}</a:t>
            </a:r>
          </a:p>
          <a:p>
            <a:pPr marL="0" indent="0">
              <a:buNone/>
            </a:pPr>
            <a:r>
              <a:rPr lang="en-US" sz="1400" dirty="0">
                <a:latin typeface="Courier New" panose="02070309020205020404" pitchFamily="49" charset="0"/>
                <a:cs typeface="Courier New" panose="02070309020205020404" pitchFamily="49" charset="0"/>
              </a:rPr>
              <a:t>VARS {run}-train_epoch2 epoch=3 a={a}</a:t>
            </a:r>
          </a:p>
          <a:p>
            <a:pPr marL="0" indent="0">
              <a:buNone/>
            </a:pPr>
            <a:r>
              <a:rPr lang="en-US" sz="1400" dirty="0">
                <a:latin typeface="Courier New" panose="02070309020205020404" pitchFamily="49" charset="0"/>
                <a:cs typeface="Courier New" panose="02070309020205020404" pitchFamily="49" charset="0"/>
              </a:rPr>
              <a:t>…</a:t>
            </a:r>
            <a:endParaRPr lang="en-US" sz="1400" dirty="0">
              <a:highlight>
                <a:srgbClr val="FFFF00"/>
              </a:highlight>
              <a:latin typeface="Courier New" panose="02070309020205020404" pitchFamily="49" charset="0"/>
              <a:cs typeface="Courier New" panose="02070309020205020404" pitchFamily="49" charset="0"/>
            </a:endParaRPr>
          </a:p>
        </p:txBody>
      </p:sp>
      <p:sp>
        <p:nvSpPr>
          <p:cNvPr id="4" name="Content Placeholder 3">
            <a:extLst>
              <a:ext uri="{FF2B5EF4-FFF2-40B4-BE49-F238E27FC236}">
                <a16:creationId xmlns:a16="http://schemas.microsoft.com/office/drawing/2014/main" id="{A372AB75-73C5-C606-F097-C51C58F39419}"/>
              </a:ext>
            </a:extLst>
          </p:cNvPr>
          <p:cNvSpPr>
            <a:spLocks noGrp="1"/>
          </p:cNvSpPr>
          <p:nvPr>
            <p:ph sz="half" idx="2"/>
            <p:custDataLst>
              <p:tags r:id="rId4"/>
            </p:custDataLst>
          </p:nvPr>
        </p:nvSpPr>
        <p:spPr/>
        <p:txBody>
          <a:bodyPr>
            <a:normAutofit fontScale="92500" lnSpcReduction="10000"/>
          </a:bodyPr>
          <a:lstStyle/>
          <a:p>
            <a:endParaRPr lang="en-US" dirty="0"/>
          </a:p>
        </p:txBody>
      </p:sp>
      <p:pic>
        <p:nvPicPr>
          <p:cNvPr id="5" name="Picture 4">
            <a:extLst>
              <a:ext uri="{FF2B5EF4-FFF2-40B4-BE49-F238E27FC236}">
                <a16:creationId xmlns:a16="http://schemas.microsoft.com/office/drawing/2014/main" id="{24078737-F420-EEA3-7F31-9F14BEEA111C}"/>
              </a:ext>
            </a:extLst>
          </p:cNvPr>
          <p:cNvPicPr>
            <a:picLocks noChangeAspect="1"/>
          </p:cNvPicPr>
          <p:nvPr>
            <p:custDataLst>
              <p:tags r:id="rId5"/>
            </p:custDataLst>
          </p:nvPr>
        </p:nvPicPr>
        <p:blipFill>
          <a:blip r:embed="rId11"/>
          <a:stretch>
            <a:fillRect/>
          </a:stretch>
        </p:blipFill>
        <p:spPr>
          <a:xfrm>
            <a:off x="6750329" y="184289"/>
            <a:ext cx="5041900" cy="4178300"/>
          </a:xfrm>
          <a:prstGeom prst="rect">
            <a:avLst/>
          </a:prstGeom>
        </p:spPr>
      </p:pic>
      <p:sp>
        <p:nvSpPr>
          <p:cNvPr id="6" name="Content Placeholder 2">
            <a:extLst>
              <a:ext uri="{FF2B5EF4-FFF2-40B4-BE49-F238E27FC236}">
                <a16:creationId xmlns:a16="http://schemas.microsoft.com/office/drawing/2014/main" id="{6991B35E-4834-6135-E449-9A9006C1B04E}"/>
              </a:ext>
            </a:extLst>
          </p:cNvPr>
          <p:cNvSpPr txBox="1">
            <a:spLocks/>
          </p:cNvSpPr>
          <p:nvPr>
            <p:custDataLst>
              <p:tags r:id="rId6"/>
            </p:custDataLst>
          </p:nvPr>
        </p:nvSpPr>
        <p:spPr>
          <a:xfrm>
            <a:off x="124767" y="4591373"/>
            <a:ext cx="5971233" cy="1585590"/>
          </a:xfrm>
          <a:prstGeom prst="rect">
            <a:avLst/>
          </a:prstGeom>
          <a:solidFill>
            <a:schemeClr val="accent4">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latin typeface="Courier New" panose="02070309020205020404" pitchFamily="49" charset="0"/>
                <a:cs typeface="Courier New" panose="02070309020205020404" pitchFamily="49" charset="0"/>
              </a:rPr>
              <a:t>GEN SUBDAG </a:t>
            </a:r>
            <a:r>
              <a:rPr lang="en-US" sz="1400" dirty="0" err="1">
                <a:latin typeface="Courier New" panose="02070309020205020404" pitchFamily="49" charset="0"/>
                <a:cs typeface="Courier New" panose="02070309020205020404" pitchFamily="49" charset="0"/>
              </a:rPr>
              <a:t>train_flow</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train.subdag</a:t>
            </a:r>
            <a:r>
              <a:rPr lang="en-US" sz="1400" dirty="0">
                <a:latin typeface="Courier New" panose="02070309020205020404" pitchFamily="49" charset="0"/>
                <a:cs typeface="Courier New" panose="02070309020205020404" pitchFamily="49" charset="0"/>
              </a:rPr>
              <a:t> run, a from \</a:t>
            </a:r>
          </a:p>
          <a:p>
            <a:pPr marL="0" indent="0">
              <a:buFont typeface="Arial" panose="020B0604020202020204" pitchFamily="34" charset="0"/>
              <a:buNone/>
            </a:pPr>
            <a:r>
              <a:rPr lang="en-US" sz="1400" dirty="0">
                <a:latin typeface="Courier New" panose="02070309020205020404" pitchFamily="49" charset="0"/>
                <a:cs typeface="Courier New" panose="02070309020205020404" pitchFamily="49" charset="0"/>
              </a:rPr>
              <a:t>   1, 0.001 \</a:t>
            </a:r>
          </a:p>
          <a:p>
            <a:pPr marL="0" indent="0">
              <a:buFont typeface="Arial" panose="020B0604020202020204" pitchFamily="34" charset="0"/>
              <a:buNone/>
            </a:pPr>
            <a:r>
              <a:rPr lang="en-US" sz="1400" dirty="0">
                <a:latin typeface="Courier New" panose="02070309020205020404" pitchFamily="49" charset="0"/>
                <a:cs typeface="Courier New" panose="02070309020205020404" pitchFamily="49" charset="0"/>
              </a:rPr>
              <a:t>   2, 0.002 \</a:t>
            </a:r>
          </a:p>
          <a:p>
            <a:pPr marL="0" indent="0">
              <a:buFont typeface="Arial" panose="020B0604020202020204" pitchFamily="34" charset="0"/>
              <a:buNone/>
            </a:pPr>
            <a:r>
              <a:rPr lang="en-US" sz="1400" dirty="0">
                <a:latin typeface="Courier New" panose="02070309020205020404" pitchFamily="49" charset="0"/>
                <a:cs typeface="Courier New" panose="02070309020205020404" pitchFamily="49" charset="0"/>
              </a:rPr>
              <a:t>   …</a:t>
            </a:r>
          </a:p>
          <a:p>
            <a:pPr marL="0" indent="0">
              <a:buFont typeface="Arial" panose="020B0604020202020204" pitchFamily="34" charset="0"/>
              <a:buNone/>
            </a:pPr>
            <a:r>
              <a:rPr lang="en-US" sz="1400" dirty="0">
                <a:latin typeface="Courier New" panose="02070309020205020404" pitchFamily="49" charset="0"/>
                <a:cs typeface="Courier New" panose="02070309020205020404" pitchFamily="49" charset="0"/>
              </a:rPr>
              <a:t>PARENT </a:t>
            </a:r>
            <a:r>
              <a:rPr lang="en-US" sz="1400" dirty="0" err="1">
                <a:latin typeface="Courier New" panose="02070309020205020404" pitchFamily="49" charset="0"/>
                <a:cs typeface="Courier New" panose="02070309020205020404" pitchFamily="49" charset="0"/>
              </a:rPr>
              <a:t>init</a:t>
            </a:r>
            <a:r>
              <a:rPr lang="en-US" sz="1400" dirty="0">
                <a:latin typeface="Courier New" panose="02070309020205020404" pitchFamily="49" charset="0"/>
                <a:cs typeface="Courier New" panose="02070309020205020404" pitchFamily="49" charset="0"/>
              </a:rPr>
              <a:t> CHILD </a:t>
            </a:r>
            <a:r>
              <a:rPr lang="en-US" sz="1400" dirty="0" err="1">
                <a:latin typeface="Courier New" panose="02070309020205020404" pitchFamily="49" charset="0"/>
                <a:cs typeface="Courier New" panose="02070309020205020404" pitchFamily="49" charset="0"/>
              </a:rPr>
              <a:t>train_flow</a:t>
            </a:r>
            <a:endParaRPr lang="en-US" sz="1400" dirty="0">
              <a:latin typeface="Courier New" panose="02070309020205020404" pitchFamily="49" charset="0"/>
              <a:cs typeface="Courier New" panose="02070309020205020404" pitchFamily="49" charset="0"/>
            </a:endParaRPr>
          </a:p>
        </p:txBody>
      </p:sp>
      <p:sp>
        <p:nvSpPr>
          <p:cNvPr id="7" name="TextBox 6">
            <a:extLst>
              <a:ext uri="{FF2B5EF4-FFF2-40B4-BE49-F238E27FC236}">
                <a16:creationId xmlns:a16="http://schemas.microsoft.com/office/drawing/2014/main" id="{9B91720E-ACE0-27C1-C3AC-FF774C46567D}"/>
              </a:ext>
            </a:extLst>
          </p:cNvPr>
          <p:cNvSpPr txBox="1"/>
          <p:nvPr>
            <p:custDataLst>
              <p:tags r:id="rId7"/>
            </p:custDataLst>
          </p:nvPr>
        </p:nvSpPr>
        <p:spPr>
          <a:xfrm>
            <a:off x="124767" y="1231283"/>
            <a:ext cx="1354923" cy="369332"/>
          </a:xfrm>
          <a:prstGeom prst="rect">
            <a:avLst/>
          </a:prstGeom>
          <a:noFill/>
        </p:spPr>
        <p:txBody>
          <a:bodyPr wrap="none" rtlCol="0">
            <a:spAutoFit/>
          </a:bodyPr>
          <a:lstStyle/>
          <a:p>
            <a:r>
              <a:rPr lang="en-US" dirty="0" err="1"/>
              <a:t>train.subdag</a:t>
            </a:r>
            <a:endParaRPr lang="en-US" dirty="0"/>
          </a:p>
        </p:txBody>
      </p:sp>
      <p:sp>
        <p:nvSpPr>
          <p:cNvPr id="8" name="TextBox 7">
            <a:extLst>
              <a:ext uri="{FF2B5EF4-FFF2-40B4-BE49-F238E27FC236}">
                <a16:creationId xmlns:a16="http://schemas.microsoft.com/office/drawing/2014/main" id="{43317087-379D-F09D-D84C-C158AB3C5834}"/>
              </a:ext>
            </a:extLst>
          </p:cNvPr>
          <p:cNvSpPr txBox="1"/>
          <p:nvPr>
            <p:custDataLst>
              <p:tags r:id="rId8"/>
            </p:custDataLst>
          </p:nvPr>
        </p:nvSpPr>
        <p:spPr>
          <a:xfrm>
            <a:off x="124767" y="4276034"/>
            <a:ext cx="1480213" cy="369332"/>
          </a:xfrm>
          <a:prstGeom prst="rect">
            <a:avLst/>
          </a:prstGeom>
          <a:noFill/>
        </p:spPr>
        <p:txBody>
          <a:bodyPr wrap="none" rtlCol="0">
            <a:spAutoFit/>
          </a:bodyPr>
          <a:lstStyle/>
          <a:p>
            <a:r>
              <a:rPr lang="en-US" dirty="0" err="1"/>
              <a:t>workflow.dag</a:t>
            </a:r>
            <a:endParaRPr lang="en-US" dirty="0"/>
          </a:p>
        </p:txBody>
      </p:sp>
      <p:sp>
        <p:nvSpPr>
          <p:cNvPr id="9" name="TextBox 8">
            <a:extLst>
              <a:ext uri="{FF2B5EF4-FFF2-40B4-BE49-F238E27FC236}">
                <a16:creationId xmlns:a16="http://schemas.microsoft.com/office/drawing/2014/main" id="{4789964F-1B49-1CDD-06FA-24037BE45914}"/>
              </a:ext>
            </a:extLst>
          </p:cNvPr>
          <p:cNvSpPr txBox="1"/>
          <p:nvPr>
            <p:custDataLst>
              <p:tags r:id="rId9"/>
            </p:custDataLst>
          </p:nvPr>
        </p:nvSpPr>
        <p:spPr>
          <a:xfrm>
            <a:off x="6394114" y="4591373"/>
            <a:ext cx="5272725" cy="1200329"/>
          </a:xfrm>
          <a:prstGeom prst="rect">
            <a:avLst/>
          </a:prstGeom>
          <a:noFill/>
        </p:spPr>
        <p:txBody>
          <a:bodyPr wrap="none" rtlCol="0">
            <a:spAutoFit/>
          </a:bodyPr>
          <a:lstStyle/>
          <a:p>
            <a:pPr marL="285750" indent="-285750">
              <a:buFont typeface="Arial" panose="020B0604020202020204" pitchFamily="34" charset="0"/>
              <a:buChar char="•"/>
            </a:pPr>
            <a:r>
              <a:rPr lang="en-US" dirty="0"/>
              <a:t>Variables available to all nodes within a </a:t>
            </a:r>
            <a:r>
              <a:rPr lang="en-US" dirty="0" err="1"/>
              <a:t>subdag</a:t>
            </a:r>
            <a:endParaRPr lang="en-US" dirty="0"/>
          </a:p>
          <a:p>
            <a:pPr marL="285750" indent="-285750">
              <a:buFont typeface="Arial" panose="020B0604020202020204" pitchFamily="34" charset="0"/>
              <a:buChar char="•"/>
            </a:pPr>
            <a:r>
              <a:rPr lang="en-US" dirty="0"/>
              <a:t>Expansion of parameter sweeps tucked nicely away</a:t>
            </a:r>
          </a:p>
          <a:p>
            <a:pPr marL="742950" lvl="1" indent="-285750">
              <a:buFont typeface="Arial" panose="020B0604020202020204" pitchFamily="34" charset="0"/>
              <a:buChar char="•"/>
            </a:pPr>
            <a:r>
              <a:rPr lang="en-US" b="1" dirty="0"/>
              <a:t>Especially with messy combinatorics</a:t>
            </a:r>
          </a:p>
          <a:p>
            <a:endParaRPr lang="en-US" dirty="0"/>
          </a:p>
        </p:txBody>
      </p:sp>
      <p:sp>
        <p:nvSpPr>
          <p:cNvPr id="11" name="Slide Number Placeholder 10">
            <a:extLst>
              <a:ext uri="{FF2B5EF4-FFF2-40B4-BE49-F238E27FC236}">
                <a16:creationId xmlns:a16="http://schemas.microsoft.com/office/drawing/2014/main" id="{8ECAEA74-E6D5-1179-F713-E2454A3FBA18}"/>
              </a:ext>
            </a:extLst>
          </p:cNvPr>
          <p:cNvSpPr>
            <a:spLocks noGrp="1"/>
          </p:cNvSpPr>
          <p:nvPr>
            <p:ph type="sldNum" idx="12"/>
          </p:nvPr>
        </p:nvSpPr>
        <p:spPr/>
        <p:txBody>
          <a:bodyPr/>
          <a:lstStyle/>
          <a:p>
            <a:fld id="{00000000-1234-1234-1234-123412341234}" type="slidenum">
              <a:rPr lang="en" smtClean="0"/>
              <a:pPr/>
              <a:t>19</a:t>
            </a:fld>
            <a:endParaRPr lang="en" dirty="0"/>
          </a:p>
        </p:txBody>
      </p:sp>
    </p:spTree>
    <p:custDataLst>
      <p:tags r:id="rId1"/>
    </p:custDataLst>
    <p:extLst>
      <p:ext uri="{BB962C8B-B14F-4D97-AF65-F5344CB8AC3E}">
        <p14:creationId xmlns:p14="http://schemas.microsoft.com/office/powerpoint/2010/main" val="3300401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57BB7-648F-C4D6-28ED-CFA5C6CA0EDB}"/>
              </a:ext>
            </a:extLst>
          </p:cNvPr>
          <p:cNvSpPr>
            <a:spLocks noGrp="1"/>
          </p:cNvSpPr>
          <p:nvPr>
            <p:ph type="title"/>
          </p:nvPr>
        </p:nvSpPr>
        <p:spPr>
          <a:xfrm>
            <a:off x="277535" y="93224"/>
            <a:ext cx="10515600" cy="1325563"/>
          </a:xfrm>
        </p:spPr>
        <p:txBody>
          <a:bodyPr/>
          <a:lstStyle/>
          <a:p>
            <a:r>
              <a:rPr lang="en-US" dirty="0" err="1"/>
              <a:t>PATh</a:t>
            </a:r>
            <a:r>
              <a:rPr lang="en-US" dirty="0"/>
              <a:t> ML supplement</a:t>
            </a:r>
          </a:p>
        </p:txBody>
      </p:sp>
      <p:sp>
        <p:nvSpPr>
          <p:cNvPr id="3" name="Content Placeholder 2">
            <a:extLst>
              <a:ext uri="{FF2B5EF4-FFF2-40B4-BE49-F238E27FC236}">
                <a16:creationId xmlns:a16="http://schemas.microsoft.com/office/drawing/2014/main" id="{C7286F40-35E1-F25A-BFEB-EB41D2EDCDFE}"/>
              </a:ext>
            </a:extLst>
          </p:cNvPr>
          <p:cNvSpPr>
            <a:spLocks noGrp="1"/>
          </p:cNvSpPr>
          <p:nvPr>
            <p:ph sz="half" idx="1"/>
          </p:nvPr>
        </p:nvSpPr>
        <p:spPr>
          <a:xfrm>
            <a:off x="353735" y="1418787"/>
            <a:ext cx="5666065" cy="4758176"/>
          </a:xfrm>
        </p:spPr>
        <p:txBody>
          <a:bodyPr>
            <a:normAutofit fontScale="85000" lnSpcReduction="10000"/>
          </a:bodyPr>
          <a:lstStyle/>
          <a:p>
            <a:r>
              <a:rPr lang="en-US" dirty="0"/>
              <a:t>~1 year supplement to </a:t>
            </a:r>
            <a:r>
              <a:rPr lang="en-US" dirty="0" err="1"/>
              <a:t>PATh</a:t>
            </a:r>
            <a:r>
              <a:rPr lang="en-US" dirty="0"/>
              <a:t> to “profile the effects of…training and inference on distributed, heterogeneous capacity”</a:t>
            </a:r>
          </a:p>
          <a:p>
            <a:pPr lvl="1"/>
            <a:r>
              <a:rPr lang="en-US" dirty="0"/>
              <a:t>Use </a:t>
            </a:r>
            <a:r>
              <a:rPr lang="en-US" dirty="0" err="1"/>
              <a:t>htcondor</a:t>
            </a:r>
            <a:r>
              <a:rPr lang="en-US" dirty="0"/>
              <a:t> annexes to run training jobs into National AI Research Resource (NAIRR) </a:t>
            </a:r>
          </a:p>
          <a:p>
            <a:pPr lvl="2"/>
            <a:r>
              <a:rPr lang="en-US" dirty="0"/>
              <a:t>Intentionally shuffle training runs between sites at epoch boundaries to test resilience and impact of heterogeneity</a:t>
            </a:r>
          </a:p>
          <a:p>
            <a:pPr lvl="1"/>
            <a:r>
              <a:rPr lang="en-US" dirty="0"/>
              <a:t>Compare models trained in distributed fashion to baseline (single-node trained) versions</a:t>
            </a:r>
          </a:p>
          <a:p>
            <a:r>
              <a:rPr lang="en-US" dirty="0">
                <a:latin typeface="Helvetica Neue" panose="02000503000000020004" pitchFamily="2" charset="0"/>
                <a:ea typeface="Helvetica Neue" panose="02000503000000020004" pitchFamily="2" charset="0"/>
              </a:rPr>
              <a:t>Exercise our technologies to see how they operate in a heterogeneous “AI” setting while establishing single-point access to NAIRR compute</a:t>
            </a:r>
          </a:p>
          <a:p>
            <a:pPr lvl="1"/>
            <a:endParaRPr lang="en-US" dirty="0"/>
          </a:p>
        </p:txBody>
      </p:sp>
      <p:pic>
        <p:nvPicPr>
          <p:cNvPr id="5" name="Content Placeholder 4" descr="Microscoft Copilot prompt: A cartoon image of a pelican and a condor holding hands over a landscape made of computer chips at sunset">
            <a:extLst>
              <a:ext uri="{FF2B5EF4-FFF2-40B4-BE49-F238E27FC236}">
                <a16:creationId xmlns:a16="http://schemas.microsoft.com/office/drawing/2014/main" id="{FF481A48-5FF2-278C-6C63-35E5D3CF5160}"/>
              </a:ext>
              <a:ext uri="{C183D7F6-B498-43B3-948B-1728B52AA6E4}">
                <adec:decorative xmlns:adec="http://schemas.microsoft.com/office/drawing/2017/decorative" val="0"/>
              </a:ext>
            </a:extLst>
          </p:cNvPr>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6877247" y="565961"/>
            <a:ext cx="4961018" cy="4920848"/>
          </a:xfrm>
          <a:prstGeom prst="rect">
            <a:avLst/>
          </a:prstGeom>
        </p:spPr>
      </p:pic>
      <p:sp>
        <p:nvSpPr>
          <p:cNvPr id="8" name="TextBox 7">
            <a:extLst>
              <a:ext uri="{FF2B5EF4-FFF2-40B4-BE49-F238E27FC236}">
                <a16:creationId xmlns:a16="http://schemas.microsoft.com/office/drawing/2014/main" id="{3CB93898-31A7-401F-922B-227BC44B7B91}"/>
              </a:ext>
            </a:extLst>
          </p:cNvPr>
          <p:cNvSpPr txBox="1"/>
          <p:nvPr/>
        </p:nvSpPr>
        <p:spPr>
          <a:xfrm>
            <a:off x="7425862" y="5486809"/>
            <a:ext cx="3863788" cy="646331"/>
          </a:xfrm>
          <a:prstGeom prst="rect">
            <a:avLst/>
          </a:prstGeom>
          <a:noFill/>
        </p:spPr>
        <p:txBody>
          <a:bodyPr wrap="square" rtlCol="0">
            <a:spAutoFit/>
          </a:bodyPr>
          <a:lstStyle/>
          <a:p>
            <a:r>
              <a:rPr lang="en-US" sz="1200" i="1" dirty="0" err="1"/>
              <a:t>Microscoft</a:t>
            </a:r>
            <a:r>
              <a:rPr lang="en-US" sz="1200" i="1" dirty="0"/>
              <a:t> Copilot prompt: A cartoon image of a pelican and a condor holding hands over a landscape made of computer chips at sunset</a:t>
            </a:r>
          </a:p>
        </p:txBody>
      </p:sp>
      <p:sp>
        <p:nvSpPr>
          <p:cNvPr id="4" name="Slide Number Placeholder 3">
            <a:extLst>
              <a:ext uri="{FF2B5EF4-FFF2-40B4-BE49-F238E27FC236}">
                <a16:creationId xmlns:a16="http://schemas.microsoft.com/office/drawing/2014/main" id="{328CD4AB-FAEA-B18C-72AF-0E5D4578EF09}"/>
              </a:ext>
            </a:extLst>
          </p:cNvPr>
          <p:cNvSpPr>
            <a:spLocks noGrp="1"/>
          </p:cNvSpPr>
          <p:nvPr>
            <p:ph type="sldNum" idx="12"/>
          </p:nvPr>
        </p:nvSpPr>
        <p:spPr/>
        <p:txBody>
          <a:bodyPr/>
          <a:lstStyle/>
          <a:p>
            <a:fld id="{00000000-1234-1234-1234-123412341234}" type="slidenum">
              <a:rPr lang="en" smtClean="0"/>
              <a:pPr/>
              <a:t>2</a:t>
            </a:fld>
            <a:endParaRPr lang="en" dirty="0"/>
          </a:p>
        </p:txBody>
      </p:sp>
    </p:spTree>
    <p:custDataLst>
      <p:tags r:id="rId1"/>
    </p:custDataLst>
    <p:extLst>
      <p:ext uri="{BB962C8B-B14F-4D97-AF65-F5344CB8AC3E}">
        <p14:creationId xmlns:p14="http://schemas.microsoft.com/office/powerpoint/2010/main" val="3689399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73C40-ED68-165E-617D-0C5D249962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145ABA-7ADF-7E8B-9E16-8AAF3D5C4D93}"/>
              </a:ext>
            </a:extLst>
          </p:cNvPr>
          <p:cNvSpPr>
            <a:spLocks noGrp="1"/>
          </p:cNvSpPr>
          <p:nvPr>
            <p:ph type="title"/>
            <p:custDataLst>
              <p:tags r:id="rId2"/>
            </p:custDataLst>
          </p:nvPr>
        </p:nvSpPr>
        <p:spPr>
          <a:xfrm>
            <a:off x="124767" y="90386"/>
            <a:ext cx="10515600" cy="1325563"/>
          </a:xfrm>
        </p:spPr>
        <p:txBody>
          <a:bodyPr/>
          <a:lstStyle/>
          <a:p>
            <a:r>
              <a:rPr lang="en-US" dirty="0"/>
              <a:t>A nicer approach?</a:t>
            </a:r>
          </a:p>
        </p:txBody>
      </p:sp>
      <p:sp>
        <p:nvSpPr>
          <p:cNvPr id="3" name="Content Placeholder 2">
            <a:extLst>
              <a:ext uri="{FF2B5EF4-FFF2-40B4-BE49-F238E27FC236}">
                <a16:creationId xmlns:a16="http://schemas.microsoft.com/office/drawing/2014/main" id="{6A497479-0D36-D90F-D171-F50C17C677E7}"/>
              </a:ext>
            </a:extLst>
          </p:cNvPr>
          <p:cNvSpPr>
            <a:spLocks noGrp="1"/>
          </p:cNvSpPr>
          <p:nvPr>
            <p:ph sz="half" idx="1"/>
            <p:custDataLst>
              <p:tags r:id="rId3"/>
            </p:custDataLst>
          </p:nvPr>
        </p:nvSpPr>
        <p:spPr>
          <a:xfrm>
            <a:off x="200967" y="1553191"/>
            <a:ext cx="5971233" cy="2585601"/>
          </a:xfrm>
          <a:solidFill>
            <a:schemeClr val="bg2"/>
          </a:solidFill>
        </p:spPr>
        <p:txBody>
          <a:bodyPr>
            <a:normAutofit fontScale="92500" lnSpcReduction="10000"/>
          </a:bodyPr>
          <a:lstStyle/>
          <a:p>
            <a:pPr marL="0" indent="0">
              <a:buNone/>
            </a:pPr>
            <a:r>
              <a:rPr lang="en-US" sz="1400" dirty="0">
                <a:latin typeface="Courier New" panose="02070309020205020404" pitchFamily="49" charset="0"/>
                <a:cs typeface="Courier New" panose="02070309020205020404" pitchFamily="49" charset="0"/>
              </a:rPr>
              <a:t>…</a:t>
            </a:r>
          </a:p>
          <a:p>
            <a:pPr marL="0" indent="0">
              <a:buNone/>
            </a:pPr>
            <a:r>
              <a:rPr lang="en-US" sz="1400" dirty="0">
                <a:latin typeface="Courier New" panose="02070309020205020404" pitchFamily="49" charset="0"/>
                <a:cs typeface="Courier New" panose="02070309020205020404" pitchFamily="49" charset="0"/>
              </a:rPr>
              <a:t>PARENT {run}-train_epoch0 CHILD {run}-train_epoch1</a:t>
            </a:r>
          </a:p>
          <a:p>
            <a:pPr marL="0" indent="0">
              <a:buNone/>
            </a:pPr>
            <a:r>
              <a:rPr lang="en-US" sz="1400" dirty="0">
                <a:latin typeface="Courier New" panose="02070309020205020404" pitchFamily="49" charset="0"/>
                <a:cs typeface="Courier New" panose="02070309020205020404" pitchFamily="49" charset="0"/>
              </a:rPr>
              <a:t>PARENT {run}-train_epoch0 CHILD {run}-eval_epoch1</a:t>
            </a:r>
          </a:p>
          <a:p>
            <a:pPr marL="0" indent="0">
              <a:buNone/>
            </a:pPr>
            <a:r>
              <a:rPr lang="en-US" sz="1400" dirty="0">
                <a:latin typeface="Courier New" panose="02070309020205020404" pitchFamily="49" charset="0"/>
                <a:cs typeface="Courier New" panose="02070309020205020404" pitchFamily="49" charset="0"/>
              </a:rPr>
              <a:t>PARENT {run}-train_epoch1 CHILD {run}-train_epoch2</a:t>
            </a:r>
          </a:p>
          <a:p>
            <a:pPr marL="0" indent="0">
              <a:buNone/>
            </a:pPr>
            <a:r>
              <a:rPr lang="en-US" sz="1400" dirty="0">
                <a:latin typeface="Courier New" panose="02070309020205020404" pitchFamily="49" charset="0"/>
                <a:cs typeface="Courier New" panose="02070309020205020404" pitchFamily="49" charset="0"/>
              </a:rPr>
              <a:t>PARENT {run}-train_epoch1 CHILD {run}-eval_epoch2</a:t>
            </a:r>
          </a:p>
          <a:p>
            <a:pPr marL="0" indent="0">
              <a:buNone/>
            </a:pPr>
            <a:r>
              <a:rPr lang="en-US" sz="1400" dirty="0">
                <a:latin typeface="Courier New" panose="02070309020205020404" pitchFamily="49" charset="0"/>
                <a:cs typeface="Courier New" panose="02070309020205020404" pitchFamily="49" charset="0"/>
              </a:rPr>
              <a:t>VARS {run}-train_epoch0 epoch=1 a={a}</a:t>
            </a:r>
          </a:p>
          <a:p>
            <a:pPr marL="0" indent="0">
              <a:buNone/>
            </a:pPr>
            <a:r>
              <a:rPr lang="en-US" sz="1400" dirty="0">
                <a:latin typeface="Courier New" panose="02070309020205020404" pitchFamily="49" charset="0"/>
                <a:cs typeface="Courier New" panose="02070309020205020404" pitchFamily="49" charset="0"/>
              </a:rPr>
              <a:t>VARS {run}-train_epoch1 epoch=2 a={a}</a:t>
            </a:r>
          </a:p>
          <a:p>
            <a:pPr marL="0" indent="0">
              <a:buNone/>
            </a:pPr>
            <a:r>
              <a:rPr lang="en-US" sz="1400" dirty="0">
                <a:latin typeface="Courier New" panose="02070309020205020404" pitchFamily="49" charset="0"/>
                <a:cs typeface="Courier New" panose="02070309020205020404" pitchFamily="49" charset="0"/>
              </a:rPr>
              <a:t>VARS {run}-train_epoch2 epoch=3 a={a}</a:t>
            </a:r>
          </a:p>
          <a:p>
            <a:pPr marL="0" indent="0">
              <a:buNone/>
            </a:pPr>
            <a:r>
              <a:rPr lang="en-US" sz="1400" dirty="0">
                <a:latin typeface="Courier New" panose="02070309020205020404" pitchFamily="49" charset="0"/>
                <a:cs typeface="Courier New" panose="02070309020205020404" pitchFamily="49" charset="0"/>
              </a:rPr>
              <a:t>…</a:t>
            </a:r>
            <a:endParaRPr lang="en-US" sz="1400" dirty="0">
              <a:highlight>
                <a:srgbClr val="FFFF00"/>
              </a:highlight>
              <a:latin typeface="Courier New" panose="02070309020205020404" pitchFamily="49" charset="0"/>
              <a:cs typeface="Courier New" panose="02070309020205020404" pitchFamily="49" charset="0"/>
            </a:endParaRPr>
          </a:p>
        </p:txBody>
      </p:sp>
      <p:sp>
        <p:nvSpPr>
          <p:cNvPr id="4" name="Content Placeholder 3">
            <a:extLst>
              <a:ext uri="{FF2B5EF4-FFF2-40B4-BE49-F238E27FC236}">
                <a16:creationId xmlns:a16="http://schemas.microsoft.com/office/drawing/2014/main" id="{A372AB75-73C5-C606-F097-C51C58F39419}"/>
              </a:ext>
            </a:extLst>
          </p:cNvPr>
          <p:cNvSpPr>
            <a:spLocks noGrp="1"/>
          </p:cNvSpPr>
          <p:nvPr>
            <p:ph sz="half" idx="2"/>
            <p:custDataLst>
              <p:tags r:id="rId4"/>
            </p:custDataLst>
          </p:nvPr>
        </p:nvSpPr>
        <p:spPr/>
        <p:txBody>
          <a:bodyPr>
            <a:normAutofit fontScale="92500" lnSpcReduction="10000"/>
          </a:bodyPr>
          <a:lstStyle/>
          <a:p>
            <a:endParaRPr lang="en-US" dirty="0"/>
          </a:p>
        </p:txBody>
      </p:sp>
      <p:pic>
        <p:nvPicPr>
          <p:cNvPr id="5" name="Picture 4">
            <a:extLst>
              <a:ext uri="{FF2B5EF4-FFF2-40B4-BE49-F238E27FC236}">
                <a16:creationId xmlns:a16="http://schemas.microsoft.com/office/drawing/2014/main" id="{24078737-F420-EEA3-7F31-9F14BEEA111C}"/>
              </a:ext>
            </a:extLst>
          </p:cNvPr>
          <p:cNvPicPr>
            <a:picLocks noChangeAspect="1"/>
          </p:cNvPicPr>
          <p:nvPr>
            <p:custDataLst>
              <p:tags r:id="rId5"/>
            </p:custDataLst>
          </p:nvPr>
        </p:nvPicPr>
        <p:blipFill>
          <a:blip r:embed="rId13"/>
          <a:stretch>
            <a:fillRect/>
          </a:stretch>
        </p:blipFill>
        <p:spPr>
          <a:xfrm>
            <a:off x="6750329" y="184289"/>
            <a:ext cx="5041900" cy="4178300"/>
          </a:xfrm>
          <a:prstGeom prst="rect">
            <a:avLst/>
          </a:prstGeom>
        </p:spPr>
      </p:pic>
      <p:sp>
        <p:nvSpPr>
          <p:cNvPr id="6" name="Content Placeholder 2">
            <a:extLst>
              <a:ext uri="{FF2B5EF4-FFF2-40B4-BE49-F238E27FC236}">
                <a16:creationId xmlns:a16="http://schemas.microsoft.com/office/drawing/2014/main" id="{6991B35E-4834-6135-E449-9A9006C1B04E}"/>
              </a:ext>
            </a:extLst>
          </p:cNvPr>
          <p:cNvSpPr txBox="1">
            <a:spLocks/>
          </p:cNvSpPr>
          <p:nvPr>
            <p:custDataLst>
              <p:tags r:id="rId6"/>
            </p:custDataLst>
          </p:nvPr>
        </p:nvSpPr>
        <p:spPr>
          <a:xfrm>
            <a:off x="124767" y="4591373"/>
            <a:ext cx="5971233" cy="1585590"/>
          </a:xfrm>
          <a:prstGeom prst="rect">
            <a:avLst/>
          </a:prstGeom>
          <a:solidFill>
            <a:schemeClr val="accent4">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latin typeface="Courier New" panose="02070309020205020404" pitchFamily="49" charset="0"/>
                <a:cs typeface="Courier New" panose="02070309020205020404" pitchFamily="49" charset="0"/>
              </a:rPr>
              <a:t>GEN SUBDAG </a:t>
            </a:r>
            <a:r>
              <a:rPr lang="en-US" sz="1400" dirty="0" err="1">
                <a:latin typeface="Courier New" panose="02070309020205020404" pitchFamily="49" charset="0"/>
                <a:cs typeface="Courier New" panose="02070309020205020404" pitchFamily="49" charset="0"/>
              </a:rPr>
              <a:t>train_flow</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train.subdag</a:t>
            </a:r>
            <a:r>
              <a:rPr lang="en-US" sz="1400" dirty="0">
                <a:latin typeface="Courier New" panose="02070309020205020404" pitchFamily="49" charset="0"/>
                <a:cs typeface="Courier New" panose="02070309020205020404" pitchFamily="49" charset="0"/>
              </a:rPr>
              <a:t> run, a from \</a:t>
            </a:r>
          </a:p>
          <a:p>
            <a:pPr marL="0" indent="0">
              <a:buFont typeface="Arial" panose="020B0604020202020204" pitchFamily="34" charset="0"/>
              <a:buNone/>
            </a:pPr>
            <a:r>
              <a:rPr lang="en-US" sz="1400" dirty="0">
                <a:latin typeface="Courier New" panose="02070309020205020404" pitchFamily="49" charset="0"/>
                <a:cs typeface="Courier New" panose="02070309020205020404" pitchFamily="49" charset="0"/>
              </a:rPr>
              <a:t>   1, 0.001 \</a:t>
            </a:r>
          </a:p>
          <a:p>
            <a:pPr marL="0" indent="0">
              <a:buFont typeface="Arial" panose="020B0604020202020204" pitchFamily="34" charset="0"/>
              <a:buNone/>
            </a:pPr>
            <a:r>
              <a:rPr lang="en-US" sz="1400" dirty="0">
                <a:latin typeface="Courier New" panose="02070309020205020404" pitchFamily="49" charset="0"/>
                <a:cs typeface="Courier New" panose="02070309020205020404" pitchFamily="49" charset="0"/>
              </a:rPr>
              <a:t>   2, 0.002 \</a:t>
            </a:r>
          </a:p>
          <a:p>
            <a:pPr marL="0" indent="0">
              <a:buFont typeface="Arial" panose="020B0604020202020204" pitchFamily="34" charset="0"/>
              <a:buNone/>
            </a:pPr>
            <a:r>
              <a:rPr lang="en-US" sz="1400" dirty="0">
                <a:latin typeface="Courier New" panose="02070309020205020404" pitchFamily="49" charset="0"/>
                <a:cs typeface="Courier New" panose="02070309020205020404" pitchFamily="49" charset="0"/>
              </a:rPr>
              <a:t>   …</a:t>
            </a:r>
          </a:p>
          <a:p>
            <a:pPr marL="0" indent="0">
              <a:buFont typeface="Arial" panose="020B0604020202020204" pitchFamily="34" charset="0"/>
              <a:buNone/>
            </a:pPr>
            <a:r>
              <a:rPr lang="en-US" sz="1400" dirty="0">
                <a:latin typeface="Courier New" panose="02070309020205020404" pitchFamily="49" charset="0"/>
                <a:cs typeface="Courier New" panose="02070309020205020404" pitchFamily="49" charset="0"/>
              </a:rPr>
              <a:t>PARENT </a:t>
            </a:r>
            <a:r>
              <a:rPr lang="en-US" sz="1400" dirty="0" err="1">
                <a:latin typeface="Courier New" panose="02070309020205020404" pitchFamily="49" charset="0"/>
                <a:cs typeface="Courier New" panose="02070309020205020404" pitchFamily="49" charset="0"/>
              </a:rPr>
              <a:t>init</a:t>
            </a:r>
            <a:r>
              <a:rPr lang="en-US" sz="1400" dirty="0">
                <a:latin typeface="Courier New" panose="02070309020205020404" pitchFamily="49" charset="0"/>
                <a:cs typeface="Courier New" panose="02070309020205020404" pitchFamily="49" charset="0"/>
              </a:rPr>
              <a:t> CHILD </a:t>
            </a:r>
            <a:r>
              <a:rPr lang="en-US" sz="1400" dirty="0" err="1">
                <a:latin typeface="Courier New" panose="02070309020205020404" pitchFamily="49" charset="0"/>
                <a:cs typeface="Courier New" panose="02070309020205020404" pitchFamily="49" charset="0"/>
              </a:rPr>
              <a:t>train_flow</a:t>
            </a:r>
            <a:endParaRPr lang="en-US" sz="1400" dirty="0">
              <a:latin typeface="Courier New" panose="02070309020205020404" pitchFamily="49" charset="0"/>
              <a:cs typeface="Courier New" panose="02070309020205020404" pitchFamily="49" charset="0"/>
            </a:endParaRPr>
          </a:p>
        </p:txBody>
      </p:sp>
      <p:sp>
        <p:nvSpPr>
          <p:cNvPr id="7" name="TextBox 6">
            <a:extLst>
              <a:ext uri="{FF2B5EF4-FFF2-40B4-BE49-F238E27FC236}">
                <a16:creationId xmlns:a16="http://schemas.microsoft.com/office/drawing/2014/main" id="{9B91720E-ACE0-27C1-C3AC-FF774C46567D}"/>
              </a:ext>
            </a:extLst>
          </p:cNvPr>
          <p:cNvSpPr txBox="1"/>
          <p:nvPr>
            <p:custDataLst>
              <p:tags r:id="rId7"/>
            </p:custDataLst>
          </p:nvPr>
        </p:nvSpPr>
        <p:spPr>
          <a:xfrm>
            <a:off x="124767" y="1231283"/>
            <a:ext cx="1354923" cy="369332"/>
          </a:xfrm>
          <a:prstGeom prst="rect">
            <a:avLst/>
          </a:prstGeom>
          <a:noFill/>
        </p:spPr>
        <p:txBody>
          <a:bodyPr wrap="none" rtlCol="0">
            <a:spAutoFit/>
          </a:bodyPr>
          <a:lstStyle/>
          <a:p>
            <a:r>
              <a:rPr lang="en-US" dirty="0" err="1"/>
              <a:t>train.subdag</a:t>
            </a:r>
            <a:endParaRPr lang="en-US" dirty="0"/>
          </a:p>
        </p:txBody>
      </p:sp>
      <p:sp>
        <p:nvSpPr>
          <p:cNvPr id="8" name="TextBox 7">
            <a:extLst>
              <a:ext uri="{FF2B5EF4-FFF2-40B4-BE49-F238E27FC236}">
                <a16:creationId xmlns:a16="http://schemas.microsoft.com/office/drawing/2014/main" id="{43317087-379D-F09D-D84C-C158AB3C5834}"/>
              </a:ext>
            </a:extLst>
          </p:cNvPr>
          <p:cNvSpPr txBox="1"/>
          <p:nvPr>
            <p:custDataLst>
              <p:tags r:id="rId8"/>
            </p:custDataLst>
          </p:nvPr>
        </p:nvSpPr>
        <p:spPr>
          <a:xfrm>
            <a:off x="124767" y="4276034"/>
            <a:ext cx="1480213" cy="369332"/>
          </a:xfrm>
          <a:prstGeom prst="rect">
            <a:avLst/>
          </a:prstGeom>
          <a:noFill/>
        </p:spPr>
        <p:txBody>
          <a:bodyPr wrap="none" rtlCol="0">
            <a:spAutoFit/>
          </a:bodyPr>
          <a:lstStyle/>
          <a:p>
            <a:r>
              <a:rPr lang="en-US" dirty="0" err="1"/>
              <a:t>workflow.dag</a:t>
            </a:r>
            <a:endParaRPr lang="en-US" dirty="0"/>
          </a:p>
        </p:txBody>
      </p:sp>
      <p:sp>
        <p:nvSpPr>
          <p:cNvPr id="9" name="TextBox 8">
            <a:extLst>
              <a:ext uri="{FF2B5EF4-FFF2-40B4-BE49-F238E27FC236}">
                <a16:creationId xmlns:a16="http://schemas.microsoft.com/office/drawing/2014/main" id="{4789964F-1B49-1CDD-06FA-24037BE45914}"/>
              </a:ext>
            </a:extLst>
          </p:cNvPr>
          <p:cNvSpPr txBox="1"/>
          <p:nvPr>
            <p:custDataLst>
              <p:tags r:id="rId9"/>
            </p:custDataLst>
          </p:nvPr>
        </p:nvSpPr>
        <p:spPr>
          <a:xfrm>
            <a:off x="6394114" y="4591373"/>
            <a:ext cx="5272725" cy="923330"/>
          </a:xfrm>
          <a:prstGeom prst="rect">
            <a:avLst/>
          </a:prstGeom>
          <a:noFill/>
        </p:spPr>
        <p:txBody>
          <a:bodyPr wrap="none" rtlCol="0">
            <a:spAutoFit/>
          </a:bodyPr>
          <a:lstStyle/>
          <a:p>
            <a:pPr marL="285750" indent="-285750">
              <a:buFont typeface="Arial" panose="020B0604020202020204" pitchFamily="34" charset="0"/>
              <a:buChar char="•"/>
            </a:pPr>
            <a:r>
              <a:rPr lang="en-US" dirty="0"/>
              <a:t>Variables available to all nodes within a </a:t>
            </a:r>
            <a:r>
              <a:rPr lang="en-US" dirty="0" err="1"/>
              <a:t>subdag</a:t>
            </a:r>
            <a:endParaRPr lang="en-US" dirty="0"/>
          </a:p>
          <a:p>
            <a:pPr marL="285750" indent="-285750">
              <a:buFont typeface="Arial" panose="020B0604020202020204" pitchFamily="34" charset="0"/>
              <a:buChar char="•"/>
            </a:pPr>
            <a:r>
              <a:rPr lang="en-US" dirty="0"/>
              <a:t>Expansion of parameter sweeps tucked nicely away</a:t>
            </a:r>
          </a:p>
          <a:p>
            <a:pPr marL="742950" lvl="1" indent="-285750">
              <a:buFont typeface="Arial" panose="020B0604020202020204" pitchFamily="34" charset="0"/>
              <a:buChar char="•"/>
            </a:pPr>
            <a:r>
              <a:rPr lang="en-US" b="1" dirty="0"/>
              <a:t>Especially with messy combinatorics</a:t>
            </a:r>
          </a:p>
        </p:txBody>
      </p:sp>
      <p:sp>
        <p:nvSpPr>
          <p:cNvPr id="10" name="Content Placeholder 2">
            <a:extLst>
              <a:ext uri="{FF2B5EF4-FFF2-40B4-BE49-F238E27FC236}">
                <a16:creationId xmlns:a16="http://schemas.microsoft.com/office/drawing/2014/main" id="{02D689BA-4886-6EB5-923F-9EC7BA633FF7}"/>
              </a:ext>
            </a:extLst>
          </p:cNvPr>
          <p:cNvSpPr txBox="1">
            <a:spLocks/>
          </p:cNvSpPr>
          <p:nvPr>
            <p:custDataLst>
              <p:tags r:id="rId10"/>
            </p:custDataLst>
          </p:nvPr>
        </p:nvSpPr>
        <p:spPr>
          <a:xfrm>
            <a:off x="124766" y="4545409"/>
            <a:ext cx="5971233" cy="1585590"/>
          </a:xfrm>
          <a:prstGeom prst="rect">
            <a:avLst/>
          </a:prstGeom>
          <a:solidFill>
            <a:schemeClr val="accent4">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latin typeface="Courier New" panose="02070309020205020404" pitchFamily="49" charset="0"/>
                <a:cs typeface="Courier New" panose="02070309020205020404" pitchFamily="49" charset="0"/>
              </a:rPr>
              <a:t>GEN SUBDAG </a:t>
            </a:r>
            <a:r>
              <a:rPr lang="en-US" sz="1400" dirty="0" err="1">
                <a:latin typeface="Courier New" panose="02070309020205020404" pitchFamily="49" charset="0"/>
                <a:cs typeface="Courier New" panose="02070309020205020404" pitchFamily="49" charset="0"/>
              </a:rPr>
              <a:t>train_flow</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train.subdag</a:t>
            </a:r>
            <a:r>
              <a:rPr lang="en-US" sz="1400" dirty="0">
                <a:latin typeface="Courier New" panose="02070309020205020404" pitchFamily="49" charset="0"/>
                <a:cs typeface="Courier New" panose="02070309020205020404" pitchFamily="49" charset="0"/>
              </a:rPr>
              <a:t> a, b from \</a:t>
            </a:r>
          </a:p>
          <a:p>
            <a:pPr marL="0" indent="0">
              <a:buFont typeface="Arial" panose="020B0604020202020204" pitchFamily="34" charset="0"/>
              <a:buNone/>
            </a:pPr>
            <a:r>
              <a:rPr lang="en-US" sz="1400" dirty="0">
                <a:latin typeface="Courier New" panose="02070309020205020404" pitchFamily="49" charset="0"/>
                <a:cs typeface="Courier New" panose="02070309020205020404" pitchFamily="49" charset="0"/>
              </a:rPr>
              <a:t>   0.001 to 0.1 by 0.001 \</a:t>
            </a:r>
          </a:p>
          <a:p>
            <a:pPr marL="0" indent="0">
              <a:buFont typeface="Arial" panose="020B0604020202020204" pitchFamily="34" charset="0"/>
              <a:buNone/>
            </a:pPr>
            <a:r>
              <a:rPr lang="en-US" sz="1400" dirty="0">
                <a:latin typeface="Courier New" panose="02070309020205020404" pitchFamily="49" charset="0"/>
                <a:cs typeface="Courier New" panose="02070309020205020404" pitchFamily="49" charset="0"/>
              </a:rPr>
              <a:t>   0.5 to 5 by 0.5</a:t>
            </a:r>
          </a:p>
          <a:p>
            <a:pPr marL="0" indent="0">
              <a:buFont typeface="Arial" panose="020B0604020202020204" pitchFamily="34" charset="0"/>
              <a:buNone/>
            </a:pPr>
            <a:r>
              <a:rPr lang="en-US" sz="1400" dirty="0">
                <a:latin typeface="Courier New" panose="02070309020205020404" pitchFamily="49" charset="0"/>
                <a:cs typeface="Courier New" panose="02070309020205020404" pitchFamily="49" charset="0"/>
              </a:rPr>
              <a:t>   …</a:t>
            </a:r>
          </a:p>
          <a:p>
            <a:pPr marL="0" indent="0">
              <a:buFont typeface="Arial" panose="020B0604020202020204" pitchFamily="34" charset="0"/>
              <a:buNone/>
            </a:pPr>
            <a:r>
              <a:rPr lang="en-US" sz="1400" dirty="0">
                <a:latin typeface="Courier New" panose="02070309020205020404" pitchFamily="49" charset="0"/>
                <a:cs typeface="Courier New" panose="02070309020205020404" pitchFamily="49" charset="0"/>
              </a:rPr>
              <a:t>PARENT </a:t>
            </a:r>
            <a:r>
              <a:rPr lang="en-US" sz="1400" dirty="0" err="1">
                <a:latin typeface="Courier New" panose="02070309020205020404" pitchFamily="49" charset="0"/>
                <a:cs typeface="Courier New" panose="02070309020205020404" pitchFamily="49" charset="0"/>
              </a:rPr>
              <a:t>init</a:t>
            </a:r>
            <a:r>
              <a:rPr lang="en-US" sz="1400" dirty="0">
                <a:latin typeface="Courier New" panose="02070309020205020404" pitchFamily="49" charset="0"/>
                <a:cs typeface="Courier New" panose="02070309020205020404" pitchFamily="49" charset="0"/>
              </a:rPr>
              <a:t> CHILD </a:t>
            </a:r>
            <a:r>
              <a:rPr lang="en-US" sz="1400" dirty="0" err="1">
                <a:latin typeface="Courier New" panose="02070309020205020404" pitchFamily="49" charset="0"/>
                <a:cs typeface="Courier New" panose="02070309020205020404" pitchFamily="49" charset="0"/>
              </a:rPr>
              <a:t>train_flow</a:t>
            </a:r>
            <a:endParaRPr lang="en-US" sz="1400" dirty="0">
              <a:latin typeface="Courier New" panose="02070309020205020404" pitchFamily="49" charset="0"/>
              <a:cs typeface="Courier New" panose="02070309020205020404" pitchFamily="49" charset="0"/>
            </a:endParaRPr>
          </a:p>
        </p:txBody>
      </p:sp>
      <p:pic>
        <p:nvPicPr>
          <p:cNvPr id="12" name="Picture 11">
            <a:extLst>
              <a:ext uri="{FF2B5EF4-FFF2-40B4-BE49-F238E27FC236}">
                <a16:creationId xmlns:a16="http://schemas.microsoft.com/office/drawing/2014/main" id="{D14EF913-C541-41D4-BC41-09BF895B694E}"/>
              </a:ext>
            </a:extLst>
          </p:cNvPr>
          <p:cNvPicPr>
            <a:picLocks noChangeAspect="1"/>
          </p:cNvPicPr>
          <p:nvPr>
            <p:custDataLst>
              <p:tags r:id="rId11"/>
            </p:custDataLst>
          </p:nvPr>
        </p:nvPicPr>
        <p:blipFill>
          <a:blip r:embed="rId14"/>
          <a:stretch>
            <a:fillRect/>
          </a:stretch>
        </p:blipFill>
        <p:spPr>
          <a:xfrm>
            <a:off x="5166896" y="104712"/>
            <a:ext cx="6824137" cy="4355988"/>
          </a:xfrm>
          <a:prstGeom prst="rect">
            <a:avLst/>
          </a:prstGeom>
        </p:spPr>
      </p:pic>
      <p:sp>
        <p:nvSpPr>
          <p:cNvPr id="11" name="Slide Number Placeholder 10">
            <a:extLst>
              <a:ext uri="{FF2B5EF4-FFF2-40B4-BE49-F238E27FC236}">
                <a16:creationId xmlns:a16="http://schemas.microsoft.com/office/drawing/2014/main" id="{427645EA-E150-98CB-D4D9-C23F549A0E38}"/>
              </a:ext>
            </a:extLst>
          </p:cNvPr>
          <p:cNvSpPr>
            <a:spLocks noGrp="1"/>
          </p:cNvSpPr>
          <p:nvPr>
            <p:ph type="sldNum" idx="12"/>
          </p:nvPr>
        </p:nvSpPr>
        <p:spPr/>
        <p:txBody>
          <a:bodyPr/>
          <a:lstStyle/>
          <a:p>
            <a:fld id="{00000000-1234-1234-1234-123412341234}" type="slidenum">
              <a:rPr lang="en" smtClean="0"/>
              <a:pPr/>
              <a:t>20</a:t>
            </a:fld>
            <a:endParaRPr lang="en" dirty="0"/>
          </a:p>
        </p:txBody>
      </p:sp>
    </p:spTree>
    <p:custDataLst>
      <p:tags r:id="rId1"/>
    </p:custDataLst>
    <p:extLst>
      <p:ext uri="{BB962C8B-B14F-4D97-AF65-F5344CB8AC3E}">
        <p14:creationId xmlns:p14="http://schemas.microsoft.com/office/powerpoint/2010/main" val="2337974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C628AE-F478-4D08-E3C4-613CEBB97524}"/>
              </a:ext>
            </a:extLst>
          </p:cNvPr>
          <p:cNvSpPr>
            <a:spLocks noGrp="1"/>
          </p:cNvSpPr>
          <p:nvPr>
            <p:ph type="sldNum" idx="12"/>
          </p:nvPr>
        </p:nvSpPr>
        <p:spPr/>
        <p:txBody>
          <a:bodyPr/>
          <a:lstStyle/>
          <a:p>
            <a:r>
              <a:rPr lang="en"/>
              <a:t>18</a:t>
            </a:r>
            <a:endParaRPr lang="en" dirty="0"/>
          </a:p>
        </p:txBody>
      </p:sp>
      <p:sp>
        <p:nvSpPr>
          <p:cNvPr id="2" name="Title 1">
            <a:extLst>
              <a:ext uri="{FF2B5EF4-FFF2-40B4-BE49-F238E27FC236}">
                <a16:creationId xmlns:a16="http://schemas.microsoft.com/office/drawing/2014/main" id="{174C5123-C55C-5C70-B6E0-45811B242ECD}"/>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2D3EB99E-DB11-6250-D6EB-800BBB21CDAB}"/>
              </a:ext>
            </a:extLst>
          </p:cNvPr>
          <p:cNvSpPr>
            <a:spLocks noGrp="1"/>
          </p:cNvSpPr>
          <p:nvPr>
            <p:ph type="body" idx="1"/>
          </p:nvPr>
        </p:nvSpPr>
        <p:spPr/>
        <p:txBody>
          <a:bodyPr/>
          <a:lstStyle/>
          <a:p>
            <a:r>
              <a:rPr lang="en-US" dirty="0" err="1"/>
              <a:t>HTCondor</a:t>
            </a:r>
            <a:r>
              <a:rPr lang="en-US" dirty="0"/>
              <a:t> Annex integration with (some) NAIRR sites works as expected</a:t>
            </a:r>
          </a:p>
          <a:p>
            <a:pPr lvl="1"/>
            <a:r>
              <a:rPr lang="en-US" dirty="0"/>
              <a:t>As long as you know your code and read the site-specific documentation</a:t>
            </a:r>
          </a:p>
          <a:p>
            <a:r>
              <a:rPr lang="en-US" dirty="0"/>
              <a:t>Many users have hand-grown DAG generators (especially for hyperparameter sweeps)</a:t>
            </a:r>
          </a:p>
          <a:p>
            <a:r>
              <a:rPr lang="en-US" dirty="0"/>
              <a:t>Some new DAG features (variables available to certain “regions” of a DAG and some </a:t>
            </a:r>
            <a:r>
              <a:rPr lang="en-US" dirty="0">
                <a:latin typeface="Courier New" panose="02070309020205020404" pitchFamily="49" charset="0"/>
                <a:cs typeface="Courier New" panose="02070309020205020404" pitchFamily="49" charset="0"/>
              </a:rPr>
              <a:t>queue from </a:t>
            </a:r>
            <a:r>
              <a:rPr lang="en-US" dirty="0">
                <a:latin typeface="Helvetica Neue Light" panose="02000403000000020004" pitchFamily="2" charset="0"/>
                <a:ea typeface="Helvetica Neue Light" panose="02000403000000020004" pitchFamily="2" charset="0"/>
              </a:rPr>
              <a:t>inspired macros could prevent wheel reinvention (and simplify certain patterns)</a:t>
            </a:r>
          </a:p>
        </p:txBody>
      </p:sp>
    </p:spTree>
    <p:custDataLst>
      <p:tags r:id="rId1"/>
    </p:custDataLst>
    <p:extLst>
      <p:ext uri="{BB962C8B-B14F-4D97-AF65-F5344CB8AC3E}">
        <p14:creationId xmlns:p14="http://schemas.microsoft.com/office/powerpoint/2010/main" val="2945235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3ABBF69-E0FE-5E1A-E715-3EBFAC5DD69D}"/>
              </a:ext>
            </a:extLst>
          </p:cNvPr>
          <p:cNvSpPr>
            <a:spLocks noGrp="1"/>
          </p:cNvSpPr>
          <p:nvPr>
            <p:ph type="sldNum" idx="12"/>
          </p:nvPr>
        </p:nvSpPr>
        <p:spPr/>
        <p:txBody>
          <a:bodyPr/>
          <a:lstStyle/>
          <a:p>
            <a:r>
              <a:rPr lang="en"/>
              <a:t>19</a:t>
            </a:r>
            <a:endParaRPr lang="en" dirty="0"/>
          </a:p>
        </p:txBody>
      </p:sp>
      <p:sp>
        <p:nvSpPr>
          <p:cNvPr id="2" name="Title 1">
            <a:extLst>
              <a:ext uri="{FF2B5EF4-FFF2-40B4-BE49-F238E27FC236}">
                <a16:creationId xmlns:a16="http://schemas.microsoft.com/office/drawing/2014/main" id="{27969E21-FDD8-CECC-1DD7-9D0DE3EB9582}"/>
              </a:ext>
            </a:extLst>
          </p:cNvPr>
          <p:cNvSpPr>
            <a:spLocks noGrp="1"/>
          </p:cNvSpPr>
          <p:nvPr>
            <p:ph type="title"/>
          </p:nvPr>
        </p:nvSpPr>
        <p:spPr/>
        <p:txBody>
          <a:bodyPr/>
          <a:lstStyle/>
          <a:p>
            <a:r>
              <a:rPr lang="en-US" dirty="0"/>
              <a:t>Acknowledgements</a:t>
            </a:r>
          </a:p>
        </p:txBody>
      </p:sp>
      <p:sp>
        <p:nvSpPr>
          <p:cNvPr id="6" name="Content Placeholder 5">
            <a:extLst>
              <a:ext uri="{FF2B5EF4-FFF2-40B4-BE49-F238E27FC236}">
                <a16:creationId xmlns:a16="http://schemas.microsoft.com/office/drawing/2014/main" id="{2E9267E1-10B4-1016-8517-40DF616D0152}"/>
              </a:ext>
            </a:extLst>
          </p:cNvPr>
          <p:cNvSpPr txBox="1">
            <a:spLocks noGrp="1"/>
          </p:cNvSpPr>
          <p:nvPr>
            <p:ph type="body" idx="1"/>
          </p:nvPr>
        </p:nvSpPr>
        <p:spPr>
          <a:prstGeom prst="rect">
            <a:avLst/>
          </a:prstGeom>
          <a:noFill/>
        </p:spPr>
        <p:txBody>
          <a:bodyPr wrap="square">
            <a:spAutoFit/>
          </a:bodyPr>
          <a:lstStyle/>
          <a:p>
            <a:pPr marL="457200" lvl="1" indent="0" fontAlgn="base">
              <a:spcBef>
                <a:spcPct val="0"/>
              </a:spcBef>
              <a:spcAft>
                <a:spcPct val="0"/>
              </a:spcAft>
              <a:buNone/>
            </a:pPr>
            <a:r>
              <a:rPr lang="en-US" sz="2800" dirty="0"/>
              <a:t>This project is supported by the National Science Foundation under Cooperative Agreements OAC-2030508. Any opinions, findings, conclusions or recommendations expressed in this material are those of the authors and do not necessarily reflect the views of the National Science Foundation.</a:t>
            </a:r>
            <a:endParaRPr lang="en-US" sz="2800" b="1" dirty="0">
              <a:solidFill>
                <a:srgbClr val="0070C0"/>
              </a:solidFill>
            </a:endParaRPr>
          </a:p>
        </p:txBody>
      </p:sp>
    </p:spTree>
    <p:custDataLst>
      <p:tags r:id="rId1"/>
    </p:custDataLst>
    <p:extLst>
      <p:ext uri="{BB962C8B-B14F-4D97-AF65-F5344CB8AC3E}">
        <p14:creationId xmlns:p14="http://schemas.microsoft.com/office/powerpoint/2010/main" val="3274641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98A26-623F-AA73-6BCD-B12CCBEB81D3}"/>
              </a:ext>
            </a:extLst>
          </p:cNvPr>
          <p:cNvSpPr>
            <a:spLocks noGrp="1"/>
          </p:cNvSpPr>
          <p:nvPr>
            <p:ph type="title"/>
          </p:nvPr>
        </p:nvSpPr>
        <p:spPr/>
        <p:txBody>
          <a:bodyPr/>
          <a:lstStyle/>
          <a:p>
            <a:r>
              <a:rPr lang="en-US" dirty="0"/>
              <a:t>NAIRR in a nutshell</a:t>
            </a:r>
          </a:p>
        </p:txBody>
      </p:sp>
      <p:sp>
        <p:nvSpPr>
          <p:cNvPr id="7" name="Content Placeholder 6">
            <a:extLst>
              <a:ext uri="{FF2B5EF4-FFF2-40B4-BE49-F238E27FC236}">
                <a16:creationId xmlns:a16="http://schemas.microsoft.com/office/drawing/2014/main" id="{D610CECA-B1D7-FAEB-6D96-70E2AC5C9B1E}"/>
              </a:ext>
            </a:extLst>
          </p:cNvPr>
          <p:cNvSpPr>
            <a:spLocks noGrp="1"/>
          </p:cNvSpPr>
          <p:nvPr>
            <p:ph sz="half" idx="1"/>
          </p:nvPr>
        </p:nvSpPr>
        <p:spPr>
          <a:xfrm>
            <a:off x="838200" y="1825625"/>
            <a:ext cx="10596418" cy="4351338"/>
          </a:xfrm>
        </p:spPr>
        <p:txBody>
          <a:bodyPr>
            <a:normAutofit/>
          </a:bodyPr>
          <a:lstStyle/>
          <a:p>
            <a:r>
              <a:rPr lang="en-US" u="none" strike="noStrike" dirty="0">
                <a:solidFill>
                  <a:srgbClr val="292929"/>
                </a:solidFill>
                <a:effectLst/>
                <a:latin typeface="Helvetica Neue Light" panose="02000403000000020004" pitchFamily="2" charset="0"/>
                <a:ea typeface="Helvetica Neue Light" panose="02000403000000020004" pitchFamily="2" charset="0"/>
              </a:rPr>
              <a:t>“The National Artificial Intelligence Research Resource (NAIRR) is a concept for a shared national research infrastructure to bridge this gap by connecting U.S. researchers to responsible and trustworthy Artificial Intelligence (AI) resources, as well as the needed computational, data, software, training, and educational resources to advance research, discovery, and innovation.” </a:t>
            </a:r>
            <a:r>
              <a:rPr lang="en-US" u="none" strike="noStrike" dirty="0">
                <a:solidFill>
                  <a:srgbClr val="292929"/>
                </a:solidFill>
                <a:effectLst/>
                <a:latin typeface="Helvetica Neue Light" panose="02000403000000020004" pitchFamily="2" charset="0"/>
                <a:ea typeface="Helvetica Neue Light" panose="02000403000000020004" pitchFamily="2" charset="0"/>
                <a:hlinkClick r:id="rId3"/>
              </a:rPr>
              <a:t>From nairrpilot.org</a:t>
            </a:r>
            <a:endParaRPr lang="en-US" u="none" strike="noStrike" dirty="0">
              <a:solidFill>
                <a:srgbClr val="292929"/>
              </a:solidFill>
              <a:effectLst/>
              <a:latin typeface="Helvetica Neue Light" panose="02000403000000020004" pitchFamily="2" charset="0"/>
              <a:ea typeface="Helvetica Neue Light" panose="02000403000000020004" pitchFamily="2" charset="0"/>
            </a:endParaRPr>
          </a:p>
          <a:p>
            <a:r>
              <a:rPr lang="en-US" dirty="0">
                <a:solidFill>
                  <a:srgbClr val="292929"/>
                </a:solidFill>
                <a:latin typeface="Helvetica Neue Light" panose="02000403000000020004" pitchFamily="2" charset="0"/>
                <a:ea typeface="Helvetica Neue Light" panose="02000403000000020004" pitchFamily="2" charset="0"/>
              </a:rPr>
              <a:t>We applied for, and received, allocations at 6 computational resources for this experiment.</a:t>
            </a:r>
          </a:p>
          <a:p>
            <a:pPr lvl="1"/>
            <a:r>
              <a:rPr lang="en-US" dirty="0">
                <a:solidFill>
                  <a:srgbClr val="292929"/>
                </a:solidFill>
                <a:latin typeface="Helvetica Neue Light" panose="02000403000000020004" pitchFamily="2" charset="0"/>
                <a:ea typeface="Helvetica Neue Light" panose="02000403000000020004" pitchFamily="2" charset="0"/>
              </a:rPr>
              <a:t>Expanse, Bridges-2, Anvil, Delta, Jestream2, AWS</a:t>
            </a:r>
            <a:endParaRPr lang="en-US" dirty="0">
              <a:latin typeface="Helvetica Neue Light" panose="02000403000000020004" pitchFamily="2" charset="0"/>
              <a:ea typeface="Helvetica Neue Light" panose="02000403000000020004" pitchFamily="2" charset="0"/>
            </a:endParaRPr>
          </a:p>
        </p:txBody>
      </p:sp>
      <p:sp>
        <p:nvSpPr>
          <p:cNvPr id="3" name="Slide Number Placeholder 2">
            <a:extLst>
              <a:ext uri="{FF2B5EF4-FFF2-40B4-BE49-F238E27FC236}">
                <a16:creationId xmlns:a16="http://schemas.microsoft.com/office/drawing/2014/main" id="{66AD4F49-D54D-FDB6-4740-19DB705E64CC}"/>
              </a:ext>
            </a:extLst>
          </p:cNvPr>
          <p:cNvSpPr>
            <a:spLocks noGrp="1"/>
          </p:cNvSpPr>
          <p:nvPr>
            <p:ph type="sldNum" idx="12"/>
          </p:nvPr>
        </p:nvSpPr>
        <p:spPr/>
        <p:txBody>
          <a:bodyPr/>
          <a:lstStyle/>
          <a:p>
            <a:fld id="{00000000-1234-1234-1234-123412341234}" type="slidenum">
              <a:rPr lang="en" smtClean="0"/>
              <a:pPr/>
              <a:t>3</a:t>
            </a:fld>
            <a:endParaRPr lang="en" dirty="0"/>
          </a:p>
        </p:txBody>
      </p:sp>
    </p:spTree>
    <p:custDataLst>
      <p:tags r:id="rId1"/>
    </p:custDataLst>
    <p:extLst>
      <p:ext uri="{BB962C8B-B14F-4D97-AF65-F5344CB8AC3E}">
        <p14:creationId xmlns:p14="http://schemas.microsoft.com/office/powerpoint/2010/main" val="2952890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7643759F-F64A-D7F1-5666-DABE182DA8DA}"/>
              </a:ext>
            </a:extLst>
          </p:cNvPr>
          <p:cNvSpPr txBox="1"/>
          <p:nvPr/>
        </p:nvSpPr>
        <p:spPr>
          <a:xfrm>
            <a:off x="9803239" y="1740973"/>
            <a:ext cx="281709" cy="646331"/>
          </a:xfrm>
          <a:prstGeom prst="rect">
            <a:avLst/>
          </a:prstGeom>
          <a:noFill/>
        </p:spPr>
        <p:txBody>
          <a:bodyPr wrap="square" rtlCol="0">
            <a:spAutoFit/>
          </a:bodyPr>
          <a:lstStyle/>
          <a:p>
            <a:r>
              <a:rPr lang="en-US" dirty="0"/>
              <a:t>…</a:t>
            </a:r>
          </a:p>
          <a:p>
            <a:endParaRPr lang="en-US" dirty="0"/>
          </a:p>
        </p:txBody>
      </p:sp>
      <p:grpSp>
        <p:nvGrpSpPr>
          <p:cNvPr id="285" name="Group 284">
            <a:extLst>
              <a:ext uri="{FF2B5EF4-FFF2-40B4-BE49-F238E27FC236}">
                <a16:creationId xmlns:a16="http://schemas.microsoft.com/office/drawing/2014/main" id="{19015726-4943-9A3C-E2A3-45D65C965D9E}"/>
              </a:ext>
            </a:extLst>
          </p:cNvPr>
          <p:cNvGrpSpPr/>
          <p:nvPr/>
        </p:nvGrpSpPr>
        <p:grpSpPr>
          <a:xfrm>
            <a:off x="6882862" y="1024128"/>
            <a:ext cx="1150823" cy="2734780"/>
            <a:chOff x="6882862" y="1024128"/>
            <a:chExt cx="1150823" cy="2734780"/>
          </a:xfrm>
        </p:grpSpPr>
        <p:sp>
          <p:nvSpPr>
            <p:cNvPr id="20" name="Rectangle 19">
              <a:extLst>
                <a:ext uri="{FF2B5EF4-FFF2-40B4-BE49-F238E27FC236}">
                  <a16:creationId xmlns:a16="http://schemas.microsoft.com/office/drawing/2014/main" id="{DB203382-E0DD-2780-5D10-8A0D374227A5}"/>
                </a:ext>
              </a:extLst>
            </p:cNvPr>
            <p:cNvSpPr/>
            <p:nvPr/>
          </p:nvSpPr>
          <p:spPr>
            <a:xfrm>
              <a:off x="6882862" y="1024128"/>
              <a:ext cx="1150823" cy="2734780"/>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196BF71-7F69-5D3E-C329-59DA32430BA7}"/>
                </a:ext>
              </a:extLst>
            </p:cNvPr>
            <p:cNvSpPr/>
            <p:nvPr/>
          </p:nvSpPr>
          <p:spPr>
            <a:xfrm>
              <a:off x="7613205" y="1080535"/>
              <a:ext cx="310089" cy="316980"/>
            </a:xfrm>
            <a:prstGeom prst="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CFC994FF-96C9-7FB0-430F-05E207347BC7}"/>
                </a:ext>
              </a:extLst>
            </p:cNvPr>
            <p:cNvSpPr/>
            <p:nvPr/>
          </p:nvSpPr>
          <p:spPr>
            <a:xfrm>
              <a:off x="7605904" y="1644699"/>
              <a:ext cx="330762" cy="33076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67599CBD-C786-4A7C-C89B-AEBEAA16AF63}"/>
                </a:ext>
              </a:extLst>
            </p:cNvPr>
            <p:cNvSpPr/>
            <p:nvPr/>
          </p:nvSpPr>
          <p:spPr>
            <a:xfrm>
              <a:off x="7639590" y="2255808"/>
              <a:ext cx="275635" cy="275635"/>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iangle 6">
              <a:extLst>
                <a:ext uri="{FF2B5EF4-FFF2-40B4-BE49-F238E27FC236}">
                  <a16:creationId xmlns:a16="http://schemas.microsoft.com/office/drawing/2014/main" id="{E3A03A5A-6C66-4BC8-F851-9952553CDF10}"/>
                </a:ext>
              </a:extLst>
            </p:cNvPr>
            <p:cNvSpPr/>
            <p:nvPr/>
          </p:nvSpPr>
          <p:spPr>
            <a:xfrm>
              <a:off x="7613542" y="2762114"/>
              <a:ext cx="327730" cy="282526"/>
            </a:xfrm>
            <a:prstGeom prst="triangl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a:extLst>
                <a:ext uri="{FF2B5EF4-FFF2-40B4-BE49-F238E27FC236}">
                  <a16:creationId xmlns:a16="http://schemas.microsoft.com/office/drawing/2014/main" id="{9BF2CEFF-A939-84D5-FDC5-3A13F39B9794}"/>
                </a:ext>
              </a:extLst>
            </p:cNvPr>
            <p:cNvSpPr/>
            <p:nvPr/>
          </p:nvSpPr>
          <p:spPr>
            <a:xfrm>
              <a:off x="7587911" y="3280378"/>
              <a:ext cx="392780" cy="392780"/>
            </a:xfrm>
            <a:prstGeom prst="star5">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FDC4E36-5848-025B-CAAA-B56218D7E52A}"/>
                </a:ext>
              </a:extLst>
            </p:cNvPr>
            <p:cNvSpPr/>
            <p:nvPr/>
          </p:nvSpPr>
          <p:spPr>
            <a:xfrm>
              <a:off x="6927199" y="1161154"/>
              <a:ext cx="425086" cy="16371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000" dirty="0"/>
                <a:t>Eval</a:t>
              </a:r>
            </a:p>
          </p:txBody>
        </p:sp>
        <p:cxnSp>
          <p:nvCxnSpPr>
            <p:cNvPr id="26" name="Straight Arrow Connector 25">
              <a:extLst>
                <a:ext uri="{FF2B5EF4-FFF2-40B4-BE49-F238E27FC236}">
                  <a16:creationId xmlns:a16="http://schemas.microsoft.com/office/drawing/2014/main" id="{813991B9-2309-EEC5-728F-C729A8BEA3E1}"/>
                </a:ext>
              </a:extLst>
            </p:cNvPr>
            <p:cNvCxnSpPr>
              <a:cxnSpLocks/>
              <a:stCxn id="4" idx="1"/>
              <a:endCxn id="24" idx="3"/>
            </p:cNvCxnSpPr>
            <p:nvPr/>
          </p:nvCxnSpPr>
          <p:spPr>
            <a:xfrm flipH="1">
              <a:off x="7352285" y="1239025"/>
              <a:ext cx="260920" cy="398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12BF8733-39D8-3551-087B-1229E559EBE4}"/>
                </a:ext>
              </a:extLst>
            </p:cNvPr>
            <p:cNvCxnSpPr>
              <a:stCxn id="4" idx="2"/>
              <a:endCxn id="5" idx="0"/>
            </p:cNvCxnSpPr>
            <p:nvPr/>
          </p:nvCxnSpPr>
          <p:spPr>
            <a:xfrm>
              <a:off x="7768250" y="1397515"/>
              <a:ext cx="3035" cy="24718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096ABCB3-F1DC-AF88-D77B-C957B7769F62}"/>
                </a:ext>
              </a:extLst>
            </p:cNvPr>
            <p:cNvCxnSpPr>
              <a:stCxn id="5" idx="4"/>
              <a:endCxn id="6" idx="0"/>
            </p:cNvCxnSpPr>
            <p:nvPr/>
          </p:nvCxnSpPr>
          <p:spPr>
            <a:xfrm>
              <a:off x="7771285" y="1975461"/>
              <a:ext cx="6123" cy="28034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204B43F3-75A6-AB1D-17B1-F2EBE1E9F4FF}"/>
                </a:ext>
              </a:extLst>
            </p:cNvPr>
            <p:cNvCxnSpPr>
              <a:stCxn id="6" idx="2"/>
              <a:endCxn id="7" idx="0"/>
            </p:cNvCxnSpPr>
            <p:nvPr/>
          </p:nvCxnSpPr>
          <p:spPr>
            <a:xfrm flipH="1">
              <a:off x="7777407" y="2531443"/>
              <a:ext cx="1" cy="23067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F0255A27-B0BC-D0DA-4821-660605216861}"/>
                </a:ext>
              </a:extLst>
            </p:cNvPr>
            <p:cNvCxnSpPr>
              <a:stCxn id="7" idx="3"/>
              <a:endCxn id="8" idx="0"/>
            </p:cNvCxnSpPr>
            <p:nvPr/>
          </p:nvCxnSpPr>
          <p:spPr>
            <a:xfrm>
              <a:off x="7777407" y="3044640"/>
              <a:ext cx="6894" cy="23573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7" name="Rectangle 36">
              <a:extLst>
                <a:ext uri="{FF2B5EF4-FFF2-40B4-BE49-F238E27FC236}">
                  <a16:creationId xmlns:a16="http://schemas.microsoft.com/office/drawing/2014/main" id="{10576023-3DF0-DFD8-E124-DCEC2BFBA0DF}"/>
                </a:ext>
              </a:extLst>
            </p:cNvPr>
            <p:cNvSpPr/>
            <p:nvPr/>
          </p:nvSpPr>
          <p:spPr>
            <a:xfrm>
              <a:off x="6930407" y="1732745"/>
              <a:ext cx="420624" cy="16459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000" dirty="0"/>
                <a:t>Eval</a:t>
              </a:r>
            </a:p>
          </p:txBody>
        </p:sp>
        <p:sp>
          <p:nvSpPr>
            <p:cNvPr id="38" name="Rectangle 37">
              <a:extLst>
                <a:ext uri="{FF2B5EF4-FFF2-40B4-BE49-F238E27FC236}">
                  <a16:creationId xmlns:a16="http://schemas.microsoft.com/office/drawing/2014/main" id="{BD58A712-D1E4-3774-8345-580F087F9127}"/>
                </a:ext>
              </a:extLst>
            </p:cNvPr>
            <p:cNvSpPr/>
            <p:nvPr/>
          </p:nvSpPr>
          <p:spPr>
            <a:xfrm>
              <a:off x="6930407" y="2317665"/>
              <a:ext cx="420624" cy="16459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000" dirty="0"/>
                <a:t>Eval</a:t>
              </a:r>
            </a:p>
          </p:txBody>
        </p:sp>
        <p:sp>
          <p:nvSpPr>
            <p:cNvPr id="39" name="Rectangle 38">
              <a:extLst>
                <a:ext uri="{FF2B5EF4-FFF2-40B4-BE49-F238E27FC236}">
                  <a16:creationId xmlns:a16="http://schemas.microsoft.com/office/drawing/2014/main" id="{3993F9C2-7AFF-CEA9-CEB6-43E35BAFB6C0}"/>
                </a:ext>
              </a:extLst>
            </p:cNvPr>
            <p:cNvSpPr/>
            <p:nvPr/>
          </p:nvSpPr>
          <p:spPr>
            <a:xfrm>
              <a:off x="6930407" y="2823212"/>
              <a:ext cx="420624" cy="16459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000" dirty="0"/>
                <a:t>Eval</a:t>
              </a:r>
            </a:p>
          </p:txBody>
        </p:sp>
        <p:sp>
          <p:nvSpPr>
            <p:cNvPr id="40" name="Rectangle 39">
              <a:extLst>
                <a:ext uri="{FF2B5EF4-FFF2-40B4-BE49-F238E27FC236}">
                  <a16:creationId xmlns:a16="http://schemas.microsoft.com/office/drawing/2014/main" id="{BDAE9C41-EE9C-9E2D-4837-0E39C475843C}"/>
                </a:ext>
              </a:extLst>
            </p:cNvPr>
            <p:cNvSpPr/>
            <p:nvPr/>
          </p:nvSpPr>
          <p:spPr>
            <a:xfrm>
              <a:off x="6930407" y="3339356"/>
              <a:ext cx="420624" cy="16459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000" dirty="0"/>
                <a:t>Eval</a:t>
              </a:r>
            </a:p>
          </p:txBody>
        </p:sp>
        <p:cxnSp>
          <p:nvCxnSpPr>
            <p:cNvPr id="42" name="Straight Arrow Connector 41">
              <a:extLst>
                <a:ext uri="{FF2B5EF4-FFF2-40B4-BE49-F238E27FC236}">
                  <a16:creationId xmlns:a16="http://schemas.microsoft.com/office/drawing/2014/main" id="{2CB98BE5-8FE1-E8E9-1455-98C832BA9E17}"/>
                </a:ext>
              </a:extLst>
            </p:cNvPr>
            <p:cNvCxnSpPr>
              <a:stCxn id="5" idx="2"/>
              <a:endCxn id="37" idx="3"/>
            </p:cNvCxnSpPr>
            <p:nvPr/>
          </p:nvCxnSpPr>
          <p:spPr>
            <a:xfrm flipH="1">
              <a:off x="7351031" y="1810080"/>
              <a:ext cx="254873" cy="496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04489DA9-C95B-D13D-0FEA-F330AD983F78}"/>
                </a:ext>
              </a:extLst>
            </p:cNvPr>
            <p:cNvCxnSpPr>
              <a:stCxn id="6" idx="1"/>
              <a:endCxn id="38" idx="3"/>
            </p:cNvCxnSpPr>
            <p:nvPr/>
          </p:nvCxnSpPr>
          <p:spPr>
            <a:xfrm flipH="1">
              <a:off x="7351031" y="2393626"/>
              <a:ext cx="288559" cy="63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51155A32-BA6C-6BE6-259A-1C3C1777879F}"/>
                </a:ext>
              </a:extLst>
            </p:cNvPr>
            <p:cNvCxnSpPr>
              <a:stCxn id="7" idx="1"/>
              <a:endCxn id="39" idx="3"/>
            </p:cNvCxnSpPr>
            <p:nvPr/>
          </p:nvCxnSpPr>
          <p:spPr>
            <a:xfrm flipH="1">
              <a:off x="7351031" y="2903377"/>
              <a:ext cx="344444" cy="213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29FB4936-7D0E-7149-BC7D-5DFC39A077FB}"/>
                </a:ext>
              </a:extLst>
            </p:cNvPr>
            <p:cNvCxnSpPr>
              <a:stCxn id="8" idx="1"/>
              <a:endCxn id="40" idx="3"/>
            </p:cNvCxnSpPr>
            <p:nvPr/>
          </p:nvCxnSpPr>
          <p:spPr>
            <a:xfrm flipH="1" flipV="1">
              <a:off x="7351031" y="3421652"/>
              <a:ext cx="236880" cy="875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286" name="Group 285">
            <a:extLst>
              <a:ext uri="{FF2B5EF4-FFF2-40B4-BE49-F238E27FC236}">
                <a16:creationId xmlns:a16="http://schemas.microsoft.com/office/drawing/2014/main" id="{BF4FE581-7D93-E859-71B3-ACF9F671B2AB}"/>
              </a:ext>
            </a:extLst>
          </p:cNvPr>
          <p:cNvGrpSpPr/>
          <p:nvPr/>
        </p:nvGrpSpPr>
        <p:grpSpPr>
          <a:xfrm>
            <a:off x="8565687" y="1019914"/>
            <a:ext cx="1152144" cy="2734780"/>
            <a:chOff x="8565687" y="1019914"/>
            <a:chExt cx="1152144" cy="2734780"/>
          </a:xfrm>
        </p:grpSpPr>
        <p:sp>
          <p:nvSpPr>
            <p:cNvPr id="49" name="Rectangle 48">
              <a:extLst>
                <a:ext uri="{FF2B5EF4-FFF2-40B4-BE49-F238E27FC236}">
                  <a16:creationId xmlns:a16="http://schemas.microsoft.com/office/drawing/2014/main" id="{F089AF8D-08C1-58D7-8121-4A323BE3792C}"/>
                </a:ext>
              </a:extLst>
            </p:cNvPr>
            <p:cNvSpPr/>
            <p:nvPr/>
          </p:nvSpPr>
          <p:spPr>
            <a:xfrm>
              <a:off x="8565687" y="1019914"/>
              <a:ext cx="1152144" cy="2734780"/>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637E277-4338-A251-DD44-8D945EF8D23E}"/>
                </a:ext>
              </a:extLst>
            </p:cNvPr>
            <p:cNvSpPr/>
            <p:nvPr/>
          </p:nvSpPr>
          <p:spPr>
            <a:xfrm>
              <a:off x="9260840" y="1073363"/>
              <a:ext cx="330762" cy="33076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36FC0797-9C9F-FA21-2E6F-3D207787B9BD}"/>
                </a:ext>
              </a:extLst>
            </p:cNvPr>
            <p:cNvSpPr/>
            <p:nvPr/>
          </p:nvSpPr>
          <p:spPr>
            <a:xfrm>
              <a:off x="9299624" y="2771210"/>
              <a:ext cx="275635" cy="275635"/>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A6A09ABB-EBE3-0BEB-58AB-DE3CCC14709A}"/>
                </a:ext>
              </a:extLst>
            </p:cNvPr>
            <p:cNvSpPr/>
            <p:nvPr/>
          </p:nvSpPr>
          <p:spPr>
            <a:xfrm>
              <a:off x="9263872" y="1621785"/>
              <a:ext cx="327730" cy="282526"/>
            </a:xfrm>
            <a:prstGeom prst="triangl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a:extLst>
                <a:ext uri="{FF2B5EF4-FFF2-40B4-BE49-F238E27FC236}">
                  <a16:creationId xmlns:a16="http://schemas.microsoft.com/office/drawing/2014/main" id="{561BB434-88E1-7656-4677-154F0E1F3EA8}"/>
                </a:ext>
              </a:extLst>
            </p:cNvPr>
            <p:cNvSpPr/>
            <p:nvPr/>
          </p:nvSpPr>
          <p:spPr>
            <a:xfrm>
              <a:off x="9236972" y="2144178"/>
              <a:ext cx="392780" cy="392780"/>
            </a:xfrm>
            <a:prstGeom prst="star5">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E6FDE82-002E-1771-EBFA-E589B4027129}"/>
                </a:ext>
              </a:extLst>
            </p:cNvPr>
            <p:cNvSpPr/>
            <p:nvPr/>
          </p:nvSpPr>
          <p:spPr>
            <a:xfrm>
              <a:off x="9288722" y="3282215"/>
              <a:ext cx="310089" cy="316980"/>
            </a:xfrm>
            <a:prstGeom prst="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21B67B08-5B64-A9FC-8A7C-66D384486403}"/>
                </a:ext>
              </a:extLst>
            </p:cNvPr>
            <p:cNvSpPr/>
            <p:nvPr/>
          </p:nvSpPr>
          <p:spPr>
            <a:xfrm>
              <a:off x="8610250" y="1149360"/>
              <a:ext cx="420624" cy="16459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000" dirty="0"/>
                <a:t>Eval</a:t>
              </a:r>
            </a:p>
          </p:txBody>
        </p:sp>
        <p:cxnSp>
          <p:nvCxnSpPr>
            <p:cNvPr id="65" name="Straight Arrow Connector 64">
              <a:extLst>
                <a:ext uri="{FF2B5EF4-FFF2-40B4-BE49-F238E27FC236}">
                  <a16:creationId xmlns:a16="http://schemas.microsoft.com/office/drawing/2014/main" id="{77CF8D06-0DE6-84A1-1280-2B65E93C2701}"/>
                </a:ext>
              </a:extLst>
            </p:cNvPr>
            <p:cNvCxnSpPr>
              <a:cxnSpLocks/>
              <a:endCxn id="64" idx="3"/>
            </p:cNvCxnSpPr>
            <p:nvPr/>
          </p:nvCxnSpPr>
          <p:spPr>
            <a:xfrm flipH="1">
              <a:off x="9030874" y="1230205"/>
              <a:ext cx="216112" cy="145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6" name="Straight Arrow Connector 65">
              <a:extLst>
                <a:ext uri="{FF2B5EF4-FFF2-40B4-BE49-F238E27FC236}">
                  <a16:creationId xmlns:a16="http://schemas.microsoft.com/office/drawing/2014/main" id="{D00EC5ED-C4B3-C23B-DDE3-16E47B4C23DC}"/>
                </a:ext>
              </a:extLst>
            </p:cNvPr>
            <p:cNvCxnSpPr>
              <a:cxnSpLocks/>
              <a:stCxn id="9" idx="4"/>
              <a:endCxn id="11" idx="0"/>
            </p:cNvCxnSpPr>
            <p:nvPr/>
          </p:nvCxnSpPr>
          <p:spPr>
            <a:xfrm>
              <a:off x="9426221" y="1404125"/>
              <a:ext cx="1516" cy="21766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7" name="Straight Arrow Connector 66">
              <a:extLst>
                <a:ext uri="{FF2B5EF4-FFF2-40B4-BE49-F238E27FC236}">
                  <a16:creationId xmlns:a16="http://schemas.microsoft.com/office/drawing/2014/main" id="{DA560226-DD5F-78FA-D91E-0EB06FC99F18}"/>
                </a:ext>
              </a:extLst>
            </p:cNvPr>
            <p:cNvCxnSpPr>
              <a:cxnSpLocks/>
              <a:stCxn id="11" idx="3"/>
              <a:endCxn id="12" idx="0"/>
            </p:cNvCxnSpPr>
            <p:nvPr/>
          </p:nvCxnSpPr>
          <p:spPr>
            <a:xfrm>
              <a:off x="9427737" y="1904311"/>
              <a:ext cx="5625" cy="23986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8" name="Straight Arrow Connector 67">
              <a:extLst>
                <a:ext uri="{FF2B5EF4-FFF2-40B4-BE49-F238E27FC236}">
                  <a16:creationId xmlns:a16="http://schemas.microsoft.com/office/drawing/2014/main" id="{0EF1E279-C112-402D-B5AD-18D0F28291D4}"/>
                </a:ext>
              </a:extLst>
            </p:cNvPr>
            <p:cNvCxnSpPr>
              <a:cxnSpLocks/>
              <a:endCxn id="10" idx="0"/>
            </p:cNvCxnSpPr>
            <p:nvPr/>
          </p:nvCxnSpPr>
          <p:spPr>
            <a:xfrm>
              <a:off x="9432554" y="2451685"/>
              <a:ext cx="4888" cy="31952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9" name="Straight Arrow Connector 68">
              <a:extLst>
                <a:ext uri="{FF2B5EF4-FFF2-40B4-BE49-F238E27FC236}">
                  <a16:creationId xmlns:a16="http://schemas.microsoft.com/office/drawing/2014/main" id="{757D10F1-C75F-4013-9EF1-A476EA23E846}"/>
                </a:ext>
              </a:extLst>
            </p:cNvPr>
            <p:cNvCxnSpPr>
              <a:cxnSpLocks/>
              <a:stCxn id="10" idx="2"/>
              <a:endCxn id="13" idx="0"/>
            </p:cNvCxnSpPr>
            <p:nvPr/>
          </p:nvCxnSpPr>
          <p:spPr>
            <a:xfrm>
              <a:off x="9437442" y="3046845"/>
              <a:ext cx="6325" cy="23537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70" name="Rectangle 69">
              <a:extLst>
                <a:ext uri="{FF2B5EF4-FFF2-40B4-BE49-F238E27FC236}">
                  <a16:creationId xmlns:a16="http://schemas.microsoft.com/office/drawing/2014/main" id="{BAC14310-A62D-8E7A-C46A-C2BD2A2FE901}"/>
                </a:ext>
              </a:extLst>
            </p:cNvPr>
            <p:cNvSpPr/>
            <p:nvPr/>
          </p:nvSpPr>
          <p:spPr>
            <a:xfrm>
              <a:off x="8612903" y="1680434"/>
              <a:ext cx="420624" cy="16459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000" dirty="0"/>
                <a:t>Eval</a:t>
              </a:r>
            </a:p>
          </p:txBody>
        </p:sp>
        <p:sp>
          <p:nvSpPr>
            <p:cNvPr id="71" name="Rectangle 70">
              <a:extLst>
                <a:ext uri="{FF2B5EF4-FFF2-40B4-BE49-F238E27FC236}">
                  <a16:creationId xmlns:a16="http://schemas.microsoft.com/office/drawing/2014/main" id="{0F740EAC-60FF-E928-DEE3-2F3E724F68D5}"/>
                </a:ext>
              </a:extLst>
            </p:cNvPr>
            <p:cNvSpPr/>
            <p:nvPr/>
          </p:nvSpPr>
          <p:spPr>
            <a:xfrm>
              <a:off x="8612903" y="2204128"/>
              <a:ext cx="420624" cy="16459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000" dirty="0"/>
                <a:t>Eval</a:t>
              </a:r>
            </a:p>
          </p:txBody>
        </p:sp>
        <p:sp>
          <p:nvSpPr>
            <p:cNvPr id="72" name="Rectangle 71">
              <a:extLst>
                <a:ext uri="{FF2B5EF4-FFF2-40B4-BE49-F238E27FC236}">
                  <a16:creationId xmlns:a16="http://schemas.microsoft.com/office/drawing/2014/main" id="{47D56EA1-5CB0-65BA-8619-593A6C2ECEBD}"/>
                </a:ext>
              </a:extLst>
            </p:cNvPr>
            <p:cNvSpPr/>
            <p:nvPr/>
          </p:nvSpPr>
          <p:spPr>
            <a:xfrm>
              <a:off x="8612903" y="2826731"/>
              <a:ext cx="420624" cy="16459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000" dirty="0"/>
                <a:t>Eval</a:t>
              </a:r>
            </a:p>
          </p:txBody>
        </p:sp>
        <p:sp>
          <p:nvSpPr>
            <p:cNvPr id="73" name="Rectangle 72">
              <a:extLst>
                <a:ext uri="{FF2B5EF4-FFF2-40B4-BE49-F238E27FC236}">
                  <a16:creationId xmlns:a16="http://schemas.microsoft.com/office/drawing/2014/main" id="{4AC73A29-FC86-ECBD-7748-87C941819A4D}"/>
                </a:ext>
              </a:extLst>
            </p:cNvPr>
            <p:cNvSpPr/>
            <p:nvPr/>
          </p:nvSpPr>
          <p:spPr>
            <a:xfrm>
              <a:off x="8612903" y="3357805"/>
              <a:ext cx="420624" cy="16459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000" dirty="0"/>
                <a:t>Eval</a:t>
              </a:r>
            </a:p>
          </p:txBody>
        </p:sp>
        <p:cxnSp>
          <p:nvCxnSpPr>
            <p:cNvPr id="74" name="Straight Arrow Connector 73">
              <a:extLst>
                <a:ext uri="{FF2B5EF4-FFF2-40B4-BE49-F238E27FC236}">
                  <a16:creationId xmlns:a16="http://schemas.microsoft.com/office/drawing/2014/main" id="{25793794-9072-88F1-B93E-183231923549}"/>
                </a:ext>
              </a:extLst>
            </p:cNvPr>
            <p:cNvCxnSpPr>
              <a:cxnSpLocks/>
              <a:stCxn id="11" idx="1"/>
              <a:endCxn id="70" idx="3"/>
            </p:cNvCxnSpPr>
            <p:nvPr/>
          </p:nvCxnSpPr>
          <p:spPr>
            <a:xfrm flipH="1" flipV="1">
              <a:off x="9033527" y="1762730"/>
              <a:ext cx="312278" cy="31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5" name="Straight Arrow Connector 74">
              <a:extLst>
                <a:ext uri="{FF2B5EF4-FFF2-40B4-BE49-F238E27FC236}">
                  <a16:creationId xmlns:a16="http://schemas.microsoft.com/office/drawing/2014/main" id="{84F68825-0C1F-A762-053E-4D5162661680}"/>
                </a:ext>
              </a:extLst>
            </p:cNvPr>
            <p:cNvCxnSpPr>
              <a:cxnSpLocks/>
              <a:stCxn id="12" idx="1"/>
              <a:endCxn id="71" idx="3"/>
            </p:cNvCxnSpPr>
            <p:nvPr/>
          </p:nvCxnSpPr>
          <p:spPr>
            <a:xfrm flipH="1" flipV="1">
              <a:off x="9033527" y="2286424"/>
              <a:ext cx="203445" cy="778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a:extLst>
                <a:ext uri="{FF2B5EF4-FFF2-40B4-BE49-F238E27FC236}">
                  <a16:creationId xmlns:a16="http://schemas.microsoft.com/office/drawing/2014/main" id="{8CB1D39F-08D4-45A1-4714-F804D5BC2045}"/>
                </a:ext>
              </a:extLst>
            </p:cNvPr>
            <p:cNvCxnSpPr>
              <a:cxnSpLocks/>
              <a:stCxn id="10" idx="1"/>
              <a:endCxn id="72" idx="3"/>
            </p:cNvCxnSpPr>
            <p:nvPr/>
          </p:nvCxnSpPr>
          <p:spPr>
            <a:xfrm flipH="1" flipV="1">
              <a:off x="9033527" y="2909027"/>
              <a:ext cx="266097" cy="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7" name="Straight Arrow Connector 76">
              <a:extLst>
                <a:ext uri="{FF2B5EF4-FFF2-40B4-BE49-F238E27FC236}">
                  <a16:creationId xmlns:a16="http://schemas.microsoft.com/office/drawing/2014/main" id="{7274EC58-E61C-0EBF-7CDB-982B8D486B38}"/>
                </a:ext>
              </a:extLst>
            </p:cNvPr>
            <p:cNvCxnSpPr>
              <a:cxnSpLocks/>
              <a:stCxn id="13" idx="1"/>
              <a:endCxn id="73" idx="3"/>
            </p:cNvCxnSpPr>
            <p:nvPr/>
          </p:nvCxnSpPr>
          <p:spPr>
            <a:xfrm flipH="1" flipV="1">
              <a:off x="9033527" y="3440101"/>
              <a:ext cx="255195" cy="60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287" name="Group 286">
            <a:extLst>
              <a:ext uri="{FF2B5EF4-FFF2-40B4-BE49-F238E27FC236}">
                <a16:creationId xmlns:a16="http://schemas.microsoft.com/office/drawing/2014/main" id="{55E2FDC0-EE2C-C378-93A8-5C458402C08D}"/>
              </a:ext>
            </a:extLst>
          </p:cNvPr>
          <p:cNvGrpSpPr/>
          <p:nvPr/>
        </p:nvGrpSpPr>
        <p:grpSpPr>
          <a:xfrm>
            <a:off x="10138455" y="1629926"/>
            <a:ext cx="2091525" cy="1572396"/>
            <a:chOff x="10138455" y="1629926"/>
            <a:chExt cx="2091525" cy="1572396"/>
          </a:xfrm>
        </p:grpSpPr>
        <p:sp>
          <p:nvSpPr>
            <p:cNvPr id="91" name="TextBox 90">
              <a:extLst>
                <a:ext uri="{FF2B5EF4-FFF2-40B4-BE49-F238E27FC236}">
                  <a16:creationId xmlns:a16="http://schemas.microsoft.com/office/drawing/2014/main" id="{E12DB839-DC10-0C54-8846-AA07220B8ED8}"/>
                </a:ext>
              </a:extLst>
            </p:cNvPr>
            <p:cNvSpPr txBox="1"/>
            <p:nvPr/>
          </p:nvSpPr>
          <p:spPr>
            <a:xfrm>
              <a:off x="10638647" y="2301532"/>
              <a:ext cx="1591333" cy="276999"/>
            </a:xfrm>
            <a:prstGeom prst="rect">
              <a:avLst/>
            </a:prstGeom>
            <a:noFill/>
          </p:spPr>
          <p:txBody>
            <a:bodyPr wrap="none" rtlCol="0">
              <a:spAutoFit/>
            </a:bodyPr>
            <a:lstStyle/>
            <a:p>
              <a:r>
                <a:rPr lang="en-US" sz="1200" dirty="0"/>
                <a:t>Training (Resource C)</a:t>
              </a:r>
            </a:p>
          </p:txBody>
        </p:sp>
        <p:sp>
          <p:nvSpPr>
            <p:cNvPr id="93" name="TextBox 92">
              <a:extLst>
                <a:ext uri="{FF2B5EF4-FFF2-40B4-BE49-F238E27FC236}">
                  <a16:creationId xmlns:a16="http://schemas.microsoft.com/office/drawing/2014/main" id="{E4FE71A2-DA70-3257-8870-C2E6B29F32D1}"/>
                </a:ext>
              </a:extLst>
            </p:cNvPr>
            <p:cNvSpPr txBox="1"/>
            <p:nvPr/>
          </p:nvSpPr>
          <p:spPr>
            <a:xfrm>
              <a:off x="10638647" y="2607037"/>
              <a:ext cx="1591333" cy="276999"/>
            </a:xfrm>
            <a:prstGeom prst="rect">
              <a:avLst/>
            </a:prstGeom>
            <a:noFill/>
          </p:spPr>
          <p:txBody>
            <a:bodyPr wrap="none" rtlCol="0">
              <a:spAutoFit/>
            </a:bodyPr>
            <a:lstStyle/>
            <a:p>
              <a:r>
                <a:rPr lang="en-US" sz="1200" dirty="0"/>
                <a:t>Training (Resource D)</a:t>
              </a:r>
            </a:p>
          </p:txBody>
        </p:sp>
        <p:sp>
          <p:nvSpPr>
            <p:cNvPr id="94" name="Rectangle 93">
              <a:extLst>
                <a:ext uri="{FF2B5EF4-FFF2-40B4-BE49-F238E27FC236}">
                  <a16:creationId xmlns:a16="http://schemas.microsoft.com/office/drawing/2014/main" id="{E2AF368D-77CA-FBE1-7553-D959BABD002E}"/>
                </a:ext>
              </a:extLst>
            </p:cNvPr>
            <p:cNvSpPr/>
            <p:nvPr/>
          </p:nvSpPr>
          <p:spPr>
            <a:xfrm>
              <a:off x="10174558" y="1629926"/>
              <a:ext cx="259172" cy="264931"/>
            </a:xfrm>
            <a:prstGeom prst="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95" name="TextBox 94">
              <a:extLst>
                <a:ext uri="{FF2B5EF4-FFF2-40B4-BE49-F238E27FC236}">
                  <a16:creationId xmlns:a16="http://schemas.microsoft.com/office/drawing/2014/main" id="{6D32D03A-CCC6-0831-8ADE-F9D2EC1789B2}"/>
                </a:ext>
              </a:extLst>
            </p:cNvPr>
            <p:cNvSpPr txBox="1"/>
            <p:nvPr/>
          </p:nvSpPr>
          <p:spPr>
            <a:xfrm>
              <a:off x="10650351" y="1632788"/>
              <a:ext cx="1576907" cy="276999"/>
            </a:xfrm>
            <a:prstGeom prst="rect">
              <a:avLst/>
            </a:prstGeom>
            <a:noFill/>
          </p:spPr>
          <p:txBody>
            <a:bodyPr wrap="none" rtlCol="0">
              <a:spAutoFit/>
            </a:bodyPr>
            <a:lstStyle/>
            <a:p>
              <a:r>
                <a:rPr lang="en-US" sz="1200" dirty="0"/>
                <a:t>Training (Resource A)</a:t>
              </a:r>
            </a:p>
          </p:txBody>
        </p:sp>
        <p:sp>
          <p:nvSpPr>
            <p:cNvPr id="96" name="Oval 95">
              <a:extLst>
                <a:ext uri="{FF2B5EF4-FFF2-40B4-BE49-F238E27FC236}">
                  <a16:creationId xmlns:a16="http://schemas.microsoft.com/office/drawing/2014/main" id="{7605564F-9E05-3D95-5A21-4D3DA05B0E74}"/>
                </a:ext>
              </a:extLst>
            </p:cNvPr>
            <p:cNvSpPr/>
            <p:nvPr/>
          </p:nvSpPr>
          <p:spPr>
            <a:xfrm flipH="1">
              <a:off x="10173035" y="1949405"/>
              <a:ext cx="249292" cy="26493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7" name="TextBox 96">
              <a:extLst>
                <a:ext uri="{FF2B5EF4-FFF2-40B4-BE49-F238E27FC236}">
                  <a16:creationId xmlns:a16="http://schemas.microsoft.com/office/drawing/2014/main" id="{9814E00A-46D9-1126-0B23-7904AED10455}"/>
                </a:ext>
              </a:extLst>
            </p:cNvPr>
            <p:cNvSpPr txBox="1"/>
            <p:nvPr/>
          </p:nvSpPr>
          <p:spPr>
            <a:xfrm>
              <a:off x="10650351" y="1956581"/>
              <a:ext cx="1578509" cy="276999"/>
            </a:xfrm>
            <a:prstGeom prst="rect">
              <a:avLst/>
            </a:prstGeom>
            <a:noFill/>
          </p:spPr>
          <p:txBody>
            <a:bodyPr wrap="none" rtlCol="0">
              <a:spAutoFit/>
            </a:bodyPr>
            <a:lstStyle/>
            <a:p>
              <a:r>
                <a:rPr lang="en-US" sz="1200" dirty="0"/>
                <a:t>Training (Resource B)</a:t>
              </a:r>
            </a:p>
          </p:txBody>
        </p:sp>
        <p:sp>
          <p:nvSpPr>
            <p:cNvPr id="98" name="Rounded Rectangle 97">
              <a:extLst>
                <a:ext uri="{FF2B5EF4-FFF2-40B4-BE49-F238E27FC236}">
                  <a16:creationId xmlns:a16="http://schemas.microsoft.com/office/drawing/2014/main" id="{E391FA05-EE35-839D-2B0A-C9F7530FD366}"/>
                </a:ext>
              </a:extLst>
            </p:cNvPr>
            <p:cNvSpPr/>
            <p:nvPr/>
          </p:nvSpPr>
          <p:spPr>
            <a:xfrm>
              <a:off x="10199735" y="2312776"/>
              <a:ext cx="207894" cy="207894"/>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9" name="Triangle 98">
              <a:extLst>
                <a:ext uri="{FF2B5EF4-FFF2-40B4-BE49-F238E27FC236}">
                  <a16:creationId xmlns:a16="http://schemas.microsoft.com/office/drawing/2014/main" id="{415388F8-3286-C80C-250C-549BBB08DC29}"/>
                </a:ext>
              </a:extLst>
            </p:cNvPr>
            <p:cNvSpPr/>
            <p:nvPr/>
          </p:nvSpPr>
          <p:spPr>
            <a:xfrm>
              <a:off x="10180869" y="2607037"/>
              <a:ext cx="241157" cy="207894"/>
            </a:xfrm>
            <a:prstGeom prst="triangl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0" name="TextBox 99">
              <a:extLst>
                <a:ext uri="{FF2B5EF4-FFF2-40B4-BE49-F238E27FC236}">
                  <a16:creationId xmlns:a16="http://schemas.microsoft.com/office/drawing/2014/main" id="{40CF25B9-E8AD-1343-0225-4B69E97981B6}"/>
                </a:ext>
              </a:extLst>
            </p:cNvPr>
            <p:cNvSpPr txBox="1"/>
            <p:nvPr/>
          </p:nvSpPr>
          <p:spPr>
            <a:xfrm>
              <a:off x="10634655" y="2914230"/>
              <a:ext cx="1570495" cy="276999"/>
            </a:xfrm>
            <a:prstGeom prst="rect">
              <a:avLst/>
            </a:prstGeom>
            <a:noFill/>
          </p:spPr>
          <p:txBody>
            <a:bodyPr wrap="none" rtlCol="0">
              <a:spAutoFit/>
            </a:bodyPr>
            <a:lstStyle/>
            <a:p>
              <a:r>
                <a:rPr lang="en-US" sz="1200" dirty="0"/>
                <a:t>Training (Resource E)</a:t>
              </a:r>
            </a:p>
          </p:txBody>
        </p:sp>
        <p:sp>
          <p:nvSpPr>
            <p:cNvPr id="102" name="5-Point Star 101">
              <a:extLst>
                <a:ext uri="{FF2B5EF4-FFF2-40B4-BE49-F238E27FC236}">
                  <a16:creationId xmlns:a16="http://schemas.microsoft.com/office/drawing/2014/main" id="{0C430C71-125B-00ED-5C32-B9F2CB3FA357}"/>
                </a:ext>
              </a:extLst>
            </p:cNvPr>
            <p:cNvSpPr/>
            <p:nvPr/>
          </p:nvSpPr>
          <p:spPr>
            <a:xfrm>
              <a:off x="10138455" y="2870945"/>
              <a:ext cx="331377" cy="331377"/>
            </a:xfrm>
            <a:prstGeom prst="star5">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25" name="Group 124">
            <a:extLst>
              <a:ext uri="{FF2B5EF4-FFF2-40B4-BE49-F238E27FC236}">
                <a16:creationId xmlns:a16="http://schemas.microsoft.com/office/drawing/2014/main" id="{01F7234B-1FA7-41B7-DD3D-11F213B7F902}"/>
              </a:ext>
            </a:extLst>
          </p:cNvPr>
          <p:cNvGrpSpPr/>
          <p:nvPr/>
        </p:nvGrpSpPr>
        <p:grpSpPr>
          <a:xfrm>
            <a:off x="119398" y="4090278"/>
            <a:ext cx="3576052" cy="2703982"/>
            <a:chOff x="106010" y="4138850"/>
            <a:chExt cx="3369933" cy="2548129"/>
          </a:xfrm>
        </p:grpSpPr>
        <p:sp>
          <p:nvSpPr>
            <p:cNvPr id="126" name="Rectangle 125">
              <a:extLst>
                <a:ext uri="{FF2B5EF4-FFF2-40B4-BE49-F238E27FC236}">
                  <a16:creationId xmlns:a16="http://schemas.microsoft.com/office/drawing/2014/main" id="{4BEB66BB-3D0F-41E9-DDEF-2C35206F3668}"/>
                </a:ext>
              </a:extLst>
            </p:cNvPr>
            <p:cNvSpPr/>
            <p:nvPr/>
          </p:nvSpPr>
          <p:spPr>
            <a:xfrm>
              <a:off x="106010" y="4337011"/>
              <a:ext cx="2043038" cy="261033"/>
            </a:xfrm>
            <a:prstGeom prst="rect">
              <a:avLst/>
            </a:prstGeom>
          </p:spPr>
          <p:txBody>
            <a:bodyPr wrap="square">
              <a:spAutoFit/>
            </a:bodyPr>
            <a:lstStyle/>
            <a:p>
              <a:pPr algn="ctr"/>
              <a:r>
                <a:rPr lang="en-US" sz="1200" b="1" dirty="0">
                  <a:solidFill>
                    <a:schemeClr val="accent3"/>
                  </a:solidFill>
                  <a:latin typeface="Courier New" panose="02070309020205020404" pitchFamily="49" charset="0"/>
                  <a:cs typeface="Courier New" panose="02070309020205020404" pitchFamily="49" charset="0"/>
                </a:rPr>
                <a:t>MQHTYPAQL</a:t>
              </a:r>
              <a:r>
                <a:rPr lang="en-US" sz="1200" b="1" dirty="0">
                  <a:solidFill>
                    <a:schemeClr val="accent2"/>
                  </a:solidFill>
                  <a:latin typeface="Courier New" panose="02070309020205020404" pitchFamily="49" charset="0"/>
                  <a:cs typeface="Courier New" panose="02070309020205020404" pitchFamily="49" charset="0"/>
                </a:rPr>
                <a:t>R</a:t>
              </a:r>
              <a:r>
                <a:rPr lang="en-US" sz="1200" b="1" dirty="0">
                  <a:solidFill>
                    <a:schemeClr val="accent3"/>
                  </a:solidFill>
                  <a:latin typeface="Courier New" panose="02070309020205020404" pitchFamily="49" charset="0"/>
                  <a:cs typeface="Courier New" panose="02070309020205020404" pitchFamily="49" charset="0"/>
                </a:rPr>
                <a:t>RFG</a:t>
              </a:r>
              <a:r>
                <a:rPr lang="en-US" sz="1200" b="1" dirty="0">
                  <a:solidFill>
                    <a:schemeClr val="accent2"/>
                  </a:solidFill>
                  <a:latin typeface="Courier New" panose="02070309020205020404" pitchFamily="49" charset="0"/>
                  <a:cs typeface="Courier New" panose="02070309020205020404" pitchFamily="49" charset="0"/>
                </a:rPr>
                <a:t>Q</a:t>
              </a:r>
              <a:r>
                <a:rPr lang="en-US" sz="1200" b="1" dirty="0">
                  <a:solidFill>
                    <a:schemeClr val="accent3"/>
                  </a:solidFill>
                  <a:latin typeface="Courier New" panose="02070309020205020404" pitchFamily="49" charset="0"/>
                  <a:cs typeface="Courier New" panose="02070309020205020404" pitchFamily="49" charset="0"/>
                </a:rPr>
                <a:t>A</a:t>
              </a:r>
            </a:p>
          </p:txBody>
        </p:sp>
        <p:pic>
          <p:nvPicPr>
            <p:cNvPr id="127" name="Picture 126">
              <a:extLst>
                <a:ext uri="{FF2B5EF4-FFF2-40B4-BE49-F238E27FC236}">
                  <a16:creationId xmlns:a16="http://schemas.microsoft.com/office/drawing/2014/main" id="{1D1BCF18-AE7C-EE86-C33B-6D5FA8122C7B}"/>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artisticPastelsSmooth/>
                      </a14:imgEffect>
                    </a14:imgLayer>
                  </a14:imgProps>
                </a:ext>
                <a:ext uri="{28A0092B-C50C-407E-A947-70E740481C1C}">
                  <a14:useLocalDpi xmlns:a14="http://schemas.microsoft.com/office/drawing/2010/main"/>
                </a:ext>
              </a:extLst>
            </a:blip>
            <a:srcRect l="-4887" t="-1853" r="-8413" b="-6186"/>
            <a:stretch/>
          </p:blipFill>
          <p:spPr>
            <a:xfrm>
              <a:off x="2149047" y="4138850"/>
              <a:ext cx="648607" cy="535200"/>
            </a:xfrm>
            <a:prstGeom prst="octagon">
              <a:avLst/>
            </a:prstGeom>
          </p:spPr>
        </p:pic>
        <p:sp>
          <p:nvSpPr>
            <p:cNvPr id="128" name="Rectangle 127">
              <a:extLst>
                <a:ext uri="{FF2B5EF4-FFF2-40B4-BE49-F238E27FC236}">
                  <a16:creationId xmlns:a16="http://schemas.microsoft.com/office/drawing/2014/main" id="{452D543F-5CAE-BAD9-3713-A306852E29DC}"/>
                </a:ext>
              </a:extLst>
            </p:cNvPr>
            <p:cNvSpPr/>
            <p:nvPr/>
          </p:nvSpPr>
          <p:spPr>
            <a:xfrm>
              <a:off x="106010" y="4758164"/>
              <a:ext cx="2043038" cy="261033"/>
            </a:xfrm>
            <a:prstGeom prst="rect">
              <a:avLst/>
            </a:prstGeom>
          </p:spPr>
          <p:txBody>
            <a:bodyPr wrap="square">
              <a:spAutoFit/>
            </a:bodyPr>
            <a:lstStyle/>
            <a:p>
              <a:pPr algn="ctr"/>
              <a:r>
                <a:rPr lang="en-US" sz="1200" b="1" dirty="0">
                  <a:solidFill>
                    <a:schemeClr val="accent3"/>
                  </a:solidFill>
                  <a:latin typeface="Courier New" panose="02070309020205020404" pitchFamily="49" charset="0"/>
                  <a:cs typeface="Courier New" panose="02070309020205020404" pitchFamily="49" charset="0"/>
                </a:rPr>
                <a:t>MQHTY</a:t>
              </a:r>
              <a:r>
                <a:rPr lang="en-US" sz="1200" b="1" dirty="0">
                  <a:solidFill>
                    <a:schemeClr val="accent2"/>
                  </a:solidFill>
                  <a:latin typeface="Courier New" panose="02070309020205020404" pitchFamily="49" charset="0"/>
                  <a:cs typeface="Courier New" panose="02070309020205020404" pitchFamily="49" charset="0"/>
                </a:rPr>
                <a:t>L</a:t>
              </a:r>
              <a:r>
                <a:rPr lang="en-US" sz="1200" b="1" dirty="0">
                  <a:solidFill>
                    <a:schemeClr val="accent3"/>
                  </a:solidFill>
                  <a:latin typeface="Courier New" panose="02070309020205020404" pitchFamily="49" charset="0"/>
                  <a:cs typeface="Courier New" panose="02070309020205020404" pitchFamily="49" charset="0"/>
                </a:rPr>
                <a:t>AQLMR</a:t>
              </a:r>
              <a:r>
                <a:rPr lang="en-US" sz="1200" b="1" dirty="0">
                  <a:solidFill>
                    <a:schemeClr val="accent2"/>
                  </a:solidFill>
                  <a:latin typeface="Courier New" panose="02070309020205020404" pitchFamily="49" charset="0"/>
                  <a:cs typeface="Courier New" panose="02070309020205020404" pitchFamily="49" charset="0"/>
                </a:rPr>
                <a:t>W</a:t>
              </a:r>
              <a:r>
                <a:rPr lang="en-US" sz="1200" b="1" dirty="0">
                  <a:solidFill>
                    <a:schemeClr val="accent3"/>
                  </a:solidFill>
                  <a:latin typeface="Courier New" panose="02070309020205020404" pitchFamily="49" charset="0"/>
                  <a:cs typeface="Courier New" panose="02070309020205020404" pitchFamily="49" charset="0"/>
                </a:rPr>
                <a:t>GT</a:t>
              </a:r>
              <a:r>
                <a:rPr lang="en-US" sz="1200" b="1" dirty="0">
                  <a:solidFill>
                    <a:schemeClr val="accent2"/>
                  </a:solidFill>
                  <a:latin typeface="Courier New" panose="02070309020205020404" pitchFamily="49" charset="0"/>
                  <a:cs typeface="Courier New" panose="02070309020205020404" pitchFamily="49" charset="0"/>
                </a:rPr>
                <a:t>H</a:t>
              </a:r>
            </a:p>
          </p:txBody>
        </p:sp>
        <p:pic>
          <p:nvPicPr>
            <p:cNvPr id="129" name="Picture 128">
              <a:extLst>
                <a:ext uri="{FF2B5EF4-FFF2-40B4-BE49-F238E27FC236}">
                  <a16:creationId xmlns:a16="http://schemas.microsoft.com/office/drawing/2014/main" id="{F699436E-FBE0-2CA7-BDF0-7EDBDE0B34B7}"/>
                </a:ext>
              </a:extLst>
            </p:cNvPr>
            <p:cNvPicPr>
              <a:picLocks noChangeAspect="1"/>
            </p:cNvPicPr>
            <p:nvPr/>
          </p:nvPicPr>
          <p:blipFill rotWithShape="1">
            <a:blip r:embed="rId3" cstate="screen">
              <a:extLst>
                <a:ext uri="{BEBA8EAE-BF5A-486C-A8C5-ECC9F3942E4B}">
                  <a14:imgProps xmlns:a14="http://schemas.microsoft.com/office/drawing/2010/main">
                    <a14:imgLayer r:embed="rId5">
                      <a14:imgEffect>
                        <a14:artisticPastelsSmooth/>
                      </a14:imgEffect>
                    </a14:imgLayer>
                  </a14:imgProps>
                </a:ext>
                <a:ext uri="{28A0092B-C50C-407E-A947-70E740481C1C}">
                  <a14:useLocalDpi xmlns:a14="http://schemas.microsoft.com/office/drawing/2010/main"/>
                </a:ext>
              </a:extLst>
            </a:blip>
            <a:srcRect l="-4887" t="-1853" r="-8413" b="-6186"/>
            <a:stretch/>
          </p:blipFill>
          <p:spPr>
            <a:xfrm>
              <a:off x="2149047" y="4560006"/>
              <a:ext cx="648607" cy="535200"/>
            </a:xfrm>
            <a:prstGeom prst="octagon">
              <a:avLst/>
            </a:prstGeom>
          </p:spPr>
        </p:pic>
        <p:sp>
          <p:nvSpPr>
            <p:cNvPr id="134" name="Rectangle 133">
              <a:extLst>
                <a:ext uri="{FF2B5EF4-FFF2-40B4-BE49-F238E27FC236}">
                  <a16:creationId xmlns:a16="http://schemas.microsoft.com/office/drawing/2014/main" id="{E02390DD-50E7-4D84-806A-3722692FE8EB}"/>
                </a:ext>
              </a:extLst>
            </p:cNvPr>
            <p:cNvSpPr/>
            <p:nvPr/>
          </p:nvSpPr>
          <p:spPr>
            <a:xfrm>
              <a:off x="106010" y="5157175"/>
              <a:ext cx="2043038" cy="261033"/>
            </a:xfrm>
            <a:prstGeom prst="rect">
              <a:avLst/>
            </a:prstGeom>
          </p:spPr>
          <p:txBody>
            <a:bodyPr wrap="square">
              <a:spAutoFit/>
            </a:bodyPr>
            <a:lstStyle/>
            <a:p>
              <a:pPr algn="ctr"/>
              <a:r>
                <a:rPr lang="en-US" sz="1200" b="1" dirty="0">
                  <a:solidFill>
                    <a:schemeClr val="accent3"/>
                  </a:solidFill>
                  <a:latin typeface="Courier New" panose="02070309020205020404" pitchFamily="49" charset="0"/>
                  <a:cs typeface="Courier New" panose="02070309020205020404" pitchFamily="49" charset="0"/>
                </a:rPr>
                <a:t>MQHT</a:t>
              </a:r>
              <a:r>
                <a:rPr lang="en-US" sz="1200" b="1" dirty="0">
                  <a:solidFill>
                    <a:schemeClr val="accent2"/>
                  </a:solidFill>
                  <a:latin typeface="Courier New" panose="02070309020205020404" pitchFamily="49" charset="0"/>
                  <a:cs typeface="Courier New" panose="02070309020205020404" pitchFamily="49" charset="0"/>
                </a:rPr>
                <a:t>P</a:t>
              </a:r>
              <a:r>
                <a:rPr lang="en-US" sz="1200" b="1" dirty="0">
                  <a:solidFill>
                    <a:schemeClr val="accent3"/>
                  </a:solidFill>
                  <a:latin typeface="Courier New" panose="02070309020205020404" pitchFamily="49" charset="0"/>
                  <a:cs typeface="Courier New" panose="02070309020205020404" pitchFamily="49" charset="0"/>
                </a:rPr>
                <a:t>PAQLM</a:t>
              </a:r>
              <a:r>
                <a:rPr lang="en-US" sz="1200" b="1" dirty="0">
                  <a:solidFill>
                    <a:schemeClr val="accent2"/>
                  </a:solidFill>
                  <a:latin typeface="Courier New" panose="02070309020205020404" pitchFamily="49" charset="0"/>
                  <a:cs typeface="Courier New" panose="02070309020205020404" pitchFamily="49" charset="0"/>
                </a:rPr>
                <a:t>Q</a:t>
              </a:r>
              <a:r>
                <a:rPr lang="en-US" sz="1200" b="1" dirty="0">
                  <a:solidFill>
                    <a:schemeClr val="accent3"/>
                  </a:solidFill>
                  <a:latin typeface="Courier New" panose="02070309020205020404" pitchFamily="49" charset="0"/>
                  <a:cs typeface="Courier New" panose="02070309020205020404" pitchFamily="49" charset="0"/>
                </a:rPr>
                <a:t>FGTA</a:t>
              </a:r>
            </a:p>
          </p:txBody>
        </p:sp>
        <p:pic>
          <p:nvPicPr>
            <p:cNvPr id="135" name="Picture 134">
              <a:extLst>
                <a:ext uri="{FF2B5EF4-FFF2-40B4-BE49-F238E27FC236}">
                  <a16:creationId xmlns:a16="http://schemas.microsoft.com/office/drawing/2014/main" id="{AD924627-F03F-EA83-A787-D140AE5B83CA}"/>
                </a:ext>
              </a:extLst>
            </p:cNvPr>
            <p:cNvPicPr>
              <a:picLocks noChangeAspect="1"/>
            </p:cNvPicPr>
            <p:nvPr/>
          </p:nvPicPr>
          <p:blipFill rotWithShape="1">
            <a:blip r:embed="rId3" cstate="screen">
              <a:extLst>
                <a:ext uri="{BEBA8EAE-BF5A-486C-A8C5-ECC9F3942E4B}">
                  <a14:imgProps xmlns:a14="http://schemas.microsoft.com/office/drawing/2010/main">
                    <a14:imgLayer r:embed="rId6">
                      <a14:imgEffect>
                        <a14:artisticPastelsSmooth/>
                      </a14:imgEffect>
                    </a14:imgLayer>
                  </a14:imgProps>
                </a:ext>
                <a:ext uri="{28A0092B-C50C-407E-A947-70E740481C1C}">
                  <a14:useLocalDpi xmlns:a14="http://schemas.microsoft.com/office/drawing/2010/main"/>
                </a:ext>
              </a:extLst>
            </a:blip>
            <a:srcRect l="-4887" t="-1853" r="-8413" b="-6186"/>
            <a:stretch/>
          </p:blipFill>
          <p:spPr>
            <a:xfrm>
              <a:off x="2149048" y="4959017"/>
              <a:ext cx="648607" cy="535200"/>
            </a:xfrm>
            <a:prstGeom prst="octagon">
              <a:avLst/>
            </a:prstGeom>
          </p:spPr>
        </p:pic>
        <p:sp>
          <p:nvSpPr>
            <p:cNvPr id="136" name="Rectangle 135">
              <a:extLst>
                <a:ext uri="{FF2B5EF4-FFF2-40B4-BE49-F238E27FC236}">
                  <a16:creationId xmlns:a16="http://schemas.microsoft.com/office/drawing/2014/main" id="{79E8DEAE-5A77-AB5A-6E5A-CE7CBD7D698F}"/>
                </a:ext>
              </a:extLst>
            </p:cNvPr>
            <p:cNvSpPr/>
            <p:nvPr/>
          </p:nvSpPr>
          <p:spPr>
            <a:xfrm>
              <a:off x="106010" y="5681465"/>
              <a:ext cx="2043038" cy="261033"/>
            </a:xfrm>
            <a:prstGeom prst="rect">
              <a:avLst/>
            </a:prstGeom>
          </p:spPr>
          <p:txBody>
            <a:bodyPr wrap="square">
              <a:spAutoFit/>
            </a:bodyPr>
            <a:lstStyle/>
            <a:p>
              <a:pPr algn="ctr"/>
              <a:r>
                <a:rPr lang="en-US" sz="1200" b="1" dirty="0">
                  <a:solidFill>
                    <a:schemeClr val="accent3"/>
                  </a:solidFill>
                  <a:latin typeface="Courier New" panose="02070309020205020404" pitchFamily="49" charset="0"/>
                  <a:cs typeface="Courier New" panose="02070309020205020404" pitchFamily="49" charset="0"/>
                </a:rPr>
                <a:t>M</a:t>
              </a:r>
              <a:r>
                <a:rPr lang="en-US" sz="1200" b="1" dirty="0">
                  <a:solidFill>
                    <a:schemeClr val="accent2"/>
                  </a:solidFill>
                  <a:latin typeface="Courier New" panose="02070309020205020404" pitchFamily="49" charset="0"/>
                  <a:cs typeface="Courier New" panose="02070309020205020404" pitchFamily="49" charset="0"/>
                </a:rPr>
                <a:t>A</a:t>
              </a:r>
              <a:r>
                <a:rPr lang="en-US" sz="1200" b="1" dirty="0">
                  <a:solidFill>
                    <a:schemeClr val="accent3"/>
                  </a:solidFill>
                  <a:latin typeface="Courier New" panose="02070309020205020404" pitchFamily="49" charset="0"/>
                  <a:cs typeface="Courier New" panose="02070309020205020404" pitchFamily="49" charset="0"/>
                </a:rPr>
                <a:t>HTYPAQLMR</a:t>
              </a:r>
              <a:r>
                <a:rPr lang="en-US" sz="1200" b="1" dirty="0">
                  <a:solidFill>
                    <a:schemeClr val="accent2"/>
                  </a:solidFill>
                  <a:latin typeface="Courier New" panose="02070309020205020404" pitchFamily="49" charset="0"/>
                  <a:cs typeface="Courier New" panose="02070309020205020404" pitchFamily="49" charset="0"/>
                </a:rPr>
                <a:t>A</a:t>
              </a:r>
              <a:r>
                <a:rPr lang="en-US" sz="1200" b="1" dirty="0">
                  <a:solidFill>
                    <a:schemeClr val="accent3"/>
                  </a:solidFill>
                  <a:latin typeface="Courier New" panose="02070309020205020404" pitchFamily="49" charset="0"/>
                  <a:cs typeface="Courier New" panose="02070309020205020404" pitchFamily="49" charset="0"/>
                </a:rPr>
                <a:t>GTA</a:t>
              </a:r>
            </a:p>
          </p:txBody>
        </p:sp>
        <p:pic>
          <p:nvPicPr>
            <p:cNvPr id="137" name="Picture 136">
              <a:extLst>
                <a:ext uri="{FF2B5EF4-FFF2-40B4-BE49-F238E27FC236}">
                  <a16:creationId xmlns:a16="http://schemas.microsoft.com/office/drawing/2014/main" id="{9FE16D7C-4A52-D005-43D1-4B0035FEFB40}"/>
                </a:ext>
              </a:extLst>
            </p:cNvPr>
            <p:cNvPicPr>
              <a:picLocks noChangeAspect="1"/>
            </p:cNvPicPr>
            <p:nvPr/>
          </p:nvPicPr>
          <p:blipFill rotWithShape="1">
            <a:blip r:embed="rId3" cstate="screen">
              <a:extLst>
                <a:ext uri="{BEBA8EAE-BF5A-486C-A8C5-ECC9F3942E4B}">
                  <a14:imgProps xmlns:a14="http://schemas.microsoft.com/office/drawing/2010/main">
                    <a14:imgLayer r:embed="rId7">
                      <a14:imgEffect>
                        <a14:artisticPastelsSmooth/>
                      </a14:imgEffect>
                    </a14:imgLayer>
                  </a14:imgProps>
                </a:ext>
                <a:ext uri="{28A0092B-C50C-407E-A947-70E740481C1C}">
                  <a14:useLocalDpi xmlns:a14="http://schemas.microsoft.com/office/drawing/2010/main"/>
                </a:ext>
              </a:extLst>
            </a:blip>
            <a:srcRect l="-4887" t="-1853" r="-8413" b="-6186"/>
            <a:stretch/>
          </p:blipFill>
          <p:spPr>
            <a:xfrm>
              <a:off x="2149048" y="5483306"/>
              <a:ext cx="648607" cy="535200"/>
            </a:xfrm>
            <a:prstGeom prst="octagon">
              <a:avLst/>
            </a:prstGeom>
          </p:spPr>
        </p:pic>
        <p:sp>
          <p:nvSpPr>
            <p:cNvPr id="138" name="Rectangle 137">
              <a:extLst>
                <a:ext uri="{FF2B5EF4-FFF2-40B4-BE49-F238E27FC236}">
                  <a16:creationId xmlns:a16="http://schemas.microsoft.com/office/drawing/2014/main" id="{667BC03C-DAF9-DE31-C426-54B1867A0F01}"/>
                </a:ext>
              </a:extLst>
            </p:cNvPr>
            <p:cNvSpPr/>
            <p:nvPr/>
          </p:nvSpPr>
          <p:spPr>
            <a:xfrm>
              <a:off x="435533" y="5092294"/>
              <a:ext cx="1319601" cy="584775"/>
            </a:xfrm>
            <a:prstGeom prst="rect">
              <a:avLst/>
            </a:prstGeom>
          </p:spPr>
          <p:txBody>
            <a:bodyPr wrap="square">
              <a:spAutoFit/>
            </a:bodyPr>
            <a:lstStyle/>
            <a:p>
              <a:pPr algn="ctr"/>
              <a:r>
                <a:rPr lang="en-US" sz="3200" dirty="0">
                  <a:solidFill>
                    <a:schemeClr val="accent3"/>
                  </a:solidFill>
                </a:rPr>
                <a:t>…</a:t>
              </a:r>
            </a:p>
          </p:txBody>
        </p:sp>
        <p:sp>
          <p:nvSpPr>
            <p:cNvPr id="139" name="Rectangle 138">
              <a:extLst>
                <a:ext uri="{FF2B5EF4-FFF2-40B4-BE49-F238E27FC236}">
                  <a16:creationId xmlns:a16="http://schemas.microsoft.com/office/drawing/2014/main" id="{568EA444-692F-7B8B-0CE4-84137F32DDEB}"/>
                </a:ext>
              </a:extLst>
            </p:cNvPr>
            <p:cNvSpPr/>
            <p:nvPr/>
          </p:nvSpPr>
          <p:spPr>
            <a:xfrm>
              <a:off x="209868" y="5990890"/>
              <a:ext cx="3266075" cy="696089"/>
            </a:xfrm>
            <a:prstGeom prst="rect">
              <a:avLst/>
            </a:prstGeom>
            <a:solidFill>
              <a:schemeClr val="bg1"/>
            </a:solidFill>
          </p:spPr>
          <p:txBody>
            <a:bodyPr wrap="square">
              <a:spAutoFit/>
            </a:bodyPr>
            <a:lstStyle/>
            <a:p>
              <a:pPr algn="ctr"/>
              <a:r>
                <a:rPr lang="en-US" sz="1400" dirty="0">
                  <a:latin typeface="Helvetica Neue Light" panose="02000403000000020004" pitchFamily="2" charset="0"/>
                  <a:ea typeface="Helvetica Neue Light" panose="02000403000000020004" pitchFamily="2" charset="0"/>
                </a:rPr>
                <a:t>Pretrain protein LLM using ~10M biophysical simulations</a:t>
              </a:r>
            </a:p>
            <a:p>
              <a:pPr algn="ctr"/>
              <a:r>
                <a:rPr lang="en-US" sz="1400" dirty="0">
                  <a:latin typeface="Helvetica Neue Light" panose="02000403000000020004" pitchFamily="2" charset="0"/>
                  <a:ea typeface="Helvetica Neue Light" panose="02000403000000020004" pitchFamily="2" charset="0"/>
                </a:rPr>
                <a:t>~40GB on disk</a:t>
              </a:r>
            </a:p>
          </p:txBody>
        </p:sp>
      </p:grpSp>
      <p:cxnSp>
        <p:nvCxnSpPr>
          <p:cNvPr id="140" name="Straight Arrow Connector 139">
            <a:extLst>
              <a:ext uri="{FF2B5EF4-FFF2-40B4-BE49-F238E27FC236}">
                <a16:creationId xmlns:a16="http://schemas.microsoft.com/office/drawing/2014/main" id="{B387C469-AC97-7ADA-7300-C847AA587554}"/>
              </a:ext>
            </a:extLst>
          </p:cNvPr>
          <p:cNvCxnSpPr>
            <a:cxnSpLocks/>
          </p:cNvCxnSpPr>
          <p:nvPr/>
        </p:nvCxnSpPr>
        <p:spPr>
          <a:xfrm flipV="1">
            <a:off x="3007821" y="5689676"/>
            <a:ext cx="713613" cy="719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511C53F9-564C-1B51-7C67-70BF966A9F18}"/>
              </a:ext>
            </a:extLst>
          </p:cNvPr>
          <p:cNvCxnSpPr>
            <a:cxnSpLocks/>
          </p:cNvCxnSpPr>
          <p:nvPr/>
        </p:nvCxnSpPr>
        <p:spPr>
          <a:xfrm>
            <a:off x="5442858" y="5638949"/>
            <a:ext cx="4186894"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6C49A2A6-BFBF-0E77-FCDD-A175038C5869}"/>
              </a:ext>
            </a:extLst>
          </p:cNvPr>
          <p:cNvSpPr txBox="1"/>
          <p:nvPr/>
        </p:nvSpPr>
        <p:spPr>
          <a:xfrm>
            <a:off x="3518301" y="6138110"/>
            <a:ext cx="2483499" cy="830997"/>
          </a:xfrm>
          <a:prstGeom prst="rect">
            <a:avLst/>
          </a:prstGeom>
          <a:solidFill>
            <a:schemeClr val="bg1"/>
          </a:solidFill>
        </p:spPr>
        <p:txBody>
          <a:bodyPr wrap="square" rtlCol="0">
            <a:spAutoFit/>
          </a:bodyPr>
          <a:lstStyle/>
          <a:p>
            <a:r>
              <a:rPr lang="en-US" sz="1600" dirty="0">
                <a:latin typeface="Helvetica Neue Light" panose="02000403000000020004" pitchFamily="2" charset="0"/>
                <a:ea typeface="Helvetica Neue Light" panose="02000403000000020004" pitchFamily="2" charset="0"/>
              </a:rPr>
              <a:t>Pretrained Model</a:t>
            </a:r>
          </a:p>
          <a:p>
            <a:endParaRPr lang="en-US" sz="1600" dirty="0">
              <a:latin typeface="Helvetica Neue Light" panose="02000403000000020004" pitchFamily="2" charset="0"/>
              <a:ea typeface="Helvetica Neue Light" panose="02000403000000020004" pitchFamily="2" charset="0"/>
            </a:endParaRPr>
          </a:p>
          <a:p>
            <a:endParaRPr lang="en-US" sz="1600" dirty="0">
              <a:latin typeface="Helvetica Neue Light" panose="02000403000000020004" pitchFamily="2" charset="0"/>
              <a:ea typeface="Helvetica Neue Light" panose="02000403000000020004" pitchFamily="2" charset="0"/>
            </a:endParaRPr>
          </a:p>
        </p:txBody>
      </p:sp>
      <p:sp>
        <p:nvSpPr>
          <p:cNvPr id="145" name="TextBox 144">
            <a:extLst>
              <a:ext uri="{FF2B5EF4-FFF2-40B4-BE49-F238E27FC236}">
                <a16:creationId xmlns:a16="http://schemas.microsoft.com/office/drawing/2014/main" id="{A4CAD898-ADD9-FC03-978D-D65795EB2679}"/>
              </a:ext>
            </a:extLst>
          </p:cNvPr>
          <p:cNvSpPr txBox="1"/>
          <p:nvPr/>
        </p:nvSpPr>
        <p:spPr>
          <a:xfrm>
            <a:off x="8856026" y="6027003"/>
            <a:ext cx="3106365" cy="830997"/>
          </a:xfrm>
          <a:prstGeom prst="rect">
            <a:avLst/>
          </a:prstGeom>
          <a:solidFill>
            <a:schemeClr val="bg1"/>
          </a:solidFill>
        </p:spPr>
        <p:txBody>
          <a:bodyPr wrap="square" rtlCol="0">
            <a:spAutoFit/>
          </a:bodyPr>
          <a:lstStyle/>
          <a:p>
            <a:pPr algn="ctr"/>
            <a:r>
              <a:rPr lang="en-US" sz="1600" dirty="0">
                <a:latin typeface="Helvetica Neue Light" panose="02000403000000020004" pitchFamily="2" charset="0"/>
                <a:ea typeface="Helvetica Neue Light" panose="02000403000000020004" pitchFamily="2" charset="0"/>
              </a:rPr>
              <a:t>Model capable of more accurate predictions than training on the limited experimental data directly.</a:t>
            </a:r>
          </a:p>
        </p:txBody>
      </p:sp>
      <p:grpSp>
        <p:nvGrpSpPr>
          <p:cNvPr id="114" name="Group 113">
            <a:extLst>
              <a:ext uri="{FF2B5EF4-FFF2-40B4-BE49-F238E27FC236}">
                <a16:creationId xmlns:a16="http://schemas.microsoft.com/office/drawing/2014/main" id="{0EAC16B8-476C-F86E-13DF-898CE5123AD2}"/>
              </a:ext>
            </a:extLst>
          </p:cNvPr>
          <p:cNvGrpSpPr/>
          <p:nvPr/>
        </p:nvGrpSpPr>
        <p:grpSpPr>
          <a:xfrm>
            <a:off x="5862934" y="4865524"/>
            <a:ext cx="2899210" cy="2012134"/>
            <a:chOff x="3342543" y="4745829"/>
            <a:chExt cx="2896353" cy="2010148"/>
          </a:xfrm>
          <a:solidFill>
            <a:schemeClr val="bg1"/>
          </a:solidFill>
        </p:grpSpPr>
        <p:sp>
          <p:nvSpPr>
            <p:cNvPr id="121" name="Rectangle 120">
              <a:extLst>
                <a:ext uri="{FF2B5EF4-FFF2-40B4-BE49-F238E27FC236}">
                  <a16:creationId xmlns:a16="http://schemas.microsoft.com/office/drawing/2014/main" id="{DF98324A-AB01-5597-E815-791B7AB2AC82}"/>
                </a:ext>
              </a:extLst>
            </p:cNvPr>
            <p:cNvSpPr/>
            <p:nvPr/>
          </p:nvSpPr>
          <p:spPr>
            <a:xfrm>
              <a:off x="3414787" y="5422058"/>
              <a:ext cx="2043038" cy="276726"/>
            </a:xfrm>
            <a:prstGeom prst="rect">
              <a:avLst/>
            </a:prstGeom>
            <a:grpFill/>
          </p:spPr>
          <p:txBody>
            <a:bodyPr wrap="square">
              <a:spAutoFit/>
            </a:bodyPr>
            <a:lstStyle/>
            <a:p>
              <a:pPr algn="ctr"/>
              <a:r>
                <a:rPr lang="en-US" sz="1200" b="1" dirty="0">
                  <a:latin typeface="Courier New" panose="02070309020205020404" pitchFamily="49" charset="0"/>
                  <a:cs typeface="Courier New" panose="02070309020205020404" pitchFamily="49" charset="0"/>
                </a:rPr>
                <a:t>MQHT</a:t>
              </a:r>
              <a:r>
                <a:rPr lang="en-US" sz="1200" b="1" dirty="0">
                  <a:solidFill>
                    <a:schemeClr val="accent2"/>
                  </a:solidFill>
                  <a:latin typeface="Courier New" panose="02070309020205020404" pitchFamily="49" charset="0"/>
                  <a:cs typeface="Courier New" panose="02070309020205020404" pitchFamily="49" charset="0"/>
                </a:rPr>
                <a:t>S</a:t>
              </a:r>
              <a:r>
                <a:rPr lang="en-US" sz="1200" b="1" dirty="0">
                  <a:latin typeface="Courier New" panose="02070309020205020404" pitchFamily="49" charset="0"/>
                  <a:cs typeface="Courier New" panose="02070309020205020404" pitchFamily="49" charset="0"/>
                </a:rPr>
                <a:t>PA</a:t>
              </a:r>
              <a:r>
                <a:rPr lang="en-US" sz="1200" b="1" dirty="0">
                  <a:solidFill>
                    <a:schemeClr val="accent2"/>
                  </a:solidFill>
                  <a:latin typeface="Courier New" panose="02070309020205020404" pitchFamily="49" charset="0"/>
                  <a:cs typeface="Courier New" panose="02070309020205020404" pitchFamily="49" charset="0"/>
                </a:rPr>
                <a:t>F</a:t>
              </a:r>
              <a:r>
                <a:rPr lang="en-US" sz="1200" b="1" dirty="0">
                  <a:latin typeface="Courier New" panose="02070309020205020404" pitchFamily="49" charset="0"/>
                  <a:cs typeface="Courier New" panose="02070309020205020404" pitchFamily="49" charset="0"/>
                </a:rPr>
                <a:t>LMRFGTA</a:t>
              </a:r>
            </a:p>
          </p:txBody>
        </p:sp>
        <p:pic>
          <p:nvPicPr>
            <p:cNvPr id="122" name="Picture 121">
              <a:extLst>
                <a:ext uri="{FF2B5EF4-FFF2-40B4-BE49-F238E27FC236}">
                  <a16:creationId xmlns:a16="http://schemas.microsoft.com/office/drawing/2014/main" id="{3E1A38E1-DB41-C27F-47EC-7D2D9489A52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4887" t="-1853" r="-8413" b="-6186"/>
            <a:stretch/>
          </p:blipFill>
          <p:spPr>
            <a:xfrm>
              <a:off x="5457825" y="5304685"/>
              <a:ext cx="648607" cy="535200"/>
            </a:xfrm>
            <a:prstGeom prst="octagon">
              <a:avLst/>
            </a:prstGeom>
            <a:grpFill/>
          </p:spPr>
        </p:pic>
        <p:sp>
          <p:nvSpPr>
            <p:cNvPr id="123" name="Rectangle 122">
              <a:extLst>
                <a:ext uri="{FF2B5EF4-FFF2-40B4-BE49-F238E27FC236}">
                  <a16:creationId xmlns:a16="http://schemas.microsoft.com/office/drawing/2014/main" id="{87BBE062-541C-5E30-3EA0-8E9D2FBFBE34}"/>
                </a:ext>
              </a:extLst>
            </p:cNvPr>
            <p:cNvSpPr/>
            <p:nvPr/>
          </p:nvSpPr>
          <p:spPr>
            <a:xfrm>
              <a:off x="3765534" y="4893156"/>
              <a:ext cx="1319601" cy="584775"/>
            </a:xfrm>
            <a:prstGeom prst="rect">
              <a:avLst/>
            </a:prstGeom>
            <a:grpFill/>
          </p:spPr>
          <p:txBody>
            <a:bodyPr wrap="square">
              <a:spAutoFit/>
            </a:bodyPr>
            <a:lstStyle/>
            <a:p>
              <a:pPr algn="ctr"/>
              <a:r>
                <a:rPr lang="en-US" sz="3200" dirty="0"/>
                <a:t>…</a:t>
              </a:r>
            </a:p>
          </p:txBody>
        </p:sp>
        <p:sp>
          <p:nvSpPr>
            <p:cNvPr id="124" name="Rectangle 123">
              <a:extLst>
                <a:ext uri="{FF2B5EF4-FFF2-40B4-BE49-F238E27FC236}">
                  <a16:creationId xmlns:a16="http://schemas.microsoft.com/office/drawing/2014/main" id="{2DB5A170-B926-F58A-91EB-9EF7A0B2D1DA}"/>
                </a:ext>
              </a:extLst>
            </p:cNvPr>
            <p:cNvSpPr/>
            <p:nvPr/>
          </p:nvSpPr>
          <p:spPr>
            <a:xfrm>
              <a:off x="3342543" y="5925800"/>
              <a:ext cx="2896353" cy="830177"/>
            </a:xfrm>
            <a:prstGeom prst="rect">
              <a:avLst/>
            </a:prstGeom>
            <a:grpFill/>
          </p:spPr>
          <p:txBody>
            <a:bodyPr wrap="square">
              <a:spAutoFit/>
            </a:bodyPr>
            <a:lstStyle/>
            <a:p>
              <a:pPr algn="ctr"/>
              <a:r>
                <a:rPr lang="en-US" sz="1600" dirty="0">
                  <a:latin typeface="Helvetica Neue Light" panose="02000403000000020004" pitchFamily="2" charset="0"/>
                  <a:ea typeface="Helvetica Neue Light" panose="02000403000000020004" pitchFamily="2" charset="0"/>
                </a:rPr>
                <a:t>Finetune using ~100 experimental measurements of protein sequence mutations</a:t>
              </a:r>
            </a:p>
          </p:txBody>
        </p:sp>
        <p:sp>
          <p:nvSpPr>
            <p:cNvPr id="119" name="Rectangle 118">
              <a:extLst>
                <a:ext uri="{FF2B5EF4-FFF2-40B4-BE49-F238E27FC236}">
                  <a16:creationId xmlns:a16="http://schemas.microsoft.com/office/drawing/2014/main" id="{1CAA371C-2BB9-046C-9234-AF249B433EB4}"/>
                </a:ext>
              </a:extLst>
            </p:cNvPr>
            <p:cNvSpPr/>
            <p:nvPr/>
          </p:nvSpPr>
          <p:spPr>
            <a:xfrm>
              <a:off x="3414787" y="4863202"/>
              <a:ext cx="2043038" cy="276726"/>
            </a:xfrm>
            <a:prstGeom prst="rect">
              <a:avLst/>
            </a:prstGeom>
            <a:grpFill/>
          </p:spPr>
          <p:txBody>
            <a:bodyPr wrap="square">
              <a:spAutoFit/>
            </a:bodyPr>
            <a:lstStyle/>
            <a:p>
              <a:pPr algn="ctr"/>
              <a:r>
                <a:rPr lang="en-US" sz="1200" b="1" dirty="0">
                  <a:latin typeface="Courier New" panose="02070309020205020404" pitchFamily="49" charset="0"/>
                  <a:cs typeface="Courier New" panose="02070309020205020404" pitchFamily="49" charset="0"/>
                </a:rPr>
                <a:t>MQHTYPAQLMR</a:t>
              </a:r>
              <a:r>
                <a:rPr lang="en-US" sz="1200" b="1" dirty="0">
                  <a:solidFill>
                    <a:schemeClr val="accent2"/>
                  </a:solidFill>
                  <a:latin typeface="Courier New" panose="02070309020205020404" pitchFamily="49" charset="0"/>
                  <a:cs typeface="Courier New" panose="02070309020205020404" pitchFamily="49" charset="0"/>
                </a:rPr>
                <a:t>TT</a:t>
              </a:r>
              <a:r>
                <a:rPr lang="en-US" sz="1200" b="1" dirty="0">
                  <a:latin typeface="Courier New" panose="02070309020205020404" pitchFamily="49" charset="0"/>
                  <a:cs typeface="Courier New" panose="02070309020205020404" pitchFamily="49" charset="0"/>
                </a:rPr>
                <a:t>TA</a:t>
              </a:r>
            </a:p>
          </p:txBody>
        </p:sp>
        <p:pic>
          <p:nvPicPr>
            <p:cNvPr id="120" name="Picture 119">
              <a:extLst>
                <a:ext uri="{FF2B5EF4-FFF2-40B4-BE49-F238E27FC236}">
                  <a16:creationId xmlns:a16="http://schemas.microsoft.com/office/drawing/2014/main" id="{1B8E5E53-201C-E0AA-6ABD-A1163F6E4CE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4887" t="-1853" r="-8413" b="-6186"/>
            <a:stretch/>
          </p:blipFill>
          <p:spPr>
            <a:xfrm>
              <a:off x="5457825" y="4745829"/>
              <a:ext cx="648607" cy="535200"/>
            </a:xfrm>
            <a:prstGeom prst="octagon">
              <a:avLst/>
            </a:prstGeom>
            <a:grpFill/>
          </p:spPr>
        </p:pic>
      </p:grpSp>
      <p:pic>
        <p:nvPicPr>
          <p:cNvPr id="149" name="Picture 148">
            <a:extLst>
              <a:ext uri="{FF2B5EF4-FFF2-40B4-BE49-F238E27FC236}">
                <a16:creationId xmlns:a16="http://schemas.microsoft.com/office/drawing/2014/main" id="{C2435DFF-C445-9995-6391-D9422900679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893883" y="5019685"/>
            <a:ext cx="1109065" cy="1109065"/>
          </a:xfrm>
          <a:prstGeom prst="rect">
            <a:avLst/>
          </a:prstGeom>
        </p:spPr>
      </p:pic>
      <p:cxnSp>
        <p:nvCxnSpPr>
          <p:cNvPr id="151" name="Straight Connector 150">
            <a:extLst>
              <a:ext uri="{FF2B5EF4-FFF2-40B4-BE49-F238E27FC236}">
                <a16:creationId xmlns:a16="http://schemas.microsoft.com/office/drawing/2014/main" id="{9B4C0387-D4FF-0CD0-AC72-4E8B3C57AA82}"/>
              </a:ext>
            </a:extLst>
          </p:cNvPr>
          <p:cNvCxnSpPr>
            <a:cxnSpLocks/>
            <a:stCxn id="20" idx="2"/>
            <a:endCxn id="154" idx="0"/>
          </p:cNvCxnSpPr>
          <p:nvPr/>
        </p:nvCxnSpPr>
        <p:spPr>
          <a:xfrm>
            <a:off x="7458274" y="3758908"/>
            <a:ext cx="2576941" cy="25013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3" name="Straight Connector 152">
            <a:extLst>
              <a:ext uri="{FF2B5EF4-FFF2-40B4-BE49-F238E27FC236}">
                <a16:creationId xmlns:a16="http://schemas.microsoft.com/office/drawing/2014/main" id="{9DC81276-AFE8-4579-3485-65EEB6C25E7B}"/>
              </a:ext>
            </a:extLst>
          </p:cNvPr>
          <p:cNvCxnSpPr>
            <a:cxnSpLocks/>
            <a:stCxn id="49" idx="2"/>
            <a:endCxn id="154" idx="0"/>
          </p:cNvCxnSpPr>
          <p:nvPr/>
        </p:nvCxnSpPr>
        <p:spPr>
          <a:xfrm>
            <a:off x="9141759" y="3754694"/>
            <a:ext cx="893456" cy="25434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4" name="Rectangle 153">
            <a:extLst>
              <a:ext uri="{FF2B5EF4-FFF2-40B4-BE49-F238E27FC236}">
                <a16:creationId xmlns:a16="http://schemas.microsoft.com/office/drawing/2014/main" id="{C11AF3C2-C8DE-501D-E4F7-2B7C08C573B1}"/>
              </a:ext>
            </a:extLst>
          </p:cNvPr>
          <p:cNvSpPr/>
          <p:nvPr/>
        </p:nvSpPr>
        <p:spPr>
          <a:xfrm>
            <a:off x="8033685" y="4009039"/>
            <a:ext cx="4003059" cy="613864"/>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Helvetica Neue Light" panose="02000403000000020004" pitchFamily="2" charset="0"/>
                <a:ea typeface="Helvetica Neue Light" panose="02000403000000020004" pitchFamily="2" charset="0"/>
              </a:rPr>
              <a:t>Comparison of n model training path permutations</a:t>
            </a:r>
          </a:p>
        </p:txBody>
      </p:sp>
      <p:cxnSp>
        <p:nvCxnSpPr>
          <p:cNvPr id="158" name="Straight Connector 157">
            <a:extLst>
              <a:ext uri="{FF2B5EF4-FFF2-40B4-BE49-F238E27FC236}">
                <a16:creationId xmlns:a16="http://schemas.microsoft.com/office/drawing/2014/main" id="{41492BEF-330D-15E8-9119-E6EB53F705B0}"/>
              </a:ext>
            </a:extLst>
          </p:cNvPr>
          <p:cNvCxnSpPr>
            <a:cxnSpLocks/>
            <a:endCxn id="154" idx="0"/>
          </p:cNvCxnSpPr>
          <p:nvPr/>
        </p:nvCxnSpPr>
        <p:spPr>
          <a:xfrm flipH="1">
            <a:off x="10035215" y="3673158"/>
            <a:ext cx="286631" cy="33588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61" name="TextBox 160">
            <a:extLst>
              <a:ext uri="{FF2B5EF4-FFF2-40B4-BE49-F238E27FC236}">
                <a16:creationId xmlns:a16="http://schemas.microsoft.com/office/drawing/2014/main" id="{A4243666-BD33-3E7C-68EC-460F3F315D6F}"/>
              </a:ext>
            </a:extLst>
          </p:cNvPr>
          <p:cNvSpPr txBox="1"/>
          <p:nvPr/>
        </p:nvSpPr>
        <p:spPr>
          <a:xfrm>
            <a:off x="9813751" y="3084192"/>
            <a:ext cx="281709" cy="646331"/>
          </a:xfrm>
          <a:prstGeom prst="rect">
            <a:avLst/>
          </a:prstGeom>
          <a:noFill/>
        </p:spPr>
        <p:txBody>
          <a:bodyPr wrap="square" rtlCol="0">
            <a:spAutoFit/>
          </a:bodyPr>
          <a:lstStyle/>
          <a:p>
            <a:r>
              <a:rPr lang="en-US" dirty="0"/>
              <a:t>…</a:t>
            </a:r>
          </a:p>
          <a:p>
            <a:endParaRPr lang="en-US" dirty="0"/>
          </a:p>
        </p:txBody>
      </p:sp>
      <p:cxnSp>
        <p:nvCxnSpPr>
          <p:cNvPr id="162" name="Straight Connector 161">
            <a:extLst>
              <a:ext uri="{FF2B5EF4-FFF2-40B4-BE49-F238E27FC236}">
                <a16:creationId xmlns:a16="http://schemas.microsoft.com/office/drawing/2014/main" id="{AFF8F1B3-7505-5400-A828-E44D50AF5B52}"/>
              </a:ext>
            </a:extLst>
          </p:cNvPr>
          <p:cNvCxnSpPr>
            <a:cxnSpLocks/>
            <a:endCxn id="154" idx="0"/>
          </p:cNvCxnSpPr>
          <p:nvPr/>
        </p:nvCxnSpPr>
        <p:spPr>
          <a:xfrm flipH="1">
            <a:off x="10035215" y="3673158"/>
            <a:ext cx="1184019" cy="33588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6" name="Straight Connector 165">
            <a:extLst>
              <a:ext uri="{FF2B5EF4-FFF2-40B4-BE49-F238E27FC236}">
                <a16:creationId xmlns:a16="http://schemas.microsoft.com/office/drawing/2014/main" id="{D6EB4968-C821-E550-A50E-F4EC2FE44B5F}"/>
              </a:ext>
            </a:extLst>
          </p:cNvPr>
          <p:cNvCxnSpPr>
            <a:cxnSpLocks/>
            <a:endCxn id="154" idx="0"/>
          </p:cNvCxnSpPr>
          <p:nvPr/>
        </p:nvCxnSpPr>
        <p:spPr>
          <a:xfrm flipH="1">
            <a:off x="10035215" y="3661348"/>
            <a:ext cx="2027523" cy="3476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69" name="Content Placeholder 4">
            <a:extLst>
              <a:ext uri="{FF2B5EF4-FFF2-40B4-BE49-F238E27FC236}">
                <a16:creationId xmlns:a16="http://schemas.microsoft.com/office/drawing/2014/main" id="{59F49718-7009-DA0E-A5CF-E5CB38A384CA}"/>
              </a:ext>
            </a:extLst>
          </p:cNvPr>
          <p:cNvSpPr txBox="1">
            <a:spLocks/>
          </p:cNvSpPr>
          <p:nvPr/>
        </p:nvSpPr>
        <p:spPr>
          <a:xfrm>
            <a:off x="205591" y="871780"/>
            <a:ext cx="5796209"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2000" kern="100" dirty="0">
                <a:latin typeface="Helvetica Neue Light" panose="02000403000000020004" pitchFamily="2" charset="0"/>
                <a:ea typeface="Helvetica Neue Light" panose="02000403000000020004" pitchFamily="2" charset="0"/>
                <a:cs typeface="Helvetica Neue" panose="02000503000000020004" pitchFamily="2" charset="0"/>
              </a:rPr>
              <a:t>Objectives:</a:t>
            </a:r>
          </a:p>
          <a:p>
            <a:pPr marL="800100" lvl="1" indent="-342900">
              <a:spcBef>
                <a:spcPts val="0"/>
              </a:spcBef>
              <a:buFont typeface="+mj-lt"/>
              <a:buAutoNum type="arabicPeriod"/>
            </a:pPr>
            <a:r>
              <a:rPr lang="en-US" sz="2000" kern="100" dirty="0">
                <a:latin typeface="Helvetica Neue Light" panose="02000403000000020004" pitchFamily="2" charset="0"/>
                <a:ea typeface="Helvetica Neue Light" panose="02000403000000020004" pitchFamily="2" charset="0"/>
                <a:cs typeface="Helvetica Neue" panose="02000503000000020004" pitchFamily="2" charset="0"/>
              </a:rPr>
              <a:t>Characterize the impact of training models and ensembles across heterogeneous resources</a:t>
            </a:r>
          </a:p>
          <a:p>
            <a:pPr marL="800100" lvl="1" indent="-342900">
              <a:spcBef>
                <a:spcPts val="0"/>
              </a:spcBef>
              <a:buFont typeface="+mj-lt"/>
              <a:buAutoNum type="arabicPeriod"/>
            </a:pPr>
            <a:r>
              <a:rPr lang="en-US" sz="2000" kern="100" dirty="0">
                <a:latin typeface="Helvetica Neue Light" panose="02000403000000020004" pitchFamily="2" charset="0"/>
                <a:ea typeface="Helvetica Neue Light" panose="02000403000000020004" pitchFamily="2" charset="0"/>
                <a:cs typeface="Helvetica Neue" panose="02000503000000020004" pitchFamily="2" charset="0"/>
              </a:rPr>
              <a:t>Advance </a:t>
            </a:r>
            <a:r>
              <a:rPr lang="en-US" sz="2000" kern="100" dirty="0" err="1">
                <a:latin typeface="Helvetica Neue Light" panose="02000403000000020004" pitchFamily="2" charset="0"/>
                <a:ea typeface="Helvetica Neue Light" panose="02000403000000020004" pitchFamily="2" charset="0"/>
                <a:cs typeface="Helvetica Neue" panose="02000503000000020004" pitchFamily="2" charset="0"/>
              </a:rPr>
              <a:t>PATh</a:t>
            </a:r>
            <a:r>
              <a:rPr lang="en-US" sz="2000" kern="100" dirty="0">
                <a:latin typeface="Helvetica Neue Light" panose="02000403000000020004" pitchFamily="2" charset="0"/>
                <a:ea typeface="Helvetica Neue Light" panose="02000403000000020004" pitchFamily="2" charset="0"/>
                <a:cs typeface="Helvetica Neue" panose="02000503000000020004" pitchFamily="2" charset="0"/>
              </a:rPr>
              <a:t> Access Point capabilities to reduce the barrier of entry and support ML workloads in distributed and heterogeneous environments like NAIRR</a:t>
            </a:r>
          </a:p>
          <a:p>
            <a:pPr marL="0" indent="0">
              <a:spcBef>
                <a:spcPts val="0"/>
              </a:spcBef>
              <a:spcAft>
                <a:spcPts val="600"/>
              </a:spcAft>
              <a:buFont typeface="Arial" panose="020B0604020202020204" pitchFamily="34" charset="0"/>
              <a:buNone/>
            </a:pPr>
            <a:endParaRPr lang="en-US" sz="2000" kern="100" dirty="0">
              <a:latin typeface="Helvetica Neue Light" panose="02000403000000020004" pitchFamily="2" charset="0"/>
              <a:ea typeface="Helvetica Neue Light" panose="02000403000000020004" pitchFamily="2" charset="0"/>
              <a:cs typeface="Helvetica Neue" panose="02000503000000020004" pitchFamily="2" charset="0"/>
            </a:endParaRPr>
          </a:p>
          <a:p>
            <a:pPr marL="0" indent="0">
              <a:spcBef>
                <a:spcPts val="0"/>
              </a:spcBef>
              <a:spcAft>
                <a:spcPts val="600"/>
              </a:spcAft>
              <a:buFont typeface="Arial" panose="020B0604020202020204" pitchFamily="34" charset="0"/>
              <a:buNone/>
            </a:pPr>
            <a:r>
              <a:rPr lang="en-US" sz="2000" kern="100" dirty="0">
                <a:latin typeface="Helvetica Neue Light" panose="02000403000000020004" pitchFamily="2" charset="0"/>
                <a:ea typeface="Helvetica Neue Light" panose="02000403000000020004" pitchFamily="2" charset="0"/>
                <a:cs typeface="Helvetica Neue" panose="02000503000000020004" pitchFamily="2" charset="0"/>
              </a:rPr>
              <a:t>Domain benchmark from Gitter lab: Training a p</a:t>
            </a:r>
            <a:r>
              <a:rPr lang="en-US" sz="2000" dirty="0">
                <a:latin typeface="Helvetica Neue Light" panose="02000403000000020004" pitchFamily="2" charset="0"/>
                <a:ea typeface="Helvetica Neue Light" panose="02000403000000020004" pitchFamily="2" charset="0"/>
                <a:cs typeface="Helvetica Neue" panose="02000503000000020004" pitchFamily="2" charset="0"/>
              </a:rPr>
              <a:t>rotein language model for use in protein engineering:</a:t>
            </a:r>
            <a:endParaRPr lang="en-US" sz="2000" kern="100" dirty="0">
              <a:latin typeface="Helvetica Neue Light" panose="02000403000000020004" pitchFamily="2" charset="0"/>
              <a:ea typeface="Helvetica Neue Light" panose="02000403000000020004" pitchFamily="2" charset="0"/>
              <a:cs typeface="Helvetica Neue" panose="02000503000000020004" pitchFamily="2" charset="0"/>
            </a:endParaRPr>
          </a:p>
        </p:txBody>
      </p:sp>
      <p:sp>
        <p:nvSpPr>
          <p:cNvPr id="170" name="Title 3">
            <a:extLst>
              <a:ext uri="{FF2B5EF4-FFF2-40B4-BE49-F238E27FC236}">
                <a16:creationId xmlns:a16="http://schemas.microsoft.com/office/drawing/2014/main" id="{B8AFDCE3-8A73-1F85-2D1A-DD317B3D21CE}"/>
              </a:ext>
            </a:extLst>
          </p:cNvPr>
          <p:cNvSpPr txBox="1">
            <a:spLocks/>
          </p:cNvSpPr>
          <p:nvPr/>
        </p:nvSpPr>
        <p:spPr>
          <a:xfrm>
            <a:off x="51338" y="-176868"/>
            <a:ext cx="1176143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err="1">
                <a:latin typeface="Helvetica Neue Medium" panose="02000503000000020004" pitchFamily="2" charset="0"/>
                <a:ea typeface="Helvetica Neue Medium" panose="02000503000000020004" pitchFamily="2" charset="0"/>
                <a:cs typeface="Helvetica Neue Medium" panose="02000503000000020004" pitchFamily="2" charset="0"/>
              </a:rPr>
              <a:t>PATh</a:t>
            </a:r>
            <a:r>
              <a:rPr lang="en-US" sz="4000" dirty="0">
                <a:latin typeface="Helvetica Neue Medium" panose="02000503000000020004" pitchFamily="2" charset="0"/>
                <a:ea typeface="Helvetica Neue Medium" panose="02000503000000020004" pitchFamily="2" charset="0"/>
                <a:cs typeface="Helvetica Neue Medium" panose="02000503000000020004" pitchFamily="2" charset="0"/>
              </a:rPr>
              <a:t> supplement, workflow and science case</a:t>
            </a:r>
          </a:p>
        </p:txBody>
      </p:sp>
      <p:pic>
        <p:nvPicPr>
          <p:cNvPr id="284" name="Picture 283">
            <a:extLst>
              <a:ext uri="{FF2B5EF4-FFF2-40B4-BE49-F238E27FC236}">
                <a16:creationId xmlns:a16="http://schemas.microsoft.com/office/drawing/2014/main" id="{87EDE312-A8CF-FC6B-EF70-A6CD00D0CD1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786920" y="4975836"/>
            <a:ext cx="1109065" cy="1109065"/>
          </a:xfrm>
          <a:prstGeom prst="rect">
            <a:avLst/>
          </a:prstGeom>
        </p:spPr>
      </p:pic>
      <p:sp>
        <p:nvSpPr>
          <p:cNvPr id="289" name="TextBox 288">
            <a:extLst>
              <a:ext uri="{FF2B5EF4-FFF2-40B4-BE49-F238E27FC236}">
                <a16:creationId xmlns:a16="http://schemas.microsoft.com/office/drawing/2014/main" id="{DF00C3DE-78C8-81F0-690F-6F673B79AE55}"/>
              </a:ext>
            </a:extLst>
          </p:cNvPr>
          <p:cNvSpPr txBox="1"/>
          <p:nvPr/>
        </p:nvSpPr>
        <p:spPr>
          <a:xfrm>
            <a:off x="7998826" y="1128885"/>
            <a:ext cx="630301" cy="246221"/>
          </a:xfrm>
          <a:prstGeom prst="rect">
            <a:avLst/>
          </a:prstGeom>
          <a:noFill/>
        </p:spPr>
        <p:txBody>
          <a:bodyPr wrap="none" rtlCol="0">
            <a:spAutoFit/>
          </a:bodyPr>
          <a:lstStyle/>
          <a:p>
            <a:r>
              <a:rPr lang="en-US" sz="1000" dirty="0"/>
              <a:t>Epoch 1</a:t>
            </a:r>
          </a:p>
        </p:txBody>
      </p:sp>
      <p:sp>
        <p:nvSpPr>
          <p:cNvPr id="291" name="TextBox 290">
            <a:extLst>
              <a:ext uri="{FF2B5EF4-FFF2-40B4-BE49-F238E27FC236}">
                <a16:creationId xmlns:a16="http://schemas.microsoft.com/office/drawing/2014/main" id="{5D828315-4774-6758-0C13-BFEBCDB7299C}"/>
              </a:ext>
            </a:extLst>
          </p:cNvPr>
          <p:cNvSpPr txBox="1"/>
          <p:nvPr/>
        </p:nvSpPr>
        <p:spPr>
          <a:xfrm>
            <a:off x="8006143" y="1660254"/>
            <a:ext cx="630301" cy="246221"/>
          </a:xfrm>
          <a:prstGeom prst="rect">
            <a:avLst/>
          </a:prstGeom>
          <a:noFill/>
        </p:spPr>
        <p:txBody>
          <a:bodyPr wrap="none" rtlCol="0">
            <a:spAutoFit/>
          </a:bodyPr>
          <a:lstStyle/>
          <a:p>
            <a:r>
              <a:rPr lang="en-US" sz="1000" dirty="0"/>
              <a:t>Epoch 2</a:t>
            </a:r>
          </a:p>
        </p:txBody>
      </p:sp>
      <p:sp>
        <p:nvSpPr>
          <p:cNvPr id="292" name="TextBox 291">
            <a:extLst>
              <a:ext uri="{FF2B5EF4-FFF2-40B4-BE49-F238E27FC236}">
                <a16:creationId xmlns:a16="http://schemas.microsoft.com/office/drawing/2014/main" id="{7EBE73A1-9D78-FA3A-BF7B-AEC10967F3FC}"/>
              </a:ext>
            </a:extLst>
          </p:cNvPr>
          <p:cNvSpPr txBox="1"/>
          <p:nvPr/>
        </p:nvSpPr>
        <p:spPr>
          <a:xfrm>
            <a:off x="7995724" y="2195269"/>
            <a:ext cx="630301" cy="246221"/>
          </a:xfrm>
          <a:prstGeom prst="rect">
            <a:avLst/>
          </a:prstGeom>
          <a:noFill/>
        </p:spPr>
        <p:txBody>
          <a:bodyPr wrap="none" rtlCol="0">
            <a:spAutoFit/>
          </a:bodyPr>
          <a:lstStyle/>
          <a:p>
            <a:r>
              <a:rPr lang="en-US" sz="1000" dirty="0"/>
              <a:t>Epoch 3</a:t>
            </a:r>
          </a:p>
        </p:txBody>
      </p:sp>
      <p:sp>
        <p:nvSpPr>
          <p:cNvPr id="293" name="TextBox 292">
            <a:extLst>
              <a:ext uri="{FF2B5EF4-FFF2-40B4-BE49-F238E27FC236}">
                <a16:creationId xmlns:a16="http://schemas.microsoft.com/office/drawing/2014/main" id="{C2E798FB-4144-7F9F-3CCA-10330B48B739}"/>
              </a:ext>
            </a:extLst>
          </p:cNvPr>
          <p:cNvSpPr txBox="1"/>
          <p:nvPr/>
        </p:nvSpPr>
        <p:spPr>
          <a:xfrm>
            <a:off x="8003041" y="2726638"/>
            <a:ext cx="630301" cy="246221"/>
          </a:xfrm>
          <a:prstGeom prst="rect">
            <a:avLst/>
          </a:prstGeom>
          <a:noFill/>
        </p:spPr>
        <p:txBody>
          <a:bodyPr wrap="none" rtlCol="0">
            <a:spAutoFit/>
          </a:bodyPr>
          <a:lstStyle/>
          <a:p>
            <a:r>
              <a:rPr lang="en-US" sz="1000" dirty="0"/>
              <a:t>Epoch 4</a:t>
            </a:r>
          </a:p>
        </p:txBody>
      </p:sp>
      <p:sp>
        <p:nvSpPr>
          <p:cNvPr id="294" name="TextBox 293">
            <a:extLst>
              <a:ext uri="{FF2B5EF4-FFF2-40B4-BE49-F238E27FC236}">
                <a16:creationId xmlns:a16="http://schemas.microsoft.com/office/drawing/2014/main" id="{49438A43-4358-90A3-6D77-AFF6B1429F69}"/>
              </a:ext>
            </a:extLst>
          </p:cNvPr>
          <p:cNvSpPr txBox="1"/>
          <p:nvPr/>
        </p:nvSpPr>
        <p:spPr>
          <a:xfrm>
            <a:off x="7987663" y="3336735"/>
            <a:ext cx="630301" cy="246221"/>
          </a:xfrm>
          <a:prstGeom prst="rect">
            <a:avLst/>
          </a:prstGeom>
          <a:noFill/>
        </p:spPr>
        <p:txBody>
          <a:bodyPr wrap="none" rtlCol="0">
            <a:spAutoFit/>
          </a:bodyPr>
          <a:lstStyle/>
          <a:p>
            <a:r>
              <a:rPr lang="en-US" sz="1000" dirty="0"/>
              <a:t>Epoch 5</a:t>
            </a:r>
          </a:p>
        </p:txBody>
      </p:sp>
      <p:sp>
        <p:nvSpPr>
          <p:cNvPr id="2" name="TextBox 1">
            <a:extLst>
              <a:ext uri="{FF2B5EF4-FFF2-40B4-BE49-F238E27FC236}">
                <a16:creationId xmlns:a16="http://schemas.microsoft.com/office/drawing/2014/main" id="{1AF651AE-B9B2-5521-BA0E-649119C02D3A}"/>
              </a:ext>
            </a:extLst>
          </p:cNvPr>
          <p:cNvSpPr txBox="1"/>
          <p:nvPr/>
        </p:nvSpPr>
        <p:spPr>
          <a:xfrm>
            <a:off x="2887348" y="5755387"/>
            <a:ext cx="986617" cy="646331"/>
          </a:xfrm>
          <a:prstGeom prst="rect">
            <a:avLst/>
          </a:prstGeom>
          <a:noFill/>
        </p:spPr>
        <p:txBody>
          <a:bodyPr wrap="none" rtlCol="0">
            <a:spAutoFit/>
          </a:bodyPr>
          <a:lstStyle/>
          <a:p>
            <a:r>
              <a:rPr lang="en-US" sz="1200" dirty="0"/>
              <a:t>(~20h/epoch</a:t>
            </a:r>
          </a:p>
          <a:p>
            <a:r>
              <a:rPr lang="en-US" sz="1200" dirty="0"/>
              <a:t>on A100)</a:t>
            </a:r>
          </a:p>
          <a:p>
            <a:endParaRPr lang="en-US" sz="1200" dirty="0"/>
          </a:p>
        </p:txBody>
      </p:sp>
      <p:sp>
        <p:nvSpPr>
          <p:cNvPr id="3" name="TextBox 2">
            <a:extLst>
              <a:ext uri="{FF2B5EF4-FFF2-40B4-BE49-F238E27FC236}">
                <a16:creationId xmlns:a16="http://schemas.microsoft.com/office/drawing/2014/main" id="{C6AE9951-D4A7-6002-3B98-F4C806D85AB8}"/>
              </a:ext>
            </a:extLst>
          </p:cNvPr>
          <p:cNvSpPr txBox="1"/>
          <p:nvPr/>
        </p:nvSpPr>
        <p:spPr>
          <a:xfrm>
            <a:off x="8475234" y="5755386"/>
            <a:ext cx="1113253" cy="461665"/>
          </a:xfrm>
          <a:prstGeom prst="rect">
            <a:avLst/>
          </a:prstGeom>
          <a:noFill/>
        </p:spPr>
        <p:txBody>
          <a:bodyPr wrap="none" rtlCol="0">
            <a:spAutoFit/>
          </a:bodyPr>
          <a:lstStyle/>
          <a:p>
            <a:r>
              <a:rPr lang="en-US" sz="1200" dirty="0"/>
              <a:t>(~1min/epoch)</a:t>
            </a:r>
          </a:p>
          <a:p>
            <a:endParaRPr lang="en-US" sz="1200" dirty="0"/>
          </a:p>
        </p:txBody>
      </p:sp>
      <p:sp>
        <p:nvSpPr>
          <p:cNvPr id="16" name="Slide Number Placeholder 15">
            <a:extLst>
              <a:ext uri="{FF2B5EF4-FFF2-40B4-BE49-F238E27FC236}">
                <a16:creationId xmlns:a16="http://schemas.microsoft.com/office/drawing/2014/main" id="{FF59E74A-CAA6-AD10-94C7-F5268866C8B7}"/>
              </a:ext>
            </a:extLst>
          </p:cNvPr>
          <p:cNvSpPr>
            <a:spLocks noGrp="1"/>
          </p:cNvSpPr>
          <p:nvPr>
            <p:ph type="sldNum" idx="12"/>
          </p:nvPr>
        </p:nvSpPr>
        <p:spPr/>
        <p:txBody>
          <a:bodyPr/>
          <a:lstStyle/>
          <a:p>
            <a:fld id="{00000000-1234-1234-1234-123412341234}" type="slidenum">
              <a:rPr lang="en" smtClean="0"/>
              <a:pPr/>
              <a:t>4</a:t>
            </a:fld>
            <a:endParaRPr lang="en" dirty="0"/>
          </a:p>
        </p:txBody>
      </p:sp>
    </p:spTree>
    <p:custDataLst>
      <p:tags r:id="rId1"/>
    </p:custDataLst>
    <p:extLst>
      <p:ext uri="{BB962C8B-B14F-4D97-AF65-F5344CB8AC3E}">
        <p14:creationId xmlns:p14="http://schemas.microsoft.com/office/powerpoint/2010/main" val="1244477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49DA6-9384-3482-6684-35EA8614C91B}"/>
              </a:ext>
            </a:extLst>
          </p:cNvPr>
          <p:cNvSpPr>
            <a:spLocks noGrp="1"/>
          </p:cNvSpPr>
          <p:nvPr>
            <p:ph type="title"/>
          </p:nvPr>
        </p:nvSpPr>
        <p:spPr/>
        <p:txBody>
          <a:bodyPr/>
          <a:lstStyle/>
          <a:p>
            <a:r>
              <a:rPr lang="en-US" dirty="0" err="1"/>
              <a:t>PATh</a:t>
            </a:r>
            <a:r>
              <a:rPr lang="en-US" dirty="0"/>
              <a:t> supplement, status</a:t>
            </a:r>
          </a:p>
        </p:txBody>
      </p:sp>
      <p:sp>
        <p:nvSpPr>
          <p:cNvPr id="3" name="Content Placeholder 2">
            <a:extLst>
              <a:ext uri="{FF2B5EF4-FFF2-40B4-BE49-F238E27FC236}">
                <a16:creationId xmlns:a16="http://schemas.microsoft.com/office/drawing/2014/main" id="{930CE7A0-2D33-CA41-4277-2E4EB6CE11DA}"/>
              </a:ext>
            </a:extLst>
          </p:cNvPr>
          <p:cNvSpPr>
            <a:spLocks noGrp="1"/>
          </p:cNvSpPr>
          <p:nvPr>
            <p:ph idx="1"/>
          </p:nvPr>
        </p:nvSpPr>
        <p:spPr/>
        <p:txBody>
          <a:bodyPr/>
          <a:lstStyle/>
          <a:p>
            <a:r>
              <a:rPr lang="en-US" dirty="0"/>
              <a:t>Training process working on Delta, Expanse, Bridges-2, </a:t>
            </a:r>
            <a:r>
              <a:rPr lang="en-US" dirty="0" err="1"/>
              <a:t>OSPool</a:t>
            </a:r>
            <a:r>
              <a:rPr lang="en-US" dirty="0"/>
              <a:t>, CHTC</a:t>
            </a:r>
          </a:p>
          <a:p>
            <a:r>
              <a:rPr lang="en-US" dirty="0"/>
              <a:t>Took longer than anticipated to iron out wrinkles to get consistent epochs </a:t>
            </a:r>
          </a:p>
          <a:p>
            <a:r>
              <a:rPr lang="en-US" dirty="0"/>
              <a:t>In parallel – adapting a DAG generator to ease management and organization while further probing our stack</a:t>
            </a:r>
          </a:p>
          <a:p>
            <a:pPr lvl="1"/>
            <a:r>
              <a:rPr lang="en-US" dirty="0"/>
              <a:t>Plenty more to come on this…</a:t>
            </a:r>
          </a:p>
        </p:txBody>
      </p:sp>
      <p:sp>
        <p:nvSpPr>
          <p:cNvPr id="4" name="Slide Number Placeholder 3">
            <a:extLst>
              <a:ext uri="{FF2B5EF4-FFF2-40B4-BE49-F238E27FC236}">
                <a16:creationId xmlns:a16="http://schemas.microsoft.com/office/drawing/2014/main" id="{19BEC380-AA7A-CB14-1179-57E1439BC888}"/>
              </a:ext>
            </a:extLst>
          </p:cNvPr>
          <p:cNvSpPr>
            <a:spLocks noGrp="1"/>
          </p:cNvSpPr>
          <p:nvPr>
            <p:ph type="sldNum" idx="12"/>
          </p:nvPr>
        </p:nvSpPr>
        <p:spPr/>
        <p:txBody>
          <a:bodyPr/>
          <a:lstStyle/>
          <a:p>
            <a:fld id="{00000000-1234-1234-1234-123412341234}" type="slidenum">
              <a:rPr lang="en" smtClean="0"/>
              <a:pPr/>
              <a:t>5</a:t>
            </a:fld>
            <a:endParaRPr lang="en" dirty="0"/>
          </a:p>
        </p:txBody>
      </p:sp>
    </p:spTree>
    <p:custDataLst>
      <p:tags r:id="rId1"/>
    </p:custDataLst>
    <p:extLst>
      <p:ext uri="{BB962C8B-B14F-4D97-AF65-F5344CB8AC3E}">
        <p14:creationId xmlns:p14="http://schemas.microsoft.com/office/powerpoint/2010/main" val="98234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5F049-1806-6E07-D58D-884320A3313B}"/>
              </a:ext>
            </a:extLst>
          </p:cNvPr>
          <p:cNvSpPr>
            <a:spLocks noGrp="1"/>
          </p:cNvSpPr>
          <p:nvPr>
            <p:ph type="title"/>
          </p:nvPr>
        </p:nvSpPr>
        <p:spPr/>
        <p:txBody>
          <a:bodyPr/>
          <a:lstStyle/>
          <a:p>
            <a:r>
              <a:rPr lang="en-US" dirty="0"/>
              <a:t>Annexes, NAIRR resources, and lessons learned</a:t>
            </a:r>
          </a:p>
        </p:txBody>
      </p:sp>
      <p:sp>
        <p:nvSpPr>
          <p:cNvPr id="3" name="Content Placeholder 2">
            <a:extLst>
              <a:ext uri="{FF2B5EF4-FFF2-40B4-BE49-F238E27FC236}">
                <a16:creationId xmlns:a16="http://schemas.microsoft.com/office/drawing/2014/main" id="{71040402-362F-47B0-5FDD-8536C2F85272}"/>
              </a:ext>
            </a:extLst>
          </p:cNvPr>
          <p:cNvSpPr>
            <a:spLocks noGrp="1"/>
          </p:cNvSpPr>
          <p:nvPr>
            <p:ph idx="1"/>
          </p:nvPr>
        </p:nvSpPr>
        <p:spPr/>
        <p:txBody>
          <a:bodyPr>
            <a:normAutofit/>
          </a:bodyPr>
          <a:lstStyle/>
          <a:p>
            <a:r>
              <a:rPr lang="en-US" dirty="0"/>
              <a:t>Overall, things worked fairly well…</a:t>
            </a:r>
          </a:p>
          <a:p>
            <a:pPr lvl="1"/>
            <a:r>
              <a:rPr lang="en-US" dirty="0"/>
              <a:t>Documentation, annex creation, </a:t>
            </a:r>
            <a:r>
              <a:rPr lang="en-US" dirty="0" err="1"/>
              <a:t>htcondor</a:t>
            </a:r>
            <a:r>
              <a:rPr lang="en-US" dirty="0"/>
              <a:t>-cli, all good with a few odd snares (to come)</a:t>
            </a:r>
          </a:p>
          <a:p>
            <a:r>
              <a:rPr lang="en-US" dirty="0"/>
              <a:t>Bit of a pain to manage and organize across 6 different sites (plus CHTC and </a:t>
            </a:r>
            <a:r>
              <a:rPr lang="en-US" dirty="0" err="1"/>
              <a:t>OSPool</a:t>
            </a:r>
            <a:r>
              <a:rPr lang="en-US" dirty="0"/>
              <a:t>), each with their own documentation and quirks and policies.. As Doug said yesterday, “Every facility is a snowflake”</a:t>
            </a:r>
          </a:p>
          <a:p>
            <a:r>
              <a:rPr lang="en-US" dirty="0"/>
              <a:t>Storing </a:t>
            </a:r>
            <a:r>
              <a:rPr lang="en-US" dirty="0" err="1"/>
              <a:t>apptainer</a:t>
            </a:r>
            <a:r>
              <a:rPr lang="en-US" dirty="0"/>
              <a:t> image and data in OSDF – great success!</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4C1EC4C2-973B-7E73-55ED-43E5F526A0EE}"/>
              </a:ext>
            </a:extLst>
          </p:cNvPr>
          <p:cNvSpPr>
            <a:spLocks noGrp="1"/>
          </p:cNvSpPr>
          <p:nvPr>
            <p:ph type="sldNum" idx="12"/>
          </p:nvPr>
        </p:nvSpPr>
        <p:spPr/>
        <p:txBody>
          <a:bodyPr/>
          <a:lstStyle/>
          <a:p>
            <a:fld id="{00000000-1234-1234-1234-123412341234}" type="slidenum">
              <a:rPr lang="en" smtClean="0"/>
              <a:pPr/>
              <a:t>6</a:t>
            </a:fld>
            <a:endParaRPr lang="en" dirty="0"/>
          </a:p>
        </p:txBody>
      </p:sp>
    </p:spTree>
    <p:custDataLst>
      <p:tags r:id="rId1"/>
    </p:custDataLst>
    <p:extLst>
      <p:ext uri="{BB962C8B-B14F-4D97-AF65-F5344CB8AC3E}">
        <p14:creationId xmlns:p14="http://schemas.microsoft.com/office/powerpoint/2010/main" val="3830933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ACDFA-A454-D35C-2DF3-A2FEA66317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8DE1DE-2B28-5299-EBA2-D85090036616}"/>
              </a:ext>
            </a:extLst>
          </p:cNvPr>
          <p:cNvSpPr>
            <a:spLocks noGrp="1"/>
          </p:cNvSpPr>
          <p:nvPr>
            <p:ph type="title"/>
          </p:nvPr>
        </p:nvSpPr>
        <p:spPr/>
        <p:txBody>
          <a:bodyPr/>
          <a:lstStyle/>
          <a:p>
            <a:r>
              <a:rPr lang="en-US" dirty="0"/>
              <a:t>Annexes, NAIRR resources, and lessons learned</a:t>
            </a:r>
          </a:p>
        </p:txBody>
      </p:sp>
      <p:sp>
        <p:nvSpPr>
          <p:cNvPr id="3" name="Content Placeholder 2">
            <a:extLst>
              <a:ext uri="{FF2B5EF4-FFF2-40B4-BE49-F238E27FC236}">
                <a16:creationId xmlns:a16="http://schemas.microsoft.com/office/drawing/2014/main" id="{EB58BD89-43F9-F4E9-2739-75B7B7615633}"/>
              </a:ext>
            </a:extLst>
          </p:cNvPr>
          <p:cNvSpPr>
            <a:spLocks noGrp="1"/>
          </p:cNvSpPr>
          <p:nvPr>
            <p:ph idx="1"/>
          </p:nvPr>
        </p:nvSpPr>
        <p:spPr/>
        <p:txBody>
          <a:bodyPr>
            <a:normAutofit fontScale="92500" lnSpcReduction="10000"/>
          </a:bodyPr>
          <a:lstStyle/>
          <a:p>
            <a:r>
              <a:rPr lang="en-US" dirty="0"/>
              <a:t>Long epochs make for painful mistakes and awful iterative development</a:t>
            </a:r>
          </a:p>
          <a:p>
            <a:r>
              <a:rPr lang="en-US" dirty="0"/>
              <a:t>Hard to understand failures and idle jobs.</a:t>
            </a:r>
          </a:p>
          <a:p>
            <a:r>
              <a:rPr lang="en-US" dirty="0">
                <a:latin typeface="Helvetica Neue Light" panose="02000403000000020004" pitchFamily="2" charset="0"/>
                <a:ea typeface="Helvetica Neue Light" panose="02000403000000020004" pitchFamily="2" charset="0"/>
              </a:rPr>
              <a:t>Would love </a:t>
            </a:r>
            <a:r>
              <a:rPr lang="en-US" dirty="0">
                <a:latin typeface="Courier New" panose="02070309020205020404" pitchFamily="49" charset="0"/>
                <a:cs typeface="Courier New" panose="02070309020205020404" pitchFamily="49" charset="0"/>
              </a:rPr>
              <a:t>annex create –-mem 128GB </a:t>
            </a:r>
            <a:r>
              <a:rPr lang="en-US" dirty="0">
                <a:latin typeface="Helvetica Neue Light" panose="02000403000000020004" pitchFamily="2" charset="0"/>
                <a:ea typeface="Helvetica Neue Light" panose="02000403000000020004" pitchFamily="2" charset="0"/>
              </a:rPr>
              <a:t>instead of </a:t>
            </a:r>
            <a:r>
              <a:rPr lang="en-US" dirty="0">
                <a:latin typeface="Courier New" panose="02070309020205020404" pitchFamily="49" charset="0"/>
                <a:cs typeface="Courier New" panose="02070309020205020404" pitchFamily="49" charset="0"/>
              </a:rPr>
              <a:t>annex create –</a:t>
            </a:r>
            <a:r>
              <a:rPr lang="en-US" dirty="0" err="1">
                <a:latin typeface="Courier New" panose="02070309020205020404" pitchFamily="49" charset="0"/>
                <a:cs typeface="Courier New" panose="02070309020205020404" pitchFamily="49" charset="0"/>
              </a:rPr>
              <a:t>mem_mb</a:t>
            </a:r>
            <a:r>
              <a:rPr lang="en-US"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131072</a:t>
            </a:r>
            <a:r>
              <a:rPr lang="en-US" dirty="0">
                <a:latin typeface="Courier New" panose="02070309020205020404" pitchFamily="49" charset="0"/>
                <a:cs typeface="Courier New" panose="02070309020205020404" pitchFamily="49" charset="0"/>
              </a:rPr>
              <a:t> </a:t>
            </a:r>
            <a:r>
              <a:rPr lang="en-US" dirty="0"/>
              <a:t>to be consistent with </a:t>
            </a:r>
            <a:r>
              <a:rPr lang="en-US" dirty="0" err="1">
                <a:latin typeface="Courier New" panose="02070309020205020404" pitchFamily="49" charset="0"/>
                <a:cs typeface="Courier New" panose="02070309020205020404" pitchFamily="49" charset="0"/>
              </a:rPr>
              <a:t>RequestMemory</a:t>
            </a:r>
            <a:r>
              <a:rPr lang="en-US" dirty="0">
                <a:latin typeface="Courier New" panose="02070309020205020404" pitchFamily="49" charset="0"/>
                <a:cs typeface="Courier New" panose="02070309020205020404" pitchFamily="49" charset="0"/>
              </a:rPr>
              <a:t>=</a:t>
            </a:r>
            <a:r>
              <a:rPr lang="en-US" b="1" dirty="0">
                <a:latin typeface="Courier New" panose="02070309020205020404" pitchFamily="49" charset="0"/>
                <a:cs typeface="Courier New" panose="02070309020205020404" pitchFamily="49" charset="0"/>
              </a:rPr>
              <a:t>128GB</a:t>
            </a:r>
          </a:p>
          <a:p>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JobDurationCategory</a:t>
            </a:r>
            <a:r>
              <a:rPr lang="en-US" dirty="0">
                <a:latin typeface="Courier New" panose="02070309020205020404" pitchFamily="49" charset="0"/>
                <a:cs typeface="Courier New" panose="02070309020205020404" pitchFamily="49" charset="0"/>
              </a:rPr>
              <a:t> = "Medium" </a:t>
            </a:r>
            <a:r>
              <a:rPr lang="en-US" dirty="0"/>
              <a:t>default on </a:t>
            </a:r>
            <a:r>
              <a:rPr lang="en-US" i="1" dirty="0"/>
              <a:t>all jobs</a:t>
            </a:r>
            <a:r>
              <a:rPr lang="en-US" dirty="0"/>
              <a:t> on ap40</a:t>
            </a:r>
          </a:p>
          <a:p>
            <a:pPr lvl="1"/>
            <a:r>
              <a:rPr lang="en-US" dirty="0"/>
              <a:t>With epochs taking 18-25 hours, this one was a </a:t>
            </a:r>
            <a:r>
              <a:rPr lang="en-US" b="1" dirty="0"/>
              <a:t>big</a:t>
            </a:r>
            <a:r>
              <a:rPr lang="en-US" dirty="0"/>
              <a:t> headache before I realized what was happening</a:t>
            </a:r>
          </a:p>
          <a:p>
            <a:r>
              <a:rPr lang="en-US" dirty="0"/>
              <a:t>Organization and management is a pain (and we want to be introspective), so…</a:t>
            </a:r>
          </a:p>
          <a:p>
            <a:pPr lvl="1"/>
            <a:endParaRPr lang="en-US" dirty="0"/>
          </a:p>
        </p:txBody>
      </p:sp>
      <p:sp>
        <p:nvSpPr>
          <p:cNvPr id="4" name="Slide Number Placeholder 3">
            <a:extLst>
              <a:ext uri="{FF2B5EF4-FFF2-40B4-BE49-F238E27FC236}">
                <a16:creationId xmlns:a16="http://schemas.microsoft.com/office/drawing/2014/main" id="{8021E28D-533D-C975-FC32-C06AE467C2A8}"/>
              </a:ext>
            </a:extLst>
          </p:cNvPr>
          <p:cNvSpPr>
            <a:spLocks noGrp="1"/>
          </p:cNvSpPr>
          <p:nvPr>
            <p:ph type="sldNum" idx="12"/>
          </p:nvPr>
        </p:nvSpPr>
        <p:spPr/>
        <p:txBody>
          <a:bodyPr/>
          <a:lstStyle/>
          <a:p>
            <a:fld id="{00000000-1234-1234-1234-123412341234}" type="slidenum">
              <a:rPr lang="en" smtClean="0"/>
              <a:pPr/>
              <a:t>7</a:t>
            </a:fld>
            <a:endParaRPr lang="en" dirty="0"/>
          </a:p>
        </p:txBody>
      </p:sp>
    </p:spTree>
    <p:custDataLst>
      <p:tags r:id="rId1"/>
    </p:custDataLst>
    <p:extLst>
      <p:ext uri="{BB962C8B-B14F-4D97-AF65-F5344CB8AC3E}">
        <p14:creationId xmlns:p14="http://schemas.microsoft.com/office/powerpoint/2010/main" val="956927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188AB-F516-E65F-A2DB-8F7B6C9515F6}"/>
              </a:ext>
            </a:extLst>
          </p:cNvPr>
          <p:cNvSpPr>
            <a:spLocks noGrp="1"/>
          </p:cNvSpPr>
          <p:nvPr>
            <p:ph type="title"/>
            <p:custDataLst>
              <p:tags r:id="rId2"/>
            </p:custDataLst>
          </p:nvPr>
        </p:nvSpPr>
        <p:spPr>
          <a:xfrm>
            <a:off x="127000" y="108737"/>
            <a:ext cx="10515600" cy="1325563"/>
          </a:xfrm>
        </p:spPr>
        <p:txBody>
          <a:bodyPr/>
          <a:lstStyle/>
          <a:p>
            <a:r>
              <a:rPr lang="en-US" dirty="0"/>
              <a:t>Overview of “MLDAG”</a:t>
            </a:r>
          </a:p>
        </p:txBody>
      </p:sp>
      <p:sp>
        <p:nvSpPr>
          <p:cNvPr id="3" name="Content Placeholder 2">
            <a:extLst>
              <a:ext uri="{FF2B5EF4-FFF2-40B4-BE49-F238E27FC236}">
                <a16:creationId xmlns:a16="http://schemas.microsoft.com/office/drawing/2014/main" id="{A6E59A3E-5B61-2F27-6AAC-DE514BF2BF6C}"/>
              </a:ext>
            </a:extLst>
          </p:cNvPr>
          <p:cNvSpPr>
            <a:spLocks noGrp="1"/>
          </p:cNvSpPr>
          <p:nvPr>
            <p:ph sz="half" idx="1"/>
            <p:custDataLst>
              <p:tags r:id="rId3"/>
            </p:custDataLst>
          </p:nvPr>
        </p:nvSpPr>
        <p:spPr>
          <a:xfrm>
            <a:off x="127000" y="1735143"/>
            <a:ext cx="5181600" cy="4351338"/>
          </a:xfrm>
        </p:spPr>
        <p:txBody>
          <a:bodyPr>
            <a:normAutofit fontScale="92500" lnSpcReduction="20000"/>
          </a:bodyPr>
          <a:lstStyle/>
          <a:p>
            <a:r>
              <a:rPr lang="en-US" dirty="0"/>
              <a:t>Objective:</a:t>
            </a:r>
          </a:p>
          <a:p>
            <a:pPr lvl="1"/>
            <a:r>
              <a:rPr lang="en-US" dirty="0"/>
              <a:t>Adapt Thinh Nguyen’s work from last summer to generate DAGs for the heterogeneous resource experiment</a:t>
            </a:r>
          </a:p>
          <a:p>
            <a:pPr lvl="2"/>
            <a:r>
              <a:rPr lang="en-US" dirty="0"/>
              <a:t>Shish-kebab DAGs, with NAIRR resource shuffling via annex</a:t>
            </a:r>
          </a:p>
          <a:p>
            <a:pPr lvl="1"/>
            <a:r>
              <a:rPr lang="en-US" b="1" dirty="0"/>
              <a:t>Less about a production-level tool and more about recognizing shortcomings, pain points, and capabilities in current system.</a:t>
            </a:r>
          </a:p>
          <a:p>
            <a:pPr lvl="2"/>
            <a:r>
              <a:rPr lang="en-US" dirty="0"/>
              <a:t>And also retaining my sanity…</a:t>
            </a:r>
          </a:p>
          <a:p>
            <a:r>
              <a:rPr lang="en-US" dirty="0" err="1"/>
              <a:t>Sidequest</a:t>
            </a:r>
            <a:r>
              <a:rPr lang="en-US" dirty="0"/>
              <a:t>:</a:t>
            </a:r>
          </a:p>
          <a:p>
            <a:pPr lvl="1"/>
            <a:r>
              <a:rPr lang="en-US" dirty="0"/>
              <a:t>Understand needs and patterns in common “experiment” workflows like hyperparameter sweeps  </a:t>
            </a:r>
          </a:p>
          <a:p>
            <a:endParaRPr lang="en-US" dirty="0">
              <a:highlight>
                <a:srgbClr val="FFFF00"/>
              </a:highlight>
            </a:endParaRPr>
          </a:p>
        </p:txBody>
      </p:sp>
      <p:pic>
        <p:nvPicPr>
          <p:cNvPr id="5" name="Content Placeholder 4">
            <a:extLst>
              <a:ext uri="{FF2B5EF4-FFF2-40B4-BE49-F238E27FC236}">
                <a16:creationId xmlns:a16="http://schemas.microsoft.com/office/drawing/2014/main" id="{2B8FB938-1202-1D04-738F-9AAA746B4467}"/>
              </a:ext>
            </a:extLst>
          </p:cNvPr>
          <p:cNvPicPr>
            <a:picLocks noGrp="1" noChangeAspect="1"/>
          </p:cNvPicPr>
          <p:nvPr>
            <p:ph sz="half" idx="2"/>
            <p:custDataLst>
              <p:tags r:id="rId4"/>
            </p:custDataLst>
          </p:nvPr>
        </p:nvPicPr>
        <p:blipFill>
          <a:blip r:embed="rId6">
            <a:extLst>
              <a:ext uri="{28A0092B-C50C-407E-A947-70E740481C1C}">
                <a14:useLocalDpi xmlns:a14="http://schemas.microsoft.com/office/drawing/2010/main"/>
              </a:ext>
            </a:extLst>
          </a:blip>
          <a:stretch>
            <a:fillRect/>
          </a:stretch>
        </p:blipFill>
        <p:spPr>
          <a:xfrm>
            <a:off x="6507264" y="2351559"/>
            <a:ext cx="4638472" cy="2154881"/>
          </a:xfrm>
          <a:prstGeom prst="rect">
            <a:avLst/>
          </a:prstGeom>
          <a:ln w="12700">
            <a:solidFill>
              <a:schemeClr val="dk1"/>
            </a:solidFill>
          </a:ln>
        </p:spPr>
      </p:pic>
      <p:sp>
        <p:nvSpPr>
          <p:cNvPr id="4" name="Slide Number Placeholder 3">
            <a:extLst>
              <a:ext uri="{FF2B5EF4-FFF2-40B4-BE49-F238E27FC236}">
                <a16:creationId xmlns:a16="http://schemas.microsoft.com/office/drawing/2014/main" id="{7B02A866-706E-1740-85EB-C328707ADFFE}"/>
              </a:ext>
            </a:extLst>
          </p:cNvPr>
          <p:cNvSpPr>
            <a:spLocks noGrp="1"/>
          </p:cNvSpPr>
          <p:nvPr>
            <p:ph type="sldNum" idx="12"/>
          </p:nvPr>
        </p:nvSpPr>
        <p:spPr/>
        <p:txBody>
          <a:bodyPr/>
          <a:lstStyle/>
          <a:p>
            <a:fld id="{00000000-1234-1234-1234-123412341234}" type="slidenum">
              <a:rPr lang="en" smtClean="0"/>
              <a:pPr/>
              <a:t>8</a:t>
            </a:fld>
            <a:endParaRPr lang="en" dirty="0"/>
          </a:p>
        </p:txBody>
      </p:sp>
    </p:spTree>
    <p:custDataLst>
      <p:tags r:id="rId1"/>
    </p:custDataLst>
    <p:extLst>
      <p:ext uri="{BB962C8B-B14F-4D97-AF65-F5344CB8AC3E}">
        <p14:creationId xmlns:p14="http://schemas.microsoft.com/office/powerpoint/2010/main" val="13341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6BD9F-6C5D-6C0A-7AFD-4A3451C3BB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DA6183-2E80-F288-3208-F358040B975C}"/>
              </a:ext>
            </a:extLst>
          </p:cNvPr>
          <p:cNvSpPr>
            <a:spLocks noGrp="1"/>
          </p:cNvSpPr>
          <p:nvPr>
            <p:ph type="title"/>
          </p:nvPr>
        </p:nvSpPr>
        <p:spPr/>
        <p:txBody>
          <a:bodyPr/>
          <a:lstStyle/>
          <a:p>
            <a:r>
              <a:rPr lang="en-US" dirty="0"/>
              <a:t>Overview of “MLDAG”</a:t>
            </a:r>
          </a:p>
        </p:txBody>
      </p:sp>
      <p:sp>
        <p:nvSpPr>
          <p:cNvPr id="8" name="Content Placeholder 7">
            <a:extLst>
              <a:ext uri="{FF2B5EF4-FFF2-40B4-BE49-F238E27FC236}">
                <a16:creationId xmlns:a16="http://schemas.microsoft.com/office/drawing/2014/main" id="{8FD37707-8AE4-FDCF-95C9-73C2880CC4A0}"/>
              </a:ext>
            </a:extLst>
          </p:cNvPr>
          <p:cNvSpPr>
            <a:spLocks noGrp="1"/>
          </p:cNvSpPr>
          <p:nvPr>
            <p:ph sz="half" idx="1"/>
          </p:nvPr>
        </p:nvSpPr>
        <p:spPr>
          <a:xfrm>
            <a:off x="838200" y="1460500"/>
            <a:ext cx="5181600" cy="4813300"/>
          </a:xfrm>
        </p:spPr>
        <p:txBody>
          <a:bodyPr>
            <a:normAutofit fontScale="77500" lnSpcReduction="20000"/>
          </a:bodyPr>
          <a:lstStyle/>
          <a:p>
            <a:r>
              <a:rPr lang="en-US" dirty="0"/>
              <a:t>An “experiment” consists of </a:t>
            </a:r>
            <a:r>
              <a:rPr lang="en-US" i="1" dirty="0"/>
              <a:t>x</a:t>
            </a:r>
            <a:r>
              <a:rPr lang="en-US" dirty="0"/>
              <a:t> “training runs”, each of which consists of </a:t>
            </a:r>
            <a:r>
              <a:rPr lang="en-US" i="1" dirty="0"/>
              <a:t>y</a:t>
            </a:r>
            <a:r>
              <a:rPr lang="en-US" dirty="0"/>
              <a:t> epochs of training, handled within </a:t>
            </a:r>
            <a:r>
              <a:rPr lang="en-US" i="1" dirty="0"/>
              <a:t>n </a:t>
            </a:r>
            <a:r>
              <a:rPr lang="en-US" dirty="0"/>
              <a:t>training</a:t>
            </a:r>
            <a:r>
              <a:rPr lang="en-US" i="1" dirty="0"/>
              <a:t> jobs</a:t>
            </a:r>
            <a:r>
              <a:rPr lang="en-US" dirty="0"/>
              <a:t> (nodes) within the training run</a:t>
            </a:r>
          </a:p>
          <a:p>
            <a:pPr lvl="1"/>
            <a:r>
              <a:rPr lang="en-US" dirty="0"/>
              <a:t>The training runs likely differ based in user-specified ways (targeted resources, hyperparameters, …)</a:t>
            </a:r>
          </a:p>
          <a:p>
            <a:r>
              <a:rPr lang="en-US" dirty="0"/>
              <a:t>Each training job has a common submit definition with differences captured in VARS</a:t>
            </a:r>
          </a:p>
          <a:p>
            <a:pPr lvl="1"/>
            <a:r>
              <a:rPr lang="en-US" dirty="0"/>
              <a:t>E.g. targets a different NAIRR resource, but this is unlikely to be a common pattern… so I’ll ignore it (although the utility supports resource specific configuration)</a:t>
            </a:r>
          </a:p>
          <a:p>
            <a:r>
              <a:rPr lang="en-US" dirty="0"/>
              <a:t>Each node can also be associated with an evaluation job to “check in” with the training process</a:t>
            </a:r>
          </a:p>
        </p:txBody>
      </p:sp>
      <p:pic>
        <p:nvPicPr>
          <p:cNvPr id="10" name="Content Placeholder 9">
            <a:extLst>
              <a:ext uri="{FF2B5EF4-FFF2-40B4-BE49-F238E27FC236}">
                <a16:creationId xmlns:a16="http://schemas.microsoft.com/office/drawing/2014/main" id="{B0B929BF-D90C-5530-22F2-1FB662371F4B}"/>
              </a:ext>
            </a:extLst>
          </p:cNvPr>
          <p:cNvPicPr>
            <a:picLocks noGrp="1" noChangeAspect="1"/>
          </p:cNvPicPr>
          <p:nvPr>
            <p:ph sz="half" idx="2"/>
          </p:nvPr>
        </p:nvPicPr>
        <p:blipFill>
          <a:blip r:embed="rId4">
            <a:extLst>
              <a:ext uri="{28A0092B-C50C-407E-A947-70E740481C1C}">
                <a14:useLocalDpi xmlns:a14="http://schemas.microsoft.com/office/drawing/2010/main"/>
              </a:ext>
            </a:extLst>
          </a:blip>
          <a:stretch>
            <a:fillRect/>
          </a:stretch>
        </p:blipFill>
        <p:spPr>
          <a:xfrm>
            <a:off x="6635750" y="1690688"/>
            <a:ext cx="5041900" cy="3987800"/>
          </a:xfrm>
          <a:prstGeom prst="rect">
            <a:avLst/>
          </a:prstGeom>
        </p:spPr>
      </p:pic>
      <p:sp>
        <p:nvSpPr>
          <p:cNvPr id="3" name="Slide Number Placeholder 2">
            <a:extLst>
              <a:ext uri="{FF2B5EF4-FFF2-40B4-BE49-F238E27FC236}">
                <a16:creationId xmlns:a16="http://schemas.microsoft.com/office/drawing/2014/main" id="{A5BE694E-9701-4D00-D195-0E53D5D62041}"/>
              </a:ext>
            </a:extLst>
          </p:cNvPr>
          <p:cNvSpPr>
            <a:spLocks noGrp="1"/>
          </p:cNvSpPr>
          <p:nvPr>
            <p:ph type="sldNum" idx="12"/>
          </p:nvPr>
        </p:nvSpPr>
        <p:spPr/>
        <p:txBody>
          <a:bodyPr/>
          <a:lstStyle/>
          <a:p>
            <a:fld id="{00000000-1234-1234-1234-123412341234}" type="slidenum">
              <a:rPr lang="en" smtClean="0"/>
              <a:pPr/>
              <a:t>9</a:t>
            </a:fld>
            <a:endParaRPr lang="en" dirty="0"/>
          </a:p>
        </p:txBody>
      </p:sp>
    </p:spTree>
    <p:custDataLst>
      <p:tags r:id="rId1"/>
    </p:custDataLst>
    <p:extLst>
      <p:ext uri="{BB962C8B-B14F-4D97-AF65-F5344CB8AC3E}">
        <p14:creationId xmlns:p14="http://schemas.microsoft.com/office/powerpoint/2010/main" val="1476274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PSPLIT_ORIGINALSLIDENUMBER" val="1"/>
</p:tagLst>
</file>

<file path=ppt/tags/tag10.xml><?xml version="1.0" encoding="utf-8"?>
<p:tagLst xmlns:a="http://schemas.openxmlformats.org/drawingml/2006/main" xmlns:r="http://schemas.openxmlformats.org/officeDocument/2006/relationships" xmlns:p="http://schemas.openxmlformats.org/presentationml/2006/main">
  <p:tag name="PPSPLIT_ID" val=" 3"/>
</p:tagLst>
</file>

<file path=ppt/tags/tag11.xml><?xml version="1.0" encoding="utf-8"?>
<p:tagLst xmlns:a="http://schemas.openxmlformats.org/drawingml/2006/main" xmlns:r="http://schemas.openxmlformats.org/officeDocument/2006/relationships" xmlns:p="http://schemas.openxmlformats.org/presentationml/2006/main">
  <p:tag name="PPSPLIT_ID" val=" 5"/>
</p:tagLst>
</file>

<file path=ppt/tags/tag12.xml><?xml version="1.0" encoding="utf-8"?>
<p:tagLst xmlns:a="http://schemas.openxmlformats.org/drawingml/2006/main" xmlns:r="http://schemas.openxmlformats.org/officeDocument/2006/relationships" xmlns:p="http://schemas.openxmlformats.org/presentationml/2006/main">
  <p:tag name="PPSPLIT_ORIGINALSLIDENUMBER" val="10"/>
</p:tagLst>
</file>

<file path=ppt/tags/tag13.xml><?xml version="1.0" encoding="utf-8"?>
<p:tagLst xmlns:a="http://schemas.openxmlformats.org/drawingml/2006/main" xmlns:r="http://schemas.openxmlformats.org/officeDocument/2006/relationships" xmlns:p="http://schemas.openxmlformats.org/presentationml/2006/main">
  <p:tag name="PPSPLIT_ORIGINALSLIDENUMBER" val="11"/>
</p:tagLst>
</file>

<file path=ppt/tags/tag14.xml><?xml version="1.0" encoding="utf-8"?>
<p:tagLst xmlns:a="http://schemas.openxmlformats.org/drawingml/2006/main" xmlns:r="http://schemas.openxmlformats.org/officeDocument/2006/relationships" xmlns:p="http://schemas.openxmlformats.org/presentationml/2006/main">
  <p:tag name="PPSPLIT_ORIGINALSLIDENUMBER" val="12"/>
</p:tagLst>
</file>

<file path=ppt/tags/tag15.xml><?xml version="1.0" encoding="utf-8"?>
<p:tagLst xmlns:a="http://schemas.openxmlformats.org/drawingml/2006/main" xmlns:r="http://schemas.openxmlformats.org/officeDocument/2006/relationships" xmlns:p="http://schemas.openxmlformats.org/presentationml/2006/main">
  <p:tag name="PPSPLIT_ID" val=" 3"/>
</p:tagLst>
</file>

<file path=ppt/tags/tag16.xml><?xml version="1.0" encoding="utf-8"?>
<p:tagLst xmlns:a="http://schemas.openxmlformats.org/drawingml/2006/main" xmlns:r="http://schemas.openxmlformats.org/officeDocument/2006/relationships" xmlns:p="http://schemas.openxmlformats.org/presentationml/2006/main">
  <p:tag name="PPSPLIT_ORIGINALSLIDENUMBER" val="13"/>
</p:tagLst>
</file>

<file path=ppt/tags/tag17.xml><?xml version="1.0" encoding="utf-8"?>
<p:tagLst xmlns:a="http://schemas.openxmlformats.org/drawingml/2006/main" xmlns:r="http://schemas.openxmlformats.org/officeDocument/2006/relationships" xmlns:p="http://schemas.openxmlformats.org/presentationml/2006/main">
  <p:tag name="PPSPLIT_ID" val=" 3"/>
</p:tagLst>
</file>

<file path=ppt/tags/tag18.xml><?xml version="1.0" encoding="utf-8"?>
<p:tagLst xmlns:a="http://schemas.openxmlformats.org/drawingml/2006/main" xmlns:r="http://schemas.openxmlformats.org/officeDocument/2006/relationships" xmlns:p="http://schemas.openxmlformats.org/presentationml/2006/main">
  <p:tag name="PPSPLIT_ID" val=" 5"/>
</p:tagLst>
</file>

<file path=ppt/tags/tag19.xml><?xml version="1.0" encoding="utf-8"?>
<p:tagLst xmlns:a="http://schemas.openxmlformats.org/drawingml/2006/main" xmlns:r="http://schemas.openxmlformats.org/officeDocument/2006/relationships" xmlns:p="http://schemas.openxmlformats.org/presentationml/2006/main">
  <p:tag name="PPSPLIT_ID" val=" 8"/>
</p:tagLst>
</file>

<file path=ppt/tags/tag2.xml><?xml version="1.0" encoding="utf-8"?>
<p:tagLst xmlns:a="http://schemas.openxmlformats.org/drawingml/2006/main" xmlns:r="http://schemas.openxmlformats.org/officeDocument/2006/relationships" xmlns:p="http://schemas.openxmlformats.org/presentationml/2006/main">
  <p:tag name="PPSPLIT_ORIGINALSLIDENUMBER" val="2"/>
</p:tagLst>
</file>

<file path=ppt/tags/tag20.xml><?xml version="1.0" encoding="utf-8"?>
<p:tagLst xmlns:a="http://schemas.openxmlformats.org/drawingml/2006/main" xmlns:r="http://schemas.openxmlformats.org/officeDocument/2006/relationships" xmlns:p="http://schemas.openxmlformats.org/presentationml/2006/main">
  <p:tag name="PPSPLIT_ID" val=" 10"/>
</p:tagLst>
</file>

<file path=ppt/tags/tag21.xml><?xml version="1.0" encoding="utf-8"?>
<p:tagLst xmlns:a="http://schemas.openxmlformats.org/drawingml/2006/main" xmlns:r="http://schemas.openxmlformats.org/officeDocument/2006/relationships" xmlns:p="http://schemas.openxmlformats.org/presentationml/2006/main">
  <p:tag name="PPSPLIT_ORIGINALSLIDENUMBER" val="14"/>
</p:tagLst>
</file>

<file path=ppt/tags/tag22.xml><?xml version="1.0" encoding="utf-8"?>
<p:tagLst xmlns:a="http://schemas.openxmlformats.org/drawingml/2006/main" xmlns:r="http://schemas.openxmlformats.org/officeDocument/2006/relationships" xmlns:p="http://schemas.openxmlformats.org/presentationml/2006/main">
  <p:tag name="PPSPLIT_ID" val=" 3"/>
</p:tagLst>
</file>

<file path=ppt/tags/tag23.xml><?xml version="1.0" encoding="utf-8"?>
<p:tagLst xmlns:a="http://schemas.openxmlformats.org/drawingml/2006/main" xmlns:r="http://schemas.openxmlformats.org/officeDocument/2006/relationships" xmlns:p="http://schemas.openxmlformats.org/presentationml/2006/main">
  <p:tag name="PPSPLIT_ID" val=" 5"/>
</p:tagLst>
</file>

<file path=ppt/tags/tag24.xml><?xml version="1.0" encoding="utf-8"?>
<p:tagLst xmlns:a="http://schemas.openxmlformats.org/drawingml/2006/main" xmlns:r="http://schemas.openxmlformats.org/officeDocument/2006/relationships" xmlns:p="http://schemas.openxmlformats.org/presentationml/2006/main">
  <p:tag name="PPSPLIT_ID" val=" 8"/>
</p:tagLst>
</file>

<file path=ppt/tags/tag25.xml><?xml version="1.0" encoding="utf-8"?>
<p:tagLst xmlns:a="http://schemas.openxmlformats.org/drawingml/2006/main" xmlns:r="http://schemas.openxmlformats.org/officeDocument/2006/relationships" xmlns:p="http://schemas.openxmlformats.org/presentationml/2006/main">
  <p:tag name="PPSPLIT_ID" val=" 10"/>
</p:tagLst>
</file>

<file path=ppt/tags/tag26.xml><?xml version="1.0" encoding="utf-8"?>
<p:tagLst xmlns:a="http://schemas.openxmlformats.org/drawingml/2006/main" xmlns:r="http://schemas.openxmlformats.org/officeDocument/2006/relationships" xmlns:p="http://schemas.openxmlformats.org/presentationml/2006/main">
  <p:tag name="PPSPLIT_ID" val=" 12"/>
</p:tagLst>
</file>

<file path=ppt/tags/tag27.xml><?xml version="1.0" encoding="utf-8"?>
<p:tagLst xmlns:a="http://schemas.openxmlformats.org/drawingml/2006/main" xmlns:r="http://schemas.openxmlformats.org/officeDocument/2006/relationships" xmlns:p="http://schemas.openxmlformats.org/presentationml/2006/main">
  <p:tag name="PPSPLIT_ID" val=" 13"/>
</p:tagLst>
</file>

<file path=ppt/tags/tag28.xml><?xml version="1.0" encoding="utf-8"?>
<p:tagLst xmlns:a="http://schemas.openxmlformats.org/drawingml/2006/main" xmlns:r="http://schemas.openxmlformats.org/officeDocument/2006/relationships" xmlns:p="http://schemas.openxmlformats.org/presentationml/2006/main">
  <p:tag name="PPSPLIT_ID" val=" 14"/>
</p:tagLst>
</file>

<file path=ppt/tags/tag29.xml><?xml version="1.0" encoding="utf-8"?>
<p:tagLst xmlns:a="http://schemas.openxmlformats.org/drawingml/2006/main" xmlns:r="http://schemas.openxmlformats.org/officeDocument/2006/relationships" xmlns:p="http://schemas.openxmlformats.org/presentationml/2006/main">
  <p:tag name="PPSPLIT_ID" val=" 16"/>
</p:tagLst>
</file>

<file path=ppt/tags/tag3.xml><?xml version="1.0" encoding="utf-8"?>
<p:tagLst xmlns:a="http://schemas.openxmlformats.org/drawingml/2006/main" xmlns:r="http://schemas.openxmlformats.org/officeDocument/2006/relationships" xmlns:p="http://schemas.openxmlformats.org/presentationml/2006/main">
  <p:tag name="PPSPLIT_ORIGINALSLIDENUMBER" val="3"/>
</p:tagLst>
</file>

<file path=ppt/tags/tag30.xml><?xml version="1.0" encoding="utf-8"?>
<p:tagLst xmlns:a="http://schemas.openxmlformats.org/drawingml/2006/main" xmlns:r="http://schemas.openxmlformats.org/officeDocument/2006/relationships" xmlns:p="http://schemas.openxmlformats.org/presentationml/2006/main">
  <p:tag name="PPSPLIT_ID" val=" 19"/>
</p:tagLst>
</file>

<file path=ppt/tags/tag31.xml><?xml version="1.0" encoding="utf-8"?>
<p:tagLst xmlns:a="http://schemas.openxmlformats.org/drawingml/2006/main" xmlns:r="http://schemas.openxmlformats.org/officeDocument/2006/relationships" xmlns:p="http://schemas.openxmlformats.org/presentationml/2006/main">
  <p:tag name="PPSPLIT_ORIGINALSLIDENUMBER" val="15"/>
</p:tagLst>
</file>

<file path=ppt/tags/tag32.xml><?xml version="1.0" encoding="utf-8"?>
<p:tagLst xmlns:a="http://schemas.openxmlformats.org/drawingml/2006/main" xmlns:r="http://schemas.openxmlformats.org/officeDocument/2006/relationships" xmlns:p="http://schemas.openxmlformats.org/presentationml/2006/main">
  <p:tag name="PPSPLIT_ID" val=" 3"/>
</p:tagLst>
</file>

<file path=ppt/tags/tag33.xml><?xml version="1.0" encoding="utf-8"?>
<p:tagLst xmlns:a="http://schemas.openxmlformats.org/drawingml/2006/main" xmlns:r="http://schemas.openxmlformats.org/officeDocument/2006/relationships" xmlns:p="http://schemas.openxmlformats.org/presentationml/2006/main">
  <p:tag name="PPSPLIT_ID" val=" 5"/>
</p:tagLst>
</file>

<file path=ppt/tags/tag34.xml><?xml version="1.0" encoding="utf-8"?>
<p:tagLst xmlns:a="http://schemas.openxmlformats.org/drawingml/2006/main" xmlns:r="http://schemas.openxmlformats.org/officeDocument/2006/relationships" xmlns:p="http://schemas.openxmlformats.org/presentationml/2006/main">
  <p:tag name="PPSPLIT_ID" val=" 8"/>
</p:tagLst>
</file>

<file path=ppt/tags/tag35.xml><?xml version="1.0" encoding="utf-8"?>
<p:tagLst xmlns:a="http://schemas.openxmlformats.org/drawingml/2006/main" xmlns:r="http://schemas.openxmlformats.org/officeDocument/2006/relationships" xmlns:p="http://schemas.openxmlformats.org/presentationml/2006/main">
  <p:tag name="PPSPLIT_ID" val=" 10"/>
</p:tagLst>
</file>

<file path=ppt/tags/tag36.xml><?xml version="1.0" encoding="utf-8"?>
<p:tagLst xmlns:a="http://schemas.openxmlformats.org/drawingml/2006/main" xmlns:r="http://schemas.openxmlformats.org/officeDocument/2006/relationships" xmlns:p="http://schemas.openxmlformats.org/presentationml/2006/main">
  <p:tag name="PPSPLIT_ID" val=" 12"/>
</p:tagLst>
</file>

<file path=ppt/tags/tag37.xml><?xml version="1.0" encoding="utf-8"?>
<p:tagLst xmlns:a="http://schemas.openxmlformats.org/drawingml/2006/main" xmlns:r="http://schemas.openxmlformats.org/officeDocument/2006/relationships" xmlns:p="http://schemas.openxmlformats.org/presentationml/2006/main">
  <p:tag name="PPSPLIT_ID" val=" 13"/>
</p:tagLst>
</file>

<file path=ppt/tags/tag38.xml><?xml version="1.0" encoding="utf-8"?>
<p:tagLst xmlns:a="http://schemas.openxmlformats.org/drawingml/2006/main" xmlns:r="http://schemas.openxmlformats.org/officeDocument/2006/relationships" xmlns:p="http://schemas.openxmlformats.org/presentationml/2006/main">
  <p:tag name="PPSPLIT_ID" val=" 14"/>
</p:tagLst>
</file>

<file path=ppt/tags/tag39.xml><?xml version="1.0" encoding="utf-8"?>
<p:tagLst xmlns:a="http://schemas.openxmlformats.org/drawingml/2006/main" xmlns:r="http://schemas.openxmlformats.org/officeDocument/2006/relationships" xmlns:p="http://schemas.openxmlformats.org/presentationml/2006/main">
  <p:tag name="PPSPLIT_ID" val=" 16"/>
</p:tagLst>
</file>

<file path=ppt/tags/tag4.xml><?xml version="1.0" encoding="utf-8"?>
<p:tagLst xmlns:a="http://schemas.openxmlformats.org/drawingml/2006/main" xmlns:r="http://schemas.openxmlformats.org/officeDocument/2006/relationships" xmlns:p="http://schemas.openxmlformats.org/presentationml/2006/main">
  <p:tag name="PPSPLIT_ORIGINALSLIDENUMBER" val="4"/>
</p:tagLst>
</file>

<file path=ppt/tags/tag40.xml><?xml version="1.0" encoding="utf-8"?>
<p:tagLst xmlns:a="http://schemas.openxmlformats.org/drawingml/2006/main" xmlns:r="http://schemas.openxmlformats.org/officeDocument/2006/relationships" xmlns:p="http://schemas.openxmlformats.org/presentationml/2006/main">
  <p:tag name="PPSPLIT_ID" val=" 19"/>
</p:tagLst>
</file>

<file path=ppt/tags/tag41.xml><?xml version="1.0" encoding="utf-8"?>
<p:tagLst xmlns:a="http://schemas.openxmlformats.org/drawingml/2006/main" xmlns:r="http://schemas.openxmlformats.org/officeDocument/2006/relationships" xmlns:p="http://schemas.openxmlformats.org/presentationml/2006/main">
  <p:tag name="PPSPLIT_ID" val=" 21"/>
</p:tagLst>
</file>

<file path=ppt/tags/tag42.xml><?xml version="1.0" encoding="utf-8"?>
<p:tagLst xmlns:a="http://schemas.openxmlformats.org/drawingml/2006/main" xmlns:r="http://schemas.openxmlformats.org/officeDocument/2006/relationships" xmlns:p="http://schemas.openxmlformats.org/presentationml/2006/main">
  <p:tag name="PPSPLIT_ID" val=" 22"/>
</p:tagLst>
</file>

<file path=ppt/tags/tag43.xml><?xml version="1.0" encoding="utf-8"?>
<p:tagLst xmlns:a="http://schemas.openxmlformats.org/drawingml/2006/main" xmlns:r="http://schemas.openxmlformats.org/officeDocument/2006/relationships" xmlns:p="http://schemas.openxmlformats.org/presentationml/2006/main">
  <p:tag name="PPSPLIT_ID" val=" 24"/>
</p:tagLst>
</file>

<file path=ppt/tags/tag44.xml><?xml version="1.0" encoding="utf-8"?>
<p:tagLst xmlns:a="http://schemas.openxmlformats.org/drawingml/2006/main" xmlns:r="http://schemas.openxmlformats.org/officeDocument/2006/relationships" xmlns:p="http://schemas.openxmlformats.org/presentationml/2006/main">
  <p:tag name="PPSPLIT_ORIGINALSLIDENUMBER" val="17"/>
</p:tagLst>
</file>

<file path=ppt/tags/tag45.xml><?xml version="1.0" encoding="utf-8"?>
<p:tagLst xmlns:a="http://schemas.openxmlformats.org/drawingml/2006/main" xmlns:r="http://schemas.openxmlformats.org/officeDocument/2006/relationships" xmlns:p="http://schemas.openxmlformats.org/presentationml/2006/main">
  <p:tag name="PPSPLIT_ORIGINALSLIDENUMBER" val="18"/>
</p:tagLst>
</file>

<file path=ppt/tags/tag46.xml><?xml version="1.0" encoding="utf-8"?>
<p:tagLst xmlns:a="http://schemas.openxmlformats.org/drawingml/2006/main" xmlns:r="http://schemas.openxmlformats.org/officeDocument/2006/relationships" xmlns:p="http://schemas.openxmlformats.org/presentationml/2006/main">
  <p:tag name="PPSPLIT_ORIGINALSLIDENUMBER" val="19"/>
</p:tagLst>
</file>

<file path=ppt/tags/tag47.xml><?xml version="1.0" encoding="utf-8"?>
<p:tagLst xmlns:a="http://schemas.openxmlformats.org/drawingml/2006/main" xmlns:r="http://schemas.openxmlformats.org/officeDocument/2006/relationships" xmlns:p="http://schemas.openxmlformats.org/presentationml/2006/main">
  <p:tag name="PPSPLIT_ORIGINALSLIDENUMBER" val="20"/>
</p:tagLst>
</file>

<file path=ppt/tags/tag48.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21"/>
  <p:tag name="PPSPLIT_DONE" val="1"/>
</p:tagLst>
</file>

<file path=ppt/tags/tag49.xml><?xml version="1.0" encoding="utf-8"?>
<p:tagLst xmlns:a="http://schemas.openxmlformats.org/drawingml/2006/main" xmlns:r="http://schemas.openxmlformats.org/officeDocument/2006/relationships" xmlns:p="http://schemas.openxmlformats.org/presentationml/2006/main">
  <p:tag name="PPSPLIT_ID" val=" 2"/>
</p:tagLst>
</file>

<file path=ppt/tags/tag5.xml><?xml version="1.0" encoding="utf-8"?>
<p:tagLst xmlns:a="http://schemas.openxmlformats.org/drawingml/2006/main" xmlns:r="http://schemas.openxmlformats.org/officeDocument/2006/relationships" xmlns:p="http://schemas.openxmlformats.org/presentationml/2006/main">
  <p:tag name="PPSPLIT_ORIGINALSLIDENUMBER" val="5"/>
</p:tagLst>
</file>

<file path=ppt/tags/tag50.xml><?xml version="1.0" encoding="utf-8"?>
<p:tagLst xmlns:a="http://schemas.openxmlformats.org/drawingml/2006/main" xmlns:r="http://schemas.openxmlformats.org/officeDocument/2006/relationships" xmlns:p="http://schemas.openxmlformats.org/presentationml/2006/main">
  <p:tag name="PPSPLIT_ID" val=" 3"/>
</p:tagLst>
</file>

<file path=ppt/tags/tag51.xml><?xml version="1.0" encoding="utf-8"?>
<p:tagLst xmlns:a="http://schemas.openxmlformats.org/drawingml/2006/main" xmlns:r="http://schemas.openxmlformats.org/officeDocument/2006/relationships" xmlns:p="http://schemas.openxmlformats.org/presentationml/2006/main">
  <p:tag name="PPSPLIT_ID" val=" 4"/>
</p:tagLst>
</file>

<file path=ppt/tags/tag52.xml><?xml version="1.0" encoding="utf-8"?>
<p:tagLst xmlns:a="http://schemas.openxmlformats.org/drawingml/2006/main" xmlns:r="http://schemas.openxmlformats.org/officeDocument/2006/relationships" xmlns:p="http://schemas.openxmlformats.org/presentationml/2006/main">
  <p:tag name="PPSPLIT_ID" val=" 5"/>
</p:tagLst>
</file>

<file path=ppt/tags/tag53.xml><?xml version="1.0" encoding="utf-8"?>
<p:tagLst xmlns:a="http://schemas.openxmlformats.org/drawingml/2006/main" xmlns:r="http://schemas.openxmlformats.org/officeDocument/2006/relationships" xmlns:p="http://schemas.openxmlformats.org/presentationml/2006/main">
  <p:tag name="PPSPLIT_ID" val=" 6"/>
</p:tagLst>
</file>

<file path=ppt/tags/tag54.xml><?xml version="1.0" encoding="utf-8"?>
<p:tagLst xmlns:a="http://schemas.openxmlformats.org/drawingml/2006/main" xmlns:r="http://schemas.openxmlformats.org/officeDocument/2006/relationships" xmlns:p="http://schemas.openxmlformats.org/presentationml/2006/main">
  <p:tag name="PPSPLIT_ID" val=" 7"/>
</p:tagLst>
</file>

<file path=ppt/tags/tag55.xml><?xml version="1.0" encoding="utf-8"?>
<p:tagLst xmlns:a="http://schemas.openxmlformats.org/drawingml/2006/main" xmlns:r="http://schemas.openxmlformats.org/officeDocument/2006/relationships" xmlns:p="http://schemas.openxmlformats.org/presentationml/2006/main">
  <p:tag name="PPSPLIT_ID" val=" 8"/>
</p:tagLst>
</file>

<file path=ppt/tags/tag56.xml><?xml version="1.0" encoding="utf-8"?>
<p:tagLst xmlns:a="http://schemas.openxmlformats.org/drawingml/2006/main" xmlns:r="http://schemas.openxmlformats.org/officeDocument/2006/relationships" xmlns:p="http://schemas.openxmlformats.org/presentationml/2006/main">
  <p:tag name="PPSPLIT_ID" val=" 9"/>
</p:tagLst>
</file>

<file path=ppt/tags/tag57.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21"/>
</p:tagLst>
</file>

<file path=ppt/tags/tag58.xml><?xml version="1.0" encoding="utf-8"?>
<p:tagLst xmlns:a="http://schemas.openxmlformats.org/drawingml/2006/main" xmlns:r="http://schemas.openxmlformats.org/officeDocument/2006/relationships" xmlns:p="http://schemas.openxmlformats.org/presentationml/2006/main">
  <p:tag name="PPSPLIT_ID" val=" 2"/>
</p:tagLst>
</file>

<file path=ppt/tags/tag59.xml><?xml version="1.0" encoding="utf-8"?>
<p:tagLst xmlns:a="http://schemas.openxmlformats.org/drawingml/2006/main" xmlns:r="http://schemas.openxmlformats.org/officeDocument/2006/relationships" xmlns:p="http://schemas.openxmlformats.org/presentationml/2006/main">
  <p:tag name="PPSPLIT_ID" val=" 3"/>
</p:tagLst>
</file>

<file path=ppt/tags/tag6.xml><?xml version="1.0" encoding="utf-8"?>
<p:tagLst xmlns:a="http://schemas.openxmlformats.org/drawingml/2006/main" xmlns:r="http://schemas.openxmlformats.org/officeDocument/2006/relationships" xmlns:p="http://schemas.openxmlformats.org/presentationml/2006/main">
  <p:tag name="PPSPLIT_ORIGINALSLIDENUMBER" val="6"/>
</p:tagLst>
</file>

<file path=ppt/tags/tag60.xml><?xml version="1.0" encoding="utf-8"?>
<p:tagLst xmlns:a="http://schemas.openxmlformats.org/drawingml/2006/main" xmlns:r="http://schemas.openxmlformats.org/officeDocument/2006/relationships" xmlns:p="http://schemas.openxmlformats.org/presentationml/2006/main">
  <p:tag name="PPSPLIT_ID" val=" 4"/>
</p:tagLst>
</file>

<file path=ppt/tags/tag61.xml><?xml version="1.0" encoding="utf-8"?>
<p:tagLst xmlns:a="http://schemas.openxmlformats.org/drawingml/2006/main" xmlns:r="http://schemas.openxmlformats.org/officeDocument/2006/relationships" xmlns:p="http://schemas.openxmlformats.org/presentationml/2006/main">
  <p:tag name="PPSPLIT_ID" val=" 5"/>
</p:tagLst>
</file>

<file path=ppt/tags/tag62.xml><?xml version="1.0" encoding="utf-8"?>
<p:tagLst xmlns:a="http://schemas.openxmlformats.org/drawingml/2006/main" xmlns:r="http://schemas.openxmlformats.org/officeDocument/2006/relationships" xmlns:p="http://schemas.openxmlformats.org/presentationml/2006/main">
  <p:tag name="PPSPLIT_ID" val=" 6"/>
</p:tagLst>
</file>

<file path=ppt/tags/tag63.xml><?xml version="1.0" encoding="utf-8"?>
<p:tagLst xmlns:a="http://schemas.openxmlformats.org/drawingml/2006/main" xmlns:r="http://schemas.openxmlformats.org/officeDocument/2006/relationships" xmlns:p="http://schemas.openxmlformats.org/presentationml/2006/main">
  <p:tag name="PPSPLIT_ID" val=" 7"/>
</p:tagLst>
</file>

<file path=ppt/tags/tag64.xml><?xml version="1.0" encoding="utf-8"?>
<p:tagLst xmlns:a="http://schemas.openxmlformats.org/drawingml/2006/main" xmlns:r="http://schemas.openxmlformats.org/officeDocument/2006/relationships" xmlns:p="http://schemas.openxmlformats.org/presentationml/2006/main">
  <p:tag name="PPSPLIT_ID" val=" 8"/>
</p:tagLst>
</file>

<file path=ppt/tags/tag65.xml><?xml version="1.0" encoding="utf-8"?>
<p:tagLst xmlns:a="http://schemas.openxmlformats.org/drawingml/2006/main" xmlns:r="http://schemas.openxmlformats.org/officeDocument/2006/relationships" xmlns:p="http://schemas.openxmlformats.org/presentationml/2006/main">
  <p:tag name="PPSPLIT_ID" val=" 9"/>
</p:tagLst>
</file>

<file path=ppt/tags/tag66.xml><?xml version="1.0" encoding="utf-8"?>
<p:tagLst xmlns:a="http://schemas.openxmlformats.org/drawingml/2006/main" xmlns:r="http://schemas.openxmlformats.org/officeDocument/2006/relationships" xmlns:p="http://schemas.openxmlformats.org/presentationml/2006/main">
  <p:tag name="PPSPLIT_ID" val=" 10"/>
</p:tagLst>
</file>

<file path=ppt/tags/tag67.xml><?xml version="1.0" encoding="utf-8"?>
<p:tagLst xmlns:a="http://schemas.openxmlformats.org/drawingml/2006/main" xmlns:r="http://schemas.openxmlformats.org/officeDocument/2006/relationships" xmlns:p="http://schemas.openxmlformats.org/presentationml/2006/main">
  <p:tag name="PPSPLIT_ID" val=" 12"/>
</p:tagLst>
</file>

<file path=ppt/tags/tag68.xml><?xml version="1.0" encoding="utf-8"?>
<p:tagLst xmlns:a="http://schemas.openxmlformats.org/drawingml/2006/main" xmlns:r="http://schemas.openxmlformats.org/officeDocument/2006/relationships" xmlns:p="http://schemas.openxmlformats.org/presentationml/2006/main">
  <p:tag name="PPSPLIT_ORIGINALSLIDENUMBER" val="22"/>
</p:tagLst>
</file>

<file path=ppt/tags/tag69.xml><?xml version="1.0" encoding="utf-8"?>
<p:tagLst xmlns:a="http://schemas.openxmlformats.org/drawingml/2006/main" xmlns:r="http://schemas.openxmlformats.org/officeDocument/2006/relationships" xmlns:p="http://schemas.openxmlformats.org/presentationml/2006/main">
  <p:tag name="PPSPLIT_ORIGINALSLIDENUMBER" val="23"/>
</p:tagLst>
</file>

<file path=ppt/tags/tag7.xml><?xml version="1.0" encoding="utf-8"?>
<p:tagLst xmlns:a="http://schemas.openxmlformats.org/drawingml/2006/main" xmlns:r="http://schemas.openxmlformats.org/officeDocument/2006/relationships" xmlns:p="http://schemas.openxmlformats.org/presentationml/2006/main">
  <p:tag name="PPSPLIT_ORIGINALSLIDENUMBER" val="7"/>
</p:tagLst>
</file>

<file path=ppt/tags/tag8.xml><?xml version="1.0" encoding="utf-8"?>
<p:tagLst xmlns:a="http://schemas.openxmlformats.org/drawingml/2006/main" xmlns:r="http://schemas.openxmlformats.org/officeDocument/2006/relationships" xmlns:p="http://schemas.openxmlformats.org/presentationml/2006/main">
  <p:tag name="PPSPLIT_ORIGINALSLIDENUMBER" val="8"/>
</p:tagLst>
</file>

<file path=ppt/tags/tag9.xml><?xml version="1.0" encoding="utf-8"?>
<p:tagLst xmlns:a="http://schemas.openxmlformats.org/drawingml/2006/main" xmlns:r="http://schemas.openxmlformats.org/officeDocument/2006/relationships" xmlns:p="http://schemas.openxmlformats.org/presentationml/2006/main">
  <p:tag name="PPSPLIT_ID" val=" 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SG_Template_Updated" id="{595DC2B8-172F-3647-92F3-6E37AC084DAA}" vid="{267211C7-7F44-F041-A658-62791AD288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6624</TotalTime>
  <Words>2898</Words>
  <Application>Microsoft Macintosh PowerPoint</Application>
  <PresentationFormat>Widescreen</PresentationFormat>
  <Paragraphs>371</Paragraphs>
  <Slides>22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Aptos</vt:lpstr>
      <vt:lpstr>Arial</vt:lpstr>
      <vt:lpstr>Courier New</vt:lpstr>
      <vt:lpstr>Helvetica Neue</vt:lpstr>
      <vt:lpstr>Helvetica Neue Light</vt:lpstr>
      <vt:lpstr>Helvetica Neue Medium</vt:lpstr>
      <vt:lpstr>Office Theme</vt:lpstr>
      <vt:lpstr>Experiments and expansions: Leveraging PATh tools and NAIRR resources in ML workflows</vt:lpstr>
      <vt:lpstr>PATh ML supplement</vt:lpstr>
      <vt:lpstr>NAIRR in a nutshell</vt:lpstr>
      <vt:lpstr>PowerPoint Presentation</vt:lpstr>
      <vt:lpstr>PATh supplement, status</vt:lpstr>
      <vt:lpstr>Annexes, NAIRR resources, and lessons learned</vt:lpstr>
      <vt:lpstr>Annexes, NAIRR resources, and lessons learned</vt:lpstr>
      <vt:lpstr>Overview of “MLDAG”</vt:lpstr>
      <vt:lpstr>Overview of “MLDAG”</vt:lpstr>
      <vt:lpstr>Experiment configuration and DAG generation</vt:lpstr>
      <vt:lpstr>PowerPoint Presentation</vt:lpstr>
      <vt:lpstr>PowerPoint Presentation</vt:lpstr>
      <vt:lpstr>PowerPoint Presentation</vt:lpstr>
      <vt:lpstr>PowerPoint Presentation</vt:lpstr>
      <vt:lpstr>Annex-creating Service node hackery</vt:lpstr>
      <vt:lpstr>“MLDAG” status</vt:lpstr>
      <vt:lpstr>“MLDAG” - Lessons learned</vt:lpstr>
      <vt:lpstr>The current dag (more or less)</vt:lpstr>
      <vt:lpstr>A nicer approach?</vt:lpstr>
      <vt:lpstr>A nicer approach?</vt:lpstr>
      <vt:lpstr>Conclusions</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Ian Ross</dc:creator>
  <cp:lastModifiedBy>Ian Ross</cp:lastModifiedBy>
  <cp:revision>384</cp:revision>
  <dcterms:created xsi:type="dcterms:W3CDTF">2025-02-17T20:30:58Z</dcterms:created>
  <dcterms:modified xsi:type="dcterms:W3CDTF">2025-06-05T01:53:36Z</dcterms:modified>
</cp:coreProperties>
</file>