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511" r:id="rId3"/>
    <p:sldId id="520" r:id="rId4"/>
    <p:sldId id="290" r:id="rId5"/>
    <p:sldId id="501" r:id="rId6"/>
    <p:sldId id="480" r:id="rId7"/>
    <p:sldId id="476" r:id="rId8"/>
    <p:sldId id="340" r:id="rId9"/>
    <p:sldId id="519" r:id="rId10"/>
    <p:sldId id="521" r:id="rId11"/>
    <p:sldId id="513" r:id="rId12"/>
    <p:sldId id="515" r:id="rId13"/>
    <p:sldId id="516" r:id="rId14"/>
    <p:sldId id="490" r:id="rId15"/>
    <p:sldId id="496" r:id="rId16"/>
    <p:sldId id="506" r:id="rId17"/>
    <p:sldId id="508" r:id="rId18"/>
    <p:sldId id="517" r:id="rId19"/>
    <p:sldId id="498" r:id="rId20"/>
    <p:sldId id="518" r:id="rId21"/>
    <p:sldId id="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47E7"/>
    <a:srgbClr val="E2D200"/>
    <a:srgbClr val="035920"/>
    <a:srgbClr val="E87618"/>
    <a:srgbClr val="E18E4C"/>
    <a:srgbClr val="4C9CC9"/>
    <a:srgbClr val="377EFF"/>
    <a:srgbClr val="FFFF00"/>
    <a:srgbClr val="35DBFF"/>
    <a:srgbClr val="5E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5033" autoAdjust="0"/>
  </p:normalViewPr>
  <p:slideViewPr>
    <p:cSldViewPr snapToGrid="0">
      <p:cViewPr varScale="1">
        <p:scale>
          <a:sx n="82" d="100"/>
          <a:sy n="82" d="100"/>
        </p:scale>
        <p:origin x="69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ata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AE64E6-D6CE-4A01-B070-453C2FE86725}"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en-US"/>
        </a:p>
      </dgm:t>
    </dgm:pt>
    <dgm:pt modelId="{FCA583B7-4F9A-4FCF-B86B-FF4F42D2496F}">
      <dgm:prSet phldrT="[Text]" custT="1"/>
      <dgm:spPr>
        <a:solidFill>
          <a:srgbClr val="0070C0"/>
        </a:solidFill>
      </dgm:spPr>
      <dgm:t>
        <a:bodyPr/>
        <a:lstStyle/>
        <a:p>
          <a:r>
            <a:rPr lang="en-US" sz="1800" b="1" dirty="0"/>
            <a:t>Individual ID</a:t>
          </a:r>
        </a:p>
      </dgm:t>
    </dgm:pt>
    <dgm:pt modelId="{D22BD1BD-7042-4CBE-A33B-EEE26B71EBFA}" type="parTrans" cxnId="{B44182B3-943F-4D8E-BF64-719896F101D8}">
      <dgm:prSet/>
      <dgm:spPr/>
      <dgm:t>
        <a:bodyPr/>
        <a:lstStyle/>
        <a:p>
          <a:endParaRPr lang="en-US"/>
        </a:p>
      </dgm:t>
    </dgm:pt>
    <dgm:pt modelId="{C2FBCCB8-AB3B-4CEC-A97B-725CF993047D}" type="sibTrans" cxnId="{B44182B3-943F-4D8E-BF64-719896F101D8}">
      <dgm:prSet/>
      <dgm:spPr/>
      <dgm:t>
        <a:bodyPr/>
        <a:lstStyle/>
        <a:p>
          <a:endParaRPr lang="en-US"/>
        </a:p>
      </dgm:t>
    </dgm:pt>
    <dgm:pt modelId="{2C2E162B-8B78-458B-A2FB-F53753AA2428}">
      <dgm:prSet phldrT="[Text]" custT="1"/>
      <dgm:spPr/>
      <dgm:t>
        <a:bodyPr/>
        <a:lstStyle/>
        <a:p>
          <a:r>
            <a:rPr lang="en-US" sz="1800" b="1" dirty="0"/>
            <a:t>Feature extraction</a:t>
          </a:r>
        </a:p>
      </dgm:t>
    </dgm:pt>
    <dgm:pt modelId="{6FE9E011-D186-4023-9984-DB4E6B2DBEB6}" type="parTrans" cxnId="{F3BA896D-2329-421C-9BA3-299A9A2D46A8}">
      <dgm:prSet/>
      <dgm:spPr/>
      <dgm:t>
        <a:bodyPr/>
        <a:lstStyle/>
        <a:p>
          <a:endParaRPr lang="en-US"/>
        </a:p>
      </dgm:t>
    </dgm:pt>
    <dgm:pt modelId="{42D9D03D-8C31-46A8-A1A9-5D2A295C3FD2}" type="sibTrans" cxnId="{F3BA896D-2329-421C-9BA3-299A9A2D46A8}">
      <dgm:prSet/>
      <dgm:spPr/>
      <dgm:t>
        <a:bodyPr/>
        <a:lstStyle/>
        <a:p>
          <a:endParaRPr lang="en-US"/>
        </a:p>
      </dgm:t>
    </dgm:pt>
    <dgm:pt modelId="{55B2714C-F744-4D6C-B0A0-7E736B795247}">
      <dgm:prSet custT="1"/>
      <dgm:spPr>
        <a:solidFill>
          <a:srgbClr val="0070C0"/>
        </a:solidFill>
      </dgm:spPr>
      <dgm:t>
        <a:bodyPr/>
        <a:lstStyle/>
        <a:p>
          <a:r>
            <a:rPr lang="en-US" sz="1800" b="1" dirty="0"/>
            <a:t>Segment Body</a:t>
          </a:r>
        </a:p>
      </dgm:t>
    </dgm:pt>
    <dgm:pt modelId="{07B3CFB1-5065-4350-A314-15C7D1FB9BE5}" type="parTrans" cxnId="{81DBA5F6-0624-4765-9FAA-8A3DD8E6D890}">
      <dgm:prSet/>
      <dgm:spPr/>
      <dgm:t>
        <a:bodyPr/>
        <a:lstStyle/>
        <a:p>
          <a:endParaRPr lang="en-US"/>
        </a:p>
      </dgm:t>
    </dgm:pt>
    <dgm:pt modelId="{F34F46D6-E3D8-4273-99E0-0DF66F49D187}" type="sibTrans" cxnId="{81DBA5F6-0624-4765-9FAA-8A3DD8E6D890}">
      <dgm:prSet/>
      <dgm:spPr/>
      <dgm:t>
        <a:bodyPr/>
        <a:lstStyle/>
        <a:p>
          <a:endParaRPr lang="en-US"/>
        </a:p>
      </dgm:t>
    </dgm:pt>
    <dgm:pt modelId="{E4E610AE-C4CF-4C9F-A6F0-249CA32EA315}">
      <dgm:prSet custT="1"/>
      <dgm:spPr>
        <a:solidFill>
          <a:srgbClr val="0070C0"/>
        </a:solidFill>
      </dgm:spPr>
      <dgm:t>
        <a:bodyPr/>
        <a:lstStyle/>
        <a:p>
          <a:r>
            <a:rPr lang="en-US" sz="1800" b="1" dirty="0"/>
            <a:t>Good Bad Classifier</a:t>
          </a:r>
        </a:p>
      </dgm:t>
    </dgm:pt>
    <dgm:pt modelId="{66DF8623-931E-4C61-B694-26F9719BA172}" type="parTrans" cxnId="{3CF8C6EC-A15A-4BB1-BA3A-EB53AB2A0467}">
      <dgm:prSet/>
      <dgm:spPr/>
      <dgm:t>
        <a:bodyPr/>
        <a:lstStyle/>
        <a:p>
          <a:endParaRPr lang="en-US"/>
        </a:p>
      </dgm:t>
    </dgm:pt>
    <dgm:pt modelId="{C095C5DD-2224-4F51-9E97-F7C663401269}" type="sibTrans" cxnId="{3CF8C6EC-A15A-4BB1-BA3A-EB53AB2A0467}">
      <dgm:prSet/>
      <dgm:spPr/>
      <dgm:t>
        <a:bodyPr/>
        <a:lstStyle/>
        <a:p>
          <a:endParaRPr lang="en-US"/>
        </a:p>
      </dgm:t>
    </dgm:pt>
    <dgm:pt modelId="{E2052201-143B-4CAF-B545-5AE4A5BE366C}">
      <dgm:prSet custT="1"/>
      <dgm:spPr/>
      <dgm:t>
        <a:bodyPr/>
        <a:lstStyle/>
        <a:p>
          <a:r>
            <a:rPr lang="en-US" sz="1800" b="1" dirty="0"/>
            <a:t>Image Pre-processing</a:t>
          </a:r>
        </a:p>
      </dgm:t>
    </dgm:pt>
    <dgm:pt modelId="{3A702FFE-4460-40A8-8584-9EB95024674C}" type="parTrans" cxnId="{E309CF74-9917-47BB-A4F8-173018ABCBE8}">
      <dgm:prSet/>
      <dgm:spPr/>
      <dgm:t>
        <a:bodyPr/>
        <a:lstStyle/>
        <a:p>
          <a:endParaRPr lang="en-US"/>
        </a:p>
      </dgm:t>
    </dgm:pt>
    <dgm:pt modelId="{F2E2C9AC-2CE3-4FBB-8DDE-83CFC2A613C5}" type="sibTrans" cxnId="{E309CF74-9917-47BB-A4F8-173018ABCBE8}">
      <dgm:prSet/>
      <dgm:spPr/>
      <dgm:t>
        <a:bodyPr/>
        <a:lstStyle/>
        <a:p>
          <a:endParaRPr lang="en-US"/>
        </a:p>
      </dgm:t>
    </dgm:pt>
    <dgm:pt modelId="{4F170DF6-3D8D-4FC0-9ED0-E2AABFC4B942}">
      <dgm:prSet phldrT="[Text]" custT="1"/>
      <dgm:spPr/>
      <dgm:t>
        <a:bodyPr/>
        <a:lstStyle/>
        <a:p>
          <a:r>
            <a:rPr lang="en-US" sz="1800" b="1" dirty="0"/>
            <a:t>Extract Frames</a:t>
          </a:r>
        </a:p>
      </dgm:t>
    </dgm:pt>
    <dgm:pt modelId="{E7CD214E-B057-4413-9978-2BC2D3EC298E}" type="sibTrans" cxnId="{C016A030-9389-4553-B2B4-9A074C439075}">
      <dgm:prSet/>
      <dgm:spPr/>
      <dgm:t>
        <a:bodyPr/>
        <a:lstStyle/>
        <a:p>
          <a:endParaRPr lang="en-US"/>
        </a:p>
      </dgm:t>
    </dgm:pt>
    <dgm:pt modelId="{4263D2BA-AA20-45E2-8963-F2EAF524C7C0}" type="parTrans" cxnId="{C016A030-9389-4553-B2B4-9A074C439075}">
      <dgm:prSet/>
      <dgm:spPr/>
      <dgm:t>
        <a:bodyPr/>
        <a:lstStyle/>
        <a:p>
          <a:endParaRPr lang="en-US"/>
        </a:p>
      </dgm:t>
    </dgm:pt>
    <dgm:pt modelId="{1172920F-4EB4-4EB6-B47B-58BDC8560C60}" type="pres">
      <dgm:prSet presAssocID="{3CAE64E6-D6CE-4A01-B070-453C2FE86725}" presName="Name0" presStyleCnt="0">
        <dgm:presLayoutVars>
          <dgm:dir/>
          <dgm:resizeHandles val="exact"/>
        </dgm:presLayoutVars>
      </dgm:prSet>
      <dgm:spPr/>
    </dgm:pt>
    <dgm:pt modelId="{6DBA9A17-98EC-427F-985F-0D922089BE4C}" type="pres">
      <dgm:prSet presAssocID="{4F170DF6-3D8D-4FC0-9ED0-E2AABFC4B942}" presName="composite" presStyleCnt="0"/>
      <dgm:spPr/>
    </dgm:pt>
    <dgm:pt modelId="{01DB5135-6493-40AB-A853-D985A3BEE744}" type="pres">
      <dgm:prSet presAssocID="{4F170DF6-3D8D-4FC0-9ED0-E2AABFC4B942}" presName="imagSh" presStyleLbl="bgImgPlace1" presStyleIdx="0" presStyleCnt="6" custScaleX="163319" custScaleY="209106" custLinFactY="-9576" custLinFactNeighborX="-244" custLinFactNeighborY="-100000"/>
      <dgm:spPr>
        <a:blipFill rotWithShape="1">
          <a:blip xmlns:r="http://schemas.openxmlformats.org/officeDocument/2006/relationships" r:embed="rId1"/>
          <a:srcRect/>
          <a:stretch>
            <a:fillRect/>
          </a:stretch>
        </a:blipFill>
      </dgm:spPr>
    </dgm:pt>
    <dgm:pt modelId="{50089543-608B-4330-9839-106BEEEB1BE4}" type="pres">
      <dgm:prSet presAssocID="{4F170DF6-3D8D-4FC0-9ED0-E2AABFC4B942}" presName="txNode" presStyleLbl="node1" presStyleIdx="0" presStyleCnt="6" custScaleX="132244" custScaleY="209928" custLinFactNeighborX="-12057" custLinFactNeighborY="2193">
        <dgm:presLayoutVars>
          <dgm:bulletEnabled val="1"/>
        </dgm:presLayoutVars>
      </dgm:prSet>
      <dgm:spPr/>
    </dgm:pt>
    <dgm:pt modelId="{E8DE6E36-AEB0-4122-8814-5555F31C45EF}" type="pres">
      <dgm:prSet presAssocID="{E7CD214E-B057-4413-9978-2BC2D3EC298E}" presName="sibTrans" presStyleLbl="sibTrans2D1" presStyleIdx="0" presStyleCnt="5" custLinFactY="300000" custLinFactNeighborX="-26101" custLinFactNeighborY="303186"/>
      <dgm:spPr/>
    </dgm:pt>
    <dgm:pt modelId="{D3D81E24-91B7-4651-86A3-1B42F4136D33}" type="pres">
      <dgm:prSet presAssocID="{E7CD214E-B057-4413-9978-2BC2D3EC298E}" presName="connTx" presStyleLbl="sibTrans2D1" presStyleIdx="0" presStyleCnt="5"/>
      <dgm:spPr/>
    </dgm:pt>
    <dgm:pt modelId="{DFDD15BF-D0E9-40F2-8CF8-6A55C1B6CAC8}" type="pres">
      <dgm:prSet presAssocID="{55B2714C-F744-4D6C-B0A0-7E736B795247}" presName="composite" presStyleCnt="0"/>
      <dgm:spPr/>
    </dgm:pt>
    <dgm:pt modelId="{AB3D1D9D-83DE-452D-A280-6F40676FB951}" type="pres">
      <dgm:prSet presAssocID="{55B2714C-F744-4D6C-B0A0-7E736B795247}" presName="imagSh" presStyleLbl="bgImgPlace1" presStyleIdx="1" presStyleCnt="6" custScaleX="163319" custScaleY="209106" custLinFactY="-9576" custLinFactNeighborX="-1460" custLinFactNeighborY="-100000"/>
      <dgm:spPr>
        <a:blipFill rotWithShape="1">
          <a:blip xmlns:r="http://schemas.openxmlformats.org/officeDocument/2006/relationships" r:embed="rId2"/>
          <a:srcRect/>
          <a:stretch>
            <a:fillRect l="-38000" r="-38000"/>
          </a:stretch>
        </a:blipFill>
      </dgm:spPr>
    </dgm:pt>
    <dgm:pt modelId="{C6C0157B-3C16-44B4-BF22-188B936E7C17}" type="pres">
      <dgm:prSet presAssocID="{55B2714C-F744-4D6C-B0A0-7E736B795247}" presName="txNode" presStyleLbl="node1" presStyleIdx="1" presStyleCnt="6" custScaleX="132244" custScaleY="209928" custLinFactNeighborX="-15066" custLinFactNeighborY="2193">
        <dgm:presLayoutVars>
          <dgm:bulletEnabled val="1"/>
        </dgm:presLayoutVars>
      </dgm:prSet>
      <dgm:spPr/>
    </dgm:pt>
    <dgm:pt modelId="{11D44A3F-2D1F-44ED-88E9-D0164BCA85C7}" type="pres">
      <dgm:prSet presAssocID="{F34F46D6-E3D8-4273-99E0-0DF66F49D187}" presName="sibTrans" presStyleLbl="sibTrans2D1" presStyleIdx="1" presStyleCnt="5" custLinFactY="300000" custLinFactNeighborX="-25050" custLinFactNeighborY="303186"/>
      <dgm:spPr/>
    </dgm:pt>
    <dgm:pt modelId="{049A29F3-738A-4270-B671-BE3DD9869341}" type="pres">
      <dgm:prSet presAssocID="{F34F46D6-E3D8-4273-99E0-0DF66F49D187}" presName="connTx" presStyleLbl="sibTrans2D1" presStyleIdx="1" presStyleCnt="5"/>
      <dgm:spPr/>
    </dgm:pt>
    <dgm:pt modelId="{1B01E034-46AD-4119-9EFB-903D65E2E084}" type="pres">
      <dgm:prSet presAssocID="{E4E610AE-C4CF-4C9F-A6F0-249CA32EA315}" presName="composite" presStyleCnt="0"/>
      <dgm:spPr/>
    </dgm:pt>
    <dgm:pt modelId="{DE71E667-B7A5-49DB-85F7-F9D8518B379D}" type="pres">
      <dgm:prSet presAssocID="{E4E610AE-C4CF-4C9F-A6F0-249CA32EA315}" presName="imagSh" presStyleLbl="bgImgPlace1" presStyleIdx="2" presStyleCnt="6" custScaleX="163319" custScaleY="209106" custLinFactY="-9576" custLinFactNeighborX="-1460" custLinFactNeighborY="-100000"/>
      <dgm:spPr>
        <a:blipFill rotWithShape="1">
          <a:blip xmlns:r="http://schemas.openxmlformats.org/officeDocument/2006/relationships" r:embed="rId3"/>
          <a:srcRect/>
          <a:stretch>
            <a:fillRect t="-24000" b="-24000"/>
          </a:stretch>
        </a:blipFill>
      </dgm:spPr>
    </dgm:pt>
    <dgm:pt modelId="{E8034337-E06E-4E24-BCFD-00182414E5AF}" type="pres">
      <dgm:prSet presAssocID="{E4E610AE-C4CF-4C9F-A6F0-249CA32EA315}" presName="txNode" presStyleLbl="node1" presStyleIdx="2" presStyleCnt="6" custScaleX="132244" custScaleY="209928" custLinFactNeighborX="-15066" custLinFactNeighborY="2193">
        <dgm:presLayoutVars>
          <dgm:bulletEnabled val="1"/>
        </dgm:presLayoutVars>
      </dgm:prSet>
      <dgm:spPr/>
    </dgm:pt>
    <dgm:pt modelId="{5A4FAD4E-3525-4970-B2CA-1CC91C4F046A}" type="pres">
      <dgm:prSet presAssocID="{C095C5DD-2224-4F51-9E97-F7C663401269}" presName="sibTrans" presStyleLbl="sibTrans2D1" presStyleIdx="2" presStyleCnt="5" custLinFactY="300000" custLinFactNeighborX="-25050" custLinFactNeighborY="303186"/>
      <dgm:spPr/>
    </dgm:pt>
    <dgm:pt modelId="{C13DF0F3-D2D1-4258-BDA3-655BE6DC1CED}" type="pres">
      <dgm:prSet presAssocID="{C095C5DD-2224-4F51-9E97-F7C663401269}" presName="connTx" presStyleLbl="sibTrans2D1" presStyleIdx="2" presStyleCnt="5"/>
      <dgm:spPr/>
    </dgm:pt>
    <dgm:pt modelId="{9F33D82F-74F8-4C3B-898B-1AD88E919AE5}" type="pres">
      <dgm:prSet presAssocID="{E2052201-143B-4CAF-B545-5AE4A5BE366C}" presName="composite" presStyleCnt="0"/>
      <dgm:spPr/>
    </dgm:pt>
    <dgm:pt modelId="{FC89D689-5569-49FD-980E-CD5C280E16DB}" type="pres">
      <dgm:prSet presAssocID="{E2052201-143B-4CAF-B545-5AE4A5BE366C}" presName="imagSh" presStyleLbl="bgImgPlace1" presStyleIdx="3" presStyleCnt="6" custScaleX="163319" custScaleY="209106" custLinFactY="-9576" custLinFactNeighborX="-1460" custLinFactNeighborY="-10000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51000" r="-151000"/>
          </a:stretch>
        </a:blipFill>
      </dgm:spPr>
    </dgm:pt>
    <dgm:pt modelId="{1F21F01A-60A8-4B12-BE94-586758AE3C5E}" type="pres">
      <dgm:prSet presAssocID="{E2052201-143B-4CAF-B545-5AE4A5BE366C}" presName="txNode" presStyleLbl="node1" presStyleIdx="3" presStyleCnt="6" custScaleX="132244" custScaleY="209928" custLinFactNeighborX="-15066" custLinFactNeighborY="2193">
        <dgm:presLayoutVars>
          <dgm:bulletEnabled val="1"/>
        </dgm:presLayoutVars>
      </dgm:prSet>
      <dgm:spPr/>
    </dgm:pt>
    <dgm:pt modelId="{46F2B7BF-3604-475E-899B-D7743511F959}" type="pres">
      <dgm:prSet presAssocID="{F2E2C9AC-2CE3-4FBB-8DDE-83CFC2A613C5}" presName="sibTrans" presStyleLbl="sibTrans2D1" presStyleIdx="3" presStyleCnt="5" custLinFactY="300000" custLinFactNeighborX="-25050" custLinFactNeighborY="303186"/>
      <dgm:spPr/>
    </dgm:pt>
    <dgm:pt modelId="{1A54066C-0323-4253-A687-7DC3C291F5B6}" type="pres">
      <dgm:prSet presAssocID="{F2E2C9AC-2CE3-4FBB-8DDE-83CFC2A613C5}" presName="connTx" presStyleLbl="sibTrans2D1" presStyleIdx="3" presStyleCnt="5"/>
      <dgm:spPr/>
    </dgm:pt>
    <dgm:pt modelId="{ADFC74C1-B4E8-4987-89FC-215DF365A52E}" type="pres">
      <dgm:prSet presAssocID="{FCA583B7-4F9A-4FCF-B86B-FF4F42D2496F}" presName="composite" presStyleCnt="0"/>
      <dgm:spPr/>
    </dgm:pt>
    <dgm:pt modelId="{716FD672-DF8A-43EF-966C-797825A875F6}" type="pres">
      <dgm:prSet presAssocID="{FCA583B7-4F9A-4FCF-B86B-FF4F42D2496F}" presName="imagSh" presStyleLbl="bgImgPlace1" presStyleIdx="4" presStyleCnt="6" custScaleX="163319" custScaleY="209106" custLinFactY="-9576" custLinFactNeighborX="-1460" custLinFactNeighborY="-10000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dgm:spPr>
    </dgm:pt>
    <dgm:pt modelId="{E7A96097-AD05-4D98-A220-52B4265FE013}" type="pres">
      <dgm:prSet presAssocID="{FCA583B7-4F9A-4FCF-B86B-FF4F42D2496F}" presName="txNode" presStyleLbl="node1" presStyleIdx="4" presStyleCnt="6" custScaleX="132244" custScaleY="209928" custLinFactNeighborX="-15066" custLinFactNeighborY="2193">
        <dgm:presLayoutVars>
          <dgm:bulletEnabled val="1"/>
        </dgm:presLayoutVars>
      </dgm:prSet>
      <dgm:spPr/>
    </dgm:pt>
    <dgm:pt modelId="{C6AC9D3C-5D00-40D1-AA7D-24F3DEC518C1}" type="pres">
      <dgm:prSet presAssocID="{C2FBCCB8-AB3B-4CEC-A97B-725CF993047D}" presName="sibTrans" presStyleLbl="sibTrans2D1" presStyleIdx="4" presStyleCnt="5" custLinFactY="300000" custLinFactNeighborX="-25050" custLinFactNeighborY="303186"/>
      <dgm:spPr/>
    </dgm:pt>
    <dgm:pt modelId="{447B87AD-E164-4C65-84B8-7255B355F9B3}" type="pres">
      <dgm:prSet presAssocID="{C2FBCCB8-AB3B-4CEC-A97B-725CF993047D}" presName="connTx" presStyleLbl="sibTrans2D1" presStyleIdx="4" presStyleCnt="5"/>
      <dgm:spPr/>
    </dgm:pt>
    <dgm:pt modelId="{EAC9379F-A0CF-4393-AAAE-E438E32E6082}" type="pres">
      <dgm:prSet presAssocID="{2C2E162B-8B78-458B-A2FB-F53753AA2428}" presName="composite" presStyleCnt="0"/>
      <dgm:spPr/>
    </dgm:pt>
    <dgm:pt modelId="{59047A27-D199-4C70-9C0A-4BCC85C2CEF8}" type="pres">
      <dgm:prSet presAssocID="{2C2E162B-8B78-458B-A2FB-F53753AA2428}" presName="imagSh" presStyleLbl="bgImgPlace1" presStyleIdx="5" presStyleCnt="6" custScaleX="163319" custScaleY="209106" custLinFactY="-9576" custLinFactNeighborX="-1460" custLinFactNeighborY="-100000"/>
      <dgm:spPr>
        <a:blipFill rotWithShape="1">
          <a:blip xmlns:r="http://schemas.openxmlformats.org/officeDocument/2006/relationships" r:embed="rId6"/>
          <a:srcRect/>
          <a:stretch>
            <a:fillRect l="-10000" r="-10000"/>
          </a:stretch>
        </a:blipFill>
      </dgm:spPr>
    </dgm:pt>
    <dgm:pt modelId="{25B3C308-274D-40F1-B861-EFD272DCC435}" type="pres">
      <dgm:prSet presAssocID="{2C2E162B-8B78-458B-A2FB-F53753AA2428}" presName="txNode" presStyleLbl="node1" presStyleIdx="5" presStyleCnt="6" custScaleX="132244" custScaleY="209928" custLinFactNeighborX="-15066" custLinFactNeighborY="2193">
        <dgm:presLayoutVars>
          <dgm:bulletEnabled val="1"/>
        </dgm:presLayoutVars>
      </dgm:prSet>
      <dgm:spPr/>
    </dgm:pt>
  </dgm:ptLst>
  <dgm:cxnLst>
    <dgm:cxn modelId="{8F2DB025-E206-4282-95F4-A13BDC3E2878}" type="presOf" srcId="{E4E610AE-C4CF-4C9F-A6F0-249CA32EA315}" destId="{E8034337-E06E-4E24-BCFD-00182414E5AF}" srcOrd="0" destOrd="0" presId="urn:microsoft.com/office/officeart/2005/8/layout/hProcess10"/>
    <dgm:cxn modelId="{C016A030-9389-4553-B2B4-9A074C439075}" srcId="{3CAE64E6-D6CE-4A01-B070-453C2FE86725}" destId="{4F170DF6-3D8D-4FC0-9ED0-E2AABFC4B942}" srcOrd="0" destOrd="0" parTransId="{4263D2BA-AA20-45E2-8963-F2EAF524C7C0}" sibTransId="{E7CD214E-B057-4413-9978-2BC2D3EC298E}"/>
    <dgm:cxn modelId="{66BCB930-9593-4BAB-9C2B-CC9C1AF97468}" type="presOf" srcId="{C2FBCCB8-AB3B-4CEC-A97B-725CF993047D}" destId="{C6AC9D3C-5D00-40D1-AA7D-24F3DEC518C1}" srcOrd="0" destOrd="0" presId="urn:microsoft.com/office/officeart/2005/8/layout/hProcess10"/>
    <dgm:cxn modelId="{D884BA3A-DB9F-4C75-84C9-6E61A7BE22F0}" type="presOf" srcId="{FCA583B7-4F9A-4FCF-B86B-FF4F42D2496F}" destId="{E7A96097-AD05-4D98-A220-52B4265FE013}" srcOrd="0" destOrd="0" presId="urn:microsoft.com/office/officeart/2005/8/layout/hProcess10"/>
    <dgm:cxn modelId="{ADEE454B-AA16-4A47-A4F7-FE91D29F0902}" type="presOf" srcId="{F2E2C9AC-2CE3-4FBB-8DDE-83CFC2A613C5}" destId="{46F2B7BF-3604-475E-899B-D7743511F959}" srcOrd="0" destOrd="0" presId="urn:microsoft.com/office/officeart/2005/8/layout/hProcess10"/>
    <dgm:cxn modelId="{18ACEF6C-7E98-414E-8AD3-3492B6C59529}" type="presOf" srcId="{C095C5DD-2224-4F51-9E97-F7C663401269}" destId="{5A4FAD4E-3525-4970-B2CA-1CC91C4F046A}" srcOrd="0" destOrd="0" presId="urn:microsoft.com/office/officeart/2005/8/layout/hProcess10"/>
    <dgm:cxn modelId="{F3BA896D-2329-421C-9BA3-299A9A2D46A8}" srcId="{3CAE64E6-D6CE-4A01-B070-453C2FE86725}" destId="{2C2E162B-8B78-458B-A2FB-F53753AA2428}" srcOrd="5" destOrd="0" parTransId="{6FE9E011-D186-4023-9984-DB4E6B2DBEB6}" sibTransId="{42D9D03D-8C31-46A8-A1A9-5D2A295C3FD2}"/>
    <dgm:cxn modelId="{615A1674-F5CE-4B03-89AF-AC62EC4A0ACD}" type="presOf" srcId="{E2052201-143B-4CAF-B545-5AE4A5BE366C}" destId="{1F21F01A-60A8-4B12-BE94-586758AE3C5E}" srcOrd="0" destOrd="0" presId="urn:microsoft.com/office/officeart/2005/8/layout/hProcess10"/>
    <dgm:cxn modelId="{E309CF74-9917-47BB-A4F8-173018ABCBE8}" srcId="{3CAE64E6-D6CE-4A01-B070-453C2FE86725}" destId="{E2052201-143B-4CAF-B545-5AE4A5BE366C}" srcOrd="3" destOrd="0" parTransId="{3A702FFE-4460-40A8-8584-9EB95024674C}" sibTransId="{F2E2C9AC-2CE3-4FBB-8DDE-83CFC2A613C5}"/>
    <dgm:cxn modelId="{1D51D454-FFA7-40F5-A9EB-254E64B77884}" type="presOf" srcId="{C2FBCCB8-AB3B-4CEC-A97B-725CF993047D}" destId="{447B87AD-E164-4C65-84B8-7255B355F9B3}" srcOrd="1" destOrd="0" presId="urn:microsoft.com/office/officeart/2005/8/layout/hProcess10"/>
    <dgm:cxn modelId="{1D09AA57-2A5D-49AE-8027-4D83F329FC16}" type="presOf" srcId="{F2E2C9AC-2CE3-4FBB-8DDE-83CFC2A613C5}" destId="{1A54066C-0323-4253-A687-7DC3C291F5B6}" srcOrd="1" destOrd="0" presId="urn:microsoft.com/office/officeart/2005/8/layout/hProcess10"/>
    <dgm:cxn modelId="{60FAD484-AA40-44FC-B83D-5A2D23762197}" type="presOf" srcId="{4F170DF6-3D8D-4FC0-9ED0-E2AABFC4B942}" destId="{50089543-608B-4330-9839-106BEEEB1BE4}" srcOrd="0" destOrd="0" presId="urn:microsoft.com/office/officeart/2005/8/layout/hProcess10"/>
    <dgm:cxn modelId="{6B4EAE93-5EEC-4097-A9F6-BFCA3EB1E84B}" type="presOf" srcId="{55B2714C-F744-4D6C-B0A0-7E736B795247}" destId="{C6C0157B-3C16-44B4-BF22-188B936E7C17}" srcOrd="0" destOrd="0" presId="urn:microsoft.com/office/officeart/2005/8/layout/hProcess10"/>
    <dgm:cxn modelId="{FA64D794-F51D-4652-8D97-238C61F5E0F1}" type="presOf" srcId="{2C2E162B-8B78-458B-A2FB-F53753AA2428}" destId="{25B3C308-274D-40F1-B861-EFD272DCC435}" srcOrd="0" destOrd="0" presId="urn:microsoft.com/office/officeart/2005/8/layout/hProcess10"/>
    <dgm:cxn modelId="{E9DCC7A5-DCD7-4EE6-B444-FEF357C7227D}" type="presOf" srcId="{F34F46D6-E3D8-4273-99E0-0DF66F49D187}" destId="{049A29F3-738A-4270-B671-BE3DD9869341}" srcOrd="1" destOrd="0" presId="urn:microsoft.com/office/officeart/2005/8/layout/hProcess10"/>
    <dgm:cxn modelId="{B44182B3-943F-4D8E-BF64-719896F101D8}" srcId="{3CAE64E6-D6CE-4A01-B070-453C2FE86725}" destId="{FCA583B7-4F9A-4FCF-B86B-FF4F42D2496F}" srcOrd="4" destOrd="0" parTransId="{D22BD1BD-7042-4CBE-A33B-EEE26B71EBFA}" sibTransId="{C2FBCCB8-AB3B-4CEC-A97B-725CF993047D}"/>
    <dgm:cxn modelId="{D181DDB7-2F7D-460B-94C2-EE447F6346E5}" type="presOf" srcId="{3CAE64E6-D6CE-4A01-B070-453C2FE86725}" destId="{1172920F-4EB4-4EB6-B47B-58BDC8560C60}" srcOrd="0" destOrd="0" presId="urn:microsoft.com/office/officeart/2005/8/layout/hProcess10"/>
    <dgm:cxn modelId="{0210B2BD-7578-4B9D-B9B8-1EE39DA709BF}" type="presOf" srcId="{C095C5DD-2224-4F51-9E97-F7C663401269}" destId="{C13DF0F3-D2D1-4258-BDA3-655BE6DC1CED}" srcOrd="1" destOrd="0" presId="urn:microsoft.com/office/officeart/2005/8/layout/hProcess10"/>
    <dgm:cxn modelId="{D60E02C2-A83F-4164-B453-CE92BF1B3295}" type="presOf" srcId="{E7CD214E-B057-4413-9978-2BC2D3EC298E}" destId="{E8DE6E36-AEB0-4122-8814-5555F31C45EF}" srcOrd="0" destOrd="0" presId="urn:microsoft.com/office/officeart/2005/8/layout/hProcess10"/>
    <dgm:cxn modelId="{94D144E5-76D9-4725-BD4A-19A5EEC34A58}" type="presOf" srcId="{F34F46D6-E3D8-4273-99E0-0DF66F49D187}" destId="{11D44A3F-2D1F-44ED-88E9-D0164BCA85C7}" srcOrd="0" destOrd="0" presId="urn:microsoft.com/office/officeart/2005/8/layout/hProcess10"/>
    <dgm:cxn modelId="{3CF8C6EC-A15A-4BB1-BA3A-EB53AB2A0467}" srcId="{3CAE64E6-D6CE-4A01-B070-453C2FE86725}" destId="{E4E610AE-C4CF-4C9F-A6F0-249CA32EA315}" srcOrd="2" destOrd="0" parTransId="{66DF8623-931E-4C61-B694-26F9719BA172}" sibTransId="{C095C5DD-2224-4F51-9E97-F7C663401269}"/>
    <dgm:cxn modelId="{7A12FAF4-EF81-4E7F-950B-3E518003DC96}" type="presOf" srcId="{E7CD214E-B057-4413-9978-2BC2D3EC298E}" destId="{D3D81E24-91B7-4651-86A3-1B42F4136D33}" srcOrd="1" destOrd="0" presId="urn:microsoft.com/office/officeart/2005/8/layout/hProcess10"/>
    <dgm:cxn modelId="{81DBA5F6-0624-4765-9FAA-8A3DD8E6D890}" srcId="{3CAE64E6-D6CE-4A01-B070-453C2FE86725}" destId="{55B2714C-F744-4D6C-B0A0-7E736B795247}" srcOrd="1" destOrd="0" parTransId="{07B3CFB1-5065-4350-A314-15C7D1FB9BE5}" sibTransId="{F34F46D6-E3D8-4273-99E0-0DF66F49D187}"/>
    <dgm:cxn modelId="{5D42BF68-7534-4527-889A-D21BE16D63D8}" type="presParOf" srcId="{1172920F-4EB4-4EB6-B47B-58BDC8560C60}" destId="{6DBA9A17-98EC-427F-985F-0D922089BE4C}" srcOrd="0" destOrd="0" presId="urn:microsoft.com/office/officeart/2005/8/layout/hProcess10"/>
    <dgm:cxn modelId="{DDACE285-F69E-4B60-AEF3-D1959E6262BC}" type="presParOf" srcId="{6DBA9A17-98EC-427F-985F-0D922089BE4C}" destId="{01DB5135-6493-40AB-A853-D985A3BEE744}" srcOrd="0" destOrd="0" presId="urn:microsoft.com/office/officeart/2005/8/layout/hProcess10"/>
    <dgm:cxn modelId="{96A832D4-182A-44F4-955D-65343359860F}" type="presParOf" srcId="{6DBA9A17-98EC-427F-985F-0D922089BE4C}" destId="{50089543-608B-4330-9839-106BEEEB1BE4}" srcOrd="1" destOrd="0" presId="urn:microsoft.com/office/officeart/2005/8/layout/hProcess10"/>
    <dgm:cxn modelId="{44650D9D-843B-45DB-8639-3BEB8A6DA958}" type="presParOf" srcId="{1172920F-4EB4-4EB6-B47B-58BDC8560C60}" destId="{E8DE6E36-AEB0-4122-8814-5555F31C45EF}" srcOrd="1" destOrd="0" presId="urn:microsoft.com/office/officeart/2005/8/layout/hProcess10"/>
    <dgm:cxn modelId="{9A6F15B3-46FD-470C-9AEA-44E150A1F559}" type="presParOf" srcId="{E8DE6E36-AEB0-4122-8814-5555F31C45EF}" destId="{D3D81E24-91B7-4651-86A3-1B42F4136D33}" srcOrd="0" destOrd="0" presId="urn:microsoft.com/office/officeart/2005/8/layout/hProcess10"/>
    <dgm:cxn modelId="{A24607E7-672D-4EF5-9761-9AE2579970CA}" type="presParOf" srcId="{1172920F-4EB4-4EB6-B47B-58BDC8560C60}" destId="{DFDD15BF-D0E9-40F2-8CF8-6A55C1B6CAC8}" srcOrd="2" destOrd="0" presId="urn:microsoft.com/office/officeart/2005/8/layout/hProcess10"/>
    <dgm:cxn modelId="{CBFDFAC4-D4C4-485B-9140-A88B40841A5D}" type="presParOf" srcId="{DFDD15BF-D0E9-40F2-8CF8-6A55C1B6CAC8}" destId="{AB3D1D9D-83DE-452D-A280-6F40676FB951}" srcOrd="0" destOrd="0" presId="urn:microsoft.com/office/officeart/2005/8/layout/hProcess10"/>
    <dgm:cxn modelId="{B42E553C-4B7F-4CFD-856D-5069614666E7}" type="presParOf" srcId="{DFDD15BF-D0E9-40F2-8CF8-6A55C1B6CAC8}" destId="{C6C0157B-3C16-44B4-BF22-188B936E7C17}" srcOrd="1" destOrd="0" presId="urn:microsoft.com/office/officeart/2005/8/layout/hProcess10"/>
    <dgm:cxn modelId="{2F36B82F-835E-41D7-9251-769A4E3217F1}" type="presParOf" srcId="{1172920F-4EB4-4EB6-B47B-58BDC8560C60}" destId="{11D44A3F-2D1F-44ED-88E9-D0164BCA85C7}" srcOrd="3" destOrd="0" presId="urn:microsoft.com/office/officeart/2005/8/layout/hProcess10"/>
    <dgm:cxn modelId="{6936A3AC-92A7-49D2-BF7C-C2AACB229176}" type="presParOf" srcId="{11D44A3F-2D1F-44ED-88E9-D0164BCA85C7}" destId="{049A29F3-738A-4270-B671-BE3DD9869341}" srcOrd="0" destOrd="0" presId="urn:microsoft.com/office/officeart/2005/8/layout/hProcess10"/>
    <dgm:cxn modelId="{C6F0F315-9827-49DF-815F-BCEB375FD125}" type="presParOf" srcId="{1172920F-4EB4-4EB6-B47B-58BDC8560C60}" destId="{1B01E034-46AD-4119-9EFB-903D65E2E084}" srcOrd="4" destOrd="0" presId="urn:microsoft.com/office/officeart/2005/8/layout/hProcess10"/>
    <dgm:cxn modelId="{230FF7E7-A8EE-4486-86CF-C3717016E418}" type="presParOf" srcId="{1B01E034-46AD-4119-9EFB-903D65E2E084}" destId="{DE71E667-B7A5-49DB-85F7-F9D8518B379D}" srcOrd="0" destOrd="0" presId="urn:microsoft.com/office/officeart/2005/8/layout/hProcess10"/>
    <dgm:cxn modelId="{D76F7A9B-AC6E-4982-A247-A28C9BF89CA0}" type="presParOf" srcId="{1B01E034-46AD-4119-9EFB-903D65E2E084}" destId="{E8034337-E06E-4E24-BCFD-00182414E5AF}" srcOrd="1" destOrd="0" presId="urn:microsoft.com/office/officeart/2005/8/layout/hProcess10"/>
    <dgm:cxn modelId="{D1FE9447-92E1-4CE8-81CA-7F9E03B9E7FF}" type="presParOf" srcId="{1172920F-4EB4-4EB6-B47B-58BDC8560C60}" destId="{5A4FAD4E-3525-4970-B2CA-1CC91C4F046A}" srcOrd="5" destOrd="0" presId="urn:microsoft.com/office/officeart/2005/8/layout/hProcess10"/>
    <dgm:cxn modelId="{CA4AE0D2-B018-4191-A88E-17464C100935}" type="presParOf" srcId="{5A4FAD4E-3525-4970-B2CA-1CC91C4F046A}" destId="{C13DF0F3-D2D1-4258-BDA3-655BE6DC1CED}" srcOrd="0" destOrd="0" presId="urn:microsoft.com/office/officeart/2005/8/layout/hProcess10"/>
    <dgm:cxn modelId="{A0EA7C87-3ABF-493F-AEA3-93075CCC83E2}" type="presParOf" srcId="{1172920F-4EB4-4EB6-B47B-58BDC8560C60}" destId="{9F33D82F-74F8-4C3B-898B-1AD88E919AE5}" srcOrd="6" destOrd="0" presId="urn:microsoft.com/office/officeart/2005/8/layout/hProcess10"/>
    <dgm:cxn modelId="{EDEBBAD9-8AB9-41E6-ACE6-9294B9AFCE38}" type="presParOf" srcId="{9F33D82F-74F8-4C3B-898B-1AD88E919AE5}" destId="{FC89D689-5569-49FD-980E-CD5C280E16DB}" srcOrd="0" destOrd="0" presId="urn:microsoft.com/office/officeart/2005/8/layout/hProcess10"/>
    <dgm:cxn modelId="{61AC8002-E40E-4D84-A2E4-1B56A4E9A29A}" type="presParOf" srcId="{9F33D82F-74F8-4C3B-898B-1AD88E919AE5}" destId="{1F21F01A-60A8-4B12-BE94-586758AE3C5E}" srcOrd="1" destOrd="0" presId="urn:microsoft.com/office/officeart/2005/8/layout/hProcess10"/>
    <dgm:cxn modelId="{F10A897C-9FD4-4445-8A10-37F4C35B40AC}" type="presParOf" srcId="{1172920F-4EB4-4EB6-B47B-58BDC8560C60}" destId="{46F2B7BF-3604-475E-899B-D7743511F959}" srcOrd="7" destOrd="0" presId="urn:microsoft.com/office/officeart/2005/8/layout/hProcess10"/>
    <dgm:cxn modelId="{76FBB113-835C-4E50-BBEE-414933B92E56}" type="presParOf" srcId="{46F2B7BF-3604-475E-899B-D7743511F959}" destId="{1A54066C-0323-4253-A687-7DC3C291F5B6}" srcOrd="0" destOrd="0" presId="urn:microsoft.com/office/officeart/2005/8/layout/hProcess10"/>
    <dgm:cxn modelId="{C7D8B2F3-68D5-4A7E-9B6C-AB132904EA29}" type="presParOf" srcId="{1172920F-4EB4-4EB6-B47B-58BDC8560C60}" destId="{ADFC74C1-B4E8-4987-89FC-215DF365A52E}" srcOrd="8" destOrd="0" presId="urn:microsoft.com/office/officeart/2005/8/layout/hProcess10"/>
    <dgm:cxn modelId="{2B4BE8A3-9E0D-4CD8-836F-BA9928F67C2F}" type="presParOf" srcId="{ADFC74C1-B4E8-4987-89FC-215DF365A52E}" destId="{716FD672-DF8A-43EF-966C-797825A875F6}" srcOrd="0" destOrd="0" presId="urn:microsoft.com/office/officeart/2005/8/layout/hProcess10"/>
    <dgm:cxn modelId="{4E96AD68-FCFF-41AF-A5B7-63059BC15876}" type="presParOf" srcId="{ADFC74C1-B4E8-4987-89FC-215DF365A52E}" destId="{E7A96097-AD05-4D98-A220-52B4265FE013}" srcOrd="1" destOrd="0" presId="urn:microsoft.com/office/officeart/2005/8/layout/hProcess10"/>
    <dgm:cxn modelId="{A98CF53B-FAF7-416F-9EE3-87E92F3F5747}" type="presParOf" srcId="{1172920F-4EB4-4EB6-B47B-58BDC8560C60}" destId="{C6AC9D3C-5D00-40D1-AA7D-24F3DEC518C1}" srcOrd="9" destOrd="0" presId="urn:microsoft.com/office/officeart/2005/8/layout/hProcess10"/>
    <dgm:cxn modelId="{2CFD4CC6-8057-42F8-B499-4090AB280811}" type="presParOf" srcId="{C6AC9D3C-5D00-40D1-AA7D-24F3DEC518C1}" destId="{447B87AD-E164-4C65-84B8-7255B355F9B3}" srcOrd="0" destOrd="0" presId="urn:microsoft.com/office/officeart/2005/8/layout/hProcess10"/>
    <dgm:cxn modelId="{89AE1A14-4760-419C-A6B5-904EC7597ABA}" type="presParOf" srcId="{1172920F-4EB4-4EB6-B47B-58BDC8560C60}" destId="{EAC9379F-A0CF-4393-AAAE-E438E32E6082}" srcOrd="10" destOrd="0" presId="urn:microsoft.com/office/officeart/2005/8/layout/hProcess10"/>
    <dgm:cxn modelId="{1FAC8FA4-F22D-4EA3-B542-33C7EA051AEF}" type="presParOf" srcId="{EAC9379F-A0CF-4393-AAAE-E438E32E6082}" destId="{59047A27-D199-4C70-9C0A-4BCC85C2CEF8}" srcOrd="0" destOrd="0" presId="urn:microsoft.com/office/officeart/2005/8/layout/hProcess10"/>
    <dgm:cxn modelId="{D9A631BD-AA09-4341-AB3F-5C387EF3B5E0}" type="presParOf" srcId="{EAC9379F-A0CF-4393-AAAE-E438E32E6082}" destId="{25B3C308-274D-40F1-B861-EFD272DCC435}"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006171F-8FDB-44D1-9455-4C5B20D901BA}" type="doc">
      <dgm:prSet loTypeId="urn:microsoft.com/office/officeart/2005/8/layout/hierarchy3" loCatId="list" qsTypeId="urn:microsoft.com/office/officeart/2005/8/quickstyle/simple1" qsCatId="simple" csTypeId="urn:microsoft.com/office/officeart/2005/8/colors/colorful2" csCatId="colorful" phldr="1"/>
      <dgm:spPr/>
      <dgm:t>
        <a:bodyPr/>
        <a:lstStyle/>
        <a:p>
          <a:endParaRPr lang="en-US"/>
        </a:p>
      </dgm:t>
    </dgm:pt>
    <dgm:pt modelId="{C3F86021-3C0A-4F8B-8E16-F64D93771CB9}">
      <dgm:prSet phldrT="[Text]"/>
      <dgm:spPr/>
      <dgm:t>
        <a:bodyPr/>
        <a:lstStyle/>
        <a:p>
          <a:r>
            <a:rPr lang="en-US" dirty="0"/>
            <a:t>Advantages</a:t>
          </a:r>
        </a:p>
      </dgm:t>
    </dgm:pt>
    <dgm:pt modelId="{0C6F4002-D85D-4C6C-AB1A-000782B3E164}" type="parTrans" cxnId="{ED2CE395-CE0A-480A-B543-FDC17E521C83}">
      <dgm:prSet/>
      <dgm:spPr/>
      <dgm:t>
        <a:bodyPr/>
        <a:lstStyle/>
        <a:p>
          <a:endParaRPr lang="en-US"/>
        </a:p>
      </dgm:t>
    </dgm:pt>
    <dgm:pt modelId="{E6B141F5-D952-4847-9345-3064C26162F2}" type="sibTrans" cxnId="{ED2CE395-CE0A-480A-B543-FDC17E521C83}">
      <dgm:prSet/>
      <dgm:spPr/>
      <dgm:t>
        <a:bodyPr/>
        <a:lstStyle/>
        <a:p>
          <a:endParaRPr lang="en-US"/>
        </a:p>
      </dgm:t>
    </dgm:pt>
    <dgm:pt modelId="{17AFB584-22F8-4B08-9C23-77A446092223}">
      <dgm:prSet phldrT="[Text]" custT="1"/>
      <dgm:spPr/>
      <dgm:t>
        <a:bodyPr/>
        <a:lstStyle/>
        <a:p>
          <a:r>
            <a:rPr lang="en-US" sz="2000" dirty="0"/>
            <a:t>CHTC staff is incredibly helpful and has been available to help us troubleshoot issues and create solutions to any problems (especially Dr. Andrew Owen</a:t>
          </a:r>
          <a:r>
            <a:rPr lang="en-US" sz="1900" dirty="0"/>
            <a:t>)</a:t>
          </a:r>
        </a:p>
      </dgm:t>
    </dgm:pt>
    <dgm:pt modelId="{E440FC7F-E0D4-4E70-855B-2138573BB470}" type="parTrans" cxnId="{6AE65FF3-51E0-4DF9-A510-74AEE77ABE82}">
      <dgm:prSet/>
      <dgm:spPr/>
      <dgm:t>
        <a:bodyPr/>
        <a:lstStyle/>
        <a:p>
          <a:endParaRPr lang="en-US"/>
        </a:p>
      </dgm:t>
    </dgm:pt>
    <dgm:pt modelId="{F4CB2E72-CCB6-4CEC-B7CE-326B464B0C4D}" type="sibTrans" cxnId="{6AE65FF3-51E0-4DF9-A510-74AEE77ABE82}">
      <dgm:prSet/>
      <dgm:spPr/>
      <dgm:t>
        <a:bodyPr/>
        <a:lstStyle/>
        <a:p>
          <a:endParaRPr lang="en-US"/>
        </a:p>
      </dgm:t>
    </dgm:pt>
    <dgm:pt modelId="{0B902067-FE24-4F4E-9CCF-C4C718EE7AF3}">
      <dgm:prSet phldrT="[Text]" custT="1"/>
      <dgm:spPr/>
      <dgm:t>
        <a:bodyPr/>
        <a:lstStyle/>
        <a:p>
          <a:r>
            <a:rPr lang="en-US" sz="2000" dirty="0"/>
            <a:t>The resources and support available through CHTC has allowed me to perform this large-scale, novel research that otherwise would not be possible</a:t>
          </a:r>
        </a:p>
      </dgm:t>
    </dgm:pt>
    <dgm:pt modelId="{06EF7B52-1817-415E-946A-DD5E40FCAEE8}" type="parTrans" cxnId="{F9AC3167-9440-4068-8EAC-3CE03CC938D7}">
      <dgm:prSet/>
      <dgm:spPr/>
      <dgm:t>
        <a:bodyPr/>
        <a:lstStyle/>
        <a:p>
          <a:endParaRPr lang="en-US"/>
        </a:p>
      </dgm:t>
    </dgm:pt>
    <dgm:pt modelId="{CAAA0721-91F0-4473-B0E2-9210611D2D8F}" type="sibTrans" cxnId="{F9AC3167-9440-4068-8EAC-3CE03CC938D7}">
      <dgm:prSet/>
      <dgm:spPr/>
      <dgm:t>
        <a:bodyPr/>
        <a:lstStyle/>
        <a:p>
          <a:endParaRPr lang="en-US"/>
        </a:p>
      </dgm:t>
    </dgm:pt>
    <dgm:pt modelId="{E15B61F2-C56B-4AA4-8B49-EF132D977D4F}">
      <dgm:prSet phldrT="[Text]"/>
      <dgm:spPr/>
      <dgm:t>
        <a:bodyPr/>
        <a:lstStyle/>
        <a:p>
          <a:r>
            <a:rPr lang="en-US" dirty="0"/>
            <a:t>Current Limitations</a:t>
          </a:r>
        </a:p>
      </dgm:t>
    </dgm:pt>
    <dgm:pt modelId="{13D01E7B-F60E-4268-9C43-ADB160B5A393}" type="parTrans" cxnId="{CF95F196-E145-43DF-90B8-1893E2BF6EBE}">
      <dgm:prSet/>
      <dgm:spPr/>
      <dgm:t>
        <a:bodyPr/>
        <a:lstStyle/>
        <a:p>
          <a:endParaRPr lang="en-US"/>
        </a:p>
      </dgm:t>
    </dgm:pt>
    <dgm:pt modelId="{BFFBA5A0-B2B4-429C-BA36-3A95D3FC70DB}" type="sibTrans" cxnId="{CF95F196-E145-43DF-90B8-1893E2BF6EBE}">
      <dgm:prSet/>
      <dgm:spPr/>
      <dgm:t>
        <a:bodyPr/>
        <a:lstStyle/>
        <a:p>
          <a:endParaRPr lang="en-US"/>
        </a:p>
      </dgm:t>
    </dgm:pt>
    <dgm:pt modelId="{CD07043F-0827-4CD7-9663-A6157BA59C52}">
      <dgm:prSet phldrT="[Text]" custT="1"/>
      <dgm:spPr/>
      <dgm:t>
        <a:bodyPr/>
        <a:lstStyle/>
        <a:p>
          <a:r>
            <a:rPr lang="en-US" sz="2000" dirty="0"/>
            <a:t>Data transfer and storage has been a personal struggle, which was facilitated by utilizing Pelican</a:t>
          </a:r>
        </a:p>
      </dgm:t>
    </dgm:pt>
    <dgm:pt modelId="{199FEA37-1BC3-4EEB-9A35-D2E7ED8DE2B8}" type="parTrans" cxnId="{B67D6FA1-F547-426B-9946-63DBF7322A38}">
      <dgm:prSet/>
      <dgm:spPr/>
      <dgm:t>
        <a:bodyPr/>
        <a:lstStyle/>
        <a:p>
          <a:endParaRPr lang="en-US"/>
        </a:p>
      </dgm:t>
    </dgm:pt>
    <dgm:pt modelId="{CD01CFFC-D25F-4DFB-ADC7-E918B30D13A6}" type="sibTrans" cxnId="{B67D6FA1-F547-426B-9946-63DBF7322A38}">
      <dgm:prSet/>
      <dgm:spPr/>
      <dgm:t>
        <a:bodyPr/>
        <a:lstStyle/>
        <a:p>
          <a:endParaRPr lang="en-US"/>
        </a:p>
      </dgm:t>
    </dgm:pt>
    <dgm:pt modelId="{059EF940-FA98-40CF-A80B-D0773A023A4D}" type="pres">
      <dgm:prSet presAssocID="{B006171F-8FDB-44D1-9455-4C5B20D901BA}" presName="diagram" presStyleCnt="0">
        <dgm:presLayoutVars>
          <dgm:chPref val="1"/>
          <dgm:dir/>
          <dgm:animOne val="branch"/>
          <dgm:animLvl val="lvl"/>
          <dgm:resizeHandles/>
        </dgm:presLayoutVars>
      </dgm:prSet>
      <dgm:spPr/>
    </dgm:pt>
    <dgm:pt modelId="{CABF882B-5ACF-49AC-A1A2-D1702DAFB5A3}" type="pres">
      <dgm:prSet presAssocID="{C3F86021-3C0A-4F8B-8E16-F64D93771CB9}" presName="root" presStyleCnt="0"/>
      <dgm:spPr/>
    </dgm:pt>
    <dgm:pt modelId="{B0C19DA5-7501-4A8D-9E60-6B44AE9B404C}" type="pres">
      <dgm:prSet presAssocID="{C3F86021-3C0A-4F8B-8E16-F64D93771CB9}" presName="rootComposite" presStyleCnt="0"/>
      <dgm:spPr/>
    </dgm:pt>
    <dgm:pt modelId="{CBCCF73B-C84F-4A65-A16B-301205E7DA54}" type="pres">
      <dgm:prSet presAssocID="{C3F86021-3C0A-4F8B-8E16-F64D93771CB9}" presName="rootText" presStyleLbl="node1" presStyleIdx="0" presStyleCnt="2" custLinFactNeighborX="-43690" custLinFactNeighborY="-4919"/>
      <dgm:spPr/>
    </dgm:pt>
    <dgm:pt modelId="{32A4A24B-7BA7-497F-91AF-8C8309FB7FA6}" type="pres">
      <dgm:prSet presAssocID="{C3F86021-3C0A-4F8B-8E16-F64D93771CB9}" presName="rootConnector" presStyleLbl="node1" presStyleIdx="0" presStyleCnt="2"/>
      <dgm:spPr/>
    </dgm:pt>
    <dgm:pt modelId="{B0A4DF6D-7E32-41EA-9413-A0BDE68918B0}" type="pres">
      <dgm:prSet presAssocID="{C3F86021-3C0A-4F8B-8E16-F64D93771CB9}" presName="childShape" presStyleCnt="0"/>
      <dgm:spPr/>
    </dgm:pt>
    <dgm:pt modelId="{C1EBCCE6-3777-4BAD-BEA7-84C23B9D9498}" type="pres">
      <dgm:prSet presAssocID="{E440FC7F-E0D4-4E70-855B-2138573BB470}" presName="Name13" presStyleLbl="parChTrans1D2" presStyleIdx="0" presStyleCnt="3"/>
      <dgm:spPr/>
    </dgm:pt>
    <dgm:pt modelId="{BCBFC322-A997-4893-B122-51CA7686E6F1}" type="pres">
      <dgm:prSet presAssocID="{17AFB584-22F8-4B08-9C23-77A446092223}" presName="childText" presStyleLbl="bgAcc1" presStyleIdx="0" presStyleCnt="3" custScaleX="197336" custLinFactNeighborX="-54613" custLinFactNeighborY="-7531">
        <dgm:presLayoutVars>
          <dgm:bulletEnabled val="1"/>
        </dgm:presLayoutVars>
      </dgm:prSet>
      <dgm:spPr/>
    </dgm:pt>
    <dgm:pt modelId="{81EE175B-AE6B-46FD-9FAF-85D6AB1E4F22}" type="pres">
      <dgm:prSet presAssocID="{06EF7B52-1817-415E-946A-DD5E40FCAEE8}" presName="Name13" presStyleLbl="parChTrans1D2" presStyleIdx="1" presStyleCnt="3"/>
      <dgm:spPr/>
    </dgm:pt>
    <dgm:pt modelId="{7115C71F-597B-4331-A088-88AFD8ACD9C0}" type="pres">
      <dgm:prSet presAssocID="{0B902067-FE24-4F4E-9CCF-C4C718EE7AF3}" presName="childText" presStyleLbl="bgAcc1" presStyleIdx="1" presStyleCnt="3" custScaleX="197137" custLinFactNeighborX="-54613" custLinFactNeighborY="-7531">
        <dgm:presLayoutVars>
          <dgm:bulletEnabled val="1"/>
        </dgm:presLayoutVars>
      </dgm:prSet>
      <dgm:spPr/>
    </dgm:pt>
    <dgm:pt modelId="{96F9E4E8-858F-48AB-874D-EDD389923ABC}" type="pres">
      <dgm:prSet presAssocID="{E15B61F2-C56B-4AA4-8B49-EF132D977D4F}" presName="root" presStyleCnt="0"/>
      <dgm:spPr/>
    </dgm:pt>
    <dgm:pt modelId="{B2A2A4B7-C8CD-40C8-B249-6304189393F3}" type="pres">
      <dgm:prSet presAssocID="{E15B61F2-C56B-4AA4-8B49-EF132D977D4F}" presName="rootComposite" presStyleCnt="0"/>
      <dgm:spPr/>
    </dgm:pt>
    <dgm:pt modelId="{92637956-D5D7-42C3-B383-8DF212572527}" type="pres">
      <dgm:prSet presAssocID="{E15B61F2-C56B-4AA4-8B49-EF132D977D4F}" presName="rootText" presStyleLbl="node1" presStyleIdx="1" presStyleCnt="2" custLinFactNeighborX="-19533" custLinFactNeighborY="-4919"/>
      <dgm:spPr/>
    </dgm:pt>
    <dgm:pt modelId="{4F0A2F44-E9BC-4E64-9D21-B6FA80C792F8}" type="pres">
      <dgm:prSet presAssocID="{E15B61F2-C56B-4AA4-8B49-EF132D977D4F}" presName="rootConnector" presStyleLbl="node1" presStyleIdx="1" presStyleCnt="2"/>
      <dgm:spPr/>
    </dgm:pt>
    <dgm:pt modelId="{3C88191E-90EE-402D-9DE9-553A305B7446}" type="pres">
      <dgm:prSet presAssocID="{E15B61F2-C56B-4AA4-8B49-EF132D977D4F}" presName="childShape" presStyleCnt="0"/>
      <dgm:spPr/>
    </dgm:pt>
    <dgm:pt modelId="{61A59289-FF55-491D-9E7F-861ABC2E92FF}" type="pres">
      <dgm:prSet presAssocID="{199FEA37-1BC3-4EEB-9A35-D2E7ED8DE2B8}" presName="Name13" presStyleLbl="parChTrans1D2" presStyleIdx="2" presStyleCnt="3"/>
      <dgm:spPr/>
    </dgm:pt>
    <dgm:pt modelId="{33E5AA84-74A8-40E3-9EE7-CD9CBF020647}" type="pres">
      <dgm:prSet presAssocID="{CD07043F-0827-4CD7-9663-A6157BA59C52}" presName="childText" presStyleLbl="bgAcc1" presStyleIdx="2" presStyleCnt="3" custScaleX="169478" custLinFactNeighborX="-24417" custLinFactNeighborY="-5477">
        <dgm:presLayoutVars>
          <dgm:bulletEnabled val="1"/>
        </dgm:presLayoutVars>
      </dgm:prSet>
      <dgm:spPr/>
    </dgm:pt>
  </dgm:ptLst>
  <dgm:cxnLst>
    <dgm:cxn modelId="{4675C616-0D12-4BCD-AA44-34A1153CC75A}" type="presOf" srcId="{B006171F-8FDB-44D1-9455-4C5B20D901BA}" destId="{059EF940-FA98-40CF-A80B-D0773A023A4D}" srcOrd="0" destOrd="0" presId="urn:microsoft.com/office/officeart/2005/8/layout/hierarchy3"/>
    <dgm:cxn modelId="{F9AC3167-9440-4068-8EAC-3CE03CC938D7}" srcId="{C3F86021-3C0A-4F8B-8E16-F64D93771CB9}" destId="{0B902067-FE24-4F4E-9CCF-C4C718EE7AF3}" srcOrd="1" destOrd="0" parTransId="{06EF7B52-1817-415E-946A-DD5E40FCAEE8}" sibTransId="{CAAA0721-91F0-4473-B0E2-9210611D2D8F}"/>
    <dgm:cxn modelId="{397E326B-C137-40A0-B893-DC9F0B79CF74}" type="presOf" srcId="{E440FC7F-E0D4-4E70-855B-2138573BB470}" destId="{C1EBCCE6-3777-4BAD-BEA7-84C23B9D9498}" srcOrd="0" destOrd="0" presId="urn:microsoft.com/office/officeart/2005/8/layout/hierarchy3"/>
    <dgm:cxn modelId="{9D14406D-7C9F-4390-A09F-4994D7B3438B}" type="presOf" srcId="{C3F86021-3C0A-4F8B-8E16-F64D93771CB9}" destId="{32A4A24B-7BA7-497F-91AF-8C8309FB7FA6}" srcOrd="1" destOrd="0" presId="urn:microsoft.com/office/officeart/2005/8/layout/hierarchy3"/>
    <dgm:cxn modelId="{AEEA1778-9A13-41A2-B220-9CCDAE59F16A}" type="presOf" srcId="{199FEA37-1BC3-4EEB-9A35-D2E7ED8DE2B8}" destId="{61A59289-FF55-491D-9E7F-861ABC2E92FF}" srcOrd="0" destOrd="0" presId="urn:microsoft.com/office/officeart/2005/8/layout/hierarchy3"/>
    <dgm:cxn modelId="{ED2CE395-CE0A-480A-B543-FDC17E521C83}" srcId="{B006171F-8FDB-44D1-9455-4C5B20D901BA}" destId="{C3F86021-3C0A-4F8B-8E16-F64D93771CB9}" srcOrd="0" destOrd="0" parTransId="{0C6F4002-D85D-4C6C-AB1A-000782B3E164}" sibTransId="{E6B141F5-D952-4847-9345-3064C26162F2}"/>
    <dgm:cxn modelId="{FB456096-E175-4C35-A4FF-F98A67F4D17E}" type="presOf" srcId="{C3F86021-3C0A-4F8B-8E16-F64D93771CB9}" destId="{CBCCF73B-C84F-4A65-A16B-301205E7DA54}" srcOrd="0" destOrd="0" presId="urn:microsoft.com/office/officeart/2005/8/layout/hierarchy3"/>
    <dgm:cxn modelId="{CF95F196-E145-43DF-90B8-1893E2BF6EBE}" srcId="{B006171F-8FDB-44D1-9455-4C5B20D901BA}" destId="{E15B61F2-C56B-4AA4-8B49-EF132D977D4F}" srcOrd="1" destOrd="0" parTransId="{13D01E7B-F60E-4268-9C43-ADB160B5A393}" sibTransId="{BFFBA5A0-B2B4-429C-BA36-3A95D3FC70DB}"/>
    <dgm:cxn modelId="{11CA0B9F-8E2D-4F5E-92F9-CC9F1AEB1174}" type="presOf" srcId="{E15B61F2-C56B-4AA4-8B49-EF132D977D4F}" destId="{4F0A2F44-E9BC-4E64-9D21-B6FA80C792F8}" srcOrd="1" destOrd="0" presId="urn:microsoft.com/office/officeart/2005/8/layout/hierarchy3"/>
    <dgm:cxn modelId="{B67D6FA1-F547-426B-9946-63DBF7322A38}" srcId="{E15B61F2-C56B-4AA4-8B49-EF132D977D4F}" destId="{CD07043F-0827-4CD7-9663-A6157BA59C52}" srcOrd="0" destOrd="0" parTransId="{199FEA37-1BC3-4EEB-9A35-D2E7ED8DE2B8}" sibTransId="{CD01CFFC-D25F-4DFB-ADC7-E918B30D13A6}"/>
    <dgm:cxn modelId="{67AC14B5-CEF4-45F0-AE3F-83A21ADDBB83}" type="presOf" srcId="{CD07043F-0827-4CD7-9663-A6157BA59C52}" destId="{33E5AA84-74A8-40E3-9EE7-CD9CBF020647}" srcOrd="0" destOrd="0" presId="urn:microsoft.com/office/officeart/2005/8/layout/hierarchy3"/>
    <dgm:cxn modelId="{EBA46CCF-41DB-4981-826A-F42142D84AC4}" type="presOf" srcId="{0B902067-FE24-4F4E-9CCF-C4C718EE7AF3}" destId="{7115C71F-597B-4331-A088-88AFD8ACD9C0}" srcOrd="0" destOrd="0" presId="urn:microsoft.com/office/officeart/2005/8/layout/hierarchy3"/>
    <dgm:cxn modelId="{FDF60DDD-676D-4796-A424-867BE0651E51}" type="presOf" srcId="{17AFB584-22F8-4B08-9C23-77A446092223}" destId="{BCBFC322-A997-4893-B122-51CA7686E6F1}" srcOrd="0" destOrd="0" presId="urn:microsoft.com/office/officeart/2005/8/layout/hierarchy3"/>
    <dgm:cxn modelId="{666FF3DE-31F1-4F30-8CEE-44CAF9FAAF69}" type="presOf" srcId="{06EF7B52-1817-415E-946A-DD5E40FCAEE8}" destId="{81EE175B-AE6B-46FD-9FAF-85D6AB1E4F22}" srcOrd="0" destOrd="0" presId="urn:microsoft.com/office/officeart/2005/8/layout/hierarchy3"/>
    <dgm:cxn modelId="{7F122FE2-4532-468F-97CB-B16D8462BFEF}" type="presOf" srcId="{E15B61F2-C56B-4AA4-8B49-EF132D977D4F}" destId="{92637956-D5D7-42C3-B383-8DF212572527}" srcOrd="0" destOrd="0" presId="urn:microsoft.com/office/officeart/2005/8/layout/hierarchy3"/>
    <dgm:cxn modelId="{6AE65FF3-51E0-4DF9-A510-74AEE77ABE82}" srcId="{C3F86021-3C0A-4F8B-8E16-F64D93771CB9}" destId="{17AFB584-22F8-4B08-9C23-77A446092223}" srcOrd="0" destOrd="0" parTransId="{E440FC7F-E0D4-4E70-855B-2138573BB470}" sibTransId="{F4CB2E72-CCB6-4CEC-B7CE-326B464B0C4D}"/>
    <dgm:cxn modelId="{CA901EBE-F12B-42DB-BE98-15E1C08E3D2E}" type="presParOf" srcId="{059EF940-FA98-40CF-A80B-D0773A023A4D}" destId="{CABF882B-5ACF-49AC-A1A2-D1702DAFB5A3}" srcOrd="0" destOrd="0" presId="urn:microsoft.com/office/officeart/2005/8/layout/hierarchy3"/>
    <dgm:cxn modelId="{885D7F7B-3780-4004-8BAF-077B01C389DA}" type="presParOf" srcId="{CABF882B-5ACF-49AC-A1A2-D1702DAFB5A3}" destId="{B0C19DA5-7501-4A8D-9E60-6B44AE9B404C}" srcOrd="0" destOrd="0" presId="urn:microsoft.com/office/officeart/2005/8/layout/hierarchy3"/>
    <dgm:cxn modelId="{9544D278-F01A-43A7-A900-918A06223EA6}" type="presParOf" srcId="{B0C19DA5-7501-4A8D-9E60-6B44AE9B404C}" destId="{CBCCF73B-C84F-4A65-A16B-301205E7DA54}" srcOrd="0" destOrd="0" presId="urn:microsoft.com/office/officeart/2005/8/layout/hierarchy3"/>
    <dgm:cxn modelId="{9F530F26-9255-49D0-A43B-2C6FC05A7C1E}" type="presParOf" srcId="{B0C19DA5-7501-4A8D-9E60-6B44AE9B404C}" destId="{32A4A24B-7BA7-497F-91AF-8C8309FB7FA6}" srcOrd="1" destOrd="0" presId="urn:microsoft.com/office/officeart/2005/8/layout/hierarchy3"/>
    <dgm:cxn modelId="{8C68CAC1-8235-4872-AF1E-4192F0896A3E}" type="presParOf" srcId="{CABF882B-5ACF-49AC-A1A2-D1702DAFB5A3}" destId="{B0A4DF6D-7E32-41EA-9413-A0BDE68918B0}" srcOrd="1" destOrd="0" presId="urn:microsoft.com/office/officeart/2005/8/layout/hierarchy3"/>
    <dgm:cxn modelId="{C2434325-4AEA-4A82-BC80-9B894BED4511}" type="presParOf" srcId="{B0A4DF6D-7E32-41EA-9413-A0BDE68918B0}" destId="{C1EBCCE6-3777-4BAD-BEA7-84C23B9D9498}" srcOrd="0" destOrd="0" presId="urn:microsoft.com/office/officeart/2005/8/layout/hierarchy3"/>
    <dgm:cxn modelId="{8CD35C57-8D6E-43DD-999F-11DF1646AD05}" type="presParOf" srcId="{B0A4DF6D-7E32-41EA-9413-A0BDE68918B0}" destId="{BCBFC322-A997-4893-B122-51CA7686E6F1}" srcOrd="1" destOrd="0" presId="urn:microsoft.com/office/officeart/2005/8/layout/hierarchy3"/>
    <dgm:cxn modelId="{4FD52FBE-708F-4D3A-BE52-8BCF1DF13CBB}" type="presParOf" srcId="{B0A4DF6D-7E32-41EA-9413-A0BDE68918B0}" destId="{81EE175B-AE6B-46FD-9FAF-85D6AB1E4F22}" srcOrd="2" destOrd="0" presId="urn:microsoft.com/office/officeart/2005/8/layout/hierarchy3"/>
    <dgm:cxn modelId="{1D960AD4-B6ED-4F2E-B155-DF02C3875138}" type="presParOf" srcId="{B0A4DF6D-7E32-41EA-9413-A0BDE68918B0}" destId="{7115C71F-597B-4331-A088-88AFD8ACD9C0}" srcOrd="3" destOrd="0" presId="urn:microsoft.com/office/officeart/2005/8/layout/hierarchy3"/>
    <dgm:cxn modelId="{A1C0B302-0D1A-4D94-B267-3BEB421C1AE6}" type="presParOf" srcId="{059EF940-FA98-40CF-A80B-D0773A023A4D}" destId="{96F9E4E8-858F-48AB-874D-EDD389923ABC}" srcOrd="1" destOrd="0" presId="urn:microsoft.com/office/officeart/2005/8/layout/hierarchy3"/>
    <dgm:cxn modelId="{946E7B53-A773-4BF4-B4CD-EFD991B89101}" type="presParOf" srcId="{96F9E4E8-858F-48AB-874D-EDD389923ABC}" destId="{B2A2A4B7-C8CD-40C8-B249-6304189393F3}" srcOrd="0" destOrd="0" presId="urn:microsoft.com/office/officeart/2005/8/layout/hierarchy3"/>
    <dgm:cxn modelId="{85F7F333-B370-4437-81F9-DAA7F1ADD461}" type="presParOf" srcId="{B2A2A4B7-C8CD-40C8-B249-6304189393F3}" destId="{92637956-D5D7-42C3-B383-8DF212572527}" srcOrd="0" destOrd="0" presId="urn:microsoft.com/office/officeart/2005/8/layout/hierarchy3"/>
    <dgm:cxn modelId="{5A896669-E35B-4866-BEA8-816A642618E7}" type="presParOf" srcId="{B2A2A4B7-C8CD-40C8-B249-6304189393F3}" destId="{4F0A2F44-E9BC-4E64-9D21-B6FA80C792F8}" srcOrd="1" destOrd="0" presId="urn:microsoft.com/office/officeart/2005/8/layout/hierarchy3"/>
    <dgm:cxn modelId="{D8C3ED8F-66E1-4D66-AFB7-C1BEB9454D08}" type="presParOf" srcId="{96F9E4E8-858F-48AB-874D-EDD389923ABC}" destId="{3C88191E-90EE-402D-9DE9-553A305B7446}" srcOrd="1" destOrd="0" presId="urn:microsoft.com/office/officeart/2005/8/layout/hierarchy3"/>
    <dgm:cxn modelId="{AFD5DBBA-9849-4527-94A9-D493F38F75B9}" type="presParOf" srcId="{3C88191E-90EE-402D-9DE9-553A305B7446}" destId="{61A59289-FF55-491D-9E7F-861ABC2E92FF}" srcOrd="0" destOrd="0" presId="urn:microsoft.com/office/officeart/2005/8/layout/hierarchy3"/>
    <dgm:cxn modelId="{478CBBDE-FFDB-4D68-99FE-79510EB587B2}" type="presParOf" srcId="{3C88191E-90EE-402D-9DE9-553A305B7446}" destId="{33E5AA84-74A8-40E3-9EE7-CD9CBF020647}"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solidFill>
      <a:schemeClr val="bg1"/>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AE64E6-D6CE-4A01-B070-453C2FE86725}"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en-US"/>
        </a:p>
      </dgm:t>
    </dgm:pt>
    <dgm:pt modelId="{FCA583B7-4F9A-4FCF-B86B-FF4F42D2496F}">
      <dgm:prSet phldrT="[Text]" custT="1"/>
      <dgm:spPr>
        <a:solidFill>
          <a:srgbClr val="0070C0"/>
        </a:solidFill>
      </dgm:spPr>
      <dgm:t>
        <a:bodyPr/>
        <a:lstStyle/>
        <a:p>
          <a:r>
            <a:rPr lang="en-US" sz="1800" b="1" dirty="0"/>
            <a:t>Individual ID</a:t>
          </a:r>
        </a:p>
      </dgm:t>
    </dgm:pt>
    <dgm:pt modelId="{D22BD1BD-7042-4CBE-A33B-EEE26B71EBFA}" type="parTrans" cxnId="{B44182B3-943F-4D8E-BF64-719896F101D8}">
      <dgm:prSet/>
      <dgm:spPr/>
      <dgm:t>
        <a:bodyPr/>
        <a:lstStyle/>
        <a:p>
          <a:endParaRPr lang="en-US"/>
        </a:p>
      </dgm:t>
    </dgm:pt>
    <dgm:pt modelId="{C2FBCCB8-AB3B-4CEC-A97B-725CF993047D}" type="sibTrans" cxnId="{B44182B3-943F-4D8E-BF64-719896F101D8}">
      <dgm:prSet/>
      <dgm:spPr/>
      <dgm:t>
        <a:bodyPr/>
        <a:lstStyle/>
        <a:p>
          <a:endParaRPr lang="en-US"/>
        </a:p>
      </dgm:t>
    </dgm:pt>
    <dgm:pt modelId="{2C2E162B-8B78-458B-A2FB-F53753AA2428}">
      <dgm:prSet phldrT="[Text]" custT="1"/>
      <dgm:spPr/>
      <dgm:t>
        <a:bodyPr/>
        <a:lstStyle/>
        <a:p>
          <a:r>
            <a:rPr lang="en-US" sz="1800" b="1" dirty="0"/>
            <a:t>Feature extraction</a:t>
          </a:r>
        </a:p>
      </dgm:t>
    </dgm:pt>
    <dgm:pt modelId="{6FE9E011-D186-4023-9984-DB4E6B2DBEB6}" type="parTrans" cxnId="{F3BA896D-2329-421C-9BA3-299A9A2D46A8}">
      <dgm:prSet/>
      <dgm:spPr/>
      <dgm:t>
        <a:bodyPr/>
        <a:lstStyle/>
        <a:p>
          <a:endParaRPr lang="en-US"/>
        </a:p>
      </dgm:t>
    </dgm:pt>
    <dgm:pt modelId="{42D9D03D-8C31-46A8-A1A9-5D2A295C3FD2}" type="sibTrans" cxnId="{F3BA896D-2329-421C-9BA3-299A9A2D46A8}">
      <dgm:prSet/>
      <dgm:spPr/>
      <dgm:t>
        <a:bodyPr/>
        <a:lstStyle/>
        <a:p>
          <a:endParaRPr lang="en-US"/>
        </a:p>
      </dgm:t>
    </dgm:pt>
    <dgm:pt modelId="{55B2714C-F744-4D6C-B0A0-7E736B795247}">
      <dgm:prSet custT="1"/>
      <dgm:spPr>
        <a:solidFill>
          <a:srgbClr val="0070C0"/>
        </a:solidFill>
      </dgm:spPr>
      <dgm:t>
        <a:bodyPr/>
        <a:lstStyle/>
        <a:p>
          <a:r>
            <a:rPr lang="en-US" sz="1800" b="1" dirty="0"/>
            <a:t>Segment Body</a:t>
          </a:r>
        </a:p>
      </dgm:t>
    </dgm:pt>
    <dgm:pt modelId="{07B3CFB1-5065-4350-A314-15C7D1FB9BE5}" type="parTrans" cxnId="{81DBA5F6-0624-4765-9FAA-8A3DD8E6D890}">
      <dgm:prSet/>
      <dgm:spPr/>
      <dgm:t>
        <a:bodyPr/>
        <a:lstStyle/>
        <a:p>
          <a:endParaRPr lang="en-US"/>
        </a:p>
      </dgm:t>
    </dgm:pt>
    <dgm:pt modelId="{F34F46D6-E3D8-4273-99E0-0DF66F49D187}" type="sibTrans" cxnId="{81DBA5F6-0624-4765-9FAA-8A3DD8E6D890}">
      <dgm:prSet/>
      <dgm:spPr/>
      <dgm:t>
        <a:bodyPr/>
        <a:lstStyle/>
        <a:p>
          <a:endParaRPr lang="en-US"/>
        </a:p>
      </dgm:t>
    </dgm:pt>
    <dgm:pt modelId="{E4E610AE-C4CF-4C9F-A6F0-249CA32EA315}">
      <dgm:prSet custT="1"/>
      <dgm:spPr>
        <a:solidFill>
          <a:srgbClr val="0070C0"/>
        </a:solidFill>
      </dgm:spPr>
      <dgm:t>
        <a:bodyPr/>
        <a:lstStyle/>
        <a:p>
          <a:r>
            <a:rPr lang="en-US" sz="1800" b="1" dirty="0"/>
            <a:t>Good Bad Classifier</a:t>
          </a:r>
        </a:p>
      </dgm:t>
    </dgm:pt>
    <dgm:pt modelId="{66DF8623-931E-4C61-B694-26F9719BA172}" type="parTrans" cxnId="{3CF8C6EC-A15A-4BB1-BA3A-EB53AB2A0467}">
      <dgm:prSet/>
      <dgm:spPr/>
      <dgm:t>
        <a:bodyPr/>
        <a:lstStyle/>
        <a:p>
          <a:endParaRPr lang="en-US"/>
        </a:p>
      </dgm:t>
    </dgm:pt>
    <dgm:pt modelId="{C095C5DD-2224-4F51-9E97-F7C663401269}" type="sibTrans" cxnId="{3CF8C6EC-A15A-4BB1-BA3A-EB53AB2A0467}">
      <dgm:prSet/>
      <dgm:spPr/>
      <dgm:t>
        <a:bodyPr/>
        <a:lstStyle/>
        <a:p>
          <a:endParaRPr lang="en-US"/>
        </a:p>
      </dgm:t>
    </dgm:pt>
    <dgm:pt modelId="{E2052201-143B-4CAF-B545-5AE4A5BE366C}">
      <dgm:prSet custT="1"/>
      <dgm:spPr/>
      <dgm:t>
        <a:bodyPr/>
        <a:lstStyle/>
        <a:p>
          <a:r>
            <a:rPr lang="en-US" sz="1800" b="1" dirty="0"/>
            <a:t>Image Pre-processing</a:t>
          </a:r>
        </a:p>
      </dgm:t>
    </dgm:pt>
    <dgm:pt modelId="{3A702FFE-4460-40A8-8584-9EB95024674C}" type="parTrans" cxnId="{E309CF74-9917-47BB-A4F8-173018ABCBE8}">
      <dgm:prSet/>
      <dgm:spPr/>
      <dgm:t>
        <a:bodyPr/>
        <a:lstStyle/>
        <a:p>
          <a:endParaRPr lang="en-US"/>
        </a:p>
      </dgm:t>
    </dgm:pt>
    <dgm:pt modelId="{F2E2C9AC-2CE3-4FBB-8DDE-83CFC2A613C5}" type="sibTrans" cxnId="{E309CF74-9917-47BB-A4F8-173018ABCBE8}">
      <dgm:prSet/>
      <dgm:spPr/>
      <dgm:t>
        <a:bodyPr/>
        <a:lstStyle/>
        <a:p>
          <a:endParaRPr lang="en-US"/>
        </a:p>
      </dgm:t>
    </dgm:pt>
    <dgm:pt modelId="{4F170DF6-3D8D-4FC0-9ED0-E2AABFC4B942}">
      <dgm:prSet phldrT="[Text]" custT="1"/>
      <dgm:spPr/>
      <dgm:t>
        <a:bodyPr/>
        <a:lstStyle/>
        <a:p>
          <a:r>
            <a:rPr lang="en-US" sz="1800" b="1" dirty="0"/>
            <a:t>Extract Frames</a:t>
          </a:r>
        </a:p>
      </dgm:t>
    </dgm:pt>
    <dgm:pt modelId="{E7CD214E-B057-4413-9978-2BC2D3EC298E}" type="sibTrans" cxnId="{C016A030-9389-4553-B2B4-9A074C439075}">
      <dgm:prSet/>
      <dgm:spPr/>
      <dgm:t>
        <a:bodyPr/>
        <a:lstStyle/>
        <a:p>
          <a:endParaRPr lang="en-US"/>
        </a:p>
      </dgm:t>
    </dgm:pt>
    <dgm:pt modelId="{4263D2BA-AA20-45E2-8963-F2EAF524C7C0}" type="parTrans" cxnId="{C016A030-9389-4553-B2B4-9A074C439075}">
      <dgm:prSet/>
      <dgm:spPr/>
      <dgm:t>
        <a:bodyPr/>
        <a:lstStyle/>
        <a:p>
          <a:endParaRPr lang="en-US"/>
        </a:p>
      </dgm:t>
    </dgm:pt>
    <dgm:pt modelId="{1172920F-4EB4-4EB6-B47B-58BDC8560C60}" type="pres">
      <dgm:prSet presAssocID="{3CAE64E6-D6CE-4A01-B070-453C2FE86725}" presName="Name0" presStyleCnt="0">
        <dgm:presLayoutVars>
          <dgm:dir/>
          <dgm:resizeHandles val="exact"/>
        </dgm:presLayoutVars>
      </dgm:prSet>
      <dgm:spPr/>
    </dgm:pt>
    <dgm:pt modelId="{6DBA9A17-98EC-427F-985F-0D922089BE4C}" type="pres">
      <dgm:prSet presAssocID="{4F170DF6-3D8D-4FC0-9ED0-E2AABFC4B942}" presName="composite" presStyleCnt="0"/>
      <dgm:spPr/>
    </dgm:pt>
    <dgm:pt modelId="{01DB5135-6493-40AB-A853-D985A3BEE744}" type="pres">
      <dgm:prSet presAssocID="{4F170DF6-3D8D-4FC0-9ED0-E2AABFC4B942}" presName="imagSh" presStyleLbl="bgImgPlace1" presStyleIdx="0" presStyleCnt="6" custScaleX="163319" custScaleY="209106" custLinFactY="-9576" custLinFactNeighborX="-244" custLinFactNeighborY="-100000"/>
      <dgm:spPr>
        <a:blipFill rotWithShape="1">
          <a:blip xmlns:r="http://schemas.openxmlformats.org/officeDocument/2006/relationships" r:embed="rId1"/>
          <a:srcRect/>
          <a:stretch>
            <a:fillRect/>
          </a:stretch>
        </a:blipFill>
      </dgm:spPr>
    </dgm:pt>
    <dgm:pt modelId="{50089543-608B-4330-9839-106BEEEB1BE4}" type="pres">
      <dgm:prSet presAssocID="{4F170DF6-3D8D-4FC0-9ED0-E2AABFC4B942}" presName="txNode" presStyleLbl="node1" presStyleIdx="0" presStyleCnt="6" custScaleX="132244" custScaleY="209928" custLinFactNeighborX="-12057" custLinFactNeighborY="2193">
        <dgm:presLayoutVars>
          <dgm:bulletEnabled val="1"/>
        </dgm:presLayoutVars>
      </dgm:prSet>
      <dgm:spPr/>
    </dgm:pt>
    <dgm:pt modelId="{E8DE6E36-AEB0-4122-8814-5555F31C45EF}" type="pres">
      <dgm:prSet presAssocID="{E7CD214E-B057-4413-9978-2BC2D3EC298E}" presName="sibTrans" presStyleLbl="sibTrans2D1" presStyleIdx="0" presStyleCnt="5" custLinFactY="300000" custLinFactNeighborX="-26101" custLinFactNeighborY="303186"/>
      <dgm:spPr/>
    </dgm:pt>
    <dgm:pt modelId="{D3D81E24-91B7-4651-86A3-1B42F4136D33}" type="pres">
      <dgm:prSet presAssocID="{E7CD214E-B057-4413-9978-2BC2D3EC298E}" presName="connTx" presStyleLbl="sibTrans2D1" presStyleIdx="0" presStyleCnt="5"/>
      <dgm:spPr/>
    </dgm:pt>
    <dgm:pt modelId="{DFDD15BF-D0E9-40F2-8CF8-6A55C1B6CAC8}" type="pres">
      <dgm:prSet presAssocID="{55B2714C-F744-4D6C-B0A0-7E736B795247}" presName="composite" presStyleCnt="0"/>
      <dgm:spPr/>
    </dgm:pt>
    <dgm:pt modelId="{AB3D1D9D-83DE-452D-A280-6F40676FB951}" type="pres">
      <dgm:prSet presAssocID="{55B2714C-F744-4D6C-B0A0-7E736B795247}" presName="imagSh" presStyleLbl="bgImgPlace1" presStyleIdx="1" presStyleCnt="6" custScaleX="163319" custScaleY="209106" custLinFactY="-9576" custLinFactNeighborX="-1460" custLinFactNeighborY="-100000"/>
      <dgm:spPr>
        <a:blipFill rotWithShape="1">
          <a:blip xmlns:r="http://schemas.openxmlformats.org/officeDocument/2006/relationships" r:embed="rId2"/>
          <a:srcRect/>
          <a:stretch>
            <a:fillRect l="-38000" r="-38000"/>
          </a:stretch>
        </a:blipFill>
      </dgm:spPr>
    </dgm:pt>
    <dgm:pt modelId="{C6C0157B-3C16-44B4-BF22-188B936E7C17}" type="pres">
      <dgm:prSet presAssocID="{55B2714C-F744-4D6C-B0A0-7E736B795247}" presName="txNode" presStyleLbl="node1" presStyleIdx="1" presStyleCnt="6" custScaleX="132244" custScaleY="209928" custLinFactNeighborX="-15066" custLinFactNeighborY="2193">
        <dgm:presLayoutVars>
          <dgm:bulletEnabled val="1"/>
        </dgm:presLayoutVars>
      </dgm:prSet>
      <dgm:spPr/>
    </dgm:pt>
    <dgm:pt modelId="{11D44A3F-2D1F-44ED-88E9-D0164BCA85C7}" type="pres">
      <dgm:prSet presAssocID="{F34F46D6-E3D8-4273-99E0-0DF66F49D187}" presName="sibTrans" presStyleLbl="sibTrans2D1" presStyleIdx="1" presStyleCnt="5" custLinFactY="300000" custLinFactNeighborX="-25050" custLinFactNeighborY="303186"/>
      <dgm:spPr/>
    </dgm:pt>
    <dgm:pt modelId="{049A29F3-738A-4270-B671-BE3DD9869341}" type="pres">
      <dgm:prSet presAssocID="{F34F46D6-E3D8-4273-99E0-0DF66F49D187}" presName="connTx" presStyleLbl="sibTrans2D1" presStyleIdx="1" presStyleCnt="5"/>
      <dgm:spPr/>
    </dgm:pt>
    <dgm:pt modelId="{1B01E034-46AD-4119-9EFB-903D65E2E084}" type="pres">
      <dgm:prSet presAssocID="{E4E610AE-C4CF-4C9F-A6F0-249CA32EA315}" presName="composite" presStyleCnt="0"/>
      <dgm:spPr/>
    </dgm:pt>
    <dgm:pt modelId="{DE71E667-B7A5-49DB-85F7-F9D8518B379D}" type="pres">
      <dgm:prSet presAssocID="{E4E610AE-C4CF-4C9F-A6F0-249CA32EA315}" presName="imagSh" presStyleLbl="bgImgPlace1" presStyleIdx="2" presStyleCnt="6" custScaleX="163319" custScaleY="209106" custLinFactY="-9576" custLinFactNeighborX="-1460" custLinFactNeighborY="-100000"/>
      <dgm:spPr>
        <a:blipFill rotWithShape="1">
          <a:blip xmlns:r="http://schemas.openxmlformats.org/officeDocument/2006/relationships" r:embed="rId3"/>
          <a:srcRect/>
          <a:stretch>
            <a:fillRect t="-24000" b="-24000"/>
          </a:stretch>
        </a:blipFill>
      </dgm:spPr>
    </dgm:pt>
    <dgm:pt modelId="{E8034337-E06E-4E24-BCFD-00182414E5AF}" type="pres">
      <dgm:prSet presAssocID="{E4E610AE-C4CF-4C9F-A6F0-249CA32EA315}" presName="txNode" presStyleLbl="node1" presStyleIdx="2" presStyleCnt="6" custScaleX="132244" custScaleY="209928" custLinFactNeighborX="-15066" custLinFactNeighborY="2193">
        <dgm:presLayoutVars>
          <dgm:bulletEnabled val="1"/>
        </dgm:presLayoutVars>
      </dgm:prSet>
      <dgm:spPr/>
    </dgm:pt>
    <dgm:pt modelId="{5A4FAD4E-3525-4970-B2CA-1CC91C4F046A}" type="pres">
      <dgm:prSet presAssocID="{C095C5DD-2224-4F51-9E97-F7C663401269}" presName="sibTrans" presStyleLbl="sibTrans2D1" presStyleIdx="2" presStyleCnt="5" custLinFactY="300000" custLinFactNeighborX="-25050" custLinFactNeighborY="303186"/>
      <dgm:spPr/>
    </dgm:pt>
    <dgm:pt modelId="{C13DF0F3-D2D1-4258-BDA3-655BE6DC1CED}" type="pres">
      <dgm:prSet presAssocID="{C095C5DD-2224-4F51-9E97-F7C663401269}" presName="connTx" presStyleLbl="sibTrans2D1" presStyleIdx="2" presStyleCnt="5"/>
      <dgm:spPr/>
    </dgm:pt>
    <dgm:pt modelId="{9F33D82F-74F8-4C3B-898B-1AD88E919AE5}" type="pres">
      <dgm:prSet presAssocID="{E2052201-143B-4CAF-B545-5AE4A5BE366C}" presName="composite" presStyleCnt="0"/>
      <dgm:spPr/>
    </dgm:pt>
    <dgm:pt modelId="{FC89D689-5569-49FD-980E-CD5C280E16DB}" type="pres">
      <dgm:prSet presAssocID="{E2052201-143B-4CAF-B545-5AE4A5BE366C}" presName="imagSh" presStyleLbl="bgImgPlace1" presStyleIdx="3" presStyleCnt="6" custScaleX="163319" custScaleY="209106" custLinFactY="-9576" custLinFactNeighborX="-1460" custLinFactNeighborY="-10000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51000" r="-151000"/>
          </a:stretch>
        </a:blipFill>
      </dgm:spPr>
    </dgm:pt>
    <dgm:pt modelId="{1F21F01A-60A8-4B12-BE94-586758AE3C5E}" type="pres">
      <dgm:prSet presAssocID="{E2052201-143B-4CAF-B545-5AE4A5BE366C}" presName="txNode" presStyleLbl="node1" presStyleIdx="3" presStyleCnt="6" custScaleX="132244" custScaleY="209928" custLinFactNeighborX="-15066" custLinFactNeighborY="2193">
        <dgm:presLayoutVars>
          <dgm:bulletEnabled val="1"/>
        </dgm:presLayoutVars>
      </dgm:prSet>
      <dgm:spPr/>
    </dgm:pt>
    <dgm:pt modelId="{46F2B7BF-3604-475E-899B-D7743511F959}" type="pres">
      <dgm:prSet presAssocID="{F2E2C9AC-2CE3-4FBB-8DDE-83CFC2A613C5}" presName="sibTrans" presStyleLbl="sibTrans2D1" presStyleIdx="3" presStyleCnt="5" custLinFactY="300000" custLinFactNeighborX="-25050" custLinFactNeighborY="303186"/>
      <dgm:spPr/>
    </dgm:pt>
    <dgm:pt modelId="{1A54066C-0323-4253-A687-7DC3C291F5B6}" type="pres">
      <dgm:prSet presAssocID="{F2E2C9AC-2CE3-4FBB-8DDE-83CFC2A613C5}" presName="connTx" presStyleLbl="sibTrans2D1" presStyleIdx="3" presStyleCnt="5"/>
      <dgm:spPr/>
    </dgm:pt>
    <dgm:pt modelId="{ADFC74C1-B4E8-4987-89FC-215DF365A52E}" type="pres">
      <dgm:prSet presAssocID="{FCA583B7-4F9A-4FCF-B86B-FF4F42D2496F}" presName="composite" presStyleCnt="0"/>
      <dgm:spPr/>
    </dgm:pt>
    <dgm:pt modelId="{716FD672-DF8A-43EF-966C-797825A875F6}" type="pres">
      <dgm:prSet presAssocID="{FCA583B7-4F9A-4FCF-B86B-FF4F42D2496F}" presName="imagSh" presStyleLbl="bgImgPlace1" presStyleIdx="4" presStyleCnt="6" custScaleX="163319" custScaleY="209106" custLinFactY="-9576" custLinFactNeighborX="-1460" custLinFactNeighborY="-10000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dgm:spPr>
    </dgm:pt>
    <dgm:pt modelId="{E7A96097-AD05-4D98-A220-52B4265FE013}" type="pres">
      <dgm:prSet presAssocID="{FCA583B7-4F9A-4FCF-B86B-FF4F42D2496F}" presName="txNode" presStyleLbl="node1" presStyleIdx="4" presStyleCnt="6" custScaleX="132244" custScaleY="209928" custLinFactNeighborX="-15066" custLinFactNeighborY="2193">
        <dgm:presLayoutVars>
          <dgm:bulletEnabled val="1"/>
        </dgm:presLayoutVars>
      </dgm:prSet>
      <dgm:spPr/>
    </dgm:pt>
    <dgm:pt modelId="{C6AC9D3C-5D00-40D1-AA7D-24F3DEC518C1}" type="pres">
      <dgm:prSet presAssocID="{C2FBCCB8-AB3B-4CEC-A97B-725CF993047D}" presName="sibTrans" presStyleLbl="sibTrans2D1" presStyleIdx="4" presStyleCnt="5" custLinFactY="300000" custLinFactNeighborX="-25050" custLinFactNeighborY="303186"/>
      <dgm:spPr/>
    </dgm:pt>
    <dgm:pt modelId="{447B87AD-E164-4C65-84B8-7255B355F9B3}" type="pres">
      <dgm:prSet presAssocID="{C2FBCCB8-AB3B-4CEC-A97B-725CF993047D}" presName="connTx" presStyleLbl="sibTrans2D1" presStyleIdx="4" presStyleCnt="5"/>
      <dgm:spPr/>
    </dgm:pt>
    <dgm:pt modelId="{EAC9379F-A0CF-4393-AAAE-E438E32E6082}" type="pres">
      <dgm:prSet presAssocID="{2C2E162B-8B78-458B-A2FB-F53753AA2428}" presName="composite" presStyleCnt="0"/>
      <dgm:spPr/>
    </dgm:pt>
    <dgm:pt modelId="{59047A27-D199-4C70-9C0A-4BCC85C2CEF8}" type="pres">
      <dgm:prSet presAssocID="{2C2E162B-8B78-458B-A2FB-F53753AA2428}" presName="imagSh" presStyleLbl="bgImgPlace1" presStyleIdx="5" presStyleCnt="6" custScaleX="163319" custScaleY="209106" custLinFactY="-9576" custLinFactNeighborX="-1460" custLinFactNeighborY="-100000"/>
      <dgm:spPr>
        <a:blipFill rotWithShape="1">
          <a:blip xmlns:r="http://schemas.openxmlformats.org/officeDocument/2006/relationships" r:embed="rId6"/>
          <a:srcRect/>
          <a:stretch>
            <a:fillRect l="-10000" r="-10000"/>
          </a:stretch>
        </a:blipFill>
      </dgm:spPr>
    </dgm:pt>
    <dgm:pt modelId="{25B3C308-274D-40F1-B861-EFD272DCC435}" type="pres">
      <dgm:prSet presAssocID="{2C2E162B-8B78-458B-A2FB-F53753AA2428}" presName="txNode" presStyleLbl="node1" presStyleIdx="5" presStyleCnt="6" custScaleX="132244" custScaleY="209928" custLinFactNeighborX="-15066" custLinFactNeighborY="2193">
        <dgm:presLayoutVars>
          <dgm:bulletEnabled val="1"/>
        </dgm:presLayoutVars>
      </dgm:prSet>
      <dgm:spPr/>
    </dgm:pt>
  </dgm:ptLst>
  <dgm:cxnLst>
    <dgm:cxn modelId="{8F2DB025-E206-4282-95F4-A13BDC3E2878}" type="presOf" srcId="{E4E610AE-C4CF-4C9F-A6F0-249CA32EA315}" destId="{E8034337-E06E-4E24-BCFD-00182414E5AF}" srcOrd="0" destOrd="0" presId="urn:microsoft.com/office/officeart/2005/8/layout/hProcess10"/>
    <dgm:cxn modelId="{C016A030-9389-4553-B2B4-9A074C439075}" srcId="{3CAE64E6-D6CE-4A01-B070-453C2FE86725}" destId="{4F170DF6-3D8D-4FC0-9ED0-E2AABFC4B942}" srcOrd="0" destOrd="0" parTransId="{4263D2BA-AA20-45E2-8963-F2EAF524C7C0}" sibTransId="{E7CD214E-B057-4413-9978-2BC2D3EC298E}"/>
    <dgm:cxn modelId="{66BCB930-9593-4BAB-9C2B-CC9C1AF97468}" type="presOf" srcId="{C2FBCCB8-AB3B-4CEC-A97B-725CF993047D}" destId="{C6AC9D3C-5D00-40D1-AA7D-24F3DEC518C1}" srcOrd="0" destOrd="0" presId="urn:microsoft.com/office/officeart/2005/8/layout/hProcess10"/>
    <dgm:cxn modelId="{D884BA3A-DB9F-4C75-84C9-6E61A7BE22F0}" type="presOf" srcId="{FCA583B7-4F9A-4FCF-B86B-FF4F42D2496F}" destId="{E7A96097-AD05-4D98-A220-52B4265FE013}" srcOrd="0" destOrd="0" presId="urn:microsoft.com/office/officeart/2005/8/layout/hProcess10"/>
    <dgm:cxn modelId="{ADEE454B-AA16-4A47-A4F7-FE91D29F0902}" type="presOf" srcId="{F2E2C9AC-2CE3-4FBB-8DDE-83CFC2A613C5}" destId="{46F2B7BF-3604-475E-899B-D7743511F959}" srcOrd="0" destOrd="0" presId="urn:microsoft.com/office/officeart/2005/8/layout/hProcess10"/>
    <dgm:cxn modelId="{18ACEF6C-7E98-414E-8AD3-3492B6C59529}" type="presOf" srcId="{C095C5DD-2224-4F51-9E97-F7C663401269}" destId="{5A4FAD4E-3525-4970-B2CA-1CC91C4F046A}" srcOrd="0" destOrd="0" presId="urn:microsoft.com/office/officeart/2005/8/layout/hProcess10"/>
    <dgm:cxn modelId="{F3BA896D-2329-421C-9BA3-299A9A2D46A8}" srcId="{3CAE64E6-D6CE-4A01-B070-453C2FE86725}" destId="{2C2E162B-8B78-458B-A2FB-F53753AA2428}" srcOrd="5" destOrd="0" parTransId="{6FE9E011-D186-4023-9984-DB4E6B2DBEB6}" sibTransId="{42D9D03D-8C31-46A8-A1A9-5D2A295C3FD2}"/>
    <dgm:cxn modelId="{615A1674-F5CE-4B03-89AF-AC62EC4A0ACD}" type="presOf" srcId="{E2052201-143B-4CAF-B545-5AE4A5BE366C}" destId="{1F21F01A-60A8-4B12-BE94-586758AE3C5E}" srcOrd="0" destOrd="0" presId="urn:microsoft.com/office/officeart/2005/8/layout/hProcess10"/>
    <dgm:cxn modelId="{E309CF74-9917-47BB-A4F8-173018ABCBE8}" srcId="{3CAE64E6-D6CE-4A01-B070-453C2FE86725}" destId="{E2052201-143B-4CAF-B545-5AE4A5BE366C}" srcOrd="3" destOrd="0" parTransId="{3A702FFE-4460-40A8-8584-9EB95024674C}" sibTransId="{F2E2C9AC-2CE3-4FBB-8DDE-83CFC2A613C5}"/>
    <dgm:cxn modelId="{1D51D454-FFA7-40F5-A9EB-254E64B77884}" type="presOf" srcId="{C2FBCCB8-AB3B-4CEC-A97B-725CF993047D}" destId="{447B87AD-E164-4C65-84B8-7255B355F9B3}" srcOrd="1" destOrd="0" presId="urn:microsoft.com/office/officeart/2005/8/layout/hProcess10"/>
    <dgm:cxn modelId="{1D09AA57-2A5D-49AE-8027-4D83F329FC16}" type="presOf" srcId="{F2E2C9AC-2CE3-4FBB-8DDE-83CFC2A613C5}" destId="{1A54066C-0323-4253-A687-7DC3C291F5B6}" srcOrd="1" destOrd="0" presId="urn:microsoft.com/office/officeart/2005/8/layout/hProcess10"/>
    <dgm:cxn modelId="{60FAD484-AA40-44FC-B83D-5A2D23762197}" type="presOf" srcId="{4F170DF6-3D8D-4FC0-9ED0-E2AABFC4B942}" destId="{50089543-608B-4330-9839-106BEEEB1BE4}" srcOrd="0" destOrd="0" presId="urn:microsoft.com/office/officeart/2005/8/layout/hProcess10"/>
    <dgm:cxn modelId="{6B4EAE93-5EEC-4097-A9F6-BFCA3EB1E84B}" type="presOf" srcId="{55B2714C-F744-4D6C-B0A0-7E736B795247}" destId="{C6C0157B-3C16-44B4-BF22-188B936E7C17}" srcOrd="0" destOrd="0" presId="urn:microsoft.com/office/officeart/2005/8/layout/hProcess10"/>
    <dgm:cxn modelId="{FA64D794-F51D-4652-8D97-238C61F5E0F1}" type="presOf" srcId="{2C2E162B-8B78-458B-A2FB-F53753AA2428}" destId="{25B3C308-274D-40F1-B861-EFD272DCC435}" srcOrd="0" destOrd="0" presId="urn:microsoft.com/office/officeart/2005/8/layout/hProcess10"/>
    <dgm:cxn modelId="{E9DCC7A5-DCD7-4EE6-B444-FEF357C7227D}" type="presOf" srcId="{F34F46D6-E3D8-4273-99E0-0DF66F49D187}" destId="{049A29F3-738A-4270-B671-BE3DD9869341}" srcOrd="1" destOrd="0" presId="urn:microsoft.com/office/officeart/2005/8/layout/hProcess10"/>
    <dgm:cxn modelId="{B44182B3-943F-4D8E-BF64-719896F101D8}" srcId="{3CAE64E6-D6CE-4A01-B070-453C2FE86725}" destId="{FCA583B7-4F9A-4FCF-B86B-FF4F42D2496F}" srcOrd="4" destOrd="0" parTransId="{D22BD1BD-7042-4CBE-A33B-EEE26B71EBFA}" sibTransId="{C2FBCCB8-AB3B-4CEC-A97B-725CF993047D}"/>
    <dgm:cxn modelId="{D181DDB7-2F7D-460B-94C2-EE447F6346E5}" type="presOf" srcId="{3CAE64E6-D6CE-4A01-B070-453C2FE86725}" destId="{1172920F-4EB4-4EB6-B47B-58BDC8560C60}" srcOrd="0" destOrd="0" presId="urn:microsoft.com/office/officeart/2005/8/layout/hProcess10"/>
    <dgm:cxn modelId="{0210B2BD-7578-4B9D-B9B8-1EE39DA709BF}" type="presOf" srcId="{C095C5DD-2224-4F51-9E97-F7C663401269}" destId="{C13DF0F3-D2D1-4258-BDA3-655BE6DC1CED}" srcOrd="1" destOrd="0" presId="urn:microsoft.com/office/officeart/2005/8/layout/hProcess10"/>
    <dgm:cxn modelId="{D60E02C2-A83F-4164-B453-CE92BF1B3295}" type="presOf" srcId="{E7CD214E-B057-4413-9978-2BC2D3EC298E}" destId="{E8DE6E36-AEB0-4122-8814-5555F31C45EF}" srcOrd="0" destOrd="0" presId="urn:microsoft.com/office/officeart/2005/8/layout/hProcess10"/>
    <dgm:cxn modelId="{94D144E5-76D9-4725-BD4A-19A5EEC34A58}" type="presOf" srcId="{F34F46D6-E3D8-4273-99E0-0DF66F49D187}" destId="{11D44A3F-2D1F-44ED-88E9-D0164BCA85C7}" srcOrd="0" destOrd="0" presId="urn:microsoft.com/office/officeart/2005/8/layout/hProcess10"/>
    <dgm:cxn modelId="{3CF8C6EC-A15A-4BB1-BA3A-EB53AB2A0467}" srcId="{3CAE64E6-D6CE-4A01-B070-453C2FE86725}" destId="{E4E610AE-C4CF-4C9F-A6F0-249CA32EA315}" srcOrd="2" destOrd="0" parTransId="{66DF8623-931E-4C61-B694-26F9719BA172}" sibTransId="{C095C5DD-2224-4F51-9E97-F7C663401269}"/>
    <dgm:cxn modelId="{7A12FAF4-EF81-4E7F-950B-3E518003DC96}" type="presOf" srcId="{E7CD214E-B057-4413-9978-2BC2D3EC298E}" destId="{D3D81E24-91B7-4651-86A3-1B42F4136D33}" srcOrd="1" destOrd="0" presId="urn:microsoft.com/office/officeart/2005/8/layout/hProcess10"/>
    <dgm:cxn modelId="{81DBA5F6-0624-4765-9FAA-8A3DD8E6D890}" srcId="{3CAE64E6-D6CE-4A01-B070-453C2FE86725}" destId="{55B2714C-F744-4D6C-B0A0-7E736B795247}" srcOrd="1" destOrd="0" parTransId="{07B3CFB1-5065-4350-A314-15C7D1FB9BE5}" sibTransId="{F34F46D6-E3D8-4273-99E0-0DF66F49D187}"/>
    <dgm:cxn modelId="{5D42BF68-7534-4527-889A-D21BE16D63D8}" type="presParOf" srcId="{1172920F-4EB4-4EB6-B47B-58BDC8560C60}" destId="{6DBA9A17-98EC-427F-985F-0D922089BE4C}" srcOrd="0" destOrd="0" presId="urn:microsoft.com/office/officeart/2005/8/layout/hProcess10"/>
    <dgm:cxn modelId="{DDACE285-F69E-4B60-AEF3-D1959E6262BC}" type="presParOf" srcId="{6DBA9A17-98EC-427F-985F-0D922089BE4C}" destId="{01DB5135-6493-40AB-A853-D985A3BEE744}" srcOrd="0" destOrd="0" presId="urn:microsoft.com/office/officeart/2005/8/layout/hProcess10"/>
    <dgm:cxn modelId="{96A832D4-182A-44F4-955D-65343359860F}" type="presParOf" srcId="{6DBA9A17-98EC-427F-985F-0D922089BE4C}" destId="{50089543-608B-4330-9839-106BEEEB1BE4}" srcOrd="1" destOrd="0" presId="urn:microsoft.com/office/officeart/2005/8/layout/hProcess10"/>
    <dgm:cxn modelId="{44650D9D-843B-45DB-8639-3BEB8A6DA958}" type="presParOf" srcId="{1172920F-4EB4-4EB6-B47B-58BDC8560C60}" destId="{E8DE6E36-AEB0-4122-8814-5555F31C45EF}" srcOrd="1" destOrd="0" presId="urn:microsoft.com/office/officeart/2005/8/layout/hProcess10"/>
    <dgm:cxn modelId="{9A6F15B3-46FD-470C-9AEA-44E150A1F559}" type="presParOf" srcId="{E8DE6E36-AEB0-4122-8814-5555F31C45EF}" destId="{D3D81E24-91B7-4651-86A3-1B42F4136D33}" srcOrd="0" destOrd="0" presId="urn:microsoft.com/office/officeart/2005/8/layout/hProcess10"/>
    <dgm:cxn modelId="{A24607E7-672D-4EF5-9761-9AE2579970CA}" type="presParOf" srcId="{1172920F-4EB4-4EB6-B47B-58BDC8560C60}" destId="{DFDD15BF-D0E9-40F2-8CF8-6A55C1B6CAC8}" srcOrd="2" destOrd="0" presId="urn:microsoft.com/office/officeart/2005/8/layout/hProcess10"/>
    <dgm:cxn modelId="{CBFDFAC4-D4C4-485B-9140-A88B40841A5D}" type="presParOf" srcId="{DFDD15BF-D0E9-40F2-8CF8-6A55C1B6CAC8}" destId="{AB3D1D9D-83DE-452D-A280-6F40676FB951}" srcOrd="0" destOrd="0" presId="urn:microsoft.com/office/officeart/2005/8/layout/hProcess10"/>
    <dgm:cxn modelId="{B42E553C-4B7F-4CFD-856D-5069614666E7}" type="presParOf" srcId="{DFDD15BF-D0E9-40F2-8CF8-6A55C1B6CAC8}" destId="{C6C0157B-3C16-44B4-BF22-188B936E7C17}" srcOrd="1" destOrd="0" presId="urn:microsoft.com/office/officeart/2005/8/layout/hProcess10"/>
    <dgm:cxn modelId="{2F36B82F-835E-41D7-9251-769A4E3217F1}" type="presParOf" srcId="{1172920F-4EB4-4EB6-B47B-58BDC8560C60}" destId="{11D44A3F-2D1F-44ED-88E9-D0164BCA85C7}" srcOrd="3" destOrd="0" presId="urn:microsoft.com/office/officeart/2005/8/layout/hProcess10"/>
    <dgm:cxn modelId="{6936A3AC-92A7-49D2-BF7C-C2AACB229176}" type="presParOf" srcId="{11D44A3F-2D1F-44ED-88E9-D0164BCA85C7}" destId="{049A29F3-738A-4270-B671-BE3DD9869341}" srcOrd="0" destOrd="0" presId="urn:microsoft.com/office/officeart/2005/8/layout/hProcess10"/>
    <dgm:cxn modelId="{C6F0F315-9827-49DF-815F-BCEB375FD125}" type="presParOf" srcId="{1172920F-4EB4-4EB6-B47B-58BDC8560C60}" destId="{1B01E034-46AD-4119-9EFB-903D65E2E084}" srcOrd="4" destOrd="0" presId="urn:microsoft.com/office/officeart/2005/8/layout/hProcess10"/>
    <dgm:cxn modelId="{230FF7E7-A8EE-4486-86CF-C3717016E418}" type="presParOf" srcId="{1B01E034-46AD-4119-9EFB-903D65E2E084}" destId="{DE71E667-B7A5-49DB-85F7-F9D8518B379D}" srcOrd="0" destOrd="0" presId="urn:microsoft.com/office/officeart/2005/8/layout/hProcess10"/>
    <dgm:cxn modelId="{D76F7A9B-AC6E-4982-A247-A28C9BF89CA0}" type="presParOf" srcId="{1B01E034-46AD-4119-9EFB-903D65E2E084}" destId="{E8034337-E06E-4E24-BCFD-00182414E5AF}" srcOrd="1" destOrd="0" presId="urn:microsoft.com/office/officeart/2005/8/layout/hProcess10"/>
    <dgm:cxn modelId="{D1FE9447-92E1-4CE8-81CA-7F9E03B9E7FF}" type="presParOf" srcId="{1172920F-4EB4-4EB6-B47B-58BDC8560C60}" destId="{5A4FAD4E-3525-4970-B2CA-1CC91C4F046A}" srcOrd="5" destOrd="0" presId="urn:microsoft.com/office/officeart/2005/8/layout/hProcess10"/>
    <dgm:cxn modelId="{CA4AE0D2-B018-4191-A88E-17464C100935}" type="presParOf" srcId="{5A4FAD4E-3525-4970-B2CA-1CC91C4F046A}" destId="{C13DF0F3-D2D1-4258-BDA3-655BE6DC1CED}" srcOrd="0" destOrd="0" presId="urn:microsoft.com/office/officeart/2005/8/layout/hProcess10"/>
    <dgm:cxn modelId="{A0EA7C87-3ABF-493F-AEA3-93075CCC83E2}" type="presParOf" srcId="{1172920F-4EB4-4EB6-B47B-58BDC8560C60}" destId="{9F33D82F-74F8-4C3B-898B-1AD88E919AE5}" srcOrd="6" destOrd="0" presId="urn:microsoft.com/office/officeart/2005/8/layout/hProcess10"/>
    <dgm:cxn modelId="{EDEBBAD9-8AB9-41E6-ACE6-9294B9AFCE38}" type="presParOf" srcId="{9F33D82F-74F8-4C3B-898B-1AD88E919AE5}" destId="{FC89D689-5569-49FD-980E-CD5C280E16DB}" srcOrd="0" destOrd="0" presId="urn:microsoft.com/office/officeart/2005/8/layout/hProcess10"/>
    <dgm:cxn modelId="{61AC8002-E40E-4D84-A2E4-1B56A4E9A29A}" type="presParOf" srcId="{9F33D82F-74F8-4C3B-898B-1AD88E919AE5}" destId="{1F21F01A-60A8-4B12-BE94-586758AE3C5E}" srcOrd="1" destOrd="0" presId="urn:microsoft.com/office/officeart/2005/8/layout/hProcess10"/>
    <dgm:cxn modelId="{F10A897C-9FD4-4445-8A10-37F4C35B40AC}" type="presParOf" srcId="{1172920F-4EB4-4EB6-B47B-58BDC8560C60}" destId="{46F2B7BF-3604-475E-899B-D7743511F959}" srcOrd="7" destOrd="0" presId="urn:microsoft.com/office/officeart/2005/8/layout/hProcess10"/>
    <dgm:cxn modelId="{76FBB113-835C-4E50-BBEE-414933B92E56}" type="presParOf" srcId="{46F2B7BF-3604-475E-899B-D7743511F959}" destId="{1A54066C-0323-4253-A687-7DC3C291F5B6}" srcOrd="0" destOrd="0" presId="urn:microsoft.com/office/officeart/2005/8/layout/hProcess10"/>
    <dgm:cxn modelId="{C7D8B2F3-68D5-4A7E-9B6C-AB132904EA29}" type="presParOf" srcId="{1172920F-4EB4-4EB6-B47B-58BDC8560C60}" destId="{ADFC74C1-B4E8-4987-89FC-215DF365A52E}" srcOrd="8" destOrd="0" presId="urn:microsoft.com/office/officeart/2005/8/layout/hProcess10"/>
    <dgm:cxn modelId="{2B4BE8A3-9E0D-4CD8-836F-BA9928F67C2F}" type="presParOf" srcId="{ADFC74C1-B4E8-4987-89FC-215DF365A52E}" destId="{716FD672-DF8A-43EF-966C-797825A875F6}" srcOrd="0" destOrd="0" presId="urn:microsoft.com/office/officeart/2005/8/layout/hProcess10"/>
    <dgm:cxn modelId="{4E96AD68-FCFF-41AF-A5B7-63059BC15876}" type="presParOf" srcId="{ADFC74C1-B4E8-4987-89FC-215DF365A52E}" destId="{E7A96097-AD05-4D98-A220-52B4265FE013}" srcOrd="1" destOrd="0" presId="urn:microsoft.com/office/officeart/2005/8/layout/hProcess10"/>
    <dgm:cxn modelId="{A98CF53B-FAF7-416F-9EE3-87E92F3F5747}" type="presParOf" srcId="{1172920F-4EB4-4EB6-B47B-58BDC8560C60}" destId="{C6AC9D3C-5D00-40D1-AA7D-24F3DEC518C1}" srcOrd="9" destOrd="0" presId="urn:microsoft.com/office/officeart/2005/8/layout/hProcess10"/>
    <dgm:cxn modelId="{2CFD4CC6-8057-42F8-B499-4090AB280811}" type="presParOf" srcId="{C6AC9D3C-5D00-40D1-AA7D-24F3DEC518C1}" destId="{447B87AD-E164-4C65-84B8-7255B355F9B3}" srcOrd="0" destOrd="0" presId="urn:microsoft.com/office/officeart/2005/8/layout/hProcess10"/>
    <dgm:cxn modelId="{89AE1A14-4760-419C-A6B5-904EC7597ABA}" type="presParOf" srcId="{1172920F-4EB4-4EB6-B47B-58BDC8560C60}" destId="{EAC9379F-A0CF-4393-AAAE-E438E32E6082}" srcOrd="10" destOrd="0" presId="urn:microsoft.com/office/officeart/2005/8/layout/hProcess10"/>
    <dgm:cxn modelId="{1FAC8FA4-F22D-4EA3-B542-33C7EA051AEF}" type="presParOf" srcId="{EAC9379F-A0CF-4393-AAAE-E438E32E6082}" destId="{59047A27-D199-4C70-9C0A-4BCC85C2CEF8}" srcOrd="0" destOrd="0" presId="urn:microsoft.com/office/officeart/2005/8/layout/hProcess10"/>
    <dgm:cxn modelId="{D9A631BD-AA09-4341-AB3F-5C387EF3B5E0}" type="presParOf" srcId="{EAC9379F-A0CF-4393-AAAE-E438E32E6082}" destId="{25B3C308-274D-40F1-B861-EFD272DCC435}"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FDA718-C337-4E2C-8025-99676DE9C78E}" type="doc">
      <dgm:prSet loTypeId="urn:microsoft.com/office/officeart/2005/8/layout/chevron1" loCatId="process" qsTypeId="urn:microsoft.com/office/officeart/2005/8/quickstyle/simple1" qsCatId="simple" csTypeId="urn:microsoft.com/office/officeart/2005/8/colors/accent1_2" csCatId="accent1" phldr="1"/>
      <dgm:spPr/>
    </dgm:pt>
    <dgm:pt modelId="{5D131C5D-8C67-444B-8D0D-B6B9291872B6}" type="pres">
      <dgm:prSet presAssocID="{94FDA718-C337-4E2C-8025-99676DE9C78E}" presName="Name0" presStyleCnt="0">
        <dgm:presLayoutVars>
          <dgm:dir/>
          <dgm:animLvl val="lvl"/>
          <dgm:resizeHandles val="exact"/>
        </dgm:presLayoutVars>
      </dgm:prSet>
      <dgm:spPr/>
    </dgm:pt>
  </dgm:ptLst>
  <dgm:cxnLst>
    <dgm:cxn modelId="{D0C6E239-F305-4424-968C-898357603110}" type="presOf" srcId="{94FDA718-C337-4E2C-8025-99676DE9C78E}" destId="{5D131C5D-8C67-444B-8D0D-B6B9291872B6}" srcOrd="0" destOrd="0" presId="urn:microsoft.com/office/officeart/2005/8/layout/chevron1"/>
  </dgm:cxnLst>
  <dgm:bg>
    <a:solidFill>
      <a:schemeClr val="bg1"/>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B5135-6493-40AB-A853-D985A3BEE744}">
      <dsp:nvSpPr>
        <dsp:cNvPr id="0" name=""/>
        <dsp:cNvSpPr/>
      </dsp:nvSpPr>
      <dsp:spPr>
        <a:xfrm>
          <a:off x="1407" y="104103"/>
          <a:ext cx="1652976" cy="2116393"/>
        </a:xfrm>
        <a:prstGeom prst="roundRect">
          <a:avLst>
            <a:gd name="adj" fmla="val 10000"/>
          </a:avLst>
        </a:prstGeom>
        <a:blipFill rotWithShape="1">
          <a:blip xmlns:r="http://schemas.openxmlformats.org/officeDocument/2006/relationships" r:embed="rId1"/>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089543-608B-4330-9839-106BEEEB1BE4}">
      <dsp:nvSpPr>
        <dsp:cNvPr id="0" name=""/>
        <dsp:cNvSpPr/>
      </dsp:nvSpPr>
      <dsp:spPr>
        <a:xfrm>
          <a:off x="203866" y="1838444"/>
          <a:ext cx="1338461" cy="212471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Extract Frames</a:t>
          </a:r>
        </a:p>
      </dsp:txBody>
      <dsp:txXfrm>
        <a:off x="243068" y="1877646"/>
        <a:ext cx="1260057" cy="2046309"/>
      </dsp:txXfrm>
    </dsp:sp>
    <dsp:sp modelId="{E8DE6E36-AEB0-4122-8814-5555F31C45EF}">
      <dsp:nvSpPr>
        <dsp:cNvPr id="0" name=""/>
        <dsp:cNvSpPr/>
      </dsp:nvSpPr>
      <dsp:spPr>
        <a:xfrm>
          <a:off x="1754597" y="2507633"/>
          <a:ext cx="135608"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54597" y="2556272"/>
        <a:ext cx="94926" cy="145919"/>
      </dsp:txXfrm>
    </dsp:sp>
    <dsp:sp modelId="{AB3D1D9D-83DE-452D-A280-6F40676FB951}">
      <dsp:nvSpPr>
        <dsp:cNvPr id="0" name=""/>
        <dsp:cNvSpPr/>
      </dsp:nvSpPr>
      <dsp:spPr>
        <a:xfrm>
          <a:off x="2041835" y="104103"/>
          <a:ext cx="1652976" cy="2116393"/>
        </a:xfrm>
        <a:prstGeom prst="roundRect">
          <a:avLst>
            <a:gd name="adj" fmla="val 10000"/>
          </a:avLst>
        </a:prstGeom>
        <a:blipFill rotWithShape="1">
          <a:blip xmlns:r="http://schemas.openxmlformats.org/officeDocument/2006/relationships" r:embed="rId2"/>
          <a:srcRect/>
          <a:stretch>
            <a:fillRect l="-38000" r="-3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C0157B-3C16-44B4-BF22-188B936E7C17}">
      <dsp:nvSpPr>
        <dsp:cNvPr id="0" name=""/>
        <dsp:cNvSpPr/>
      </dsp:nvSpPr>
      <dsp:spPr>
        <a:xfrm>
          <a:off x="2226147" y="1838444"/>
          <a:ext cx="1338461" cy="2124713"/>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Segment Body</a:t>
          </a:r>
        </a:p>
      </dsp:txBody>
      <dsp:txXfrm>
        <a:off x="2265349" y="1877646"/>
        <a:ext cx="1260057" cy="2046309"/>
      </dsp:txXfrm>
    </dsp:sp>
    <dsp:sp modelId="{11D44A3F-2D1F-44ED-88E9-D0164BCA85C7}">
      <dsp:nvSpPr>
        <dsp:cNvPr id="0" name=""/>
        <dsp:cNvSpPr/>
      </dsp:nvSpPr>
      <dsp:spPr>
        <a:xfrm>
          <a:off x="3799679" y="2507633"/>
          <a:ext cx="139915"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99679" y="2556272"/>
        <a:ext cx="97941" cy="145919"/>
      </dsp:txXfrm>
    </dsp:sp>
    <dsp:sp modelId="{DE71E667-B7A5-49DB-85F7-F9D8518B379D}">
      <dsp:nvSpPr>
        <dsp:cNvPr id="0" name=""/>
        <dsp:cNvSpPr/>
      </dsp:nvSpPr>
      <dsp:spPr>
        <a:xfrm>
          <a:off x="4094571" y="104103"/>
          <a:ext cx="1652976" cy="2116393"/>
        </a:xfrm>
        <a:prstGeom prst="roundRect">
          <a:avLst>
            <a:gd name="adj" fmla="val 10000"/>
          </a:avLst>
        </a:prstGeom>
        <a:blipFill rotWithShape="1">
          <a:blip xmlns:r="http://schemas.openxmlformats.org/officeDocument/2006/relationships" r:embed="rId3"/>
          <a:srcRect/>
          <a:stretch>
            <a:fillRect t="-24000" b="-2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034337-E06E-4E24-BCFD-00182414E5AF}">
      <dsp:nvSpPr>
        <dsp:cNvPr id="0" name=""/>
        <dsp:cNvSpPr/>
      </dsp:nvSpPr>
      <dsp:spPr>
        <a:xfrm>
          <a:off x="4278883" y="1838444"/>
          <a:ext cx="1338461" cy="2124713"/>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Good Bad Classifier</a:t>
          </a:r>
        </a:p>
      </dsp:txBody>
      <dsp:txXfrm>
        <a:off x="4318085" y="1877646"/>
        <a:ext cx="1260057" cy="2046309"/>
      </dsp:txXfrm>
    </dsp:sp>
    <dsp:sp modelId="{5A4FAD4E-3525-4970-B2CA-1CC91C4F046A}">
      <dsp:nvSpPr>
        <dsp:cNvPr id="0" name=""/>
        <dsp:cNvSpPr/>
      </dsp:nvSpPr>
      <dsp:spPr>
        <a:xfrm>
          <a:off x="5852415" y="2507633"/>
          <a:ext cx="139915"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52415" y="2556272"/>
        <a:ext cx="97941" cy="145919"/>
      </dsp:txXfrm>
    </dsp:sp>
    <dsp:sp modelId="{FC89D689-5569-49FD-980E-CD5C280E16DB}">
      <dsp:nvSpPr>
        <dsp:cNvPr id="0" name=""/>
        <dsp:cNvSpPr/>
      </dsp:nvSpPr>
      <dsp:spPr>
        <a:xfrm>
          <a:off x="6147307" y="104103"/>
          <a:ext cx="1652976" cy="2116393"/>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51000" r="-15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21F01A-60A8-4B12-BE94-586758AE3C5E}">
      <dsp:nvSpPr>
        <dsp:cNvPr id="0" name=""/>
        <dsp:cNvSpPr/>
      </dsp:nvSpPr>
      <dsp:spPr>
        <a:xfrm>
          <a:off x="6331619" y="1838444"/>
          <a:ext cx="1338461" cy="212471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Image Pre-processing</a:t>
          </a:r>
        </a:p>
      </dsp:txBody>
      <dsp:txXfrm>
        <a:off x="6370821" y="1877646"/>
        <a:ext cx="1260057" cy="2046309"/>
      </dsp:txXfrm>
    </dsp:sp>
    <dsp:sp modelId="{46F2B7BF-3604-475E-899B-D7743511F959}">
      <dsp:nvSpPr>
        <dsp:cNvPr id="0" name=""/>
        <dsp:cNvSpPr/>
      </dsp:nvSpPr>
      <dsp:spPr>
        <a:xfrm>
          <a:off x="7905150" y="2507633"/>
          <a:ext cx="139915"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905150" y="2556272"/>
        <a:ext cx="97941" cy="145919"/>
      </dsp:txXfrm>
    </dsp:sp>
    <dsp:sp modelId="{716FD672-DF8A-43EF-966C-797825A875F6}">
      <dsp:nvSpPr>
        <dsp:cNvPr id="0" name=""/>
        <dsp:cNvSpPr/>
      </dsp:nvSpPr>
      <dsp:spPr>
        <a:xfrm>
          <a:off x="8200043" y="104103"/>
          <a:ext cx="1652976" cy="2116393"/>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96097-AD05-4D98-A220-52B4265FE013}">
      <dsp:nvSpPr>
        <dsp:cNvPr id="0" name=""/>
        <dsp:cNvSpPr/>
      </dsp:nvSpPr>
      <dsp:spPr>
        <a:xfrm>
          <a:off x="8384355" y="1838444"/>
          <a:ext cx="1338461" cy="2124713"/>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Individual ID</a:t>
          </a:r>
        </a:p>
      </dsp:txBody>
      <dsp:txXfrm>
        <a:off x="8423557" y="1877646"/>
        <a:ext cx="1260057" cy="2046309"/>
      </dsp:txXfrm>
    </dsp:sp>
    <dsp:sp modelId="{C6AC9D3C-5D00-40D1-AA7D-24F3DEC518C1}">
      <dsp:nvSpPr>
        <dsp:cNvPr id="0" name=""/>
        <dsp:cNvSpPr/>
      </dsp:nvSpPr>
      <dsp:spPr>
        <a:xfrm>
          <a:off x="9957886" y="2507633"/>
          <a:ext cx="139915"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957886" y="2556272"/>
        <a:ext cx="97941" cy="145919"/>
      </dsp:txXfrm>
    </dsp:sp>
    <dsp:sp modelId="{59047A27-D199-4C70-9C0A-4BCC85C2CEF8}">
      <dsp:nvSpPr>
        <dsp:cNvPr id="0" name=""/>
        <dsp:cNvSpPr/>
      </dsp:nvSpPr>
      <dsp:spPr>
        <a:xfrm>
          <a:off x="10252778" y="104103"/>
          <a:ext cx="1652976" cy="2116393"/>
        </a:xfrm>
        <a:prstGeom prst="roundRect">
          <a:avLst>
            <a:gd name="adj" fmla="val 10000"/>
          </a:avLst>
        </a:prstGeom>
        <a:blipFill rotWithShape="1">
          <a:blip xmlns:r="http://schemas.openxmlformats.org/officeDocument/2006/relationships" r:embed="rId6"/>
          <a:srcRect/>
          <a:stretch>
            <a:fillRect l="-10000" r="-1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B3C308-274D-40F1-B861-EFD272DCC435}">
      <dsp:nvSpPr>
        <dsp:cNvPr id="0" name=""/>
        <dsp:cNvSpPr/>
      </dsp:nvSpPr>
      <dsp:spPr>
        <a:xfrm>
          <a:off x="10437090" y="1838444"/>
          <a:ext cx="1338461" cy="212471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Feature extraction</a:t>
          </a:r>
        </a:p>
      </dsp:txBody>
      <dsp:txXfrm>
        <a:off x="10476292" y="1877646"/>
        <a:ext cx="1260057" cy="20463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CF73B-C84F-4A65-A16B-301205E7DA54}">
      <dsp:nvSpPr>
        <dsp:cNvPr id="0" name=""/>
        <dsp:cNvSpPr/>
      </dsp:nvSpPr>
      <dsp:spPr>
        <a:xfrm>
          <a:off x="0" y="0"/>
          <a:ext cx="2725770" cy="136288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n-US" sz="4100" kern="1200" dirty="0"/>
            <a:t>Advantages</a:t>
          </a:r>
        </a:p>
      </dsp:txBody>
      <dsp:txXfrm>
        <a:off x="39918" y="39918"/>
        <a:ext cx="2645934" cy="1283049"/>
      </dsp:txXfrm>
    </dsp:sp>
    <dsp:sp modelId="{C1EBCCE6-3777-4BAD-BEA7-84C23B9D9498}">
      <dsp:nvSpPr>
        <dsp:cNvPr id="0" name=""/>
        <dsp:cNvSpPr/>
      </dsp:nvSpPr>
      <dsp:spPr>
        <a:xfrm>
          <a:off x="272577" y="1362885"/>
          <a:ext cx="265837" cy="921256"/>
        </a:xfrm>
        <a:custGeom>
          <a:avLst/>
          <a:gdLst/>
          <a:ahLst/>
          <a:cxnLst/>
          <a:rect l="0" t="0" r="0" b="0"/>
          <a:pathLst>
            <a:path>
              <a:moveTo>
                <a:pt x="0" y="0"/>
              </a:moveTo>
              <a:lnTo>
                <a:pt x="0" y="921256"/>
              </a:lnTo>
              <a:lnTo>
                <a:pt x="265837" y="921256"/>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BFC322-A997-4893-B122-51CA7686E6F1}">
      <dsp:nvSpPr>
        <dsp:cNvPr id="0" name=""/>
        <dsp:cNvSpPr/>
      </dsp:nvSpPr>
      <dsp:spPr>
        <a:xfrm>
          <a:off x="538414" y="1602699"/>
          <a:ext cx="4303140" cy="1362885"/>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CHTC staff is incredibly helpful and has been available to help us troubleshoot issues and create solutions to any problems (especially Dr. Andrew Owen</a:t>
          </a:r>
          <a:r>
            <a:rPr lang="en-US" sz="1900" kern="1200" dirty="0"/>
            <a:t>)</a:t>
          </a:r>
        </a:p>
      </dsp:txBody>
      <dsp:txXfrm>
        <a:off x="578332" y="1642617"/>
        <a:ext cx="4223304" cy="1283049"/>
      </dsp:txXfrm>
    </dsp:sp>
    <dsp:sp modelId="{81EE175B-AE6B-46FD-9FAF-85D6AB1E4F22}">
      <dsp:nvSpPr>
        <dsp:cNvPr id="0" name=""/>
        <dsp:cNvSpPr/>
      </dsp:nvSpPr>
      <dsp:spPr>
        <a:xfrm>
          <a:off x="272577" y="1362885"/>
          <a:ext cx="265837" cy="2624863"/>
        </a:xfrm>
        <a:custGeom>
          <a:avLst/>
          <a:gdLst/>
          <a:ahLst/>
          <a:cxnLst/>
          <a:rect l="0" t="0" r="0" b="0"/>
          <a:pathLst>
            <a:path>
              <a:moveTo>
                <a:pt x="0" y="0"/>
              </a:moveTo>
              <a:lnTo>
                <a:pt x="0" y="2624863"/>
              </a:lnTo>
              <a:lnTo>
                <a:pt x="265837" y="2624863"/>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15C71F-597B-4331-A088-88AFD8ACD9C0}">
      <dsp:nvSpPr>
        <dsp:cNvPr id="0" name=""/>
        <dsp:cNvSpPr/>
      </dsp:nvSpPr>
      <dsp:spPr>
        <a:xfrm>
          <a:off x="538414" y="3306305"/>
          <a:ext cx="4298801" cy="1362885"/>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953895"/>
              <a:satOff val="-21764"/>
              <a:lumOff val="80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The resources and support available through CHTC has allowed me to perform this large-scale, novel research that otherwise would not be possible</a:t>
          </a:r>
        </a:p>
      </dsp:txBody>
      <dsp:txXfrm>
        <a:off x="578332" y="3346223"/>
        <a:ext cx="4218965" cy="1283049"/>
      </dsp:txXfrm>
    </dsp:sp>
    <dsp:sp modelId="{92637956-D5D7-42C3-B383-8DF212572527}">
      <dsp:nvSpPr>
        <dsp:cNvPr id="0" name=""/>
        <dsp:cNvSpPr/>
      </dsp:nvSpPr>
      <dsp:spPr>
        <a:xfrm>
          <a:off x="5636319" y="0"/>
          <a:ext cx="2725770" cy="1362885"/>
        </a:xfrm>
        <a:prstGeom prst="roundRect">
          <a:avLst>
            <a:gd name="adj" fmla="val 10000"/>
          </a:avLst>
        </a:prstGeom>
        <a:solidFill>
          <a:schemeClr val="accent2">
            <a:hueOff val="1907789"/>
            <a:satOff val="-43528"/>
            <a:lumOff val="160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n-US" sz="4100" kern="1200" dirty="0"/>
            <a:t>Current Limitations</a:t>
          </a:r>
        </a:p>
      </dsp:txBody>
      <dsp:txXfrm>
        <a:off x="5676237" y="39918"/>
        <a:ext cx="2645934" cy="1283049"/>
      </dsp:txXfrm>
    </dsp:sp>
    <dsp:sp modelId="{61A59289-FF55-491D-9E7F-861ABC2E92FF}">
      <dsp:nvSpPr>
        <dsp:cNvPr id="0" name=""/>
        <dsp:cNvSpPr/>
      </dsp:nvSpPr>
      <dsp:spPr>
        <a:xfrm>
          <a:off x="5908896" y="1362885"/>
          <a:ext cx="272560" cy="949250"/>
        </a:xfrm>
        <a:custGeom>
          <a:avLst/>
          <a:gdLst/>
          <a:ahLst/>
          <a:cxnLst/>
          <a:rect l="0" t="0" r="0" b="0"/>
          <a:pathLst>
            <a:path>
              <a:moveTo>
                <a:pt x="0" y="0"/>
              </a:moveTo>
              <a:lnTo>
                <a:pt x="0" y="949250"/>
              </a:lnTo>
              <a:lnTo>
                <a:pt x="272560" y="949250"/>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5AA84-74A8-40E3-9EE7-CD9CBF020647}">
      <dsp:nvSpPr>
        <dsp:cNvPr id="0" name=""/>
        <dsp:cNvSpPr/>
      </dsp:nvSpPr>
      <dsp:spPr>
        <a:xfrm>
          <a:off x="6181456" y="1630693"/>
          <a:ext cx="3695664" cy="1362885"/>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Data transfer and storage has been a personal struggle, which was facilitated by utilizing Pelican</a:t>
          </a:r>
        </a:p>
      </dsp:txBody>
      <dsp:txXfrm>
        <a:off x="6221374" y="1670611"/>
        <a:ext cx="3615828" cy="12830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B5135-6493-40AB-A853-D985A3BEE744}">
      <dsp:nvSpPr>
        <dsp:cNvPr id="0" name=""/>
        <dsp:cNvSpPr/>
      </dsp:nvSpPr>
      <dsp:spPr>
        <a:xfrm>
          <a:off x="1407" y="104103"/>
          <a:ext cx="1652976" cy="2116393"/>
        </a:xfrm>
        <a:prstGeom prst="roundRect">
          <a:avLst>
            <a:gd name="adj" fmla="val 10000"/>
          </a:avLst>
        </a:prstGeom>
        <a:blipFill rotWithShape="1">
          <a:blip xmlns:r="http://schemas.openxmlformats.org/officeDocument/2006/relationships" r:embed="rId1"/>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089543-608B-4330-9839-106BEEEB1BE4}">
      <dsp:nvSpPr>
        <dsp:cNvPr id="0" name=""/>
        <dsp:cNvSpPr/>
      </dsp:nvSpPr>
      <dsp:spPr>
        <a:xfrm>
          <a:off x="203866" y="1838444"/>
          <a:ext cx="1338461" cy="212471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Extract Frames</a:t>
          </a:r>
        </a:p>
      </dsp:txBody>
      <dsp:txXfrm>
        <a:off x="243068" y="1877646"/>
        <a:ext cx="1260057" cy="2046309"/>
      </dsp:txXfrm>
    </dsp:sp>
    <dsp:sp modelId="{E8DE6E36-AEB0-4122-8814-5555F31C45EF}">
      <dsp:nvSpPr>
        <dsp:cNvPr id="0" name=""/>
        <dsp:cNvSpPr/>
      </dsp:nvSpPr>
      <dsp:spPr>
        <a:xfrm>
          <a:off x="1754597" y="2507633"/>
          <a:ext cx="135608"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754597" y="2556272"/>
        <a:ext cx="94926" cy="145919"/>
      </dsp:txXfrm>
    </dsp:sp>
    <dsp:sp modelId="{AB3D1D9D-83DE-452D-A280-6F40676FB951}">
      <dsp:nvSpPr>
        <dsp:cNvPr id="0" name=""/>
        <dsp:cNvSpPr/>
      </dsp:nvSpPr>
      <dsp:spPr>
        <a:xfrm>
          <a:off x="2041835" y="104103"/>
          <a:ext cx="1652976" cy="2116393"/>
        </a:xfrm>
        <a:prstGeom prst="roundRect">
          <a:avLst>
            <a:gd name="adj" fmla="val 10000"/>
          </a:avLst>
        </a:prstGeom>
        <a:blipFill rotWithShape="1">
          <a:blip xmlns:r="http://schemas.openxmlformats.org/officeDocument/2006/relationships" r:embed="rId2"/>
          <a:srcRect/>
          <a:stretch>
            <a:fillRect l="-38000" r="-3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C0157B-3C16-44B4-BF22-188B936E7C17}">
      <dsp:nvSpPr>
        <dsp:cNvPr id="0" name=""/>
        <dsp:cNvSpPr/>
      </dsp:nvSpPr>
      <dsp:spPr>
        <a:xfrm>
          <a:off x="2226147" y="1838444"/>
          <a:ext cx="1338461" cy="2124713"/>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Segment Body</a:t>
          </a:r>
        </a:p>
      </dsp:txBody>
      <dsp:txXfrm>
        <a:off x="2265349" y="1877646"/>
        <a:ext cx="1260057" cy="2046309"/>
      </dsp:txXfrm>
    </dsp:sp>
    <dsp:sp modelId="{11D44A3F-2D1F-44ED-88E9-D0164BCA85C7}">
      <dsp:nvSpPr>
        <dsp:cNvPr id="0" name=""/>
        <dsp:cNvSpPr/>
      </dsp:nvSpPr>
      <dsp:spPr>
        <a:xfrm>
          <a:off x="3799679" y="2507633"/>
          <a:ext cx="139915"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99679" y="2556272"/>
        <a:ext cx="97941" cy="145919"/>
      </dsp:txXfrm>
    </dsp:sp>
    <dsp:sp modelId="{DE71E667-B7A5-49DB-85F7-F9D8518B379D}">
      <dsp:nvSpPr>
        <dsp:cNvPr id="0" name=""/>
        <dsp:cNvSpPr/>
      </dsp:nvSpPr>
      <dsp:spPr>
        <a:xfrm>
          <a:off x="4094571" y="104103"/>
          <a:ext cx="1652976" cy="2116393"/>
        </a:xfrm>
        <a:prstGeom prst="roundRect">
          <a:avLst>
            <a:gd name="adj" fmla="val 10000"/>
          </a:avLst>
        </a:prstGeom>
        <a:blipFill rotWithShape="1">
          <a:blip xmlns:r="http://schemas.openxmlformats.org/officeDocument/2006/relationships" r:embed="rId3"/>
          <a:srcRect/>
          <a:stretch>
            <a:fillRect t="-24000" b="-2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034337-E06E-4E24-BCFD-00182414E5AF}">
      <dsp:nvSpPr>
        <dsp:cNvPr id="0" name=""/>
        <dsp:cNvSpPr/>
      </dsp:nvSpPr>
      <dsp:spPr>
        <a:xfrm>
          <a:off x="4278883" y="1838444"/>
          <a:ext cx="1338461" cy="2124713"/>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Good Bad Classifier</a:t>
          </a:r>
        </a:p>
      </dsp:txBody>
      <dsp:txXfrm>
        <a:off x="4318085" y="1877646"/>
        <a:ext cx="1260057" cy="2046309"/>
      </dsp:txXfrm>
    </dsp:sp>
    <dsp:sp modelId="{5A4FAD4E-3525-4970-B2CA-1CC91C4F046A}">
      <dsp:nvSpPr>
        <dsp:cNvPr id="0" name=""/>
        <dsp:cNvSpPr/>
      </dsp:nvSpPr>
      <dsp:spPr>
        <a:xfrm>
          <a:off x="5852415" y="2507633"/>
          <a:ext cx="139915"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52415" y="2556272"/>
        <a:ext cx="97941" cy="145919"/>
      </dsp:txXfrm>
    </dsp:sp>
    <dsp:sp modelId="{FC89D689-5569-49FD-980E-CD5C280E16DB}">
      <dsp:nvSpPr>
        <dsp:cNvPr id="0" name=""/>
        <dsp:cNvSpPr/>
      </dsp:nvSpPr>
      <dsp:spPr>
        <a:xfrm>
          <a:off x="6147307" y="104103"/>
          <a:ext cx="1652976" cy="2116393"/>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51000" r="-15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21F01A-60A8-4B12-BE94-586758AE3C5E}">
      <dsp:nvSpPr>
        <dsp:cNvPr id="0" name=""/>
        <dsp:cNvSpPr/>
      </dsp:nvSpPr>
      <dsp:spPr>
        <a:xfrm>
          <a:off x="6331619" y="1838444"/>
          <a:ext cx="1338461" cy="212471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Image Pre-processing</a:t>
          </a:r>
        </a:p>
      </dsp:txBody>
      <dsp:txXfrm>
        <a:off x="6370821" y="1877646"/>
        <a:ext cx="1260057" cy="2046309"/>
      </dsp:txXfrm>
    </dsp:sp>
    <dsp:sp modelId="{46F2B7BF-3604-475E-899B-D7743511F959}">
      <dsp:nvSpPr>
        <dsp:cNvPr id="0" name=""/>
        <dsp:cNvSpPr/>
      </dsp:nvSpPr>
      <dsp:spPr>
        <a:xfrm>
          <a:off x="7905150" y="2507633"/>
          <a:ext cx="139915"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7905150" y="2556272"/>
        <a:ext cx="97941" cy="145919"/>
      </dsp:txXfrm>
    </dsp:sp>
    <dsp:sp modelId="{716FD672-DF8A-43EF-966C-797825A875F6}">
      <dsp:nvSpPr>
        <dsp:cNvPr id="0" name=""/>
        <dsp:cNvSpPr/>
      </dsp:nvSpPr>
      <dsp:spPr>
        <a:xfrm>
          <a:off x="8200043" y="104103"/>
          <a:ext cx="1652976" cy="2116393"/>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96097-AD05-4D98-A220-52B4265FE013}">
      <dsp:nvSpPr>
        <dsp:cNvPr id="0" name=""/>
        <dsp:cNvSpPr/>
      </dsp:nvSpPr>
      <dsp:spPr>
        <a:xfrm>
          <a:off x="8384355" y="1838444"/>
          <a:ext cx="1338461" cy="2124713"/>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Individual ID</a:t>
          </a:r>
        </a:p>
      </dsp:txBody>
      <dsp:txXfrm>
        <a:off x="8423557" y="1877646"/>
        <a:ext cx="1260057" cy="2046309"/>
      </dsp:txXfrm>
    </dsp:sp>
    <dsp:sp modelId="{C6AC9D3C-5D00-40D1-AA7D-24F3DEC518C1}">
      <dsp:nvSpPr>
        <dsp:cNvPr id="0" name=""/>
        <dsp:cNvSpPr/>
      </dsp:nvSpPr>
      <dsp:spPr>
        <a:xfrm>
          <a:off x="9957886" y="2507633"/>
          <a:ext cx="139915" cy="2431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957886" y="2556272"/>
        <a:ext cx="97941" cy="145919"/>
      </dsp:txXfrm>
    </dsp:sp>
    <dsp:sp modelId="{59047A27-D199-4C70-9C0A-4BCC85C2CEF8}">
      <dsp:nvSpPr>
        <dsp:cNvPr id="0" name=""/>
        <dsp:cNvSpPr/>
      </dsp:nvSpPr>
      <dsp:spPr>
        <a:xfrm>
          <a:off x="10252778" y="104103"/>
          <a:ext cx="1652976" cy="2116393"/>
        </a:xfrm>
        <a:prstGeom prst="roundRect">
          <a:avLst>
            <a:gd name="adj" fmla="val 10000"/>
          </a:avLst>
        </a:prstGeom>
        <a:blipFill rotWithShape="1">
          <a:blip xmlns:r="http://schemas.openxmlformats.org/officeDocument/2006/relationships" r:embed="rId6"/>
          <a:srcRect/>
          <a:stretch>
            <a:fillRect l="-10000" r="-1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B3C308-274D-40F1-B861-EFD272DCC435}">
      <dsp:nvSpPr>
        <dsp:cNvPr id="0" name=""/>
        <dsp:cNvSpPr/>
      </dsp:nvSpPr>
      <dsp:spPr>
        <a:xfrm>
          <a:off x="10437090" y="1838444"/>
          <a:ext cx="1338461" cy="2124713"/>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Feature extraction</a:t>
          </a:r>
        </a:p>
      </dsp:txBody>
      <dsp:txXfrm>
        <a:off x="10476292" y="1877646"/>
        <a:ext cx="1260057" cy="20463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71139-13C8-4DE2-BF4C-F995037FA4E1}"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D2E51-DD74-466C-BAC7-0272ED58FE87}" type="slidenum">
              <a:rPr lang="en-US" smtClean="0"/>
              <a:t>‹#›</a:t>
            </a:fld>
            <a:endParaRPr lang="en-US"/>
          </a:p>
        </p:txBody>
      </p:sp>
    </p:spTree>
    <p:extLst>
      <p:ext uri="{BB962C8B-B14F-4D97-AF65-F5344CB8AC3E}">
        <p14:creationId xmlns:p14="http://schemas.microsoft.com/office/powerpoint/2010/main" val="174493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**associated***</a:t>
            </a:r>
          </a:p>
          <a:p>
            <a:r>
              <a:rPr lang="en-US" dirty="0"/>
              <a:t>Don’t use causal statement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33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5A352-A628-7E5D-D2B7-21AF7F874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D96BA-04D8-29F6-9A79-0CB53FEE5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B03674-35F5-611B-FCBB-08D8A99205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and explain depth imaging*</a:t>
            </a:r>
          </a:p>
        </p:txBody>
      </p:sp>
      <p:sp>
        <p:nvSpPr>
          <p:cNvPr id="4" name="Slide Number Placeholder 3">
            <a:extLst>
              <a:ext uri="{FF2B5EF4-FFF2-40B4-BE49-F238E27FC236}">
                <a16:creationId xmlns:a16="http://schemas.microsoft.com/office/drawing/2014/main" id="{38106B4E-B129-D6E8-4E54-154AB2F9E7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0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1D912-9CC6-1E11-5310-C0CE7D7AE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55181-C4A9-1A68-4A52-0E9220D4C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D3DF8-859A-A005-900E-069767D9A4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and explain depth imaging*</a:t>
            </a:r>
          </a:p>
        </p:txBody>
      </p:sp>
      <p:sp>
        <p:nvSpPr>
          <p:cNvPr id="4" name="Slide Number Placeholder 3">
            <a:extLst>
              <a:ext uri="{FF2B5EF4-FFF2-40B4-BE49-F238E27FC236}">
                <a16:creationId xmlns:a16="http://schemas.microsoft.com/office/drawing/2014/main" id="{790E646A-FBDA-67D4-DB37-A9B72554A7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038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9B93-9534-E41C-DE4C-6AB8B0B81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184AC-DDE6-5210-5159-5787978B2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5A457-4EDB-4CC0-AB3C-7B8978660F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and explain depth imaging*</a:t>
            </a:r>
          </a:p>
        </p:txBody>
      </p:sp>
      <p:sp>
        <p:nvSpPr>
          <p:cNvPr id="4" name="Slide Number Placeholder 3">
            <a:extLst>
              <a:ext uri="{FF2B5EF4-FFF2-40B4-BE49-F238E27FC236}">
                <a16:creationId xmlns:a16="http://schemas.microsoft.com/office/drawing/2014/main" id="{572FA684-CD41-4E8E-C8C5-392E25C6E7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34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3B7D2-2AFC-4D0E-9885-420E547D8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EE87A-5E56-1147-D577-0F4435B5D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CC294-AA57-6B65-9932-B0D6DD3DF2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8CBF53F-8646-CE91-9A9D-2CEA9DE03E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24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CAAE-637E-46AE-9018-9A5CD7C5F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581A39-5006-E1C3-3F9F-CD29FC655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912B5-B45E-8BF5-6241-B65CAEB9F8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AB2CC66-D2F3-F158-26E4-1665EB381B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586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58363-2AB7-4D15-120E-1489F2A11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A691F-1815-8CD5-BD6F-EBA6F2463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E3A4B-B27A-8781-E2CE-6640E555F9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5FD9D57-F579-F19C-F6BD-9D115CA047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210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F945-66BA-0830-DD77-B902B6406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CDB19-2131-9A27-3D44-B075111FB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7F395-27F5-5D43-FE4F-865289BAB8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CA5F02E-0E7E-CCF1-B070-86358C9638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93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B629A-AAEA-C803-85DE-0672D5EF7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2DC4C-F83D-7A69-F60F-F368FACF7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88AEF-A294-5D87-C692-380E3BCA5E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bring back the figures on growth curves, look at the parameters of the curve and how they are related to lactation performance</a:t>
            </a:r>
          </a:p>
        </p:txBody>
      </p:sp>
      <p:sp>
        <p:nvSpPr>
          <p:cNvPr id="4" name="Slide Number Placeholder 3">
            <a:extLst>
              <a:ext uri="{FF2B5EF4-FFF2-40B4-BE49-F238E27FC236}">
                <a16:creationId xmlns:a16="http://schemas.microsoft.com/office/drawing/2014/main" id="{DB25B59A-3B1C-540A-C91B-288BEB0172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06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D1B78-4E0A-46F3-9773-7A7C80AB0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99FD6-8ADF-4A49-C3BC-6B20BAF02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D3A57-1DCE-4980-117C-B2DDABBBF7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CE993BD-D23C-8E12-3587-EA8F97C20F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03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66F6-FFCF-277A-D193-E39CD176C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CA9CD-B86D-0243-34F6-2BAD6347C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6D3E5-EAF0-4135-E73C-0E7466FAA6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1632A8A-3905-5EB7-F484-E313ADA7B8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65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EAAE-C0AA-9F58-93BF-67DD26E05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E53A9-E71B-EB30-D7B3-48F932644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33E54-DFA0-F27B-CDB7-EA99C0050182}"/>
              </a:ext>
            </a:extLst>
          </p:cNvPr>
          <p:cNvSpPr>
            <a:spLocks noGrp="1"/>
          </p:cNvSpPr>
          <p:nvPr>
            <p:ph type="body" idx="1"/>
          </p:nvPr>
        </p:nvSpPr>
        <p:spPr/>
        <p:txBody>
          <a:bodyPr/>
          <a:lstStyle/>
          <a:p>
            <a:pPr algn="l">
              <a:buFont typeface="+mj-lt"/>
              <a:buAutoNum type="arabicPeriod"/>
            </a:pPr>
            <a:r>
              <a:rPr lang="en-US" sz="1200" b="0" i="0" dirty="0">
                <a:solidFill>
                  <a:srgbClr val="000000"/>
                </a:solidFill>
                <a:effectLst/>
                <a:latin typeface="Calibri" panose="020F0502020204030204" pitchFamily="34" charset="0"/>
              </a:rPr>
              <a:t>RESEARCH: Your/your group's general research interests/objectives/questions. You want to give enough context that people can understand your computing or the examples you want to present, but you usually don’t need to dive into specifics of your methodology.</a:t>
            </a:r>
          </a:p>
        </p:txBody>
      </p:sp>
      <p:sp>
        <p:nvSpPr>
          <p:cNvPr id="4" name="Slide Number Placeholder 3">
            <a:extLst>
              <a:ext uri="{FF2B5EF4-FFF2-40B4-BE49-F238E27FC236}">
                <a16:creationId xmlns:a16="http://schemas.microsoft.com/office/drawing/2014/main" id="{5968D826-F87E-CE82-BDAD-C0EE83B63BD9}"/>
              </a:ext>
            </a:extLst>
          </p:cNvPr>
          <p:cNvSpPr>
            <a:spLocks noGrp="1"/>
          </p:cNvSpPr>
          <p:nvPr>
            <p:ph type="sldNum" sz="quarter" idx="5"/>
          </p:nvPr>
        </p:nvSpPr>
        <p:spPr/>
        <p:txBody>
          <a:bodyPr/>
          <a:lstStyle/>
          <a:p>
            <a:fld id="{FEBAAB16-67E7-4A8E-A837-66555BBDDBF3}" type="slidenum">
              <a:rPr lang="en-US" smtClean="0"/>
              <a:t>2</a:t>
            </a:fld>
            <a:endParaRPr lang="en-US"/>
          </a:p>
        </p:txBody>
      </p:sp>
    </p:spTree>
    <p:extLst>
      <p:ext uri="{BB962C8B-B14F-4D97-AF65-F5344CB8AC3E}">
        <p14:creationId xmlns:p14="http://schemas.microsoft.com/office/powerpoint/2010/main" val="1211824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BAAB16-67E7-4A8E-A837-66555BBDDBF3}" type="slidenum">
              <a:rPr lang="en-US" smtClean="0"/>
              <a:t>20</a:t>
            </a:fld>
            <a:endParaRPr lang="en-US"/>
          </a:p>
        </p:txBody>
      </p:sp>
    </p:spTree>
    <p:extLst>
      <p:ext uri="{BB962C8B-B14F-4D97-AF65-F5344CB8AC3E}">
        <p14:creationId xmlns:p14="http://schemas.microsoft.com/office/powerpoint/2010/main" val="406927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sz="1200" b="0" i="0" dirty="0">
                <a:solidFill>
                  <a:srgbClr val="000000"/>
                </a:solidFill>
                <a:effectLst/>
                <a:latin typeface="Calibri" panose="020F0502020204030204" pitchFamily="34" charset="0"/>
              </a:rPr>
              <a:t>RESEARCH: Your/your group's general research interests/objectives/questions. You want to give enough context that people can understand your computing or the examples you want to present, but you usually don’t need to dive into specifics of your methodology.</a:t>
            </a:r>
          </a:p>
        </p:txBody>
      </p:sp>
      <p:sp>
        <p:nvSpPr>
          <p:cNvPr id="4" name="Slide Number Placeholder 3"/>
          <p:cNvSpPr>
            <a:spLocks noGrp="1"/>
          </p:cNvSpPr>
          <p:nvPr>
            <p:ph type="sldNum" sz="quarter" idx="5"/>
          </p:nvPr>
        </p:nvSpPr>
        <p:spPr/>
        <p:txBody>
          <a:bodyPr/>
          <a:lstStyle/>
          <a:p>
            <a:fld id="{FEBAAB16-67E7-4A8E-A837-66555BBDDBF3}" type="slidenum">
              <a:rPr lang="en-US" smtClean="0"/>
              <a:t>3</a:t>
            </a:fld>
            <a:endParaRPr lang="en-US"/>
          </a:p>
        </p:txBody>
      </p:sp>
    </p:spTree>
    <p:extLst>
      <p:ext uri="{BB962C8B-B14F-4D97-AF65-F5344CB8AC3E}">
        <p14:creationId xmlns:p14="http://schemas.microsoft.com/office/powerpoint/2010/main" val="411874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D5541-FDC0-BD71-6EBB-B8C155495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17DAE-991B-1E1E-D781-045BA85BA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47968-E2EA-1C0D-AAD0-3BDC2A1D5E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overview of what’s happening with this trial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that this is from the USDA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 context on the USDA grant before this *** put timeline, describe project more</a:t>
            </a:r>
          </a:p>
        </p:txBody>
      </p:sp>
      <p:sp>
        <p:nvSpPr>
          <p:cNvPr id="4" name="Slide Number Placeholder 3">
            <a:extLst>
              <a:ext uri="{FF2B5EF4-FFF2-40B4-BE49-F238E27FC236}">
                <a16:creationId xmlns:a16="http://schemas.microsoft.com/office/drawing/2014/main" id="{6CDF9CD5-D787-A962-82F2-CEBB6691F399}"/>
              </a:ext>
            </a:extLst>
          </p:cNvPr>
          <p:cNvSpPr>
            <a:spLocks noGrp="1"/>
          </p:cNvSpPr>
          <p:nvPr>
            <p:ph type="sldNum" sz="quarter" idx="5"/>
          </p:nvPr>
        </p:nvSpPr>
        <p:spPr/>
        <p:txBody>
          <a:bodyPr/>
          <a:lstStyle/>
          <a:p>
            <a:fld id="{FEBAAB16-67E7-4A8E-A837-66555BBDDBF3}" type="slidenum">
              <a:rPr lang="en-US" smtClean="0"/>
              <a:t>4</a:t>
            </a:fld>
            <a:endParaRPr lang="en-US"/>
          </a:p>
        </p:txBody>
      </p:sp>
    </p:spTree>
    <p:extLst>
      <p:ext uri="{BB962C8B-B14F-4D97-AF65-F5344CB8AC3E}">
        <p14:creationId xmlns:p14="http://schemas.microsoft.com/office/powerpoint/2010/main" val="13147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A4463-78F3-FAFD-B43E-5F28A4D24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02558-44C4-C1E2-12FE-DC20D61B8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88FFF-C5D8-1D9A-3C25-559740C901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overview of what’s happening with this trial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that this is from the USDA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step for any phenotyping system and for my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*generate a depth image for this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genomics, mammary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 context on the USDA grant before this *** put timeline, describe project more</a:t>
            </a:r>
          </a:p>
        </p:txBody>
      </p:sp>
      <p:sp>
        <p:nvSpPr>
          <p:cNvPr id="4" name="Slide Number Placeholder 3">
            <a:extLst>
              <a:ext uri="{FF2B5EF4-FFF2-40B4-BE49-F238E27FC236}">
                <a16:creationId xmlns:a16="http://schemas.microsoft.com/office/drawing/2014/main" id="{BB0E1C5C-AA7C-DCB8-5331-B1088D941BE9}"/>
              </a:ext>
            </a:extLst>
          </p:cNvPr>
          <p:cNvSpPr>
            <a:spLocks noGrp="1"/>
          </p:cNvSpPr>
          <p:nvPr>
            <p:ph type="sldNum" sz="quarter" idx="5"/>
          </p:nvPr>
        </p:nvSpPr>
        <p:spPr/>
        <p:txBody>
          <a:bodyPr/>
          <a:lstStyle/>
          <a:p>
            <a:fld id="{FEBAAB16-67E7-4A8E-A837-66555BBDDBF3}" type="slidenum">
              <a:rPr lang="en-US" smtClean="0"/>
              <a:t>5</a:t>
            </a:fld>
            <a:endParaRPr lang="en-US"/>
          </a:p>
        </p:txBody>
      </p:sp>
    </p:spTree>
    <p:extLst>
      <p:ext uri="{BB962C8B-B14F-4D97-AF65-F5344CB8AC3E}">
        <p14:creationId xmlns:p14="http://schemas.microsoft.com/office/powerpoint/2010/main" val="321357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2F-7F98-A76D-B9BF-BB2FEE0C6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687D5-93F8-BC3A-0D84-B0C25317B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C3C52-90C2-54E3-B0D3-DCC03C9CEF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and explain depth imaging*</a:t>
            </a:r>
          </a:p>
        </p:txBody>
      </p:sp>
      <p:sp>
        <p:nvSpPr>
          <p:cNvPr id="4" name="Slide Number Placeholder 3">
            <a:extLst>
              <a:ext uri="{FF2B5EF4-FFF2-40B4-BE49-F238E27FC236}">
                <a16:creationId xmlns:a16="http://schemas.microsoft.com/office/drawing/2014/main" id="{365F4AD0-7399-5C59-28DD-7836A05B8F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722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BAAB16-67E7-4A8E-A837-66555BBDDBF3}" type="slidenum">
              <a:rPr lang="en-US" smtClean="0"/>
              <a:t>7</a:t>
            </a:fld>
            <a:endParaRPr lang="en-US"/>
          </a:p>
        </p:txBody>
      </p:sp>
    </p:spTree>
    <p:extLst>
      <p:ext uri="{BB962C8B-B14F-4D97-AF65-F5344CB8AC3E}">
        <p14:creationId xmlns:p14="http://schemas.microsoft.com/office/powerpoint/2010/main" val="89289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4FF9E-953A-D304-9F09-28BE2137BB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5CAA0-45D4-8DD2-AAF7-DA5FF72AC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672F1-AE48-F0F3-90DD-7335398195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84DB99D-8214-685E-6FCD-BE236CA1A5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AAB16-67E7-4A8E-A837-66555BBDDB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42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E172E-779F-00FF-46D1-A82583C5B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7C6DF-CC24-F184-6023-64AE24B154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BCB41-D29D-C016-B771-ECCB9E0C9159}"/>
              </a:ext>
            </a:extLst>
          </p:cNvPr>
          <p:cNvSpPr>
            <a:spLocks noGrp="1"/>
          </p:cNvSpPr>
          <p:nvPr>
            <p:ph type="body" idx="1"/>
          </p:nvPr>
        </p:nvSpPr>
        <p:spPr/>
        <p:txBody>
          <a:bodyPr/>
          <a:lstStyle/>
          <a:p>
            <a:pPr algn="l">
              <a:buFont typeface="+mj-lt"/>
              <a:buAutoNum type="arabicPeriod"/>
            </a:pPr>
            <a:r>
              <a:rPr lang="en-US" sz="1200" b="0" i="0" dirty="0">
                <a:solidFill>
                  <a:srgbClr val="000000"/>
                </a:solidFill>
                <a:effectLst/>
                <a:latin typeface="Calibri" panose="020F0502020204030204" pitchFamily="34" charset="0"/>
              </a:rPr>
              <a:t>RESEARCH: Your/your group's general research interests/objectives/questions. You want to give enough context that people can understand your computing or the examples you want to present, but you usually don’t need to dive into specifics of your methodology.</a:t>
            </a:r>
          </a:p>
        </p:txBody>
      </p:sp>
      <p:sp>
        <p:nvSpPr>
          <p:cNvPr id="4" name="Slide Number Placeholder 3">
            <a:extLst>
              <a:ext uri="{FF2B5EF4-FFF2-40B4-BE49-F238E27FC236}">
                <a16:creationId xmlns:a16="http://schemas.microsoft.com/office/drawing/2014/main" id="{F19466BE-C099-A3EB-6884-BF1E78F1F0ED}"/>
              </a:ext>
            </a:extLst>
          </p:cNvPr>
          <p:cNvSpPr>
            <a:spLocks noGrp="1"/>
          </p:cNvSpPr>
          <p:nvPr>
            <p:ph type="sldNum" sz="quarter" idx="5"/>
          </p:nvPr>
        </p:nvSpPr>
        <p:spPr/>
        <p:txBody>
          <a:bodyPr/>
          <a:lstStyle/>
          <a:p>
            <a:fld id="{FEBAAB16-67E7-4A8E-A837-66555BBDDBF3}" type="slidenum">
              <a:rPr lang="en-US" smtClean="0"/>
              <a:t>9</a:t>
            </a:fld>
            <a:endParaRPr lang="en-US"/>
          </a:p>
        </p:txBody>
      </p:sp>
    </p:spTree>
    <p:extLst>
      <p:ext uri="{BB962C8B-B14F-4D97-AF65-F5344CB8AC3E}">
        <p14:creationId xmlns:p14="http://schemas.microsoft.com/office/powerpoint/2010/main" val="2527325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D79D-1801-E9F2-AE87-9D14B57EA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ACE2BF-9D0E-5983-F1FC-072439247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6652FB-9C50-D2D2-8C41-64C18ED55A45}"/>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5" name="Footer Placeholder 4">
            <a:extLst>
              <a:ext uri="{FF2B5EF4-FFF2-40B4-BE49-F238E27FC236}">
                <a16:creationId xmlns:a16="http://schemas.microsoft.com/office/drawing/2014/main" id="{0144DE59-9EFB-1464-AF14-356F16350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D7473-D0CA-6D78-2FA4-92775B8438EE}"/>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223478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6E4C-30C0-C40D-1E6D-5CBB80C655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1335F9-0404-DEC9-F6B0-FE677661BE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D9C8B-F814-B5E8-3628-1123CFB8ED5C}"/>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5" name="Footer Placeholder 4">
            <a:extLst>
              <a:ext uri="{FF2B5EF4-FFF2-40B4-BE49-F238E27FC236}">
                <a16:creationId xmlns:a16="http://schemas.microsoft.com/office/drawing/2014/main" id="{60621AF3-43B3-669B-637E-A64A479D7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C4C1F-82C4-2A23-C94A-C335694F3B8F}"/>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230720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E8AB0-D32E-F1EE-46E6-256B0287DC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B40579-6ABB-AD64-4D57-8291E9F567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06B37-4AF5-3147-DF9B-21A81AAF96A0}"/>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5" name="Footer Placeholder 4">
            <a:extLst>
              <a:ext uri="{FF2B5EF4-FFF2-40B4-BE49-F238E27FC236}">
                <a16:creationId xmlns:a16="http://schemas.microsoft.com/office/drawing/2014/main" id="{9204DD74-7B5D-C807-6979-2E8707C70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AA237-44C6-3CE0-1E45-9E0092E59ABF}"/>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416370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12C778-65C8-4143-9E39-CCA18FBB1602}"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8C27D-4557-41F0-893D-E7DB4948007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57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2C778-65C8-4143-9E39-CCA18FBB1602}"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8C27D-4557-41F0-893D-E7DB49480071}" type="slidenum">
              <a:rPr lang="en-US" smtClean="0"/>
              <a:t>‹#›</a:t>
            </a:fld>
            <a:endParaRPr lang="en-US"/>
          </a:p>
        </p:txBody>
      </p:sp>
    </p:spTree>
    <p:extLst>
      <p:ext uri="{BB962C8B-B14F-4D97-AF65-F5344CB8AC3E}">
        <p14:creationId xmlns:p14="http://schemas.microsoft.com/office/powerpoint/2010/main" val="1270175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12C778-65C8-4143-9E39-CCA18FBB1602}"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8C27D-4557-41F0-893D-E7DB4948007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107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12C778-65C8-4143-9E39-CCA18FBB1602}"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E8C27D-4557-41F0-893D-E7DB49480071}" type="slidenum">
              <a:rPr lang="en-US" smtClean="0"/>
              <a:t>‹#›</a:t>
            </a:fld>
            <a:endParaRPr lang="en-US"/>
          </a:p>
        </p:txBody>
      </p:sp>
    </p:spTree>
    <p:extLst>
      <p:ext uri="{BB962C8B-B14F-4D97-AF65-F5344CB8AC3E}">
        <p14:creationId xmlns:p14="http://schemas.microsoft.com/office/powerpoint/2010/main" val="4183281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12C778-65C8-4143-9E39-CCA18FBB1602}"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E8C27D-4557-41F0-893D-E7DB49480071}" type="slidenum">
              <a:rPr lang="en-US" smtClean="0"/>
              <a:t>‹#›</a:t>
            </a:fld>
            <a:endParaRPr lang="en-US"/>
          </a:p>
        </p:txBody>
      </p:sp>
    </p:spTree>
    <p:extLst>
      <p:ext uri="{BB962C8B-B14F-4D97-AF65-F5344CB8AC3E}">
        <p14:creationId xmlns:p14="http://schemas.microsoft.com/office/powerpoint/2010/main" val="3919838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12C778-65C8-4143-9E39-CCA18FBB1602}" type="datetimeFigureOut">
              <a:rPr lang="en-US" smtClean="0"/>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E8C27D-4557-41F0-893D-E7DB49480071}" type="slidenum">
              <a:rPr lang="en-US" smtClean="0"/>
              <a:t>‹#›</a:t>
            </a:fld>
            <a:endParaRPr lang="en-US"/>
          </a:p>
        </p:txBody>
      </p:sp>
    </p:spTree>
    <p:extLst>
      <p:ext uri="{BB962C8B-B14F-4D97-AF65-F5344CB8AC3E}">
        <p14:creationId xmlns:p14="http://schemas.microsoft.com/office/powerpoint/2010/main" val="3441395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012C778-65C8-4143-9E39-CCA18FBB1602}" type="datetimeFigureOut">
              <a:rPr lang="en-US" smtClean="0"/>
              <a:t>6/4/2025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0E8C27D-4557-41F0-893D-E7DB49480071}" type="slidenum">
              <a:rPr lang="en-US" smtClean="0"/>
              <a:t>‹#›</a:t>
            </a:fld>
            <a:endParaRPr lang="en-US"/>
          </a:p>
        </p:txBody>
      </p:sp>
    </p:spTree>
    <p:extLst>
      <p:ext uri="{BB962C8B-B14F-4D97-AF65-F5344CB8AC3E}">
        <p14:creationId xmlns:p14="http://schemas.microsoft.com/office/powerpoint/2010/main" val="725582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012C778-65C8-4143-9E39-CCA18FBB1602}" type="datetimeFigureOut">
              <a:rPr lang="en-US" smtClean="0"/>
              <a:t>6/4/2025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0E8C27D-4557-41F0-893D-E7DB49480071}" type="slidenum">
              <a:rPr lang="en-US" smtClean="0"/>
              <a:t>‹#›</a:t>
            </a:fld>
            <a:endParaRPr lang="en-US"/>
          </a:p>
        </p:txBody>
      </p:sp>
    </p:spTree>
    <p:extLst>
      <p:ext uri="{BB962C8B-B14F-4D97-AF65-F5344CB8AC3E}">
        <p14:creationId xmlns:p14="http://schemas.microsoft.com/office/powerpoint/2010/main" val="2366336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AADE-5105-0DF1-55A7-9717222D08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4FD695-4C28-51EF-82AD-2A809F4D80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BF59E-FB61-B39A-70C8-A943E58A3404}"/>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5" name="Footer Placeholder 4">
            <a:extLst>
              <a:ext uri="{FF2B5EF4-FFF2-40B4-BE49-F238E27FC236}">
                <a16:creationId xmlns:a16="http://schemas.microsoft.com/office/drawing/2014/main" id="{D07CBD11-7623-C136-7E80-819196257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BD72F-3504-F778-82EB-6F8130C2BA03}"/>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47656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12C778-65C8-4143-9E39-CCA18FBB1602}"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E8C27D-4557-41F0-893D-E7DB49480071}" type="slidenum">
              <a:rPr lang="en-US" smtClean="0"/>
              <a:t>‹#›</a:t>
            </a:fld>
            <a:endParaRPr lang="en-US"/>
          </a:p>
        </p:txBody>
      </p:sp>
    </p:spTree>
    <p:extLst>
      <p:ext uri="{BB962C8B-B14F-4D97-AF65-F5344CB8AC3E}">
        <p14:creationId xmlns:p14="http://schemas.microsoft.com/office/powerpoint/2010/main" val="2047164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2C778-65C8-4143-9E39-CCA18FBB1602}"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8C27D-4557-41F0-893D-E7DB49480071}" type="slidenum">
              <a:rPr lang="en-US" smtClean="0"/>
              <a:t>‹#›</a:t>
            </a:fld>
            <a:endParaRPr lang="en-US"/>
          </a:p>
        </p:txBody>
      </p:sp>
    </p:spTree>
    <p:extLst>
      <p:ext uri="{BB962C8B-B14F-4D97-AF65-F5344CB8AC3E}">
        <p14:creationId xmlns:p14="http://schemas.microsoft.com/office/powerpoint/2010/main" val="1053691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2C778-65C8-4143-9E39-CCA18FBB1602}"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E8C27D-4557-41F0-893D-E7DB49480071}" type="slidenum">
              <a:rPr lang="en-US" smtClean="0"/>
              <a:t>‹#›</a:t>
            </a:fld>
            <a:endParaRPr lang="en-US"/>
          </a:p>
        </p:txBody>
      </p:sp>
    </p:spTree>
    <p:extLst>
      <p:ext uri="{BB962C8B-B14F-4D97-AF65-F5344CB8AC3E}">
        <p14:creationId xmlns:p14="http://schemas.microsoft.com/office/powerpoint/2010/main" val="397399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763A-309D-93D0-4327-57366EEBFC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E95AF7-353B-92A3-63DA-0B6695D201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867E6-6947-B0AE-97B0-6FB2151BF084}"/>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5" name="Footer Placeholder 4">
            <a:extLst>
              <a:ext uri="{FF2B5EF4-FFF2-40B4-BE49-F238E27FC236}">
                <a16:creationId xmlns:a16="http://schemas.microsoft.com/office/drawing/2014/main" id="{80D9CB22-F970-F690-B70C-B1CC7D6E6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0A80A-E1D4-749F-57E2-FAB0A10AD98A}"/>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350102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DAC3-2C4E-DAA8-C4AC-FD697E99F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245D7-0FA4-2CD5-7AE7-96D93557AE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E604B-F5D9-0BB0-EE5F-751849B1F3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604BB-79E4-9D29-E6E2-BA78FEECC97E}"/>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6" name="Footer Placeholder 5">
            <a:extLst>
              <a:ext uri="{FF2B5EF4-FFF2-40B4-BE49-F238E27FC236}">
                <a16:creationId xmlns:a16="http://schemas.microsoft.com/office/drawing/2014/main" id="{A01A32F6-6C88-0310-4EAB-D4B7229227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B1EC2-34F7-75D4-73E7-F9963D5CFEFB}"/>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909622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68D0-0DEE-4F45-001B-0084ED29EF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FD9AE7-E6F3-ACDF-C154-BA5964798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F9A13-6531-5791-0A70-E4176BC70C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DEB8B7-74A9-B925-0B3A-CA2FDD6781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D4954-F6A4-86A7-F21B-50B3C8D5A2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789C51-B64E-88C3-3846-C96C44657FFD}"/>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8" name="Footer Placeholder 7">
            <a:extLst>
              <a:ext uri="{FF2B5EF4-FFF2-40B4-BE49-F238E27FC236}">
                <a16:creationId xmlns:a16="http://schemas.microsoft.com/office/drawing/2014/main" id="{EB3CDC22-B317-AA0F-AD40-07593BE115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DD1C3B-E956-8076-F56D-BEBFC070FDB4}"/>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184446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22EA-678E-D7ED-AB51-3FC34BBF5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1307B5-7553-F7C2-5185-641A3DB02F91}"/>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4" name="Footer Placeholder 3">
            <a:extLst>
              <a:ext uri="{FF2B5EF4-FFF2-40B4-BE49-F238E27FC236}">
                <a16:creationId xmlns:a16="http://schemas.microsoft.com/office/drawing/2014/main" id="{780F6CC4-BE0B-9F49-ACD8-8C4BEC9767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BC8999-5704-DD3A-4A9D-BBFDB0760029}"/>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157047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7ED52-09B6-A4B2-A2B8-5045B6EC0E50}"/>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3" name="Footer Placeholder 2">
            <a:extLst>
              <a:ext uri="{FF2B5EF4-FFF2-40B4-BE49-F238E27FC236}">
                <a16:creationId xmlns:a16="http://schemas.microsoft.com/office/drawing/2014/main" id="{9BCF6909-E215-F49D-8F43-2648BAFFC0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1AE0B6-D3CA-AB89-5371-0A1140F3372A}"/>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3765911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44BE-4F11-7D39-7D68-19021D6E4A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5CF3F2-F5A6-B82C-3225-8BB41254E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EA6E56-8184-B335-03E4-54123163F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48313-96DB-7A0A-1544-325D072FAAF0}"/>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6" name="Footer Placeholder 5">
            <a:extLst>
              <a:ext uri="{FF2B5EF4-FFF2-40B4-BE49-F238E27FC236}">
                <a16:creationId xmlns:a16="http://schemas.microsoft.com/office/drawing/2014/main" id="{D92B8278-742F-6993-B18A-B14E25465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58A37B-74D6-1CBB-A7CA-F6501DC298FE}"/>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2374178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7A20D-E48D-0A99-78F3-D07EC2CA7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90E1C3-332A-76AD-8FE2-D2E8DF625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71E124-54BD-9693-371B-EB73CC939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985F73-302C-AA50-6E57-2EEF36A75244}"/>
              </a:ext>
            </a:extLst>
          </p:cNvPr>
          <p:cNvSpPr>
            <a:spLocks noGrp="1"/>
          </p:cNvSpPr>
          <p:nvPr>
            <p:ph type="dt" sz="half" idx="10"/>
          </p:nvPr>
        </p:nvSpPr>
        <p:spPr/>
        <p:txBody>
          <a:bodyPr/>
          <a:lstStyle/>
          <a:p>
            <a:fld id="{664586B9-0E87-49D8-B5A6-2A7392E5A034}" type="datetimeFigureOut">
              <a:rPr lang="en-US" smtClean="0"/>
              <a:t>6/4/2025</a:t>
            </a:fld>
            <a:endParaRPr lang="en-US"/>
          </a:p>
        </p:txBody>
      </p:sp>
      <p:sp>
        <p:nvSpPr>
          <p:cNvPr id="6" name="Footer Placeholder 5">
            <a:extLst>
              <a:ext uri="{FF2B5EF4-FFF2-40B4-BE49-F238E27FC236}">
                <a16:creationId xmlns:a16="http://schemas.microsoft.com/office/drawing/2014/main" id="{2251AFF7-8BDB-83C3-3375-642F57CCC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CD96F-C29F-152F-4626-C886FD1AFA87}"/>
              </a:ext>
            </a:extLst>
          </p:cNvPr>
          <p:cNvSpPr>
            <a:spLocks noGrp="1"/>
          </p:cNvSpPr>
          <p:nvPr>
            <p:ph type="sldNum" sz="quarter" idx="12"/>
          </p:nvPr>
        </p:nvSpPr>
        <p:spPr/>
        <p:txBody>
          <a:bodyPr/>
          <a:lstStyle/>
          <a:p>
            <a:fld id="{41B6C0BC-88B0-4DD2-B8D8-C2B20828E1E9}" type="slidenum">
              <a:rPr lang="en-US" smtClean="0"/>
              <a:t>‹#›</a:t>
            </a:fld>
            <a:endParaRPr lang="en-US"/>
          </a:p>
        </p:txBody>
      </p:sp>
    </p:spTree>
    <p:extLst>
      <p:ext uri="{BB962C8B-B14F-4D97-AF65-F5344CB8AC3E}">
        <p14:creationId xmlns:p14="http://schemas.microsoft.com/office/powerpoint/2010/main" val="114694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69D21-6B27-2D49-10D7-DBB636E7C7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44D635-4560-FC13-904B-70D6D73279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CFDC1-32B6-124E-9D3C-26060FE967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586B9-0E87-49D8-B5A6-2A7392E5A034}" type="datetimeFigureOut">
              <a:rPr lang="en-US" smtClean="0"/>
              <a:t>6/4/2025</a:t>
            </a:fld>
            <a:endParaRPr lang="en-US"/>
          </a:p>
        </p:txBody>
      </p:sp>
      <p:sp>
        <p:nvSpPr>
          <p:cNvPr id="5" name="Footer Placeholder 4">
            <a:extLst>
              <a:ext uri="{FF2B5EF4-FFF2-40B4-BE49-F238E27FC236}">
                <a16:creationId xmlns:a16="http://schemas.microsoft.com/office/drawing/2014/main" id="{924BAA1D-5851-9E5D-B93F-DB500B003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E8CE2B-06A3-85DC-A10A-4E1CEF660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6C0BC-88B0-4DD2-B8D8-C2B20828E1E9}" type="slidenum">
              <a:rPr lang="en-US" smtClean="0"/>
              <a:t>‹#›</a:t>
            </a:fld>
            <a:endParaRPr lang="en-US"/>
          </a:p>
        </p:txBody>
      </p:sp>
    </p:spTree>
    <p:extLst>
      <p:ext uri="{BB962C8B-B14F-4D97-AF65-F5344CB8AC3E}">
        <p14:creationId xmlns:p14="http://schemas.microsoft.com/office/powerpoint/2010/main" val="1133604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012C778-65C8-4143-9E39-CCA18FBB1602}" type="datetimeFigureOut">
              <a:rPr lang="en-US" smtClean="0"/>
              <a:t>6/4/2025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0E8C27D-4557-41F0-893D-E7DB4948007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920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diagramDrawing" Target="../diagrams/drawing2.xml"/><Relationship Id="rId1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image" Target="../media/image6.jpeg"/><Relationship Id="rId2" Type="http://schemas.openxmlformats.org/officeDocument/2006/relationships/notesSlide" Target="../notesSlides/notesSlide2.xml"/><Relationship Id="rId16"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4.jpe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48.png"/><Relationship Id="rId18" Type="http://schemas.openxmlformats.org/officeDocument/2006/relationships/image" Target="../media/image53.jpeg"/><Relationship Id="rId3" Type="http://schemas.openxmlformats.org/officeDocument/2006/relationships/diagramData" Target="../diagrams/data12.xml"/><Relationship Id="rId21" Type="http://schemas.openxmlformats.org/officeDocument/2006/relationships/image" Target="../media/image56.jpeg"/><Relationship Id="rId7" Type="http://schemas.microsoft.com/office/2007/relationships/diagramDrawing" Target="../diagrams/drawing12.xml"/><Relationship Id="rId12" Type="http://schemas.microsoft.com/office/2007/relationships/diagramDrawing" Target="../diagrams/drawing13.xml"/><Relationship Id="rId17" Type="http://schemas.openxmlformats.org/officeDocument/2006/relationships/image" Target="../media/image52.jpeg"/><Relationship Id="rId2" Type="http://schemas.openxmlformats.org/officeDocument/2006/relationships/notesSlide" Target="../notesSlides/notesSlide20.xml"/><Relationship Id="rId16" Type="http://schemas.openxmlformats.org/officeDocument/2006/relationships/image" Target="../media/image51.jpg"/><Relationship Id="rId20" Type="http://schemas.openxmlformats.org/officeDocument/2006/relationships/image" Target="../media/image55.jpeg"/><Relationship Id="rId1" Type="http://schemas.openxmlformats.org/officeDocument/2006/relationships/slideLayout" Target="../slideLayouts/slideLayout13.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diagramQuickStyle" Target="../diagrams/quickStyle13.xml"/><Relationship Id="rId19" Type="http://schemas.openxmlformats.org/officeDocument/2006/relationships/image" Target="../media/image54.jpeg"/><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49.png"/><Relationship Id="rId22" Type="http://schemas.openxmlformats.org/officeDocument/2006/relationships/image" Target="../media/image57.jpe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image" Target="../media/image10.png"/><Relationship Id="rId5" Type="http://schemas.openxmlformats.org/officeDocument/2006/relationships/diagramQuickStyle" Target="../diagrams/quickStyle3.xml"/><Relationship Id="rId10" Type="http://schemas.openxmlformats.org/officeDocument/2006/relationships/image" Target="../media/image9.png"/><Relationship Id="rId4" Type="http://schemas.openxmlformats.org/officeDocument/2006/relationships/diagramLayout" Target="../diagrams/layout3.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2.png"/><Relationship Id="rId4" Type="http://schemas.openxmlformats.org/officeDocument/2006/relationships/diagramLayout" Target="../diagrams/layout4.xml"/><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image" Target="../media/image15.jpeg"/><Relationship Id="rId5" Type="http://schemas.openxmlformats.org/officeDocument/2006/relationships/diagramQuickStyle" Target="../diagrams/quickStyle5.xml"/><Relationship Id="rId10" Type="http://schemas.openxmlformats.org/officeDocument/2006/relationships/image" Target="../media/image14.png"/><Relationship Id="rId4" Type="http://schemas.openxmlformats.org/officeDocument/2006/relationships/diagramLayout" Target="../diagrams/layout5.xml"/><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microsoft.com/office/2007/relationships/diagramDrawing" Target="../diagrams/drawing9.xml"/><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diagramColors" Target="../diagrams/colors9.xml"/><Relationship Id="rId2" Type="http://schemas.openxmlformats.org/officeDocument/2006/relationships/notesSlide" Target="../notesSlides/notesSlide9.xml"/><Relationship Id="rId16"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diagramColors" Target="../diagrams/colors8.xml"/><Relationship Id="rId11" Type="http://schemas.openxmlformats.org/officeDocument/2006/relationships/diagramQuickStyle" Target="../diagrams/quickStyle9.xml"/><Relationship Id="rId5" Type="http://schemas.openxmlformats.org/officeDocument/2006/relationships/diagramQuickStyle" Target="../diagrams/quickStyle8.xml"/><Relationship Id="rId15" Type="http://schemas.openxmlformats.org/officeDocument/2006/relationships/image" Target="../media/image34.png"/><Relationship Id="rId10" Type="http://schemas.openxmlformats.org/officeDocument/2006/relationships/diagramLayout" Target="../diagrams/layout9.xml"/><Relationship Id="rId4" Type="http://schemas.openxmlformats.org/officeDocument/2006/relationships/diagramLayout" Target="../diagrams/layout8.xml"/><Relationship Id="rId9" Type="http://schemas.openxmlformats.org/officeDocument/2006/relationships/diagramData" Target="../diagrams/data9.xml"/><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E39F61-0304-47E3-BFDC-35A73E207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6567DDF-E517-4C75-AB9E-78955C73627E}"/>
              </a:ext>
            </a:extLst>
          </p:cNvPr>
          <p:cNvSpPr>
            <a:spLocks noGrp="1"/>
          </p:cNvSpPr>
          <p:nvPr>
            <p:ph type="ctrTitle"/>
          </p:nvPr>
        </p:nvSpPr>
        <p:spPr>
          <a:xfrm>
            <a:off x="138546" y="309412"/>
            <a:ext cx="4307673" cy="3688960"/>
          </a:xfrm>
        </p:spPr>
        <p:txBody>
          <a:bodyPr anchor="ctr">
            <a:noAutofit/>
          </a:bodyPr>
          <a:lstStyle/>
          <a:p>
            <a:r>
              <a:rPr lang="en-US" sz="4000" b="1" dirty="0">
                <a:solidFill>
                  <a:srgbClr val="FFFFFF"/>
                </a:solidFill>
                <a:effectLst>
                  <a:outerShdw blurRad="38100" dist="38100" dir="2700000" algn="tl">
                    <a:srgbClr val="000000">
                      <a:alpha val="43137"/>
                    </a:srgbClr>
                  </a:outerShdw>
                </a:effectLst>
              </a:rPr>
              <a:t>Utilizing </a:t>
            </a:r>
            <a:r>
              <a:rPr lang="en-US" sz="4000" b="1" dirty="0" err="1">
                <a:solidFill>
                  <a:srgbClr val="FFFFFF"/>
                </a:solidFill>
                <a:effectLst>
                  <a:outerShdw blurRad="38100" dist="38100" dir="2700000" algn="tl">
                    <a:srgbClr val="000000">
                      <a:alpha val="43137"/>
                    </a:srgbClr>
                  </a:outerShdw>
                </a:effectLst>
              </a:rPr>
              <a:t>HTCondor</a:t>
            </a:r>
            <a:r>
              <a:rPr lang="en-US" sz="4000" b="1" dirty="0">
                <a:solidFill>
                  <a:srgbClr val="FFFFFF"/>
                </a:solidFill>
                <a:effectLst>
                  <a:outerShdw blurRad="38100" dist="38100" dir="2700000" algn="tl">
                    <a:srgbClr val="000000">
                      <a:alpha val="43137"/>
                    </a:srgbClr>
                  </a:outerShdw>
                </a:effectLst>
              </a:rPr>
              <a:t>, Pelican, and </a:t>
            </a:r>
            <a:r>
              <a:rPr lang="en-US" sz="4000" b="1" dirty="0" err="1">
                <a:solidFill>
                  <a:srgbClr val="FFFFFF"/>
                </a:solidFill>
                <a:effectLst>
                  <a:outerShdw blurRad="38100" dist="38100" dir="2700000" algn="tl">
                    <a:srgbClr val="000000">
                      <a:alpha val="43137"/>
                    </a:srgbClr>
                  </a:outerShdw>
                </a:effectLst>
              </a:rPr>
              <a:t>DAGMan</a:t>
            </a:r>
            <a:r>
              <a:rPr lang="en-US" sz="4000" b="1" dirty="0">
                <a:solidFill>
                  <a:srgbClr val="FFFFFF"/>
                </a:solidFill>
                <a:effectLst>
                  <a:outerShdw blurRad="38100" dist="38100" dir="2700000" algn="tl">
                    <a:srgbClr val="000000">
                      <a:alpha val="43137"/>
                    </a:srgbClr>
                  </a:outerShdw>
                </a:effectLst>
              </a:rPr>
              <a:t> workflows for high-throughput phenotyping in dairy cattle</a:t>
            </a:r>
          </a:p>
        </p:txBody>
      </p:sp>
      <p:sp>
        <p:nvSpPr>
          <p:cNvPr id="3" name="Subtitle 2">
            <a:extLst>
              <a:ext uri="{FF2B5EF4-FFF2-40B4-BE49-F238E27FC236}">
                <a16:creationId xmlns:a16="http://schemas.microsoft.com/office/drawing/2014/main" id="{83DFDB90-BDB0-4F66-BA2F-6E8591058605}"/>
              </a:ext>
            </a:extLst>
          </p:cNvPr>
          <p:cNvSpPr>
            <a:spLocks noGrp="1"/>
          </p:cNvSpPr>
          <p:nvPr>
            <p:ph type="subTitle" idx="1"/>
          </p:nvPr>
        </p:nvSpPr>
        <p:spPr>
          <a:xfrm>
            <a:off x="332059" y="4049486"/>
            <a:ext cx="3659246" cy="2757400"/>
          </a:xfrm>
        </p:spPr>
        <p:txBody>
          <a:bodyPr>
            <a:normAutofit/>
          </a:bodyPr>
          <a:lstStyle/>
          <a:p>
            <a:r>
              <a:rPr lang="en-US" sz="1800" dirty="0">
                <a:solidFill>
                  <a:srgbClr val="FFFFFF"/>
                </a:solidFill>
              </a:rPr>
              <a:t>Ariana Negreiro</a:t>
            </a:r>
          </a:p>
          <a:p>
            <a:r>
              <a:rPr lang="en-US" sz="1800" dirty="0">
                <a:solidFill>
                  <a:srgbClr val="FFFFFF"/>
                </a:solidFill>
              </a:rPr>
              <a:t>Department of animal &amp; dairy sciences </a:t>
            </a:r>
          </a:p>
          <a:p>
            <a:r>
              <a:rPr lang="en-US" sz="1800" dirty="0">
                <a:solidFill>
                  <a:srgbClr val="FFFFFF"/>
                </a:solidFill>
              </a:rPr>
              <a:t>PhD candidate      		                  University of Wisconsin-</a:t>
            </a:r>
            <a:r>
              <a:rPr lang="en-US" sz="1800" dirty="0" err="1">
                <a:solidFill>
                  <a:srgbClr val="FFFFFF"/>
                </a:solidFill>
              </a:rPr>
              <a:t>madison</a:t>
            </a:r>
            <a:endParaRPr lang="en-US" sz="1800" dirty="0">
              <a:solidFill>
                <a:srgbClr val="FFFFFF"/>
              </a:solidFill>
            </a:endParaRPr>
          </a:p>
          <a:p>
            <a:r>
              <a:rPr lang="en-US" sz="1800" dirty="0">
                <a:solidFill>
                  <a:srgbClr val="FFFFFF"/>
                </a:solidFill>
              </a:rPr>
              <a:t>Advisor: Dr. Joao Dorea</a:t>
            </a:r>
          </a:p>
        </p:txBody>
      </p:sp>
      <p:pic>
        <p:nvPicPr>
          <p:cNvPr id="5" name="Picture 4" descr="Cows eating from trough">
            <a:extLst>
              <a:ext uri="{FF2B5EF4-FFF2-40B4-BE49-F238E27FC236}">
                <a16:creationId xmlns:a16="http://schemas.microsoft.com/office/drawing/2014/main" id="{6FCFE2EA-54C6-4BC2-BD0E-859E3526DF8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3247" r="13250" b="4"/>
          <a:stretch>
            <a:fillRect/>
          </a:stretch>
        </p:blipFill>
        <p:spPr>
          <a:xfrm>
            <a:off x="4639733" y="10"/>
            <a:ext cx="7552266" cy="6857990"/>
          </a:xfrm>
          <a:prstGeom prst="rect">
            <a:avLst/>
          </a:prstGeom>
        </p:spPr>
      </p:pic>
      <p:sp>
        <p:nvSpPr>
          <p:cNvPr id="12" name="Rectangle 11">
            <a:extLst>
              <a:ext uri="{FF2B5EF4-FFF2-40B4-BE49-F238E27FC236}">
                <a16:creationId xmlns:a16="http://schemas.microsoft.com/office/drawing/2014/main" id="{7B9E7B3B-A156-4356-BF35-7825C428E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726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4CB39-1BB2-0CB0-7E04-9948E504C970}"/>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F3AC5BC7-8B6D-F1FB-474D-86A6A9466767}"/>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8CEF25EA-DB1B-54A9-F9BC-F3F417554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F9D001BA-4E74-C0DD-653F-F3EE0F98F3B6}"/>
              </a:ext>
            </a:extLst>
          </p:cNvPr>
          <p:cNvSpPr txBox="1">
            <a:spLocks/>
          </p:cNvSpPr>
          <p:nvPr/>
        </p:nvSpPr>
        <p:spPr>
          <a:xfrm>
            <a:off x="132763" y="168394"/>
            <a:ext cx="9971358" cy="17539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sp>
        <p:nvSpPr>
          <p:cNvPr id="6" name="Rectangle 5">
            <a:extLst>
              <a:ext uri="{FF2B5EF4-FFF2-40B4-BE49-F238E27FC236}">
                <a16:creationId xmlns:a16="http://schemas.microsoft.com/office/drawing/2014/main" id="{C981AC1A-EEF8-2A1D-5762-2F7795671412}"/>
              </a:ext>
            </a:extLst>
          </p:cNvPr>
          <p:cNvSpPr/>
          <p:nvPr/>
        </p:nvSpPr>
        <p:spPr>
          <a:xfrm>
            <a:off x="1039660" y="1578279"/>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785D2C25-8835-A0F6-086B-C94860AA81F7}"/>
              </a:ext>
            </a:extLst>
          </p:cNvPr>
          <p:cNvSpPr txBox="1">
            <a:spLocks/>
          </p:cNvSpPr>
          <p:nvPr/>
        </p:nvSpPr>
        <p:spPr>
          <a:xfrm>
            <a:off x="127322" y="116334"/>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err="1">
                <a:solidFill>
                  <a:schemeClr val="accent2"/>
                </a:solidFill>
              </a:rPr>
              <a:t>DAGMan</a:t>
            </a:r>
            <a:r>
              <a:rPr lang="en-US" sz="4400" b="1" dirty="0">
                <a:solidFill>
                  <a:schemeClr val="accent2"/>
                </a:solidFill>
              </a:rPr>
              <a:t> Workflow</a:t>
            </a:r>
          </a:p>
        </p:txBody>
      </p:sp>
      <p:pic>
        <p:nvPicPr>
          <p:cNvPr id="2052" name="Picture 4" descr="HTCondor DAGman Workflows tutorial">
            <a:extLst>
              <a:ext uri="{FF2B5EF4-FFF2-40B4-BE49-F238E27FC236}">
                <a16:creationId xmlns:a16="http://schemas.microsoft.com/office/drawing/2014/main" id="{1BAE4119-D166-DB5D-345D-E5E32E512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553" y="108676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187D58-1EB0-54BC-0E85-65D8C5F507C1}"/>
              </a:ext>
            </a:extLst>
          </p:cNvPr>
          <p:cNvSpPr txBox="1"/>
          <p:nvPr/>
        </p:nvSpPr>
        <p:spPr>
          <a:xfrm>
            <a:off x="3153590" y="5711444"/>
            <a:ext cx="5369169" cy="369332"/>
          </a:xfrm>
          <a:prstGeom prst="rect">
            <a:avLst/>
          </a:prstGeom>
          <a:noFill/>
        </p:spPr>
        <p:txBody>
          <a:bodyPr wrap="square" rtlCol="0">
            <a:spAutoFit/>
          </a:bodyPr>
          <a:lstStyle/>
          <a:p>
            <a:r>
              <a:rPr lang="en-US" b="1" dirty="0">
                <a:solidFill>
                  <a:srgbClr val="C00000"/>
                </a:solidFill>
              </a:rPr>
              <a:t>https://www.youtube.com/watch?v=1MvVHxRs7iU</a:t>
            </a:r>
          </a:p>
        </p:txBody>
      </p:sp>
      <p:sp>
        <p:nvSpPr>
          <p:cNvPr id="3" name="TextBox 2">
            <a:extLst>
              <a:ext uri="{FF2B5EF4-FFF2-40B4-BE49-F238E27FC236}">
                <a16:creationId xmlns:a16="http://schemas.microsoft.com/office/drawing/2014/main" id="{AA04C261-F5A8-98E6-6102-AB7E78E2ED00}"/>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5" name="TextBox 4">
            <a:extLst>
              <a:ext uri="{FF2B5EF4-FFF2-40B4-BE49-F238E27FC236}">
                <a16:creationId xmlns:a16="http://schemas.microsoft.com/office/drawing/2014/main" id="{CC38BEE4-3722-7099-DBEC-8AAE368387C9}"/>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9</a:t>
            </a:r>
          </a:p>
        </p:txBody>
      </p:sp>
    </p:spTree>
    <p:extLst>
      <p:ext uri="{BB962C8B-B14F-4D97-AF65-F5344CB8AC3E}">
        <p14:creationId xmlns:p14="http://schemas.microsoft.com/office/powerpoint/2010/main" val="2933623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D24B8-F197-D7CB-66B5-5B73CABF306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540416C5-4DDD-2BC9-F00A-CC9E84F34923}"/>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D11A929F-9D00-3648-B87F-94AF1DCB3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E4B36522-9044-DEEF-423C-6FEC381B88E3}"/>
              </a:ext>
            </a:extLst>
          </p:cNvPr>
          <p:cNvSpPr txBox="1">
            <a:spLocks/>
          </p:cNvSpPr>
          <p:nvPr/>
        </p:nvSpPr>
        <p:spPr>
          <a:xfrm>
            <a:off x="132763" y="168394"/>
            <a:ext cx="9971358" cy="17539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sp>
        <p:nvSpPr>
          <p:cNvPr id="6" name="Rectangle 5">
            <a:extLst>
              <a:ext uri="{FF2B5EF4-FFF2-40B4-BE49-F238E27FC236}">
                <a16:creationId xmlns:a16="http://schemas.microsoft.com/office/drawing/2014/main" id="{EA668FE6-B8AA-4E93-672C-CABEB02FC8C0}"/>
              </a:ext>
            </a:extLst>
          </p:cNvPr>
          <p:cNvSpPr/>
          <p:nvPr/>
        </p:nvSpPr>
        <p:spPr>
          <a:xfrm>
            <a:off x="1039660" y="1578279"/>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730E6FFA-C521-D180-72E6-74C46DC82B53}"/>
              </a:ext>
            </a:extLst>
          </p:cNvPr>
          <p:cNvSpPr txBox="1">
            <a:spLocks/>
          </p:cNvSpPr>
          <p:nvPr/>
        </p:nvSpPr>
        <p:spPr>
          <a:xfrm>
            <a:off x="127322" y="116334"/>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err="1">
                <a:solidFill>
                  <a:schemeClr val="accent2"/>
                </a:solidFill>
              </a:rPr>
              <a:t>DAGMan</a:t>
            </a:r>
            <a:r>
              <a:rPr lang="en-US" sz="4400" b="1" dirty="0">
                <a:solidFill>
                  <a:schemeClr val="accent2"/>
                </a:solidFill>
              </a:rPr>
              <a:t> Workflow</a:t>
            </a:r>
          </a:p>
        </p:txBody>
      </p:sp>
      <p:sp>
        <p:nvSpPr>
          <p:cNvPr id="8" name="Oval 7">
            <a:extLst>
              <a:ext uri="{FF2B5EF4-FFF2-40B4-BE49-F238E27FC236}">
                <a16:creationId xmlns:a16="http://schemas.microsoft.com/office/drawing/2014/main" id="{B3C0091D-3CC6-68AC-2983-3139F4BDE910}"/>
              </a:ext>
            </a:extLst>
          </p:cNvPr>
          <p:cNvSpPr/>
          <p:nvPr/>
        </p:nvSpPr>
        <p:spPr>
          <a:xfrm>
            <a:off x="1343568" y="1397109"/>
            <a:ext cx="705853" cy="66829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A1</a:t>
            </a:r>
            <a:r>
              <a:rPr lang="en-US" sz="1400" dirty="0"/>
              <a:t> </a:t>
            </a:r>
          </a:p>
        </p:txBody>
      </p:sp>
      <p:sp>
        <p:nvSpPr>
          <p:cNvPr id="10" name="Oval 9">
            <a:extLst>
              <a:ext uri="{FF2B5EF4-FFF2-40B4-BE49-F238E27FC236}">
                <a16:creationId xmlns:a16="http://schemas.microsoft.com/office/drawing/2014/main" id="{6D219825-B3E6-39B8-143F-5315494E0B5C}"/>
              </a:ext>
            </a:extLst>
          </p:cNvPr>
          <p:cNvSpPr/>
          <p:nvPr/>
        </p:nvSpPr>
        <p:spPr>
          <a:xfrm>
            <a:off x="1343567" y="2282022"/>
            <a:ext cx="705853" cy="66829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A2</a:t>
            </a:r>
            <a:r>
              <a:rPr lang="en-US" sz="1400" dirty="0"/>
              <a:t> </a:t>
            </a:r>
          </a:p>
        </p:txBody>
      </p:sp>
      <p:sp>
        <p:nvSpPr>
          <p:cNvPr id="3" name="Oval 2">
            <a:extLst>
              <a:ext uri="{FF2B5EF4-FFF2-40B4-BE49-F238E27FC236}">
                <a16:creationId xmlns:a16="http://schemas.microsoft.com/office/drawing/2014/main" id="{94AF8CAD-B205-12EA-25AE-A06424011A87}"/>
              </a:ext>
            </a:extLst>
          </p:cNvPr>
          <p:cNvSpPr/>
          <p:nvPr/>
        </p:nvSpPr>
        <p:spPr>
          <a:xfrm>
            <a:off x="1343567" y="3169227"/>
            <a:ext cx="705853" cy="66829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A3</a:t>
            </a:r>
            <a:r>
              <a:rPr lang="en-US" sz="1400" dirty="0"/>
              <a:t> </a:t>
            </a:r>
          </a:p>
        </p:txBody>
      </p:sp>
      <p:sp>
        <p:nvSpPr>
          <p:cNvPr id="5" name="Oval 4">
            <a:extLst>
              <a:ext uri="{FF2B5EF4-FFF2-40B4-BE49-F238E27FC236}">
                <a16:creationId xmlns:a16="http://schemas.microsoft.com/office/drawing/2014/main" id="{BF516335-F853-4187-35B2-F57789BBDF68}"/>
              </a:ext>
            </a:extLst>
          </p:cNvPr>
          <p:cNvSpPr/>
          <p:nvPr/>
        </p:nvSpPr>
        <p:spPr>
          <a:xfrm>
            <a:off x="1343567" y="4066754"/>
            <a:ext cx="705853" cy="66829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A4</a:t>
            </a:r>
            <a:r>
              <a:rPr lang="en-US" sz="1400" dirty="0"/>
              <a:t> </a:t>
            </a:r>
          </a:p>
        </p:txBody>
      </p:sp>
      <p:sp>
        <p:nvSpPr>
          <p:cNvPr id="7" name="Oval 6">
            <a:extLst>
              <a:ext uri="{FF2B5EF4-FFF2-40B4-BE49-F238E27FC236}">
                <a16:creationId xmlns:a16="http://schemas.microsoft.com/office/drawing/2014/main" id="{8C292D49-C7BA-1BEC-59F8-4E9748EE590D}"/>
              </a:ext>
            </a:extLst>
          </p:cNvPr>
          <p:cNvSpPr/>
          <p:nvPr/>
        </p:nvSpPr>
        <p:spPr>
          <a:xfrm>
            <a:off x="1343567" y="4958862"/>
            <a:ext cx="705853" cy="66829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A5</a:t>
            </a:r>
            <a:r>
              <a:rPr lang="en-US" sz="1400" dirty="0"/>
              <a:t> </a:t>
            </a:r>
          </a:p>
        </p:txBody>
      </p:sp>
      <p:sp>
        <p:nvSpPr>
          <p:cNvPr id="9" name="Oval 8">
            <a:extLst>
              <a:ext uri="{FF2B5EF4-FFF2-40B4-BE49-F238E27FC236}">
                <a16:creationId xmlns:a16="http://schemas.microsoft.com/office/drawing/2014/main" id="{8E10F8C7-6B5C-36A1-5EB7-C43A637DFADE}"/>
              </a:ext>
            </a:extLst>
          </p:cNvPr>
          <p:cNvSpPr/>
          <p:nvPr/>
        </p:nvSpPr>
        <p:spPr>
          <a:xfrm>
            <a:off x="2793927" y="2282021"/>
            <a:ext cx="705853" cy="668297"/>
          </a:xfrm>
          <a:prstGeom prst="ellipse">
            <a:avLst/>
          </a:prstGeom>
          <a:solidFill>
            <a:srgbClr val="E87618"/>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B1</a:t>
            </a:r>
            <a:r>
              <a:rPr lang="en-US" sz="1400" dirty="0"/>
              <a:t> </a:t>
            </a:r>
          </a:p>
        </p:txBody>
      </p:sp>
      <p:sp>
        <p:nvSpPr>
          <p:cNvPr id="11" name="Oval 10">
            <a:extLst>
              <a:ext uri="{FF2B5EF4-FFF2-40B4-BE49-F238E27FC236}">
                <a16:creationId xmlns:a16="http://schemas.microsoft.com/office/drawing/2014/main" id="{49184541-21DC-F9AD-733A-7E359BA496DA}"/>
              </a:ext>
            </a:extLst>
          </p:cNvPr>
          <p:cNvSpPr/>
          <p:nvPr/>
        </p:nvSpPr>
        <p:spPr>
          <a:xfrm>
            <a:off x="2793927" y="4063760"/>
            <a:ext cx="705853" cy="668297"/>
          </a:xfrm>
          <a:prstGeom prst="ellipse">
            <a:avLst/>
          </a:prstGeom>
          <a:solidFill>
            <a:srgbClr val="E87618"/>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B2</a:t>
            </a:r>
            <a:r>
              <a:rPr lang="en-US" sz="1400" dirty="0"/>
              <a:t> </a:t>
            </a:r>
          </a:p>
        </p:txBody>
      </p:sp>
      <p:sp>
        <p:nvSpPr>
          <p:cNvPr id="13" name="Oval 12">
            <a:extLst>
              <a:ext uri="{FF2B5EF4-FFF2-40B4-BE49-F238E27FC236}">
                <a16:creationId xmlns:a16="http://schemas.microsoft.com/office/drawing/2014/main" id="{F5923467-53DE-B859-9BE8-14DBB666E52B}"/>
              </a:ext>
            </a:extLst>
          </p:cNvPr>
          <p:cNvSpPr/>
          <p:nvPr/>
        </p:nvSpPr>
        <p:spPr>
          <a:xfrm>
            <a:off x="4263337" y="3169227"/>
            <a:ext cx="705853" cy="668297"/>
          </a:xfrm>
          <a:prstGeom prst="ellipse">
            <a:avLst/>
          </a:prstGeom>
          <a:solidFill>
            <a:srgbClr val="E2D2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a:t>
            </a:r>
            <a:r>
              <a:rPr lang="en-US" sz="1400" dirty="0"/>
              <a:t> </a:t>
            </a:r>
          </a:p>
        </p:txBody>
      </p:sp>
      <p:sp>
        <p:nvSpPr>
          <p:cNvPr id="16" name="Oval 15">
            <a:extLst>
              <a:ext uri="{FF2B5EF4-FFF2-40B4-BE49-F238E27FC236}">
                <a16:creationId xmlns:a16="http://schemas.microsoft.com/office/drawing/2014/main" id="{85D65B35-7944-1A07-CD1E-6DFC6D0632AD}"/>
              </a:ext>
            </a:extLst>
          </p:cNvPr>
          <p:cNvSpPr/>
          <p:nvPr/>
        </p:nvSpPr>
        <p:spPr>
          <a:xfrm>
            <a:off x="5682763" y="2280898"/>
            <a:ext cx="705853" cy="668297"/>
          </a:xfrm>
          <a:prstGeom prst="ellipse">
            <a:avLst/>
          </a:prstGeom>
          <a:solidFill>
            <a:srgbClr val="00B050"/>
          </a:solidFill>
          <a:ln>
            <a:solidFill>
              <a:srgbClr val="0359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D1</a:t>
            </a:r>
            <a:r>
              <a:rPr lang="en-US" sz="1400" dirty="0"/>
              <a:t> </a:t>
            </a:r>
          </a:p>
        </p:txBody>
      </p:sp>
      <p:sp>
        <p:nvSpPr>
          <p:cNvPr id="19" name="Oval 18">
            <a:extLst>
              <a:ext uri="{FF2B5EF4-FFF2-40B4-BE49-F238E27FC236}">
                <a16:creationId xmlns:a16="http://schemas.microsoft.com/office/drawing/2014/main" id="{98EE944B-ACA6-D4E5-F5C4-CD7DC81E08C5}"/>
              </a:ext>
            </a:extLst>
          </p:cNvPr>
          <p:cNvSpPr/>
          <p:nvPr/>
        </p:nvSpPr>
        <p:spPr>
          <a:xfrm>
            <a:off x="5682763" y="4063759"/>
            <a:ext cx="705853" cy="668297"/>
          </a:xfrm>
          <a:prstGeom prst="ellipse">
            <a:avLst/>
          </a:prstGeom>
          <a:solidFill>
            <a:srgbClr val="00B050"/>
          </a:solidFill>
          <a:ln>
            <a:solidFill>
              <a:srgbClr val="0359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D2</a:t>
            </a:r>
            <a:r>
              <a:rPr lang="en-US" sz="1400" dirty="0"/>
              <a:t> </a:t>
            </a:r>
          </a:p>
        </p:txBody>
      </p:sp>
      <p:sp>
        <p:nvSpPr>
          <p:cNvPr id="20" name="Oval 19">
            <a:extLst>
              <a:ext uri="{FF2B5EF4-FFF2-40B4-BE49-F238E27FC236}">
                <a16:creationId xmlns:a16="http://schemas.microsoft.com/office/drawing/2014/main" id="{8B877BCC-D0A7-A648-D406-85720E6CD9A9}"/>
              </a:ext>
            </a:extLst>
          </p:cNvPr>
          <p:cNvSpPr/>
          <p:nvPr/>
        </p:nvSpPr>
        <p:spPr>
          <a:xfrm>
            <a:off x="7133123" y="1731257"/>
            <a:ext cx="705853" cy="668297"/>
          </a:xfrm>
          <a:prstGeom prst="ellipse">
            <a:avLst/>
          </a:prstGeom>
          <a:solidFill>
            <a:srgbClr val="0070C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E1</a:t>
            </a:r>
            <a:endParaRPr lang="en-US" sz="1400" dirty="0"/>
          </a:p>
        </p:txBody>
      </p:sp>
      <p:sp>
        <p:nvSpPr>
          <p:cNvPr id="21" name="Oval 20">
            <a:extLst>
              <a:ext uri="{FF2B5EF4-FFF2-40B4-BE49-F238E27FC236}">
                <a16:creationId xmlns:a16="http://schemas.microsoft.com/office/drawing/2014/main" id="{27468021-D9BA-2B2E-5E2A-1507FCB86CEE}"/>
              </a:ext>
            </a:extLst>
          </p:cNvPr>
          <p:cNvSpPr/>
          <p:nvPr/>
        </p:nvSpPr>
        <p:spPr>
          <a:xfrm>
            <a:off x="7133122" y="2615046"/>
            <a:ext cx="705853" cy="668297"/>
          </a:xfrm>
          <a:prstGeom prst="ellipse">
            <a:avLst/>
          </a:prstGeom>
          <a:solidFill>
            <a:srgbClr val="0070C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E2</a:t>
            </a:r>
            <a:endParaRPr lang="en-US" sz="1400" dirty="0"/>
          </a:p>
        </p:txBody>
      </p:sp>
      <p:sp>
        <p:nvSpPr>
          <p:cNvPr id="22" name="Oval 21">
            <a:extLst>
              <a:ext uri="{FF2B5EF4-FFF2-40B4-BE49-F238E27FC236}">
                <a16:creationId xmlns:a16="http://schemas.microsoft.com/office/drawing/2014/main" id="{B54D3EBC-F691-AC3F-01CE-D795921FB473}"/>
              </a:ext>
            </a:extLst>
          </p:cNvPr>
          <p:cNvSpPr/>
          <p:nvPr/>
        </p:nvSpPr>
        <p:spPr>
          <a:xfrm>
            <a:off x="7133122" y="3503375"/>
            <a:ext cx="705853" cy="668297"/>
          </a:xfrm>
          <a:prstGeom prst="ellipse">
            <a:avLst/>
          </a:prstGeom>
          <a:solidFill>
            <a:srgbClr val="0070C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E3</a:t>
            </a:r>
            <a:endParaRPr lang="en-US" sz="1400" dirty="0"/>
          </a:p>
        </p:txBody>
      </p:sp>
      <p:sp>
        <p:nvSpPr>
          <p:cNvPr id="23" name="Oval 22">
            <a:extLst>
              <a:ext uri="{FF2B5EF4-FFF2-40B4-BE49-F238E27FC236}">
                <a16:creationId xmlns:a16="http://schemas.microsoft.com/office/drawing/2014/main" id="{FEC0A4D7-6AB7-6508-0891-AD490A3448EA}"/>
              </a:ext>
            </a:extLst>
          </p:cNvPr>
          <p:cNvSpPr/>
          <p:nvPr/>
        </p:nvSpPr>
        <p:spPr>
          <a:xfrm>
            <a:off x="7133122" y="4512907"/>
            <a:ext cx="705853" cy="668297"/>
          </a:xfrm>
          <a:prstGeom prst="ellipse">
            <a:avLst/>
          </a:prstGeom>
          <a:solidFill>
            <a:srgbClr val="0070C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E4</a:t>
            </a:r>
            <a:endParaRPr lang="en-US" sz="1400" dirty="0"/>
          </a:p>
        </p:txBody>
      </p:sp>
      <p:sp>
        <p:nvSpPr>
          <p:cNvPr id="24" name="Oval 23">
            <a:extLst>
              <a:ext uri="{FF2B5EF4-FFF2-40B4-BE49-F238E27FC236}">
                <a16:creationId xmlns:a16="http://schemas.microsoft.com/office/drawing/2014/main" id="{5B8869C1-CCD5-3236-AFE8-F23C74BF86FE}"/>
              </a:ext>
            </a:extLst>
          </p:cNvPr>
          <p:cNvSpPr/>
          <p:nvPr/>
        </p:nvSpPr>
        <p:spPr>
          <a:xfrm>
            <a:off x="8571599" y="3173145"/>
            <a:ext cx="705853" cy="668297"/>
          </a:xfrm>
          <a:prstGeom prst="ellipse">
            <a:avLst/>
          </a:prstGeom>
          <a:solidFill>
            <a:srgbClr val="9947E7"/>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a:t>
            </a:r>
            <a:endParaRPr lang="en-US" sz="1400" dirty="0"/>
          </a:p>
        </p:txBody>
      </p:sp>
      <p:sp>
        <p:nvSpPr>
          <p:cNvPr id="25" name="TextBox 24">
            <a:extLst>
              <a:ext uri="{FF2B5EF4-FFF2-40B4-BE49-F238E27FC236}">
                <a16:creationId xmlns:a16="http://schemas.microsoft.com/office/drawing/2014/main" id="{E9EB86F5-7726-A99E-898B-1F43F1308F98}"/>
              </a:ext>
            </a:extLst>
          </p:cNvPr>
          <p:cNvSpPr txBox="1"/>
          <p:nvPr/>
        </p:nvSpPr>
        <p:spPr>
          <a:xfrm>
            <a:off x="8839210" y="1601166"/>
            <a:ext cx="3707650" cy="3691844"/>
          </a:xfrm>
          <a:prstGeom prst="rect">
            <a:avLst/>
          </a:prstGeom>
          <a:noFill/>
        </p:spPr>
        <p:txBody>
          <a:bodyPr wrap="square" rtlCol="0">
            <a:spAutoFit/>
          </a:bodyPr>
          <a:lstStyle/>
          <a:p>
            <a:pPr algn="ctr">
              <a:lnSpc>
                <a:spcPct val="200000"/>
              </a:lnSpc>
            </a:pPr>
            <a:r>
              <a:rPr lang="en-US" sz="2000" b="1" dirty="0">
                <a:solidFill>
                  <a:srgbClr val="C00000"/>
                </a:solidFill>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 extract frames</a:t>
            </a:r>
          </a:p>
          <a:p>
            <a:pPr algn="ctr">
              <a:lnSpc>
                <a:spcPct val="200000"/>
              </a:lnSpc>
            </a:pPr>
            <a:r>
              <a:rPr lang="en-US" sz="2000" b="1" dirty="0">
                <a:solidFill>
                  <a:schemeClr val="accent1"/>
                </a:solidFill>
                <a:latin typeface="Times New Roman" panose="02020603050405020304" pitchFamily="18" charset="0"/>
                <a:cs typeface="Times New Roman" panose="02020603050405020304" pitchFamily="18" charset="0"/>
              </a:rPr>
              <a:t>B:</a:t>
            </a:r>
            <a:r>
              <a:rPr lang="en-US" sz="2000" dirty="0">
                <a:solidFill>
                  <a:schemeClr val="accent1"/>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segment animal body</a:t>
            </a:r>
          </a:p>
          <a:p>
            <a:pPr algn="ctr">
              <a:lnSpc>
                <a:spcPct val="200000"/>
              </a:lnSpc>
            </a:pPr>
            <a:r>
              <a:rPr lang="en-US" sz="2000" b="1" dirty="0">
                <a:solidFill>
                  <a:srgbClr val="FFC000"/>
                </a:solidFill>
                <a:latin typeface="Times New Roman" panose="02020603050405020304" pitchFamily="18" charset="0"/>
                <a:cs typeface="Times New Roman" panose="02020603050405020304" pitchFamily="18" charset="0"/>
              </a:rPr>
              <a:t>C:</a:t>
            </a:r>
            <a:r>
              <a:rPr lang="en-US" sz="2000" dirty="0">
                <a:solidFill>
                  <a:srgbClr val="FFC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filter out bad images</a:t>
            </a:r>
          </a:p>
          <a:p>
            <a:pPr algn="ctr">
              <a:lnSpc>
                <a:spcPct val="200000"/>
              </a:lnSpc>
            </a:pPr>
            <a:r>
              <a:rPr lang="en-US" sz="2000" b="1" dirty="0">
                <a:solidFill>
                  <a:srgbClr val="00B050"/>
                </a:solidFill>
                <a:latin typeface="Times New Roman" panose="02020603050405020304" pitchFamily="18" charset="0"/>
                <a:cs typeface="Times New Roman" panose="02020603050405020304" pitchFamily="18" charset="0"/>
              </a:rPr>
              <a:t>D:</a:t>
            </a:r>
            <a:r>
              <a:rPr lang="en-US" sz="2000" dirty="0">
                <a:solidFill>
                  <a:srgbClr val="00B05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preprocess images</a:t>
            </a:r>
          </a:p>
          <a:p>
            <a:pPr algn="ctr">
              <a:lnSpc>
                <a:spcPct val="200000"/>
              </a:lnSpc>
            </a:pPr>
            <a:r>
              <a:rPr lang="en-US" sz="2000" b="1" dirty="0">
                <a:solidFill>
                  <a:srgbClr val="0070C0"/>
                </a:solidFill>
                <a:latin typeface="Times New Roman" panose="02020603050405020304" pitchFamily="18" charset="0"/>
                <a:cs typeface="Times New Roman" panose="02020603050405020304" pitchFamily="18" charset="0"/>
              </a:rPr>
              <a:t>E:</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individual identification</a:t>
            </a:r>
          </a:p>
          <a:p>
            <a:pPr algn="ctr">
              <a:lnSpc>
                <a:spcPct val="200000"/>
              </a:lnSpc>
            </a:pPr>
            <a:r>
              <a:rPr lang="en-US" sz="2000" b="1" dirty="0">
                <a:solidFill>
                  <a:srgbClr val="9947E7"/>
                </a:solidFill>
                <a:latin typeface="Times New Roman" panose="02020603050405020304" pitchFamily="18" charset="0"/>
                <a:cs typeface="Times New Roman" panose="02020603050405020304" pitchFamily="18" charset="0"/>
              </a:rPr>
              <a:t>F:</a:t>
            </a:r>
            <a:r>
              <a:rPr lang="en-US" sz="2000" dirty="0">
                <a:solidFill>
                  <a:srgbClr val="9947E7"/>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extract features</a:t>
            </a:r>
          </a:p>
        </p:txBody>
      </p:sp>
      <p:cxnSp>
        <p:nvCxnSpPr>
          <p:cNvPr id="27" name="Straight Arrow Connector 26">
            <a:extLst>
              <a:ext uri="{FF2B5EF4-FFF2-40B4-BE49-F238E27FC236}">
                <a16:creationId xmlns:a16="http://schemas.microsoft.com/office/drawing/2014/main" id="{68D32ED1-08F0-41FB-5336-0097DE282A49}"/>
              </a:ext>
            </a:extLst>
          </p:cNvPr>
          <p:cNvCxnSpPr>
            <a:cxnSpLocks/>
            <a:endCxn id="9" idx="2"/>
          </p:cNvCxnSpPr>
          <p:nvPr/>
        </p:nvCxnSpPr>
        <p:spPr>
          <a:xfrm>
            <a:off x="2049420" y="1731257"/>
            <a:ext cx="744507" cy="8849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971C04C-E1D3-CB42-B456-E69C4D504609}"/>
              </a:ext>
            </a:extLst>
          </p:cNvPr>
          <p:cNvCxnSpPr>
            <a:cxnSpLocks/>
            <a:stCxn id="10" idx="6"/>
            <a:endCxn id="9" idx="2"/>
          </p:cNvCxnSpPr>
          <p:nvPr/>
        </p:nvCxnSpPr>
        <p:spPr>
          <a:xfrm flipV="1">
            <a:off x="2049420" y="2616170"/>
            <a:ext cx="74450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F8654EE-F30F-B32B-8183-E8EF55B5F882}"/>
              </a:ext>
            </a:extLst>
          </p:cNvPr>
          <p:cNvCxnSpPr>
            <a:cxnSpLocks/>
            <a:stCxn id="8" idx="6"/>
            <a:endCxn id="11" idx="2"/>
          </p:cNvCxnSpPr>
          <p:nvPr/>
        </p:nvCxnSpPr>
        <p:spPr>
          <a:xfrm>
            <a:off x="2049421" y="1731258"/>
            <a:ext cx="744506" cy="26666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BBA0137-3545-C050-5449-B21BC6C7DB99}"/>
              </a:ext>
            </a:extLst>
          </p:cNvPr>
          <p:cNvCxnSpPr>
            <a:cxnSpLocks/>
            <a:stCxn id="10" idx="6"/>
            <a:endCxn id="11" idx="2"/>
          </p:cNvCxnSpPr>
          <p:nvPr/>
        </p:nvCxnSpPr>
        <p:spPr>
          <a:xfrm>
            <a:off x="2049420" y="2616171"/>
            <a:ext cx="744507" cy="17817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73A96EB-7E7C-F4AA-214A-4567EB9535FB}"/>
              </a:ext>
            </a:extLst>
          </p:cNvPr>
          <p:cNvCxnSpPr>
            <a:cxnSpLocks/>
            <a:stCxn id="3" idx="6"/>
            <a:endCxn id="9" idx="2"/>
          </p:cNvCxnSpPr>
          <p:nvPr/>
        </p:nvCxnSpPr>
        <p:spPr>
          <a:xfrm flipV="1">
            <a:off x="2049420" y="2616170"/>
            <a:ext cx="744507" cy="8872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7FD4BCD-BE54-F3B6-9E9D-8AC2F8D9F4AB}"/>
              </a:ext>
            </a:extLst>
          </p:cNvPr>
          <p:cNvCxnSpPr>
            <a:cxnSpLocks/>
            <a:stCxn id="3" idx="6"/>
            <a:endCxn id="11" idx="2"/>
          </p:cNvCxnSpPr>
          <p:nvPr/>
        </p:nvCxnSpPr>
        <p:spPr>
          <a:xfrm>
            <a:off x="2049420" y="3503376"/>
            <a:ext cx="744507" cy="8945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AF4CA9D-77FF-C038-A5D7-818E301E7569}"/>
              </a:ext>
            </a:extLst>
          </p:cNvPr>
          <p:cNvCxnSpPr>
            <a:cxnSpLocks/>
            <a:stCxn id="5" idx="6"/>
            <a:endCxn id="9" idx="2"/>
          </p:cNvCxnSpPr>
          <p:nvPr/>
        </p:nvCxnSpPr>
        <p:spPr>
          <a:xfrm flipV="1">
            <a:off x="2049420" y="2616170"/>
            <a:ext cx="744507" cy="17847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35B0DA7-361B-2EC4-D628-7BBB5A647121}"/>
              </a:ext>
            </a:extLst>
          </p:cNvPr>
          <p:cNvCxnSpPr>
            <a:cxnSpLocks/>
            <a:stCxn id="5" idx="6"/>
            <a:endCxn id="11" idx="2"/>
          </p:cNvCxnSpPr>
          <p:nvPr/>
        </p:nvCxnSpPr>
        <p:spPr>
          <a:xfrm flipV="1">
            <a:off x="2049420" y="4397909"/>
            <a:ext cx="744507" cy="29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FC445B5-F2BD-A623-3A04-8D4D7F4D163D}"/>
              </a:ext>
            </a:extLst>
          </p:cNvPr>
          <p:cNvCxnSpPr>
            <a:cxnSpLocks/>
            <a:stCxn id="7" idx="6"/>
            <a:endCxn id="9" idx="2"/>
          </p:cNvCxnSpPr>
          <p:nvPr/>
        </p:nvCxnSpPr>
        <p:spPr>
          <a:xfrm flipV="1">
            <a:off x="2049420" y="2616170"/>
            <a:ext cx="744507" cy="26768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2E0C9C0-4A38-882E-91AC-61F1FA005126}"/>
              </a:ext>
            </a:extLst>
          </p:cNvPr>
          <p:cNvCxnSpPr>
            <a:cxnSpLocks/>
            <a:stCxn id="7" idx="6"/>
            <a:endCxn id="11" idx="2"/>
          </p:cNvCxnSpPr>
          <p:nvPr/>
        </p:nvCxnSpPr>
        <p:spPr>
          <a:xfrm flipV="1">
            <a:off x="2049420" y="4397909"/>
            <a:ext cx="744507" cy="895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45D815B-9C69-529A-2EEF-C830AC18F2F1}"/>
              </a:ext>
            </a:extLst>
          </p:cNvPr>
          <p:cNvCxnSpPr>
            <a:cxnSpLocks/>
            <a:stCxn id="9" idx="6"/>
            <a:endCxn id="13" idx="2"/>
          </p:cNvCxnSpPr>
          <p:nvPr/>
        </p:nvCxnSpPr>
        <p:spPr>
          <a:xfrm>
            <a:off x="3499780" y="2616170"/>
            <a:ext cx="763557" cy="8872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FF5D0D9-A286-DBD6-D372-CA3196E3CEC8}"/>
              </a:ext>
            </a:extLst>
          </p:cNvPr>
          <p:cNvCxnSpPr>
            <a:cxnSpLocks/>
            <a:stCxn id="11" idx="6"/>
            <a:endCxn id="13" idx="2"/>
          </p:cNvCxnSpPr>
          <p:nvPr/>
        </p:nvCxnSpPr>
        <p:spPr>
          <a:xfrm flipV="1">
            <a:off x="3499780" y="3503376"/>
            <a:ext cx="763557" cy="8945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48" name="Straight Arrow Connector 2047">
            <a:extLst>
              <a:ext uri="{FF2B5EF4-FFF2-40B4-BE49-F238E27FC236}">
                <a16:creationId xmlns:a16="http://schemas.microsoft.com/office/drawing/2014/main" id="{EC45D243-68FD-F14A-6DA9-686FC6875A9B}"/>
              </a:ext>
            </a:extLst>
          </p:cNvPr>
          <p:cNvCxnSpPr>
            <a:cxnSpLocks/>
            <a:stCxn id="13" idx="6"/>
            <a:endCxn id="16" idx="2"/>
          </p:cNvCxnSpPr>
          <p:nvPr/>
        </p:nvCxnSpPr>
        <p:spPr>
          <a:xfrm flipV="1">
            <a:off x="4969190" y="2615047"/>
            <a:ext cx="713573" cy="8883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1" name="Straight Arrow Connector 2050">
            <a:extLst>
              <a:ext uri="{FF2B5EF4-FFF2-40B4-BE49-F238E27FC236}">
                <a16:creationId xmlns:a16="http://schemas.microsoft.com/office/drawing/2014/main" id="{C817DA05-977A-8AB5-D93B-7A9210F3CFF7}"/>
              </a:ext>
            </a:extLst>
          </p:cNvPr>
          <p:cNvCxnSpPr>
            <a:cxnSpLocks/>
            <a:stCxn id="13" idx="6"/>
            <a:endCxn id="19" idx="2"/>
          </p:cNvCxnSpPr>
          <p:nvPr/>
        </p:nvCxnSpPr>
        <p:spPr>
          <a:xfrm>
            <a:off x="4969190" y="3503376"/>
            <a:ext cx="713573" cy="8945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5" name="Straight Arrow Connector 2054">
            <a:extLst>
              <a:ext uri="{FF2B5EF4-FFF2-40B4-BE49-F238E27FC236}">
                <a16:creationId xmlns:a16="http://schemas.microsoft.com/office/drawing/2014/main" id="{A022D37C-3360-A403-CF83-61C60B1AFA22}"/>
              </a:ext>
            </a:extLst>
          </p:cNvPr>
          <p:cNvCxnSpPr>
            <a:cxnSpLocks/>
            <a:stCxn id="16" idx="6"/>
            <a:endCxn id="20" idx="2"/>
          </p:cNvCxnSpPr>
          <p:nvPr/>
        </p:nvCxnSpPr>
        <p:spPr>
          <a:xfrm flipV="1">
            <a:off x="6388616" y="2065406"/>
            <a:ext cx="744507" cy="5496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58" name="Straight Arrow Connector 2057">
            <a:extLst>
              <a:ext uri="{FF2B5EF4-FFF2-40B4-BE49-F238E27FC236}">
                <a16:creationId xmlns:a16="http://schemas.microsoft.com/office/drawing/2014/main" id="{5ACC7FED-6190-C0F0-A892-D4847EDEF762}"/>
              </a:ext>
            </a:extLst>
          </p:cNvPr>
          <p:cNvCxnSpPr>
            <a:cxnSpLocks/>
            <a:stCxn id="16" idx="6"/>
            <a:endCxn id="21" idx="2"/>
          </p:cNvCxnSpPr>
          <p:nvPr/>
        </p:nvCxnSpPr>
        <p:spPr>
          <a:xfrm>
            <a:off x="6388616" y="2615047"/>
            <a:ext cx="744506" cy="3341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1" name="Straight Arrow Connector 2060">
            <a:extLst>
              <a:ext uri="{FF2B5EF4-FFF2-40B4-BE49-F238E27FC236}">
                <a16:creationId xmlns:a16="http://schemas.microsoft.com/office/drawing/2014/main" id="{7D1517EF-A217-D6C4-98BC-707AA5C52AB2}"/>
              </a:ext>
            </a:extLst>
          </p:cNvPr>
          <p:cNvCxnSpPr>
            <a:cxnSpLocks/>
            <a:stCxn id="19" idx="6"/>
            <a:endCxn id="22" idx="2"/>
          </p:cNvCxnSpPr>
          <p:nvPr/>
        </p:nvCxnSpPr>
        <p:spPr>
          <a:xfrm flipV="1">
            <a:off x="6388616" y="3837524"/>
            <a:ext cx="744506" cy="5603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6" name="Straight Arrow Connector 2065">
            <a:extLst>
              <a:ext uri="{FF2B5EF4-FFF2-40B4-BE49-F238E27FC236}">
                <a16:creationId xmlns:a16="http://schemas.microsoft.com/office/drawing/2014/main" id="{B8259DE7-32EA-709D-B7D9-D7B38322B69B}"/>
              </a:ext>
            </a:extLst>
          </p:cNvPr>
          <p:cNvCxnSpPr>
            <a:cxnSpLocks/>
            <a:stCxn id="19" idx="6"/>
            <a:endCxn id="23" idx="2"/>
          </p:cNvCxnSpPr>
          <p:nvPr/>
        </p:nvCxnSpPr>
        <p:spPr>
          <a:xfrm>
            <a:off x="6388616" y="4397908"/>
            <a:ext cx="744506" cy="4491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69" name="Straight Arrow Connector 2068">
            <a:extLst>
              <a:ext uri="{FF2B5EF4-FFF2-40B4-BE49-F238E27FC236}">
                <a16:creationId xmlns:a16="http://schemas.microsoft.com/office/drawing/2014/main" id="{FB3D04ED-D2ED-D2BE-E16D-4C52F54BD278}"/>
              </a:ext>
            </a:extLst>
          </p:cNvPr>
          <p:cNvCxnSpPr>
            <a:cxnSpLocks/>
            <a:stCxn id="20" idx="6"/>
            <a:endCxn id="24" idx="2"/>
          </p:cNvCxnSpPr>
          <p:nvPr/>
        </p:nvCxnSpPr>
        <p:spPr>
          <a:xfrm>
            <a:off x="7838976" y="2065406"/>
            <a:ext cx="732623" cy="1441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72" name="Straight Arrow Connector 2071">
            <a:extLst>
              <a:ext uri="{FF2B5EF4-FFF2-40B4-BE49-F238E27FC236}">
                <a16:creationId xmlns:a16="http://schemas.microsoft.com/office/drawing/2014/main" id="{EB54525E-0C78-2010-70C5-77D317FB4D77}"/>
              </a:ext>
            </a:extLst>
          </p:cNvPr>
          <p:cNvCxnSpPr>
            <a:cxnSpLocks/>
            <a:stCxn id="21" idx="6"/>
            <a:endCxn id="24" idx="2"/>
          </p:cNvCxnSpPr>
          <p:nvPr/>
        </p:nvCxnSpPr>
        <p:spPr>
          <a:xfrm>
            <a:off x="7838975" y="2949195"/>
            <a:ext cx="732624" cy="5580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75" name="Straight Arrow Connector 2074">
            <a:extLst>
              <a:ext uri="{FF2B5EF4-FFF2-40B4-BE49-F238E27FC236}">
                <a16:creationId xmlns:a16="http://schemas.microsoft.com/office/drawing/2014/main" id="{1C381992-49C0-5CF1-644F-43E189EB1FDB}"/>
              </a:ext>
            </a:extLst>
          </p:cNvPr>
          <p:cNvCxnSpPr>
            <a:cxnSpLocks/>
            <a:stCxn id="22" idx="6"/>
            <a:endCxn id="24" idx="2"/>
          </p:cNvCxnSpPr>
          <p:nvPr/>
        </p:nvCxnSpPr>
        <p:spPr>
          <a:xfrm flipV="1">
            <a:off x="7838975" y="3507294"/>
            <a:ext cx="732624" cy="3302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78" name="Straight Arrow Connector 2077">
            <a:extLst>
              <a:ext uri="{FF2B5EF4-FFF2-40B4-BE49-F238E27FC236}">
                <a16:creationId xmlns:a16="http://schemas.microsoft.com/office/drawing/2014/main" id="{8ABBF63D-A76B-0407-4E65-CCCB2C63E1B2}"/>
              </a:ext>
            </a:extLst>
          </p:cNvPr>
          <p:cNvCxnSpPr>
            <a:cxnSpLocks/>
            <a:stCxn id="23" idx="6"/>
            <a:endCxn id="24" idx="2"/>
          </p:cNvCxnSpPr>
          <p:nvPr/>
        </p:nvCxnSpPr>
        <p:spPr>
          <a:xfrm flipV="1">
            <a:off x="7838975" y="3507294"/>
            <a:ext cx="732624" cy="1339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106829A-7BE5-AF3A-98D3-D40EE0EF895D}"/>
              </a:ext>
            </a:extLst>
          </p:cNvPr>
          <p:cNvSpPr txBox="1"/>
          <p:nvPr/>
        </p:nvSpPr>
        <p:spPr>
          <a:xfrm>
            <a:off x="264522" y="1397109"/>
            <a:ext cx="738664" cy="4232974"/>
          </a:xfrm>
          <a:prstGeom prst="rect">
            <a:avLst/>
          </a:prstGeom>
          <a:noFill/>
        </p:spPr>
        <p:txBody>
          <a:bodyPr vert="vert270" wrap="square" rtlCol="0">
            <a:spAutoFit/>
          </a:bodyPr>
          <a:lstStyle/>
          <a:p>
            <a:pPr algn="ctr"/>
            <a:r>
              <a:rPr lang="en-US" b="1" dirty="0"/>
              <a:t>Input data transferred via Pelican from external storage servers</a:t>
            </a:r>
          </a:p>
        </p:txBody>
      </p:sp>
      <p:sp>
        <p:nvSpPr>
          <p:cNvPr id="26" name="TextBox 25">
            <a:extLst>
              <a:ext uri="{FF2B5EF4-FFF2-40B4-BE49-F238E27FC236}">
                <a16:creationId xmlns:a16="http://schemas.microsoft.com/office/drawing/2014/main" id="{AAA62D24-F8A6-59AB-33B7-0F86A77F4375}"/>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29" name="TextBox 28">
            <a:extLst>
              <a:ext uri="{FF2B5EF4-FFF2-40B4-BE49-F238E27FC236}">
                <a16:creationId xmlns:a16="http://schemas.microsoft.com/office/drawing/2014/main" id="{9FC750B1-3B5E-93DF-918F-7B5B580ED49C}"/>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10</a:t>
            </a:r>
          </a:p>
        </p:txBody>
      </p:sp>
    </p:spTree>
    <p:extLst>
      <p:ext uri="{BB962C8B-B14F-4D97-AF65-F5344CB8AC3E}">
        <p14:creationId xmlns:p14="http://schemas.microsoft.com/office/powerpoint/2010/main" val="281787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8AD39-FB8B-B59A-957B-E3EC44CE195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082BDF5-B252-DB6A-EDC6-2A20B9037DB0}"/>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2E02030A-9FE2-EC80-00C2-BC827C6006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D0BE9549-B93E-D8C2-DC69-047B422D16C5}"/>
              </a:ext>
            </a:extLst>
          </p:cNvPr>
          <p:cNvSpPr txBox="1">
            <a:spLocks/>
          </p:cNvSpPr>
          <p:nvPr/>
        </p:nvSpPr>
        <p:spPr>
          <a:xfrm>
            <a:off x="132763" y="168394"/>
            <a:ext cx="9971358" cy="17539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sp>
        <p:nvSpPr>
          <p:cNvPr id="12" name="Title 1">
            <a:extLst>
              <a:ext uri="{FF2B5EF4-FFF2-40B4-BE49-F238E27FC236}">
                <a16:creationId xmlns:a16="http://schemas.microsoft.com/office/drawing/2014/main" id="{6FA7EF80-1877-45CF-C71A-219A6F29740A}"/>
              </a:ext>
            </a:extLst>
          </p:cNvPr>
          <p:cNvSpPr txBox="1">
            <a:spLocks/>
          </p:cNvSpPr>
          <p:nvPr/>
        </p:nvSpPr>
        <p:spPr>
          <a:xfrm>
            <a:off x="127322" y="116334"/>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err="1">
                <a:solidFill>
                  <a:schemeClr val="accent2"/>
                </a:solidFill>
              </a:rPr>
              <a:t>DAGman</a:t>
            </a:r>
            <a:r>
              <a:rPr lang="en-US" sz="4400" b="1" dirty="0">
                <a:solidFill>
                  <a:schemeClr val="accent2"/>
                </a:solidFill>
              </a:rPr>
              <a:t> Workflow</a:t>
            </a:r>
          </a:p>
        </p:txBody>
      </p:sp>
      <p:pic>
        <p:nvPicPr>
          <p:cNvPr id="4" name="Picture 3">
            <a:extLst>
              <a:ext uri="{FF2B5EF4-FFF2-40B4-BE49-F238E27FC236}">
                <a16:creationId xmlns:a16="http://schemas.microsoft.com/office/drawing/2014/main" id="{EBE461F9-BCA6-8C73-B74B-2956144EBD1B}"/>
              </a:ext>
            </a:extLst>
          </p:cNvPr>
          <p:cNvPicPr>
            <a:picLocks noChangeAspect="1"/>
          </p:cNvPicPr>
          <p:nvPr/>
        </p:nvPicPr>
        <p:blipFill>
          <a:blip r:embed="rId4"/>
          <a:stretch>
            <a:fillRect/>
          </a:stretch>
        </p:blipFill>
        <p:spPr>
          <a:xfrm>
            <a:off x="323837" y="1521146"/>
            <a:ext cx="11487150" cy="2212546"/>
          </a:xfrm>
          <a:prstGeom prst="rect">
            <a:avLst/>
          </a:prstGeom>
        </p:spPr>
      </p:pic>
      <p:sp>
        <p:nvSpPr>
          <p:cNvPr id="26" name="TextBox 25">
            <a:extLst>
              <a:ext uri="{FF2B5EF4-FFF2-40B4-BE49-F238E27FC236}">
                <a16:creationId xmlns:a16="http://schemas.microsoft.com/office/drawing/2014/main" id="{497B898D-CF54-2916-52BD-B8272E2E29D4}"/>
              </a:ext>
            </a:extLst>
          </p:cNvPr>
          <p:cNvSpPr txBox="1"/>
          <p:nvPr/>
        </p:nvSpPr>
        <p:spPr>
          <a:xfrm>
            <a:off x="-442828" y="1007030"/>
            <a:ext cx="4217735"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Batch organization</a:t>
            </a:r>
          </a:p>
        </p:txBody>
      </p:sp>
      <p:pic>
        <p:nvPicPr>
          <p:cNvPr id="30" name="Picture 29">
            <a:extLst>
              <a:ext uri="{FF2B5EF4-FFF2-40B4-BE49-F238E27FC236}">
                <a16:creationId xmlns:a16="http://schemas.microsoft.com/office/drawing/2014/main" id="{94BBF521-15A8-FD23-8B29-BFDC5A2591EF}"/>
              </a:ext>
            </a:extLst>
          </p:cNvPr>
          <p:cNvPicPr>
            <a:picLocks noChangeAspect="1"/>
          </p:cNvPicPr>
          <p:nvPr/>
        </p:nvPicPr>
        <p:blipFill>
          <a:blip r:embed="rId5"/>
          <a:srcRect b="55124"/>
          <a:stretch/>
        </p:blipFill>
        <p:spPr>
          <a:xfrm>
            <a:off x="690101" y="4287846"/>
            <a:ext cx="10811798" cy="1906024"/>
          </a:xfrm>
          <a:prstGeom prst="rect">
            <a:avLst/>
          </a:prstGeom>
        </p:spPr>
      </p:pic>
      <p:sp>
        <p:nvSpPr>
          <p:cNvPr id="32" name="TextBox 31">
            <a:extLst>
              <a:ext uri="{FF2B5EF4-FFF2-40B4-BE49-F238E27FC236}">
                <a16:creationId xmlns:a16="http://schemas.microsoft.com/office/drawing/2014/main" id="{090B2382-98B7-95D5-74A8-3BD65444D96A}"/>
              </a:ext>
            </a:extLst>
          </p:cNvPr>
          <p:cNvSpPr txBox="1"/>
          <p:nvPr/>
        </p:nvSpPr>
        <p:spPr>
          <a:xfrm>
            <a:off x="127322" y="3758470"/>
            <a:ext cx="11263228"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Python script reads the batch information, then generates the .</a:t>
            </a:r>
            <a:r>
              <a:rPr lang="en-US" sz="2400" dirty="0" err="1">
                <a:latin typeface="Times New Roman" panose="02020603050405020304" pitchFamily="18" charset="0"/>
                <a:cs typeface="Times New Roman" panose="02020603050405020304" pitchFamily="18" charset="0"/>
              </a:rPr>
              <a:t>dag</a:t>
            </a:r>
            <a:r>
              <a:rPr lang="en-US" sz="2400" dirty="0">
                <a:latin typeface="Times New Roman" panose="02020603050405020304" pitchFamily="18" charset="0"/>
                <a:cs typeface="Times New Roman" panose="02020603050405020304" pitchFamily="18" charset="0"/>
              </a:rPr>
              <a:t> file and cleanup script</a:t>
            </a:r>
          </a:p>
        </p:txBody>
      </p:sp>
      <p:sp>
        <p:nvSpPr>
          <p:cNvPr id="3" name="TextBox 2">
            <a:extLst>
              <a:ext uri="{FF2B5EF4-FFF2-40B4-BE49-F238E27FC236}">
                <a16:creationId xmlns:a16="http://schemas.microsoft.com/office/drawing/2014/main" id="{A1132D3D-F49D-842E-D9D2-1BFDEC27F1A9}"/>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5" name="TextBox 4">
            <a:extLst>
              <a:ext uri="{FF2B5EF4-FFF2-40B4-BE49-F238E27FC236}">
                <a16:creationId xmlns:a16="http://schemas.microsoft.com/office/drawing/2014/main" id="{93B35568-EAD9-BC50-2C16-839E4DEFE2FD}"/>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11</a:t>
            </a:r>
          </a:p>
        </p:txBody>
      </p:sp>
    </p:spTree>
    <p:extLst>
      <p:ext uri="{BB962C8B-B14F-4D97-AF65-F5344CB8AC3E}">
        <p14:creationId xmlns:p14="http://schemas.microsoft.com/office/powerpoint/2010/main" val="2910931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49E8-7CCA-127C-F3DD-E94E2B544D6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73061E7-E21D-4918-1758-F61CAF0F0FA3}"/>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A5E3EDF5-75C6-25D7-02D9-1128870E84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5528FDC7-F05E-E07A-7C89-05F81BE041F4}"/>
              </a:ext>
            </a:extLst>
          </p:cNvPr>
          <p:cNvSpPr txBox="1">
            <a:spLocks/>
          </p:cNvSpPr>
          <p:nvPr/>
        </p:nvSpPr>
        <p:spPr>
          <a:xfrm>
            <a:off x="127323" y="116334"/>
            <a:ext cx="10986794" cy="916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1800">
                <a:solidFill>
                  <a:srgbClr val="000000"/>
                </a:solidFill>
                <a:uFillTx/>
              </a:defRPr>
            </a:pPr>
            <a:r>
              <a:rPr kumimoji="0" lang="en-US" sz="4400" b="1" i="0" u="none" strike="noStrike" kern="1200" cap="none" spc="-120" normalizeH="0" baseline="0" noProof="0" dirty="0">
                <a:ln>
                  <a:noFill/>
                </a:ln>
                <a:solidFill>
                  <a:schemeClr val="accent2"/>
                </a:solidFill>
                <a:effectLst/>
                <a:uLnTx/>
                <a:uFillTx/>
                <a:latin typeface="Calibri Light" panose="020F0302020204030204"/>
                <a:ea typeface="+mj-ea"/>
                <a:cs typeface="+mj-cs"/>
              </a:rPr>
              <a:t>Data Processing </a:t>
            </a:r>
            <a:r>
              <a:rPr lang="en-US" sz="4400" b="1" dirty="0">
                <a:solidFill>
                  <a:schemeClr val="accent2"/>
                </a:solidFill>
                <a:latin typeface="Calibri Light" panose="020F0302020204030204"/>
              </a:rPr>
              <a:t>P</a:t>
            </a:r>
            <a:r>
              <a:rPr kumimoji="0" lang="en-US" sz="4400" b="1" i="0" u="none" strike="noStrike" kern="1200" cap="none" spc="-120" normalizeH="0" baseline="0" noProof="0" dirty="0" err="1">
                <a:ln>
                  <a:noFill/>
                </a:ln>
                <a:solidFill>
                  <a:schemeClr val="accent2"/>
                </a:solidFill>
                <a:effectLst/>
                <a:uLnTx/>
                <a:uFillTx/>
                <a:latin typeface="Calibri Light" panose="020F0302020204030204"/>
                <a:ea typeface="+mj-ea"/>
                <a:cs typeface="+mj-cs"/>
              </a:rPr>
              <a:t>ipeline</a:t>
            </a:r>
            <a:r>
              <a:rPr kumimoji="0" lang="en-US" sz="4400" b="1" i="0" u="none" strike="noStrike" kern="1200" cap="none" spc="-120" normalizeH="0" baseline="0" noProof="0" dirty="0">
                <a:ln>
                  <a:noFill/>
                </a:ln>
                <a:solidFill>
                  <a:schemeClr val="accent2"/>
                </a:solidFill>
                <a:effectLst/>
                <a:uLnTx/>
                <a:uFillTx/>
                <a:latin typeface="Calibri Light" panose="020F0302020204030204"/>
                <a:ea typeface="+mj-ea"/>
                <a:cs typeface="+mj-cs"/>
              </a:rPr>
              <a:t> </a:t>
            </a:r>
          </a:p>
        </p:txBody>
      </p:sp>
      <p:sp>
        <p:nvSpPr>
          <p:cNvPr id="2" name="Rectangle 1">
            <a:extLst>
              <a:ext uri="{FF2B5EF4-FFF2-40B4-BE49-F238E27FC236}">
                <a16:creationId xmlns:a16="http://schemas.microsoft.com/office/drawing/2014/main" id="{F9AB0E34-1683-3AC6-2BC5-12052F71BFEC}"/>
              </a:ext>
            </a:extLst>
          </p:cNvPr>
          <p:cNvSpPr/>
          <p:nvPr/>
        </p:nvSpPr>
        <p:spPr>
          <a:xfrm>
            <a:off x="10046225" y="1388512"/>
            <a:ext cx="2128058" cy="4251960"/>
          </a:xfrm>
          <a:prstGeom prst="rect">
            <a:avLst/>
          </a:prstGeom>
          <a:solidFill>
            <a:srgbClr val="35DBFF">
              <a:alpha val="20000"/>
            </a:srgbClr>
          </a:solidFill>
          <a:ln>
            <a:solidFill>
              <a:srgbClr val="37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9E0C25-B6A3-21E8-AAD5-53B6351F516A}"/>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6" name="TextBox 5">
            <a:extLst>
              <a:ext uri="{FF2B5EF4-FFF2-40B4-BE49-F238E27FC236}">
                <a16:creationId xmlns:a16="http://schemas.microsoft.com/office/drawing/2014/main" id="{7F376787-C8E1-C395-735C-621A0C7F6436}"/>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12</a:t>
            </a:r>
          </a:p>
        </p:txBody>
      </p:sp>
      <p:graphicFrame>
        <p:nvGraphicFramePr>
          <p:cNvPr id="7" name="Diagram 6">
            <a:extLst>
              <a:ext uri="{FF2B5EF4-FFF2-40B4-BE49-F238E27FC236}">
                <a16:creationId xmlns:a16="http://schemas.microsoft.com/office/drawing/2014/main" id="{7CD9829E-724E-4AD2-1D0A-CD0F143DA99A}"/>
              </a:ext>
            </a:extLst>
          </p:cNvPr>
          <p:cNvGraphicFramePr/>
          <p:nvPr>
            <p:extLst>
              <p:ext uri="{D42A27DB-BD31-4B8C-83A1-F6EECF244321}">
                <p14:modId xmlns:p14="http://schemas.microsoft.com/office/powerpoint/2010/main" val="4074710810"/>
              </p:ext>
            </p:extLst>
          </p:nvPr>
        </p:nvGraphicFramePr>
        <p:xfrm>
          <a:off x="130042" y="1491820"/>
          <a:ext cx="11931915" cy="5154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963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4BE5-ABF2-8C95-F51D-F7DEBFDB099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34CE3F5D-1238-C482-BF2B-816718D18C47}"/>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53CE0E4F-0947-BFD2-34A6-0B2652F404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5204DAE-03F2-FD70-CBE6-51C8477B9B3A}"/>
              </a:ext>
            </a:extLst>
          </p:cNvPr>
          <p:cNvSpPr txBox="1">
            <a:spLocks/>
          </p:cNvSpPr>
          <p:nvPr/>
        </p:nvSpPr>
        <p:spPr>
          <a:xfrm>
            <a:off x="132762" y="270365"/>
            <a:ext cx="9971358" cy="912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kumimoji="0" lang="en-US" sz="4400" b="1" i="0" u="none" strike="noStrike" kern="1200" cap="none" spc="-120" normalizeH="0" baseline="0" noProof="0" dirty="0">
                <a:ln>
                  <a:noFill/>
                </a:ln>
                <a:solidFill>
                  <a:schemeClr val="accent2"/>
                </a:solidFill>
                <a:effectLst/>
                <a:uLnTx/>
                <a:uFillTx/>
                <a:latin typeface="Calibri Light" panose="020F0302020204030204"/>
                <a:ea typeface="+mj-ea"/>
                <a:cs typeface="+mj-cs"/>
              </a:rPr>
              <a:t>Growth-Related Features</a:t>
            </a: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sp>
        <p:nvSpPr>
          <p:cNvPr id="16" name="TextBox 15">
            <a:extLst>
              <a:ext uri="{FF2B5EF4-FFF2-40B4-BE49-F238E27FC236}">
                <a16:creationId xmlns:a16="http://schemas.microsoft.com/office/drawing/2014/main" id="{EA3B400C-9FFA-ED7F-1B88-D0AD09E11E0D}"/>
              </a:ext>
            </a:extLst>
          </p:cNvPr>
          <p:cNvSpPr txBox="1"/>
          <p:nvPr/>
        </p:nvSpPr>
        <p:spPr>
          <a:xfrm>
            <a:off x="7226095" y="2305615"/>
            <a:ext cx="2827415" cy="2246769"/>
          </a:xfrm>
          <a:prstGeom prst="rect">
            <a:avLst/>
          </a:prstGeom>
          <a:noFill/>
        </p:spPr>
        <p:txBody>
          <a:bodyPr wrap="square" rtlCol="0">
            <a:spAutoFit/>
          </a:bodyPr>
          <a:lstStyle/>
          <a:p>
            <a:r>
              <a:rPr lang="en-US" sz="2000" b="1" dirty="0"/>
              <a:t>Extracted Biometrics:</a:t>
            </a:r>
          </a:p>
          <a:p>
            <a:pPr marL="342900" indent="-342900">
              <a:buFont typeface="Arial" panose="020B0604020202020204" pitchFamily="34" charset="0"/>
              <a:buChar char="•"/>
            </a:pPr>
            <a:r>
              <a:rPr lang="en-US" sz="2000" b="1" dirty="0"/>
              <a:t>Circularity</a:t>
            </a:r>
          </a:p>
          <a:p>
            <a:pPr marL="342900" indent="-342900">
              <a:buFont typeface="Arial" panose="020B0604020202020204" pitchFamily="34" charset="0"/>
              <a:buChar char="•"/>
            </a:pPr>
            <a:r>
              <a:rPr lang="en-US" sz="2000" b="1" dirty="0"/>
              <a:t>Area</a:t>
            </a:r>
          </a:p>
          <a:p>
            <a:pPr marL="342900" indent="-342900">
              <a:buFont typeface="Arial" panose="020B0604020202020204" pitchFamily="34" charset="0"/>
              <a:buChar char="•"/>
            </a:pPr>
            <a:r>
              <a:rPr lang="en-US" sz="2000" b="1" dirty="0"/>
              <a:t>Volume</a:t>
            </a:r>
          </a:p>
          <a:p>
            <a:pPr marL="342900" indent="-342900">
              <a:buFont typeface="Arial" panose="020B0604020202020204" pitchFamily="34" charset="0"/>
              <a:buChar char="•"/>
            </a:pPr>
            <a:r>
              <a:rPr lang="en-US" sz="2000" b="1" dirty="0"/>
              <a:t>Heights</a:t>
            </a:r>
          </a:p>
          <a:p>
            <a:pPr marL="342900" indent="-342900">
              <a:buFont typeface="Arial" panose="020B0604020202020204" pitchFamily="34" charset="0"/>
              <a:buChar char="•"/>
            </a:pPr>
            <a:r>
              <a:rPr lang="en-US" sz="2000" b="1" dirty="0"/>
              <a:t>Widths</a:t>
            </a:r>
          </a:p>
          <a:p>
            <a:pPr marL="342900" indent="-342900">
              <a:buFont typeface="Arial" panose="020B0604020202020204" pitchFamily="34" charset="0"/>
              <a:buChar char="•"/>
            </a:pPr>
            <a:r>
              <a:rPr lang="en-US" sz="2000" b="1" dirty="0"/>
              <a:t>Length </a:t>
            </a:r>
          </a:p>
        </p:txBody>
      </p:sp>
      <p:pic>
        <p:nvPicPr>
          <p:cNvPr id="5" name="Picture 4" descr="A pink and blue cloud&#10;&#10;AI-generated content may be incorrect.">
            <a:extLst>
              <a:ext uri="{FF2B5EF4-FFF2-40B4-BE49-F238E27FC236}">
                <a16:creationId xmlns:a16="http://schemas.microsoft.com/office/drawing/2014/main" id="{BEE72CD5-D6CF-850D-AA4F-2CA32D7C9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101" y="2276912"/>
            <a:ext cx="5354400" cy="2304176"/>
          </a:xfrm>
          <a:prstGeom prst="rect">
            <a:avLst/>
          </a:prstGeom>
        </p:spPr>
      </p:pic>
      <p:sp>
        <p:nvSpPr>
          <p:cNvPr id="7" name="Arc 6">
            <a:extLst>
              <a:ext uri="{FF2B5EF4-FFF2-40B4-BE49-F238E27FC236}">
                <a16:creationId xmlns:a16="http://schemas.microsoft.com/office/drawing/2014/main" id="{7FC3F5B6-6B44-0D61-D1F2-CC2941081F64}"/>
              </a:ext>
            </a:extLst>
          </p:cNvPr>
          <p:cNvSpPr/>
          <p:nvPr/>
        </p:nvSpPr>
        <p:spPr>
          <a:xfrm>
            <a:off x="1193102" y="3167284"/>
            <a:ext cx="5354400" cy="550505"/>
          </a:xfrm>
          <a:prstGeom prst="arc">
            <a:avLst>
              <a:gd name="adj1" fmla="val 10763664"/>
              <a:gd name="adj2"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D5C6981C-9BF8-E8A8-7992-D19677E079DD}"/>
              </a:ext>
            </a:extLst>
          </p:cNvPr>
          <p:cNvSpPr/>
          <p:nvPr/>
        </p:nvSpPr>
        <p:spPr>
          <a:xfrm rot="5400000" flipV="1">
            <a:off x="1513766" y="3326290"/>
            <a:ext cx="2113620" cy="293455"/>
          </a:xfrm>
          <a:prstGeom prst="arc">
            <a:avLst>
              <a:gd name="adj1" fmla="val 10763664"/>
              <a:gd name="adj2"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4FB1EFA1-C10D-F427-A051-4F09B483CAE7}"/>
              </a:ext>
            </a:extLst>
          </p:cNvPr>
          <p:cNvSpPr/>
          <p:nvPr/>
        </p:nvSpPr>
        <p:spPr>
          <a:xfrm rot="5400000" flipV="1">
            <a:off x="1175451" y="3419082"/>
            <a:ext cx="1087120" cy="210390"/>
          </a:xfrm>
          <a:prstGeom prst="arc">
            <a:avLst>
              <a:gd name="adj1" fmla="val 10763664"/>
              <a:gd name="adj2"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FAD82471-73C3-2968-CCDD-B098CBC1A2AE}"/>
              </a:ext>
            </a:extLst>
          </p:cNvPr>
          <p:cNvSpPr/>
          <p:nvPr/>
        </p:nvSpPr>
        <p:spPr>
          <a:xfrm rot="5400000" flipV="1">
            <a:off x="2389530" y="3426344"/>
            <a:ext cx="2113622" cy="195870"/>
          </a:xfrm>
          <a:prstGeom prst="arc">
            <a:avLst>
              <a:gd name="adj1" fmla="val 10763664"/>
              <a:gd name="adj2"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4B05F6FB-879B-5813-5FFF-761BA7AA4064}"/>
              </a:ext>
            </a:extLst>
          </p:cNvPr>
          <p:cNvSpPr/>
          <p:nvPr/>
        </p:nvSpPr>
        <p:spPr>
          <a:xfrm rot="5400000">
            <a:off x="3167363" y="3334966"/>
            <a:ext cx="2113622" cy="97583"/>
          </a:xfrm>
          <a:prstGeom prst="arc">
            <a:avLst>
              <a:gd name="adj1" fmla="val 10763664"/>
              <a:gd name="adj2"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D1DF294E-64D4-5DA5-4774-27C332E5B895}"/>
              </a:ext>
            </a:extLst>
          </p:cNvPr>
          <p:cNvSpPr/>
          <p:nvPr/>
        </p:nvSpPr>
        <p:spPr>
          <a:xfrm rot="5400000">
            <a:off x="4080161" y="3435338"/>
            <a:ext cx="1932155" cy="195870"/>
          </a:xfrm>
          <a:prstGeom prst="arc">
            <a:avLst>
              <a:gd name="adj1" fmla="val 10763664"/>
              <a:gd name="adj2"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B70FAAFE-4A97-9F7F-39F9-2C7A6257C915}"/>
              </a:ext>
            </a:extLst>
          </p:cNvPr>
          <p:cNvSpPr/>
          <p:nvPr/>
        </p:nvSpPr>
        <p:spPr>
          <a:xfrm rot="5400000">
            <a:off x="5287564" y="3430370"/>
            <a:ext cx="1173954" cy="294967"/>
          </a:xfrm>
          <a:prstGeom prst="arc">
            <a:avLst>
              <a:gd name="adj1" fmla="val 10763664"/>
              <a:gd name="adj2" fmla="val 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FD6C5277-580E-D22D-AFCE-6EEA54107EFF}"/>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4" name="TextBox 3">
            <a:extLst>
              <a:ext uri="{FF2B5EF4-FFF2-40B4-BE49-F238E27FC236}">
                <a16:creationId xmlns:a16="http://schemas.microsoft.com/office/drawing/2014/main" id="{E5CE2801-25C8-372B-2766-9FD004E3F79C}"/>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13</a:t>
            </a:r>
          </a:p>
        </p:txBody>
      </p:sp>
    </p:spTree>
    <p:extLst>
      <p:ext uri="{BB962C8B-B14F-4D97-AF65-F5344CB8AC3E}">
        <p14:creationId xmlns:p14="http://schemas.microsoft.com/office/powerpoint/2010/main" val="329362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A76D6-41B9-3FC3-73C1-64DD7B0B0D7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9C100E6-D8C9-71B1-7581-86F4F1B5BC3F}"/>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B5164DD6-DDBE-D48F-59C4-7F15C42F3A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C24F10-4820-96C7-A5F3-79DCF326D90D}"/>
              </a:ext>
            </a:extLst>
          </p:cNvPr>
          <p:cNvSpPr txBox="1">
            <a:spLocks/>
          </p:cNvSpPr>
          <p:nvPr/>
        </p:nvSpPr>
        <p:spPr>
          <a:xfrm>
            <a:off x="132762" y="270365"/>
            <a:ext cx="9971358" cy="912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kumimoji="0" lang="en-US" sz="4400" b="1" i="0" u="none" strike="noStrike" kern="1200" cap="none" spc="-120" normalizeH="0" baseline="0" noProof="0" dirty="0">
                <a:ln>
                  <a:noFill/>
                </a:ln>
                <a:solidFill>
                  <a:schemeClr val="accent2"/>
                </a:solidFill>
                <a:effectLst/>
                <a:uLnTx/>
                <a:uFillTx/>
                <a:latin typeface="Calibri Light" panose="020F0302020204030204"/>
                <a:ea typeface="+mj-ea"/>
                <a:cs typeface="+mj-cs"/>
              </a:rPr>
              <a:t>Growth-Related Features</a:t>
            </a: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sp>
        <p:nvSpPr>
          <p:cNvPr id="20" name="TextBox 19">
            <a:extLst>
              <a:ext uri="{FF2B5EF4-FFF2-40B4-BE49-F238E27FC236}">
                <a16:creationId xmlns:a16="http://schemas.microsoft.com/office/drawing/2014/main" id="{D19D4BA6-733E-FEDC-3E2B-24101F8B9F1C}"/>
              </a:ext>
            </a:extLst>
          </p:cNvPr>
          <p:cNvSpPr txBox="1"/>
          <p:nvPr/>
        </p:nvSpPr>
        <p:spPr>
          <a:xfrm>
            <a:off x="1918521" y="1786654"/>
            <a:ext cx="847653" cy="400110"/>
          </a:xfrm>
          <a:prstGeom prst="rect">
            <a:avLst/>
          </a:prstGeom>
          <a:noFill/>
        </p:spPr>
        <p:txBody>
          <a:bodyPr wrap="square" rtlCol="0">
            <a:spAutoFit/>
          </a:bodyPr>
          <a:lstStyle/>
          <a:p>
            <a:r>
              <a:rPr lang="en-US" sz="2000" b="1" dirty="0"/>
              <a:t>Calf 1</a:t>
            </a:r>
          </a:p>
        </p:txBody>
      </p:sp>
      <p:pic>
        <p:nvPicPr>
          <p:cNvPr id="22" name="Picture 21" descr="A purple and yellow gradient&#10;&#10;AI-generated content may be incorrect.">
            <a:extLst>
              <a:ext uri="{FF2B5EF4-FFF2-40B4-BE49-F238E27FC236}">
                <a16:creationId xmlns:a16="http://schemas.microsoft.com/office/drawing/2014/main" id="{9C17D00D-5220-FD1F-B835-5EF161B94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79571" y="3250294"/>
            <a:ext cx="1921377" cy="773797"/>
          </a:xfrm>
          <a:prstGeom prst="rect">
            <a:avLst/>
          </a:prstGeom>
        </p:spPr>
      </p:pic>
      <p:pic>
        <p:nvPicPr>
          <p:cNvPr id="24" name="Picture 23" descr="A purple and yellow gradient&#10;&#10;AI-generated content may be incorrect.">
            <a:extLst>
              <a:ext uri="{FF2B5EF4-FFF2-40B4-BE49-F238E27FC236}">
                <a16:creationId xmlns:a16="http://schemas.microsoft.com/office/drawing/2014/main" id="{ECFAC606-DBFB-2A86-662B-EA08BABF8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7644" y="3268365"/>
            <a:ext cx="2076355" cy="773797"/>
          </a:xfrm>
          <a:prstGeom prst="rect">
            <a:avLst/>
          </a:prstGeom>
        </p:spPr>
      </p:pic>
      <p:pic>
        <p:nvPicPr>
          <p:cNvPr id="26" name="Picture 25" descr="A purple and yellow gradient&#10;&#10;AI-generated content may be incorrect.">
            <a:extLst>
              <a:ext uri="{FF2B5EF4-FFF2-40B4-BE49-F238E27FC236}">
                <a16:creationId xmlns:a16="http://schemas.microsoft.com/office/drawing/2014/main" id="{CD21660F-BD35-00EA-E209-F6ABE0EB1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646" y="2450308"/>
            <a:ext cx="1527230" cy="487287"/>
          </a:xfrm>
          <a:prstGeom prst="rect">
            <a:avLst/>
          </a:prstGeom>
        </p:spPr>
      </p:pic>
      <p:pic>
        <p:nvPicPr>
          <p:cNvPr id="28" name="Picture 27" descr="A colorful gradient on a black background&#10;&#10;AI-generated content may be incorrect.">
            <a:extLst>
              <a:ext uri="{FF2B5EF4-FFF2-40B4-BE49-F238E27FC236}">
                <a16:creationId xmlns:a16="http://schemas.microsoft.com/office/drawing/2014/main" id="{7110422A-BE61-329C-00C6-2794C88AC6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9687" y="2504974"/>
            <a:ext cx="1459587" cy="496750"/>
          </a:xfrm>
          <a:prstGeom prst="rect">
            <a:avLst/>
          </a:prstGeom>
        </p:spPr>
      </p:pic>
      <p:sp>
        <p:nvSpPr>
          <p:cNvPr id="4" name="TextBox 3">
            <a:extLst>
              <a:ext uri="{FF2B5EF4-FFF2-40B4-BE49-F238E27FC236}">
                <a16:creationId xmlns:a16="http://schemas.microsoft.com/office/drawing/2014/main" id="{768560F6-D598-A323-FC2E-E920431EF98F}"/>
              </a:ext>
            </a:extLst>
          </p:cNvPr>
          <p:cNvSpPr txBox="1"/>
          <p:nvPr/>
        </p:nvSpPr>
        <p:spPr>
          <a:xfrm>
            <a:off x="4206391" y="1792974"/>
            <a:ext cx="847653" cy="400110"/>
          </a:xfrm>
          <a:prstGeom prst="rect">
            <a:avLst/>
          </a:prstGeom>
          <a:noFill/>
        </p:spPr>
        <p:txBody>
          <a:bodyPr wrap="square" rtlCol="0">
            <a:spAutoFit/>
          </a:bodyPr>
          <a:lstStyle/>
          <a:p>
            <a:r>
              <a:rPr lang="en-US" sz="2000" b="1" dirty="0"/>
              <a:t>Calf 2</a:t>
            </a:r>
          </a:p>
        </p:txBody>
      </p:sp>
      <p:sp>
        <p:nvSpPr>
          <p:cNvPr id="6" name="TextBox 5">
            <a:extLst>
              <a:ext uri="{FF2B5EF4-FFF2-40B4-BE49-F238E27FC236}">
                <a16:creationId xmlns:a16="http://schemas.microsoft.com/office/drawing/2014/main" id="{0F281928-99C1-EB0B-6E5C-335C81DB8067}"/>
              </a:ext>
            </a:extLst>
          </p:cNvPr>
          <p:cNvSpPr txBox="1"/>
          <p:nvPr/>
        </p:nvSpPr>
        <p:spPr>
          <a:xfrm>
            <a:off x="110640" y="2393652"/>
            <a:ext cx="1173858" cy="400110"/>
          </a:xfrm>
          <a:prstGeom prst="rect">
            <a:avLst/>
          </a:prstGeom>
          <a:noFill/>
        </p:spPr>
        <p:txBody>
          <a:bodyPr wrap="square" rtlCol="0">
            <a:spAutoFit/>
          </a:bodyPr>
          <a:lstStyle/>
          <a:p>
            <a:r>
              <a:rPr lang="en-US" sz="2000" b="1" dirty="0"/>
              <a:t>3 months</a:t>
            </a:r>
          </a:p>
        </p:txBody>
      </p:sp>
      <p:sp>
        <p:nvSpPr>
          <p:cNvPr id="14" name="TextBox 13">
            <a:extLst>
              <a:ext uri="{FF2B5EF4-FFF2-40B4-BE49-F238E27FC236}">
                <a16:creationId xmlns:a16="http://schemas.microsoft.com/office/drawing/2014/main" id="{D9CEC081-9C9F-D8DC-40F9-7D8B723E396F}"/>
              </a:ext>
            </a:extLst>
          </p:cNvPr>
          <p:cNvSpPr txBox="1"/>
          <p:nvPr/>
        </p:nvSpPr>
        <p:spPr>
          <a:xfrm>
            <a:off x="110204" y="3455208"/>
            <a:ext cx="1173858" cy="400110"/>
          </a:xfrm>
          <a:prstGeom prst="rect">
            <a:avLst/>
          </a:prstGeom>
          <a:noFill/>
        </p:spPr>
        <p:txBody>
          <a:bodyPr wrap="square" rtlCol="0">
            <a:spAutoFit/>
          </a:bodyPr>
          <a:lstStyle/>
          <a:p>
            <a:r>
              <a:rPr lang="en-US" sz="2000" b="1" dirty="0"/>
              <a:t>6 months</a:t>
            </a:r>
          </a:p>
        </p:txBody>
      </p:sp>
      <p:sp>
        <p:nvSpPr>
          <p:cNvPr id="32" name="TextBox 31">
            <a:extLst>
              <a:ext uri="{FF2B5EF4-FFF2-40B4-BE49-F238E27FC236}">
                <a16:creationId xmlns:a16="http://schemas.microsoft.com/office/drawing/2014/main" id="{972A2E96-F985-F467-4469-CD9AF5887A7A}"/>
              </a:ext>
            </a:extLst>
          </p:cNvPr>
          <p:cNvSpPr txBox="1"/>
          <p:nvPr/>
        </p:nvSpPr>
        <p:spPr>
          <a:xfrm>
            <a:off x="1822957" y="4265510"/>
            <a:ext cx="1185355" cy="400110"/>
          </a:xfrm>
          <a:prstGeom prst="rect">
            <a:avLst/>
          </a:prstGeom>
          <a:noFill/>
        </p:spPr>
        <p:txBody>
          <a:bodyPr wrap="square" rtlCol="0">
            <a:spAutoFit/>
          </a:bodyPr>
          <a:lstStyle/>
          <a:p>
            <a:r>
              <a:rPr lang="en-US" sz="2000" b="1" dirty="0">
                <a:solidFill>
                  <a:srgbClr val="C00000"/>
                </a:solidFill>
              </a:rPr>
              <a:t>+ 60 kg</a:t>
            </a:r>
          </a:p>
        </p:txBody>
      </p:sp>
      <p:sp>
        <p:nvSpPr>
          <p:cNvPr id="33" name="TextBox 32">
            <a:extLst>
              <a:ext uri="{FF2B5EF4-FFF2-40B4-BE49-F238E27FC236}">
                <a16:creationId xmlns:a16="http://schemas.microsoft.com/office/drawing/2014/main" id="{382C87CA-7F48-78EF-319F-666120F2FB19}"/>
              </a:ext>
            </a:extLst>
          </p:cNvPr>
          <p:cNvSpPr txBox="1"/>
          <p:nvPr/>
        </p:nvSpPr>
        <p:spPr>
          <a:xfrm>
            <a:off x="4089628" y="4265510"/>
            <a:ext cx="1185355" cy="400110"/>
          </a:xfrm>
          <a:prstGeom prst="rect">
            <a:avLst/>
          </a:prstGeom>
          <a:noFill/>
        </p:spPr>
        <p:txBody>
          <a:bodyPr wrap="square" rtlCol="0">
            <a:spAutoFit/>
          </a:bodyPr>
          <a:lstStyle/>
          <a:p>
            <a:r>
              <a:rPr lang="en-US" sz="2000" b="1" dirty="0">
                <a:solidFill>
                  <a:srgbClr val="C00000"/>
                </a:solidFill>
              </a:rPr>
              <a:t>+ 60 kg</a:t>
            </a:r>
          </a:p>
        </p:txBody>
      </p:sp>
      <p:sp>
        <p:nvSpPr>
          <p:cNvPr id="34" name="TextBox 33">
            <a:extLst>
              <a:ext uri="{FF2B5EF4-FFF2-40B4-BE49-F238E27FC236}">
                <a16:creationId xmlns:a16="http://schemas.microsoft.com/office/drawing/2014/main" id="{DE0FA4B8-E693-B860-6D3A-391B74AD9492}"/>
              </a:ext>
            </a:extLst>
          </p:cNvPr>
          <p:cNvSpPr txBox="1"/>
          <p:nvPr/>
        </p:nvSpPr>
        <p:spPr>
          <a:xfrm>
            <a:off x="7311219" y="1850238"/>
            <a:ext cx="1075765" cy="307777"/>
          </a:xfrm>
          <a:prstGeom prst="rect">
            <a:avLst/>
          </a:prstGeom>
          <a:noFill/>
        </p:spPr>
        <p:txBody>
          <a:bodyPr wrap="square" rtlCol="0">
            <a:spAutoFit/>
          </a:bodyPr>
          <a:lstStyle/>
          <a:p>
            <a:r>
              <a:rPr lang="en-US" sz="1400" b="1" dirty="0">
                <a:solidFill>
                  <a:srgbClr val="C00000"/>
                </a:solidFill>
              </a:rPr>
              <a:t>Weight (kg)</a:t>
            </a:r>
          </a:p>
        </p:txBody>
      </p:sp>
      <p:pic>
        <p:nvPicPr>
          <p:cNvPr id="36" name="Picture 35">
            <a:extLst>
              <a:ext uri="{FF2B5EF4-FFF2-40B4-BE49-F238E27FC236}">
                <a16:creationId xmlns:a16="http://schemas.microsoft.com/office/drawing/2014/main" id="{8F4FA78A-AF5D-C8F0-269C-82659D4058FF}"/>
              </a:ext>
            </a:extLst>
          </p:cNvPr>
          <p:cNvPicPr>
            <a:picLocks noChangeAspect="1"/>
          </p:cNvPicPr>
          <p:nvPr/>
        </p:nvPicPr>
        <p:blipFill>
          <a:blip r:embed="rId8"/>
          <a:stretch>
            <a:fillRect/>
          </a:stretch>
        </p:blipFill>
        <p:spPr>
          <a:xfrm>
            <a:off x="6369462" y="1138732"/>
            <a:ext cx="5646447" cy="4580536"/>
          </a:xfrm>
          <a:prstGeom prst="rect">
            <a:avLst/>
          </a:prstGeom>
        </p:spPr>
      </p:pic>
      <p:sp>
        <p:nvSpPr>
          <p:cNvPr id="3" name="TextBox 2">
            <a:extLst>
              <a:ext uri="{FF2B5EF4-FFF2-40B4-BE49-F238E27FC236}">
                <a16:creationId xmlns:a16="http://schemas.microsoft.com/office/drawing/2014/main" id="{01EE9A77-1B63-6DF8-03C9-CE48419A5AEB}"/>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5" name="TextBox 4">
            <a:extLst>
              <a:ext uri="{FF2B5EF4-FFF2-40B4-BE49-F238E27FC236}">
                <a16:creationId xmlns:a16="http://schemas.microsoft.com/office/drawing/2014/main" id="{1FE6A2E8-1E9C-1BB7-4E6A-ED1F96FF7133}"/>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14</a:t>
            </a:r>
          </a:p>
        </p:txBody>
      </p:sp>
    </p:spTree>
    <p:extLst>
      <p:ext uri="{BB962C8B-B14F-4D97-AF65-F5344CB8AC3E}">
        <p14:creationId xmlns:p14="http://schemas.microsoft.com/office/powerpoint/2010/main" val="1812430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786DC-E572-A594-C0D8-8B8529E364B7}"/>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43EA498-5A92-2E8E-51DE-0188EBB997F2}"/>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AE1B50DC-BEF6-77CB-CE45-BFDCDE811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28410C-D0F0-E92A-D4AB-673E188383D0}"/>
              </a:ext>
            </a:extLst>
          </p:cNvPr>
          <p:cNvSpPr txBox="1">
            <a:spLocks/>
          </p:cNvSpPr>
          <p:nvPr/>
        </p:nvSpPr>
        <p:spPr>
          <a:xfrm>
            <a:off x="132762" y="270365"/>
            <a:ext cx="9971358" cy="912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kumimoji="0" lang="en-US" sz="4400" b="1" i="0" u="none" strike="noStrike" kern="1200" cap="none" spc="-120" normalizeH="0" baseline="0" noProof="0" dirty="0">
                <a:ln>
                  <a:noFill/>
                </a:ln>
                <a:solidFill>
                  <a:schemeClr val="accent2"/>
                </a:solidFill>
                <a:effectLst/>
                <a:uLnTx/>
                <a:uFillTx/>
                <a:latin typeface="Calibri Light" panose="020F0302020204030204"/>
                <a:ea typeface="+mj-ea"/>
                <a:cs typeface="+mj-cs"/>
              </a:rPr>
              <a:t>Growth-Related Features</a:t>
            </a: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sp>
        <p:nvSpPr>
          <p:cNvPr id="20" name="TextBox 19">
            <a:extLst>
              <a:ext uri="{FF2B5EF4-FFF2-40B4-BE49-F238E27FC236}">
                <a16:creationId xmlns:a16="http://schemas.microsoft.com/office/drawing/2014/main" id="{FDC51571-588C-7503-039C-33EE084E73D4}"/>
              </a:ext>
            </a:extLst>
          </p:cNvPr>
          <p:cNvSpPr txBox="1"/>
          <p:nvPr/>
        </p:nvSpPr>
        <p:spPr>
          <a:xfrm>
            <a:off x="1918521" y="1786654"/>
            <a:ext cx="847653" cy="400110"/>
          </a:xfrm>
          <a:prstGeom prst="rect">
            <a:avLst/>
          </a:prstGeom>
          <a:noFill/>
        </p:spPr>
        <p:txBody>
          <a:bodyPr wrap="square" rtlCol="0">
            <a:spAutoFit/>
          </a:bodyPr>
          <a:lstStyle/>
          <a:p>
            <a:r>
              <a:rPr lang="en-US" sz="2000" b="1" dirty="0"/>
              <a:t>Calf 1</a:t>
            </a:r>
          </a:p>
        </p:txBody>
      </p:sp>
      <p:pic>
        <p:nvPicPr>
          <p:cNvPr id="22" name="Picture 21" descr="A purple and yellow gradient&#10;&#10;AI-generated content may be incorrect.">
            <a:extLst>
              <a:ext uri="{FF2B5EF4-FFF2-40B4-BE49-F238E27FC236}">
                <a16:creationId xmlns:a16="http://schemas.microsoft.com/office/drawing/2014/main" id="{42B3E962-53AC-B708-941C-971BDAFF3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79571" y="3250294"/>
            <a:ext cx="1921377" cy="773797"/>
          </a:xfrm>
          <a:prstGeom prst="rect">
            <a:avLst/>
          </a:prstGeom>
        </p:spPr>
      </p:pic>
      <p:pic>
        <p:nvPicPr>
          <p:cNvPr id="24" name="Picture 23" descr="A purple and yellow gradient&#10;&#10;AI-generated content may be incorrect.">
            <a:extLst>
              <a:ext uri="{FF2B5EF4-FFF2-40B4-BE49-F238E27FC236}">
                <a16:creationId xmlns:a16="http://schemas.microsoft.com/office/drawing/2014/main" id="{361BB145-F75A-EC74-B221-18B45EDD4B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7644" y="3268365"/>
            <a:ext cx="2076355" cy="773797"/>
          </a:xfrm>
          <a:prstGeom prst="rect">
            <a:avLst/>
          </a:prstGeom>
        </p:spPr>
      </p:pic>
      <p:pic>
        <p:nvPicPr>
          <p:cNvPr id="26" name="Picture 25" descr="A purple and yellow gradient&#10;&#10;AI-generated content may be incorrect.">
            <a:extLst>
              <a:ext uri="{FF2B5EF4-FFF2-40B4-BE49-F238E27FC236}">
                <a16:creationId xmlns:a16="http://schemas.microsoft.com/office/drawing/2014/main" id="{F3204DF7-844A-B24E-1F03-9CFD8C817E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646" y="2450308"/>
            <a:ext cx="1527230" cy="487287"/>
          </a:xfrm>
          <a:prstGeom prst="rect">
            <a:avLst/>
          </a:prstGeom>
        </p:spPr>
      </p:pic>
      <p:pic>
        <p:nvPicPr>
          <p:cNvPr id="28" name="Picture 27" descr="A colorful gradient on a black background&#10;&#10;AI-generated content may be incorrect.">
            <a:extLst>
              <a:ext uri="{FF2B5EF4-FFF2-40B4-BE49-F238E27FC236}">
                <a16:creationId xmlns:a16="http://schemas.microsoft.com/office/drawing/2014/main" id="{0628C506-0F98-29FF-91CE-59F5D962E6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9687" y="2504974"/>
            <a:ext cx="1459587" cy="496750"/>
          </a:xfrm>
          <a:prstGeom prst="rect">
            <a:avLst/>
          </a:prstGeom>
        </p:spPr>
      </p:pic>
      <p:sp>
        <p:nvSpPr>
          <p:cNvPr id="4" name="TextBox 3">
            <a:extLst>
              <a:ext uri="{FF2B5EF4-FFF2-40B4-BE49-F238E27FC236}">
                <a16:creationId xmlns:a16="http://schemas.microsoft.com/office/drawing/2014/main" id="{6F534AF4-20B8-BF13-76A7-CAA56626BD44}"/>
              </a:ext>
            </a:extLst>
          </p:cNvPr>
          <p:cNvSpPr txBox="1"/>
          <p:nvPr/>
        </p:nvSpPr>
        <p:spPr>
          <a:xfrm>
            <a:off x="4206391" y="1792974"/>
            <a:ext cx="847653" cy="400110"/>
          </a:xfrm>
          <a:prstGeom prst="rect">
            <a:avLst/>
          </a:prstGeom>
          <a:noFill/>
        </p:spPr>
        <p:txBody>
          <a:bodyPr wrap="square" rtlCol="0">
            <a:spAutoFit/>
          </a:bodyPr>
          <a:lstStyle/>
          <a:p>
            <a:r>
              <a:rPr lang="en-US" sz="2000" b="1" dirty="0"/>
              <a:t>Calf 2</a:t>
            </a:r>
          </a:p>
        </p:txBody>
      </p:sp>
      <p:sp>
        <p:nvSpPr>
          <p:cNvPr id="6" name="TextBox 5">
            <a:extLst>
              <a:ext uri="{FF2B5EF4-FFF2-40B4-BE49-F238E27FC236}">
                <a16:creationId xmlns:a16="http://schemas.microsoft.com/office/drawing/2014/main" id="{296F6960-8C9F-6AF7-0600-FD4F27120220}"/>
              </a:ext>
            </a:extLst>
          </p:cNvPr>
          <p:cNvSpPr txBox="1"/>
          <p:nvPr/>
        </p:nvSpPr>
        <p:spPr>
          <a:xfrm>
            <a:off x="110640" y="2393652"/>
            <a:ext cx="1173858" cy="400110"/>
          </a:xfrm>
          <a:prstGeom prst="rect">
            <a:avLst/>
          </a:prstGeom>
          <a:noFill/>
        </p:spPr>
        <p:txBody>
          <a:bodyPr wrap="square" rtlCol="0">
            <a:spAutoFit/>
          </a:bodyPr>
          <a:lstStyle/>
          <a:p>
            <a:r>
              <a:rPr lang="en-US" sz="2000" b="1" dirty="0"/>
              <a:t>3 months</a:t>
            </a:r>
          </a:p>
        </p:txBody>
      </p:sp>
      <p:sp>
        <p:nvSpPr>
          <p:cNvPr id="14" name="TextBox 13">
            <a:extLst>
              <a:ext uri="{FF2B5EF4-FFF2-40B4-BE49-F238E27FC236}">
                <a16:creationId xmlns:a16="http://schemas.microsoft.com/office/drawing/2014/main" id="{727F8DD1-3096-1435-A6D1-5D2418781ADD}"/>
              </a:ext>
            </a:extLst>
          </p:cNvPr>
          <p:cNvSpPr txBox="1"/>
          <p:nvPr/>
        </p:nvSpPr>
        <p:spPr>
          <a:xfrm>
            <a:off x="110204" y="3455208"/>
            <a:ext cx="1173858" cy="400110"/>
          </a:xfrm>
          <a:prstGeom prst="rect">
            <a:avLst/>
          </a:prstGeom>
          <a:noFill/>
        </p:spPr>
        <p:txBody>
          <a:bodyPr wrap="square" rtlCol="0">
            <a:spAutoFit/>
          </a:bodyPr>
          <a:lstStyle/>
          <a:p>
            <a:r>
              <a:rPr lang="en-US" sz="2000" b="1" dirty="0"/>
              <a:t>6 months</a:t>
            </a:r>
          </a:p>
        </p:txBody>
      </p:sp>
      <p:sp>
        <p:nvSpPr>
          <p:cNvPr id="32" name="TextBox 31">
            <a:extLst>
              <a:ext uri="{FF2B5EF4-FFF2-40B4-BE49-F238E27FC236}">
                <a16:creationId xmlns:a16="http://schemas.microsoft.com/office/drawing/2014/main" id="{C42500BC-D7B3-AE4F-BDBC-23B8C8A91634}"/>
              </a:ext>
            </a:extLst>
          </p:cNvPr>
          <p:cNvSpPr txBox="1"/>
          <p:nvPr/>
        </p:nvSpPr>
        <p:spPr>
          <a:xfrm>
            <a:off x="1822957" y="4265510"/>
            <a:ext cx="1185355" cy="707886"/>
          </a:xfrm>
          <a:prstGeom prst="rect">
            <a:avLst/>
          </a:prstGeom>
          <a:noFill/>
        </p:spPr>
        <p:txBody>
          <a:bodyPr wrap="square" rtlCol="0">
            <a:spAutoFit/>
          </a:bodyPr>
          <a:lstStyle/>
          <a:p>
            <a:r>
              <a:rPr lang="en-US" sz="2000" b="1" dirty="0">
                <a:solidFill>
                  <a:srgbClr val="C00000"/>
                </a:solidFill>
              </a:rPr>
              <a:t>+ 60 kg</a:t>
            </a:r>
          </a:p>
          <a:p>
            <a:r>
              <a:rPr lang="en-US" sz="2000" b="1" dirty="0">
                <a:solidFill>
                  <a:srgbClr val="377EFF"/>
                </a:solidFill>
              </a:rPr>
              <a:t>+ 120 cm</a:t>
            </a:r>
          </a:p>
        </p:txBody>
      </p:sp>
      <p:sp>
        <p:nvSpPr>
          <p:cNvPr id="33" name="TextBox 32">
            <a:extLst>
              <a:ext uri="{FF2B5EF4-FFF2-40B4-BE49-F238E27FC236}">
                <a16:creationId xmlns:a16="http://schemas.microsoft.com/office/drawing/2014/main" id="{8AC8C95D-43C7-04D2-E484-20B3B7004993}"/>
              </a:ext>
            </a:extLst>
          </p:cNvPr>
          <p:cNvSpPr txBox="1"/>
          <p:nvPr/>
        </p:nvSpPr>
        <p:spPr>
          <a:xfrm>
            <a:off x="4089628" y="4265510"/>
            <a:ext cx="1185355" cy="707886"/>
          </a:xfrm>
          <a:prstGeom prst="rect">
            <a:avLst/>
          </a:prstGeom>
          <a:noFill/>
        </p:spPr>
        <p:txBody>
          <a:bodyPr wrap="square" rtlCol="0">
            <a:spAutoFit/>
          </a:bodyPr>
          <a:lstStyle/>
          <a:p>
            <a:r>
              <a:rPr lang="en-US" sz="2000" b="1" dirty="0">
                <a:solidFill>
                  <a:srgbClr val="C00000"/>
                </a:solidFill>
              </a:rPr>
              <a:t>+ 60 kg</a:t>
            </a:r>
          </a:p>
          <a:p>
            <a:r>
              <a:rPr lang="en-US" sz="2000" b="1" dirty="0">
                <a:solidFill>
                  <a:srgbClr val="9947E7"/>
                </a:solidFill>
              </a:rPr>
              <a:t>+ 90 cm</a:t>
            </a:r>
          </a:p>
        </p:txBody>
      </p:sp>
      <p:sp>
        <p:nvSpPr>
          <p:cNvPr id="34" name="TextBox 33">
            <a:extLst>
              <a:ext uri="{FF2B5EF4-FFF2-40B4-BE49-F238E27FC236}">
                <a16:creationId xmlns:a16="http://schemas.microsoft.com/office/drawing/2014/main" id="{939B2F70-3DD5-50DD-5222-C198FFF43BBE}"/>
              </a:ext>
            </a:extLst>
          </p:cNvPr>
          <p:cNvSpPr txBox="1"/>
          <p:nvPr/>
        </p:nvSpPr>
        <p:spPr>
          <a:xfrm>
            <a:off x="7311219" y="1850238"/>
            <a:ext cx="1075765" cy="307777"/>
          </a:xfrm>
          <a:prstGeom prst="rect">
            <a:avLst/>
          </a:prstGeom>
          <a:noFill/>
        </p:spPr>
        <p:txBody>
          <a:bodyPr wrap="square" rtlCol="0">
            <a:spAutoFit/>
          </a:bodyPr>
          <a:lstStyle/>
          <a:p>
            <a:r>
              <a:rPr lang="en-US" sz="1400" b="1" dirty="0">
                <a:solidFill>
                  <a:srgbClr val="C00000"/>
                </a:solidFill>
              </a:rPr>
              <a:t>Weight (kg)</a:t>
            </a:r>
          </a:p>
        </p:txBody>
      </p:sp>
      <p:pic>
        <p:nvPicPr>
          <p:cNvPr id="36" name="Picture 35">
            <a:extLst>
              <a:ext uri="{FF2B5EF4-FFF2-40B4-BE49-F238E27FC236}">
                <a16:creationId xmlns:a16="http://schemas.microsoft.com/office/drawing/2014/main" id="{6DCC1946-4096-95CE-28A3-9FBE07FE9B98}"/>
              </a:ext>
            </a:extLst>
          </p:cNvPr>
          <p:cNvPicPr>
            <a:picLocks noChangeAspect="1"/>
          </p:cNvPicPr>
          <p:nvPr/>
        </p:nvPicPr>
        <p:blipFill>
          <a:blip r:embed="rId8"/>
          <a:stretch>
            <a:fillRect/>
          </a:stretch>
        </p:blipFill>
        <p:spPr>
          <a:xfrm>
            <a:off x="6369462" y="1138732"/>
            <a:ext cx="5646447" cy="4580536"/>
          </a:xfrm>
          <a:prstGeom prst="rect">
            <a:avLst/>
          </a:prstGeom>
        </p:spPr>
      </p:pic>
      <p:sp>
        <p:nvSpPr>
          <p:cNvPr id="3" name="Freeform: Shape 2">
            <a:extLst>
              <a:ext uri="{FF2B5EF4-FFF2-40B4-BE49-F238E27FC236}">
                <a16:creationId xmlns:a16="http://schemas.microsoft.com/office/drawing/2014/main" id="{07D67802-1CC3-E92F-C8DB-84113B730757}"/>
              </a:ext>
            </a:extLst>
          </p:cNvPr>
          <p:cNvSpPr/>
          <p:nvPr/>
        </p:nvSpPr>
        <p:spPr>
          <a:xfrm>
            <a:off x="7390706" y="1897565"/>
            <a:ext cx="3647820" cy="2748858"/>
          </a:xfrm>
          <a:custGeom>
            <a:avLst/>
            <a:gdLst>
              <a:gd name="connsiteX0" fmla="*/ 0 w 3647820"/>
              <a:gd name="connsiteY0" fmla="*/ 2444920 h 2444920"/>
              <a:gd name="connsiteX1" fmla="*/ 405856 w 3647820"/>
              <a:gd name="connsiteY1" fmla="*/ 1584308 h 2444920"/>
              <a:gd name="connsiteX2" fmla="*/ 1065985 w 3647820"/>
              <a:gd name="connsiteY2" fmla="*/ 596560 h 2444920"/>
              <a:gd name="connsiteX3" fmla="*/ 2249326 w 3647820"/>
              <a:gd name="connsiteY3" fmla="*/ 117356 h 2444920"/>
              <a:gd name="connsiteX4" fmla="*/ 3647820 w 3647820"/>
              <a:gd name="connsiteY4" fmla="*/ 0 h 244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820" h="2444920">
                <a:moveTo>
                  <a:pt x="0" y="2444920"/>
                </a:moveTo>
                <a:cubicBezTo>
                  <a:pt x="114096" y="2168644"/>
                  <a:pt x="228192" y="1892368"/>
                  <a:pt x="405856" y="1584308"/>
                </a:cubicBezTo>
                <a:cubicBezTo>
                  <a:pt x="583520" y="1276248"/>
                  <a:pt x="758740" y="841052"/>
                  <a:pt x="1065985" y="596560"/>
                </a:cubicBezTo>
                <a:cubicBezTo>
                  <a:pt x="1373230" y="352068"/>
                  <a:pt x="1819020" y="216783"/>
                  <a:pt x="2249326" y="117356"/>
                </a:cubicBezTo>
                <a:cubicBezTo>
                  <a:pt x="2679632" y="17929"/>
                  <a:pt x="3163726" y="8964"/>
                  <a:pt x="3647820" y="0"/>
                </a:cubicBezTo>
              </a:path>
            </a:pathLst>
          </a:custGeom>
          <a:noFill/>
          <a:ln w="19050">
            <a:solidFill>
              <a:srgbClr val="377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26A2D97-25D9-2966-2E44-74EB1EF556AD}"/>
              </a:ext>
            </a:extLst>
          </p:cNvPr>
          <p:cNvSpPr txBox="1"/>
          <p:nvPr/>
        </p:nvSpPr>
        <p:spPr>
          <a:xfrm>
            <a:off x="7371846" y="1832820"/>
            <a:ext cx="1570992" cy="523220"/>
          </a:xfrm>
          <a:prstGeom prst="rect">
            <a:avLst/>
          </a:prstGeom>
          <a:noFill/>
        </p:spPr>
        <p:txBody>
          <a:bodyPr wrap="square" rtlCol="0">
            <a:spAutoFit/>
          </a:bodyPr>
          <a:lstStyle/>
          <a:p>
            <a:r>
              <a:rPr lang="en-US" sz="1400" b="1" dirty="0">
                <a:solidFill>
                  <a:srgbClr val="377EFF"/>
                </a:solidFill>
              </a:rPr>
              <a:t>Height (calf 1)</a:t>
            </a:r>
          </a:p>
          <a:p>
            <a:r>
              <a:rPr lang="en-US" sz="1400" b="1" dirty="0">
                <a:solidFill>
                  <a:srgbClr val="9947E7"/>
                </a:solidFill>
              </a:rPr>
              <a:t>Height (calf 2)</a:t>
            </a:r>
          </a:p>
        </p:txBody>
      </p:sp>
      <p:sp>
        <p:nvSpPr>
          <p:cNvPr id="7" name="Freeform: Shape 6">
            <a:extLst>
              <a:ext uri="{FF2B5EF4-FFF2-40B4-BE49-F238E27FC236}">
                <a16:creationId xmlns:a16="http://schemas.microsoft.com/office/drawing/2014/main" id="{05736A2A-5258-8A0F-C2B2-338A5AB60AB7}"/>
              </a:ext>
            </a:extLst>
          </p:cNvPr>
          <p:cNvSpPr/>
          <p:nvPr/>
        </p:nvSpPr>
        <p:spPr>
          <a:xfrm>
            <a:off x="7408107" y="1617927"/>
            <a:ext cx="3515795" cy="3100768"/>
          </a:xfrm>
          <a:custGeom>
            <a:avLst/>
            <a:gdLst>
              <a:gd name="connsiteX0" fmla="*/ 0 w 3515795"/>
              <a:gd name="connsiteY0" fmla="*/ 3100768 h 3100768"/>
              <a:gd name="connsiteX1" fmla="*/ 410746 w 3515795"/>
              <a:gd name="connsiteY1" fmla="*/ 2802488 h 3100768"/>
              <a:gd name="connsiteX2" fmla="*/ 806823 w 3515795"/>
              <a:gd name="connsiteY2" fmla="*/ 2391741 h 3100768"/>
              <a:gd name="connsiteX3" fmla="*/ 1158892 w 3515795"/>
              <a:gd name="connsiteY3" fmla="*/ 1536020 h 3100768"/>
              <a:gd name="connsiteX4" fmla="*/ 1765232 w 3515795"/>
              <a:gd name="connsiteY4" fmla="*/ 719416 h 3100768"/>
              <a:gd name="connsiteX5" fmla="*/ 2611174 w 3515795"/>
              <a:gd name="connsiteY5" fmla="*/ 122856 h 3100768"/>
              <a:gd name="connsiteX6" fmla="*/ 3515795 w 3515795"/>
              <a:gd name="connsiteY6" fmla="*/ 610 h 310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5795" h="3100768">
                <a:moveTo>
                  <a:pt x="0" y="3100768"/>
                </a:moveTo>
                <a:cubicBezTo>
                  <a:pt x="138137" y="3010713"/>
                  <a:pt x="276275" y="2920659"/>
                  <a:pt x="410746" y="2802488"/>
                </a:cubicBezTo>
                <a:cubicBezTo>
                  <a:pt x="545217" y="2684317"/>
                  <a:pt x="682132" y="2602819"/>
                  <a:pt x="806823" y="2391741"/>
                </a:cubicBezTo>
                <a:cubicBezTo>
                  <a:pt x="931514" y="2180663"/>
                  <a:pt x="999157" y="1814741"/>
                  <a:pt x="1158892" y="1536020"/>
                </a:cubicBezTo>
                <a:cubicBezTo>
                  <a:pt x="1318627" y="1257299"/>
                  <a:pt x="1523185" y="954943"/>
                  <a:pt x="1765232" y="719416"/>
                </a:cubicBezTo>
                <a:cubicBezTo>
                  <a:pt x="2007279" y="483889"/>
                  <a:pt x="2319413" y="242657"/>
                  <a:pt x="2611174" y="122856"/>
                </a:cubicBezTo>
                <a:cubicBezTo>
                  <a:pt x="2902935" y="3055"/>
                  <a:pt x="3474232" y="-2650"/>
                  <a:pt x="3515795" y="610"/>
                </a:cubicBezTo>
              </a:path>
            </a:pathLst>
          </a:custGeom>
          <a:noFill/>
          <a:ln w="19050">
            <a:solidFill>
              <a:srgbClr val="9947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E84DFC-1F96-73EF-FC09-920DBDFEEC47}"/>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9" name="TextBox 8">
            <a:extLst>
              <a:ext uri="{FF2B5EF4-FFF2-40B4-BE49-F238E27FC236}">
                <a16:creationId xmlns:a16="http://schemas.microsoft.com/office/drawing/2014/main" id="{9745D1C4-E9FF-E3B5-D084-C4E79F25B458}"/>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14</a:t>
            </a:r>
          </a:p>
        </p:txBody>
      </p:sp>
    </p:spTree>
    <p:extLst>
      <p:ext uri="{BB962C8B-B14F-4D97-AF65-F5344CB8AC3E}">
        <p14:creationId xmlns:p14="http://schemas.microsoft.com/office/powerpoint/2010/main" val="3694255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58C31-76C8-D9B4-01FC-A5D28F851A0A}"/>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59979A0-4D2F-7303-FC63-4068577332E0}"/>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graph showing a line of growth&#10;&#10;AI-generated content may be incorrect.">
            <a:extLst>
              <a:ext uri="{FF2B5EF4-FFF2-40B4-BE49-F238E27FC236}">
                <a16:creationId xmlns:a16="http://schemas.microsoft.com/office/drawing/2014/main" id="{A7993668-1532-077C-89E4-199AC1B8F37B}"/>
              </a:ext>
            </a:extLst>
          </p:cNvPr>
          <p:cNvPicPr>
            <a:picLocks noChangeAspect="1"/>
          </p:cNvPicPr>
          <p:nvPr/>
        </p:nvPicPr>
        <p:blipFill>
          <a:blip r:embed="rId3">
            <a:extLst>
              <a:ext uri="{28A0092B-C50C-407E-A947-70E740481C1C}">
                <a14:useLocalDpi xmlns:a14="http://schemas.microsoft.com/office/drawing/2010/main" val="0"/>
              </a:ext>
            </a:extLst>
          </a:blip>
          <a:srcRect r="19561"/>
          <a:stretch/>
        </p:blipFill>
        <p:spPr>
          <a:xfrm>
            <a:off x="172842" y="1012117"/>
            <a:ext cx="6800613" cy="5174641"/>
          </a:xfrm>
          <a:prstGeom prst="rect">
            <a:avLst/>
          </a:prstGeom>
        </p:spPr>
      </p:pic>
      <p:pic>
        <p:nvPicPr>
          <p:cNvPr id="15" name="Picture 2" descr="Department of Animal &amp; Dairy Sciences Newsletters – Animal &amp; Dairy Sciences">
            <a:extLst>
              <a:ext uri="{FF2B5EF4-FFF2-40B4-BE49-F238E27FC236}">
                <a16:creationId xmlns:a16="http://schemas.microsoft.com/office/drawing/2014/main" id="{1A381FC7-E110-248F-4184-D6AE203DB8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55A11F2F-A344-5066-4E06-BA6AE649242D}"/>
              </a:ext>
            </a:extLst>
          </p:cNvPr>
          <p:cNvSpPr txBox="1">
            <a:spLocks/>
          </p:cNvSpPr>
          <p:nvPr/>
        </p:nvSpPr>
        <p:spPr>
          <a:xfrm>
            <a:off x="132762" y="270365"/>
            <a:ext cx="9971358" cy="912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latin typeface="Calibri Light" panose="020F0302020204030204"/>
              </a:rPr>
              <a:t>Biometrics vs Extracted Features</a:t>
            </a: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sp>
        <p:nvSpPr>
          <p:cNvPr id="5" name="Rectangle 4">
            <a:extLst>
              <a:ext uri="{FF2B5EF4-FFF2-40B4-BE49-F238E27FC236}">
                <a16:creationId xmlns:a16="http://schemas.microsoft.com/office/drawing/2014/main" id="{1C63F860-5A83-C356-A761-B2B2D3204D05}"/>
              </a:ext>
            </a:extLst>
          </p:cNvPr>
          <p:cNvSpPr/>
          <p:nvPr/>
        </p:nvSpPr>
        <p:spPr>
          <a:xfrm>
            <a:off x="10586434" y="2614411"/>
            <a:ext cx="1276940" cy="2640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C7FD17-003B-FA88-5257-0ED7853856E5}"/>
              </a:ext>
            </a:extLst>
          </p:cNvPr>
          <p:cNvSpPr txBox="1"/>
          <p:nvPr/>
        </p:nvSpPr>
        <p:spPr>
          <a:xfrm>
            <a:off x="659378" y="1767674"/>
            <a:ext cx="2013324" cy="523220"/>
          </a:xfrm>
          <a:prstGeom prst="rect">
            <a:avLst/>
          </a:prstGeom>
          <a:solidFill>
            <a:schemeClr val="bg1"/>
          </a:solidFill>
        </p:spPr>
        <p:txBody>
          <a:bodyPr wrap="square" rtlCol="0" anchor="ctr">
            <a:spAutoFit/>
          </a:bodyPr>
          <a:lstStyle/>
          <a:p>
            <a:pPr algn="ctr"/>
            <a:r>
              <a:rPr lang="en-US" sz="2800" b="1" dirty="0">
                <a:solidFill>
                  <a:schemeClr val="accent2"/>
                </a:solidFill>
              </a:rPr>
              <a:t>R</a:t>
            </a:r>
            <a:r>
              <a:rPr lang="en-US" sz="2800" b="1" baseline="30000" dirty="0">
                <a:solidFill>
                  <a:schemeClr val="accent2"/>
                </a:solidFill>
              </a:rPr>
              <a:t>2</a:t>
            </a:r>
            <a:r>
              <a:rPr lang="en-US" sz="2800" b="1" dirty="0">
                <a:solidFill>
                  <a:schemeClr val="accent2"/>
                </a:solidFill>
              </a:rPr>
              <a:t> = 0.97</a:t>
            </a:r>
          </a:p>
        </p:txBody>
      </p:sp>
      <p:sp>
        <p:nvSpPr>
          <p:cNvPr id="13" name="TextBox 12">
            <a:extLst>
              <a:ext uri="{FF2B5EF4-FFF2-40B4-BE49-F238E27FC236}">
                <a16:creationId xmlns:a16="http://schemas.microsoft.com/office/drawing/2014/main" id="{7A239652-8037-866C-3462-903620705990}"/>
              </a:ext>
            </a:extLst>
          </p:cNvPr>
          <p:cNvSpPr txBox="1"/>
          <p:nvPr/>
        </p:nvSpPr>
        <p:spPr>
          <a:xfrm>
            <a:off x="544946" y="887422"/>
            <a:ext cx="6567054" cy="400110"/>
          </a:xfrm>
          <a:prstGeom prst="rect">
            <a:avLst/>
          </a:prstGeom>
          <a:solidFill>
            <a:schemeClr val="bg1"/>
          </a:solidFill>
        </p:spPr>
        <p:txBody>
          <a:bodyPr wrap="square" rtlCol="0">
            <a:spAutoFit/>
          </a:bodyPr>
          <a:lstStyle/>
          <a:p>
            <a:pPr algn="ctr"/>
            <a:r>
              <a:rPr lang="en-US" sz="2000" b="1" dirty="0"/>
              <a:t>Weight </a:t>
            </a:r>
            <a:r>
              <a:rPr lang="en-US" sz="2000" b="1" i="1" dirty="0"/>
              <a:t>vs.</a:t>
            </a:r>
            <a:r>
              <a:rPr lang="en-US" sz="2000" b="1" dirty="0"/>
              <a:t> Volume</a:t>
            </a:r>
          </a:p>
        </p:txBody>
      </p:sp>
      <p:sp>
        <p:nvSpPr>
          <p:cNvPr id="21" name="Content Placeholder 2">
            <a:extLst>
              <a:ext uri="{FF2B5EF4-FFF2-40B4-BE49-F238E27FC236}">
                <a16:creationId xmlns:a16="http://schemas.microsoft.com/office/drawing/2014/main" id="{0AC23DEA-E240-E27B-F45B-223395DD60C5}"/>
              </a:ext>
            </a:extLst>
          </p:cNvPr>
          <p:cNvSpPr txBox="1">
            <a:spLocks/>
          </p:cNvSpPr>
          <p:nvPr/>
        </p:nvSpPr>
        <p:spPr>
          <a:xfrm>
            <a:off x="7809070" y="2372022"/>
            <a:ext cx="4012570" cy="2640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latin typeface="Calibri" panose="020F0502020204030204"/>
              </a:rPr>
              <a:t>Unique calves: </a:t>
            </a:r>
            <a:r>
              <a:rPr lang="en-US" sz="2400" b="1" dirty="0">
                <a:solidFill>
                  <a:schemeClr val="accent2"/>
                </a:solidFill>
                <a:latin typeface="Calibri" panose="020F0502020204030204"/>
              </a:rPr>
              <a:t>109</a:t>
            </a:r>
          </a:p>
          <a:p>
            <a:pPr>
              <a:defRPr/>
            </a:pPr>
            <a:r>
              <a:rPr lang="en-US" sz="2400" dirty="0">
                <a:latin typeface="Calibri" panose="020F0502020204030204"/>
              </a:rPr>
              <a:t>Age Range: </a:t>
            </a:r>
            <a:r>
              <a:rPr lang="en-US" sz="2400" b="1" dirty="0">
                <a:solidFill>
                  <a:schemeClr val="accent2"/>
                </a:solidFill>
                <a:latin typeface="Calibri" panose="020F0502020204030204"/>
              </a:rPr>
              <a:t>1-297 days</a:t>
            </a:r>
          </a:p>
          <a:p>
            <a:pPr>
              <a:defRPr/>
            </a:pPr>
            <a:r>
              <a:rPr lang="en-US" sz="2400" dirty="0">
                <a:latin typeface="Calibri" panose="020F0502020204030204"/>
              </a:rPr>
              <a:t>Original # of records: </a:t>
            </a:r>
            <a:r>
              <a:rPr lang="en-US" sz="2400" b="1" dirty="0">
                <a:solidFill>
                  <a:schemeClr val="accent2"/>
                </a:solidFill>
                <a:latin typeface="Calibri" panose="020F0502020204030204"/>
              </a:rPr>
              <a:t>657,776</a:t>
            </a:r>
          </a:p>
          <a:p>
            <a:pPr>
              <a:defRPr/>
            </a:pPr>
            <a:r>
              <a:rPr lang="en-US" sz="2400" dirty="0">
                <a:latin typeface="Calibri" panose="020F0502020204030204"/>
              </a:rPr>
              <a:t>Records with corresponding weights: </a:t>
            </a:r>
            <a:r>
              <a:rPr lang="en-US" sz="2400" b="1" dirty="0">
                <a:solidFill>
                  <a:schemeClr val="accent2"/>
                </a:solidFill>
                <a:latin typeface="Calibri" panose="020F0502020204030204"/>
              </a:rPr>
              <a:t>7,351</a:t>
            </a:r>
          </a:p>
          <a:p>
            <a:pPr>
              <a:defRPr/>
            </a:pPr>
            <a:endParaRPr lang="en-US" sz="2400" dirty="0">
              <a:latin typeface="Calibri" panose="020F0502020204030204"/>
            </a:endParaRPr>
          </a:p>
          <a:p>
            <a:pPr>
              <a:defRPr/>
            </a:pPr>
            <a:endParaRPr kumimoji="0" lang="en-US" sz="2000" b="1" i="0" u="none" strike="noStrike" kern="1200" cap="none" spc="0" normalizeH="0" baseline="0" noProof="0" dirty="0">
              <a:ln>
                <a:noFill/>
              </a:ln>
              <a:effectLst/>
              <a:uLnTx/>
              <a:uFillTx/>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en-US" sz="2400" b="0" i="0" u="none" strike="noStrike" kern="1200" cap="none" spc="0" normalizeH="0" baseline="0" noProof="0" dirty="0">
              <a:ln>
                <a:noFill/>
              </a:ln>
              <a:effectLst/>
              <a:uLnTx/>
              <a:uFillTx/>
              <a:latin typeface="Calibri" panose="020F0502020204030204"/>
            </a:endParaRPr>
          </a:p>
        </p:txBody>
      </p:sp>
      <p:pic>
        <p:nvPicPr>
          <p:cNvPr id="6" name="Picture 5" descr="A graph showing a line of growth&#10;&#10;AI-generated content may be incorrect.">
            <a:extLst>
              <a:ext uri="{FF2B5EF4-FFF2-40B4-BE49-F238E27FC236}">
                <a16:creationId xmlns:a16="http://schemas.microsoft.com/office/drawing/2014/main" id="{4A7C729A-14B4-B8DB-09B8-43836C4DB56A}"/>
              </a:ext>
            </a:extLst>
          </p:cNvPr>
          <p:cNvPicPr>
            <a:picLocks noChangeAspect="1"/>
          </p:cNvPicPr>
          <p:nvPr/>
        </p:nvPicPr>
        <p:blipFill>
          <a:blip r:embed="rId3">
            <a:extLst>
              <a:ext uri="{28A0092B-C50C-407E-A947-70E740481C1C}">
                <a14:useLocalDpi xmlns:a14="http://schemas.microsoft.com/office/drawing/2010/main" val="0"/>
              </a:ext>
            </a:extLst>
          </a:blip>
          <a:srcRect l="93776" t="-350" r="-2096" b="350"/>
          <a:stretch/>
        </p:blipFill>
        <p:spPr>
          <a:xfrm>
            <a:off x="6973456" y="993644"/>
            <a:ext cx="683490" cy="5174641"/>
          </a:xfrm>
          <a:prstGeom prst="rect">
            <a:avLst/>
          </a:prstGeom>
        </p:spPr>
      </p:pic>
      <p:sp>
        <p:nvSpPr>
          <p:cNvPr id="2" name="TextBox 1">
            <a:extLst>
              <a:ext uri="{FF2B5EF4-FFF2-40B4-BE49-F238E27FC236}">
                <a16:creationId xmlns:a16="http://schemas.microsoft.com/office/drawing/2014/main" id="{1DC292E2-1C38-47CE-903A-42EBE3271385}"/>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7" name="TextBox 6">
            <a:extLst>
              <a:ext uri="{FF2B5EF4-FFF2-40B4-BE49-F238E27FC236}">
                <a16:creationId xmlns:a16="http://schemas.microsoft.com/office/drawing/2014/main" id="{CC88E309-5C97-3F06-607E-1B9B015D9861}"/>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15</a:t>
            </a:r>
          </a:p>
        </p:txBody>
      </p:sp>
    </p:spTree>
    <p:extLst>
      <p:ext uri="{BB962C8B-B14F-4D97-AF65-F5344CB8AC3E}">
        <p14:creationId xmlns:p14="http://schemas.microsoft.com/office/powerpoint/2010/main" val="2178884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A5AA6-B66E-C86E-3EE9-FB28E24DD607}"/>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721C1E8C-401A-53B6-F1AD-2650D6A9918B}"/>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5400943C-76B4-1D7D-977C-2FF72B060B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D6B6D567-95EA-779A-4BF6-D923A347D14A}"/>
              </a:ext>
            </a:extLst>
          </p:cNvPr>
          <p:cNvSpPr txBox="1">
            <a:spLocks/>
          </p:cNvSpPr>
          <p:nvPr/>
        </p:nvSpPr>
        <p:spPr>
          <a:xfrm>
            <a:off x="132762" y="270365"/>
            <a:ext cx="9971358" cy="912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latin typeface="Calibri Light" panose="020F0302020204030204"/>
              </a:rPr>
              <a:t>Longitudinal Growth Curve Estimation</a:t>
            </a: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pic>
        <p:nvPicPr>
          <p:cNvPr id="10" name="Picture 9">
            <a:extLst>
              <a:ext uri="{FF2B5EF4-FFF2-40B4-BE49-F238E27FC236}">
                <a16:creationId xmlns:a16="http://schemas.microsoft.com/office/drawing/2014/main" id="{02EF7268-CA26-C205-6EF8-A95BBF730215}"/>
              </a:ext>
            </a:extLst>
          </p:cNvPr>
          <p:cNvPicPr>
            <a:picLocks noChangeAspect="1"/>
          </p:cNvPicPr>
          <p:nvPr/>
        </p:nvPicPr>
        <p:blipFill>
          <a:blip r:embed="rId4"/>
          <a:stretch>
            <a:fillRect/>
          </a:stretch>
        </p:blipFill>
        <p:spPr>
          <a:xfrm>
            <a:off x="314130" y="1427287"/>
            <a:ext cx="11039520" cy="2617670"/>
          </a:xfrm>
          <a:prstGeom prst="rect">
            <a:avLst/>
          </a:prstGeom>
        </p:spPr>
      </p:pic>
      <p:sp>
        <p:nvSpPr>
          <p:cNvPr id="11" name="Rectangle 10">
            <a:extLst>
              <a:ext uri="{FF2B5EF4-FFF2-40B4-BE49-F238E27FC236}">
                <a16:creationId xmlns:a16="http://schemas.microsoft.com/office/drawing/2014/main" id="{F8D7FA5A-D2FF-4F31-C8D7-C3CBEE8F04A7}"/>
              </a:ext>
            </a:extLst>
          </p:cNvPr>
          <p:cNvSpPr/>
          <p:nvPr/>
        </p:nvSpPr>
        <p:spPr>
          <a:xfrm>
            <a:off x="716125" y="1815198"/>
            <a:ext cx="3370684" cy="2336940"/>
          </a:xfrm>
          <a:prstGeom prst="rect">
            <a:avLst/>
          </a:prstGeom>
          <a:solidFill>
            <a:srgbClr val="FF0000">
              <a:alpha val="21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F02518E2-6B14-CC9F-9AA2-BC57C23C797D}"/>
              </a:ext>
            </a:extLst>
          </p:cNvPr>
          <p:cNvSpPr txBox="1">
            <a:spLocks/>
          </p:cNvSpPr>
          <p:nvPr/>
        </p:nvSpPr>
        <p:spPr>
          <a:xfrm>
            <a:off x="716126" y="4356417"/>
            <a:ext cx="4217436" cy="1519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dirty="0">
                <a:solidFill>
                  <a:schemeClr val="accent2"/>
                </a:solidFill>
                <a:latin typeface="Calibri" panose="020F0502020204030204"/>
              </a:rPr>
              <a:t>Pipeline processed so far</a:t>
            </a:r>
          </a:p>
          <a:p>
            <a:pPr>
              <a:defRPr/>
            </a:pPr>
            <a:r>
              <a:rPr lang="en-US" sz="2000" dirty="0" err="1">
                <a:solidFill>
                  <a:schemeClr val="accent2"/>
                </a:solidFill>
                <a:latin typeface="Calibri" panose="020F0502020204030204"/>
              </a:rPr>
              <a:t>DAGMan</a:t>
            </a:r>
            <a:r>
              <a:rPr lang="en-US" sz="2000" dirty="0">
                <a:solidFill>
                  <a:schemeClr val="accent2"/>
                </a:solidFill>
                <a:latin typeface="Calibri" panose="020F0502020204030204"/>
              </a:rPr>
              <a:t> Jobs: 44,845</a:t>
            </a:r>
          </a:p>
          <a:p>
            <a:pPr>
              <a:defRPr/>
            </a:pPr>
            <a:r>
              <a:rPr lang="en-US" sz="2000" dirty="0" err="1">
                <a:solidFill>
                  <a:schemeClr val="accent2"/>
                </a:solidFill>
                <a:latin typeface="Calibri" panose="020F0502020204030204"/>
              </a:rPr>
              <a:t>DAGMan</a:t>
            </a:r>
            <a:r>
              <a:rPr lang="en-US" sz="2000" dirty="0">
                <a:solidFill>
                  <a:schemeClr val="accent2"/>
                </a:solidFill>
                <a:latin typeface="Calibri" panose="020F0502020204030204"/>
              </a:rPr>
              <a:t> Wall Clock Hours: 24,999</a:t>
            </a:r>
          </a:p>
          <a:p>
            <a:pPr>
              <a:defRPr/>
            </a:pPr>
            <a:r>
              <a:rPr lang="en-US" sz="2000" dirty="0" err="1">
                <a:solidFill>
                  <a:schemeClr val="accent2"/>
                </a:solidFill>
                <a:latin typeface="Calibri" panose="020F0502020204030204"/>
              </a:rPr>
              <a:t>DAGMan</a:t>
            </a:r>
            <a:r>
              <a:rPr lang="en-US" sz="2000" dirty="0">
                <a:solidFill>
                  <a:schemeClr val="accent2"/>
                </a:solidFill>
                <a:latin typeface="Calibri" panose="020F0502020204030204"/>
              </a:rPr>
              <a:t> CPU Hours: 11,920</a:t>
            </a:r>
            <a:endParaRPr kumimoji="0" lang="en-US" sz="2000" b="1" i="0" u="none" strike="noStrike" kern="1200" cap="none" spc="0" normalizeH="0" baseline="0" noProof="0" dirty="0">
              <a:ln>
                <a:noFill/>
              </a:ln>
              <a:solidFill>
                <a:schemeClr val="accent2"/>
              </a:solidFill>
              <a:effectLst/>
              <a:uLnTx/>
              <a:uFillTx/>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en-US" sz="2000" b="0" i="0" u="none" strike="noStrike" kern="1200" cap="none" spc="0" normalizeH="0" baseline="0" noProof="0" dirty="0">
              <a:ln>
                <a:noFill/>
              </a:ln>
              <a:solidFill>
                <a:schemeClr val="accent2"/>
              </a:solidFill>
              <a:effectLst/>
              <a:uLnTx/>
              <a:uFillTx/>
              <a:latin typeface="Calibri" panose="020F0502020204030204"/>
            </a:endParaRPr>
          </a:p>
        </p:txBody>
      </p:sp>
      <p:pic>
        <p:nvPicPr>
          <p:cNvPr id="6" name="Graphic 5" descr="Stopwatch 75% with solid fill">
            <a:extLst>
              <a:ext uri="{FF2B5EF4-FFF2-40B4-BE49-F238E27FC236}">
                <a16:creationId xmlns:a16="http://schemas.microsoft.com/office/drawing/2014/main" id="{040AFA2C-59B4-13B2-FA67-27764098B3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4042" y="4248248"/>
            <a:ext cx="914400" cy="914400"/>
          </a:xfrm>
          <a:prstGeom prst="rect">
            <a:avLst/>
          </a:prstGeom>
        </p:spPr>
      </p:pic>
      <p:sp>
        <p:nvSpPr>
          <p:cNvPr id="7" name="TextBox 6">
            <a:extLst>
              <a:ext uri="{FF2B5EF4-FFF2-40B4-BE49-F238E27FC236}">
                <a16:creationId xmlns:a16="http://schemas.microsoft.com/office/drawing/2014/main" id="{6E2E58DC-47BB-A116-CFAB-64DEA7E2B3C8}"/>
              </a:ext>
            </a:extLst>
          </p:cNvPr>
          <p:cNvSpPr txBox="1"/>
          <p:nvPr/>
        </p:nvSpPr>
        <p:spPr>
          <a:xfrm>
            <a:off x="5398079" y="5162648"/>
            <a:ext cx="1166327" cy="646331"/>
          </a:xfrm>
          <a:prstGeom prst="rect">
            <a:avLst/>
          </a:prstGeom>
          <a:noFill/>
        </p:spPr>
        <p:txBody>
          <a:bodyPr wrap="square" rtlCol="0">
            <a:spAutoFit/>
          </a:bodyPr>
          <a:lstStyle/>
          <a:p>
            <a:pPr algn="ctr"/>
            <a:r>
              <a:rPr lang="en-US" b="1" dirty="0">
                <a:solidFill>
                  <a:schemeClr val="accent2"/>
                </a:solidFill>
              </a:rPr>
              <a:t>~25% processed</a:t>
            </a:r>
          </a:p>
        </p:txBody>
      </p:sp>
      <p:sp>
        <p:nvSpPr>
          <p:cNvPr id="8" name="TextBox 7">
            <a:extLst>
              <a:ext uri="{FF2B5EF4-FFF2-40B4-BE49-F238E27FC236}">
                <a16:creationId xmlns:a16="http://schemas.microsoft.com/office/drawing/2014/main" id="{866554A1-5349-8111-44BD-FBE9F42D5285}"/>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12" name="TextBox 11">
            <a:extLst>
              <a:ext uri="{FF2B5EF4-FFF2-40B4-BE49-F238E27FC236}">
                <a16:creationId xmlns:a16="http://schemas.microsoft.com/office/drawing/2014/main" id="{90DAE09D-DA7E-53C0-4BF6-CF9B51B4310D}"/>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16</a:t>
            </a:r>
          </a:p>
        </p:txBody>
      </p:sp>
    </p:spTree>
    <p:extLst>
      <p:ext uri="{BB962C8B-B14F-4D97-AF65-F5344CB8AC3E}">
        <p14:creationId xmlns:p14="http://schemas.microsoft.com/office/powerpoint/2010/main" val="330543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690E5-0D60-DF60-30BF-1C51BDB2D19A}"/>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C9185C7-5612-A8CE-D081-28D65D2DC37C}"/>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E99DF3AE-6671-1D32-2061-D5E0FEECC7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C332AB6A-8868-106F-10A5-7B568D560A98}"/>
              </a:ext>
            </a:extLst>
          </p:cNvPr>
          <p:cNvSpPr txBox="1">
            <a:spLocks/>
          </p:cNvSpPr>
          <p:nvPr/>
        </p:nvSpPr>
        <p:spPr>
          <a:xfrm>
            <a:off x="132762" y="270365"/>
            <a:ext cx="9971358" cy="9122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latin typeface="Calibri Light" panose="020F0302020204030204"/>
              </a:rPr>
              <a:t>CHTC Takeaways</a:t>
            </a: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graphicFrame>
        <p:nvGraphicFramePr>
          <p:cNvPr id="5" name="Diagram 4">
            <a:extLst>
              <a:ext uri="{FF2B5EF4-FFF2-40B4-BE49-F238E27FC236}">
                <a16:creationId xmlns:a16="http://schemas.microsoft.com/office/drawing/2014/main" id="{8B599156-368C-22C4-3C3E-8E2FFD0914F3}"/>
              </a:ext>
            </a:extLst>
          </p:cNvPr>
          <p:cNvGraphicFramePr/>
          <p:nvPr>
            <p:extLst>
              <p:ext uri="{D42A27DB-BD31-4B8C-83A1-F6EECF244321}">
                <p14:modId xmlns:p14="http://schemas.microsoft.com/office/powerpoint/2010/main" val="1034484117"/>
              </p:ext>
            </p:extLst>
          </p:nvPr>
        </p:nvGraphicFramePr>
        <p:xfrm>
          <a:off x="896199" y="1287625"/>
          <a:ext cx="11593723" cy="47735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C15F7D3B-9848-25A6-CEB3-FC6CCE61BBC3}"/>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12" name="TextBox 11">
            <a:extLst>
              <a:ext uri="{FF2B5EF4-FFF2-40B4-BE49-F238E27FC236}">
                <a16:creationId xmlns:a16="http://schemas.microsoft.com/office/drawing/2014/main" id="{F57D5606-FEA5-94B4-4073-EB0E7A981559}"/>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17</a:t>
            </a:r>
          </a:p>
        </p:txBody>
      </p:sp>
    </p:spTree>
    <p:extLst>
      <p:ext uri="{BB962C8B-B14F-4D97-AF65-F5344CB8AC3E}">
        <p14:creationId xmlns:p14="http://schemas.microsoft.com/office/powerpoint/2010/main" val="3061285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B9ACE-2316-C7BD-564E-F6C8F4CCEABB}"/>
            </a:ext>
          </a:extLst>
        </p:cNvPr>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05D1A04E-4B47-E156-FD66-A1A5A9FB0718}"/>
              </a:ext>
            </a:extLst>
          </p:cNvPr>
          <p:cNvGraphicFramePr/>
          <p:nvPr/>
        </p:nvGraphicFramePr>
        <p:xfrm>
          <a:off x="2711350" y="1045703"/>
          <a:ext cx="6769300" cy="44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descr="Department of Animal &amp; Dairy Sciences Newsletters – Animal &amp; Dairy Sciences">
            <a:extLst>
              <a:ext uri="{FF2B5EF4-FFF2-40B4-BE49-F238E27FC236}">
                <a16:creationId xmlns:a16="http://schemas.microsoft.com/office/drawing/2014/main" id="{8557D7A1-3028-D465-895A-A50E1BD3C8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1417DA-CBF2-5EAB-6277-3234F2472DA4}"/>
              </a:ext>
            </a:extLst>
          </p:cNvPr>
          <p:cNvSpPr txBox="1">
            <a:spLocks/>
          </p:cNvSpPr>
          <p:nvPr/>
        </p:nvSpPr>
        <p:spPr>
          <a:xfrm>
            <a:off x="132762" y="340000"/>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rPr>
              <a:t>My Background</a:t>
            </a:r>
          </a:p>
        </p:txBody>
      </p:sp>
      <p:sp>
        <p:nvSpPr>
          <p:cNvPr id="3" name="TextBox 2">
            <a:extLst>
              <a:ext uri="{FF2B5EF4-FFF2-40B4-BE49-F238E27FC236}">
                <a16:creationId xmlns:a16="http://schemas.microsoft.com/office/drawing/2014/main" id="{EA198D9C-B861-C276-16EB-3AB1A16F74C1}"/>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4" name="TextBox 3">
            <a:extLst>
              <a:ext uri="{FF2B5EF4-FFF2-40B4-BE49-F238E27FC236}">
                <a16:creationId xmlns:a16="http://schemas.microsoft.com/office/drawing/2014/main" id="{2415F1FE-FF51-790E-447B-6994D616CF9B}"/>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1</a:t>
            </a:r>
          </a:p>
        </p:txBody>
      </p:sp>
      <p:graphicFrame>
        <p:nvGraphicFramePr>
          <p:cNvPr id="7" name="Diagram 6">
            <a:extLst>
              <a:ext uri="{FF2B5EF4-FFF2-40B4-BE49-F238E27FC236}">
                <a16:creationId xmlns:a16="http://schemas.microsoft.com/office/drawing/2014/main" id="{30EE2B29-7497-7A76-1996-6DE206BD73E1}"/>
              </a:ext>
            </a:extLst>
          </p:cNvPr>
          <p:cNvGraphicFramePr/>
          <p:nvPr>
            <p:extLst>
              <p:ext uri="{D42A27DB-BD31-4B8C-83A1-F6EECF244321}">
                <p14:modId xmlns:p14="http://schemas.microsoft.com/office/powerpoint/2010/main" val="242438856"/>
              </p:ext>
            </p:extLst>
          </p:nvPr>
        </p:nvGraphicFramePr>
        <p:xfrm>
          <a:off x="923731" y="1594738"/>
          <a:ext cx="10459616" cy="3693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Picture 8">
            <a:extLst>
              <a:ext uri="{FF2B5EF4-FFF2-40B4-BE49-F238E27FC236}">
                <a16:creationId xmlns:a16="http://schemas.microsoft.com/office/drawing/2014/main" id="{A9154C24-2AD7-49EA-9B01-E9450A6FDA3E}"/>
              </a:ext>
            </a:extLst>
          </p:cNvPr>
          <p:cNvPicPr>
            <a:picLocks noChangeAspect="1"/>
          </p:cNvPicPr>
          <p:nvPr/>
        </p:nvPicPr>
        <p:blipFill>
          <a:blip r:embed="rId14"/>
          <a:stretch>
            <a:fillRect/>
          </a:stretch>
        </p:blipFill>
        <p:spPr>
          <a:xfrm>
            <a:off x="522272" y="1281354"/>
            <a:ext cx="3675152" cy="2871474"/>
          </a:xfrm>
          <a:prstGeom prst="rect">
            <a:avLst/>
          </a:prstGeom>
        </p:spPr>
      </p:pic>
      <p:pic>
        <p:nvPicPr>
          <p:cNvPr id="13" name="Picture 12" descr="Palm trees on a beach&#10;&#10;AI-generated content may be incorrect.">
            <a:extLst>
              <a:ext uri="{FF2B5EF4-FFF2-40B4-BE49-F238E27FC236}">
                <a16:creationId xmlns:a16="http://schemas.microsoft.com/office/drawing/2014/main" id="{17C043A0-126E-6BAE-CEF0-1B9C36E398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06192" y="2947024"/>
            <a:ext cx="2474205" cy="3298940"/>
          </a:xfrm>
          <a:prstGeom prst="rect">
            <a:avLst/>
          </a:prstGeom>
        </p:spPr>
      </p:pic>
      <p:pic>
        <p:nvPicPr>
          <p:cNvPr id="20" name="Picture 19" descr="A computer and electronic devices on a table&#10;&#10;AI-generated content may be incorrect.">
            <a:extLst>
              <a:ext uri="{FF2B5EF4-FFF2-40B4-BE49-F238E27FC236}">
                <a16:creationId xmlns:a16="http://schemas.microsoft.com/office/drawing/2014/main" id="{125C072F-4BFB-5462-448B-895A0531F3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30625" y="3514636"/>
            <a:ext cx="3539104" cy="2654328"/>
          </a:xfrm>
          <a:prstGeom prst="rect">
            <a:avLst/>
          </a:prstGeom>
        </p:spPr>
      </p:pic>
      <p:pic>
        <p:nvPicPr>
          <p:cNvPr id="26" name="Picture 25" descr="A person holding a cow&#10;&#10;AI-generated content may be incorrect.">
            <a:extLst>
              <a:ext uri="{FF2B5EF4-FFF2-40B4-BE49-F238E27FC236}">
                <a16:creationId xmlns:a16="http://schemas.microsoft.com/office/drawing/2014/main" id="{D7E361D6-6196-63C7-ED92-A311FFB161C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49832" y="2060900"/>
            <a:ext cx="3380792" cy="2535594"/>
          </a:xfrm>
          <a:prstGeom prst="rect">
            <a:avLst/>
          </a:prstGeom>
        </p:spPr>
      </p:pic>
      <p:pic>
        <p:nvPicPr>
          <p:cNvPr id="28" name="Picture 27" descr="A computer with cows in front of a fence&#10;&#10;AI-generated content may be incorrect.">
            <a:extLst>
              <a:ext uri="{FF2B5EF4-FFF2-40B4-BE49-F238E27FC236}">
                <a16:creationId xmlns:a16="http://schemas.microsoft.com/office/drawing/2014/main" id="{86B8CEE2-72F7-0589-9F38-AB1711F72C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72465" y="873942"/>
            <a:ext cx="3602620" cy="2701965"/>
          </a:xfrm>
          <a:prstGeom prst="rect">
            <a:avLst/>
          </a:prstGeom>
        </p:spPr>
      </p:pic>
    </p:spTree>
    <p:extLst>
      <p:ext uri="{BB962C8B-B14F-4D97-AF65-F5344CB8AC3E}">
        <p14:creationId xmlns:p14="http://schemas.microsoft.com/office/powerpoint/2010/main" val="437195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B5C857-1F23-6BD1-095B-59BA7CA987F5}"/>
              </a:ext>
            </a:extLst>
          </p:cNvPr>
          <p:cNvSpPr/>
          <p:nvPr/>
        </p:nvSpPr>
        <p:spPr>
          <a:xfrm>
            <a:off x="1039660" y="1578279"/>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788108DF-8DDA-48EA-A754-B73B2F78EAE2}"/>
              </a:ext>
            </a:extLst>
          </p:cNvPr>
          <p:cNvSpPr txBox="1">
            <a:spLocks/>
          </p:cNvSpPr>
          <p:nvPr/>
        </p:nvSpPr>
        <p:spPr>
          <a:xfrm>
            <a:off x="572724" y="1603028"/>
            <a:ext cx="6617215" cy="2704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buFontTx/>
              <a:buChar char="-"/>
            </a:pPr>
            <a:endParaRPr lang="en-US" sz="2400" dirty="0"/>
          </a:p>
          <a:p>
            <a:pPr>
              <a:buFontTx/>
              <a:buChar char="-"/>
            </a:pPr>
            <a:endParaRPr lang="en-US" sz="2400" dirty="0"/>
          </a:p>
          <a:p>
            <a:pPr>
              <a:buFontTx/>
              <a:buChar char="-"/>
            </a:pPr>
            <a:endParaRPr lang="en-US" sz="2400" dirty="0"/>
          </a:p>
        </p:txBody>
      </p:sp>
      <p:sp>
        <p:nvSpPr>
          <p:cNvPr id="20" name="Title 1">
            <a:extLst>
              <a:ext uri="{FF2B5EF4-FFF2-40B4-BE49-F238E27FC236}">
                <a16:creationId xmlns:a16="http://schemas.microsoft.com/office/drawing/2014/main" id="{A008EA36-361D-49EC-A494-D799C655AFE2}"/>
              </a:ext>
            </a:extLst>
          </p:cNvPr>
          <p:cNvSpPr txBox="1">
            <a:spLocks/>
          </p:cNvSpPr>
          <p:nvPr/>
        </p:nvSpPr>
        <p:spPr>
          <a:xfrm>
            <a:off x="631166" y="211834"/>
            <a:ext cx="10911840" cy="211356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7200" b="1" dirty="0">
                <a:solidFill>
                  <a:schemeClr val="bg1"/>
                </a:solidFill>
                <a:latin typeface="+mn-lt"/>
              </a:rPr>
              <a:t>Thank you!</a:t>
            </a:r>
          </a:p>
          <a:p>
            <a:pPr algn="ctr"/>
            <a:endParaRPr lang="en-US" sz="4000" b="1" dirty="0">
              <a:solidFill>
                <a:schemeClr val="bg1"/>
              </a:solidFill>
              <a:latin typeface="+mn-lt"/>
            </a:endParaRPr>
          </a:p>
        </p:txBody>
      </p:sp>
      <p:graphicFrame>
        <p:nvGraphicFramePr>
          <p:cNvPr id="21" name="Diagram 20">
            <a:extLst>
              <a:ext uri="{FF2B5EF4-FFF2-40B4-BE49-F238E27FC236}">
                <a16:creationId xmlns:a16="http://schemas.microsoft.com/office/drawing/2014/main" id="{D72E5831-20CB-430D-9F51-9CD212B54A93}"/>
              </a:ext>
            </a:extLst>
          </p:cNvPr>
          <p:cNvGraphicFramePr/>
          <p:nvPr/>
        </p:nvGraphicFramePr>
        <p:xfrm>
          <a:off x="2711350" y="1045703"/>
          <a:ext cx="6769300" cy="44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4C721453-A412-0A6D-4A06-314CD38D4B7B}"/>
              </a:ext>
            </a:extLst>
          </p:cNvPr>
          <p:cNvSpPr txBox="1">
            <a:spLocks/>
          </p:cNvSpPr>
          <p:nvPr/>
        </p:nvSpPr>
        <p:spPr>
          <a:xfrm>
            <a:off x="2226425" y="157433"/>
            <a:ext cx="7739149" cy="13249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lgn="ctr">
              <a:defRPr sz="1800">
                <a:solidFill>
                  <a:srgbClr val="000000"/>
                </a:solidFill>
                <a:uFillTx/>
              </a:defRPr>
            </a:pPr>
            <a:r>
              <a:rPr lang="en-US" sz="8000" b="1" dirty="0">
                <a:solidFill>
                  <a:schemeClr val="accent2"/>
                </a:solidFill>
              </a:rPr>
              <a:t>Thank you!</a:t>
            </a:r>
          </a:p>
        </p:txBody>
      </p:sp>
      <p:sp>
        <p:nvSpPr>
          <p:cNvPr id="15" name="TextBox 14">
            <a:extLst>
              <a:ext uri="{FF2B5EF4-FFF2-40B4-BE49-F238E27FC236}">
                <a16:creationId xmlns:a16="http://schemas.microsoft.com/office/drawing/2014/main" id="{E2FDC0D6-A2B3-D431-4BEF-75CE49AF0A92}"/>
              </a:ext>
            </a:extLst>
          </p:cNvPr>
          <p:cNvSpPr txBox="1"/>
          <p:nvPr/>
        </p:nvSpPr>
        <p:spPr>
          <a:xfrm>
            <a:off x="11187540" y="5812297"/>
            <a:ext cx="975418" cy="369332"/>
          </a:xfrm>
          <a:prstGeom prst="rect">
            <a:avLst/>
          </a:prstGeom>
          <a:noFill/>
        </p:spPr>
        <p:txBody>
          <a:bodyPr wrap="square" rtlCol="0">
            <a:spAutoFit/>
          </a:bodyPr>
          <a:lstStyle/>
          <a:p>
            <a:r>
              <a:rPr lang="en-US" dirty="0">
                <a:solidFill>
                  <a:schemeClr val="bg1"/>
                </a:solidFill>
              </a:rPr>
              <a:t>DALL-E</a:t>
            </a:r>
          </a:p>
        </p:txBody>
      </p:sp>
      <p:sp>
        <p:nvSpPr>
          <p:cNvPr id="3" name="Rectangle 2">
            <a:extLst>
              <a:ext uri="{FF2B5EF4-FFF2-40B4-BE49-F238E27FC236}">
                <a16:creationId xmlns:a16="http://schemas.microsoft.com/office/drawing/2014/main" id="{EF967F2B-870F-D628-AEB0-C0BD21717D5F}"/>
              </a:ext>
            </a:extLst>
          </p:cNvPr>
          <p:cNvSpPr/>
          <p:nvPr/>
        </p:nvSpPr>
        <p:spPr>
          <a:xfrm>
            <a:off x="1081223" y="1827051"/>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E5B7E065-AEEC-4DC7-C4A9-7019C089146F}"/>
              </a:ext>
            </a:extLst>
          </p:cNvPr>
          <p:cNvGraphicFramePr/>
          <p:nvPr>
            <p:extLst>
              <p:ext uri="{D42A27DB-BD31-4B8C-83A1-F6EECF244321}">
                <p14:modId xmlns:p14="http://schemas.microsoft.com/office/powerpoint/2010/main" val="1510124629"/>
              </p:ext>
            </p:extLst>
          </p:nvPr>
        </p:nvGraphicFramePr>
        <p:xfrm>
          <a:off x="2752913" y="1315001"/>
          <a:ext cx="6769300" cy="4458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4" descr="Logos &amp; Brand Guidelines | NVIDIA">
            <a:extLst>
              <a:ext uri="{FF2B5EF4-FFF2-40B4-BE49-F238E27FC236}">
                <a16:creationId xmlns:a16="http://schemas.microsoft.com/office/drawing/2014/main" id="{FD2FFF4D-EE79-F164-882F-27014B299D8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170" t="25610" r="5680" b="26065"/>
          <a:stretch/>
        </p:blipFill>
        <p:spPr bwMode="auto">
          <a:xfrm>
            <a:off x="555007" y="4668075"/>
            <a:ext cx="2557028" cy="797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and O'Lakes Inc. - Rep. Steve King PAC donation statement">
            <a:extLst>
              <a:ext uri="{FF2B5EF4-FFF2-40B4-BE49-F238E27FC236}">
                <a16:creationId xmlns:a16="http://schemas.microsoft.com/office/drawing/2014/main" id="{D54AA1E6-FF28-4226-3429-04A46A92523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3979" b="42264"/>
          <a:stretch/>
        </p:blipFill>
        <p:spPr bwMode="auto">
          <a:xfrm>
            <a:off x="240250" y="5520029"/>
            <a:ext cx="3937778" cy="614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rtnership to Advance Throughput Computing">
            <a:extLst>
              <a:ext uri="{FF2B5EF4-FFF2-40B4-BE49-F238E27FC236}">
                <a16:creationId xmlns:a16="http://schemas.microsoft.com/office/drawing/2014/main" id="{73E367D6-C877-A69C-4535-0FAD1A9279F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4308" y="4676679"/>
            <a:ext cx="30289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group of people posing for a photo in front of a building&#10;&#10;Description automatically generated">
            <a:extLst>
              <a:ext uri="{FF2B5EF4-FFF2-40B4-BE49-F238E27FC236}">
                <a16:creationId xmlns:a16="http://schemas.microsoft.com/office/drawing/2014/main" id="{2F5FF6C9-E490-3485-C86B-86A9EDBD4F95}"/>
              </a:ext>
            </a:extLst>
          </p:cNvPr>
          <p:cNvPicPr>
            <a:picLocks noChangeAspect="1"/>
          </p:cNvPicPr>
          <p:nvPr/>
        </p:nvPicPr>
        <p:blipFill>
          <a:blip r:embed="rId16">
            <a:extLst>
              <a:ext uri="{28A0092B-C50C-407E-A947-70E740481C1C}">
                <a14:useLocalDpi xmlns:a14="http://schemas.microsoft.com/office/drawing/2010/main" val="0"/>
              </a:ext>
            </a:extLst>
          </a:blip>
          <a:srcRect l="12995" t="46414" b="10552"/>
          <a:stretch/>
        </p:blipFill>
        <p:spPr>
          <a:xfrm>
            <a:off x="540636" y="1575075"/>
            <a:ext cx="7957965" cy="2951268"/>
          </a:xfrm>
          <a:prstGeom prst="rect">
            <a:avLst/>
          </a:prstGeom>
        </p:spPr>
      </p:pic>
      <p:sp>
        <p:nvSpPr>
          <p:cNvPr id="14" name="Content Placeholder 2">
            <a:extLst>
              <a:ext uri="{FF2B5EF4-FFF2-40B4-BE49-F238E27FC236}">
                <a16:creationId xmlns:a16="http://schemas.microsoft.com/office/drawing/2014/main" id="{0D5E5615-11C5-572E-CE0A-27CDEC0CEE4A}"/>
              </a:ext>
            </a:extLst>
          </p:cNvPr>
          <p:cNvSpPr txBox="1">
            <a:spLocks/>
          </p:cNvSpPr>
          <p:nvPr/>
        </p:nvSpPr>
        <p:spPr>
          <a:xfrm>
            <a:off x="4219232" y="6404888"/>
            <a:ext cx="3753534" cy="45311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Email: negreiro@wisc.edu</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50" name="Picture 2" descr="Hernandez, Laura – Endocrinology and Reproductive Physiology Program – UW– Madison">
            <a:extLst>
              <a:ext uri="{FF2B5EF4-FFF2-40B4-BE49-F238E27FC236}">
                <a16:creationId xmlns:a16="http://schemas.microsoft.com/office/drawing/2014/main" id="{53D3284F-8F67-DD8B-FB45-791686DF239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9881" b="22220"/>
          <a:stretch/>
        </p:blipFill>
        <p:spPr bwMode="auto">
          <a:xfrm>
            <a:off x="8589131" y="1315000"/>
            <a:ext cx="1665895" cy="15081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uilherme J. M. Rosa – Animal &amp; Dairy Sciences">
            <a:extLst>
              <a:ext uri="{FF2B5EF4-FFF2-40B4-BE49-F238E27FC236}">
                <a16:creationId xmlns:a16="http://schemas.microsoft.com/office/drawing/2014/main" id="{B9B4DBEB-A672-D4F0-658E-58AD7E0FE15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6140" b="28393"/>
          <a:stretch/>
        </p:blipFill>
        <p:spPr bwMode="auto">
          <a:xfrm>
            <a:off x="10381177" y="1315000"/>
            <a:ext cx="1536336" cy="15081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ang, Alysia – Biotechnology Training Program – UW–Madison">
            <a:extLst>
              <a:ext uri="{FF2B5EF4-FFF2-40B4-BE49-F238E27FC236}">
                <a16:creationId xmlns:a16="http://schemas.microsoft.com/office/drawing/2014/main" id="{9A9904AF-23B5-111C-DB2D-E1932B782F9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12113" y="2955520"/>
            <a:ext cx="1419930" cy="14199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ur Staff">
            <a:extLst>
              <a:ext uri="{FF2B5EF4-FFF2-40B4-BE49-F238E27FC236}">
                <a16:creationId xmlns:a16="http://schemas.microsoft.com/office/drawing/2014/main" id="{BFEEA511-32E1-A2BC-EA04-08B29FE7CD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393146" y="2955520"/>
            <a:ext cx="1536336" cy="1649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dshot for Brian Bockelman">
            <a:extLst>
              <a:ext uri="{FF2B5EF4-FFF2-40B4-BE49-F238E27FC236}">
                <a16:creationId xmlns:a16="http://schemas.microsoft.com/office/drawing/2014/main" id="{17ADE524-FA4F-9A80-593A-9E5336D5A5F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53442" y="4739007"/>
            <a:ext cx="1504951" cy="15049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dshot for Christina Koch">
            <a:extLst>
              <a:ext uri="{FF2B5EF4-FFF2-40B4-BE49-F238E27FC236}">
                <a16:creationId xmlns:a16="http://schemas.microsoft.com/office/drawing/2014/main" id="{2F3AB4C8-B5F5-0054-6227-A311D887732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794362" y="4528920"/>
            <a:ext cx="1337682" cy="1687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me | Agricultural Marketing Service">
            <a:extLst>
              <a:ext uri="{FF2B5EF4-FFF2-40B4-BE49-F238E27FC236}">
                <a16:creationId xmlns:a16="http://schemas.microsoft.com/office/drawing/2014/main" id="{25D0BC5E-4A08-D13F-5E90-EFF0A641522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59703" y="4769043"/>
            <a:ext cx="1319058" cy="89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71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100D89-750D-4456-B78B-B452FD1F64FB}"/>
              </a:ext>
            </a:extLst>
          </p:cNvPr>
          <p:cNvSpPr/>
          <p:nvPr/>
        </p:nvSpPr>
        <p:spPr>
          <a:xfrm>
            <a:off x="1039660" y="1578279"/>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ontent Placeholder 2">
            <a:extLst>
              <a:ext uri="{FF2B5EF4-FFF2-40B4-BE49-F238E27FC236}">
                <a16:creationId xmlns:a16="http://schemas.microsoft.com/office/drawing/2014/main" id="{C4880EE1-CA19-417D-BA1D-46FA6421C9B5}"/>
              </a:ext>
            </a:extLst>
          </p:cNvPr>
          <p:cNvSpPr txBox="1">
            <a:spLocks/>
          </p:cNvSpPr>
          <p:nvPr/>
        </p:nvSpPr>
        <p:spPr>
          <a:xfrm>
            <a:off x="773141" y="1666599"/>
            <a:ext cx="5690289" cy="2103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endParaRPr lang="en-US" sz="2400" dirty="0"/>
          </a:p>
          <a:p>
            <a:pPr>
              <a:buFontTx/>
              <a:buChar char="-"/>
            </a:pPr>
            <a:endParaRPr lang="en-US" sz="2400" dirty="0"/>
          </a:p>
          <a:p>
            <a:pPr>
              <a:buFontTx/>
              <a:buChar char="-"/>
            </a:pPr>
            <a:endParaRPr lang="en-US" sz="2400" dirty="0"/>
          </a:p>
        </p:txBody>
      </p:sp>
      <p:sp>
        <p:nvSpPr>
          <p:cNvPr id="6" name="Content Placeholder 2">
            <a:extLst>
              <a:ext uri="{FF2B5EF4-FFF2-40B4-BE49-F238E27FC236}">
                <a16:creationId xmlns:a16="http://schemas.microsoft.com/office/drawing/2014/main" id="{788108DF-8DDA-48EA-A754-B73B2F78EAE2}"/>
              </a:ext>
            </a:extLst>
          </p:cNvPr>
          <p:cNvSpPr txBox="1">
            <a:spLocks/>
          </p:cNvSpPr>
          <p:nvPr/>
        </p:nvSpPr>
        <p:spPr>
          <a:xfrm>
            <a:off x="572724" y="1603028"/>
            <a:ext cx="10979196" cy="2704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Research applications of machine learning and computer vision for farm management and genetic selection</a:t>
            </a:r>
          </a:p>
          <a:p>
            <a:pPr marL="0" indent="0">
              <a:buNone/>
            </a:pPr>
            <a:endParaRPr lang="en-US" sz="2400" dirty="0"/>
          </a:p>
          <a:p>
            <a:pPr>
              <a:buFontTx/>
              <a:buChar char="-"/>
            </a:pPr>
            <a:endParaRPr lang="en-US" sz="2400" dirty="0"/>
          </a:p>
          <a:p>
            <a:pPr>
              <a:buFontTx/>
              <a:buChar char="-"/>
            </a:pPr>
            <a:endParaRPr lang="en-US" sz="2400" dirty="0"/>
          </a:p>
          <a:p>
            <a:pPr>
              <a:buFontTx/>
              <a:buChar char="-"/>
            </a:pPr>
            <a:endParaRPr lang="en-US" sz="2400" dirty="0"/>
          </a:p>
          <a:p>
            <a:pPr>
              <a:buFontTx/>
              <a:buChar char="-"/>
            </a:pPr>
            <a:endParaRPr lang="en-US" sz="2400" dirty="0"/>
          </a:p>
        </p:txBody>
      </p:sp>
      <p:graphicFrame>
        <p:nvGraphicFramePr>
          <p:cNvPr id="21" name="Diagram 20">
            <a:extLst>
              <a:ext uri="{FF2B5EF4-FFF2-40B4-BE49-F238E27FC236}">
                <a16:creationId xmlns:a16="http://schemas.microsoft.com/office/drawing/2014/main" id="{D72E5831-20CB-430D-9F51-9CD212B54A93}"/>
              </a:ext>
            </a:extLst>
          </p:cNvPr>
          <p:cNvGraphicFramePr/>
          <p:nvPr/>
        </p:nvGraphicFramePr>
        <p:xfrm>
          <a:off x="2711350" y="1045703"/>
          <a:ext cx="6769300" cy="44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descr="Department of Animal &amp; Dairy Sciences Newsletters – Animal &amp; Dairy Sciences">
            <a:extLst>
              <a:ext uri="{FF2B5EF4-FFF2-40B4-BE49-F238E27FC236}">
                <a16:creationId xmlns:a16="http://schemas.microsoft.com/office/drawing/2014/main" id="{1573BB05-852C-582B-642D-3D5EDC59D9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F38246-8CE4-2FE1-5803-83BACD136D11}"/>
              </a:ext>
            </a:extLst>
          </p:cNvPr>
          <p:cNvSpPr txBox="1"/>
          <p:nvPr/>
        </p:nvSpPr>
        <p:spPr>
          <a:xfrm>
            <a:off x="10711592" y="5993050"/>
            <a:ext cx="1371145" cy="307777"/>
          </a:xfrm>
          <a:prstGeom prst="rect">
            <a:avLst/>
          </a:prstGeom>
          <a:noFill/>
        </p:spPr>
        <p:txBody>
          <a:bodyPr wrap="none" rtlCol="0">
            <a:spAutoFit/>
          </a:bodyPr>
          <a:lstStyle/>
          <a:p>
            <a:r>
              <a:rPr lang="en-US" sz="1400" i="1" dirty="0" err="1"/>
              <a:t>Tullo</a:t>
            </a:r>
            <a:r>
              <a:rPr lang="en-US" sz="1400" i="1" dirty="0"/>
              <a:t> et al., 2019</a:t>
            </a:r>
          </a:p>
        </p:txBody>
      </p:sp>
      <p:sp>
        <p:nvSpPr>
          <p:cNvPr id="18" name="TextBox 17">
            <a:extLst>
              <a:ext uri="{FF2B5EF4-FFF2-40B4-BE49-F238E27FC236}">
                <a16:creationId xmlns:a16="http://schemas.microsoft.com/office/drawing/2014/main" id="{8A791BCA-53A1-B158-A76B-02FBC5F07A61}"/>
              </a:ext>
            </a:extLst>
          </p:cNvPr>
          <p:cNvSpPr txBox="1"/>
          <p:nvPr/>
        </p:nvSpPr>
        <p:spPr>
          <a:xfrm>
            <a:off x="1866857" y="2754013"/>
            <a:ext cx="2199833" cy="3416320"/>
          </a:xfrm>
          <a:prstGeom prst="rect">
            <a:avLst/>
          </a:prstGeom>
          <a:noFill/>
        </p:spPr>
        <p:txBody>
          <a:bodyPr wrap="none" rtlCol="0">
            <a:spAutoFit/>
          </a:bodyPr>
          <a:lstStyle/>
          <a:p>
            <a:pPr algn="r"/>
            <a:r>
              <a:rPr lang="en-US" i="1" dirty="0">
                <a:solidFill>
                  <a:srgbClr val="C00000"/>
                </a:solidFill>
              </a:rPr>
              <a:t>Animal Identification</a:t>
            </a:r>
          </a:p>
          <a:p>
            <a:pPr algn="r"/>
            <a:r>
              <a:rPr lang="en-US" i="1" dirty="0">
                <a:solidFill>
                  <a:srgbClr val="C00000"/>
                </a:solidFill>
              </a:rPr>
              <a:t>Animal Behavior</a:t>
            </a:r>
          </a:p>
          <a:p>
            <a:pPr algn="r"/>
            <a:r>
              <a:rPr lang="en-US" i="1" dirty="0">
                <a:solidFill>
                  <a:srgbClr val="C00000"/>
                </a:solidFill>
              </a:rPr>
              <a:t>Body Weight</a:t>
            </a:r>
          </a:p>
          <a:p>
            <a:pPr algn="r"/>
            <a:r>
              <a:rPr lang="en-US" i="1" dirty="0">
                <a:solidFill>
                  <a:srgbClr val="C00000"/>
                </a:solidFill>
              </a:rPr>
              <a:t>BCS/Composition</a:t>
            </a:r>
          </a:p>
          <a:p>
            <a:pPr algn="r"/>
            <a:r>
              <a:rPr lang="en-US" i="1" dirty="0">
                <a:solidFill>
                  <a:srgbClr val="C00000"/>
                </a:solidFill>
              </a:rPr>
              <a:t>Milk Components</a:t>
            </a:r>
          </a:p>
          <a:p>
            <a:pPr algn="r"/>
            <a:r>
              <a:rPr lang="en-US" i="1" dirty="0">
                <a:solidFill>
                  <a:srgbClr val="C00000"/>
                </a:solidFill>
              </a:rPr>
              <a:t>Milk Yield</a:t>
            </a:r>
          </a:p>
          <a:p>
            <a:pPr algn="r"/>
            <a:r>
              <a:rPr lang="en-US" i="1" dirty="0">
                <a:solidFill>
                  <a:srgbClr val="C00000"/>
                </a:solidFill>
              </a:rPr>
              <a:t>Estrus Event</a:t>
            </a:r>
          </a:p>
          <a:p>
            <a:pPr algn="r"/>
            <a:r>
              <a:rPr lang="en-US" i="1" dirty="0">
                <a:solidFill>
                  <a:srgbClr val="C00000"/>
                </a:solidFill>
              </a:rPr>
              <a:t>Feed Intake</a:t>
            </a:r>
          </a:p>
          <a:p>
            <a:pPr algn="r"/>
            <a:r>
              <a:rPr lang="en-US" i="1" dirty="0">
                <a:solidFill>
                  <a:srgbClr val="C00000"/>
                </a:solidFill>
              </a:rPr>
              <a:t>Feed Efficiency</a:t>
            </a:r>
          </a:p>
          <a:p>
            <a:pPr algn="r"/>
            <a:r>
              <a:rPr lang="en-US" i="1" dirty="0">
                <a:solidFill>
                  <a:srgbClr val="C00000"/>
                </a:solidFill>
              </a:rPr>
              <a:t>Disease Risks</a:t>
            </a:r>
            <a:endParaRPr lang="en-US" i="1" baseline="-25000" dirty="0">
              <a:solidFill>
                <a:srgbClr val="C00000"/>
              </a:solidFill>
            </a:endParaRPr>
          </a:p>
          <a:p>
            <a:pPr algn="r"/>
            <a:endParaRPr lang="en-US" i="1" dirty="0">
              <a:solidFill>
                <a:srgbClr val="C00000"/>
              </a:solidFill>
            </a:endParaRPr>
          </a:p>
          <a:p>
            <a:pPr algn="r"/>
            <a:endParaRPr lang="en-US" i="1" dirty="0">
              <a:solidFill>
                <a:srgbClr val="C00000"/>
              </a:solidFill>
            </a:endParaRPr>
          </a:p>
        </p:txBody>
      </p:sp>
      <p:sp>
        <p:nvSpPr>
          <p:cNvPr id="19" name="TextBox 18">
            <a:extLst>
              <a:ext uri="{FF2B5EF4-FFF2-40B4-BE49-F238E27FC236}">
                <a16:creationId xmlns:a16="http://schemas.microsoft.com/office/drawing/2014/main" id="{55D3D825-AE21-5C20-D303-02F4BDE8F736}"/>
              </a:ext>
            </a:extLst>
          </p:cNvPr>
          <p:cNvSpPr txBox="1"/>
          <p:nvPr/>
        </p:nvSpPr>
        <p:spPr>
          <a:xfrm>
            <a:off x="658227" y="2752630"/>
            <a:ext cx="1089144" cy="2031325"/>
          </a:xfrm>
          <a:prstGeom prst="rect">
            <a:avLst/>
          </a:prstGeom>
          <a:noFill/>
        </p:spPr>
        <p:txBody>
          <a:bodyPr wrap="none" rtlCol="0">
            <a:spAutoFit/>
          </a:bodyPr>
          <a:lstStyle/>
          <a:p>
            <a:r>
              <a:rPr lang="en-US" b="1" i="1" dirty="0"/>
              <a:t>Sensors:</a:t>
            </a:r>
          </a:p>
          <a:p>
            <a:r>
              <a:rPr lang="en-US" i="1" dirty="0"/>
              <a:t>Wearable</a:t>
            </a:r>
          </a:p>
          <a:p>
            <a:r>
              <a:rPr lang="en-US" b="1" i="1" dirty="0">
                <a:solidFill>
                  <a:srgbClr val="C00000"/>
                </a:solidFill>
              </a:rPr>
              <a:t>Cameras</a:t>
            </a:r>
          </a:p>
          <a:p>
            <a:r>
              <a:rPr lang="en-US" i="1" dirty="0"/>
              <a:t>IR Spec.</a:t>
            </a:r>
          </a:p>
          <a:p>
            <a:r>
              <a:rPr lang="en-US" i="1" dirty="0"/>
              <a:t>RFID </a:t>
            </a:r>
          </a:p>
          <a:p>
            <a:r>
              <a:rPr lang="en-US" i="1" dirty="0"/>
              <a:t>Sound</a:t>
            </a:r>
          </a:p>
          <a:p>
            <a:r>
              <a:rPr lang="en-US" i="1" dirty="0"/>
              <a:t>Housing</a:t>
            </a:r>
          </a:p>
        </p:txBody>
      </p:sp>
      <p:pic>
        <p:nvPicPr>
          <p:cNvPr id="22" name="Picture 2" descr="Compact Vision System NI CVS-1457RT - World Industrial Reporter">
            <a:extLst>
              <a:ext uri="{FF2B5EF4-FFF2-40B4-BE49-F238E27FC236}">
                <a16:creationId xmlns:a16="http://schemas.microsoft.com/office/drawing/2014/main" id="{38471252-0FD6-4805-050E-6FB4F470A0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4344" y="4992184"/>
            <a:ext cx="2125029" cy="10572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53C585D-3335-9CC4-96DE-F490D29BD5E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13573" y="2444455"/>
            <a:ext cx="7005703" cy="3727115"/>
          </a:xfrm>
          <a:prstGeom prst="rect">
            <a:avLst/>
          </a:prstGeom>
        </p:spPr>
      </p:pic>
      <p:pic>
        <p:nvPicPr>
          <p:cNvPr id="25" name="Picture 24" descr="Graphical user interface, text&#10;&#10;Description automatically generated">
            <a:extLst>
              <a:ext uri="{FF2B5EF4-FFF2-40B4-BE49-F238E27FC236}">
                <a16:creationId xmlns:a16="http://schemas.microsoft.com/office/drawing/2014/main" id="{14223BDE-5F95-7360-69C7-FB917628E8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3792" y="2536788"/>
            <a:ext cx="1822862" cy="1359526"/>
          </a:xfrm>
          <a:prstGeom prst="rect">
            <a:avLst/>
          </a:prstGeom>
        </p:spPr>
      </p:pic>
      <p:sp>
        <p:nvSpPr>
          <p:cNvPr id="2" name="Title 1">
            <a:extLst>
              <a:ext uri="{FF2B5EF4-FFF2-40B4-BE49-F238E27FC236}">
                <a16:creationId xmlns:a16="http://schemas.microsoft.com/office/drawing/2014/main" id="{8D8A7321-2BE2-8F92-09ED-647B552641AB}"/>
              </a:ext>
            </a:extLst>
          </p:cNvPr>
          <p:cNvSpPr txBox="1">
            <a:spLocks/>
          </p:cNvSpPr>
          <p:nvPr/>
        </p:nvSpPr>
        <p:spPr>
          <a:xfrm>
            <a:off x="132762" y="340000"/>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rPr>
              <a:t>Digital Livestock Lab</a:t>
            </a:r>
          </a:p>
        </p:txBody>
      </p:sp>
      <p:sp>
        <p:nvSpPr>
          <p:cNvPr id="3" name="TextBox 2">
            <a:extLst>
              <a:ext uri="{FF2B5EF4-FFF2-40B4-BE49-F238E27FC236}">
                <a16:creationId xmlns:a16="http://schemas.microsoft.com/office/drawing/2014/main" id="{3958B785-DBA9-4B62-B3E7-C9465DF5EB18}"/>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4" name="TextBox 3">
            <a:extLst>
              <a:ext uri="{FF2B5EF4-FFF2-40B4-BE49-F238E27FC236}">
                <a16:creationId xmlns:a16="http://schemas.microsoft.com/office/drawing/2014/main" id="{D6ED7C2F-8C1E-7CDB-902C-B143B2ABAB98}"/>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2</a:t>
            </a:r>
          </a:p>
        </p:txBody>
      </p:sp>
    </p:spTree>
    <p:extLst>
      <p:ext uri="{BB962C8B-B14F-4D97-AF65-F5344CB8AC3E}">
        <p14:creationId xmlns:p14="http://schemas.microsoft.com/office/powerpoint/2010/main" val="254743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9F2AB-3ACA-38DE-4843-79538AB15F8D}"/>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74DEA57-DF3F-7C92-DEBB-6E35D0C9CFE5}"/>
              </a:ext>
            </a:extLst>
          </p:cNvPr>
          <p:cNvSpPr/>
          <p:nvPr/>
        </p:nvSpPr>
        <p:spPr>
          <a:xfrm>
            <a:off x="1039660" y="1578279"/>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C1995D26-CDFE-B172-AE0B-117474D0B3A8}"/>
              </a:ext>
            </a:extLst>
          </p:cNvPr>
          <p:cNvSpPr txBox="1">
            <a:spLocks/>
          </p:cNvSpPr>
          <p:nvPr/>
        </p:nvSpPr>
        <p:spPr>
          <a:xfrm>
            <a:off x="572724" y="1603028"/>
            <a:ext cx="6617215" cy="2704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buFontTx/>
              <a:buChar char="-"/>
            </a:pPr>
            <a:endParaRPr lang="en-US" sz="2400" dirty="0"/>
          </a:p>
          <a:p>
            <a:pPr>
              <a:buFontTx/>
              <a:buChar char="-"/>
            </a:pPr>
            <a:endParaRPr lang="en-US" sz="2400" dirty="0"/>
          </a:p>
          <a:p>
            <a:pPr>
              <a:buFontTx/>
              <a:buChar char="-"/>
            </a:pPr>
            <a:endParaRPr lang="en-US" sz="2400" dirty="0"/>
          </a:p>
        </p:txBody>
      </p:sp>
      <p:graphicFrame>
        <p:nvGraphicFramePr>
          <p:cNvPr id="21" name="Diagram 20">
            <a:extLst>
              <a:ext uri="{FF2B5EF4-FFF2-40B4-BE49-F238E27FC236}">
                <a16:creationId xmlns:a16="http://schemas.microsoft.com/office/drawing/2014/main" id="{8522791A-A594-7410-F67D-A24F99A3B8BB}"/>
              </a:ext>
            </a:extLst>
          </p:cNvPr>
          <p:cNvGraphicFramePr/>
          <p:nvPr/>
        </p:nvGraphicFramePr>
        <p:xfrm>
          <a:off x="2711350" y="1045703"/>
          <a:ext cx="6769300" cy="44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descr="Department of Animal &amp; Dairy Sciences Newsletters – Animal &amp; Dairy Sciences">
            <a:extLst>
              <a:ext uri="{FF2B5EF4-FFF2-40B4-BE49-F238E27FC236}">
                <a16:creationId xmlns:a16="http://schemas.microsoft.com/office/drawing/2014/main" id="{1CF65C56-CC47-96B1-D676-3BC8D7487E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47B068E-A274-AE85-3C83-BB77C77BDBE2}"/>
              </a:ext>
            </a:extLst>
          </p:cNvPr>
          <p:cNvSpPr txBox="1">
            <a:spLocks/>
          </p:cNvSpPr>
          <p:nvPr/>
        </p:nvSpPr>
        <p:spPr>
          <a:xfrm>
            <a:off x="132762" y="340000"/>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rPr>
              <a:t>USDA Project: Heifer Identification &amp; </a:t>
            </a:r>
          </a:p>
          <a:p>
            <a:pPr>
              <a:defRPr sz="1800">
                <a:solidFill>
                  <a:srgbClr val="000000"/>
                </a:solidFill>
                <a:uFillTx/>
              </a:defRPr>
            </a:pPr>
            <a:r>
              <a:rPr lang="en-US" sz="4400" b="1" dirty="0">
                <a:solidFill>
                  <a:schemeClr val="accent2"/>
                </a:solidFill>
              </a:rPr>
              <a:t>Growth Monitoring</a:t>
            </a:r>
          </a:p>
        </p:txBody>
      </p:sp>
      <p:pic>
        <p:nvPicPr>
          <p:cNvPr id="4" name="Picture 3" descr="Image">
            <a:extLst>
              <a:ext uri="{FF2B5EF4-FFF2-40B4-BE49-F238E27FC236}">
                <a16:creationId xmlns:a16="http://schemas.microsoft.com/office/drawing/2014/main" id="{E5642747-DEFE-BF07-A4EF-421B280FBC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3807" y="1045703"/>
            <a:ext cx="2858928" cy="508253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 name="Picture 6" descr="Cows in a barn&#10;&#10;Description automatically generated">
            <a:extLst>
              <a:ext uri="{FF2B5EF4-FFF2-40B4-BE49-F238E27FC236}">
                <a16:creationId xmlns:a16="http://schemas.microsoft.com/office/drawing/2014/main" id="{DA29BC98-7912-336D-73F2-B4E596C813BB}"/>
              </a:ext>
            </a:extLst>
          </p:cNvPr>
          <p:cNvPicPr>
            <a:picLocks noChangeAspect="1"/>
          </p:cNvPicPr>
          <p:nvPr/>
        </p:nvPicPr>
        <p:blipFill rotWithShape="1">
          <a:blip r:embed="rId10">
            <a:extLst>
              <a:ext uri="{28A0092B-C50C-407E-A947-70E740481C1C}">
                <a14:useLocalDpi xmlns:a14="http://schemas.microsoft.com/office/drawing/2010/main" val="0"/>
              </a:ext>
            </a:extLst>
          </a:blip>
          <a:srcRect t="8454" b="7292"/>
          <a:stretch/>
        </p:blipFill>
        <p:spPr>
          <a:xfrm>
            <a:off x="629264" y="1618686"/>
            <a:ext cx="7773055" cy="4371534"/>
          </a:xfrm>
          <a:prstGeom prst="rect">
            <a:avLst/>
          </a:prstGeom>
        </p:spPr>
      </p:pic>
      <p:sp>
        <p:nvSpPr>
          <p:cNvPr id="3" name="TextBox 2">
            <a:extLst>
              <a:ext uri="{FF2B5EF4-FFF2-40B4-BE49-F238E27FC236}">
                <a16:creationId xmlns:a16="http://schemas.microsoft.com/office/drawing/2014/main" id="{ECADBA4E-2E83-E0BD-6925-649D5490CFA0}"/>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8" name="TextBox 7">
            <a:extLst>
              <a:ext uri="{FF2B5EF4-FFF2-40B4-BE49-F238E27FC236}">
                <a16:creationId xmlns:a16="http://schemas.microsoft.com/office/drawing/2014/main" id="{68F6524A-31D3-C243-B8E5-EE3804360539}"/>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3</a:t>
            </a:r>
          </a:p>
        </p:txBody>
      </p:sp>
    </p:spTree>
    <p:extLst>
      <p:ext uri="{BB962C8B-B14F-4D97-AF65-F5344CB8AC3E}">
        <p14:creationId xmlns:p14="http://schemas.microsoft.com/office/powerpoint/2010/main" val="1860394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B0497-3DE4-9F22-F0A6-6426A54198C9}"/>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227C038B-8946-F63C-EA48-691F7DBE8530}"/>
              </a:ext>
            </a:extLst>
          </p:cNvPr>
          <p:cNvSpPr/>
          <p:nvPr/>
        </p:nvSpPr>
        <p:spPr>
          <a:xfrm>
            <a:off x="1039660" y="1578279"/>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7CD48BD1-A009-275D-1C6D-2D8D349529B2}"/>
              </a:ext>
            </a:extLst>
          </p:cNvPr>
          <p:cNvSpPr txBox="1">
            <a:spLocks/>
          </p:cNvSpPr>
          <p:nvPr/>
        </p:nvSpPr>
        <p:spPr>
          <a:xfrm>
            <a:off x="572724" y="1603028"/>
            <a:ext cx="6617215" cy="2704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buFontTx/>
              <a:buChar char="-"/>
            </a:pPr>
            <a:endParaRPr lang="en-US" sz="2400" dirty="0"/>
          </a:p>
          <a:p>
            <a:pPr>
              <a:buFontTx/>
              <a:buChar char="-"/>
            </a:pPr>
            <a:endParaRPr lang="en-US" sz="2400" dirty="0"/>
          </a:p>
          <a:p>
            <a:pPr>
              <a:buFontTx/>
              <a:buChar char="-"/>
            </a:pPr>
            <a:endParaRPr lang="en-US" sz="2400" dirty="0"/>
          </a:p>
        </p:txBody>
      </p:sp>
      <p:graphicFrame>
        <p:nvGraphicFramePr>
          <p:cNvPr id="21" name="Diagram 20">
            <a:extLst>
              <a:ext uri="{FF2B5EF4-FFF2-40B4-BE49-F238E27FC236}">
                <a16:creationId xmlns:a16="http://schemas.microsoft.com/office/drawing/2014/main" id="{4CD8C831-AACA-F3FB-BDC6-740CD8C5EF64}"/>
              </a:ext>
            </a:extLst>
          </p:cNvPr>
          <p:cNvGraphicFramePr/>
          <p:nvPr/>
        </p:nvGraphicFramePr>
        <p:xfrm>
          <a:off x="2711350" y="1045703"/>
          <a:ext cx="6769300" cy="44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descr="Department of Animal &amp; Dairy Sciences Newsletters – Animal &amp; Dairy Sciences">
            <a:extLst>
              <a:ext uri="{FF2B5EF4-FFF2-40B4-BE49-F238E27FC236}">
                <a16:creationId xmlns:a16="http://schemas.microsoft.com/office/drawing/2014/main" id="{C07569EE-ADBE-9956-B724-93E76F4256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295506E9-EDBD-50D0-3218-7C2166900021}"/>
              </a:ext>
            </a:extLst>
          </p:cNvPr>
          <p:cNvSpPr txBox="1">
            <a:spLocks/>
          </p:cNvSpPr>
          <p:nvPr/>
        </p:nvSpPr>
        <p:spPr>
          <a:xfrm>
            <a:off x="132762" y="340000"/>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rPr>
              <a:t>USDA Project: Heifer Identification &amp; </a:t>
            </a:r>
          </a:p>
          <a:p>
            <a:pPr>
              <a:defRPr sz="1800">
                <a:solidFill>
                  <a:srgbClr val="000000"/>
                </a:solidFill>
                <a:uFillTx/>
              </a:defRPr>
            </a:pPr>
            <a:r>
              <a:rPr lang="en-US" sz="4400" b="1" dirty="0">
                <a:solidFill>
                  <a:schemeClr val="accent2"/>
                </a:solidFill>
              </a:rPr>
              <a:t>Growth Monitoring</a:t>
            </a:r>
          </a:p>
        </p:txBody>
      </p:sp>
      <p:pic>
        <p:nvPicPr>
          <p:cNvPr id="8" name="Picture 7" descr="A box with wires and plugs&#10;&#10;AI-generated content may be incorrect.">
            <a:extLst>
              <a:ext uri="{FF2B5EF4-FFF2-40B4-BE49-F238E27FC236}">
                <a16:creationId xmlns:a16="http://schemas.microsoft.com/office/drawing/2014/main" id="{72DCA30B-6BA6-3466-72A3-D906EB45BB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1526" y="1836190"/>
            <a:ext cx="2792575" cy="3723433"/>
          </a:xfrm>
          <a:prstGeom prst="rect">
            <a:avLst/>
          </a:prstGeom>
        </p:spPr>
      </p:pic>
      <p:pic>
        <p:nvPicPr>
          <p:cNvPr id="7" name="Picture 6">
            <a:extLst>
              <a:ext uri="{FF2B5EF4-FFF2-40B4-BE49-F238E27FC236}">
                <a16:creationId xmlns:a16="http://schemas.microsoft.com/office/drawing/2014/main" id="{ED1E2864-8C84-7819-CB0F-0D778CDE8117}"/>
              </a:ext>
            </a:extLst>
          </p:cNvPr>
          <p:cNvPicPr>
            <a:picLocks noChangeAspect="1"/>
          </p:cNvPicPr>
          <p:nvPr/>
        </p:nvPicPr>
        <p:blipFill>
          <a:blip r:embed="rId10"/>
          <a:stretch>
            <a:fillRect/>
          </a:stretch>
        </p:blipFill>
        <p:spPr>
          <a:xfrm>
            <a:off x="572724" y="1964072"/>
            <a:ext cx="5393212" cy="3439587"/>
          </a:xfrm>
          <a:prstGeom prst="rect">
            <a:avLst/>
          </a:prstGeom>
        </p:spPr>
      </p:pic>
      <p:pic>
        <p:nvPicPr>
          <p:cNvPr id="1030" name="Picture 6" descr="Intel RealSense Depth Camera D455 | SHI Government Solutions">
            <a:extLst>
              <a:ext uri="{FF2B5EF4-FFF2-40B4-BE49-F238E27FC236}">
                <a16:creationId xmlns:a16="http://schemas.microsoft.com/office/drawing/2014/main" id="{39A3ECAA-3BA3-1BBF-6ECC-9C4198F5E1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8949366" y="2343170"/>
            <a:ext cx="3439586" cy="25796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28459F-6A00-C7EE-A980-409ECCB961CA}"/>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3" name="TextBox 2">
            <a:extLst>
              <a:ext uri="{FF2B5EF4-FFF2-40B4-BE49-F238E27FC236}">
                <a16:creationId xmlns:a16="http://schemas.microsoft.com/office/drawing/2014/main" id="{034B0C33-B0EF-4F42-FB23-12B4D9083FD6}"/>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4</a:t>
            </a:r>
          </a:p>
        </p:txBody>
      </p:sp>
    </p:spTree>
    <p:extLst>
      <p:ext uri="{BB962C8B-B14F-4D97-AF65-F5344CB8AC3E}">
        <p14:creationId xmlns:p14="http://schemas.microsoft.com/office/powerpoint/2010/main" val="21192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6C863-C4D4-17C1-8159-017B5250541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C5C5724-9449-8684-7E86-374C97DB702C}"/>
              </a:ext>
            </a:extLst>
          </p:cNvPr>
          <p:cNvPicPr>
            <a:picLocks noChangeAspect="1"/>
          </p:cNvPicPr>
          <p:nvPr/>
        </p:nvPicPr>
        <p:blipFill>
          <a:blip r:embed="rId3"/>
          <a:srcRect t="5355" b="7289"/>
          <a:stretch/>
        </p:blipFill>
        <p:spPr>
          <a:xfrm>
            <a:off x="9240315" y="4880652"/>
            <a:ext cx="1841910" cy="1381019"/>
          </a:xfrm>
          <a:prstGeom prst="rect">
            <a:avLst/>
          </a:prstGeom>
        </p:spPr>
      </p:pic>
      <p:pic>
        <p:nvPicPr>
          <p:cNvPr id="9" name="Picture 8">
            <a:extLst>
              <a:ext uri="{FF2B5EF4-FFF2-40B4-BE49-F238E27FC236}">
                <a16:creationId xmlns:a16="http://schemas.microsoft.com/office/drawing/2014/main" id="{E97C9B2D-7A43-A731-DAC1-C35D9F6DDC85}"/>
              </a:ext>
            </a:extLst>
          </p:cNvPr>
          <p:cNvPicPr>
            <a:picLocks noChangeAspect="1"/>
          </p:cNvPicPr>
          <p:nvPr/>
        </p:nvPicPr>
        <p:blipFill>
          <a:blip r:embed="rId4"/>
          <a:srcRect t="12555" b="16642"/>
          <a:stretch/>
        </p:blipFill>
        <p:spPr>
          <a:xfrm>
            <a:off x="4611430" y="5003435"/>
            <a:ext cx="3107875" cy="1274828"/>
          </a:xfrm>
          <a:prstGeom prst="rect">
            <a:avLst/>
          </a:prstGeom>
        </p:spPr>
      </p:pic>
      <p:pic>
        <p:nvPicPr>
          <p:cNvPr id="3" name="Picture 2">
            <a:extLst>
              <a:ext uri="{FF2B5EF4-FFF2-40B4-BE49-F238E27FC236}">
                <a16:creationId xmlns:a16="http://schemas.microsoft.com/office/drawing/2014/main" id="{06CFA54B-3932-0878-32CB-63E11FF8987A}"/>
              </a:ext>
            </a:extLst>
          </p:cNvPr>
          <p:cNvPicPr>
            <a:picLocks noChangeAspect="1"/>
          </p:cNvPicPr>
          <p:nvPr/>
        </p:nvPicPr>
        <p:blipFill>
          <a:blip r:embed="rId5"/>
          <a:srcRect b="13028"/>
          <a:stretch/>
        </p:blipFill>
        <p:spPr>
          <a:xfrm>
            <a:off x="1814573" y="4658825"/>
            <a:ext cx="1099771" cy="1602845"/>
          </a:xfrm>
          <a:prstGeom prst="rect">
            <a:avLst/>
          </a:prstGeom>
        </p:spPr>
      </p:pic>
      <p:sp>
        <p:nvSpPr>
          <p:cNvPr id="17" name="Rectangle 16">
            <a:extLst>
              <a:ext uri="{FF2B5EF4-FFF2-40B4-BE49-F238E27FC236}">
                <a16:creationId xmlns:a16="http://schemas.microsoft.com/office/drawing/2014/main" id="{8A42A90E-D388-3CFD-B0FE-AF55193D1724}"/>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D2326FD5-14BE-D99A-63A0-1CB8E572A7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F060ECA9-174C-4E5A-5989-EDA080C6ACF2}"/>
              </a:ext>
            </a:extLst>
          </p:cNvPr>
          <p:cNvSpPr txBox="1">
            <a:spLocks/>
          </p:cNvSpPr>
          <p:nvPr/>
        </p:nvSpPr>
        <p:spPr>
          <a:xfrm>
            <a:off x="132763" y="168394"/>
            <a:ext cx="9971358" cy="17539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endParaRPr kumimoji="0" lang="en-US" sz="4400" b="1" i="0" u="none" strike="noStrike" kern="1200" cap="none" spc="-120" normalizeH="0" baseline="0" noProof="0" dirty="0">
              <a:ln>
                <a:noFill/>
              </a:ln>
              <a:solidFill>
                <a:srgbClr val="C00000"/>
              </a:solidFill>
              <a:effectLst/>
              <a:uLnTx/>
              <a:uFillTx/>
              <a:latin typeface="Calibri Light" panose="020F0302020204030204"/>
              <a:ea typeface="+mj-ea"/>
              <a:cs typeface="+mj-cs"/>
            </a:endParaRPr>
          </a:p>
        </p:txBody>
      </p:sp>
      <p:sp>
        <p:nvSpPr>
          <p:cNvPr id="6" name="Rectangle 5">
            <a:extLst>
              <a:ext uri="{FF2B5EF4-FFF2-40B4-BE49-F238E27FC236}">
                <a16:creationId xmlns:a16="http://schemas.microsoft.com/office/drawing/2014/main" id="{B78805A5-DFD2-B7BE-A7E0-30E067789F7A}"/>
              </a:ext>
            </a:extLst>
          </p:cNvPr>
          <p:cNvSpPr/>
          <p:nvPr/>
        </p:nvSpPr>
        <p:spPr>
          <a:xfrm>
            <a:off x="1039660" y="1578279"/>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9CDCC44F-4D4D-F76B-33E5-6A4E9C333351}"/>
              </a:ext>
            </a:extLst>
          </p:cNvPr>
          <p:cNvPicPr>
            <a:picLocks noChangeAspect="1"/>
          </p:cNvPicPr>
          <p:nvPr/>
        </p:nvPicPr>
        <p:blipFill>
          <a:blip r:embed="rId7"/>
          <a:srcRect r="66810" b="31235"/>
          <a:stretch/>
        </p:blipFill>
        <p:spPr>
          <a:xfrm>
            <a:off x="-173963" y="1741353"/>
            <a:ext cx="2228786" cy="3099008"/>
          </a:xfrm>
          <a:prstGeom prst="rect">
            <a:avLst/>
          </a:prstGeom>
        </p:spPr>
      </p:pic>
      <p:pic>
        <p:nvPicPr>
          <p:cNvPr id="5" name="Picture 4">
            <a:extLst>
              <a:ext uri="{FF2B5EF4-FFF2-40B4-BE49-F238E27FC236}">
                <a16:creationId xmlns:a16="http://schemas.microsoft.com/office/drawing/2014/main" id="{20414EF1-D2EF-946A-D19B-592E8B954724}"/>
              </a:ext>
            </a:extLst>
          </p:cNvPr>
          <p:cNvPicPr>
            <a:picLocks noChangeAspect="1"/>
          </p:cNvPicPr>
          <p:nvPr/>
        </p:nvPicPr>
        <p:blipFill>
          <a:blip r:embed="rId7"/>
          <a:srcRect l="66810" b="28709"/>
          <a:stretch/>
        </p:blipFill>
        <p:spPr>
          <a:xfrm>
            <a:off x="7776727" y="1715729"/>
            <a:ext cx="2282540" cy="3290335"/>
          </a:xfrm>
          <a:prstGeom prst="rect">
            <a:avLst/>
          </a:prstGeom>
        </p:spPr>
      </p:pic>
      <p:pic>
        <p:nvPicPr>
          <p:cNvPr id="7" name="Picture 6">
            <a:extLst>
              <a:ext uri="{FF2B5EF4-FFF2-40B4-BE49-F238E27FC236}">
                <a16:creationId xmlns:a16="http://schemas.microsoft.com/office/drawing/2014/main" id="{B38E13B6-BF1B-3856-FDFA-EB5E5D5D1C06}"/>
              </a:ext>
            </a:extLst>
          </p:cNvPr>
          <p:cNvPicPr>
            <a:picLocks noChangeAspect="1"/>
          </p:cNvPicPr>
          <p:nvPr/>
        </p:nvPicPr>
        <p:blipFill>
          <a:blip r:embed="rId7"/>
          <a:srcRect l="33170" r="33221" b="31235"/>
          <a:stretch/>
        </p:blipFill>
        <p:spPr>
          <a:xfrm>
            <a:off x="3825455" y="1741353"/>
            <a:ext cx="2256875" cy="3099008"/>
          </a:xfrm>
          <a:prstGeom prst="rect">
            <a:avLst/>
          </a:prstGeom>
        </p:spPr>
      </p:pic>
      <p:sp>
        <p:nvSpPr>
          <p:cNvPr id="12" name="Title 1">
            <a:extLst>
              <a:ext uri="{FF2B5EF4-FFF2-40B4-BE49-F238E27FC236}">
                <a16:creationId xmlns:a16="http://schemas.microsoft.com/office/drawing/2014/main" id="{8694B0F2-EEBF-B972-F819-0CDFE172E63F}"/>
              </a:ext>
            </a:extLst>
          </p:cNvPr>
          <p:cNvSpPr txBox="1">
            <a:spLocks/>
          </p:cNvSpPr>
          <p:nvPr/>
        </p:nvSpPr>
        <p:spPr>
          <a:xfrm>
            <a:off x="127322" y="116334"/>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rPr>
              <a:t>USDA Project Timeline</a:t>
            </a:r>
          </a:p>
        </p:txBody>
      </p:sp>
      <p:pic>
        <p:nvPicPr>
          <p:cNvPr id="13" name="Picture 12" descr="A dog lying in a cart&#10;&#10;AI-generated content may be incorrect.">
            <a:extLst>
              <a:ext uri="{FF2B5EF4-FFF2-40B4-BE49-F238E27FC236}">
                <a16:creationId xmlns:a16="http://schemas.microsoft.com/office/drawing/2014/main" id="{EE166E46-B15E-3A25-BB32-5075270F14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0249" y="2069114"/>
            <a:ext cx="2048213" cy="1159366"/>
          </a:xfrm>
          <a:prstGeom prst="rect">
            <a:avLst/>
          </a:prstGeom>
        </p:spPr>
      </p:pic>
      <p:pic>
        <p:nvPicPr>
          <p:cNvPr id="16" name="Picture 15" descr="A colorful image of a bag&#10;&#10;AI-generated content may be incorrect.">
            <a:extLst>
              <a:ext uri="{FF2B5EF4-FFF2-40B4-BE49-F238E27FC236}">
                <a16:creationId xmlns:a16="http://schemas.microsoft.com/office/drawing/2014/main" id="{E9CEB3CD-2550-9876-4ACA-2AE9EE165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250" y="3290857"/>
            <a:ext cx="2048212" cy="1159366"/>
          </a:xfrm>
          <a:prstGeom prst="rect">
            <a:avLst/>
          </a:prstGeom>
        </p:spPr>
      </p:pic>
      <p:pic>
        <p:nvPicPr>
          <p:cNvPr id="19" name="Picture 18" descr="A group of cows in a pen&#10;&#10;AI-generated content may be incorrect.">
            <a:extLst>
              <a:ext uri="{FF2B5EF4-FFF2-40B4-BE49-F238E27FC236}">
                <a16:creationId xmlns:a16="http://schemas.microsoft.com/office/drawing/2014/main" id="{65427217-4DFC-993F-D143-A967D37E20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9853" y="2073213"/>
            <a:ext cx="2048216" cy="1159367"/>
          </a:xfrm>
          <a:prstGeom prst="rect">
            <a:avLst/>
          </a:prstGeom>
        </p:spPr>
      </p:pic>
      <p:pic>
        <p:nvPicPr>
          <p:cNvPr id="20" name="Picture 19" descr="A close up of a colorful object&#10;&#10;AI-generated content may be incorrect.">
            <a:extLst>
              <a:ext uri="{FF2B5EF4-FFF2-40B4-BE49-F238E27FC236}">
                <a16:creationId xmlns:a16="http://schemas.microsoft.com/office/drawing/2014/main" id="{5EF9C33A-C9E3-E2AB-6253-C62D391BA0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9853" y="3290857"/>
            <a:ext cx="2048213" cy="1159366"/>
          </a:xfrm>
          <a:prstGeom prst="rect">
            <a:avLst/>
          </a:prstGeom>
        </p:spPr>
      </p:pic>
      <p:pic>
        <p:nvPicPr>
          <p:cNvPr id="21" name="Picture 20" descr="A cow lying on a metal beam&#10;&#10;AI-generated content may be incorrect.">
            <a:extLst>
              <a:ext uri="{FF2B5EF4-FFF2-40B4-BE49-F238E27FC236}">
                <a16:creationId xmlns:a16="http://schemas.microsoft.com/office/drawing/2014/main" id="{E3B7207C-FD40-C10E-8D03-26E68D0AD5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2434" y="2072461"/>
            <a:ext cx="2042299" cy="1156019"/>
          </a:xfrm>
          <a:prstGeom prst="rect">
            <a:avLst/>
          </a:prstGeom>
        </p:spPr>
      </p:pic>
      <p:pic>
        <p:nvPicPr>
          <p:cNvPr id="22" name="Picture 21" descr="A purple and yellow image of a body of water&#10;&#10;AI-generated content may be incorrect.">
            <a:extLst>
              <a:ext uri="{FF2B5EF4-FFF2-40B4-BE49-F238E27FC236}">
                <a16:creationId xmlns:a16="http://schemas.microsoft.com/office/drawing/2014/main" id="{B869C49D-3EA3-7339-0786-CAD9D7FE26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6520" y="3290857"/>
            <a:ext cx="2048213" cy="1159366"/>
          </a:xfrm>
          <a:prstGeom prst="rect">
            <a:avLst/>
          </a:prstGeom>
        </p:spPr>
      </p:pic>
      <p:sp>
        <p:nvSpPr>
          <p:cNvPr id="24" name="Rectangle 23">
            <a:extLst>
              <a:ext uri="{FF2B5EF4-FFF2-40B4-BE49-F238E27FC236}">
                <a16:creationId xmlns:a16="http://schemas.microsoft.com/office/drawing/2014/main" id="{6AD5BDE2-CCEB-1852-F1D8-6518AD6306F7}"/>
              </a:ext>
            </a:extLst>
          </p:cNvPr>
          <p:cNvSpPr/>
          <p:nvPr/>
        </p:nvSpPr>
        <p:spPr>
          <a:xfrm>
            <a:off x="7403217" y="5003436"/>
            <a:ext cx="508543" cy="507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DD5A53-9ACB-109E-04A8-22CC76505CF8}"/>
              </a:ext>
            </a:extLst>
          </p:cNvPr>
          <p:cNvSpPr/>
          <p:nvPr/>
        </p:nvSpPr>
        <p:spPr>
          <a:xfrm>
            <a:off x="7474800" y="5722350"/>
            <a:ext cx="483266" cy="2139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E0DF960-9E2D-F151-93F2-4F260F4EAFE5}"/>
              </a:ext>
            </a:extLst>
          </p:cNvPr>
          <p:cNvSpPr/>
          <p:nvPr/>
        </p:nvSpPr>
        <p:spPr>
          <a:xfrm>
            <a:off x="9047860" y="5110500"/>
            <a:ext cx="508543" cy="5074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FC311FF-E7DB-7431-1886-2C753498A88A}"/>
              </a:ext>
            </a:extLst>
          </p:cNvPr>
          <p:cNvSpPr/>
          <p:nvPr/>
        </p:nvSpPr>
        <p:spPr>
          <a:xfrm>
            <a:off x="8995810" y="5776953"/>
            <a:ext cx="483266" cy="2139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8CFF0B-D0F2-4568-B92D-C4CC2AFA4F43}"/>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8" name="TextBox 7">
            <a:extLst>
              <a:ext uri="{FF2B5EF4-FFF2-40B4-BE49-F238E27FC236}">
                <a16:creationId xmlns:a16="http://schemas.microsoft.com/office/drawing/2014/main" id="{0E25356C-1EAE-FF33-284A-DC3327947549}"/>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5</a:t>
            </a:r>
          </a:p>
        </p:txBody>
      </p:sp>
    </p:spTree>
    <p:extLst>
      <p:ext uri="{BB962C8B-B14F-4D97-AF65-F5344CB8AC3E}">
        <p14:creationId xmlns:p14="http://schemas.microsoft.com/office/powerpoint/2010/main" val="1312803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100D89-750D-4456-B78B-B452FD1F64FB}"/>
              </a:ext>
            </a:extLst>
          </p:cNvPr>
          <p:cNvSpPr/>
          <p:nvPr/>
        </p:nvSpPr>
        <p:spPr>
          <a:xfrm>
            <a:off x="1039660" y="1578279"/>
            <a:ext cx="10296395"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788108DF-8DDA-48EA-A754-B73B2F78EAE2}"/>
              </a:ext>
            </a:extLst>
          </p:cNvPr>
          <p:cNvSpPr txBox="1">
            <a:spLocks/>
          </p:cNvSpPr>
          <p:nvPr/>
        </p:nvSpPr>
        <p:spPr>
          <a:xfrm>
            <a:off x="572724" y="1603028"/>
            <a:ext cx="6617215" cy="2704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a:buFontTx/>
              <a:buChar char="-"/>
            </a:pPr>
            <a:endParaRPr lang="en-US" sz="2400" dirty="0"/>
          </a:p>
          <a:p>
            <a:pPr>
              <a:buFontTx/>
              <a:buChar char="-"/>
            </a:pPr>
            <a:endParaRPr lang="en-US" sz="2400" dirty="0"/>
          </a:p>
          <a:p>
            <a:pPr>
              <a:buFontTx/>
              <a:buChar char="-"/>
            </a:pPr>
            <a:endParaRPr lang="en-US" sz="2400" dirty="0"/>
          </a:p>
        </p:txBody>
      </p:sp>
      <p:graphicFrame>
        <p:nvGraphicFramePr>
          <p:cNvPr id="21" name="Diagram 20">
            <a:extLst>
              <a:ext uri="{FF2B5EF4-FFF2-40B4-BE49-F238E27FC236}">
                <a16:creationId xmlns:a16="http://schemas.microsoft.com/office/drawing/2014/main" id="{D72E5831-20CB-430D-9F51-9CD212B54A93}"/>
              </a:ext>
            </a:extLst>
          </p:cNvPr>
          <p:cNvGraphicFramePr/>
          <p:nvPr/>
        </p:nvGraphicFramePr>
        <p:xfrm>
          <a:off x="2711350" y="1045703"/>
          <a:ext cx="6769300" cy="44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descr="Department of Animal &amp; Dairy Sciences Newsletters – Animal &amp; Dairy Sciences">
            <a:extLst>
              <a:ext uri="{FF2B5EF4-FFF2-40B4-BE49-F238E27FC236}">
                <a16:creationId xmlns:a16="http://schemas.microsoft.com/office/drawing/2014/main" id="{1573BB05-852C-582B-642D-3D5EDC59D9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38AE40-7187-490E-8F31-CE61EC3303FE}"/>
              </a:ext>
            </a:extLst>
          </p:cNvPr>
          <p:cNvPicPr>
            <a:picLocks noChangeAspect="1"/>
          </p:cNvPicPr>
          <p:nvPr/>
        </p:nvPicPr>
        <p:blipFill>
          <a:blip r:embed="rId9"/>
          <a:stretch>
            <a:fillRect/>
          </a:stretch>
        </p:blipFill>
        <p:spPr>
          <a:xfrm>
            <a:off x="771467" y="1486972"/>
            <a:ext cx="11039520" cy="2617670"/>
          </a:xfrm>
          <a:prstGeom prst="rect">
            <a:avLst/>
          </a:prstGeom>
        </p:spPr>
      </p:pic>
      <p:sp>
        <p:nvSpPr>
          <p:cNvPr id="13" name="Title 1">
            <a:extLst>
              <a:ext uri="{FF2B5EF4-FFF2-40B4-BE49-F238E27FC236}">
                <a16:creationId xmlns:a16="http://schemas.microsoft.com/office/drawing/2014/main" id="{69E28ACF-F87F-320F-F120-1648B9CD0F71}"/>
              </a:ext>
            </a:extLst>
          </p:cNvPr>
          <p:cNvSpPr txBox="1">
            <a:spLocks/>
          </p:cNvSpPr>
          <p:nvPr/>
        </p:nvSpPr>
        <p:spPr>
          <a:xfrm>
            <a:off x="127322" y="116334"/>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rPr>
              <a:t>USDA Project Timeline</a:t>
            </a:r>
          </a:p>
        </p:txBody>
      </p:sp>
      <p:sp>
        <p:nvSpPr>
          <p:cNvPr id="2" name="TextBox 1">
            <a:extLst>
              <a:ext uri="{FF2B5EF4-FFF2-40B4-BE49-F238E27FC236}">
                <a16:creationId xmlns:a16="http://schemas.microsoft.com/office/drawing/2014/main" id="{A69ACE30-84A9-E16C-52B2-A88B14F5829C}"/>
              </a:ext>
            </a:extLst>
          </p:cNvPr>
          <p:cNvSpPr txBox="1"/>
          <p:nvPr/>
        </p:nvSpPr>
        <p:spPr>
          <a:xfrm>
            <a:off x="1468690" y="4876338"/>
            <a:ext cx="9073974" cy="1200329"/>
          </a:xfrm>
          <a:prstGeom prst="rect">
            <a:avLst/>
          </a:prstGeom>
          <a:noFill/>
        </p:spPr>
        <p:txBody>
          <a:bodyPr wrap="square" rtlCol="0">
            <a:spAutoFit/>
          </a:bodyPr>
          <a:lstStyle/>
          <a:p>
            <a:pPr algn="ctr"/>
            <a:r>
              <a:rPr lang="en-US" sz="3600" b="1" dirty="0">
                <a:solidFill>
                  <a:srgbClr val="C00000"/>
                </a:solidFill>
                <a:latin typeface="Times New Roman" panose="02020603050405020304" pitchFamily="18" charset="0"/>
                <a:cs typeface="Times New Roman" panose="02020603050405020304" pitchFamily="18" charset="0"/>
              </a:rPr>
              <a:t>&gt; 200 TB </a:t>
            </a:r>
            <a:r>
              <a:rPr lang="en-US" sz="3600" dirty="0">
                <a:latin typeface="Times New Roman" panose="02020603050405020304" pitchFamily="18" charset="0"/>
                <a:cs typeface="Times New Roman" panose="02020603050405020304" pitchFamily="18" charset="0"/>
              </a:rPr>
              <a:t>of data</a:t>
            </a:r>
          </a:p>
          <a:p>
            <a:pPr algn="ctr"/>
            <a:r>
              <a:rPr lang="en-US" sz="3600" b="1" dirty="0">
                <a:solidFill>
                  <a:srgbClr val="C00000"/>
                </a:solidFill>
                <a:latin typeface="Times New Roman" panose="02020603050405020304" pitchFamily="18" charset="0"/>
                <a:cs typeface="Times New Roman" panose="02020603050405020304" pitchFamily="18" charset="0"/>
              </a:rPr>
              <a:t>&gt; 15,000,000 </a:t>
            </a:r>
            <a:r>
              <a:rPr lang="en-US" sz="3600" dirty="0">
                <a:latin typeface="Times New Roman" panose="02020603050405020304" pitchFamily="18" charset="0"/>
                <a:cs typeface="Times New Roman" panose="02020603050405020304" pitchFamily="18" charset="0"/>
              </a:rPr>
              <a:t>images</a:t>
            </a:r>
          </a:p>
        </p:txBody>
      </p:sp>
      <p:sp>
        <p:nvSpPr>
          <p:cNvPr id="5" name="TextBox 4">
            <a:extLst>
              <a:ext uri="{FF2B5EF4-FFF2-40B4-BE49-F238E27FC236}">
                <a16:creationId xmlns:a16="http://schemas.microsoft.com/office/drawing/2014/main" id="{8A21328B-4978-8F90-3EEB-F922F33CE5A8}"/>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7" name="TextBox 6">
            <a:extLst>
              <a:ext uri="{FF2B5EF4-FFF2-40B4-BE49-F238E27FC236}">
                <a16:creationId xmlns:a16="http://schemas.microsoft.com/office/drawing/2014/main" id="{985A3C58-0005-B5EE-B70E-5D5DC63857DA}"/>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6</a:t>
            </a:r>
          </a:p>
        </p:txBody>
      </p:sp>
    </p:spTree>
    <p:extLst>
      <p:ext uri="{BB962C8B-B14F-4D97-AF65-F5344CB8AC3E}">
        <p14:creationId xmlns:p14="http://schemas.microsoft.com/office/powerpoint/2010/main" val="271106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D7681-2E9D-6FA8-C064-CBA338CE6E5E}"/>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052FD3E-4029-3F43-C6A8-F8C7BDF85568}"/>
              </a:ext>
            </a:extLst>
          </p:cNvPr>
          <p:cNvSpPr/>
          <p:nvPr/>
        </p:nvSpPr>
        <p:spPr>
          <a:xfrm>
            <a:off x="1034935" y="1481084"/>
            <a:ext cx="10260866" cy="441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Department of Animal &amp; Dairy Sciences Newsletters – Animal &amp; Dairy Sciences">
            <a:extLst>
              <a:ext uri="{FF2B5EF4-FFF2-40B4-BE49-F238E27FC236}">
                <a16:creationId xmlns:a16="http://schemas.microsoft.com/office/drawing/2014/main" id="{AAEAF96F-3671-6DA8-9658-C5643D7F75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9870F0F5-82A9-2060-564A-A389804A0A1C}"/>
              </a:ext>
            </a:extLst>
          </p:cNvPr>
          <p:cNvSpPr txBox="1">
            <a:spLocks/>
          </p:cNvSpPr>
          <p:nvPr/>
        </p:nvSpPr>
        <p:spPr>
          <a:xfrm>
            <a:off x="127323" y="116334"/>
            <a:ext cx="10986794" cy="916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1800">
                <a:solidFill>
                  <a:srgbClr val="000000"/>
                </a:solidFill>
                <a:uFillTx/>
              </a:defRPr>
            </a:pPr>
            <a:r>
              <a:rPr kumimoji="0" lang="en-US" sz="4400" b="1" i="0" u="none" strike="noStrike" kern="1200" cap="none" spc="-120" normalizeH="0" baseline="0" noProof="0" dirty="0">
                <a:ln>
                  <a:noFill/>
                </a:ln>
                <a:solidFill>
                  <a:schemeClr val="accent2"/>
                </a:solidFill>
                <a:effectLst/>
                <a:uLnTx/>
                <a:uFillTx/>
                <a:latin typeface="Calibri Light" panose="020F0302020204030204"/>
                <a:ea typeface="+mj-ea"/>
                <a:cs typeface="+mj-cs"/>
              </a:rPr>
              <a:t>Data Processing </a:t>
            </a:r>
            <a:r>
              <a:rPr lang="en-US" sz="4400" b="1" dirty="0">
                <a:solidFill>
                  <a:schemeClr val="accent2"/>
                </a:solidFill>
                <a:latin typeface="Calibri Light" panose="020F0302020204030204"/>
              </a:rPr>
              <a:t>P</a:t>
            </a:r>
            <a:r>
              <a:rPr kumimoji="0" lang="en-US" sz="4400" b="1" i="0" u="none" strike="noStrike" kern="1200" cap="none" spc="-120" normalizeH="0" baseline="0" noProof="0" dirty="0" err="1">
                <a:ln>
                  <a:noFill/>
                </a:ln>
                <a:solidFill>
                  <a:schemeClr val="accent2"/>
                </a:solidFill>
                <a:effectLst/>
                <a:uLnTx/>
                <a:uFillTx/>
                <a:latin typeface="Calibri Light" panose="020F0302020204030204"/>
                <a:ea typeface="+mj-ea"/>
                <a:cs typeface="+mj-cs"/>
              </a:rPr>
              <a:t>ipeline</a:t>
            </a:r>
            <a:r>
              <a:rPr kumimoji="0" lang="en-US" sz="4400" b="1" i="0" u="none" strike="noStrike" kern="1200" cap="none" spc="-120" normalizeH="0" baseline="0" noProof="0" dirty="0">
                <a:ln>
                  <a:noFill/>
                </a:ln>
                <a:solidFill>
                  <a:schemeClr val="accent2"/>
                </a:solidFill>
                <a:effectLst/>
                <a:uLnTx/>
                <a:uFillTx/>
                <a:latin typeface="Calibri Light" panose="020F0302020204030204"/>
                <a:ea typeface="+mj-ea"/>
                <a:cs typeface="+mj-cs"/>
              </a:rPr>
              <a:t> </a:t>
            </a:r>
          </a:p>
        </p:txBody>
      </p:sp>
      <p:sp>
        <p:nvSpPr>
          <p:cNvPr id="4" name="TextBox 3">
            <a:extLst>
              <a:ext uri="{FF2B5EF4-FFF2-40B4-BE49-F238E27FC236}">
                <a16:creationId xmlns:a16="http://schemas.microsoft.com/office/drawing/2014/main" id="{C7F457BB-E527-AA34-C8F5-70DD260002B4}"/>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6" name="TextBox 5">
            <a:extLst>
              <a:ext uri="{FF2B5EF4-FFF2-40B4-BE49-F238E27FC236}">
                <a16:creationId xmlns:a16="http://schemas.microsoft.com/office/drawing/2014/main" id="{CF2B0C3D-FF0D-942B-2C1E-F389AF3E2E21}"/>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7</a:t>
            </a:r>
          </a:p>
        </p:txBody>
      </p:sp>
      <p:graphicFrame>
        <p:nvGraphicFramePr>
          <p:cNvPr id="7" name="Diagram 6">
            <a:extLst>
              <a:ext uri="{FF2B5EF4-FFF2-40B4-BE49-F238E27FC236}">
                <a16:creationId xmlns:a16="http://schemas.microsoft.com/office/drawing/2014/main" id="{DD0C2455-F49D-C526-B356-3D9A278B2C91}"/>
              </a:ext>
            </a:extLst>
          </p:cNvPr>
          <p:cNvGraphicFramePr/>
          <p:nvPr>
            <p:extLst>
              <p:ext uri="{D42A27DB-BD31-4B8C-83A1-F6EECF244321}">
                <p14:modId xmlns:p14="http://schemas.microsoft.com/office/powerpoint/2010/main" val="1948861344"/>
              </p:ext>
            </p:extLst>
          </p:nvPr>
        </p:nvGraphicFramePr>
        <p:xfrm>
          <a:off x="130042" y="1491820"/>
          <a:ext cx="11931915" cy="5154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FDA7295-99A3-40A1-84E2-07444CADC85F}"/>
              </a:ext>
            </a:extLst>
          </p:cNvPr>
          <p:cNvSpPr txBox="1"/>
          <p:nvPr/>
        </p:nvSpPr>
        <p:spPr>
          <a:xfrm>
            <a:off x="2451660" y="5486392"/>
            <a:ext cx="3079102" cy="646331"/>
          </a:xfrm>
          <a:prstGeom prst="rect">
            <a:avLst/>
          </a:prstGeom>
          <a:noFill/>
        </p:spPr>
        <p:txBody>
          <a:bodyPr wrap="square" rtlCol="0">
            <a:spAutoFit/>
          </a:bodyPr>
          <a:lstStyle/>
          <a:p>
            <a:pPr algn="ctr"/>
            <a:r>
              <a:rPr lang="en-US" b="1" dirty="0">
                <a:solidFill>
                  <a:srgbClr val="002060"/>
                </a:solidFill>
              </a:rPr>
              <a:t>Uses pretrained deep learning model for inference</a:t>
            </a:r>
          </a:p>
        </p:txBody>
      </p:sp>
      <p:sp>
        <p:nvSpPr>
          <p:cNvPr id="5" name="TextBox 4">
            <a:extLst>
              <a:ext uri="{FF2B5EF4-FFF2-40B4-BE49-F238E27FC236}">
                <a16:creationId xmlns:a16="http://schemas.microsoft.com/office/drawing/2014/main" id="{AB591497-FEE2-7065-A6C9-937E2E5D1087}"/>
              </a:ext>
            </a:extLst>
          </p:cNvPr>
          <p:cNvSpPr txBox="1"/>
          <p:nvPr/>
        </p:nvSpPr>
        <p:spPr>
          <a:xfrm>
            <a:off x="7726566" y="5486392"/>
            <a:ext cx="3079102" cy="646331"/>
          </a:xfrm>
          <a:prstGeom prst="rect">
            <a:avLst/>
          </a:prstGeom>
          <a:noFill/>
        </p:spPr>
        <p:txBody>
          <a:bodyPr wrap="square" rtlCol="0">
            <a:spAutoFit/>
          </a:bodyPr>
          <a:lstStyle/>
          <a:p>
            <a:pPr algn="ctr"/>
            <a:r>
              <a:rPr lang="en-US" b="1" dirty="0">
                <a:solidFill>
                  <a:srgbClr val="002060"/>
                </a:solidFill>
              </a:rPr>
              <a:t>Uses pretrained deep learning model for inference</a:t>
            </a:r>
          </a:p>
        </p:txBody>
      </p:sp>
    </p:spTree>
    <p:extLst>
      <p:ext uri="{BB962C8B-B14F-4D97-AF65-F5344CB8AC3E}">
        <p14:creationId xmlns:p14="http://schemas.microsoft.com/office/powerpoint/2010/main" val="2726946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97EE4-5DBB-0FA4-56E7-4B4847AF3B9B}"/>
            </a:ext>
          </a:extLst>
        </p:cNvPr>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572E0BF2-BD66-6F3B-C149-2F535DEA25D4}"/>
              </a:ext>
            </a:extLst>
          </p:cNvPr>
          <p:cNvGraphicFramePr/>
          <p:nvPr/>
        </p:nvGraphicFramePr>
        <p:xfrm>
          <a:off x="2711350" y="1045703"/>
          <a:ext cx="6769300" cy="44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descr="Department of Animal &amp; Dairy Sciences Newsletters – Animal &amp; Dairy Sciences">
            <a:extLst>
              <a:ext uri="{FF2B5EF4-FFF2-40B4-BE49-F238E27FC236}">
                <a16:creationId xmlns:a16="http://schemas.microsoft.com/office/drawing/2014/main" id="{4F1FCD85-3E75-4148-D2D3-D05FA64707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3553" b="-11376"/>
          <a:stretch/>
        </p:blipFill>
        <p:spPr bwMode="auto">
          <a:xfrm>
            <a:off x="10161270" y="92956"/>
            <a:ext cx="1897968" cy="533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F9DBF7-4468-AE56-B55B-67D681E7CFB2}"/>
              </a:ext>
            </a:extLst>
          </p:cNvPr>
          <p:cNvSpPr txBox="1">
            <a:spLocks/>
          </p:cNvSpPr>
          <p:nvPr/>
        </p:nvSpPr>
        <p:spPr>
          <a:xfrm>
            <a:off x="132762" y="340000"/>
            <a:ext cx="12377529" cy="9183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pPr>
              <a:defRPr sz="1800">
                <a:solidFill>
                  <a:srgbClr val="000000"/>
                </a:solidFill>
                <a:uFillTx/>
              </a:defRPr>
            </a:pPr>
            <a:r>
              <a:rPr lang="en-US" sz="4400" b="1" dirty="0">
                <a:solidFill>
                  <a:schemeClr val="accent2"/>
                </a:solidFill>
              </a:rPr>
              <a:t>CHTC Resources</a:t>
            </a:r>
          </a:p>
        </p:txBody>
      </p:sp>
      <p:sp>
        <p:nvSpPr>
          <p:cNvPr id="3" name="TextBox 2">
            <a:extLst>
              <a:ext uri="{FF2B5EF4-FFF2-40B4-BE49-F238E27FC236}">
                <a16:creationId xmlns:a16="http://schemas.microsoft.com/office/drawing/2014/main" id="{EA1876ED-94A5-3243-040E-79F42A04BC23}"/>
              </a:ext>
            </a:extLst>
          </p:cNvPr>
          <p:cNvSpPr txBox="1"/>
          <p:nvPr/>
        </p:nvSpPr>
        <p:spPr>
          <a:xfrm>
            <a:off x="26196" y="6461256"/>
            <a:ext cx="3759741" cy="369332"/>
          </a:xfrm>
          <a:prstGeom prst="rect">
            <a:avLst/>
          </a:prstGeom>
          <a:noFill/>
        </p:spPr>
        <p:txBody>
          <a:bodyPr wrap="square" rtlCol="0">
            <a:spAutoFit/>
          </a:bodyPr>
          <a:lstStyle/>
          <a:p>
            <a:r>
              <a:rPr lang="en-US" dirty="0">
                <a:solidFill>
                  <a:schemeClr val="bg1"/>
                </a:solidFill>
              </a:rPr>
              <a:t>Throughput Computing 2025</a:t>
            </a:r>
          </a:p>
        </p:txBody>
      </p:sp>
      <p:sp>
        <p:nvSpPr>
          <p:cNvPr id="4" name="TextBox 3">
            <a:extLst>
              <a:ext uri="{FF2B5EF4-FFF2-40B4-BE49-F238E27FC236}">
                <a16:creationId xmlns:a16="http://schemas.microsoft.com/office/drawing/2014/main" id="{753CB739-8E87-CD01-2910-908D1C847B94}"/>
              </a:ext>
            </a:extLst>
          </p:cNvPr>
          <p:cNvSpPr txBox="1"/>
          <p:nvPr/>
        </p:nvSpPr>
        <p:spPr>
          <a:xfrm>
            <a:off x="11562735" y="6423705"/>
            <a:ext cx="496504" cy="369332"/>
          </a:xfrm>
          <a:prstGeom prst="rect">
            <a:avLst/>
          </a:prstGeom>
          <a:noFill/>
        </p:spPr>
        <p:txBody>
          <a:bodyPr wrap="square" rtlCol="0">
            <a:spAutoFit/>
          </a:bodyPr>
          <a:lstStyle/>
          <a:p>
            <a:r>
              <a:rPr lang="en-US" dirty="0">
                <a:solidFill>
                  <a:schemeClr val="bg1"/>
                </a:solidFill>
              </a:rPr>
              <a:t>8</a:t>
            </a:r>
          </a:p>
        </p:txBody>
      </p:sp>
      <p:graphicFrame>
        <p:nvGraphicFramePr>
          <p:cNvPr id="7" name="Diagram 6">
            <a:extLst>
              <a:ext uri="{FF2B5EF4-FFF2-40B4-BE49-F238E27FC236}">
                <a16:creationId xmlns:a16="http://schemas.microsoft.com/office/drawing/2014/main" id="{9E98AF89-8E48-6E81-FB2B-3445D9027559}"/>
              </a:ext>
            </a:extLst>
          </p:cNvPr>
          <p:cNvGraphicFramePr/>
          <p:nvPr/>
        </p:nvGraphicFramePr>
        <p:xfrm>
          <a:off x="923731" y="1594738"/>
          <a:ext cx="10459616" cy="3693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Picture 5">
            <a:extLst>
              <a:ext uri="{FF2B5EF4-FFF2-40B4-BE49-F238E27FC236}">
                <a16:creationId xmlns:a16="http://schemas.microsoft.com/office/drawing/2014/main" id="{97D11F7A-2BAD-B7A4-5DB7-2764FF20006F}"/>
              </a:ext>
            </a:extLst>
          </p:cNvPr>
          <p:cNvPicPr>
            <a:picLocks noChangeAspect="1"/>
          </p:cNvPicPr>
          <p:nvPr/>
        </p:nvPicPr>
        <p:blipFill>
          <a:blip r:embed="rId14"/>
          <a:stretch>
            <a:fillRect/>
          </a:stretch>
        </p:blipFill>
        <p:spPr>
          <a:xfrm>
            <a:off x="806185" y="2131171"/>
            <a:ext cx="3810330" cy="3132091"/>
          </a:xfrm>
          <a:prstGeom prst="rect">
            <a:avLst/>
          </a:prstGeom>
        </p:spPr>
      </p:pic>
      <p:pic>
        <p:nvPicPr>
          <p:cNvPr id="9" name="Picture 8">
            <a:extLst>
              <a:ext uri="{FF2B5EF4-FFF2-40B4-BE49-F238E27FC236}">
                <a16:creationId xmlns:a16="http://schemas.microsoft.com/office/drawing/2014/main" id="{0E9DA4EB-496E-6818-AC2B-8F8922B893DC}"/>
              </a:ext>
            </a:extLst>
          </p:cNvPr>
          <p:cNvPicPr>
            <a:picLocks noChangeAspect="1"/>
          </p:cNvPicPr>
          <p:nvPr/>
        </p:nvPicPr>
        <p:blipFill>
          <a:blip r:embed="rId15"/>
          <a:stretch>
            <a:fillRect/>
          </a:stretch>
        </p:blipFill>
        <p:spPr>
          <a:xfrm>
            <a:off x="4492567" y="2218808"/>
            <a:ext cx="3657917" cy="2956816"/>
          </a:xfrm>
          <a:prstGeom prst="rect">
            <a:avLst/>
          </a:prstGeom>
        </p:spPr>
      </p:pic>
      <p:pic>
        <p:nvPicPr>
          <p:cNvPr id="14" name="Picture 13">
            <a:extLst>
              <a:ext uri="{FF2B5EF4-FFF2-40B4-BE49-F238E27FC236}">
                <a16:creationId xmlns:a16="http://schemas.microsoft.com/office/drawing/2014/main" id="{DF9510EE-C509-FD80-D7BB-8492B9C5882D}"/>
              </a:ext>
            </a:extLst>
          </p:cNvPr>
          <p:cNvPicPr>
            <a:picLocks noChangeAspect="1"/>
          </p:cNvPicPr>
          <p:nvPr/>
        </p:nvPicPr>
        <p:blipFill>
          <a:blip r:embed="rId16"/>
          <a:stretch>
            <a:fillRect/>
          </a:stretch>
        </p:blipFill>
        <p:spPr>
          <a:xfrm>
            <a:off x="8279435" y="1964071"/>
            <a:ext cx="2998227" cy="2956815"/>
          </a:xfrm>
          <a:prstGeom prst="rect">
            <a:avLst/>
          </a:prstGeom>
        </p:spPr>
      </p:pic>
      <p:sp>
        <p:nvSpPr>
          <p:cNvPr id="16" name="TextBox 15">
            <a:extLst>
              <a:ext uri="{FF2B5EF4-FFF2-40B4-BE49-F238E27FC236}">
                <a16:creationId xmlns:a16="http://schemas.microsoft.com/office/drawing/2014/main" id="{ED69C758-833A-8EA3-EFB3-8B994ED647A4}"/>
              </a:ext>
            </a:extLst>
          </p:cNvPr>
          <p:cNvSpPr txBox="1"/>
          <p:nvPr/>
        </p:nvSpPr>
        <p:spPr>
          <a:xfrm>
            <a:off x="1045028" y="5168752"/>
            <a:ext cx="2911151" cy="523220"/>
          </a:xfrm>
          <a:prstGeom prst="rect">
            <a:avLst/>
          </a:prstGeom>
          <a:noFill/>
        </p:spPr>
        <p:txBody>
          <a:bodyPr wrap="square" rtlCol="0">
            <a:spAutoFit/>
          </a:bodyPr>
          <a:lstStyle/>
          <a:p>
            <a:pPr algn="ctr"/>
            <a:r>
              <a:rPr lang="en-US" sz="2800" b="1" dirty="0" err="1"/>
              <a:t>HTCondor</a:t>
            </a:r>
            <a:endParaRPr lang="en-US" sz="2800" b="1" dirty="0"/>
          </a:p>
        </p:txBody>
      </p:sp>
      <p:sp>
        <p:nvSpPr>
          <p:cNvPr id="17" name="TextBox 16">
            <a:extLst>
              <a:ext uri="{FF2B5EF4-FFF2-40B4-BE49-F238E27FC236}">
                <a16:creationId xmlns:a16="http://schemas.microsoft.com/office/drawing/2014/main" id="{F9BBF6AA-C197-5C6D-0E92-1352A353D813}"/>
              </a:ext>
            </a:extLst>
          </p:cNvPr>
          <p:cNvSpPr txBox="1"/>
          <p:nvPr/>
        </p:nvSpPr>
        <p:spPr>
          <a:xfrm>
            <a:off x="4927924" y="5175624"/>
            <a:ext cx="2911151" cy="523220"/>
          </a:xfrm>
          <a:prstGeom prst="rect">
            <a:avLst/>
          </a:prstGeom>
          <a:noFill/>
        </p:spPr>
        <p:txBody>
          <a:bodyPr wrap="square" rtlCol="0">
            <a:spAutoFit/>
          </a:bodyPr>
          <a:lstStyle/>
          <a:p>
            <a:pPr algn="ctr"/>
            <a:r>
              <a:rPr lang="en-US" sz="2800" b="1" dirty="0"/>
              <a:t>Pelican</a:t>
            </a:r>
          </a:p>
        </p:txBody>
      </p:sp>
      <p:sp>
        <p:nvSpPr>
          <p:cNvPr id="18" name="TextBox 17">
            <a:extLst>
              <a:ext uri="{FF2B5EF4-FFF2-40B4-BE49-F238E27FC236}">
                <a16:creationId xmlns:a16="http://schemas.microsoft.com/office/drawing/2014/main" id="{E57FF29B-8F9B-549E-9630-7450CDA8DE06}"/>
              </a:ext>
            </a:extLst>
          </p:cNvPr>
          <p:cNvSpPr txBox="1"/>
          <p:nvPr/>
        </p:nvSpPr>
        <p:spPr>
          <a:xfrm>
            <a:off x="8461893" y="5168752"/>
            <a:ext cx="2911151" cy="523220"/>
          </a:xfrm>
          <a:prstGeom prst="rect">
            <a:avLst/>
          </a:prstGeom>
          <a:noFill/>
        </p:spPr>
        <p:txBody>
          <a:bodyPr wrap="square" rtlCol="0">
            <a:spAutoFit/>
          </a:bodyPr>
          <a:lstStyle/>
          <a:p>
            <a:pPr algn="ctr"/>
            <a:r>
              <a:rPr lang="en-US" sz="2800" b="1" dirty="0" err="1"/>
              <a:t>DAGMan</a:t>
            </a:r>
            <a:endParaRPr lang="en-US" sz="2800" b="1" dirty="0"/>
          </a:p>
        </p:txBody>
      </p:sp>
    </p:spTree>
    <p:extLst>
      <p:ext uri="{BB962C8B-B14F-4D97-AF65-F5344CB8AC3E}">
        <p14:creationId xmlns:p14="http://schemas.microsoft.com/office/powerpoint/2010/main" val="424024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11228</TotalTime>
  <Words>852</Words>
  <Application>Microsoft Office PowerPoint</Application>
  <PresentationFormat>Widescreen</PresentationFormat>
  <Paragraphs>223</Paragraphs>
  <Slides>20</Slides>
  <Notes>20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Retrospect</vt:lpstr>
      <vt:lpstr>Utilizing HTCondor, Pelican, and DAGMan workflows for high-throughput phenotyping in dairy cattle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computer vision systems for monitoring animal health and productivity on dairy farms</dc:title>
  <dc:creator>ARIANA NEGREIRO</dc:creator>
  <cp:lastModifiedBy>ARIANA NEGREIRO</cp:lastModifiedBy>
  <cp:revision>538</cp:revision>
  <dcterms:created xsi:type="dcterms:W3CDTF">2022-07-24T23:17:27Z</dcterms:created>
  <dcterms:modified xsi:type="dcterms:W3CDTF">2025-06-04T20:50:25Z</dcterms:modified>
</cp:coreProperties>
</file>