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7" r:id="rId2"/>
  </p:sldMasterIdLst>
  <p:notesMasterIdLst>
    <p:notesMasterId r:id="rId20"/>
  </p:notesMasterIdLst>
  <p:handoutMasterIdLst>
    <p:handoutMasterId r:id="rId21"/>
  </p:handoutMasterIdLst>
  <p:sldIdLst>
    <p:sldId id="256" r:id="rId3"/>
    <p:sldId id="685" r:id="rId4"/>
    <p:sldId id="686" r:id="rId5"/>
    <p:sldId id="687" r:id="rId6"/>
    <p:sldId id="684" r:id="rId7"/>
    <p:sldId id="2147470372" r:id="rId8"/>
    <p:sldId id="2147470373" r:id="rId9"/>
    <p:sldId id="2147470376" r:id="rId10"/>
    <p:sldId id="2147470377" r:id="rId11"/>
    <p:sldId id="2147470374" r:id="rId12"/>
    <p:sldId id="672" r:id="rId13"/>
    <p:sldId id="673" r:id="rId14"/>
    <p:sldId id="2147470375" r:id="rId15"/>
    <p:sldId id="2147470378" r:id="rId16"/>
    <p:sldId id="2147470379" r:id="rId17"/>
    <p:sldId id="529" r:id="rId18"/>
    <p:sldId id="588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000" kern="1200">
        <a:solidFill>
          <a:srgbClr val="660066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1152">
          <p15:clr>
            <a:srgbClr val="A4A3A4"/>
          </p15:clr>
        </p15:guide>
        <p15:guide id="2" pos="2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7E3D"/>
    <a:srgbClr val="9933CC"/>
    <a:srgbClr val="FFFF00"/>
    <a:srgbClr val="FFFF99"/>
    <a:srgbClr val="E3BF24"/>
    <a:srgbClr val="81FC24"/>
    <a:srgbClr val="CCFF99"/>
    <a:srgbClr val="FBF376"/>
    <a:srgbClr val="FBF271"/>
    <a:srgbClr val="D9C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79" autoAdjust="0"/>
    <p:restoredTop sz="94242" autoAdjust="0"/>
  </p:normalViewPr>
  <p:slideViewPr>
    <p:cSldViewPr snapToGrid="0">
      <p:cViewPr varScale="1">
        <p:scale>
          <a:sx n="141" d="100"/>
          <a:sy n="141" d="100"/>
        </p:scale>
        <p:origin x="920" y="176"/>
      </p:cViewPr>
      <p:guideLst>
        <p:guide orient="horz" pos="1152"/>
        <p:guide pos="2024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notesViewPr>
    <p:cSldViewPr snapToGrid="0">
      <p:cViewPr varScale="1">
        <p:scale>
          <a:sx n="84" d="100"/>
          <a:sy n="84" d="100"/>
        </p:scale>
        <p:origin x="-20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DE44D89-53CE-4C0F-9CE1-8687152137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84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86300CC-95FE-448D-B733-EF801F3A5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01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34F515-6E61-4BC4-8410-ED0758C76DE5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does not include institutions registered in </a:t>
            </a:r>
            <a:r>
              <a:rPr lang="en-US" dirty="0" err="1"/>
              <a:t>gFactory</a:t>
            </a:r>
            <a:r>
              <a:rPr lang="en-US" dirty="0"/>
              <a:t> but not topology ….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6300CC-95FE-448D-B733-EF801F3A53E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07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PNRP = 2112167, </a:t>
            </a:r>
            <a:r>
              <a:rPr lang="en-US" dirty="0" err="1"/>
              <a:t>PATh</a:t>
            </a:r>
            <a:r>
              <a:rPr lang="en-US" dirty="0"/>
              <a:t> = 2030508, CESER award = 1841530, iris-hep = 1836650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6300CC-95FE-448D-B733-EF801F3A53E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1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3886200"/>
            <a:ext cx="8128000" cy="1752600"/>
          </a:xfrm>
        </p:spPr>
        <p:txBody>
          <a:bodyPr/>
          <a:lstStyle>
            <a:lvl1pPr marL="0" indent="0" algn="ctr">
              <a:buFont typeface="Times" pitchFamily="18" charset="0"/>
              <a:buNone/>
              <a:defRPr sz="240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253998"/>
            <a:ext cx="1003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9BCDD-F90C-0242-92DB-05EBB3EDB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" y="7993"/>
            <a:ext cx="1246558" cy="830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899D45-81B3-2D43-8763-BA0FD34F8641}"/>
              </a:ext>
            </a:extLst>
          </p:cNvPr>
          <p:cNvSpPr txBox="1"/>
          <p:nvPr userDrawn="1"/>
        </p:nvSpPr>
        <p:spPr>
          <a:xfrm>
            <a:off x="110036" y="748725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AB200"/>
                </a:solidFill>
                <a:latin typeface="Shruti" panose="020B0502040204020203" pitchFamily="34" charset="0"/>
                <a:cs typeface="Shruti" panose="020B0502040204020203" pitchFamily="34" charset="0"/>
              </a:rPr>
              <a:t>OSG</a:t>
            </a:r>
            <a:endParaRPr lang="en-US" sz="2400" dirty="0">
              <a:solidFill>
                <a:srgbClr val="EAB200"/>
              </a:solidFill>
              <a:latin typeface="Shruti" panose="020B0502040204020203" pitchFamily="34" charset="0"/>
              <a:cs typeface="Shrut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2B14-0E5E-4727-BBCA-84210E85A5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0"/>
            <a:ext cx="1965325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43575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D1BD5-1454-46E2-91F8-595FBCFA2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i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50825"/>
            <a:ext cx="17907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uofc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6462713"/>
            <a:ext cx="14605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7507288" y="6408738"/>
            <a:ext cx="1127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73" tIns="45588" rIns="91173" bIns="45588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00" dirty="0">
                <a:solidFill>
                  <a:srgbClr val="D9D9D9"/>
                </a:solidFill>
                <a:latin typeface="Calibri" charset="0"/>
              </a:rPr>
              <a:t>efi.uchicago.edu</a:t>
            </a:r>
          </a:p>
        </p:txBody>
      </p:sp>
      <p:sp>
        <p:nvSpPr>
          <p:cNvPr id="7" name="TextBox 12"/>
          <p:cNvSpPr txBox="1">
            <a:spLocks noChangeArrowheads="1"/>
          </p:cNvSpPr>
          <p:nvPr userDrawn="1"/>
        </p:nvSpPr>
        <p:spPr bwMode="auto">
          <a:xfrm>
            <a:off x="7512050" y="6572250"/>
            <a:ext cx="10747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73" tIns="45588" rIns="91173" bIns="45588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00" dirty="0">
                <a:solidFill>
                  <a:srgbClr val="D9D9D9"/>
                </a:solidFill>
                <a:latin typeface="Calibri" charset="0"/>
              </a:rPr>
              <a:t>ci.uchicago.edu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7215982" y="6638131"/>
            <a:ext cx="304800" cy="1587"/>
          </a:xfrm>
          <a:prstGeom prst="line">
            <a:avLst/>
          </a:prstGeom>
          <a:ln w="9525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14" descr="radiateforwhite.eps"/>
          <p:cNvPicPr>
            <a:picLocks noChangeAspect="1"/>
          </p:cNvPicPr>
          <p:nvPr userDrawn="1"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838200"/>
            <a:ext cx="35306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294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atlas-logo-v1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2857500"/>
            <a:ext cx="11795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5943600" cy="917575"/>
          </a:xfrm>
          <a:prstGeom prst="rect">
            <a:avLst/>
          </a:prstGeom>
        </p:spPr>
        <p:txBody>
          <a:bodyPr lIns="91173" tIns="45588" rIns="91173" bIns="45588">
            <a:normAutofit/>
          </a:bodyPr>
          <a:lstStyle>
            <a:lvl1pPr algn="l">
              <a:defRPr sz="36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6400800" cy="1752600"/>
          </a:xfrm>
          <a:prstGeom prst="rect">
            <a:avLst/>
          </a:prstGeom>
        </p:spPr>
        <p:txBody>
          <a:bodyPr lIns="91173" tIns="45588" rIns="91173" bIns="45588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25000"/>
                    <a:lumOff val="75000"/>
                  </a:schemeClr>
                </a:solidFill>
                <a:latin typeface="Calibri"/>
                <a:cs typeface="Calibri"/>
              </a:defRPr>
            </a:lvl1pPr>
            <a:lvl2pPr marL="455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57199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168275" y="6421438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3" tIns="45588" rIns="91173" bIns="45588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F13D13C3-1558-F644-9048-5ABD01772968}" type="slidenum">
              <a:rPr lang="en-US" sz="1200" smtClean="0">
                <a:solidFill>
                  <a:srgbClr val="F2F2F2"/>
                </a:solidFill>
                <a:latin typeface="Calibri" charset="0"/>
              </a:rPr>
              <a:pPr eaLnBrk="1" hangingPunct="1">
                <a:defRPr/>
              </a:pPr>
              <a:t>‹#›</a:t>
            </a:fld>
            <a:endParaRPr lang="en-US" sz="1200" dirty="0">
              <a:solidFill>
                <a:srgbClr val="F2F2F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0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68275" y="6421438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3" tIns="45588" rIns="91173" bIns="45588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4064665A-BF31-1845-A58F-A19B9EE47308}" type="slidenum">
              <a:rPr lang="en-US" sz="1200" smtClean="0">
                <a:solidFill>
                  <a:srgbClr val="F2F2F2"/>
                </a:solidFill>
                <a:latin typeface="Calibri" charset="0"/>
              </a:rPr>
              <a:pPr eaLnBrk="1" hangingPunct="1">
                <a:defRPr/>
              </a:pPr>
              <a:t>‹#›</a:t>
            </a:fld>
            <a:endParaRPr lang="en-US" sz="1200" dirty="0">
              <a:solidFill>
                <a:srgbClr val="F2F2F2"/>
              </a:solidFill>
              <a:latin typeface="Calibri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2130428"/>
            <a:ext cx="5943600" cy="1762312"/>
          </a:xfrm>
          <a:prstGeom prst="rect">
            <a:avLst/>
          </a:prstGeom>
        </p:spPr>
        <p:txBody>
          <a:bodyPr lIns="91173" tIns="45588" rIns="91173" bIns="45588">
            <a:noAutofit/>
          </a:bodyPr>
          <a:lstStyle>
            <a:lvl1pPr algn="l">
              <a:defRPr sz="48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77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68275" y="6421438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3" tIns="45588" rIns="91173" bIns="45588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3DD2672F-9969-D74C-AF07-CD9991E8D993}" type="slidenum">
              <a:rPr lang="en-US" sz="1200" smtClean="0">
                <a:solidFill>
                  <a:srgbClr val="F2F2F2"/>
                </a:solidFill>
                <a:latin typeface="Calibri" charset="0"/>
              </a:rPr>
              <a:pPr eaLnBrk="1" hangingPunct="1">
                <a:defRPr/>
              </a:pPr>
              <a:t>‹#›</a:t>
            </a:fld>
            <a:endParaRPr lang="en-US" sz="1200" dirty="0">
              <a:solidFill>
                <a:srgbClr val="F2F2F2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10" y="274544"/>
            <a:ext cx="8229023" cy="1143000"/>
          </a:xfrm>
          <a:prstGeom prst="rect">
            <a:avLst/>
          </a:prstGeom>
        </p:spPr>
        <p:txBody>
          <a:bodyPr vert="horz" lIns="81863" tIns="40930" rIns="81863" bIns="40930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63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AB4BC-D760-449D-A975-B1B41586F3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975473-1628-F24F-BEC7-C053FE52B3D1}"/>
              </a:ext>
            </a:extLst>
          </p:cNvPr>
          <p:cNvSpPr/>
          <p:nvPr userDrawn="1"/>
        </p:nvSpPr>
        <p:spPr bwMode="auto">
          <a:xfrm>
            <a:off x="0" y="6581553"/>
            <a:ext cx="1127051" cy="276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3992-0C98-4927-B232-926C570673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0" y="1333500"/>
            <a:ext cx="381000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333500"/>
            <a:ext cx="381000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ED43E-FFC6-4733-90B5-3F1EA8650B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D153F-D5DD-4DE5-A296-14922A3598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FEBC-FC0F-4EF3-B2AF-DFF52BFA3F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E46F8-69E3-4B95-A8B1-50095048CB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EB326-FF11-4895-AA10-E9E1247897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F711-BB7B-4F33-B099-48AF44E88E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60036" y="0"/>
            <a:ext cx="694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089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1739" y="1333500"/>
            <a:ext cx="8437218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1914" name="Rectangle 10"/>
          <p:cNvSpPr>
            <a:spLocks noChangeArrowheads="1"/>
          </p:cNvSpPr>
          <p:nvPr/>
        </p:nvSpPr>
        <p:spPr bwMode="auto">
          <a:xfrm>
            <a:off x="-1266825" y="6008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solidFill>
                <a:schemeClr val="tx1"/>
              </a:solidFill>
              <a:ea typeface="+mn-ea"/>
              <a:cs typeface="Arial" charset="0"/>
            </a:endParaRPr>
          </a:p>
        </p:txBody>
      </p:sp>
      <p:sp>
        <p:nvSpPr>
          <p:cNvPr id="2519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0" y="6400800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FF8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0EB139E0-FE9F-43AC-8937-774C1F00E5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0902" name="Picture 16" descr="osg_logo_4c_whit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165100"/>
            <a:ext cx="1393825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22" name="Line 18"/>
          <p:cNvSpPr>
            <a:spLocks noChangeShapeType="1"/>
          </p:cNvSpPr>
          <p:nvPr userDrawn="1"/>
        </p:nvSpPr>
        <p:spPr bwMode="auto">
          <a:xfrm flipV="1">
            <a:off x="0" y="1155699"/>
            <a:ext cx="9144000" cy="14909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253998"/>
            <a:ext cx="1003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280B13-3242-7443-A9BA-3CFDCD254F4A}"/>
              </a:ext>
            </a:extLst>
          </p:cNvPr>
          <p:cNvSpPr/>
          <p:nvPr userDrawn="1"/>
        </p:nvSpPr>
        <p:spPr bwMode="auto">
          <a:xfrm>
            <a:off x="70338" y="165100"/>
            <a:ext cx="1323487" cy="8508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89D67-859D-0347-A887-F1C2AB9EBFC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" y="7993"/>
            <a:ext cx="1246558" cy="830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74ED85-F223-B044-A1CB-4A1308F62950}"/>
              </a:ext>
            </a:extLst>
          </p:cNvPr>
          <p:cNvSpPr txBox="1"/>
          <p:nvPr userDrawn="1"/>
        </p:nvSpPr>
        <p:spPr>
          <a:xfrm>
            <a:off x="110036" y="748725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AB200"/>
                </a:solidFill>
                <a:latin typeface="Shruti" panose="020B0502040204020203" pitchFamily="34" charset="0"/>
                <a:cs typeface="Shruti" panose="020B0502040204020203" pitchFamily="34" charset="0"/>
              </a:rPr>
              <a:t>OSG</a:t>
            </a:r>
            <a:endParaRPr lang="en-US" sz="2400" dirty="0">
              <a:solidFill>
                <a:srgbClr val="EAB200"/>
              </a:solidFill>
              <a:latin typeface="Shruti" panose="020B0502040204020203" pitchFamily="34" charset="0"/>
              <a:cs typeface="Shrut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0080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pitchFamily="16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/>
        <a:buChar char="•"/>
        <a:defRPr kumimoji="1" sz="3200">
          <a:solidFill>
            <a:schemeClr val="tx2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pitchFamily="18" charset="2"/>
        <a:buChar char=""/>
        <a:defRPr kumimoji="1" sz="2800">
          <a:solidFill>
            <a:schemeClr val="tx2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pitchFamily="2" charset="2"/>
        <a:buChar char="§"/>
        <a:defRPr kumimoji="1" sz="2400">
          <a:solidFill>
            <a:schemeClr val="tx2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pitchFamily="2" charset="2"/>
        <a:buChar char=""/>
        <a:defRPr kumimoji="1" sz="2000">
          <a:solidFill>
            <a:schemeClr val="tx2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pitchFamily="2" charset="2"/>
        <a:buChar char=""/>
        <a:defRPr kumimoji="1" sz="2000">
          <a:solidFill>
            <a:schemeClr val="tx2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pitchFamily="2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pitchFamily="2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pitchFamily="2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pitchFamily="2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 descr="radiateforwhite.eps"/>
          <p:cNvPicPr>
            <a:picLocks noChangeAspect="1"/>
          </p:cNvPicPr>
          <p:nvPr/>
        </p:nvPicPr>
        <p:blipFill>
          <a:blip r:embed="rId6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838200"/>
            <a:ext cx="35306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1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0" descr="atlas-logo-v1.png"/>
          <p:cNvPicPr>
            <a:picLocks noChangeAspect="1"/>
          </p:cNvPicPr>
          <p:nvPr userDrawn="1"/>
        </p:nvPicPr>
        <p:blipFill>
          <a:blip r:embed="rId7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2857500"/>
            <a:ext cx="11795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294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uofclogo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6462713"/>
            <a:ext cx="14605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13"/>
          <p:cNvSpPr txBox="1">
            <a:spLocks noChangeArrowheads="1"/>
          </p:cNvSpPr>
          <p:nvPr/>
        </p:nvSpPr>
        <p:spPr bwMode="auto">
          <a:xfrm>
            <a:off x="7507288" y="6408738"/>
            <a:ext cx="1127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73" tIns="45588" rIns="91173" bIns="45588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00" dirty="0">
                <a:solidFill>
                  <a:srgbClr val="E8E8ED"/>
                </a:solidFill>
                <a:latin typeface="Calibri" charset="0"/>
              </a:rPr>
              <a:t>efi.uchicago.edu</a:t>
            </a:r>
          </a:p>
        </p:txBody>
      </p:sp>
      <p:sp>
        <p:nvSpPr>
          <p:cNvPr id="26630" name="TextBox 15"/>
          <p:cNvSpPr txBox="1">
            <a:spLocks noChangeArrowheads="1"/>
          </p:cNvSpPr>
          <p:nvPr/>
        </p:nvSpPr>
        <p:spPr bwMode="auto">
          <a:xfrm>
            <a:off x="7512050" y="6572250"/>
            <a:ext cx="10747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73" tIns="45588" rIns="91173" bIns="45588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00" dirty="0">
                <a:solidFill>
                  <a:srgbClr val="D9D9D9"/>
                </a:solidFill>
                <a:latin typeface="Calibri" charset="0"/>
              </a:rPr>
              <a:t>ci.uchicago.edu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7215982" y="6638131"/>
            <a:ext cx="304800" cy="1587"/>
          </a:xfrm>
          <a:prstGeom prst="line">
            <a:avLst/>
          </a:prstGeom>
          <a:ln w="9525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331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2" r:id="rId4"/>
  </p:sldLayoutIdLst>
  <p:hf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5868" algn="ctr" defTabSz="4558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1731" algn="ctr" defTabSz="4558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67597" algn="ctr" defTabSz="4558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3461" algn="ctr" defTabSz="45586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38238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5438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1050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07262" indent="-227940" algn="l" defTabSz="4558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127" indent="-227940" algn="l" defTabSz="4558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91" indent="-227940" algn="l" defTabSz="4558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854" indent="-227940" algn="l" defTabSz="45586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68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31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97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61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27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91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059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922" algn="l" defTabSz="455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276725"/>
            <a:ext cx="8128000" cy="1412875"/>
          </a:xfrm>
        </p:spPr>
        <p:txBody>
          <a:bodyPr/>
          <a:lstStyle/>
          <a:p>
            <a:pPr eaLnBrk="1" hangingPunct="1">
              <a:buFont typeface="Times"/>
              <a:buNone/>
            </a:pPr>
            <a:endParaRPr lang="en-US" dirty="0"/>
          </a:p>
          <a:p>
            <a:pPr eaLnBrk="1" hangingPunct="1">
              <a:buFont typeface="Times"/>
              <a:buNone/>
            </a:pPr>
            <a:endParaRPr lang="en-US" sz="1800" dirty="0"/>
          </a:p>
        </p:txBody>
      </p:sp>
      <p:sp>
        <p:nvSpPr>
          <p:cNvPr id="496644" name="Rectangle 4"/>
          <p:cNvSpPr>
            <a:spLocks noChangeArrowheads="1"/>
          </p:cNvSpPr>
          <p:nvPr/>
        </p:nvSpPr>
        <p:spPr bwMode="auto">
          <a:xfrm>
            <a:off x="762000" y="3961667"/>
            <a:ext cx="77724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br>
              <a:rPr kumimoji="1"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pitchFamily="16" charset="0"/>
                <a:ea typeface="ＭＳ Ｐゴシック" pitchFamily="1" charset="-128"/>
                <a:cs typeface="+mn-cs"/>
              </a:rPr>
            </a:br>
            <a:endParaRPr kumimoji="1"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" pitchFamily="16" charset="0"/>
              <a:ea typeface="ＭＳ Ｐゴシック" pitchFamily="1" charset="-128"/>
              <a:cs typeface="+mn-cs"/>
            </a:endParaRPr>
          </a:p>
        </p:txBody>
      </p:sp>
      <p:sp>
        <p:nvSpPr>
          <p:cNvPr id="4966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785461"/>
            <a:ext cx="9144000" cy="5310231"/>
          </a:xfrm>
        </p:spPr>
        <p:txBody>
          <a:bodyPr/>
          <a:lstStyle/>
          <a:p>
            <a:pPr eaLnBrk="1" hangingPunct="1">
              <a:defRPr/>
            </a:pPr>
            <a:br>
              <a:rPr lang="en-US" sz="2000" dirty="0">
                <a:cs typeface="+mj-cs"/>
              </a:rPr>
            </a:br>
            <a:r>
              <a:rPr lang="en-US" sz="4000" dirty="0">
                <a:cs typeface="+mj-cs"/>
              </a:rPr>
              <a:t>State of OSG</a:t>
            </a:r>
            <a:br>
              <a:rPr lang="en-US" sz="2000" dirty="0">
                <a:cs typeface="+mj-cs"/>
              </a:rPr>
            </a:br>
            <a:br>
              <a:rPr lang="en-US" sz="2400" dirty="0">
                <a:cs typeface="+mj-cs"/>
              </a:rPr>
            </a:br>
            <a:r>
              <a:rPr lang="en-US" sz="2400" dirty="0"/>
              <a:t>Frank </a:t>
            </a:r>
            <a:r>
              <a:rPr lang="en-US" sz="2400" dirty="0" err="1"/>
              <a:t>Würthwein</a:t>
            </a:r>
            <a:br>
              <a:rPr lang="en-US" sz="2400" dirty="0"/>
            </a:br>
            <a:r>
              <a:rPr lang="en-US" sz="2400" dirty="0"/>
              <a:t>OSG Executive Director</a:t>
            </a:r>
            <a:br>
              <a:rPr lang="en-US" sz="2400" dirty="0"/>
            </a:br>
            <a:r>
              <a:rPr lang="en-US" sz="2400" dirty="0"/>
              <a:t>UCSD/SDSC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June 2</a:t>
            </a:r>
            <a:r>
              <a:rPr lang="en-US" sz="2400" baseline="30000" dirty="0"/>
              <a:t>nd</a:t>
            </a:r>
            <a:r>
              <a:rPr lang="en-US" sz="2400" dirty="0"/>
              <a:t> 2025</a:t>
            </a:r>
            <a:br>
              <a:rPr lang="en-US" sz="2400" dirty="0"/>
            </a:br>
            <a:endParaRPr lang="en-US" sz="2400" dirty="0"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4F950-6D97-5A4B-BB0F-98F784F68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7726"/>
            <a:ext cx="3225605" cy="42027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8CBCD36-C86B-7D40-AC3B-4C2C2CF06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79" y="5775387"/>
            <a:ext cx="1090246" cy="10902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AC21-2D19-FCD7-5836-EF3A61E46A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 Science Data Federation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EC2F5-E266-B86E-D98A-6F14C9C8E1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46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DE68-DEBB-41B3-E438-43E68258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39 Institutions Contribute to OSDF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F5D5F6-3D1B-7E9D-E4D9-1DD489C8E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6FEBC-FC0F-4EF3-B2AF-DFF52BFA3FE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8E54C-DCFA-2E5C-02EA-CB54B742A2C1}"/>
              </a:ext>
            </a:extLst>
          </p:cNvPr>
          <p:cNvSpPr txBox="1"/>
          <p:nvPr/>
        </p:nvSpPr>
        <p:spPr>
          <a:xfrm>
            <a:off x="1" y="6113716"/>
            <a:ext cx="9142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22 Origins and 37 caches across 5 continents</a:t>
            </a:r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5A1D766B-B38C-AB1D-91F5-A4ED200BF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9293"/>
            <a:ext cx="9093741" cy="45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7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8837-2BC5-5C62-69F2-7A583EF3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Zoomed in on Continental USA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A58DC0-FC9E-3E56-165D-AAC427AD8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6FEBC-FC0F-4EF3-B2AF-DFF52BFA3FE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7A7FB-B757-18CF-15F3-C1F84B4CDBEE}"/>
              </a:ext>
            </a:extLst>
          </p:cNvPr>
          <p:cNvSpPr txBox="1"/>
          <p:nvPr/>
        </p:nvSpPr>
        <p:spPr>
          <a:xfrm>
            <a:off x="565484" y="3469575"/>
            <a:ext cx="2975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 stored on Origins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is accessed via Caches.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9820F-AABB-52FC-270D-C10B55633CBE}"/>
              </a:ext>
            </a:extLst>
          </p:cNvPr>
          <p:cNvSpPr txBox="1"/>
          <p:nvPr/>
        </p:nvSpPr>
        <p:spPr>
          <a:xfrm>
            <a:off x="1211789" y="5304011"/>
            <a:ext cx="3744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114PB accessed in 12 months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On average 80 files per second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AF0F0-44F5-0CF2-5CEB-514EBFB4BCDC}"/>
              </a:ext>
            </a:extLst>
          </p:cNvPr>
          <p:cNvSpPr txBox="1"/>
          <p:nvPr/>
        </p:nvSpPr>
        <p:spPr>
          <a:xfrm>
            <a:off x="925034" y="1695642"/>
            <a:ext cx="3017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Data stored on Origins </a:t>
            </a:r>
          </a:p>
          <a:p>
            <a:r>
              <a:rPr lang="en-US" b="1" dirty="0">
                <a:solidFill>
                  <a:schemeClr val="bg1"/>
                </a:solidFill>
              </a:rPr>
              <a:t>is accessed via caches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BE313-F90F-AE6E-3790-EB154B94F033}"/>
              </a:ext>
            </a:extLst>
          </p:cNvPr>
          <p:cNvSpPr txBox="1"/>
          <p:nvPr/>
        </p:nvSpPr>
        <p:spPr>
          <a:xfrm>
            <a:off x="2496888" y="3896812"/>
            <a:ext cx="32191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24.9 PB read in June 2024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on average: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10 Gigabytes/second</a:t>
            </a:r>
          </a:p>
        </p:txBody>
      </p:sp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5B44228-9733-5338-DE29-A4CBF91F7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3000"/>
            <a:ext cx="9143999" cy="5163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1E79CE-E190-8933-45B5-4DA96BF4A804}"/>
              </a:ext>
            </a:extLst>
          </p:cNvPr>
          <p:cNvSpPr txBox="1"/>
          <p:nvPr/>
        </p:nvSpPr>
        <p:spPr>
          <a:xfrm>
            <a:off x="1149558" y="1985477"/>
            <a:ext cx="3717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150PB data accessed last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8CA923-EE00-AFD1-6056-798A63C4571B}"/>
              </a:ext>
            </a:extLst>
          </p:cNvPr>
          <p:cNvSpPr txBox="1"/>
          <p:nvPr/>
        </p:nvSpPr>
        <p:spPr>
          <a:xfrm>
            <a:off x="0" y="6395985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Roughly 40Gbit/sec averaged over the year</a:t>
            </a:r>
          </a:p>
        </p:txBody>
      </p:sp>
    </p:spTree>
    <p:extLst>
      <p:ext uri="{BB962C8B-B14F-4D97-AF65-F5344CB8AC3E}">
        <p14:creationId xmlns:p14="http://schemas.microsoft.com/office/powerpoint/2010/main" val="2019613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F425C-AA70-8705-D3E1-CC48A5CD5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Facts on Usage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D52E0-7A07-8219-AE4F-A989CC80B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6FEBC-FC0F-4EF3-B2AF-DFF52BFA3FE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EA477-B132-CBE1-DD22-2CC9026D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745"/>
            <a:ext cx="3219179" cy="2002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B7E3EA-FE3F-0521-46B5-187398FB1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41" y="1222745"/>
            <a:ext cx="3331618" cy="2002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D8858-458E-C56E-DB71-F9824DC60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20" y="1222745"/>
            <a:ext cx="2922961" cy="2002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C850C-7377-C267-FE1C-C193863A9BE5}"/>
              </a:ext>
            </a:extLst>
          </p:cNvPr>
          <p:cNvSpPr txBox="1"/>
          <p:nvPr/>
        </p:nvSpPr>
        <p:spPr>
          <a:xfrm>
            <a:off x="104505" y="3519377"/>
            <a:ext cx="892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26 top level directories with &gt;1PB data read.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17 </a:t>
            </a:r>
            <a:r>
              <a:rPr lang="en-US" dirty="0" err="1">
                <a:solidFill>
                  <a:srgbClr val="0070C0"/>
                </a:solidFill>
              </a:rPr>
              <a:t>OSPool</a:t>
            </a:r>
            <a:r>
              <a:rPr lang="en-US" dirty="0">
                <a:solidFill>
                  <a:srgbClr val="0070C0"/>
                </a:solidFill>
              </a:rPr>
              <a:t> users &amp; LIGO (4), </a:t>
            </a:r>
            <a:r>
              <a:rPr lang="en-US" dirty="0" err="1">
                <a:solidFill>
                  <a:srgbClr val="0070C0"/>
                </a:solidFill>
              </a:rPr>
              <a:t>IceCube</a:t>
            </a:r>
            <a:r>
              <a:rPr lang="en-US" dirty="0">
                <a:solidFill>
                  <a:srgbClr val="0070C0"/>
                </a:solidFill>
              </a:rPr>
              <a:t>, NRP(2), KOTO, CHTC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40 top level directories with &gt;1TB unique data read.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6 </a:t>
            </a:r>
            <a:r>
              <a:rPr lang="en-US" dirty="0" err="1">
                <a:solidFill>
                  <a:srgbClr val="0070C0"/>
                </a:solidFill>
              </a:rPr>
              <a:t>OSPool</a:t>
            </a:r>
            <a:r>
              <a:rPr lang="en-US" dirty="0">
                <a:solidFill>
                  <a:srgbClr val="0070C0"/>
                </a:solidFill>
              </a:rPr>
              <a:t> users, 2 NRP users, CHTC &amp; lots of collaborations: LIGO (9), LHCb, NRAO (4), EHT, XENON, JLAB, </a:t>
            </a:r>
            <a:r>
              <a:rPr lang="en-US" dirty="0" err="1">
                <a:solidFill>
                  <a:srgbClr val="0070C0"/>
                </a:solidFill>
              </a:rPr>
              <a:t>GlueX</a:t>
            </a:r>
            <a:r>
              <a:rPr lang="en-US" dirty="0">
                <a:solidFill>
                  <a:srgbClr val="0070C0"/>
                </a:solidFill>
              </a:rPr>
              <a:t>, REDTOP, Einstein Telescope, KOTO, SBND, SBN, </a:t>
            </a:r>
            <a:r>
              <a:rPr lang="en-US" dirty="0" err="1">
                <a:solidFill>
                  <a:srgbClr val="0070C0"/>
                </a:solidFill>
              </a:rPr>
              <a:t>Microboone</a:t>
            </a:r>
            <a:r>
              <a:rPr lang="en-US" dirty="0">
                <a:solidFill>
                  <a:srgbClr val="0070C0"/>
                </a:solidFill>
              </a:rPr>
              <a:t>, DES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2C2BC-CF13-6D4C-9120-B15300428B1D}"/>
              </a:ext>
            </a:extLst>
          </p:cNvPr>
          <p:cNvSpPr txBox="1"/>
          <p:nvPr/>
        </p:nvSpPr>
        <p:spPr>
          <a:xfrm>
            <a:off x="136635" y="5891227"/>
            <a:ext cx="8922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Collaborations tend to have larger volumes of unique data.</a:t>
            </a:r>
          </a:p>
          <a:p>
            <a:pPr algn="ctr"/>
            <a:r>
              <a:rPr lang="en-US" b="1" dirty="0" err="1">
                <a:solidFill>
                  <a:srgbClr val="0070C0"/>
                </a:solidFill>
              </a:rPr>
              <a:t>OSPool</a:t>
            </a:r>
            <a:r>
              <a:rPr lang="en-US" b="1" dirty="0">
                <a:solidFill>
                  <a:srgbClr val="0070C0"/>
                </a:solidFill>
              </a:rPr>
              <a:t> user access smaller volumes more often.</a:t>
            </a:r>
          </a:p>
        </p:txBody>
      </p:sp>
    </p:spTree>
    <p:extLst>
      <p:ext uri="{BB962C8B-B14F-4D97-AF65-F5344CB8AC3E}">
        <p14:creationId xmlns:p14="http://schemas.microsoft.com/office/powerpoint/2010/main" val="320903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E3A0-5FE3-2317-37E1-6611A2D8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Science Store </a:t>
            </a:r>
            <a:br>
              <a:rPr lang="en-US" dirty="0"/>
            </a:br>
            <a:r>
              <a:rPr lang="en-US" dirty="0"/>
              <a:t>… a new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EBE59-662F-C9DF-906E-FCAC4EBF7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14" y="1188652"/>
            <a:ext cx="8944303" cy="4686300"/>
          </a:xfrm>
        </p:spPr>
        <p:txBody>
          <a:bodyPr/>
          <a:lstStyle/>
          <a:p>
            <a:r>
              <a:rPr lang="en-US" sz="2000" dirty="0"/>
              <a:t>The CC* storage awards have a 20% contribution to the community requirement.</a:t>
            </a:r>
          </a:p>
          <a:p>
            <a:r>
              <a:rPr lang="en-US" sz="2000" dirty="0"/>
              <a:t>We now have 4 such awards that have given us storage space to manage.</a:t>
            </a:r>
          </a:p>
          <a:p>
            <a:r>
              <a:rPr lang="en-US" sz="2000" dirty="0"/>
              <a:t>We have started giving out allocations on that storage that meet NSF strategic goals</a:t>
            </a:r>
          </a:p>
          <a:p>
            <a:pPr lvl="1"/>
            <a:r>
              <a:rPr lang="en-US" sz="1800" dirty="0"/>
              <a:t>SAGE data</a:t>
            </a:r>
          </a:p>
          <a:p>
            <a:pPr lvl="1"/>
            <a:r>
              <a:rPr lang="en-US" sz="1800" dirty="0"/>
              <a:t>Internet Routing data</a:t>
            </a:r>
          </a:p>
          <a:p>
            <a:pPr lvl="1"/>
            <a:r>
              <a:rPr lang="en-US" sz="1800" dirty="0"/>
              <a:t>Internet Telescope data</a:t>
            </a:r>
          </a:p>
          <a:p>
            <a:pPr lvl="1"/>
            <a:r>
              <a:rPr lang="en-US" sz="1800" dirty="0"/>
              <a:t>Burn3D data commons</a:t>
            </a:r>
          </a:p>
          <a:p>
            <a:pPr lvl="1"/>
            <a:r>
              <a:rPr lang="en-US" sz="1800" dirty="0"/>
              <a:t>NOAA Fisheries data </a:t>
            </a:r>
          </a:p>
          <a:p>
            <a:pPr lvl="1"/>
            <a:r>
              <a:rPr lang="en-US" sz="1800" dirty="0"/>
              <a:t>Pelican Facilitation</a:t>
            </a:r>
          </a:p>
          <a:p>
            <a:pPr lvl="1"/>
            <a:r>
              <a:rPr lang="en-US" sz="1800" dirty="0"/>
              <a:t>NDP Facilitation </a:t>
            </a:r>
          </a:p>
          <a:p>
            <a:pPr lvl="1"/>
            <a:r>
              <a:rPr lang="en-US" sz="1800" dirty="0"/>
              <a:t>Astronomy data from IUCA</a:t>
            </a:r>
          </a:p>
          <a:p>
            <a:r>
              <a:rPr lang="en-US" sz="2200" dirty="0"/>
              <a:t>This is strictly in prototyping stage … we are not yet open for business more broadly … contact us if you are interested in being a prototype user of </a:t>
            </a:r>
            <a:r>
              <a:rPr lang="en-US" sz="2200" dirty="0" err="1"/>
              <a:t>OSStore</a:t>
            </a:r>
            <a:r>
              <a:rPr lang="en-US" sz="2200" dirty="0"/>
              <a:t>.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309C8-51BD-E8F4-DAC5-834EF6E66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AB4BC-D760-449D-A975-B1B41586F3D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7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925D6-FF5E-580B-1567-BD2D3D53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Dare we predict the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5DB0-F36B-F7DE-2D03-67A73D858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6" y="1233921"/>
            <a:ext cx="9053464" cy="4261532"/>
          </a:xfrm>
        </p:spPr>
        <p:txBody>
          <a:bodyPr/>
          <a:lstStyle/>
          <a:p>
            <a:r>
              <a:rPr lang="en-US" sz="2000" dirty="0"/>
              <a:t>Reach 1,000 colleges with resources integrated</a:t>
            </a:r>
          </a:p>
          <a:p>
            <a:r>
              <a:rPr lang="en-US" sz="2000" dirty="0"/>
              <a:t>Complete the token transition and “capability based authentication” not just within </a:t>
            </a:r>
            <a:r>
              <a:rPr lang="en-US" sz="2000" dirty="0" err="1"/>
              <a:t>PATh</a:t>
            </a:r>
            <a:r>
              <a:rPr lang="en-US" sz="2000" dirty="0"/>
              <a:t> services but globally.</a:t>
            </a:r>
          </a:p>
          <a:p>
            <a:r>
              <a:rPr lang="en-US" sz="2000" dirty="0"/>
              <a:t>Strong growth in OSDF to support an open data ecosystem of many projects that build on each other and creatively compete with each other. </a:t>
            </a:r>
          </a:p>
          <a:p>
            <a:r>
              <a:rPr lang="en-US" sz="2000" dirty="0"/>
              <a:t>Integration of instruments, sensors &amp; IoT</a:t>
            </a:r>
          </a:p>
          <a:p>
            <a:pPr lvl="1"/>
            <a:r>
              <a:rPr lang="en-US" sz="1800" dirty="0"/>
              <a:t>Including their digital twins</a:t>
            </a:r>
          </a:p>
          <a:p>
            <a:r>
              <a:rPr lang="en-US" sz="2000" dirty="0"/>
              <a:t>More compute &amp; data in the Classrooms</a:t>
            </a:r>
          </a:p>
          <a:p>
            <a:pPr lvl="1"/>
            <a:r>
              <a:rPr lang="en-US" sz="1800" dirty="0"/>
              <a:t>Various types of AI as a service composed into distributed systems deployed via automated workflows</a:t>
            </a:r>
          </a:p>
          <a:p>
            <a:r>
              <a:rPr lang="en-US" sz="2000" dirty="0"/>
              <a:t>More innovations in cybersecurity</a:t>
            </a:r>
          </a:p>
          <a:p>
            <a:pPr lvl="1"/>
            <a:r>
              <a:rPr lang="en-US" sz="1800" dirty="0"/>
              <a:t>A continuum from open to private to regulated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28956-C1A0-367D-FDCB-E355E685C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AB4BC-D760-449D-A975-B1B41586F3D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C2D82-678B-E55D-9D2E-F8FB0D63764C}"/>
              </a:ext>
            </a:extLst>
          </p:cNvPr>
          <p:cNvSpPr txBox="1"/>
          <p:nvPr/>
        </p:nvSpPr>
        <p:spPr>
          <a:xfrm>
            <a:off x="1" y="552890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We will see more change during the next 20 years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than the last 20 years</a:t>
            </a:r>
          </a:p>
        </p:txBody>
      </p:sp>
    </p:spTree>
    <p:extLst>
      <p:ext uri="{BB962C8B-B14F-4D97-AF65-F5344CB8AC3E}">
        <p14:creationId xmlns:p14="http://schemas.microsoft.com/office/powerpoint/2010/main" val="417239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77C57E4-7360-4745-9C73-BD3FE65F5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79" y="5775387"/>
            <a:ext cx="1090246" cy="1090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EE03D-EB95-304E-B8A7-6E6B77B8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C07FA-541C-1D43-9700-FBBC877C9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" y="1513018"/>
            <a:ext cx="8892540" cy="3993874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OSG is celebrating its 20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birthday this summer.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Scale increased between 10x and 1Mx depending on metric.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Much more diverse services &amp; ways to integrate into OSG today than even 5 years ago.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We exceeded 200 institutions offering resources via OSG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We are now accounting NRP institutions correctly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OSDF usage continues to grow in breadth 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Lot’s of science collaborations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Lot’s of individual users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Lot’s of use from many pools, including </a:t>
            </a:r>
            <a:r>
              <a:rPr lang="en-US" sz="2000" dirty="0" err="1">
                <a:solidFill>
                  <a:srgbClr val="0070C0"/>
                </a:solidFill>
              </a:rPr>
              <a:t>OSPool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Open Science Store is available in prototype mode 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47E75-0C73-C941-A691-564FF712D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AB4BC-D760-449D-A975-B1B41586F3D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422F2-8E92-954E-B73F-62E046132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7726"/>
            <a:ext cx="3225605" cy="42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21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12E7-8068-0F49-B76A-34E43D0C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59E08-54F5-3847-8308-DA327AE13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was partially supported by the NSF grants OAC-2112167, OAC-2030508, OAC-1841530, OAC-1836650, the CC* program, and in kind contributions by many institutions including </a:t>
            </a:r>
            <a:r>
              <a:rPr lang="en-US" dirty="0" err="1"/>
              <a:t>ESnet</a:t>
            </a:r>
            <a:r>
              <a:rPr lang="en-US" dirty="0"/>
              <a:t>, Internet2, and the Great Plains Network.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12A78-B710-D544-AF91-BE6D8B1662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AB4BC-D760-449D-A975-B1B41586F3D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6925E-445B-DA4D-B3EC-AFB649DB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4476750"/>
            <a:ext cx="19240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AF457-8C83-8641-A785-8BAB34CCA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37726"/>
            <a:ext cx="3225605" cy="42027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A656A4D-C81A-8D4B-B15B-8DA017D77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79" y="5775387"/>
            <a:ext cx="1090246" cy="10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73EA9-20E6-B6D4-DDB9-66667FA31E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4E46F8-69E3-4B95-A8B1-50095048CB8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C0377-09CD-6A03-A201-509F03DDE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74686" y="-255132"/>
            <a:ext cx="6075392" cy="8597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3A240B-DAC4-96E2-A72C-E52EE4D9725C}"/>
              </a:ext>
            </a:extLst>
          </p:cNvPr>
          <p:cNvSpPr txBox="1"/>
          <p:nvPr/>
        </p:nvSpPr>
        <p:spPr>
          <a:xfrm>
            <a:off x="4170916" y="5851828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FB55B-2B12-E584-4E77-6FB58F321EDD}"/>
              </a:ext>
            </a:extLst>
          </p:cNvPr>
          <p:cNvSpPr txBox="1"/>
          <p:nvPr/>
        </p:nvSpPr>
        <p:spPr>
          <a:xfrm>
            <a:off x="1701207" y="236454"/>
            <a:ext cx="6273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20</a:t>
            </a:r>
            <a:r>
              <a:rPr lang="en-US" sz="4400" baseline="30000" dirty="0">
                <a:solidFill>
                  <a:schemeClr val="tx1"/>
                </a:solidFill>
              </a:rPr>
              <a:t>th</a:t>
            </a:r>
            <a:r>
              <a:rPr lang="en-US" sz="4400" dirty="0">
                <a:solidFill>
                  <a:schemeClr val="tx1"/>
                </a:solidFill>
              </a:rPr>
              <a:t> Anniversary of OSG</a:t>
            </a:r>
          </a:p>
        </p:txBody>
      </p:sp>
    </p:spTree>
    <p:extLst>
      <p:ext uri="{BB962C8B-B14F-4D97-AF65-F5344CB8AC3E}">
        <p14:creationId xmlns:p14="http://schemas.microsoft.com/office/powerpoint/2010/main" val="118951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204B4-1F81-94A6-E3F3-56152AE5E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9B701-A5F7-F76F-007C-4FB77B2AF9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6FEBC-FC0F-4EF3-B2AF-DFF52BFA3FE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A7458-0EEC-C2B3-7FAA-381C9A802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5745" y="949212"/>
            <a:ext cx="1808582" cy="242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218F3-1FBD-17E8-CFB0-A4C45EC12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01560" y="737850"/>
            <a:ext cx="2015553" cy="2852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E0C4CE-E8A1-D0CF-A2E8-440571712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7909" y="2300366"/>
            <a:ext cx="3699648" cy="5235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BD19E-5DB8-9CD2-6C42-C73FA45DCD97}"/>
              </a:ext>
            </a:extLst>
          </p:cNvPr>
          <p:cNvSpPr txBox="1"/>
          <p:nvPr/>
        </p:nvSpPr>
        <p:spPr>
          <a:xfrm>
            <a:off x="1735119" y="4146697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26 Institutions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D39C-4E9E-0E0C-DC47-F74941438F76}"/>
              </a:ext>
            </a:extLst>
          </p:cNvPr>
          <p:cNvSpPr txBox="1"/>
          <p:nvPr/>
        </p:nvSpPr>
        <p:spPr>
          <a:xfrm>
            <a:off x="3809336" y="1512075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~100GB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545DF-AEB7-2A49-0D9B-83DBDFC1023A}"/>
              </a:ext>
            </a:extLst>
          </p:cNvPr>
          <p:cNvSpPr txBox="1"/>
          <p:nvPr/>
        </p:nvSpPr>
        <p:spPr>
          <a:xfrm>
            <a:off x="365027" y="1596302"/>
            <a:ext cx="187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~500 jobs/day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DCB79-9A30-4EA6-9C63-57D9AC4F4FE9}"/>
              </a:ext>
            </a:extLst>
          </p:cNvPr>
          <p:cNvSpPr txBox="1"/>
          <p:nvPr/>
        </p:nvSpPr>
        <p:spPr>
          <a:xfrm>
            <a:off x="4709391" y="3023312"/>
            <a:ext cx="43893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Growth in 20 years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Institutions        ~ 10x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Data movement ~ 1Mx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# of jobs/day      ~ 1,000x</a:t>
            </a:r>
          </a:p>
        </p:txBody>
      </p:sp>
    </p:spTree>
    <p:extLst>
      <p:ext uri="{BB962C8B-B14F-4D97-AF65-F5344CB8AC3E}">
        <p14:creationId xmlns:p14="http://schemas.microsoft.com/office/powerpoint/2010/main" val="1121138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C3F0-975D-08E7-B753-09CB912612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OSG as a Distributed Infrastructure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F230A-9E56-6EA3-7DBC-3E2BF176CE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do Institutions join today vs 20 years ago?</a:t>
            </a:r>
          </a:p>
        </p:txBody>
      </p:sp>
    </p:spTree>
    <p:extLst>
      <p:ext uri="{BB962C8B-B14F-4D97-AF65-F5344CB8AC3E}">
        <p14:creationId xmlns:p14="http://schemas.microsoft.com/office/powerpoint/2010/main" val="280437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9693-F723-05F8-0827-55B35DC3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Service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CCAD3-6CAC-9521-6EF9-4A7924CE9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Compute</a:t>
            </a:r>
          </a:p>
          <a:p>
            <a:pPr lvl="1"/>
            <a:r>
              <a:rPr lang="en-US" sz="2000" dirty="0" err="1"/>
              <a:t>OSPool</a:t>
            </a:r>
            <a:endParaRPr lang="en-US" sz="2000" dirty="0"/>
          </a:p>
          <a:p>
            <a:pPr lvl="1"/>
            <a:r>
              <a:rPr lang="en-US" sz="2000" dirty="0"/>
              <a:t>More than a dozen Private Pools</a:t>
            </a:r>
          </a:p>
          <a:p>
            <a:pPr lvl="2"/>
            <a:r>
              <a:rPr lang="en-US" sz="1600" dirty="0"/>
              <a:t>From few 1,000 to few 100,000 cores per pool</a:t>
            </a:r>
          </a:p>
          <a:p>
            <a:pPr lvl="1"/>
            <a:r>
              <a:rPr lang="en-US" sz="2000" dirty="0"/>
              <a:t>“Pools are filled” in many different ways … </a:t>
            </a:r>
          </a:p>
          <a:p>
            <a:pPr lvl="2"/>
            <a:r>
              <a:rPr lang="en-US" sz="1800" dirty="0" err="1"/>
              <a:t>gWMS</a:t>
            </a:r>
            <a:r>
              <a:rPr lang="en-US" sz="1800" dirty="0"/>
              <a:t> submits to </a:t>
            </a:r>
          </a:p>
          <a:p>
            <a:pPr lvl="3"/>
            <a:r>
              <a:rPr lang="en-US" sz="1400" dirty="0"/>
              <a:t>Hosted CE</a:t>
            </a:r>
          </a:p>
          <a:p>
            <a:pPr lvl="3"/>
            <a:r>
              <a:rPr lang="en-US" sz="1400" dirty="0"/>
              <a:t>RPM installed CE</a:t>
            </a:r>
          </a:p>
          <a:p>
            <a:pPr lvl="2"/>
            <a:r>
              <a:rPr lang="en-US" sz="1800" dirty="0" err="1"/>
              <a:t>glidein</a:t>
            </a:r>
            <a:r>
              <a:rPr lang="en-US" sz="1800" dirty="0"/>
              <a:t> container managed by site</a:t>
            </a:r>
          </a:p>
          <a:p>
            <a:pPr lvl="2"/>
            <a:r>
              <a:rPr lang="en-US" sz="1800" dirty="0"/>
              <a:t>User submitted </a:t>
            </a:r>
            <a:r>
              <a:rPr lang="en-US" sz="1800" dirty="0" err="1"/>
              <a:t>glidein</a:t>
            </a:r>
            <a:endParaRPr lang="en-US" sz="1800" dirty="0"/>
          </a:p>
          <a:p>
            <a:pPr lvl="2"/>
            <a:r>
              <a:rPr lang="en-US" sz="1800" dirty="0"/>
              <a:t>Kubernetes provisioner</a:t>
            </a:r>
          </a:p>
          <a:p>
            <a:pPr lvl="2"/>
            <a:r>
              <a:rPr lang="en-US" sz="1800" dirty="0"/>
              <a:t>… probably forgot some …</a:t>
            </a:r>
          </a:p>
          <a:p>
            <a:r>
              <a:rPr lang="en-US" sz="2400" dirty="0"/>
              <a:t>Data</a:t>
            </a:r>
          </a:p>
          <a:p>
            <a:pPr lvl="1"/>
            <a:r>
              <a:rPr lang="en-US" sz="2000" dirty="0"/>
              <a:t>Data Origins</a:t>
            </a:r>
            <a:endParaRPr lang="en-US" sz="1600" dirty="0"/>
          </a:p>
          <a:p>
            <a:pPr lvl="1"/>
            <a:r>
              <a:rPr lang="en-US" sz="2000" dirty="0"/>
              <a:t>Data Caches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918FA-D1F9-D53D-E64E-3798C271C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AB4BC-D760-449D-A975-B1B41586F3D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30215B1-27FC-994B-AE59-93174C1E7B9A}"/>
              </a:ext>
            </a:extLst>
          </p:cNvPr>
          <p:cNvSpPr/>
          <p:nvPr/>
        </p:nvSpPr>
        <p:spPr bwMode="auto">
          <a:xfrm>
            <a:off x="5964865" y="2838893"/>
            <a:ext cx="852394" cy="2547919"/>
          </a:xfrm>
          <a:prstGeom prst="rightBrace">
            <a:avLst/>
          </a:prstGeom>
          <a:noFill/>
          <a:ln w="38100" cap="flat" cmpd="sng" algn="ctr">
            <a:solidFill>
              <a:srgbClr val="CD7E3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B237D-CD64-72FB-6993-577A36B47253}"/>
              </a:ext>
            </a:extLst>
          </p:cNvPr>
          <p:cNvSpPr txBox="1"/>
          <p:nvPr/>
        </p:nvSpPr>
        <p:spPr>
          <a:xfrm>
            <a:off x="6624082" y="3594538"/>
            <a:ext cx="2351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Many Provisioning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Mechanisms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to choose from.</a:t>
            </a:r>
          </a:p>
        </p:txBody>
      </p:sp>
    </p:spTree>
    <p:extLst>
      <p:ext uri="{BB962C8B-B14F-4D97-AF65-F5344CB8AC3E}">
        <p14:creationId xmlns:p14="http://schemas.microsoft.com/office/powerpoint/2010/main" val="262530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9144-7EC3-4B74-203F-C9F1EC2AE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" y="1318323"/>
            <a:ext cx="9135842" cy="880866"/>
          </a:xfrm>
        </p:spPr>
        <p:txBody>
          <a:bodyPr/>
          <a:lstStyle/>
          <a:p>
            <a:r>
              <a:rPr lang="en-US" sz="2800" dirty="0"/>
              <a:t>Join a Pool via a provisioning mechanism</a:t>
            </a:r>
          </a:p>
          <a:p>
            <a:r>
              <a:rPr lang="en-US" sz="2800" dirty="0"/>
              <a:t>Join the NRP Kubernetes infrastructure</a:t>
            </a:r>
          </a:p>
          <a:p>
            <a:r>
              <a:rPr lang="en-US" sz="2800" dirty="0"/>
              <a:t>Have PNRP operate your hardware from IPMI up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2D390-9C35-4E3F-C411-8697BB4E5F23}"/>
              </a:ext>
            </a:extLst>
          </p:cNvPr>
          <p:cNvSpPr/>
          <p:nvPr/>
        </p:nvSpPr>
        <p:spPr bwMode="auto">
          <a:xfrm>
            <a:off x="0" y="4785613"/>
            <a:ext cx="3429000" cy="3000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US" sz="1500" dirty="0">
                <a:solidFill>
                  <a:schemeClr val="bg1"/>
                </a:solidFill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90644-4583-606A-4A4A-2A3EFBD730CB}"/>
              </a:ext>
            </a:extLst>
          </p:cNvPr>
          <p:cNvSpPr/>
          <p:nvPr/>
        </p:nvSpPr>
        <p:spPr bwMode="auto">
          <a:xfrm>
            <a:off x="0" y="4475371"/>
            <a:ext cx="3429000" cy="30008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US" sz="1500" dirty="0">
                <a:solidFill>
                  <a:schemeClr val="bg1"/>
                </a:solidFill>
              </a:rPr>
              <a:t>IPMI, Firmware, BIOS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66B240-C270-CD06-0C5C-B4EA424982CD}"/>
              </a:ext>
            </a:extLst>
          </p:cNvPr>
          <p:cNvSpPr/>
          <p:nvPr/>
        </p:nvSpPr>
        <p:spPr bwMode="auto">
          <a:xfrm>
            <a:off x="8164" y="3860328"/>
            <a:ext cx="3429000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US" sz="1500" dirty="0">
                <a:solidFill>
                  <a:schemeClr val="bg1"/>
                </a:solidFill>
              </a:rPr>
              <a:t>Kubernetes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23BE5-C9E7-89E9-DB51-4C78E5DF6A66}"/>
              </a:ext>
            </a:extLst>
          </p:cNvPr>
          <p:cNvSpPr/>
          <p:nvPr/>
        </p:nvSpPr>
        <p:spPr bwMode="auto">
          <a:xfrm>
            <a:off x="8158" y="3560246"/>
            <a:ext cx="3420842" cy="300082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US" sz="1500" dirty="0">
                <a:solidFill>
                  <a:schemeClr val="bg1"/>
                </a:solidFill>
              </a:rPr>
              <a:t>NRP 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2D6AE-0755-BC45-0863-D1E88F50CD7C}"/>
              </a:ext>
            </a:extLst>
          </p:cNvPr>
          <p:cNvSpPr/>
          <p:nvPr/>
        </p:nvSpPr>
        <p:spPr bwMode="auto">
          <a:xfrm>
            <a:off x="0" y="4179504"/>
            <a:ext cx="3429000" cy="300082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US" sz="1500" dirty="0">
                <a:solidFill>
                  <a:schemeClr val="bg1"/>
                </a:solidFill>
              </a:rPr>
              <a:t>Operating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C7901-C4CC-9101-4958-23DF26AF57D1}"/>
              </a:ext>
            </a:extLst>
          </p:cNvPr>
          <p:cNvSpPr txBox="1"/>
          <p:nvPr/>
        </p:nvSpPr>
        <p:spPr>
          <a:xfrm>
            <a:off x="4012045" y="3869403"/>
            <a:ext cx="42384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Join the existing NRP Kubernetes infrastructure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B3CB40-1EB1-1E1C-8563-957E63B44798}"/>
              </a:ext>
            </a:extLst>
          </p:cNvPr>
          <p:cNvSpPr txBox="1"/>
          <p:nvPr/>
        </p:nvSpPr>
        <p:spPr>
          <a:xfrm>
            <a:off x="3974939" y="4496840"/>
            <a:ext cx="5053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Have the NSF funded PNRP project operate your hardware via IPMI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4194FC-7854-F24A-D8E9-ADEC5FE4D4C6}"/>
              </a:ext>
            </a:extLst>
          </p:cNvPr>
          <p:cNvCxnSpPr>
            <a:cxnSpLocks/>
          </p:cNvCxnSpPr>
          <p:nvPr/>
        </p:nvCxnSpPr>
        <p:spPr>
          <a:xfrm flipH="1">
            <a:off x="3471040" y="4625412"/>
            <a:ext cx="50421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A0E3FD-AE1F-BC0D-9BAF-7DBBD6C78269}"/>
              </a:ext>
            </a:extLst>
          </p:cNvPr>
          <p:cNvSpPr txBox="1">
            <a:spLocks/>
          </p:cNvSpPr>
          <p:nvPr/>
        </p:nvSpPr>
        <p:spPr bwMode="auto">
          <a:xfrm>
            <a:off x="2904" y="5316635"/>
            <a:ext cx="9135842" cy="88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Font typeface="Times"/>
              <a:buChar char="•"/>
              <a:defRPr kumimoji="1" sz="3200">
                <a:solidFill>
                  <a:schemeClr val="tx2"/>
                </a:solidFill>
                <a:latin typeface="+mn-lt"/>
                <a:ea typeface="+mn-ea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Symbol" pitchFamily="18" charset="2"/>
              <a:buChar char=""/>
              <a:defRPr kumimoji="1" sz="2800">
                <a:solidFill>
                  <a:schemeClr val="tx2"/>
                </a:solidFill>
                <a:latin typeface="+mn-lt"/>
                <a:ea typeface="+mn-ea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pitchFamily="2" charset="2"/>
              <a:buChar char="§"/>
              <a:defRPr kumimoji="1" sz="2400">
                <a:solidFill>
                  <a:schemeClr val="tx2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pitchFamily="2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pitchFamily="2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pitchFamily="2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pitchFamily="2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pitchFamily="2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pitchFamily="2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r>
              <a:rPr lang="en-US" sz="2400" b="1" kern="0" dirty="0">
                <a:solidFill>
                  <a:srgbClr val="0070C0"/>
                </a:solidFill>
              </a:rPr>
              <a:t>Institutions differ in the effort they have to join, and the control they desire after joining.</a:t>
            </a:r>
          </a:p>
          <a:p>
            <a:pPr lvl="1"/>
            <a:r>
              <a:rPr lang="en-US" sz="2000" kern="0" dirty="0"/>
              <a:t>Minimal effort &amp; control =&gt; IPMI</a:t>
            </a:r>
          </a:p>
          <a:p>
            <a:pPr lvl="1"/>
            <a:r>
              <a:rPr lang="en-US" sz="2000" kern="0" dirty="0"/>
              <a:t>Maximal effort &amp; control =&gt; join pool(s) via hosted CE &amp; </a:t>
            </a:r>
            <a:r>
              <a:rPr lang="en-US" sz="2000" kern="0" dirty="0" err="1"/>
              <a:t>gWMS</a:t>
            </a:r>
            <a:endParaRPr lang="en-US" sz="2000" kern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EA9B7D-2D7E-830F-F136-FB522E3B0F33}"/>
              </a:ext>
            </a:extLst>
          </p:cNvPr>
          <p:cNvSpPr txBox="1"/>
          <p:nvPr/>
        </p:nvSpPr>
        <p:spPr>
          <a:xfrm rot="20962010">
            <a:off x="288220" y="3973077"/>
            <a:ext cx="2231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00F294-E411-119D-E70D-5AAC0EC8FE78}"/>
              </a:ext>
            </a:extLst>
          </p:cNvPr>
          <p:cNvSpPr/>
          <p:nvPr/>
        </p:nvSpPr>
        <p:spPr bwMode="auto">
          <a:xfrm>
            <a:off x="8159" y="3250004"/>
            <a:ext cx="1347676" cy="30008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US" sz="1500" dirty="0" err="1">
                <a:solidFill>
                  <a:schemeClr val="bg1"/>
                </a:solidFill>
              </a:rPr>
              <a:t>OSPool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AD1A88-7272-6F87-2B57-C700060AF068}"/>
              </a:ext>
            </a:extLst>
          </p:cNvPr>
          <p:cNvSpPr/>
          <p:nvPr/>
        </p:nvSpPr>
        <p:spPr bwMode="auto">
          <a:xfrm>
            <a:off x="1495370" y="3265774"/>
            <a:ext cx="1941794" cy="28469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</a:rPr>
              <a:t>Other </a:t>
            </a:r>
            <a:r>
              <a:rPr lang="en-US" sz="1400" dirty="0" err="1">
                <a:solidFill>
                  <a:schemeClr val="bg1"/>
                </a:solidFill>
              </a:rPr>
              <a:t>HTCondor</a:t>
            </a:r>
            <a:r>
              <a:rPr lang="en-US" sz="1400" dirty="0">
                <a:solidFill>
                  <a:schemeClr val="bg1"/>
                </a:solidFill>
              </a:rPr>
              <a:t> Pool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B758B7-3EC0-067F-5889-BCF93F3C16E8}"/>
              </a:ext>
            </a:extLst>
          </p:cNvPr>
          <p:cNvCxnSpPr>
            <a:cxnSpLocks/>
          </p:cNvCxnSpPr>
          <p:nvPr/>
        </p:nvCxnSpPr>
        <p:spPr>
          <a:xfrm flipH="1">
            <a:off x="3486810" y="4021071"/>
            <a:ext cx="50421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57F422A-FB8A-57F3-741E-BEB8266D283C}"/>
              </a:ext>
            </a:extLst>
          </p:cNvPr>
          <p:cNvSpPr txBox="1">
            <a:spLocks/>
          </p:cNvSpPr>
          <p:nvPr/>
        </p:nvSpPr>
        <p:spPr bwMode="auto">
          <a:xfrm>
            <a:off x="1231680" y="14171"/>
            <a:ext cx="6946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0080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80"/>
                </a:solidFill>
                <a:latin typeface="Futura" pitchFamily="16" charset="0"/>
                <a:ea typeface="ＭＳ Ｐゴシック" pitchFamily="1" charset="-128"/>
              </a:defRPr>
            </a:lvl9pPr>
          </a:lstStyle>
          <a:p>
            <a:r>
              <a:rPr lang="en-US" kern="0" dirty="0"/>
              <a:t>Can join at different layers of the stack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32F54E-2C05-AC5D-2201-44C6D4EB3387}"/>
              </a:ext>
            </a:extLst>
          </p:cNvPr>
          <p:cNvCxnSpPr>
            <a:cxnSpLocks/>
          </p:cNvCxnSpPr>
          <p:nvPr/>
        </p:nvCxnSpPr>
        <p:spPr>
          <a:xfrm flipH="1">
            <a:off x="3490352" y="3407923"/>
            <a:ext cx="50421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A3C649-D32E-19B5-1693-A505D7884898}"/>
              </a:ext>
            </a:extLst>
          </p:cNvPr>
          <p:cNvSpPr txBox="1"/>
          <p:nvPr/>
        </p:nvSpPr>
        <p:spPr>
          <a:xfrm>
            <a:off x="3983690" y="3234994"/>
            <a:ext cx="33794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Join pool via provisioning mechanism</a:t>
            </a:r>
          </a:p>
        </p:txBody>
      </p:sp>
    </p:spTree>
    <p:extLst>
      <p:ext uri="{BB962C8B-B14F-4D97-AF65-F5344CB8AC3E}">
        <p14:creationId xmlns:p14="http://schemas.microsoft.com/office/powerpoint/2010/main" val="3568242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00FB-A0BB-5249-BEF8-CAAF716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Effort Needed to Exercise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02804-BFB4-7EFA-A93D-47280C00A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40" y="1333500"/>
            <a:ext cx="5501860" cy="4686300"/>
          </a:xfrm>
        </p:spPr>
        <p:txBody>
          <a:bodyPr/>
          <a:lstStyle/>
          <a:p>
            <a:r>
              <a:rPr lang="en-US" dirty="0"/>
              <a:t>Data Center</a:t>
            </a:r>
          </a:p>
          <a:p>
            <a:r>
              <a:rPr lang="en-US" dirty="0"/>
              <a:t>Networking Infrastructure</a:t>
            </a:r>
          </a:p>
          <a:p>
            <a:r>
              <a:rPr lang="en-US" dirty="0"/>
              <a:t>Hardware maintenance</a:t>
            </a:r>
          </a:p>
          <a:p>
            <a:r>
              <a:rPr lang="en-US" dirty="0"/>
              <a:t>Cybersecurity</a:t>
            </a:r>
          </a:p>
          <a:p>
            <a:r>
              <a:rPr lang="en-US" dirty="0"/>
              <a:t>System support</a:t>
            </a:r>
          </a:p>
          <a:p>
            <a:pPr lvl="1"/>
            <a:r>
              <a:rPr lang="en-US" dirty="0"/>
              <a:t>OS, batch system, storage system, middleware, …</a:t>
            </a:r>
          </a:p>
          <a:p>
            <a:r>
              <a:rPr lang="en-US" dirty="0"/>
              <a:t>User support</a:t>
            </a:r>
          </a:p>
          <a:p>
            <a:r>
              <a:rPr lang="en-US" dirty="0"/>
              <a:t>Management &amp;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33180-FE47-7F00-0FAB-DD28691831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AB4BC-D760-449D-A975-B1B41586F3D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F91B7A8-B4EF-7DE5-68D9-B04411837AF6}"/>
              </a:ext>
            </a:extLst>
          </p:cNvPr>
          <p:cNvSpPr/>
          <p:nvPr/>
        </p:nvSpPr>
        <p:spPr bwMode="auto">
          <a:xfrm>
            <a:off x="5231219" y="1903228"/>
            <a:ext cx="1148316" cy="4614530"/>
          </a:xfrm>
          <a:prstGeom prst="rightBrace">
            <a:avLst/>
          </a:prstGeom>
          <a:noFill/>
          <a:ln w="38100" cap="flat" cmpd="sng" algn="ctr">
            <a:solidFill>
              <a:srgbClr val="CD7E3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9B20A-0EA5-BB7E-A804-0B47294A9951}"/>
              </a:ext>
            </a:extLst>
          </p:cNvPr>
          <p:cNvSpPr txBox="1"/>
          <p:nvPr/>
        </p:nvSpPr>
        <p:spPr>
          <a:xfrm>
            <a:off x="5948536" y="2224189"/>
            <a:ext cx="3036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Campus budgets 4FTE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0D38F-D38F-D0F8-946D-4D3E5EAF1287}"/>
              </a:ext>
            </a:extLst>
          </p:cNvPr>
          <p:cNvSpPr txBox="1"/>
          <p:nvPr/>
        </p:nvSpPr>
        <p:spPr>
          <a:xfrm>
            <a:off x="5761999" y="2931181"/>
            <a:ext cx="34307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Charge faculty ~40% of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hardware costs for 6 years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of operations.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6F90E-9888-3B3F-F2C7-380E3E76CB37}"/>
              </a:ext>
            </a:extLst>
          </p:cNvPr>
          <p:cNvSpPr txBox="1"/>
          <p:nvPr/>
        </p:nvSpPr>
        <p:spPr>
          <a:xfrm>
            <a:off x="5943600" y="4197582"/>
            <a:ext cx="3118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Symbol" pitchFamily="2" charset="2"/>
              <a:buChar char="Þ"/>
            </a:pPr>
            <a:r>
              <a:rPr lang="en-US" b="1" dirty="0">
                <a:solidFill>
                  <a:srgbClr val="0070C0"/>
                </a:solidFill>
              </a:rPr>
              <a:t>~$2M/year in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hardware to break even.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D0225-67C6-CFC4-778D-B0ED0E4B7FFD}"/>
              </a:ext>
            </a:extLst>
          </p:cNvPr>
          <p:cNvSpPr txBox="1"/>
          <p:nvPr/>
        </p:nvSpPr>
        <p:spPr>
          <a:xfrm>
            <a:off x="6135962" y="5133140"/>
            <a:ext cx="27334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e.g. 100 nodes with 8GPUs each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$100k per node avg purchasing costs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Nodes have 5 year warranty 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and are operated for 6 years,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$6667 per node/year in operations.</a:t>
            </a:r>
          </a:p>
          <a:p>
            <a:pPr marL="171450" indent="-171450" algn="ctr">
              <a:buFont typeface="Symbol" pitchFamily="2" charset="2"/>
              <a:buChar char="Þ"/>
            </a:pPr>
            <a:r>
              <a:rPr lang="en-US" sz="1200" dirty="0">
                <a:solidFill>
                  <a:srgbClr val="0070C0"/>
                </a:solidFill>
              </a:rPr>
              <a:t>100 x $6667 = $667k</a:t>
            </a:r>
          </a:p>
          <a:p>
            <a:pPr marL="171450" indent="-171450" algn="ctr">
              <a:buFont typeface="Symbol" pitchFamily="2" charset="2"/>
              <a:buChar char="Þ"/>
            </a:pPr>
            <a:r>
              <a:rPr lang="en-US" sz="1200" dirty="0">
                <a:solidFill>
                  <a:srgbClr val="0070C0"/>
                </a:solidFill>
              </a:rPr>
              <a:t>100/6 = 17 nodes to purchase/year</a:t>
            </a:r>
          </a:p>
          <a:p>
            <a:pPr marL="171450" indent="-171450" algn="ctr">
              <a:buFont typeface="Symbol" pitchFamily="2" charset="2"/>
              <a:buChar char="Þ"/>
            </a:pPr>
            <a:r>
              <a:rPr lang="en-US" sz="1200" dirty="0">
                <a:solidFill>
                  <a:srgbClr val="0070C0"/>
                </a:solidFill>
              </a:rPr>
              <a:t>$1.7M hardware budget annually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1ABFD-281A-8EF5-C387-4B0B1F3A21D8}"/>
              </a:ext>
            </a:extLst>
          </p:cNvPr>
          <p:cNvSpPr txBox="1"/>
          <p:nvPr/>
        </p:nvSpPr>
        <p:spPr>
          <a:xfrm>
            <a:off x="5629896" y="1241727"/>
            <a:ext cx="3514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An example business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model may look as follows:</a:t>
            </a:r>
          </a:p>
        </p:txBody>
      </p:sp>
    </p:spTree>
    <p:extLst>
      <p:ext uri="{BB962C8B-B14F-4D97-AF65-F5344CB8AC3E}">
        <p14:creationId xmlns:p14="http://schemas.microsoft.com/office/powerpoint/2010/main" val="6079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A785-E487-4891-35FE-2FF6624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OSG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AE74E-C4FF-6B14-F08C-D5E8893C3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6FEBC-FC0F-4EF3-B2AF-DFF52BFA3FE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 descr="A map of the north america with green points&#10;&#10;AI-generated content may be incorrect.">
            <a:extLst>
              <a:ext uri="{FF2B5EF4-FFF2-40B4-BE49-F238E27FC236}">
                <a16:creationId xmlns:a16="http://schemas.microsoft.com/office/drawing/2014/main" id="{CB7FE9DF-65C0-759C-B656-F6BB6C985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798"/>
            <a:ext cx="8996028" cy="4434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B664D-A6B7-95F9-BC0F-7178E6D76A23}"/>
              </a:ext>
            </a:extLst>
          </p:cNvPr>
          <p:cNvSpPr txBox="1"/>
          <p:nvPr/>
        </p:nvSpPr>
        <p:spPr>
          <a:xfrm>
            <a:off x="0" y="5770881"/>
            <a:ext cx="899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207 Institutions integrate resources</a:t>
            </a:r>
          </a:p>
        </p:txBody>
      </p:sp>
    </p:spTree>
    <p:extLst>
      <p:ext uri="{BB962C8B-B14F-4D97-AF65-F5344CB8AC3E}">
        <p14:creationId xmlns:p14="http://schemas.microsoft.com/office/powerpoint/2010/main" val="2774512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5673-91EC-0567-C2E0-6271BF8D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Institutions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A71D4E-DFCA-F5DF-D446-2B2A150B6A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6FEBC-FC0F-4EF3-B2AF-DFF52BFA3FE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A map of the world with green points&#10;&#10;AI-generated content may be incorrect.">
            <a:extLst>
              <a:ext uri="{FF2B5EF4-FFF2-40B4-BE49-F238E27FC236}">
                <a16:creationId xmlns:a16="http://schemas.microsoft.com/office/drawing/2014/main" id="{1C4F8910-485D-0515-8B07-47391E618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3836"/>
            <a:ext cx="8859261" cy="3919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52AF3-302A-E2BC-33E9-F1E9FDAE0671}"/>
              </a:ext>
            </a:extLst>
          </p:cNvPr>
          <p:cNvSpPr txBox="1"/>
          <p:nvPr/>
        </p:nvSpPr>
        <p:spPr>
          <a:xfrm>
            <a:off x="0" y="524874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Following the NSF rules, any US scientist may request that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their international collaborators are integrated into OSG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DF50D-3061-AF3C-7385-70835394F2CC}"/>
              </a:ext>
            </a:extLst>
          </p:cNvPr>
          <p:cNvSpPr txBox="1"/>
          <p:nvPr/>
        </p:nvSpPr>
        <p:spPr>
          <a:xfrm>
            <a:off x="-10629" y="6158653"/>
            <a:ext cx="9154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For historic reasons, we do not count institutions that we engage with only because of the LHC</a:t>
            </a:r>
          </a:p>
        </p:txBody>
      </p:sp>
    </p:spTree>
    <p:extLst>
      <p:ext uri="{BB962C8B-B14F-4D97-AF65-F5344CB8AC3E}">
        <p14:creationId xmlns:p14="http://schemas.microsoft.com/office/powerpoint/2010/main" val="1623912611"/>
      </p:ext>
    </p:extLst>
  </p:cSld>
  <p:clrMapOvr>
    <a:masterClrMapping/>
  </p:clrMapOvr>
</p:sld>
</file>

<file path=ppt/theme/theme1.xml><?xml version="1.0" encoding="utf-8"?>
<a:theme xmlns:a="http://schemas.openxmlformats.org/drawingml/2006/main" name="Japanese Art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Japanese Art">
      <a:majorFont>
        <a:latin typeface="Futur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66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66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I_blue_template_V3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27016</TotalTime>
  <Words>982</Words>
  <Application>Microsoft Macintosh PowerPoint</Application>
  <PresentationFormat>On-screen Show (4:3)</PresentationFormat>
  <Paragraphs>161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ＭＳ Ｐゴシック</vt:lpstr>
      <vt:lpstr>Arial</vt:lpstr>
      <vt:lpstr>Calibri</vt:lpstr>
      <vt:lpstr>Futura</vt:lpstr>
      <vt:lpstr>Shruti</vt:lpstr>
      <vt:lpstr>Symbol</vt:lpstr>
      <vt:lpstr>Times</vt:lpstr>
      <vt:lpstr>Times New Roman</vt:lpstr>
      <vt:lpstr>Wingdings</vt:lpstr>
      <vt:lpstr>Japanese Art</vt:lpstr>
      <vt:lpstr>CI_blue_template_V3</vt:lpstr>
      <vt:lpstr> State of OSG  Frank Würthwein OSG Executive Director UCSD/SDSC  June 2nd 2025 </vt:lpstr>
      <vt:lpstr>PowerPoint Presentation</vt:lpstr>
      <vt:lpstr>PowerPoint Presentation</vt:lpstr>
      <vt:lpstr>OSG as a Distributed Infrastructure</vt:lpstr>
      <vt:lpstr>Different Service Options</vt:lpstr>
      <vt:lpstr>PowerPoint Presentation</vt:lpstr>
      <vt:lpstr>Effort Needed to Exercise Control</vt:lpstr>
      <vt:lpstr>OSG Today</vt:lpstr>
      <vt:lpstr>International Institutions</vt:lpstr>
      <vt:lpstr>Open Science Data Federation</vt:lpstr>
      <vt:lpstr>39 Institutions Contribute to OSDF Today</vt:lpstr>
      <vt:lpstr>Zoomed in on Continental USA</vt:lpstr>
      <vt:lpstr>Fun Facts on Usage</vt:lpstr>
      <vt:lpstr>Open Science Store  … a new concept</vt:lpstr>
      <vt:lpstr>Dare we predict the future?</vt:lpstr>
      <vt:lpstr>Summary &amp; Conclusion</vt:lpstr>
      <vt:lpstr>Acknowledgements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PjM Report for OSG Review Jan-2009</dc:title>
  <dc:creator>Chander Sehgal</dc:creator>
  <cp:lastModifiedBy>Wuerthwein, Frank</cp:lastModifiedBy>
  <cp:revision>1615</cp:revision>
  <cp:lastPrinted>2021-12-03T15:42:28Z</cp:lastPrinted>
  <dcterms:created xsi:type="dcterms:W3CDTF">2006-09-16T17:30:18Z</dcterms:created>
  <dcterms:modified xsi:type="dcterms:W3CDTF">2025-06-02T03:31:23Z</dcterms:modified>
</cp:coreProperties>
</file>