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63" r:id="rId4"/>
    <p:sldId id="264" r:id="rId5"/>
    <p:sldId id="269" r:id="rId6"/>
    <p:sldId id="1423" r:id="rId7"/>
    <p:sldId id="267" r:id="rId8"/>
    <p:sldId id="1424" r:id="rId9"/>
    <p:sldId id="270" r:id="rId10"/>
    <p:sldId id="1425" r:id="rId11"/>
    <p:sldId id="1437" r:id="rId12"/>
    <p:sldId id="1427" r:id="rId13"/>
    <p:sldId id="1434" r:id="rId14"/>
    <p:sldId id="1430" r:id="rId15"/>
    <p:sldId id="1436" r:id="rId16"/>
    <p:sldId id="1433" r:id="rId17"/>
    <p:sldId id="1432" r:id="rId18"/>
    <p:sldId id="1441" r:id="rId19"/>
    <p:sldId id="1428" r:id="rId20"/>
    <p:sldId id="1431" r:id="rId21"/>
    <p:sldId id="1438" r:id="rId22"/>
    <p:sldId id="1429" r:id="rId23"/>
    <p:sldId id="1426" r:id="rId24"/>
    <p:sldId id="257" r:id="rId25"/>
    <p:sldId id="260" r:id="rId26"/>
    <p:sldId id="1439" r:id="rId27"/>
    <p:sldId id="259" r:id="rId28"/>
    <p:sldId id="14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7"/>
    <p:restoredTop sz="96250"/>
  </p:normalViewPr>
  <p:slideViewPr>
    <p:cSldViewPr snapToGrid="0">
      <p:cViewPr>
        <p:scale>
          <a:sx n="233" d="100"/>
          <a:sy n="233" d="100"/>
        </p:scale>
        <p:origin x="-984" y="-4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E5160-37E0-C640-B949-BBE799DE5FE1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58011-431F-C742-ABEE-72EFFFBC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7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F403E-08AB-4159-BB44-A089E02DD2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13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5203-08E5-8A06-C960-07BB4EC0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4CAC6-0C42-8D82-8AE1-0065F807D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B48FE-24F9-4812-85B1-2DF978B1E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60D8D-A206-B0B8-4B96-728C44380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018EA-50F9-4ECE-A5EB-86BD1776F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5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55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54DB-10DB-3B8F-0420-8F1D6F4F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48C89-D6CE-8FE5-6ACE-4170E4442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A4201-1F74-2808-6EB5-3D270BB4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A3E-5CCD-A53E-AEF1-54F158B5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CE7A-6345-AECD-C1EC-EE1F24F1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2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7C50-E086-2761-E13A-D1E80CE9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A6E04-D9DA-DF98-D21A-024736D7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16BC-2E43-5BD6-78FA-F4721DD8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1AE4-EE6C-78C2-3A06-04A9CF6E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427D9-E909-ED7D-AC79-E73CE519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F012D-ECE1-3DEB-6A39-7066188FE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ACB9A-3EB4-AAF6-9446-8B655BFF3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075E4-37ED-8664-F9C8-E1807B3A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2A504-7DC7-F97A-2F90-B0B18CA9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C6477-9F0F-EF51-13E4-819E68A5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255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EB3E-BE5E-74CC-6736-D6F08D30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1AB5-87EF-0934-8E86-0FD392EC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7118-1886-16F2-1C92-FA280EF8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B9B7-CDC5-B7B7-1B45-BDC0C97C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4D8E0-046C-45B3-C39C-C861C11F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8F9A-1B82-EF56-8502-B771756F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91D96-6FCA-A709-38BE-D00F47C4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5A975-F5F3-CFD3-E5E3-87B14BC6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3DA5C-6B02-951F-4BDF-5A668240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0E266-A335-F2BC-72A5-C9975382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9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71E-06CA-04B5-4088-2EC5B5D8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327C-213D-4C3C-B4EE-8D783C244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281CB-A101-97CA-6846-7DB40B0A9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60916-1031-32D2-23D9-34DE5FF1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61B3F-6D49-AC0E-D82B-21851D86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6A48C-407C-3253-2E5A-3E31E8DE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9F2-DF74-F6F8-8E5C-2E07BDB8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4A1CD-557F-C4C8-AAF2-B3D8A2D9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114ED-CBD5-D194-75DE-74187C71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4A8A7-2B6A-FAD1-BC86-402D948D6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9E0E9-3EA5-EF74-B882-3156C07EB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DEFEF-D9E6-6D7B-B0BF-FBB8D80B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9447D-A390-CD12-944A-060D03A4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B48BE-6187-3261-C3B1-8D2BC48E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F37F-9218-538B-0764-948C2DD4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DD502-214A-D102-E5DC-ACC7D5B6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4E37E-FDF8-FA0C-3FDF-55ED2EEB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7D412-8DCF-7C3C-3818-3609AA0C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BAAC6-654D-8220-B622-6DC86225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5A3EA-6E03-C743-027F-CC48EE83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06AAB-B9B9-10AB-74F1-B8AAD8BC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993E-9F80-D544-325B-0D814FD2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8AE6-9576-9BB7-9DF6-7E778D979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11E4C-FC81-4A4D-EAD8-02F92C90B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34456-4B73-4241-0747-A2153E60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8109-ED41-DF4E-420D-BD7DF6F9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4BA8F-039B-B4EF-1C6B-34B2DA35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1A23-0EBF-6AA5-9109-6A6E488B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34438-6875-9730-5641-4B418B64A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3F16-C395-E882-8B52-6FB614322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F39C-F808-8AA4-9A97-333A6B6A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09850-01EF-3964-25A4-3D70FAB6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D09F9-A41E-8B62-DC51-539197E2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6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7E70A-C631-717A-5A8E-D1591460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0" y="365125"/>
            <a:ext cx="9882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65E45-C930-DFB1-9B40-F5803D651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CFE4FF"/>
              </a:gs>
              <a:gs pos="100000">
                <a:srgbClr val="0885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00CC1-09E3-689A-B4A3-F37F43333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0056-3BB5-3F43-8BE7-A16C800EDB45}" type="datetimeFigureOut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FA9B-8431-15FE-C706-BD3258555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AC858-C5FD-047A-EC4A-D8DB931FC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C220C-1952-A644-9E65-E84773E2C9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bird in a circle&#10;&#10;Description automatically generated">
            <a:extLst>
              <a:ext uri="{FF2B5EF4-FFF2-40B4-BE49-F238E27FC236}">
                <a16:creationId xmlns:a16="http://schemas.microsoft.com/office/drawing/2014/main" id="{8B268138-7539-919D-259E-6F7AAE162B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00695"/>
            <a:ext cx="1470991" cy="14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sg-htc.org/services/osdf/dat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genda.hep.wisc.edu/event/2297/contributions/34080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hep.wisc.edu/event/2297/sessions/3540/#20250602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hep.wisc.edu/event/2297/contributions/34368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genda.hep.wisc.edu/event/2297/contributions/34368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dc-pathfinders.org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hyperlink" Target="https://rda.ucar.edu/resources/ndcc-osd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hep.wisc.edu/event/2297/contributions/33818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researchplatform.org/" TargetMode="External"/><Relationship Id="rId2" Type="http://schemas.openxmlformats.org/officeDocument/2006/relationships/hyperlink" Target="https://nationaldataplatfor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agenda.hep.wisc.edu/event/2297/contributions/3391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22127/contributions/194782/attachments/133874/165317/StashCache__CDN_for_science_1.pdf" TargetMode="External"/><Relationship Id="rId2" Type="http://schemas.openxmlformats.org/officeDocument/2006/relationships/hyperlink" Target="https://indico.cern.ch/event/330212/contributions/1718788/attachments/642386/883836/StashCache_at_UCSD_Xrootd_workshop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So-Long-Thanks-all-Fish/dp/0671525808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hub.com/ifauh/spin4d-data/blob/v0.5/spin4d-data-exploration.ipyn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agenda.hep.wisc.edu/event/2297/contributions/3391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9AD7-3F63-439F-76F4-DA5E216A9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Pelican in Flight: Delivering Throughput Data</a:t>
            </a:r>
          </a:p>
        </p:txBody>
      </p:sp>
    </p:spTree>
    <p:extLst>
      <p:ext uri="{BB962C8B-B14F-4D97-AF65-F5344CB8AC3E}">
        <p14:creationId xmlns:p14="http://schemas.microsoft.com/office/powerpoint/2010/main" val="3566056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DE31E3-AEF0-CCCD-9FC2-B3F478F9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in the last year?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E8C3B-AF21-FB00-A5CB-E7A152F44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5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9D8CC-5F23-2924-C46A-CB993279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DC82AF-B79B-8602-750E-55F496CC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436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Command line</a:t>
            </a:r>
            <a:r>
              <a:rPr lang="en-US" dirty="0"/>
              <a:t>: End-to-end </a:t>
            </a:r>
            <a:r>
              <a:rPr lang="en-US" dirty="0" err="1"/>
              <a:t>checksumming</a:t>
            </a:r>
            <a:r>
              <a:rPr lang="en-US" dirty="0"/>
              <a:t>, token auto-discovery.</a:t>
            </a:r>
          </a:p>
          <a:p>
            <a:r>
              <a:rPr lang="en-US" b="1" dirty="0"/>
              <a:t>HTCondor Plugin</a:t>
            </a:r>
            <a:r>
              <a:rPr lang="en-US" dirty="0"/>
              <a:t>: Extensive monitoring reporting, end-to-end checksums.</a:t>
            </a:r>
          </a:p>
          <a:p>
            <a:r>
              <a:rPr lang="en-US" b="1" dirty="0"/>
              <a:t>Python library / </a:t>
            </a:r>
            <a:r>
              <a:rPr lang="en-US" b="1" dirty="0" err="1"/>
              <a:t>FSSpec</a:t>
            </a:r>
            <a:r>
              <a:rPr lang="en-US" dirty="0"/>
              <a:t>: First official release!  Integrates with the “data science” ecosystem.</a:t>
            </a:r>
          </a:p>
          <a:p>
            <a:r>
              <a:rPr lang="en-US" b="1" dirty="0"/>
              <a:t>Web Browser</a:t>
            </a:r>
            <a:r>
              <a:rPr lang="en-US" dirty="0"/>
              <a:t>: Simple object download.  Browser-based OAuth2 support in-progress.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1B018-EA38-FD00-04B0-46F3444F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1423621"/>
            <a:ext cx="6373039" cy="51553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6D485-7037-B097-E729-CB3CCFF914FE}"/>
              </a:ext>
            </a:extLst>
          </p:cNvPr>
          <p:cNvSpPr txBox="1"/>
          <p:nvPr/>
        </p:nvSpPr>
        <p:spPr>
          <a:xfrm>
            <a:off x="5557520" y="447040"/>
            <a:ext cx="63730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Explore the OSDF</a:t>
            </a:r>
            <a:br>
              <a:rPr lang="en-US" dirty="0"/>
            </a:br>
            <a:r>
              <a:rPr lang="en-US" dirty="0"/>
              <a:t>at </a:t>
            </a:r>
            <a:r>
              <a:rPr lang="en-US" dirty="0">
                <a:hlinkClick r:id="rId3"/>
              </a:rPr>
              <a:t>https://osg-htc.org/services/osdf/data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9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n 20">
            <a:extLst>
              <a:ext uri="{FF2B5EF4-FFF2-40B4-BE49-F238E27FC236}">
                <a16:creationId xmlns:a16="http://schemas.microsoft.com/office/drawing/2014/main" id="{F2864AF8-8B25-B391-52C1-362100E57810}"/>
              </a:ext>
            </a:extLst>
          </p:cNvPr>
          <p:cNvSpPr/>
          <p:nvPr/>
        </p:nvSpPr>
        <p:spPr>
          <a:xfrm>
            <a:off x="8324133" y="3672761"/>
            <a:ext cx="477518" cy="65706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0EF61-192E-7877-C507-418DB958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</a:t>
            </a:r>
            <a:r>
              <a:rPr lang="en-US" dirty="0" err="1"/>
              <a:t>checksumming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17FBD-0E67-9D5A-C755-297251288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27240" cy="4351338"/>
          </a:xfrm>
        </p:spPr>
        <p:txBody>
          <a:bodyPr/>
          <a:lstStyle/>
          <a:p>
            <a:r>
              <a:rPr lang="en-US" dirty="0"/>
              <a:t>Objects </a:t>
            </a:r>
            <a:r>
              <a:rPr lang="en-US" b="1" dirty="0">
                <a:solidFill>
                  <a:srgbClr val="FF0000"/>
                </a:solidFill>
              </a:rPr>
              <a:t>(O)</a:t>
            </a:r>
            <a:r>
              <a:rPr lang="en-US" dirty="0"/>
              <a:t> travel from the object store through the data federation and to the client.</a:t>
            </a:r>
          </a:p>
          <a:p>
            <a:pPr lvl="1"/>
            <a:r>
              <a:rPr lang="en-US" dirty="0"/>
              <a:t>A copy may be made at the cache for repeated access.</a:t>
            </a:r>
          </a:p>
          <a:p>
            <a:r>
              <a:rPr lang="en-US" dirty="0"/>
              <a:t>Ultimately, a copy of the object is made on disk by the client</a:t>
            </a:r>
          </a:p>
          <a:p>
            <a:r>
              <a:rPr lang="en-US" b="1" dirty="0"/>
              <a:t>New (v7.16)</a:t>
            </a:r>
            <a:r>
              <a:rPr lang="en-US" dirty="0"/>
              <a:t>: the client will also calculate the object’s checksum </a:t>
            </a:r>
            <a:r>
              <a:rPr lang="en-US" b="1" dirty="0">
                <a:solidFill>
                  <a:schemeClr val="accent6"/>
                </a:solidFill>
              </a:rPr>
              <a:t>(C)</a:t>
            </a:r>
            <a:r>
              <a:rPr lang="en-US" dirty="0"/>
              <a:t> as it is downloaded.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1D7AD9A3-916D-2828-CC29-74E4B2E8763F}"/>
              </a:ext>
            </a:extLst>
          </p:cNvPr>
          <p:cNvSpPr/>
          <p:nvPr/>
        </p:nvSpPr>
        <p:spPr>
          <a:xfrm>
            <a:off x="9154160" y="340837"/>
            <a:ext cx="1442720" cy="94488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Object Store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DEC839-842A-BEBC-E770-BB5DC3DD0F57}"/>
              </a:ext>
            </a:extLst>
          </p:cNvPr>
          <p:cNvSpPr/>
          <p:nvPr/>
        </p:nvSpPr>
        <p:spPr>
          <a:xfrm>
            <a:off x="9021527" y="1690688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14C1A7-3302-9887-8E6B-5FFFBE474300}"/>
              </a:ext>
            </a:extLst>
          </p:cNvPr>
          <p:cNvSpPr/>
          <p:nvPr/>
        </p:nvSpPr>
        <p:spPr>
          <a:xfrm>
            <a:off x="9042400" y="3627438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1388CF-CA4D-3EA2-C528-F75F8397B197}"/>
              </a:ext>
            </a:extLst>
          </p:cNvPr>
          <p:cNvSpPr/>
          <p:nvPr/>
        </p:nvSpPr>
        <p:spPr>
          <a:xfrm>
            <a:off x="9042400" y="5429251"/>
            <a:ext cx="1636865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9B88D7-BA6A-4294-4C2D-9981FC0F4711}"/>
              </a:ext>
            </a:extLst>
          </p:cNvPr>
          <p:cNvCxnSpPr>
            <a:cxnSpLocks/>
            <a:stCxn id="4" idx="3"/>
            <a:endCxn id="5" idx="0"/>
          </p:cNvCxnSpPr>
          <p:nvPr/>
        </p:nvCxnSpPr>
        <p:spPr>
          <a:xfrm flipH="1">
            <a:off x="9860832" y="1285717"/>
            <a:ext cx="14688" cy="40497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C224A3-95AB-7211-EBE4-11C658D3765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9881705" y="2438400"/>
            <a:ext cx="0" cy="11890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79695D-E93D-A5BB-EDDA-7B62CEB2AA2C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860832" y="4375150"/>
            <a:ext cx="1" cy="10541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222D6F6-A43C-659A-044A-67D81028793A}"/>
              </a:ext>
            </a:extLst>
          </p:cNvPr>
          <p:cNvSpPr/>
          <p:nvPr/>
        </p:nvSpPr>
        <p:spPr>
          <a:xfrm>
            <a:off x="9103913" y="987426"/>
            <a:ext cx="396240" cy="365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60DE40-9533-EB34-34D8-A16EE2CAF9F5}"/>
              </a:ext>
            </a:extLst>
          </p:cNvPr>
          <p:cNvSpPr/>
          <p:nvPr/>
        </p:nvSpPr>
        <p:spPr>
          <a:xfrm>
            <a:off x="8364772" y="3818414"/>
            <a:ext cx="396240" cy="365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989397-0398-AA6F-4287-67721A0FD111}"/>
              </a:ext>
            </a:extLst>
          </p:cNvPr>
          <p:cNvCxnSpPr>
            <a:stCxn id="21" idx="4"/>
            <a:endCxn id="7" idx="1"/>
          </p:cNvCxnSpPr>
          <p:nvPr/>
        </p:nvCxnSpPr>
        <p:spPr>
          <a:xfrm>
            <a:off x="8801651" y="4001294"/>
            <a:ext cx="240749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n 23">
            <a:extLst>
              <a:ext uri="{FF2B5EF4-FFF2-40B4-BE49-F238E27FC236}">
                <a16:creationId xmlns:a16="http://schemas.microsoft.com/office/drawing/2014/main" id="{E169FBD2-98AA-DB17-22C6-73614E9E5703}"/>
              </a:ext>
            </a:extLst>
          </p:cNvPr>
          <p:cNvSpPr/>
          <p:nvPr/>
        </p:nvSpPr>
        <p:spPr>
          <a:xfrm>
            <a:off x="9103912" y="6176963"/>
            <a:ext cx="842727" cy="65706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99DB75-B6EA-805F-C1E2-1CE97534B493}"/>
              </a:ext>
            </a:extLst>
          </p:cNvPr>
          <p:cNvSpPr/>
          <p:nvPr/>
        </p:nvSpPr>
        <p:spPr>
          <a:xfrm>
            <a:off x="9123680" y="6385083"/>
            <a:ext cx="396240" cy="365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C552295-16D9-E8B6-9298-29194E551C74}"/>
              </a:ext>
            </a:extLst>
          </p:cNvPr>
          <p:cNvSpPr/>
          <p:nvPr/>
        </p:nvSpPr>
        <p:spPr>
          <a:xfrm>
            <a:off x="9123680" y="5620227"/>
            <a:ext cx="39624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3903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9F134-45E7-6CBB-4D37-00BC6614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98F6-D887-C516-5377-96290983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</a:t>
            </a:r>
            <a:r>
              <a:rPr lang="en-US" dirty="0" err="1"/>
              <a:t>checksumming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AB07-3FFA-9364-130B-22569621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43247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Objects </a:t>
            </a:r>
            <a:r>
              <a:rPr lang="en-US" b="1" dirty="0">
                <a:solidFill>
                  <a:srgbClr val="FF0000"/>
                </a:solidFill>
              </a:rPr>
              <a:t>(O)</a:t>
            </a:r>
            <a:r>
              <a:rPr lang="en-US" dirty="0"/>
              <a:t> travel from the object store through the data federation and to the client.</a:t>
            </a:r>
          </a:p>
          <a:p>
            <a:pPr lvl="1"/>
            <a:r>
              <a:rPr lang="en-US" dirty="0"/>
              <a:t>A copy may be made at the cache for repeated access.</a:t>
            </a:r>
          </a:p>
          <a:p>
            <a:r>
              <a:rPr lang="en-US" dirty="0"/>
              <a:t>Ultimately, a copy of the object is made on disk by the client</a:t>
            </a:r>
          </a:p>
          <a:p>
            <a:r>
              <a:rPr lang="en-US" b="1" dirty="0"/>
              <a:t>New (v7.16)</a:t>
            </a:r>
            <a:r>
              <a:rPr lang="en-US" dirty="0"/>
              <a:t>: the client will also calculate the object’s checksum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(C)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as it is downloaded.</a:t>
            </a:r>
          </a:p>
          <a:p>
            <a:r>
              <a:rPr lang="en-US" b="1" dirty="0"/>
              <a:t>New (v7.16)</a:t>
            </a:r>
            <a:r>
              <a:rPr lang="en-US" dirty="0"/>
              <a:t>: the client will request a copy of the server-side checksum </a:t>
            </a:r>
            <a:r>
              <a:rPr lang="en-US" b="1" dirty="0">
                <a:solidFill>
                  <a:schemeClr val="accent2"/>
                </a:solidFill>
              </a:rPr>
              <a:t>(C)</a:t>
            </a:r>
            <a:r>
              <a:rPr lang="en-US" dirty="0"/>
              <a:t> in the object store and compare the two, failing the transfer on mismatch.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C6C684F-29B0-1D81-7835-D0834EDAEC9C}"/>
              </a:ext>
            </a:extLst>
          </p:cNvPr>
          <p:cNvSpPr/>
          <p:nvPr/>
        </p:nvSpPr>
        <p:spPr>
          <a:xfrm>
            <a:off x="9031963" y="1690688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D585BB-636E-0E51-3773-FFD9D4823F04}"/>
              </a:ext>
            </a:extLst>
          </p:cNvPr>
          <p:cNvSpPr/>
          <p:nvPr/>
        </p:nvSpPr>
        <p:spPr>
          <a:xfrm>
            <a:off x="9031963" y="3627437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0330244-3460-9EEF-513E-74741689D971}"/>
              </a:ext>
            </a:extLst>
          </p:cNvPr>
          <p:cNvSpPr/>
          <p:nvPr/>
        </p:nvSpPr>
        <p:spPr>
          <a:xfrm>
            <a:off x="9052836" y="5429251"/>
            <a:ext cx="1636865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BFD135-1A4E-E8A5-8465-C1E83DA22BAE}"/>
              </a:ext>
            </a:extLst>
          </p:cNvPr>
          <p:cNvCxnSpPr>
            <a:cxnSpLocks/>
            <a:stCxn id="4" idx="3"/>
            <a:endCxn id="5" idx="0"/>
          </p:cNvCxnSpPr>
          <p:nvPr/>
        </p:nvCxnSpPr>
        <p:spPr>
          <a:xfrm>
            <a:off x="9871268" y="1316830"/>
            <a:ext cx="0" cy="37385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FA97D0-6326-5467-3257-7DF5EB8F47C4}"/>
              </a:ext>
            </a:extLst>
          </p:cNvPr>
          <p:cNvCxnSpPr>
            <a:cxnSpLocks/>
          </p:cNvCxnSpPr>
          <p:nvPr/>
        </p:nvCxnSpPr>
        <p:spPr>
          <a:xfrm flipH="1">
            <a:off x="9871268" y="2438400"/>
            <a:ext cx="10437" cy="11890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D94074-21B7-27ED-2702-778B5FF5CAD2}"/>
              </a:ext>
            </a:extLst>
          </p:cNvPr>
          <p:cNvCxnSpPr>
            <a:cxnSpLocks/>
          </p:cNvCxnSpPr>
          <p:nvPr/>
        </p:nvCxnSpPr>
        <p:spPr>
          <a:xfrm>
            <a:off x="9871268" y="4375150"/>
            <a:ext cx="1" cy="10541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3B42A7-2ECA-0EC8-3BBC-C0757D7B28A1}"/>
              </a:ext>
            </a:extLst>
          </p:cNvPr>
          <p:cNvCxnSpPr>
            <a:cxnSpLocks/>
            <a:stCxn id="21" idx="4"/>
            <a:endCxn id="7" idx="1"/>
          </p:cNvCxnSpPr>
          <p:nvPr/>
        </p:nvCxnSpPr>
        <p:spPr>
          <a:xfrm>
            <a:off x="8783041" y="3998952"/>
            <a:ext cx="248922" cy="2341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n 23">
            <a:extLst>
              <a:ext uri="{FF2B5EF4-FFF2-40B4-BE49-F238E27FC236}">
                <a16:creationId xmlns:a16="http://schemas.microsoft.com/office/drawing/2014/main" id="{2B2317D0-1479-3F9D-E536-A978441BA798}"/>
              </a:ext>
            </a:extLst>
          </p:cNvPr>
          <p:cNvSpPr/>
          <p:nvPr/>
        </p:nvSpPr>
        <p:spPr>
          <a:xfrm>
            <a:off x="9103912" y="6176963"/>
            <a:ext cx="842727" cy="657066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D189A0-8C0C-9FE6-DDC6-F61DDB72E7BD}"/>
              </a:ext>
            </a:extLst>
          </p:cNvPr>
          <p:cNvSpPr/>
          <p:nvPr/>
        </p:nvSpPr>
        <p:spPr>
          <a:xfrm>
            <a:off x="9123680" y="6385083"/>
            <a:ext cx="396240" cy="365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76C1225-3366-E33D-8A7B-0819F31FB019}"/>
              </a:ext>
            </a:extLst>
          </p:cNvPr>
          <p:cNvSpPr/>
          <p:nvPr/>
        </p:nvSpPr>
        <p:spPr>
          <a:xfrm>
            <a:off x="9123680" y="5620227"/>
            <a:ext cx="39624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C5C64C-70F5-39E5-7290-290E58FB5C64}"/>
              </a:ext>
            </a:extLst>
          </p:cNvPr>
          <p:cNvGrpSpPr/>
          <p:nvPr/>
        </p:nvGrpSpPr>
        <p:grpSpPr>
          <a:xfrm>
            <a:off x="9083592" y="371950"/>
            <a:ext cx="1575352" cy="1012349"/>
            <a:chOff x="9103913" y="340837"/>
            <a:chExt cx="1575352" cy="1012349"/>
          </a:xfrm>
        </p:grpSpPr>
        <p:sp>
          <p:nvSpPr>
            <p:cNvPr id="4" name="Can 3">
              <a:extLst>
                <a:ext uri="{FF2B5EF4-FFF2-40B4-BE49-F238E27FC236}">
                  <a16:creationId xmlns:a16="http://schemas.microsoft.com/office/drawing/2014/main" id="{7F9101C5-2258-9FA2-5BBA-B3387520A6FD}"/>
                </a:ext>
              </a:extLst>
            </p:cNvPr>
            <p:cNvSpPr/>
            <p:nvPr/>
          </p:nvSpPr>
          <p:spPr>
            <a:xfrm>
              <a:off x="9170229" y="340837"/>
              <a:ext cx="1442720" cy="944880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Object Store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5B3590-7C0A-71CF-5F0B-ED514B8C8871}"/>
                </a:ext>
              </a:extLst>
            </p:cNvPr>
            <p:cNvGrpSpPr/>
            <p:nvPr/>
          </p:nvGrpSpPr>
          <p:grpSpPr>
            <a:xfrm>
              <a:off x="9103913" y="987426"/>
              <a:ext cx="1575352" cy="365760"/>
              <a:chOff x="9103913" y="987426"/>
              <a:chExt cx="1575352" cy="36576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89C645F-EF76-776D-6909-D64618D0E456}"/>
                  </a:ext>
                </a:extLst>
              </p:cNvPr>
              <p:cNvSpPr/>
              <p:nvPr/>
            </p:nvSpPr>
            <p:spPr>
              <a:xfrm>
                <a:off x="9103913" y="987426"/>
                <a:ext cx="396240" cy="3657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O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2D43326-93CF-2549-59FB-018667268ABC}"/>
                  </a:ext>
                </a:extLst>
              </p:cNvPr>
              <p:cNvSpPr/>
              <p:nvPr/>
            </p:nvSpPr>
            <p:spPr>
              <a:xfrm>
                <a:off x="10283025" y="987426"/>
                <a:ext cx="396240" cy="36576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7296DE-3306-FBD6-39AF-3590A3400FAC}"/>
              </a:ext>
            </a:extLst>
          </p:cNvPr>
          <p:cNvGrpSpPr/>
          <p:nvPr/>
        </p:nvGrpSpPr>
        <p:grpSpPr>
          <a:xfrm>
            <a:off x="8203095" y="3625096"/>
            <a:ext cx="579946" cy="762555"/>
            <a:chOff x="8221705" y="3612595"/>
            <a:chExt cx="579946" cy="762555"/>
          </a:xfrm>
        </p:grpSpPr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82AB2319-AEA4-5C7E-6A8B-65318D26B95C}"/>
                </a:ext>
              </a:extLst>
            </p:cNvPr>
            <p:cNvSpPr/>
            <p:nvPr/>
          </p:nvSpPr>
          <p:spPr>
            <a:xfrm>
              <a:off x="8221705" y="3612595"/>
              <a:ext cx="579946" cy="747712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$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BE3AF3-CDE0-217C-6815-B0BFC3641B62}"/>
                </a:ext>
              </a:extLst>
            </p:cNvPr>
            <p:cNvSpPr/>
            <p:nvPr/>
          </p:nvSpPr>
          <p:spPr>
            <a:xfrm>
              <a:off x="8313558" y="3612872"/>
              <a:ext cx="396240" cy="3657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DD7393-BC6E-9E8E-5142-37BD801E8520}"/>
                </a:ext>
              </a:extLst>
            </p:cNvPr>
            <p:cNvSpPr/>
            <p:nvPr/>
          </p:nvSpPr>
          <p:spPr>
            <a:xfrm>
              <a:off x="8313558" y="4009390"/>
              <a:ext cx="396240" cy="3657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72E8B7C-A32C-148A-DD9A-15D6CFF454B3}"/>
              </a:ext>
            </a:extLst>
          </p:cNvPr>
          <p:cNvSpPr/>
          <p:nvPr/>
        </p:nvSpPr>
        <p:spPr>
          <a:xfrm>
            <a:off x="10211076" y="5620227"/>
            <a:ext cx="396240" cy="3657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8534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ED9D-8CDD-48B3-2D01-A6D4E58B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Innovating in Authorization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1132A-66AE-2C40-118F-3F4666439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3" y="1825625"/>
            <a:ext cx="689609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Who is the origin talking to?</a:t>
            </a:r>
          </a:p>
          <a:p>
            <a:r>
              <a:rPr lang="en-US" dirty="0"/>
              <a:t>Originally, the client acquired a token </a:t>
            </a:r>
            <a:r>
              <a:rPr lang="en-US" b="1" dirty="0">
                <a:solidFill>
                  <a:schemeClr val="accent6"/>
                </a:solidFill>
              </a:rPr>
              <a:t>(T)</a:t>
            </a:r>
            <a:r>
              <a:rPr lang="en-US" dirty="0"/>
              <a:t> which was used to authorize the request to the cache.</a:t>
            </a:r>
          </a:p>
          <a:p>
            <a:r>
              <a:rPr lang="en-US" dirty="0"/>
              <a:t>If the cache does not have the object, it will forward the request to the origin.</a:t>
            </a:r>
          </a:p>
          <a:p>
            <a:r>
              <a:rPr lang="en-US" dirty="0"/>
              <a:t>Conveniently, the same token can also be forwarded to the origin to authorize the cache’s request.</a:t>
            </a:r>
          </a:p>
          <a:p>
            <a:r>
              <a:rPr lang="en-US" b="1" dirty="0"/>
              <a:t>Problem</a:t>
            </a:r>
            <a:r>
              <a:rPr lang="en-US" dirty="0"/>
              <a:t>: How does the origin distinguish a cache from a “badly behaved client”?</a:t>
            </a:r>
          </a:p>
          <a:p>
            <a:pPr lvl="1"/>
            <a:r>
              <a:rPr lang="en-US" dirty="0"/>
              <a:t>Cannot prevent cache bypass!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EA8729-9D1D-B7ED-832A-0971FE4EA2CC}"/>
              </a:ext>
            </a:extLst>
          </p:cNvPr>
          <p:cNvSpPr/>
          <p:nvPr/>
        </p:nvSpPr>
        <p:spPr>
          <a:xfrm>
            <a:off x="2173963" y="1690688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2876D14-FA56-062C-EF9B-E807570C0DCD}"/>
              </a:ext>
            </a:extLst>
          </p:cNvPr>
          <p:cNvSpPr/>
          <p:nvPr/>
        </p:nvSpPr>
        <p:spPr>
          <a:xfrm>
            <a:off x="2173963" y="3627437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Cache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BBAD291-9015-F973-C231-4F2C13D439C3}"/>
              </a:ext>
            </a:extLst>
          </p:cNvPr>
          <p:cNvSpPr/>
          <p:nvPr/>
        </p:nvSpPr>
        <p:spPr>
          <a:xfrm>
            <a:off x="2194836" y="5429251"/>
            <a:ext cx="1636865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929EC6-2CCE-E1EF-7497-0229F8DCEC9B}"/>
              </a:ext>
            </a:extLst>
          </p:cNvPr>
          <p:cNvCxnSpPr>
            <a:cxnSpLocks/>
          </p:cNvCxnSpPr>
          <p:nvPr/>
        </p:nvCxnSpPr>
        <p:spPr>
          <a:xfrm flipH="1">
            <a:off x="3013268" y="2438400"/>
            <a:ext cx="10437" cy="118903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A38B09-0161-84C5-7D54-C1A9CD027A9C}"/>
              </a:ext>
            </a:extLst>
          </p:cNvPr>
          <p:cNvCxnSpPr>
            <a:cxnSpLocks/>
          </p:cNvCxnSpPr>
          <p:nvPr/>
        </p:nvCxnSpPr>
        <p:spPr>
          <a:xfrm>
            <a:off x="3013268" y="4375150"/>
            <a:ext cx="1" cy="105410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607B573-C5E0-B497-E33A-FBAEEBE92B2F}"/>
              </a:ext>
            </a:extLst>
          </p:cNvPr>
          <p:cNvSpPr/>
          <p:nvPr/>
        </p:nvSpPr>
        <p:spPr>
          <a:xfrm>
            <a:off x="2194836" y="5620227"/>
            <a:ext cx="39624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9EF72-76D4-7355-100E-04D2A60C62D8}"/>
              </a:ext>
            </a:extLst>
          </p:cNvPr>
          <p:cNvSpPr/>
          <p:nvPr/>
        </p:nvSpPr>
        <p:spPr>
          <a:xfrm>
            <a:off x="2825585" y="2617152"/>
            <a:ext cx="39624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B94597-03EB-0FE4-F990-37CD1DE70C72}"/>
              </a:ext>
            </a:extLst>
          </p:cNvPr>
          <p:cNvSpPr/>
          <p:nvPr/>
        </p:nvSpPr>
        <p:spPr>
          <a:xfrm>
            <a:off x="2815148" y="4562159"/>
            <a:ext cx="396240" cy="365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0080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AA7F-AE09-86AE-A01E-082E4E3F5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7764-1D18-E15E-83E6-8173DFC9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Innovating in Authorization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B311C-7866-6493-CE21-B61575417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3" y="1825625"/>
            <a:ext cx="68960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New!</a:t>
            </a:r>
          </a:p>
          <a:p>
            <a:r>
              <a:rPr lang="en-US" dirty="0"/>
              <a:t>Caches receive a token </a:t>
            </a:r>
            <a:r>
              <a:rPr lang="en-US" b="1" dirty="0">
                <a:solidFill>
                  <a:srgbClr val="FF0000"/>
                </a:solidFill>
              </a:rPr>
              <a:t>(T)</a:t>
            </a:r>
            <a:r>
              <a:rPr lang="en-US" dirty="0"/>
              <a:t> from the registry service.</a:t>
            </a:r>
          </a:p>
          <a:p>
            <a:pPr lvl="1"/>
            <a:r>
              <a:rPr lang="en-US" dirty="0"/>
              <a:t>The token identifies the bearer as a service part of the federation.</a:t>
            </a:r>
          </a:p>
          <a:p>
            <a:r>
              <a:rPr lang="en-US" dirty="0"/>
              <a:t>Origins can require:</a:t>
            </a:r>
          </a:p>
          <a:p>
            <a:pPr lvl="1"/>
            <a:r>
              <a:rPr lang="en-US" dirty="0"/>
              <a:t>A request be performed by a known service </a:t>
            </a:r>
            <a:r>
              <a:rPr lang="en-US" b="1" dirty="0">
                <a:solidFill>
                  <a:srgbClr val="FF0000"/>
                </a:solidFill>
              </a:rPr>
              <a:t>(T)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On behalf of an authorized client </a:t>
            </a:r>
            <a:r>
              <a:rPr lang="en-US" b="1" dirty="0">
                <a:solidFill>
                  <a:schemeClr val="accent6"/>
                </a:solidFill>
              </a:rPr>
              <a:t>(T)</a:t>
            </a:r>
            <a:r>
              <a:rPr lang="en-US" dirty="0"/>
              <a:t>.</a:t>
            </a:r>
          </a:p>
          <a:p>
            <a:r>
              <a:rPr lang="en-US" dirty="0"/>
              <a:t>Clients can no longer talk directly to origins, pretending to be a cache!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FA0468-9F07-2F3C-28A3-F79F70BBEF26}"/>
              </a:ext>
            </a:extLst>
          </p:cNvPr>
          <p:cNvSpPr/>
          <p:nvPr/>
        </p:nvSpPr>
        <p:spPr>
          <a:xfrm>
            <a:off x="2173963" y="1690688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050D80-967B-A74B-8AF7-79ED37547ED4}"/>
              </a:ext>
            </a:extLst>
          </p:cNvPr>
          <p:cNvCxnSpPr>
            <a:cxnSpLocks/>
          </p:cNvCxnSpPr>
          <p:nvPr/>
        </p:nvCxnSpPr>
        <p:spPr>
          <a:xfrm flipH="1">
            <a:off x="3008050" y="2438400"/>
            <a:ext cx="10437" cy="118903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ECAA9D-BC3E-237F-8C62-21E4140138F4}"/>
              </a:ext>
            </a:extLst>
          </p:cNvPr>
          <p:cNvGrpSpPr/>
          <p:nvPr/>
        </p:nvGrpSpPr>
        <p:grpSpPr>
          <a:xfrm>
            <a:off x="2194836" y="5429251"/>
            <a:ext cx="1636865" cy="747712"/>
            <a:chOff x="2194836" y="5429251"/>
            <a:chExt cx="1636865" cy="74771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B369497-2B48-8ADB-997D-5028A87E7BD8}"/>
                </a:ext>
              </a:extLst>
            </p:cNvPr>
            <p:cNvSpPr/>
            <p:nvPr/>
          </p:nvSpPr>
          <p:spPr>
            <a:xfrm>
              <a:off x="2194836" y="5429251"/>
              <a:ext cx="1636865" cy="74771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Client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3CF0FC-7EF6-8925-0D77-F4BDBB4C551D}"/>
                </a:ext>
              </a:extLst>
            </p:cNvPr>
            <p:cNvSpPr/>
            <p:nvPr/>
          </p:nvSpPr>
          <p:spPr>
            <a:xfrm>
              <a:off x="2194836" y="5620227"/>
              <a:ext cx="396240" cy="36576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9344A7-0B75-06AC-807C-C7439E001DE3}"/>
              </a:ext>
            </a:extLst>
          </p:cNvPr>
          <p:cNvGrpSpPr/>
          <p:nvPr/>
        </p:nvGrpSpPr>
        <p:grpSpPr>
          <a:xfrm>
            <a:off x="2815148" y="4375150"/>
            <a:ext cx="396240" cy="1054101"/>
            <a:chOff x="2815148" y="4375150"/>
            <a:chExt cx="396240" cy="105410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9F4AA2-A8AA-C613-718E-387E55A64FE7}"/>
                </a:ext>
              </a:extLst>
            </p:cNvPr>
            <p:cNvCxnSpPr>
              <a:cxnSpLocks/>
            </p:cNvCxnSpPr>
            <p:nvPr/>
          </p:nvCxnSpPr>
          <p:spPr>
            <a:xfrm>
              <a:off x="3013268" y="4375150"/>
              <a:ext cx="1" cy="105410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E54505-313C-DB7C-D0C3-8F6738D1D3EC}"/>
                </a:ext>
              </a:extLst>
            </p:cNvPr>
            <p:cNvSpPr/>
            <p:nvPr/>
          </p:nvSpPr>
          <p:spPr>
            <a:xfrm>
              <a:off x="2815148" y="4562159"/>
              <a:ext cx="396240" cy="36576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1ECBEA-BD5F-D962-CA70-BDC8E14FBC74}"/>
              </a:ext>
            </a:extLst>
          </p:cNvPr>
          <p:cNvGrpSpPr/>
          <p:nvPr/>
        </p:nvGrpSpPr>
        <p:grpSpPr>
          <a:xfrm>
            <a:off x="2173963" y="3627437"/>
            <a:ext cx="1678610" cy="747712"/>
            <a:chOff x="2173963" y="3627437"/>
            <a:chExt cx="1678610" cy="74771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95C1602-3331-1FCD-CD0D-ADDF34FC3CC5}"/>
                </a:ext>
              </a:extLst>
            </p:cNvPr>
            <p:cNvSpPr/>
            <p:nvPr/>
          </p:nvSpPr>
          <p:spPr>
            <a:xfrm>
              <a:off x="2173963" y="3627437"/>
              <a:ext cx="1678610" cy="74771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D48F5B-D2A9-8A21-4F32-4D4D5D00041F}"/>
                </a:ext>
              </a:extLst>
            </p:cNvPr>
            <p:cNvSpPr/>
            <p:nvPr/>
          </p:nvSpPr>
          <p:spPr>
            <a:xfrm>
              <a:off x="2194836" y="3826510"/>
              <a:ext cx="396240" cy="3657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85EAA6-1828-DAE4-2D3E-9F65D9FAECCF}"/>
              </a:ext>
            </a:extLst>
          </p:cNvPr>
          <p:cNvGrpSpPr/>
          <p:nvPr/>
        </p:nvGrpSpPr>
        <p:grpSpPr>
          <a:xfrm>
            <a:off x="2630170" y="2573335"/>
            <a:ext cx="802917" cy="369251"/>
            <a:chOff x="2418908" y="2613661"/>
            <a:chExt cx="802917" cy="36925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BB847B-5C99-D26E-CDCF-995683F12A72}"/>
                </a:ext>
              </a:extLst>
            </p:cNvPr>
            <p:cNvSpPr/>
            <p:nvPr/>
          </p:nvSpPr>
          <p:spPr>
            <a:xfrm>
              <a:off x="2825585" y="2617152"/>
              <a:ext cx="396240" cy="36576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3EEB41-3155-F8BB-99AA-29508A7783BA}"/>
                </a:ext>
              </a:extLst>
            </p:cNvPr>
            <p:cNvSpPr/>
            <p:nvPr/>
          </p:nvSpPr>
          <p:spPr>
            <a:xfrm>
              <a:off x="2418908" y="2613661"/>
              <a:ext cx="396240" cy="3657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1309AEE-D8EF-6CBE-D644-A5140122AA47}"/>
              </a:ext>
            </a:extLst>
          </p:cNvPr>
          <p:cNvSpPr/>
          <p:nvPr/>
        </p:nvSpPr>
        <p:spPr>
          <a:xfrm>
            <a:off x="117474" y="2438400"/>
            <a:ext cx="1678610" cy="7477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Registry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6ADB1E-EA4A-0670-64DD-67DA0DCCB137}"/>
              </a:ext>
            </a:extLst>
          </p:cNvPr>
          <p:cNvCxnSpPr>
            <a:stCxn id="18" idx="2"/>
            <a:endCxn id="5" idx="1"/>
          </p:cNvCxnSpPr>
          <p:nvPr/>
        </p:nvCxnSpPr>
        <p:spPr>
          <a:xfrm>
            <a:off x="956779" y="3186112"/>
            <a:ext cx="1217184" cy="81518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055A37C-3922-9F26-D42A-9A6CC95EF789}"/>
              </a:ext>
            </a:extLst>
          </p:cNvPr>
          <p:cNvSpPr/>
          <p:nvPr/>
        </p:nvSpPr>
        <p:spPr>
          <a:xfrm>
            <a:off x="1597964" y="3594972"/>
            <a:ext cx="396240" cy="3657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D1ABB-05FB-632F-4D58-18E02F8F059B}"/>
              </a:ext>
            </a:extLst>
          </p:cNvPr>
          <p:cNvSpPr txBox="1"/>
          <p:nvPr/>
        </p:nvSpPr>
        <p:spPr>
          <a:xfrm>
            <a:off x="8026400" y="447040"/>
            <a:ext cx="218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information about authorization, see </a:t>
            </a:r>
            <a:r>
              <a:rPr lang="en-US" dirty="0">
                <a:hlinkClick r:id="rId2"/>
              </a:rPr>
              <a:t>Justin’s talk later today</a:t>
            </a:r>
            <a:r>
              <a:rPr lang="en-US" dirty="0"/>
              <a:t>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EDAA18-AF29-91DB-0D13-0F427389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855" y="324124"/>
            <a:ext cx="1278890" cy="13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AA51-27D0-4C68-DB09-2D8E5344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💪Powering Storage Backends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B1698-165C-B4D3-A79F-736067EC38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Each origin is configured with a plugin based on the object store type:</a:t>
            </a:r>
          </a:p>
          <a:p>
            <a:r>
              <a:rPr lang="en-US" b="1" dirty="0"/>
              <a:t>S3</a:t>
            </a:r>
            <a:r>
              <a:rPr lang="en-US" dirty="0"/>
              <a:t>: Allows integration with AWS and compatible services.  Support for write, object listings, and an overhaul of error handling in the last year.</a:t>
            </a:r>
          </a:p>
          <a:p>
            <a:r>
              <a:rPr lang="en-US" b="1" dirty="0"/>
              <a:t>HTTP</a:t>
            </a:r>
            <a:r>
              <a:rPr lang="en-US" dirty="0"/>
              <a:t>: Connects generic web servers to the data federation.  Read-only.</a:t>
            </a:r>
          </a:p>
          <a:p>
            <a:r>
              <a:rPr lang="en-US" b="1" dirty="0"/>
              <a:t>Globus</a:t>
            </a:r>
            <a:r>
              <a:rPr lang="en-US" dirty="0"/>
              <a:t>: Connects a Globus collection to the federation.  Read-only.</a:t>
            </a:r>
          </a:p>
          <a:p>
            <a:r>
              <a:rPr lang="en-US" b="1" dirty="0" err="1"/>
              <a:t>xroot</a:t>
            </a:r>
            <a:r>
              <a:rPr lang="en-US" dirty="0"/>
              <a:t>: Full-featured!  The “native language” of the XRootD server.</a:t>
            </a:r>
          </a:p>
          <a:p>
            <a:r>
              <a:rPr lang="en-US" b="1" dirty="0"/>
              <a:t>POSIX</a:t>
            </a:r>
            <a:r>
              <a:rPr lang="en-US" dirty="0"/>
              <a:t>: Still the most popular!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BF4CEA-4C9D-5626-C6C5-28BC13129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880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What happens when an “overly enthusiastic user” launches </a:t>
            </a:r>
            <a:r>
              <a:rPr lang="en-US" b="1" dirty="0"/>
              <a:t>a large workload with little reuse?</a:t>
            </a:r>
          </a:p>
          <a:p>
            <a:r>
              <a:rPr lang="en-US" dirty="0"/>
              <a:t>The “throttling” component purposely slows the user requests to protect the object store.</a:t>
            </a:r>
          </a:p>
          <a:p>
            <a:r>
              <a:rPr lang="en-US" b="1" dirty="0"/>
              <a:t>Object store protection </a:t>
            </a:r>
            <a:r>
              <a:rPr lang="en-US" dirty="0"/>
              <a:t>is a core value proposition provided by the OSDF, </a:t>
            </a:r>
            <a:r>
              <a:rPr lang="en-US" i="1" dirty="0"/>
              <a:t>even without reuse</a:t>
            </a:r>
            <a:r>
              <a:rPr lang="en-US" dirty="0"/>
              <a:t>.</a:t>
            </a:r>
          </a:p>
          <a:p>
            <a:r>
              <a:rPr lang="en-US" u="sng" dirty="0"/>
              <a:t>New</a:t>
            </a:r>
            <a:r>
              <a:rPr lang="en-US" dirty="0"/>
              <a:t>: The throttle is now multi-user aware.  Only the “overly enthusiastic user” is slowed, not every user.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AE6B8-E3EB-FE87-3D4D-7681BF6353FB}"/>
              </a:ext>
            </a:extLst>
          </p:cNvPr>
          <p:cNvSpPr txBox="1"/>
          <p:nvPr/>
        </p:nvSpPr>
        <p:spPr>
          <a:xfrm>
            <a:off x="8432801" y="365125"/>
            <a:ext cx="358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about our summer plans for the Globus backend, </a:t>
            </a:r>
            <a:r>
              <a:rPr lang="en-US" dirty="0">
                <a:hlinkClick r:id="rId2"/>
              </a:rPr>
              <a:t>see the presentation today</a:t>
            </a:r>
            <a:r>
              <a:rPr lang="en-US" dirty="0"/>
              <a:t> by our summer fellow, William.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19F46-C898-4FA1-9B86-4ED84EEF11D1}"/>
              </a:ext>
            </a:extLst>
          </p:cNvPr>
          <p:cNvSpPr txBox="1"/>
          <p:nvPr/>
        </p:nvSpPr>
        <p:spPr>
          <a:xfrm>
            <a:off x="6172200" y="5435600"/>
            <a:ext cx="518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Much to do</a:t>
            </a:r>
            <a:r>
              <a:rPr lang="en-US" dirty="0"/>
              <a:t>: When HTCSS manages the workload, there’s plenty of opportunities for the AP to be aware </a:t>
            </a:r>
          </a:p>
        </p:txBody>
      </p:sp>
    </p:spTree>
    <p:extLst>
      <p:ext uri="{BB962C8B-B14F-4D97-AF65-F5344CB8AC3E}">
        <p14:creationId xmlns:p14="http://schemas.microsoft.com/office/powerpoint/2010/main" val="1152707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9E83-C79F-7259-F399-DEFBFE50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a Close Eye on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95401-FB54-5F3F-EDB3-A5F20EBEE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0" y="1825625"/>
            <a:ext cx="6985000" cy="33254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We’ve historically drowned in monitoring data – most of it not useful for operations.</a:t>
            </a:r>
          </a:p>
          <a:p>
            <a:r>
              <a:rPr lang="en-US" dirty="0"/>
              <a:t>We leverage reports from the HTCondor plugin to understand the “typical user experience” for the OSPool.</a:t>
            </a:r>
          </a:p>
          <a:p>
            <a:r>
              <a:rPr lang="en-US" dirty="0"/>
              <a:t>The OSPool APs aggregate these per-file documents and we can turn these into reports or charts.</a:t>
            </a:r>
          </a:p>
          <a:p>
            <a:r>
              <a:rPr lang="en-US" b="1" dirty="0"/>
              <a:t>Assumption</a:t>
            </a:r>
            <a:r>
              <a:rPr lang="en-US" dirty="0"/>
              <a:t>: The OSPool is distributed enough that it provides a “good proxy” for a random user.</a:t>
            </a:r>
          </a:p>
          <a:p>
            <a:pPr lvl="1"/>
            <a:r>
              <a:rPr lang="en-US" dirty="0"/>
              <a:t>Has been essential for spotting common failure cases which have identified ~half dozen serious bugs.</a:t>
            </a:r>
          </a:p>
          <a:p>
            <a:r>
              <a:rPr lang="en-US" b="1" dirty="0"/>
              <a:t>TODO</a:t>
            </a:r>
            <a:r>
              <a:rPr lang="en-US" dirty="0"/>
              <a:t>: Working to better separate “infrastructure problems” (random EOF) from “user problems” (404 file not found).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F5410-FEC9-9A73-E444-A29202B43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8" y="1825625"/>
            <a:ext cx="3526681" cy="456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A2BF3-74EC-2574-CEC8-B81757C21CE2}"/>
              </a:ext>
            </a:extLst>
          </p:cNvPr>
          <p:cNvSpPr txBox="1"/>
          <p:nvPr/>
        </p:nvSpPr>
        <p:spPr>
          <a:xfrm>
            <a:off x="7934960" y="365125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deeper dive in monitoring, </a:t>
            </a:r>
            <a:r>
              <a:rPr lang="en-US" dirty="0">
                <a:hlinkClick r:id="rId3"/>
              </a:rPr>
              <a:t>check out Patrick’s talk</a:t>
            </a:r>
            <a:r>
              <a:rPr lang="en-US" dirty="0"/>
              <a:t> on Wednesday.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0C6CD-9CA2-F619-69C2-2A9E99F2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312" y="223520"/>
            <a:ext cx="1425487" cy="146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3523B-D4FF-4B87-408D-A9A0A2239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05" y="5035191"/>
            <a:ext cx="6814894" cy="171317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C39A2B-20FF-E8A9-6903-E452814E9F53}"/>
              </a:ext>
            </a:extLst>
          </p:cNvPr>
          <p:cNvSpPr/>
          <p:nvPr/>
        </p:nvSpPr>
        <p:spPr>
          <a:xfrm>
            <a:off x="10901680" y="5273040"/>
            <a:ext cx="472439" cy="436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5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E3A2B-5709-9D54-65A9-4B584E937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2B48-C901-EFFE-9135-248FD272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a Close Eye on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1FA8-8F95-71A0-CE8D-8542F701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0" y="1825625"/>
            <a:ext cx="4292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still maintain various internal dashboards, typically Grafana-based.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Pushing more toward identifying errors and problems – less “big pretty numbers”.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69DE3-9E97-88BF-E676-A3F27639BF84}"/>
              </a:ext>
            </a:extLst>
          </p:cNvPr>
          <p:cNvSpPr txBox="1"/>
          <p:nvPr/>
        </p:nvSpPr>
        <p:spPr>
          <a:xfrm>
            <a:off x="7934960" y="365125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deeper dive in monitoring, </a:t>
            </a:r>
            <a:r>
              <a:rPr lang="en-US" dirty="0">
                <a:hlinkClick r:id="rId2"/>
              </a:rPr>
              <a:t>check out Patrick’s talk</a:t>
            </a:r>
            <a:r>
              <a:rPr lang="en-US" dirty="0"/>
              <a:t> on Wednesday.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790B0-5D5A-5247-8612-A7211FBF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12" y="223520"/>
            <a:ext cx="1425487" cy="14671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9D8F88-5981-9C46-61BF-9C457FC53972}"/>
              </a:ext>
            </a:extLst>
          </p:cNvPr>
          <p:cNvGrpSpPr/>
          <p:nvPr/>
        </p:nvGrpSpPr>
        <p:grpSpPr>
          <a:xfrm>
            <a:off x="162560" y="2153920"/>
            <a:ext cx="6795647" cy="3703399"/>
            <a:chOff x="162560" y="2153920"/>
            <a:chExt cx="6795647" cy="3703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419A25-D812-4B96-1146-4862A8CA0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560" y="2153920"/>
              <a:ext cx="6795647" cy="2978226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602DE7-B87B-E2F4-A24A-87E81DF6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560" y="5132146"/>
              <a:ext cx="6795647" cy="725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55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BB1F-3D71-EC1A-5421-957228E0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Pathfinders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DEDE-FBFB-AC99-3942-F51551DFE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7761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Pelican was funded as part of NSF’s “National Data Cloud” for Climate initiative in 2023.</a:t>
            </a:r>
          </a:p>
          <a:p>
            <a:pPr lvl="1"/>
            <a:r>
              <a:rPr lang="en-US" dirty="0"/>
              <a:t>The NDC brings together a broad set of domain science and cyberinfrastructure projects, allowing one to assemble end-to-end approaches spanning the vertical stack of expertise.</a:t>
            </a:r>
          </a:p>
          <a:p>
            <a:r>
              <a:rPr lang="en-US" dirty="0"/>
              <a:t>The NDC Pathfinders collaboration consists of Pelican and 4 earth science-driven projects that aim to show potential approaches (“paths”) through the NSF-funded cyberinfrastructure.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2975D9-B04B-21A3-EA67-EAFDE17B8F65}"/>
              </a:ext>
            </a:extLst>
          </p:cNvPr>
          <p:cNvGrpSpPr/>
          <p:nvPr/>
        </p:nvGrpSpPr>
        <p:grpSpPr>
          <a:xfrm>
            <a:off x="6096000" y="2234347"/>
            <a:ext cx="6096000" cy="3475256"/>
            <a:chOff x="6096000" y="2234347"/>
            <a:chExt cx="6096000" cy="3475256"/>
          </a:xfrm>
        </p:grpSpPr>
        <p:pic>
          <p:nvPicPr>
            <p:cNvPr id="2050" name="Picture 2" descr="NDCC Team Image">
              <a:extLst>
                <a:ext uri="{FF2B5EF4-FFF2-40B4-BE49-F238E27FC236}">
                  <a16:creationId xmlns:a16="http://schemas.microsoft.com/office/drawing/2014/main" id="{627C68FA-5F2F-932B-FF0D-394742BD7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880678"/>
              <a:ext cx="6096000" cy="28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F6EC96-62B3-4989-EEAE-45FA59758D7D}"/>
                </a:ext>
              </a:extLst>
            </p:cNvPr>
            <p:cNvSpPr txBox="1"/>
            <p:nvPr/>
          </p:nvSpPr>
          <p:spPr>
            <a:xfrm>
              <a:off x="6522720" y="2234347"/>
              <a:ext cx="5242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NDC Pathfinders Collaboration at Madison in 2024.</a:t>
              </a:r>
              <a:br>
                <a:rPr lang="en-US" dirty="0"/>
              </a:br>
              <a:r>
                <a:rPr lang="en-US" dirty="0">
                  <a:hlinkClick r:id="rId3"/>
                </a:rPr>
                <a:t>https://ndc-pathfinders.org/</a:t>
              </a:r>
              <a:r>
                <a:rPr lang="en-US" dirty="0"/>
                <a:t>  </a:t>
              </a:r>
            </a:p>
          </p:txBody>
        </p:sp>
      </p:grpSp>
      <p:pic>
        <p:nvPicPr>
          <p:cNvPr id="6" name="Picture 6" descr="CHTC Logo">
            <a:extLst>
              <a:ext uri="{FF2B5EF4-FFF2-40B4-BE49-F238E27FC236}">
                <a16:creationId xmlns:a16="http://schemas.microsoft.com/office/drawing/2014/main" id="{D2ABA474-394A-92CD-2B5C-F4BC0B367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37798" r="27917" b="15590"/>
          <a:stretch>
            <a:fillRect/>
          </a:stretch>
        </p:blipFill>
        <p:spPr bwMode="auto">
          <a:xfrm>
            <a:off x="838200" y="5601745"/>
            <a:ext cx="5257800" cy="12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0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D663-F7F4-F072-9AC0-74C8EBD6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Pelican and Throughput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33BF5-2A77-8AA6-7352-E1108E534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71039"/>
            <a:ext cx="10515600" cy="21437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The Pelican Project builds a software platform that delivers data to throughput computing.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9AFCEA-D214-D1B0-F2AB-2C1238186C93}"/>
              </a:ext>
            </a:extLst>
          </p:cNvPr>
          <p:cNvSpPr txBox="1">
            <a:spLocks/>
          </p:cNvSpPr>
          <p:nvPr/>
        </p:nvSpPr>
        <p:spPr>
          <a:xfrm>
            <a:off x="2131058" y="5059680"/>
            <a:ext cx="7929881" cy="10058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3000"/>
                </a:schemeClr>
              </a:gs>
              <a:gs pos="100000">
                <a:srgbClr val="CFE4FF"/>
              </a:gs>
              <a:gs pos="100000">
                <a:srgbClr val="0885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/>
              <a:t>The OSDF (Open Science Data Federation) is a global deployment of the platform.</a:t>
            </a:r>
          </a:p>
        </p:txBody>
      </p:sp>
    </p:spTree>
    <p:extLst>
      <p:ext uri="{BB962C8B-B14F-4D97-AF65-F5344CB8AC3E}">
        <p14:creationId xmlns:p14="http://schemas.microsoft.com/office/powerpoint/2010/main" val="62616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726C2-061E-2D63-22B2-718EDF7A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NCAR Research Data 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7A243-52B0-5B56-648E-362671B6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80" y="1825624"/>
            <a:ext cx="4911391" cy="45446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NCAR’s part in the NDC Pathfinders is to make its data available through the OSDF and to inspire its community on how to leverage it.</a:t>
            </a:r>
          </a:p>
          <a:p>
            <a:r>
              <a:rPr lang="en-US" dirty="0"/>
              <a:t>In May 2025, NCAR’s Research Data Archive (RDA) switched all its HTTP-based download links to use the OSDF.</a:t>
            </a:r>
          </a:p>
          <a:p>
            <a:r>
              <a:rPr lang="en-US" dirty="0"/>
              <a:t>More importantly, Harsha </a:t>
            </a:r>
            <a:r>
              <a:rPr lang="en-US" dirty="0" err="1"/>
              <a:t>Hampapura</a:t>
            </a:r>
            <a:r>
              <a:rPr lang="en-US" dirty="0"/>
              <a:t> has been developing material for the community demonstrating </a:t>
            </a:r>
            <a:r>
              <a:rPr lang="en-US" dirty="0">
                <a:hlinkClick r:id="rId2"/>
              </a:rPr>
              <a:t>how the OSDF can be leveraged </a:t>
            </a:r>
            <a:r>
              <a:rPr lang="en-US" dirty="0"/>
              <a:t>via environments including Jupyter, OSPool, and </a:t>
            </a:r>
            <a:r>
              <a:rPr lang="en-US" dirty="0" err="1"/>
              <a:t>Dask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7DFA2-C3D6-2B46-6A72-20AD72EE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4104640" cy="243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90177-78DF-581D-1492-FD2FFA5F1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9262"/>
            <a:ext cx="2790872" cy="2501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B97C0-64E2-33CD-8C41-E9C85A58C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310" y="4349262"/>
            <a:ext cx="1751330" cy="1901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68262-A53E-B0D6-33F8-B3748FC13C6C}"/>
              </a:ext>
            </a:extLst>
          </p:cNvPr>
          <p:cNvSpPr txBox="1"/>
          <p:nvPr/>
        </p:nvSpPr>
        <p:spPr>
          <a:xfrm>
            <a:off x="1717040" y="1690688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View from a single OSDF cache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A6166-7759-961A-0010-5219C2381BA2}"/>
              </a:ext>
            </a:extLst>
          </p:cNvPr>
          <p:cNvSpPr txBox="1"/>
          <p:nvPr/>
        </p:nvSpPr>
        <p:spPr>
          <a:xfrm>
            <a:off x="7985760" y="487680"/>
            <a:ext cx="282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learn more about using the NCAR data via OSDF, </a:t>
            </a:r>
            <a:r>
              <a:rPr lang="en-US" dirty="0">
                <a:hlinkClick r:id="rId6"/>
              </a:rPr>
              <a:t>see Harsha’s talk tomorrow</a:t>
            </a:r>
            <a:r>
              <a:rPr lang="en-US" dirty="0"/>
              <a:t>.</a:t>
            </a:r>
          </a:p>
        </p:txBody>
      </p:sp>
      <p:pic>
        <p:nvPicPr>
          <p:cNvPr id="4098" name="Picture 2" descr="Climate Physics">
            <a:extLst>
              <a:ext uri="{FF2B5EF4-FFF2-40B4-BE49-F238E27FC236}">
                <a16:creationId xmlns:a16="http://schemas.microsoft.com/office/drawing/2014/main" id="{A28CBFC9-58FC-6745-BEBF-ACF1E943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729" y="230188"/>
            <a:ext cx="1128526" cy="1332905"/>
          </a:xfrm>
          <a:prstGeom prst="rect">
            <a:avLst/>
          </a:prstGeom>
          <a:noFill/>
          <a:effectLst>
            <a:softEdge rad="6140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3D208-4094-7652-A6FE-1F50ADE65A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0000"/>
          <a:stretch>
            <a:fillRect/>
          </a:stretch>
        </p:blipFill>
        <p:spPr>
          <a:xfrm>
            <a:off x="9361471" y="1660842"/>
            <a:ext cx="28305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E63F-5A88-3B95-E219-0F5F10DD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NAIRR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E377-13D0-7636-5CA0-5C9C6F95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9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Pelican is one of the data-centric projects of the National AI Research Resource (NAIRR) Pilot.  We collaborate with the </a:t>
            </a:r>
            <a:r>
              <a:rPr lang="en-US" dirty="0">
                <a:hlinkClick r:id="rId2"/>
              </a:rPr>
              <a:t>National Data Platform</a:t>
            </a:r>
            <a:r>
              <a:rPr lang="en-US" dirty="0"/>
              <a:t>, which builds out data analysis services on top of the </a:t>
            </a:r>
            <a:r>
              <a:rPr lang="en-US" dirty="0">
                <a:hlinkClick r:id="rId3"/>
              </a:rPr>
              <a:t>NRP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Our plans:</a:t>
            </a:r>
          </a:p>
          <a:p>
            <a:r>
              <a:rPr lang="en-US" dirty="0"/>
              <a:t>Provide technology (Python </a:t>
            </a:r>
            <a:r>
              <a:rPr lang="en-US" dirty="0" err="1"/>
              <a:t>FSSpec</a:t>
            </a:r>
            <a:r>
              <a:rPr lang="en-US" dirty="0"/>
              <a:t> library) to allow common AI tools (PyTorch) to stream from the OSDF.</a:t>
            </a:r>
          </a:p>
          <a:p>
            <a:r>
              <a:rPr lang="en-US" dirty="0"/>
              <a:t>Ensure NAIRR datasets are available via the OSDF.</a:t>
            </a:r>
          </a:p>
          <a:p>
            <a:r>
              <a:rPr lang="en-US" dirty="0"/>
              <a:t>With PATh, show the the vision of Throughput machine learning to train ensembles of models and high throughput inference.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9AFF4-E016-672B-751F-2171609B993B}"/>
              </a:ext>
            </a:extLst>
          </p:cNvPr>
          <p:cNvSpPr txBox="1"/>
          <p:nvPr/>
        </p:nvSpPr>
        <p:spPr>
          <a:xfrm>
            <a:off x="4029075" y="5988734"/>
            <a:ext cx="41338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Watch this space!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2B1D0-CFB2-07DB-A75E-20B5872B6DC1}"/>
              </a:ext>
            </a:extLst>
          </p:cNvPr>
          <p:cNvSpPr txBox="1"/>
          <p:nvPr/>
        </p:nvSpPr>
        <p:spPr>
          <a:xfrm>
            <a:off x="6807200" y="566241"/>
            <a:ext cx="326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an NDP / OSDF / Pelican example, check out </a:t>
            </a:r>
            <a:r>
              <a:rPr lang="en-US" dirty="0">
                <a:hlinkClick r:id="rId4"/>
              </a:rPr>
              <a:t>Curt Dodd’s talk on Friday</a:t>
            </a:r>
            <a:r>
              <a:rPr lang="en-US" dirty="0"/>
              <a:t>.</a:t>
            </a:r>
          </a:p>
        </p:txBody>
      </p:sp>
      <p:pic>
        <p:nvPicPr>
          <p:cNvPr id="5122" name="Picture 2" descr="Staff - IfA Staff">
            <a:extLst>
              <a:ext uri="{FF2B5EF4-FFF2-40B4-BE49-F238E27FC236}">
                <a16:creationId xmlns:a16="http://schemas.microsoft.com/office/drawing/2014/main" id="{E368645F-8D8D-F0A3-22B3-165119E5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299" y="230188"/>
            <a:ext cx="1460500" cy="1460500"/>
          </a:xfrm>
          <a:prstGeom prst="rect">
            <a:avLst/>
          </a:prstGeom>
          <a:noFill/>
          <a:effectLst>
            <a:softEdge rad="7659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2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8607-1692-6BDD-19FB-112B5CD5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Retiring the old OSDF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0475-C6BB-3213-CA88-3B7060F63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1825625"/>
            <a:ext cx="74295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Before the Pelican Project was funded, the OSDF was built “one patch at a time”:</a:t>
            </a:r>
          </a:p>
          <a:p>
            <a:r>
              <a:rPr lang="en-US" dirty="0"/>
              <a:t>2011: The AAA project (NSF #1104664) developed a file cache based on the XRootD software.</a:t>
            </a:r>
          </a:p>
          <a:p>
            <a:r>
              <a:rPr lang="en-US" dirty="0"/>
              <a:t>2015: Started by deploying XRootD-based caches for the </a:t>
            </a:r>
            <a:r>
              <a:rPr lang="en-US" dirty="0">
                <a:hlinkClick r:id="rId2"/>
              </a:rPr>
              <a:t>Stash filesystem @ UChicago</a:t>
            </a:r>
            <a:r>
              <a:rPr lang="en-US" dirty="0"/>
              <a:t>.</a:t>
            </a:r>
          </a:p>
          <a:p>
            <a:r>
              <a:rPr lang="en-US" dirty="0"/>
              <a:t>2020: </a:t>
            </a:r>
            <a:r>
              <a:rPr lang="en-US" dirty="0">
                <a:hlinkClick r:id="rId3"/>
              </a:rPr>
              <a:t>Grew into a generic system</a:t>
            </a:r>
            <a:r>
              <a:rPr lang="en-US" dirty="0"/>
              <a:t> for multiple origins.  Leveraged WLCG services for </a:t>
            </a:r>
            <a:r>
              <a:rPr lang="en-US" dirty="0" err="1"/>
              <a:t>GeoIP</a:t>
            </a:r>
            <a:r>
              <a:rPr lang="en-US" dirty="0"/>
              <a:t> and OSG Topology for cache discovery.</a:t>
            </a:r>
          </a:p>
          <a:p>
            <a:r>
              <a:rPr lang="en-US" dirty="0"/>
              <a:t>2023: Pelican Project started, re-engineering the federation components while keeping OSDF operational.</a:t>
            </a:r>
          </a:p>
          <a:p>
            <a:r>
              <a:rPr lang="en-US" b="1" dirty="0"/>
              <a:t>2025: Retired the pre-Pelican components in OSDF!</a:t>
            </a:r>
          </a:p>
        </p:txBody>
      </p:sp>
      <p:pic>
        <p:nvPicPr>
          <p:cNvPr id="3074" name="Picture 2" descr="So Long and Thanks for all the Fish">
            <a:extLst>
              <a:ext uri="{FF2B5EF4-FFF2-40B4-BE49-F238E27FC236}">
                <a16:creationId xmlns:a16="http://schemas.microsoft.com/office/drawing/2014/main" id="{04FE31DF-9634-10CE-1018-751318CA1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6"/>
            <a:ext cx="27236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0571E-2A5C-39C2-759C-53EEDE99FC1C}"/>
              </a:ext>
            </a:extLst>
          </p:cNvPr>
          <p:cNvSpPr txBox="1"/>
          <p:nvPr/>
        </p:nvSpPr>
        <p:spPr>
          <a:xfrm>
            <a:off x="749300" y="6176964"/>
            <a:ext cx="2812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from </a:t>
            </a:r>
            <a:r>
              <a:rPr lang="en-US" sz="1000" dirty="0">
                <a:hlinkClick r:id="rId5"/>
              </a:rPr>
              <a:t>https://www.amazon.com/So-Long-Thanks-all-Fish/dp/0671525808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49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09B63-1878-3CEE-5E12-AF82307E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 from Above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3F14D-6097-390D-44DD-611D629C2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5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F377E-D2E9-5200-CBC7-DEBA97D3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🎂Pelican is now &gt;1 yr old🎂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B5314-9364-38EE-25A1-D9AB9601C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058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Condor Project is 40; the OSG Consortium is 20; the Pelican Project is 1.</a:t>
            </a:r>
          </a:p>
          <a:p>
            <a:r>
              <a:rPr lang="en-US" dirty="0"/>
              <a:t>The “translational CS” loop is just starting!</a:t>
            </a:r>
          </a:p>
          <a:p>
            <a:pPr lvl="1"/>
            <a:r>
              <a:rPr lang="en-US" dirty="0"/>
              <a:t>The laboratory is churning out new ideas – still iterating on fundamental concepts.</a:t>
            </a:r>
          </a:p>
          <a:p>
            <a:pPr lvl="1"/>
            <a:r>
              <a:rPr lang="en-US" dirty="0"/>
              <a:t>The local – the OSDF – is now 100% Pelican.</a:t>
            </a:r>
          </a:p>
          <a:p>
            <a:pPr lvl="1"/>
            <a:r>
              <a:rPr lang="en-US" dirty="0"/>
              <a:t>We are rapidly building out the community.</a:t>
            </a:r>
          </a:p>
        </p:txBody>
      </p:sp>
      <p:pic>
        <p:nvPicPr>
          <p:cNvPr id="1030" name="Picture 6" descr="CHTC Logo">
            <a:extLst>
              <a:ext uri="{FF2B5EF4-FFF2-40B4-BE49-F238E27FC236}">
                <a16:creationId xmlns:a16="http://schemas.microsoft.com/office/drawing/2014/main" id="{DA732973-BCD4-718D-86E2-B7D69DEFF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27917"/>
          <a:stretch>
            <a:fillRect/>
          </a:stretch>
        </p:blipFill>
        <p:spPr bwMode="auto">
          <a:xfrm>
            <a:off x="6412394" y="1825625"/>
            <a:ext cx="5334000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AE55B1-3CAC-4AD5-7DD0-2CDA516FE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94" y="4572000"/>
            <a:ext cx="1968500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8194E-E829-FFF8-F3F5-A11C4EB43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894" y="4572000"/>
            <a:ext cx="2797646" cy="1524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090B8-953A-4498-F6BC-6882D6AF5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94" y="5731514"/>
            <a:ext cx="3634412" cy="10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4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E2B24-0D16-94E4-E442-B553F9FA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the Community?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A39D2-A67D-B3FD-FD19-3CA4FF8F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“locale” is the data federation.  </a:t>
            </a:r>
            <a:r>
              <a:rPr lang="en-US" u="sng" dirty="0"/>
              <a:t>Who is the community?</a:t>
            </a:r>
          </a:p>
          <a:p>
            <a:r>
              <a:rPr lang="en-US" b="1" dirty="0"/>
              <a:t>OSPool users</a:t>
            </a:r>
            <a:r>
              <a:rPr lang="en-US" dirty="0"/>
              <a:t> leveraging the OSDF for powering computational workflows across the nation.</a:t>
            </a:r>
          </a:p>
          <a:p>
            <a:r>
              <a:rPr lang="en-US" b="1" dirty="0"/>
              <a:t>UW-Madison researchers</a:t>
            </a:r>
            <a:r>
              <a:rPr lang="en-US" dirty="0"/>
              <a:t> using the ‘UWDF’ for on-campus data.</a:t>
            </a:r>
          </a:p>
          <a:p>
            <a:r>
              <a:rPr lang="en-US" b="1" dirty="0"/>
              <a:t>Collaborations</a:t>
            </a:r>
            <a:r>
              <a:rPr lang="en-US" dirty="0"/>
              <a:t>, like LIGO, distributing data to large-scale workloads.</a:t>
            </a:r>
          </a:p>
          <a:p>
            <a:r>
              <a:rPr lang="en-US" b="1" dirty="0"/>
              <a:t>Individual PIs </a:t>
            </a:r>
            <a:r>
              <a:rPr lang="en-US" dirty="0"/>
              <a:t>publishing &amp; sharing their own datasets.</a:t>
            </a:r>
          </a:p>
          <a:p>
            <a:r>
              <a:rPr lang="en-US" dirty="0"/>
              <a:t>Scientists reading out </a:t>
            </a:r>
            <a:r>
              <a:rPr lang="en-US" b="1" dirty="0"/>
              <a:t>community datasets </a:t>
            </a:r>
            <a:r>
              <a:rPr lang="en-US" dirty="0"/>
              <a:t>(NCAR data).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D96BF-AAA9-DB0D-945A-B2AEA825B56D}"/>
              </a:ext>
            </a:extLst>
          </p:cNvPr>
          <p:cNvSpPr txBox="1"/>
          <p:nvPr/>
        </p:nvSpPr>
        <p:spPr>
          <a:xfrm>
            <a:off x="1390650" y="5398998"/>
            <a:ext cx="94107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You are an essential part of this project!</a:t>
            </a:r>
          </a:p>
          <a:p>
            <a:pPr algn="ctr"/>
            <a:r>
              <a:rPr lang="en-US" sz="3600" dirty="0"/>
              <a:t>Broadening the community makes Pelican better!</a:t>
            </a:r>
          </a:p>
        </p:txBody>
      </p:sp>
    </p:spTree>
    <p:extLst>
      <p:ext uri="{BB962C8B-B14F-4D97-AF65-F5344CB8AC3E}">
        <p14:creationId xmlns:p14="http://schemas.microsoft.com/office/powerpoint/2010/main" val="1223438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023A-E162-D2F8-4B15-B15D49A2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Love Feedback!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F5F83-278C-7833-AE72-340373CA5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Pelican sits at the “infrastructure layer” and is not always visible to the user.</a:t>
            </a:r>
          </a:p>
          <a:p>
            <a:r>
              <a:rPr lang="en-US" dirty="0"/>
              <a:t>We value your participation in events like HTC25 – please strike up a conversation with a Pelican!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59641-E1CE-0123-FB14-DD3481B4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1" y="325120"/>
            <a:ext cx="5477844" cy="1569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CBF30-9F08-E51D-FDC0-E81D56B64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81" y="1894636"/>
            <a:ext cx="5477843" cy="1569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A0A4B-D524-D8B3-718F-B4A00B00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24" y="324338"/>
            <a:ext cx="5235875" cy="1500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97F3B-E733-387B-1B16-554D82332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723" y="1741609"/>
            <a:ext cx="5235875" cy="77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F929-DC00-6894-F258-09FE4CA5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A147-DAE2-29F7-280F-9184BB82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supported by the National Science Foundation under Cooperative Agreements OAC-2331480. Any opinions, findings, conclusions or recommendations expressed in this material are those of the authors and do not necessarily reflect the views of the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2442103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A3B0B-1E36-AB9A-4E5C-D48B33FE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– Things Coming Up in 2025!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8AC8A-734D-9B66-1708-1A9A9CF49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As you meet with us in the coffee breaks this week, ask about any of these upcoming development topics for the next year:</a:t>
            </a:r>
          </a:p>
          <a:p>
            <a:r>
              <a:rPr lang="en-US" dirty="0"/>
              <a:t>Improved cache storage management as part of the Kingfisher project.</a:t>
            </a:r>
          </a:p>
          <a:p>
            <a:r>
              <a:rPr lang="en-US" dirty="0"/>
              <a:t>Deployment of high-availability central components.</a:t>
            </a:r>
          </a:p>
          <a:p>
            <a:r>
              <a:rPr lang="en-US" dirty="0"/>
              <a:t>Origins behind firewalls – no incoming connectivity.</a:t>
            </a:r>
          </a:p>
          <a:p>
            <a:r>
              <a:rPr lang="en-US" dirty="0"/>
              <a:t>User-shareable “collections”.</a:t>
            </a:r>
          </a:p>
          <a:p>
            <a:r>
              <a:rPr lang="en-US" dirty="0"/>
              <a:t>Write-through caches</a:t>
            </a:r>
          </a:p>
          <a:p>
            <a:r>
              <a:rPr lang="en-US" dirty="0"/>
              <a:t>Cache integration with S3 storage</a:t>
            </a:r>
          </a:p>
          <a:p>
            <a:r>
              <a:rPr lang="en-US" dirty="0"/>
              <a:t>Finish Globus integration</a:t>
            </a:r>
          </a:p>
        </p:txBody>
      </p:sp>
    </p:spTree>
    <p:extLst>
      <p:ext uri="{BB962C8B-B14F-4D97-AF65-F5344CB8AC3E}">
        <p14:creationId xmlns:p14="http://schemas.microsoft.com/office/powerpoint/2010/main" val="264508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C110-F22D-2829-2496-51F88C3F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            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EBC614-B3CC-8B54-BA30-259BF2713942}"/>
              </a:ext>
            </a:extLst>
          </p:cNvPr>
          <p:cNvSpPr txBox="1">
            <a:spLocks/>
          </p:cNvSpPr>
          <p:nvPr/>
        </p:nvSpPr>
        <p:spPr>
          <a:xfrm>
            <a:off x="6045200" y="862965"/>
            <a:ext cx="5308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 By Analogy…</a:t>
            </a:r>
          </a:p>
        </p:txBody>
      </p:sp>
      <p:pic>
        <p:nvPicPr>
          <p:cNvPr id="3074" name="Picture 2" descr="BrandAssets Logos  NSymbol">
            <a:extLst>
              <a:ext uri="{FF2B5EF4-FFF2-40B4-BE49-F238E27FC236}">
                <a16:creationId xmlns:a16="http://schemas.microsoft.com/office/drawing/2014/main" id="{D5757324-C61E-F7F8-F0EA-8944F2CEE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17375" r="38074" b="16913"/>
          <a:stretch/>
        </p:blipFill>
        <p:spPr bwMode="auto">
          <a:xfrm>
            <a:off x="990600" y="2355850"/>
            <a:ext cx="1511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7F97D-BB4A-834B-9D49-4CED68E67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292350"/>
            <a:ext cx="2273300" cy="227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CE3C7-601C-603A-D4CF-681681DBD40F}"/>
              </a:ext>
            </a:extLst>
          </p:cNvPr>
          <p:cNvSpPr txBox="1"/>
          <p:nvPr/>
        </p:nvSpPr>
        <p:spPr>
          <a:xfrm>
            <a:off x="2501900" y="3013501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DAF92-B5E7-7A52-0F76-90BFB5A1E7ED}"/>
              </a:ext>
            </a:extLst>
          </p:cNvPr>
          <p:cNvSpPr txBox="1"/>
          <p:nvPr/>
        </p:nvSpPr>
        <p:spPr>
          <a:xfrm>
            <a:off x="822960" y="4978400"/>
            <a:ext cx="485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“Netflix for Science”</a:t>
            </a:r>
          </a:p>
          <a:p>
            <a:endParaRPr lang="en-US" dirty="0"/>
          </a:p>
          <a:p>
            <a:r>
              <a:rPr lang="en-US" dirty="0"/>
              <a:t>Allowing computational workloads to stream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AA2C1-C112-84CC-22B8-2152CCA9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40" y="0"/>
            <a:ext cx="1432943" cy="11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80657-ABD8-740B-6B14-352BEBF17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D5A1-526E-512E-24C9-0D3BAEB2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            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70CBB5-4A7B-33A0-DD25-86745F754E58}"/>
              </a:ext>
            </a:extLst>
          </p:cNvPr>
          <p:cNvSpPr txBox="1">
            <a:spLocks/>
          </p:cNvSpPr>
          <p:nvPr/>
        </p:nvSpPr>
        <p:spPr>
          <a:xfrm>
            <a:off x="6045200" y="862965"/>
            <a:ext cx="5308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 By Analogy…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505CA-57B2-D535-479A-6455550A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265" y="2292350"/>
            <a:ext cx="2273300" cy="227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0164E-49C2-188E-CD67-B37268B88B07}"/>
              </a:ext>
            </a:extLst>
          </p:cNvPr>
          <p:cNvSpPr txBox="1"/>
          <p:nvPr/>
        </p:nvSpPr>
        <p:spPr>
          <a:xfrm>
            <a:off x="7937065" y="3044296"/>
            <a:ext cx="7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1A7DC-FB53-3FC2-D0BA-C4C11C21A3A6}"/>
              </a:ext>
            </a:extLst>
          </p:cNvPr>
          <p:cNvSpPr txBox="1"/>
          <p:nvPr/>
        </p:nvSpPr>
        <p:spPr>
          <a:xfrm>
            <a:off x="6065085" y="4985168"/>
            <a:ext cx="485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“Cloudflare for Science”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Infrastructure for scaling access to your storage</a:t>
            </a:r>
          </a:p>
        </p:txBody>
      </p:sp>
      <p:pic>
        <p:nvPicPr>
          <p:cNvPr id="5122" name="Picture 2" descr="Cloudflare Press Kit | Cloudflare">
            <a:extLst>
              <a:ext uri="{FF2B5EF4-FFF2-40B4-BE49-F238E27FC236}">
                <a16:creationId xmlns:a16="http://schemas.microsoft.com/office/drawing/2014/main" id="{16688BC4-D153-F040-78D9-6C09260DF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3135" b="21467"/>
          <a:stretch/>
        </p:blipFill>
        <p:spPr bwMode="auto">
          <a:xfrm>
            <a:off x="3606802" y="2686368"/>
            <a:ext cx="4330263" cy="154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D40AF-CFC7-72DF-F0F3-959E36ECD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40" y="0"/>
            <a:ext cx="1432943" cy="11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7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F0D48-A560-7012-764A-B1EADE0B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enabling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53BCF-D5C5-867C-5E87-842CF45D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984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LIGO collaboration stores their interferometer data at Caltech.</a:t>
            </a:r>
          </a:p>
          <a:p>
            <a:pPr lvl="1"/>
            <a:r>
              <a:rPr lang="en-US" dirty="0"/>
              <a:t>Scientists around the world want to access and use it from the computing </a:t>
            </a:r>
            <a:r>
              <a:rPr lang="en-US" i="1" dirty="0"/>
              <a:t>they</a:t>
            </a:r>
            <a:r>
              <a:rPr lang="en-US" dirty="0"/>
              <a:t> have access to.</a:t>
            </a:r>
          </a:p>
          <a:p>
            <a:pPr lvl="1"/>
            <a:r>
              <a:rPr lang="en-US" dirty="0"/>
              <a:t>LIGO wants to enable science beyond the (finite) compute capacity at Caltech.</a:t>
            </a:r>
          </a:p>
          <a:p>
            <a:r>
              <a:rPr lang="en-US" dirty="0"/>
              <a:t>LIGO has connected their proprietary and public data to the OSDF.</a:t>
            </a:r>
          </a:p>
          <a:p>
            <a:pPr lvl="1"/>
            <a:r>
              <a:rPr lang="en-US" dirty="0"/>
              <a:t>Any browser, python notebook, or compute cluster access LIGO data via the OSDF.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C1BAE58-4B64-8C91-2930-395262E5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100" y="0"/>
            <a:ext cx="2533900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777E6-4F92-4BF2-5ED8-AC8B2DAB8764}"/>
              </a:ext>
            </a:extLst>
          </p:cNvPr>
          <p:cNvSpPr txBox="1"/>
          <p:nvPr/>
        </p:nvSpPr>
        <p:spPr>
          <a:xfrm>
            <a:off x="6412394" y="5247076"/>
            <a:ext cx="5164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2024, LIGO moved 27PB of objects; 200TB of unique data.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79F81-6E63-3AEC-1A7F-0B302B65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42" y="1326935"/>
            <a:ext cx="6413358" cy="360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43565-4400-2C74-F2FE-F73B62CF8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11" y="0"/>
            <a:ext cx="1432943" cy="11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3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76DF-EEED-BB62-D758-3F10AC1B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“the big guys”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A644A-B21F-8AB6-86E0-D0295E6A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6987" cy="33707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U. Hawaii, an individual PI - Curt Dodds – uses their CC*-funded storage to share data from the SPIN4D project</a:t>
            </a:r>
          </a:p>
          <a:p>
            <a:pPr lvl="1"/>
            <a:r>
              <a:rPr lang="en-US" sz="1800" dirty="0">
                <a:effectLst/>
                <a:latin typeface="NimbusRomNo9L"/>
              </a:rPr>
              <a:t>doi:10.5281/zenodo.13879854 </a:t>
            </a:r>
            <a:endParaRPr lang="en-US" dirty="0"/>
          </a:p>
          <a:p>
            <a:r>
              <a:rPr lang="en-US" dirty="0"/>
              <a:t>If you use the SPIN4D notebook to explore their dataset, you use the OSDF!</a:t>
            </a:r>
          </a:p>
          <a:p>
            <a:pPr lvl="1"/>
            <a:r>
              <a:rPr lang="en-US" dirty="0">
                <a:hlinkClick r:id="rId2"/>
              </a:rPr>
              <a:t>https://github.com/ifauh/spin4d-data/blob/v0.5/spin4d-data-exploration.ipynb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EBA40E-2CB4-31DB-7DBE-8056E08750C1}"/>
              </a:ext>
            </a:extLst>
          </p:cNvPr>
          <p:cNvSpPr/>
          <p:nvPr/>
        </p:nvSpPr>
        <p:spPr>
          <a:xfrm>
            <a:off x="6832315" y="585627"/>
            <a:ext cx="5044611" cy="6061753"/>
          </a:xfrm>
          <a:prstGeom prst="roundRect">
            <a:avLst>
              <a:gd name="adj" fmla="val 62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Research Highlight – U. Hawaii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26C22-F178-B810-C2D4-C9496335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312" y="1027906"/>
            <a:ext cx="4336615" cy="485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F309B-111C-C9A3-C1F4-3F52EFAB2B6E}"/>
              </a:ext>
            </a:extLst>
          </p:cNvPr>
          <p:cNvSpPr txBox="1"/>
          <p:nvPr/>
        </p:nvSpPr>
        <p:spPr>
          <a:xfrm>
            <a:off x="7037796" y="5918638"/>
            <a:ext cx="46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pelicanplatform.org</a:t>
            </a:r>
            <a:r>
              <a:rPr lang="en-US" dirty="0">
                <a:solidFill>
                  <a:schemeClr val="bg1"/>
                </a:solidFill>
              </a:rPr>
              <a:t>/news/2024/12/20/sun-secrets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44A7A-4806-03BE-F8A3-C0E6EB0AB148}"/>
              </a:ext>
            </a:extLst>
          </p:cNvPr>
          <p:cNvSpPr txBox="1"/>
          <p:nvPr/>
        </p:nvSpPr>
        <p:spPr>
          <a:xfrm>
            <a:off x="3063210" y="5738405"/>
            <a:ext cx="2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out </a:t>
            </a:r>
            <a:r>
              <a:rPr lang="en-US" dirty="0">
                <a:hlinkClick r:id="rId4"/>
              </a:rPr>
              <a:t>Curt Dodd’s talk on Friday</a:t>
            </a:r>
            <a:r>
              <a:rPr lang="en-US" dirty="0"/>
              <a:t>.</a:t>
            </a:r>
          </a:p>
        </p:txBody>
      </p:sp>
      <p:pic>
        <p:nvPicPr>
          <p:cNvPr id="8" name="Picture 2" descr="Staff - IfA Staff">
            <a:extLst>
              <a:ext uri="{FF2B5EF4-FFF2-40B4-BE49-F238E27FC236}">
                <a16:creationId xmlns:a16="http://schemas.microsoft.com/office/drawing/2014/main" id="{E7B44820-12C6-6FFD-80EF-13AA050D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11" y="5331320"/>
            <a:ext cx="1460500" cy="1460500"/>
          </a:xfrm>
          <a:prstGeom prst="rect">
            <a:avLst/>
          </a:prstGeom>
          <a:noFill/>
          <a:effectLst>
            <a:softEdge rad="7659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3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3787B-B07E-7B3C-DFEE-783DF756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7322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BEAD3-91E3-4FFC-B7DC-935959D174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C2DAB-7B2E-9C79-97B5-3BF22C388459}"/>
              </a:ext>
            </a:extLst>
          </p:cNvPr>
          <p:cNvSpPr txBox="1"/>
          <p:nvPr/>
        </p:nvSpPr>
        <p:spPr>
          <a:xfrm>
            <a:off x="4121443" y="5145653"/>
            <a:ext cx="373557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34 caches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throughout the world, at points of presence within major compute centers and the global R&amp;E networks (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ESNet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Internet2).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290D5-CDAD-3ED0-8F5E-90560CFCF92C}"/>
              </a:ext>
            </a:extLst>
          </p:cNvPr>
          <p:cNvSpPr txBox="1"/>
          <p:nvPr/>
        </p:nvSpPr>
        <p:spPr>
          <a:xfrm>
            <a:off x="9374352" y="1204857"/>
            <a:ext cx="2555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OSDF is powered by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Pelican software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(NSF #2331480).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D8F899-F471-10D7-D828-A31BA670A585}"/>
              </a:ext>
            </a:extLst>
          </p:cNvPr>
          <p:cNvSpPr txBox="1"/>
          <p:nvPr/>
        </p:nvSpPr>
        <p:spPr>
          <a:xfrm>
            <a:off x="7998730" y="1850080"/>
            <a:ext cx="40586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Who </a:t>
            </a:r>
            <a:r>
              <a:rPr lang="en-US" sz="1400" b="1" u="sng" dirty="0">
                <a:solidFill>
                  <a:srgbClr val="002454"/>
                </a:solidFill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is using the OSDF?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Workloads that have significant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reuse and redelivery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of objects at remote autonomous Object Stores.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2454"/>
                </a:solidFill>
                <a:latin typeface="Helvetica Neue"/>
              </a:rPr>
              <a:t>Object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Stores with limited capacity or egress costs.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NOAA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: Via AWS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OpenData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NSF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: NCAR, NRAO, LIGO, EHT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DOE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: FNAL (LHC, DUNE),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JLab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Fusion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Key concepts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Object: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both data &amp; non-data objects (containers, models, libraries).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Object Store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: a S3-compatible endpoint, filesystem, or HTTP webserver.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Origin: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connects an Object Store with national infrastructure. Objects are moved from (GET) and to (PUT) the store through Origin.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22DC3-89C3-23DD-AC89-BD789885B8EA}"/>
              </a:ext>
            </a:extLst>
          </p:cNvPr>
          <p:cNvSpPr txBox="1"/>
          <p:nvPr/>
        </p:nvSpPr>
        <p:spPr>
          <a:xfrm>
            <a:off x="182203" y="1850080"/>
            <a:ext cx="3861531" cy="3011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Value Proposition 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Shares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 your data (Objects) with authorized consumers.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Manages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 the load of Object reuse on your Object </a:t>
            </a:r>
            <a:r>
              <a:rPr lang="en-US" sz="1400" dirty="0">
                <a:solidFill>
                  <a:srgbClr val="002454"/>
                </a:solidFill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tore.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002454"/>
                </a:solidFill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Fuses</a:t>
            </a:r>
            <a:r>
              <a:rPr lang="en-US" sz="1400" dirty="0">
                <a:solidFill>
                  <a:srgbClr val="002454"/>
                </a:solidFill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 Objects from diverse Object Stores through a common namespace and API.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Helvetica Neue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Stages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 Objects 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Open Sans" panose="020B0606030504020204" pitchFamily="34" charset="0"/>
                <a:cs typeface="Open Sans" panose="020B0606030504020204" pitchFamily="34" charset="0"/>
              </a:rPr>
              <a:t> network-embedded storage.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Who can benefit?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Open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4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to any US researcher, data (object) provider, or computing facility. </a:t>
            </a:r>
          </a:p>
        </p:txBody>
      </p:sp>
      <p:sp>
        <p:nvSpPr>
          <p:cNvPr id="10" name="flSlide2147483086Footer" descr="  ">
            <a:extLst>
              <a:ext uri="{FF2B5EF4-FFF2-40B4-BE49-F238E27FC236}">
                <a16:creationId xmlns:a16="http://schemas.microsoft.com/office/drawing/2014/main" id="{54B358B2-8661-1973-D56F-214DF22A6315}"/>
              </a:ext>
            </a:extLst>
          </p:cNvPr>
          <p:cNvSpPr txBox="1"/>
          <p:nvPr/>
        </p:nvSpPr>
        <p:spPr>
          <a:xfrm>
            <a:off x="0" y="691388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+mn-cs"/>
              </a:rPr>
              <a:t> 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659226-63B5-3BB5-5BC5-17BD04B46E7D}"/>
              </a:ext>
            </a:extLst>
          </p:cNvPr>
          <p:cNvSpPr txBox="1"/>
          <p:nvPr/>
        </p:nvSpPr>
        <p:spPr>
          <a:xfrm>
            <a:off x="1452943" y="1142507"/>
            <a:ext cx="1542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Operated by PATh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(NSF #2030508)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454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CE13C8-1C26-A69D-684F-651340579E81}"/>
              </a:ext>
            </a:extLst>
          </p:cNvPr>
          <p:cNvGrpSpPr/>
          <p:nvPr/>
        </p:nvGrpSpPr>
        <p:grpSpPr>
          <a:xfrm>
            <a:off x="182203" y="5118207"/>
            <a:ext cx="3228670" cy="1200329"/>
            <a:chOff x="7432791" y="2573637"/>
            <a:chExt cx="4186489" cy="77785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2B25BA9-E03C-540C-E367-22C82F9A33C4}"/>
                </a:ext>
              </a:extLst>
            </p:cNvPr>
            <p:cNvSpPr/>
            <p:nvPr/>
          </p:nvSpPr>
          <p:spPr>
            <a:xfrm>
              <a:off x="7432791" y="2597123"/>
              <a:ext cx="4037982" cy="754371"/>
            </a:xfrm>
            <a:prstGeom prst="roundRect">
              <a:avLst/>
            </a:prstGeom>
            <a:solidFill>
              <a:schemeClr val="tx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rIns="36576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9D588B-4516-4D69-8B81-042336A6A510}"/>
                </a:ext>
              </a:extLst>
            </p:cNvPr>
            <p:cNvSpPr/>
            <p:nvPr/>
          </p:nvSpPr>
          <p:spPr>
            <a:xfrm>
              <a:off x="7432791" y="2582281"/>
              <a:ext cx="2348381" cy="7370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&gt;140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PB moved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EB6D11-D9A8-DF10-A592-1A6519CB0133}"/>
                </a:ext>
              </a:extLst>
            </p:cNvPr>
            <p:cNvSpPr/>
            <p:nvPr/>
          </p:nvSpPr>
          <p:spPr>
            <a:xfrm>
              <a:off x="9539950" y="2573637"/>
              <a:ext cx="2079330" cy="754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8288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&gt;3.5B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Objects delivered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B724688-6893-C760-BF7A-9C5F683A9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42" y="499979"/>
            <a:ext cx="1821003" cy="646331"/>
          </a:xfrm>
          <a:prstGeom prst="rect">
            <a:avLst/>
          </a:prstGeom>
        </p:spPr>
      </p:pic>
      <p:sp>
        <p:nvSpPr>
          <p:cNvPr id="6" name="flSlide8Footer" descr="  ">
            <a:extLst>
              <a:ext uri="{FF2B5EF4-FFF2-40B4-BE49-F238E27FC236}">
                <a16:creationId xmlns:a16="http://schemas.microsoft.com/office/drawing/2014/main" id="{65B1848C-A732-7F22-8471-ABCFC5B46029}"/>
              </a:ext>
            </a:extLst>
          </p:cNvPr>
          <p:cNvSpPr txBox="1"/>
          <p:nvPr/>
        </p:nvSpPr>
        <p:spPr>
          <a:xfrm>
            <a:off x="0" y="691388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FC1DB3-2A8A-FD68-C82B-1C1FCE39F843}"/>
              </a:ext>
            </a:extLst>
          </p:cNvPr>
          <p:cNvSpPr txBox="1">
            <a:spLocks/>
          </p:cNvSpPr>
          <p:nvPr/>
        </p:nvSpPr>
        <p:spPr>
          <a:xfrm>
            <a:off x="1702965" y="378248"/>
            <a:ext cx="80980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OSDF - </a:t>
            </a:r>
            <a:r>
              <a:rPr lang="en-US" sz="3200" dirty="0"/>
              <a:t>A national </a:t>
            </a:r>
          </a:p>
          <a:p>
            <a:pPr algn="ctr"/>
            <a:r>
              <a:rPr lang="en-US" sz="3200" dirty="0"/>
              <a:t>object delivery service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578D40-2628-CD0E-182E-FD6397FA9C44}"/>
              </a:ext>
            </a:extLst>
          </p:cNvPr>
          <p:cNvGrpSpPr/>
          <p:nvPr/>
        </p:nvGrpSpPr>
        <p:grpSpPr>
          <a:xfrm>
            <a:off x="4010350" y="1627547"/>
            <a:ext cx="3957757" cy="3252631"/>
            <a:chOff x="4010350" y="1251627"/>
            <a:chExt cx="3957757" cy="3252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9EFC49-5EC8-7072-C86D-4ECC1B4B0EFD}"/>
                </a:ext>
              </a:extLst>
            </p:cNvPr>
            <p:cNvSpPr txBox="1"/>
            <p:nvPr/>
          </p:nvSpPr>
          <p:spPr>
            <a:xfrm>
              <a:off x="4010350" y="2190184"/>
              <a:ext cx="934871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endParaRPr lang="en-US" sz="1400" b="1" dirty="0"/>
            </a:p>
            <a:p>
              <a:pPr algn="ctr"/>
              <a:r>
                <a:rPr lang="en-US" sz="1200" b="1" dirty="0"/>
                <a:t>Object</a:t>
              </a:r>
            </a:p>
            <a:p>
              <a:pPr algn="ctr"/>
              <a:r>
                <a:rPr lang="en-US" sz="1200" b="1" dirty="0"/>
                <a:t>Staging </a:t>
              </a:r>
            </a:p>
            <a:p>
              <a:pPr algn="ctr"/>
              <a:r>
                <a:rPr lang="en-US" sz="1200" b="1" dirty="0"/>
                <a:t>(Caching) </a:t>
              </a:r>
            </a:p>
            <a:p>
              <a:pPr algn="ctr"/>
              <a:r>
                <a:rPr lang="en-US" sz="1200" b="1" dirty="0"/>
                <a:t>Layer</a:t>
              </a:r>
              <a:endParaRPr lang="en-US" sz="1400" b="1" dirty="0"/>
            </a:p>
            <a:p>
              <a:pPr algn="ctr"/>
              <a:endParaRPr lang="en-US" sz="1400" b="1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096CAA-6F41-069F-44B6-E89D34194C51}"/>
                </a:ext>
              </a:extLst>
            </p:cNvPr>
            <p:cNvCxnSpPr>
              <a:cxnSpLocks/>
            </p:cNvCxnSpPr>
            <p:nvPr/>
          </p:nvCxnSpPr>
          <p:spPr>
            <a:xfrm>
              <a:off x="4164976" y="2097866"/>
              <a:ext cx="352590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5035B1-DC95-0E0E-DD7E-CCCAC0ACC786}"/>
                </a:ext>
              </a:extLst>
            </p:cNvPr>
            <p:cNvCxnSpPr>
              <a:cxnSpLocks/>
            </p:cNvCxnSpPr>
            <p:nvPr/>
          </p:nvCxnSpPr>
          <p:spPr>
            <a:xfrm>
              <a:off x="4164976" y="3487728"/>
              <a:ext cx="352590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F13972-FB84-0FA8-4B16-A5FA85677697}"/>
                </a:ext>
              </a:extLst>
            </p:cNvPr>
            <p:cNvSpPr txBox="1"/>
            <p:nvPr/>
          </p:nvSpPr>
          <p:spPr>
            <a:xfrm>
              <a:off x="4071258" y="3756004"/>
              <a:ext cx="9685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Object </a:t>
              </a:r>
            </a:p>
            <a:p>
              <a:pPr algn="ctr"/>
              <a:r>
                <a:rPr lang="en-US" sz="1200" b="1"/>
                <a:t>Consumer</a:t>
              </a:r>
            </a:p>
            <a:p>
              <a:pPr algn="ctr"/>
              <a:r>
                <a:rPr lang="en-US" sz="1200" b="1"/>
                <a:t>Layer</a:t>
              </a:r>
            </a:p>
          </p:txBody>
        </p:sp>
        <p:pic>
          <p:nvPicPr>
            <p:cNvPr id="40" name="Picture 39" descr="A logo with a red and yellow circle&#10;&#10;AI-generated content may be incorrect.">
              <a:extLst>
                <a:ext uri="{FF2B5EF4-FFF2-40B4-BE49-F238E27FC236}">
                  <a16:creationId xmlns:a16="http://schemas.microsoft.com/office/drawing/2014/main" id="{A8CF1560-99A8-21AE-5DD5-2F9BE9D78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545" y="3654080"/>
              <a:ext cx="858198" cy="850178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A153E74-D4AB-02DD-F3C5-1A81712C5E37}"/>
                </a:ext>
              </a:extLst>
            </p:cNvPr>
            <p:cNvCxnSpPr>
              <a:cxnSpLocks/>
            </p:cNvCxnSpPr>
            <p:nvPr/>
          </p:nvCxnSpPr>
          <p:spPr>
            <a:xfrm>
              <a:off x="7064223" y="1932066"/>
              <a:ext cx="0" cy="60689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7AB833-3154-C3A2-3FBE-7DA278F9E003}"/>
                </a:ext>
              </a:extLst>
            </p:cNvPr>
            <p:cNvSpPr txBox="1"/>
            <p:nvPr/>
          </p:nvSpPr>
          <p:spPr>
            <a:xfrm>
              <a:off x="4066771" y="1251627"/>
              <a:ext cx="8194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Object </a:t>
              </a:r>
            </a:p>
            <a:p>
              <a:pPr algn="ctr"/>
              <a:r>
                <a:rPr lang="en-US" sz="1400" b="1" dirty="0"/>
                <a:t>Store</a:t>
              </a:r>
            </a:p>
            <a:p>
              <a:pPr algn="ctr"/>
              <a:r>
                <a:rPr lang="en-US" sz="1400" b="1" dirty="0"/>
                <a:t>Layer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C1CB282-6868-C11C-A9A0-4DD56FD8B3F0}"/>
                </a:ext>
              </a:extLst>
            </p:cNvPr>
            <p:cNvGrpSpPr/>
            <p:nvPr/>
          </p:nvGrpSpPr>
          <p:grpSpPr>
            <a:xfrm>
              <a:off x="5263219" y="1341860"/>
              <a:ext cx="674848" cy="558198"/>
              <a:chOff x="1744278" y="2690306"/>
              <a:chExt cx="656217" cy="922470"/>
            </a:xfrm>
            <a:solidFill>
              <a:srgbClr val="C19A0B"/>
            </a:solidFill>
          </p:grpSpPr>
          <p:sp>
            <p:nvSpPr>
              <p:cNvPr id="43" name="Magnetic Disk 42">
                <a:extLst>
                  <a:ext uri="{FF2B5EF4-FFF2-40B4-BE49-F238E27FC236}">
                    <a16:creationId xmlns:a16="http://schemas.microsoft.com/office/drawing/2014/main" id="{175C242E-9EFC-BED8-4D29-A0D8EA536544}"/>
                  </a:ext>
                </a:extLst>
              </p:cNvPr>
              <p:cNvSpPr/>
              <p:nvPr/>
            </p:nvSpPr>
            <p:spPr>
              <a:xfrm>
                <a:off x="1744278" y="3245224"/>
                <a:ext cx="656217" cy="367552"/>
              </a:xfrm>
              <a:prstGeom prst="flowChartMagneticDisk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365760"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4" name="Magnetic Disk 43">
                <a:extLst>
                  <a:ext uri="{FF2B5EF4-FFF2-40B4-BE49-F238E27FC236}">
                    <a16:creationId xmlns:a16="http://schemas.microsoft.com/office/drawing/2014/main" id="{AD639C59-2E85-725D-D38F-C65C51C8DAC6}"/>
                  </a:ext>
                </a:extLst>
              </p:cNvPr>
              <p:cNvSpPr/>
              <p:nvPr/>
            </p:nvSpPr>
            <p:spPr>
              <a:xfrm>
                <a:off x="1744278" y="3022895"/>
                <a:ext cx="656217" cy="367552"/>
              </a:xfrm>
              <a:prstGeom prst="flowChartMagneticDisk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365760"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5" name="Magnetic Disk 44">
                <a:extLst>
                  <a:ext uri="{FF2B5EF4-FFF2-40B4-BE49-F238E27FC236}">
                    <a16:creationId xmlns:a16="http://schemas.microsoft.com/office/drawing/2014/main" id="{97930FBB-E1E1-1628-FB82-A5970EF12692}"/>
                  </a:ext>
                </a:extLst>
              </p:cNvPr>
              <p:cNvSpPr/>
              <p:nvPr/>
            </p:nvSpPr>
            <p:spPr>
              <a:xfrm>
                <a:off x="1744278" y="2690306"/>
                <a:ext cx="656217" cy="454512"/>
              </a:xfrm>
              <a:prstGeom prst="flowChartMagneticDisk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365760" rtlCol="0" anchor="ctr"/>
              <a:lstStyle/>
              <a:p>
                <a:pPr algn="l"/>
                <a:endParaRPr lang="en-US"/>
              </a:p>
            </p:txBody>
          </p:sp>
        </p:grp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3307D1D-DB10-3874-A688-50B8C582551B}"/>
                </a:ext>
              </a:extLst>
            </p:cNvPr>
            <p:cNvSpPr/>
            <p:nvPr/>
          </p:nvSpPr>
          <p:spPr>
            <a:xfrm>
              <a:off x="6525780" y="1431204"/>
              <a:ext cx="1076886" cy="379511"/>
            </a:xfrm>
            <a:prstGeom prst="roundRect">
              <a:avLst/>
            </a:prstGeom>
            <a:solidFill>
              <a:schemeClr val="tx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ctr"/>
              <a:r>
                <a:rPr lang="en-US" sz="1200" b="1" dirty="0"/>
                <a:t>Origin</a:t>
              </a:r>
            </a:p>
          </p:txBody>
        </p:sp>
        <p:pic>
          <p:nvPicPr>
            <p:cNvPr id="24" name="Picture 23" descr="A map of the united states with points of c&#10;&#10;Description automatically generated">
              <a:extLst>
                <a:ext uri="{FF2B5EF4-FFF2-40B4-BE49-F238E27FC236}">
                  <a16:creationId xmlns:a16="http://schemas.microsoft.com/office/drawing/2014/main" id="{8C2D3EDD-96D5-BEBB-3A2D-3A2EC84F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042" y="2183427"/>
              <a:ext cx="2002558" cy="127539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840CB-296F-D296-D031-4911694C0749}"/>
                </a:ext>
              </a:extLst>
            </p:cNvPr>
            <p:cNvSpPr/>
            <p:nvPr/>
          </p:nvSpPr>
          <p:spPr>
            <a:xfrm>
              <a:off x="7701390" y="1327891"/>
              <a:ext cx="266717" cy="3080197"/>
            </a:xfrm>
            <a:prstGeom prst="rect">
              <a:avLst/>
            </a:prstGeom>
            <a:solidFill>
              <a:schemeClr val="tx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18288" rtlCol="0" anchor="ctr"/>
            <a:lstStyle/>
            <a:p>
              <a:pPr algn="ctr"/>
              <a:r>
                <a:rPr lang="en-US" b="1"/>
                <a:t>Manager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D1A51F2-8A6F-26C6-7AAD-5038496073F8}"/>
                </a:ext>
              </a:extLst>
            </p:cNvPr>
            <p:cNvSpPr/>
            <p:nvPr/>
          </p:nvSpPr>
          <p:spPr>
            <a:xfrm>
              <a:off x="6525780" y="3889414"/>
              <a:ext cx="1076886" cy="379511"/>
            </a:xfrm>
            <a:prstGeom prst="roundRect">
              <a:avLst/>
            </a:prstGeom>
            <a:solidFill>
              <a:schemeClr val="tx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ctr"/>
              <a:r>
                <a:rPr lang="en-US" sz="1200" b="1" dirty="0"/>
                <a:t>Client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3F4E4ED1-2BDF-D478-233D-E27A40911A94}"/>
                </a:ext>
              </a:extLst>
            </p:cNvPr>
            <p:cNvSpPr/>
            <p:nvPr/>
          </p:nvSpPr>
          <p:spPr>
            <a:xfrm>
              <a:off x="6525780" y="2660309"/>
              <a:ext cx="1076886" cy="379511"/>
            </a:xfrm>
            <a:prstGeom prst="roundRect">
              <a:avLst/>
            </a:prstGeom>
            <a:solidFill>
              <a:schemeClr val="tx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ctr"/>
              <a:r>
                <a:rPr lang="en-US" sz="1200" b="1" dirty="0"/>
                <a:t>Cache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218214-67B6-23BC-B68F-62A7225F8273}"/>
                </a:ext>
              </a:extLst>
            </p:cNvPr>
            <p:cNvCxnSpPr>
              <a:cxnSpLocks/>
            </p:cNvCxnSpPr>
            <p:nvPr/>
          </p:nvCxnSpPr>
          <p:spPr>
            <a:xfrm>
              <a:off x="7064223" y="3161171"/>
              <a:ext cx="0" cy="60689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9C57523-4C44-C383-E970-5D37B397C5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718"/>
          <a:stretch/>
        </p:blipFill>
        <p:spPr>
          <a:xfrm>
            <a:off x="5322628" y="92257"/>
            <a:ext cx="913386" cy="480780"/>
          </a:xfrm>
          <a:prstGeom prst="rect">
            <a:avLst/>
          </a:prstGeom>
        </p:spPr>
      </p:pic>
      <p:pic>
        <p:nvPicPr>
          <p:cNvPr id="41" name="Picture 40" descr="A red circle with black text and white text&#10;&#10;AI-generated content may be incorrect.">
            <a:extLst>
              <a:ext uri="{FF2B5EF4-FFF2-40B4-BE49-F238E27FC236}">
                <a16:creationId xmlns:a16="http://schemas.microsoft.com/office/drawing/2014/main" id="{ED7C09F9-5F69-F7B6-27D4-C612152EC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00" y="378248"/>
            <a:ext cx="814138" cy="81413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B4426FA-9A19-C79D-540A-32B85D964F16}"/>
              </a:ext>
            </a:extLst>
          </p:cNvPr>
          <p:cNvSpPr txBox="1"/>
          <p:nvPr/>
        </p:nvSpPr>
        <p:spPr>
          <a:xfrm>
            <a:off x="331365" y="633920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In the last 12 months.</a:t>
            </a:r>
          </a:p>
        </p:txBody>
      </p:sp>
    </p:spTree>
    <p:extLst>
      <p:ext uri="{BB962C8B-B14F-4D97-AF65-F5344CB8AC3E}">
        <p14:creationId xmlns:p14="http://schemas.microsoft.com/office/powerpoint/2010/main" val="90713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8601-6245-FBE1-1318-4F3BA8A3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– Core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895D0-D32D-5548-AF6A-61D5AC4C2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5FF49-0664-C043-53A8-9555CE87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62" y="2866490"/>
            <a:ext cx="1766310" cy="14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A2BA3-ED25-B1FE-24BE-76479793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38EC86-78A9-7842-3DA8-E0CD71B963AE}"/>
              </a:ext>
            </a:extLst>
          </p:cNvPr>
          <p:cNvCxnSpPr>
            <a:cxnSpLocks/>
          </p:cNvCxnSpPr>
          <p:nvPr/>
        </p:nvCxnSpPr>
        <p:spPr>
          <a:xfrm>
            <a:off x="128432" y="3665296"/>
            <a:ext cx="1172400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AA85C5-A2DC-036A-1AD3-F71C942D57E4}"/>
              </a:ext>
            </a:extLst>
          </p:cNvPr>
          <p:cNvCxnSpPr>
            <a:cxnSpLocks/>
          </p:cNvCxnSpPr>
          <p:nvPr/>
        </p:nvCxnSpPr>
        <p:spPr>
          <a:xfrm>
            <a:off x="180307" y="2585912"/>
            <a:ext cx="1172400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DDD3653F-1876-2670-EA0F-F1A83EACBD7A}"/>
              </a:ext>
            </a:extLst>
          </p:cNvPr>
          <p:cNvSpPr/>
          <p:nvPr/>
        </p:nvSpPr>
        <p:spPr>
          <a:xfrm>
            <a:off x="365761" y="146095"/>
            <a:ext cx="3053306" cy="1067521"/>
          </a:xfrm>
          <a:prstGeom prst="ellipse">
            <a:avLst/>
          </a:prstGeom>
          <a:solidFill>
            <a:schemeClr val="tx1">
              <a:alpha val="78000"/>
            </a:schemeClr>
          </a:solidFill>
          <a:scene3d>
            <a:camera prst="perspectiveRelaxed"/>
            <a:lightRig rig="threePt" dir="t">
              <a:rot lat="0" lon="0" rev="6000000"/>
            </a:lightRig>
          </a:scene3d>
          <a:sp3d>
            <a:bevelT h="203200"/>
            <a:bevelB w="57150" h="431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/>
            <a:r>
              <a:rPr lang="en-US" sz="2400" b="1" dirty="0"/>
              <a:t>NCAR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218295-842E-FDE3-4EF4-91D3FE600B75}"/>
              </a:ext>
            </a:extLst>
          </p:cNvPr>
          <p:cNvGrpSpPr/>
          <p:nvPr/>
        </p:nvGrpSpPr>
        <p:grpSpPr>
          <a:xfrm>
            <a:off x="365761" y="3761876"/>
            <a:ext cx="11135793" cy="1133686"/>
            <a:chOff x="3966084" y="4655930"/>
            <a:chExt cx="5328918" cy="15019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204406-AC9E-7F0E-7BDE-19F824C25DF7}"/>
                </a:ext>
              </a:extLst>
            </p:cNvPr>
            <p:cNvSpPr/>
            <p:nvPr/>
          </p:nvSpPr>
          <p:spPr>
            <a:xfrm>
              <a:off x="3966084" y="4655930"/>
              <a:ext cx="5328918" cy="1501913"/>
            </a:xfrm>
            <a:prstGeom prst="rect">
              <a:avLst/>
            </a:prstGeom>
            <a:solidFill>
              <a:srgbClr val="FF0000">
                <a:alpha val="7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b"/>
            <a:lstStyle/>
            <a:p>
              <a:pPr algn="ctr"/>
              <a:r>
                <a:rPr lang="en-US" sz="2800" b="1" dirty="0"/>
                <a:t>                             Jupyter Notebook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A31A9E-5935-0338-A6ED-7AF7691929D4}"/>
                </a:ext>
              </a:extLst>
            </p:cNvPr>
            <p:cNvSpPr/>
            <p:nvPr/>
          </p:nvSpPr>
          <p:spPr>
            <a:xfrm>
              <a:off x="5623450" y="4880707"/>
              <a:ext cx="2345508" cy="47266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b" anchorCtr="0"/>
            <a:lstStyle/>
            <a:p>
              <a:r>
                <a:rPr lang="en-US" sz="2000" b="1" dirty="0"/>
                <a:t>             Pelican Client</a:t>
              </a:r>
            </a:p>
          </p:txBody>
        </p: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86E66B07-42BF-DACD-D916-3AA1617D590C}"/>
              </a:ext>
            </a:extLst>
          </p:cNvPr>
          <p:cNvSpPr/>
          <p:nvPr/>
        </p:nvSpPr>
        <p:spPr>
          <a:xfrm>
            <a:off x="8284822" y="139746"/>
            <a:ext cx="2924377" cy="884293"/>
          </a:xfrm>
          <a:prstGeom prst="cloud">
            <a:avLst/>
          </a:prstGeom>
          <a:solidFill>
            <a:schemeClr val="accent1">
              <a:lumMod val="75000"/>
            </a:schemeClr>
          </a:solidFill>
          <a:scene3d>
            <a:camera prst="perspectiveRelaxedModerately"/>
            <a:lightRig rig="threePt" dir="t"/>
          </a:scene3d>
          <a:sp3d prstMaterial="matte">
            <a:bevelT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ctr"/>
            <a:r>
              <a:rPr lang="en-US" b="1" dirty="0"/>
              <a:t>AWS</a:t>
            </a:r>
          </a:p>
          <a:p>
            <a:pPr algn="ctr"/>
            <a:r>
              <a:rPr lang="en-US" b="1" dirty="0"/>
              <a:t>Open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7C22A-C048-823F-55BE-6498DF96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EAD3-91E3-4FFC-B7DC-935959D174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B18BF-694F-0E1F-E41D-13BDE8C45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8038" y="5038725"/>
            <a:ext cx="11383962" cy="376238"/>
          </a:xfrm>
        </p:spPr>
        <p:txBody>
          <a:bodyPr anchor="t">
            <a:noAutofit/>
          </a:bodyPr>
          <a:lstStyle/>
          <a:p>
            <a:r>
              <a:rPr lang="en-US" sz="2000" dirty="0"/>
              <a:t>Researcher uses a Jupyter Notebook to create a visualization that requires two objects: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68B421B-46CE-9DAF-5DAD-DCE10906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76" b="976"/>
          <a:stretch/>
        </p:blipFill>
        <p:spPr bwMode="auto">
          <a:xfrm>
            <a:off x="9027818" y="3818481"/>
            <a:ext cx="2354573" cy="10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26C0AB8-F7A1-30A9-78DD-5962A3241C41}"/>
              </a:ext>
            </a:extLst>
          </p:cNvPr>
          <p:cNvSpPr/>
          <p:nvPr/>
        </p:nvSpPr>
        <p:spPr>
          <a:xfrm>
            <a:off x="872738" y="497462"/>
            <a:ext cx="509531" cy="422552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2DD5A5A-D907-F9C5-4DAA-8E55CDDC712B}"/>
              </a:ext>
            </a:extLst>
          </p:cNvPr>
          <p:cNvSpPr/>
          <p:nvPr/>
        </p:nvSpPr>
        <p:spPr>
          <a:xfrm>
            <a:off x="10205105" y="270401"/>
            <a:ext cx="452855" cy="413302"/>
          </a:xfrm>
          <a:prstGeom prst="star5">
            <a:avLst/>
          </a:prstGeom>
          <a:solidFill>
            <a:srgbClr val="C00000">
              <a:alpha val="78000"/>
            </a:srgbClr>
          </a:solidFill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302377-F3D2-3E98-BE2A-D97B530E1920}"/>
              </a:ext>
            </a:extLst>
          </p:cNvPr>
          <p:cNvGrpSpPr/>
          <p:nvPr/>
        </p:nvGrpSpPr>
        <p:grpSpPr>
          <a:xfrm>
            <a:off x="275119" y="200775"/>
            <a:ext cx="11276112" cy="3398123"/>
            <a:chOff x="275119" y="200775"/>
            <a:chExt cx="11276112" cy="3398123"/>
          </a:xfrm>
          <a:solidFill>
            <a:srgbClr val="0070C0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2B8250-A5BC-6314-A6EC-B5BC26859FC5}"/>
                </a:ext>
              </a:extLst>
            </p:cNvPr>
            <p:cNvSpPr/>
            <p:nvPr/>
          </p:nvSpPr>
          <p:spPr>
            <a:xfrm>
              <a:off x="4214086" y="2685580"/>
              <a:ext cx="2718627" cy="91331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t" anchorCtr="1"/>
            <a:lstStyle/>
            <a:p>
              <a:pPr algn="l"/>
              <a:r>
                <a:rPr lang="en-US" b="1" dirty="0"/>
                <a:t>OSDF Cache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00C87D-15C2-4BF2-879B-EC6207D151E0}"/>
                </a:ext>
              </a:extLst>
            </p:cNvPr>
            <p:cNvSpPr/>
            <p:nvPr/>
          </p:nvSpPr>
          <p:spPr>
            <a:xfrm>
              <a:off x="275119" y="1642338"/>
              <a:ext cx="3513292" cy="8216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 anchorCtr="1"/>
            <a:lstStyle/>
            <a:p>
              <a:pPr algn="ctr"/>
              <a:r>
                <a:rPr lang="en-US" b="1" dirty="0"/>
                <a:t>OSDF Origin</a:t>
              </a:r>
            </a:p>
            <a:p>
              <a:pPr algn="ctr"/>
              <a:r>
                <a:rPr lang="en-US" b="1" dirty="0"/>
                <a:t> </a:t>
              </a:r>
              <a:r>
                <a:rPr lang="en-US" sz="1400" b="1" dirty="0"/>
                <a:t>(NCAR)</a:t>
              </a:r>
              <a:endParaRPr lang="en-US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44F7B0-F0CA-489E-EDBC-BAB28E3BDB97}"/>
                </a:ext>
              </a:extLst>
            </p:cNvPr>
            <p:cNvSpPr/>
            <p:nvPr/>
          </p:nvSpPr>
          <p:spPr>
            <a:xfrm>
              <a:off x="7997053" y="1408233"/>
              <a:ext cx="3554178" cy="90864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ctr" anchorCtr="1"/>
            <a:lstStyle/>
            <a:p>
              <a:pPr algn="ctr"/>
              <a:r>
                <a:rPr lang="en-US" b="1" dirty="0"/>
                <a:t>OSDF Origin</a:t>
              </a:r>
            </a:p>
            <a:p>
              <a:pPr algn="ctr"/>
              <a:r>
                <a:rPr lang="en-US" sz="1600" b="1" dirty="0"/>
                <a:t>(AWS-</a:t>
              </a:r>
              <a:r>
                <a:rPr lang="en-US" sz="1600" b="1" dirty="0" err="1"/>
                <a:t>Opendata</a:t>
              </a:r>
              <a:r>
                <a:rPr lang="en-US" sz="1600" b="1" dirty="0"/>
                <a:t>/US-west-2)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76D745-9136-3461-BBC4-7E152D132B3C}"/>
                </a:ext>
              </a:extLst>
            </p:cNvPr>
            <p:cNvGrpSpPr/>
            <p:nvPr/>
          </p:nvGrpSpPr>
          <p:grpSpPr>
            <a:xfrm>
              <a:off x="4267664" y="200775"/>
              <a:ext cx="3250136" cy="2084344"/>
              <a:chOff x="4267664" y="200775"/>
              <a:chExt cx="3250136" cy="2084344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0A8BF7-42DB-8DEB-414D-F6CD05ACE74A}"/>
                  </a:ext>
                </a:extLst>
              </p:cNvPr>
              <p:cNvSpPr/>
              <p:nvPr/>
            </p:nvSpPr>
            <p:spPr>
              <a:xfrm>
                <a:off x="4267664" y="200775"/>
                <a:ext cx="3250136" cy="2084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t" anchorCtr="1"/>
              <a:lstStyle/>
              <a:p>
                <a:pPr algn="ctr"/>
                <a:r>
                  <a:rPr lang="en-US" b="1" dirty="0"/>
                  <a:t>OSDF Director</a:t>
                </a:r>
              </a:p>
              <a:p>
                <a:pPr algn="ctr"/>
                <a:r>
                  <a:rPr lang="en-US" b="1" dirty="0"/>
                  <a:t>(Namespace)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68DD148-E1E6-E47D-B4B2-4813EE85B5D6}"/>
                  </a:ext>
                </a:extLst>
              </p:cNvPr>
              <p:cNvGrpSpPr/>
              <p:nvPr/>
            </p:nvGrpSpPr>
            <p:grpSpPr>
              <a:xfrm>
                <a:off x="4727196" y="864067"/>
                <a:ext cx="2624147" cy="1176192"/>
                <a:chOff x="4727196" y="864067"/>
                <a:chExt cx="2624147" cy="1176192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35987E3C-D0FA-FA4C-B441-3BD704B87432}"/>
                    </a:ext>
                  </a:extLst>
                </p:cNvPr>
                <p:cNvGrpSpPr/>
                <p:nvPr/>
              </p:nvGrpSpPr>
              <p:grpSpPr>
                <a:xfrm>
                  <a:off x="4727196" y="864067"/>
                  <a:ext cx="2461004" cy="534458"/>
                  <a:chOff x="4725055" y="1828512"/>
                  <a:chExt cx="2461004" cy="534458"/>
                </a:xfrm>
                <a:grpFill/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6E15C860-5818-773D-EB6F-8E4D29F12DD7}"/>
                      </a:ext>
                    </a:extLst>
                  </p:cNvPr>
                  <p:cNvSpPr/>
                  <p:nvPr/>
                </p:nvSpPr>
                <p:spPr>
                  <a:xfrm>
                    <a:off x="5579212" y="2089080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3542E909-8D6F-9C2C-A492-347B17A076CB}"/>
                      </a:ext>
                    </a:extLst>
                  </p:cNvPr>
                  <p:cNvSpPr/>
                  <p:nvPr/>
                </p:nvSpPr>
                <p:spPr>
                  <a:xfrm>
                    <a:off x="5755592" y="2092672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552C762-9166-4F41-778A-2DB88F866126}"/>
                      </a:ext>
                    </a:extLst>
                  </p:cNvPr>
                  <p:cNvSpPr/>
                  <p:nvPr/>
                </p:nvSpPr>
                <p:spPr>
                  <a:xfrm>
                    <a:off x="5934933" y="2096910"/>
                    <a:ext cx="105238" cy="96116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82880" rIns="365760" rtlCol="0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371C99EE-A394-670E-B727-2CA8884A8649}"/>
                      </a:ext>
                    </a:extLst>
                  </p:cNvPr>
                  <p:cNvSpPr/>
                  <p:nvPr/>
                </p:nvSpPr>
                <p:spPr>
                  <a:xfrm>
                    <a:off x="4725055" y="1828512"/>
                    <a:ext cx="753611" cy="534458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 anchorCtr="1"/>
                  <a:lstStyle/>
                  <a:p>
                    <a:pPr algn="l"/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NCAR</a:t>
                    </a: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A9D16EAB-F961-F944-6126-66D0BA942473}"/>
                      </a:ext>
                    </a:extLst>
                  </p:cNvPr>
                  <p:cNvSpPr/>
                  <p:nvPr/>
                </p:nvSpPr>
                <p:spPr>
                  <a:xfrm>
                    <a:off x="6168579" y="1894839"/>
                    <a:ext cx="1017480" cy="430458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 anchorCtr="1"/>
                  <a:lstStyle/>
                  <a:p>
                    <a:pPr algn="ctr">
                      <a:lnSpc>
                        <a:spcPts val="700"/>
                      </a:lnSpc>
                    </a:pPr>
                    <a:r>
                      <a:rPr kumimoji="0" lang="en-US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rPr>
                      <a:t>AWS-Open</a:t>
                    </a:r>
                  </a:p>
                  <a:p>
                    <a:pPr algn="ctr">
                      <a:lnSpc>
                        <a:spcPts val="700"/>
                      </a:lnSpc>
                    </a:pPr>
                    <a:r>
                      <a:rPr kumimoji="0" lang="en-US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rPr>
                      <a:t>Data</a:t>
                    </a:r>
                    <a:endParaRPr lang="en-US" sz="8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8935F29-B7C1-9C4E-6CCA-65B2E99B488F}"/>
                    </a:ext>
                  </a:extLst>
                </p:cNvPr>
                <p:cNvSpPr/>
                <p:nvPr/>
              </p:nvSpPr>
              <p:spPr>
                <a:xfrm>
                  <a:off x="6529434" y="1630818"/>
                  <a:ext cx="821909" cy="409441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>
                    <a:lnSpc>
                      <a:spcPts val="600"/>
                    </a:lnSpc>
                  </a:pPr>
                  <a:r>
                    <a:rPr kumimoji="0" lang="en-US" altLang="en-US" sz="8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rPr>
                    <a:t>US-West-2</a:t>
                  </a:r>
                  <a:endParaRPr lang="en-US" sz="7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AE41B24-CC8B-7742-8837-B562377B5F87}"/>
                    </a:ext>
                  </a:extLst>
                </p:cNvPr>
                <p:cNvCxnSpPr>
                  <a:cxnSpLocks/>
                  <a:stCxn id="30" idx="4"/>
                  <a:endCxn id="34" idx="0"/>
                </p:cNvCxnSpPr>
                <p:nvPr/>
              </p:nvCxnSpPr>
              <p:spPr>
                <a:xfrm>
                  <a:off x="6679460" y="1360852"/>
                  <a:ext cx="260929" cy="269966"/>
                </a:xfrm>
                <a:prstGeom prst="line">
                  <a:avLst/>
                </a:prstGeom>
                <a:grpFill/>
                <a:ln w="762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E088DE7-D57E-E599-9897-1DEBDA8A3BF5}"/>
                    </a:ext>
                  </a:extLst>
                </p:cNvPr>
                <p:cNvSpPr/>
                <p:nvPr/>
              </p:nvSpPr>
              <p:spPr>
                <a:xfrm>
                  <a:off x="5990437" y="1785808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8456FB9-8CCD-7A66-DB60-1C392D66500C}"/>
                    </a:ext>
                  </a:extLst>
                </p:cNvPr>
                <p:cNvSpPr/>
                <p:nvPr/>
              </p:nvSpPr>
              <p:spPr>
                <a:xfrm>
                  <a:off x="6166817" y="1789400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E56F4DC-9FB4-EB8E-9138-4D032186D134}"/>
                    </a:ext>
                  </a:extLst>
                </p:cNvPr>
                <p:cNvSpPr/>
                <p:nvPr/>
              </p:nvSpPr>
              <p:spPr>
                <a:xfrm>
                  <a:off x="6346158" y="1793638"/>
                  <a:ext cx="105238" cy="9611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365760" rtlCol="0" anchor="ctr"/>
                <a:lstStyle/>
                <a:p>
                  <a:pPr algn="l"/>
                  <a:endParaRPr lang="en-US"/>
                </a:p>
              </p:txBody>
            </p:sp>
          </p:grpSp>
        </p:grpSp>
      </p:grpSp>
      <p:sp>
        <p:nvSpPr>
          <p:cNvPr id="90" name="Star: 5 Points 89">
            <a:extLst>
              <a:ext uri="{FF2B5EF4-FFF2-40B4-BE49-F238E27FC236}">
                <a16:creationId xmlns:a16="http://schemas.microsoft.com/office/drawing/2014/main" id="{3F937B1B-9522-FB17-F1FE-569910428031}"/>
              </a:ext>
            </a:extLst>
          </p:cNvPr>
          <p:cNvSpPr/>
          <p:nvPr/>
        </p:nvSpPr>
        <p:spPr>
          <a:xfrm>
            <a:off x="887737" y="493579"/>
            <a:ext cx="509531" cy="422552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142CAD25-45A2-C2CE-BB58-699439919ECA}"/>
              </a:ext>
            </a:extLst>
          </p:cNvPr>
          <p:cNvSpPr txBox="1">
            <a:spLocks/>
          </p:cNvSpPr>
          <p:nvPr/>
        </p:nvSpPr>
        <p:spPr>
          <a:xfrm>
            <a:off x="-362018" y="5554921"/>
            <a:ext cx="12509500" cy="557832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00" dirty="0"/>
            </a:br>
            <a:r>
              <a:rPr lang="en-US" sz="1800" dirty="0"/>
              <a:t>-            </a:t>
            </a:r>
            <a:r>
              <a:rPr lang="en-US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cmip6-pds/CMIP6/CFMIP/NCAR/CESM2/aqua-4xCO2/r1i1p1f1/Amon/co2mass/</a:t>
            </a:r>
            <a:r>
              <a:rPr lang="en-US" altLang="en-US" sz="1600" b="0" dirty="0" err="1">
                <a:solidFill>
                  <a:schemeClr val="tx1"/>
                </a:solidFill>
                <a:latin typeface="Arial" panose="020B0604020202020204" pitchFamily="34" charset="0"/>
              </a:rPr>
              <a:t>gn</a:t>
            </a:r>
            <a:r>
              <a:rPr lang="en-US" altLang="en-US" sz="1600" b="0" dirty="0">
                <a:solidFill>
                  <a:schemeClr val="tx1"/>
                </a:solidFill>
                <a:latin typeface="Arial" panose="020B0604020202020204" pitchFamily="34" charset="0"/>
              </a:rPr>
              <a:t>/v20190816</a:t>
            </a:r>
            <a:r>
              <a:rPr lang="en-US" sz="1600" dirty="0"/>
              <a:t> @ AWS Open Data Object Store</a:t>
            </a:r>
            <a:endParaRPr lang="en-US" sz="1800" dirty="0"/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8D08651E-3690-077A-FD4C-F6D9C4B65312}"/>
              </a:ext>
            </a:extLst>
          </p:cNvPr>
          <p:cNvSpPr txBox="1">
            <a:spLocks/>
          </p:cNvSpPr>
          <p:nvPr/>
        </p:nvSpPr>
        <p:spPr>
          <a:xfrm>
            <a:off x="771365" y="5517542"/>
            <a:ext cx="11383434" cy="376142"/>
          </a:xfrm>
          <a:prstGeom prst="rect">
            <a:avLst/>
          </a:prstGeom>
        </p:spPr>
        <p:txBody>
          <a:bodyPr vert="horz" lIns="91440" tIns="0" rIns="91440" bIns="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         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rda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harshah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osdf_data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/HadCRUT.5.0.2.0.analysis.summary_series.global.monthly.zarr </a:t>
            </a:r>
            <a:r>
              <a:rPr lang="en-US" sz="3000" dirty="0"/>
              <a:t>@ NCAR Object Store </a:t>
            </a:r>
            <a:endParaRPr lang="en-US" sz="1800" dirty="0"/>
          </a:p>
        </p:txBody>
      </p:sp>
      <p:sp>
        <p:nvSpPr>
          <p:cNvPr id="102" name="Star: 5 Points 101">
            <a:extLst>
              <a:ext uri="{FF2B5EF4-FFF2-40B4-BE49-F238E27FC236}">
                <a16:creationId xmlns:a16="http://schemas.microsoft.com/office/drawing/2014/main" id="{BB12F703-EE22-EB4A-6700-3B38FED9F641}"/>
              </a:ext>
            </a:extLst>
          </p:cNvPr>
          <p:cNvSpPr/>
          <p:nvPr/>
        </p:nvSpPr>
        <p:spPr>
          <a:xfrm>
            <a:off x="620526" y="5354875"/>
            <a:ext cx="521976" cy="400091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03" name="Star: 5 Points 102">
            <a:extLst>
              <a:ext uri="{FF2B5EF4-FFF2-40B4-BE49-F238E27FC236}">
                <a16:creationId xmlns:a16="http://schemas.microsoft.com/office/drawing/2014/main" id="{7C910AB2-F258-2F46-FE7C-B6C62D5F0D18}"/>
              </a:ext>
            </a:extLst>
          </p:cNvPr>
          <p:cNvSpPr/>
          <p:nvPr/>
        </p:nvSpPr>
        <p:spPr>
          <a:xfrm>
            <a:off x="-735" y="5703699"/>
            <a:ext cx="410817" cy="365125"/>
          </a:xfrm>
          <a:prstGeom prst="star5">
            <a:avLst/>
          </a:prstGeom>
          <a:solidFill>
            <a:srgbClr val="C00000">
              <a:alpha val="78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C98877-193F-5DAF-61AA-786C377DB234}"/>
              </a:ext>
            </a:extLst>
          </p:cNvPr>
          <p:cNvGrpSpPr/>
          <p:nvPr/>
        </p:nvGrpSpPr>
        <p:grpSpPr>
          <a:xfrm>
            <a:off x="4264867" y="3003574"/>
            <a:ext cx="935206" cy="1757312"/>
            <a:chOff x="4264867" y="3003574"/>
            <a:chExt cx="935206" cy="1757312"/>
          </a:xfrm>
        </p:grpSpPr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D6B785C7-7D7C-FA37-2E31-97E48A373647}"/>
                </a:ext>
              </a:extLst>
            </p:cNvPr>
            <p:cNvSpPr/>
            <p:nvPr/>
          </p:nvSpPr>
          <p:spPr>
            <a:xfrm>
              <a:off x="4690542" y="3003574"/>
              <a:ext cx="509531" cy="422552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E21F12C0-952A-EFD1-D6C1-E3A5B17F81CD}"/>
                </a:ext>
              </a:extLst>
            </p:cNvPr>
            <p:cNvSpPr/>
            <p:nvPr/>
          </p:nvSpPr>
          <p:spPr>
            <a:xfrm>
              <a:off x="4264867" y="4338334"/>
              <a:ext cx="509531" cy="422552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1762756-F2F0-3E10-E3C1-DC7A520EF213}"/>
              </a:ext>
            </a:extLst>
          </p:cNvPr>
          <p:cNvSpPr txBox="1">
            <a:spLocks/>
          </p:cNvSpPr>
          <p:nvPr/>
        </p:nvSpPr>
        <p:spPr>
          <a:xfrm>
            <a:off x="1127503" y="5403082"/>
            <a:ext cx="10910372" cy="400091"/>
          </a:xfrm>
          <a:prstGeom prst="rect">
            <a:avLst/>
          </a:prstGeom>
          <a:solidFill>
            <a:srgbClr val="0070C0"/>
          </a:solidFill>
        </p:spPr>
        <p:txBody>
          <a:bodyPr vert="horz" lIns="0" tIns="91440" rIns="0" bIns="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</a:rPr>
              <a:t>NCAR</a:t>
            </a:r>
            <a:r>
              <a:rPr lang="en-US" sz="2300" dirty="0">
                <a:solidFill>
                  <a:schemeClr val="bg1"/>
                </a:solidFill>
              </a:rPr>
              <a:t>/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rda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harshah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osdf_data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/HadCRUT.5.0.2.0.analysis.summary_series.global.monthly.zarr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77D458-F672-C82D-87B3-6CD69336C080}"/>
              </a:ext>
            </a:extLst>
          </p:cNvPr>
          <p:cNvSpPr txBox="1">
            <a:spLocks/>
          </p:cNvSpPr>
          <p:nvPr/>
        </p:nvSpPr>
        <p:spPr>
          <a:xfrm>
            <a:off x="410081" y="5766842"/>
            <a:ext cx="11627793" cy="268127"/>
          </a:xfrm>
          <a:prstGeom prst="rect">
            <a:avLst/>
          </a:prstGeom>
          <a:solidFill>
            <a:srgbClr val="0070C0"/>
          </a:solidFill>
        </p:spPr>
        <p:txBody>
          <a:bodyPr vert="horz" lIns="0" tIns="91440" rIns="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 </a:t>
            </a:r>
            <a:r>
              <a:rPr lang="en-US" sz="2700" dirty="0">
                <a:solidFill>
                  <a:schemeClr val="bg1"/>
                </a:solidFill>
              </a:rPr>
              <a:t>AWS-</a:t>
            </a:r>
            <a:r>
              <a:rPr lang="en-US" sz="2700" dirty="0" err="1">
                <a:solidFill>
                  <a:schemeClr val="bg1"/>
                </a:solidFill>
              </a:rPr>
              <a:t>OpenData</a:t>
            </a:r>
            <a:r>
              <a:rPr lang="en-US" sz="2700" dirty="0">
                <a:solidFill>
                  <a:schemeClr val="bg1"/>
                </a:solidFill>
              </a:rPr>
              <a:t>/US-West-2</a:t>
            </a:r>
            <a:r>
              <a:rPr lang="en-US" sz="1800" dirty="0">
                <a:solidFill>
                  <a:schemeClr val="bg1"/>
                </a:solidFill>
              </a:rPr>
              <a:t>/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cmip6-pds/CMIP6/CFMIP/NCAR/CESM2/aqua-4xCO2/r1i1p1f1/Amon/co2mass/</a:t>
            </a:r>
            <a:r>
              <a:rPr lang="en-US" altLang="en-US" sz="3000" b="0" dirty="0" err="1">
                <a:solidFill>
                  <a:schemeClr val="bg1"/>
                </a:solidFill>
                <a:latin typeface="Arial" panose="020B0604020202020204" pitchFamily="34" charset="0"/>
              </a:rPr>
              <a:t>gn</a:t>
            </a:r>
            <a:r>
              <a:rPr lang="en-US" altLang="en-US" sz="3000" b="0" dirty="0">
                <a:solidFill>
                  <a:schemeClr val="bg1"/>
                </a:solidFill>
                <a:latin typeface="Arial" panose="020B0604020202020204" pitchFamily="34" charset="0"/>
              </a:rPr>
              <a:t>/v20190816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747C4A-BB01-B574-8412-12DB1900A236}"/>
              </a:ext>
            </a:extLst>
          </p:cNvPr>
          <p:cNvGrpSpPr/>
          <p:nvPr/>
        </p:nvGrpSpPr>
        <p:grpSpPr>
          <a:xfrm>
            <a:off x="4996055" y="3014737"/>
            <a:ext cx="896677" cy="1752320"/>
            <a:chOff x="5892837" y="3008199"/>
            <a:chExt cx="896677" cy="1752320"/>
          </a:xfrm>
        </p:grpSpPr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F6760E40-1530-4D46-948E-81D9F19815A4}"/>
                </a:ext>
              </a:extLst>
            </p:cNvPr>
            <p:cNvSpPr/>
            <p:nvPr/>
          </p:nvSpPr>
          <p:spPr>
            <a:xfrm>
              <a:off x="6336659" y="3008199"/>
              <a:ext cx="452855" cy="413302"/>
            </a:xfrm>
            <a:prstGeom prst="star5">
              <a:avLst/>
            </a:prstGeom>
            <a:solidFill>
              <a:srgbClr val="C00000">
                <a:alpha val="78000"/>
              </a:srgb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D95F7157-9D6D-D7F6-F44D-53038C61A2D4}"/>
                </a:ext>
              </a:extLst>
            </p:cNvPr>
            <p:cNvSpPr/>
            <p:nvPr/>
          </p:nvSpPr>
          <p:spPr>
            <a:xfrm>
              <a:off x="5892837" y="4347217"/>
              <a:ext cx="452855" cy="413302"/>
            </a:xfrm>
            <a:prstGeom prst="star5">
              <a:avLst/>
            </a:prstGeom>
            <a:solidFill>
              <a:srgbClr val="C00000">
                <a:alpha val="78000"/>
              </a:srgbClr>
            </a:solidFill>
            <a:ln w="317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365760" rtlCol="0" anchor="ctr"/>
            <a:lstStyle/>
            <a:p>
              <a:pPr algn="l"/>
              <a:endParaRPr lang="en-US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FBE4EC-45F3-D538-2D7D-C007E4E05AF7}"/>
              </a:ext>
            </a:extLst>
          </p:cNvPr>
          <p:cNvCxnSpPr>
            <a:cxnSpLocks/>
          </p:cNvCxnSpPr>
          <p:nvPr/>
        </p:nvCxnSpPr>
        <p:spPr>
          <a:xfrm>
            <a:off x="7308700" y="1978618"/>
            <a:ext cx="42643" cy="2038480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7E2D10B-FAC2-4A5B-160E-27E6392F759A}"/>
              </a:ext>
            </a:extLst>
          </p:cNvPr>
          <p:cNvCxnSpPr>
            <a:cxnSpLocks/>
          </p:cNvCxnSpPr>
          <p:nvPr/>
        </p:nvCxnSpPr>
        <p:spPr>
          <a:xfrm>
            <a:off x="4645069" y="1978618"/>
            <a:ext cx="0" cy="979550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6580D59-0EB2-EA14-0B8C-30CF5988AD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21478" y="2205075"/>
            <a:ext cx="1114002" cy="784370"/>
          </a:xfrm>
          <a:prstGeom prst="bentConnector3">
            <a:avLst>
              <a:gd name="adj1" fmla="val 97819"/>
            </a:avLst>
          </a:prstGeom>
          <a:ln w="76200">
            <a:solidFill>
              <a:schemeClr val="accent6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455A597B-D09E-69D1-3E2B-1D1B5CE1A1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9599" y="938300"/>
            <a:ext cx="3407940" cy="3392128"/>
          </a:xfrm>
          <a:prstGeom prst="bentConnector3">
            <a:avLst>
              <a:gd name="adj1" fmla="val 58854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A8A762-3142-2805-B24E-FD102CF65921}"/>
              </a:ext>
            </a:extLst>
          </p:cNvPr>
          <p:cNvCxnSpPr>
            <a:cxnSpLocks/>
          </p:cNvCxnSpPr>
          <p:nvPr/>
        </p:nvCxnSpPr>
        <p:spPr>
          <a:xfrm>
            <a:off x="6691244" y="3123531"/>
            <a:ext cx="29841" cy="1006336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4805DFC-21D2-85CC-FB5F-7005A8376A81}"/>
              </a:ext>
            </a:extLst>
          </p:cNvPr>
          <p:cNvCxnSpPr>
            <a:cxnSpLocks/>
          </p:cNvCxnSpPr>
          <p:nvPr/>
        </p:nvCxnSpPr>
        <p:spPr>
          <a:xfrm>
            <a:off x="2031765" y="1321266"/>
            <a:ext cx="0" cy="464542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AFF29C-7A99-0D3B-060C-F954D7AEAF61}"/>
              </a:ext>
            </a:extLst>
          </p:cNvPr>
          <p:cNvCxnSpPr>
            <a:cxnSpLocks/>
          </p:cNvCxnSpPr>
          <p:nvPr/>
        </p:nvCxnSpPr>
        <p:spPr>
          <a:xfrm>
            <a:off x="7149916" y="2104291"/>
            <a:ext cx="42643" cy="2038480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3A6F2EA-55D9-3440-B1CD-C307F5391982}"/>
              </a:ext>
            </a:extLst>
          </p:cNvPr>
          <p:cNvCxnSpPr>
            <a:cxnSpLocks/>
          </p:cNvCxnSpPr>
          <p:nvPr/>
        </p:nvCxnSpPr>
        <p:spPr>
          <a:xfrm>
            <a:off x="4814801" y="2079410"/>
            <a:ext cx="0" cy="979550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0FF74C8B-81B1-A917-0C6E-84FC3CF9B454}"/>
              </a:ext>
            </a:extLst>
          </p:cNvPr>
          <p:cNvSpPr/>
          <p:nvPr/>
        </p:nvSpPr>
        <p:spPr>
          <a:xfrm>
            <a:off x="1064347" y="659498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EF904C3-49B9-1649-6BCF-C8B55679ED2F}"/>
              </a:ext>
            </a:extLst>
          </p:cNvPr>
          <p:cNvSpPr/>
          <p:nvPr/>
        </p:nvSpPr>
        <p:spPr>
          <a:xfrm>
            <a:off x="1071846" y="676890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FCA8373-160F-13A9-E0B0-3BB45FA320BF}"/>
              </a:ext>
            </a:extLst>
          </p:cNvPr>
          <p:cNvSpPr/>
          <p:nvPr/>
        </p:nvSpPr>
        <p:spPr>
          <a:xfrm>
            <a:off x="1070137" y="655615"/>
            <a:ext cx="127321" cy="14899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365760" rtlCol="0" anchor="ctr"/>
          <a:lstStyle/>
          <a:p>
            <a:pPr algn="l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191E5-6FB7-3E4D-4E1C-D88123047BDD}"/>
              </a:ext>
            </a:extLst>
          </p:cNvPr>
          <p:cNvSpPr txBox="1"/>
          <p:nvPr/>
        </p:nvSpPr>
        <p:spPr>
          <a:xfrm>
            <a:off x="321241" y="3843368"/>
            <a:ext cx="311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[1] Pelican Get (OSDF, NCAR/…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3D5DCA-90B3-83D7-F495-1821BD44962C}"/>
              </a:ext>
            </a:extLst>
          </p:cNvPr>
          <p:cNvSpPr txBox="1"/>
          <p:nvPr/>
        </p:nvSpPr>
        <p:spPr>
          <a:xfrm>
            <a:off x="325857" y="4198658"/>
            <a:ext cx="345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[2] Pelican Get (OSDF, AWS-…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743962-6039-A50E-F4B5-4529E28DA830}"/>
              </a:ext>
            </a:extLst>
          </p:cNvPr>
          <p:cNvSpPr txBox="1"/>
          <p:nvPr/>
        </p:nvSpPr>
        <p:spPr>
          <a:xfrm>
            <a:off x="332742" y="452623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[3] Visualize (…</a:t>
            </a:r>
          </a:p>
        </p:txBody>
      </p:sp>
    </p:spTree>
    <p:extLst>
      <p:ext uri="{BB962C8B-B14F-4D97-AF65-F5344CB8AC3E}">
        <p14:creationId xmlns:p14="http://schemas.microsoft.com/office/powerpoint/2010/main" val="41473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3 0.03542 L -0.00013 0.32153 L 0.27591 0.32246 L 0.27851 0.55672 L 0.27851 0.55695 L 0.27851 0.55579 " pathEditMode="relative" rAng="0" ptsTypes="AAAAAA">
                                      <p:cBhvr>
                                        <p:cTn id="72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3542 L -0.00013 0.32153 L 0.27591 0.32245 L 0.27851 0.55671 L 0.27851 0.55695 L 0.27851 0.55579 " pathEditMode="relative" rAng="0" ptsTypes="AAAAAA">
                                      <p:cBhvr>
                                        <p:cTn id="75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3 0.03542 L -0.00013 0.32153 L 0.27591 0.32246 L 0.27851 0.55671 L 0.27851 0.55695 L 0.27851 0.55579 " pathEditMode="relative" rAng="0" ptsTypes="AAAAAA">
                                      <p:cBhvr>
                                        <p:cTn id="80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9" grpId="0"/>
      <p:bldP spid="100" grpId="0"/>
      <p:bldP spid="102" grpId="0" animBg="1"/>
      <p:bldP spid="103" grpId="0" animBg="1"/>
      <p:bldP spid="4" grpId="0" animBg="1"/>
      <p:bldP spid="8" grpId="0" animBg="1"/>
      <p:bldP spid="96" grpId="0" animBg="1"/>
      <p:bldP spid="97" grpId="0" animBg="1"/>
      <p:bldP spid="104" grpId="0" animBg="1"/>
      <p:bldP spid="24" grpId="0"/>
      <p:bldP spid="25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lican" id="{44DA4853-4C03-C845-9140-DA60C65D6C7E}" vid="{746FCAF0-627F-3C42-89D2-C75CA35841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3158</TotalTime>
  <Words>2287</Words>
  <Application>Microsoft Macintosh PowerPoint</Application>
  <PresentationFormat>Widescreen</PresentationFormat>
  <Paragraphs>260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Helvetica Neue</vt:lpstr>
      <vt:lpstr>Microsoft Sans Serif</vt:lpstr>
      <vt:lpstr>NimbusRomNo9L</vt:lpstr>
      <vt:lpstr>Open Sans</vt:lpstr>
      <vt:lpstr>Office Theme</vt:lpstr>
      <vt:lpstr>The Pelican in Flight: Delivering Throughput Data</vt:lpstr>
      <vt:lpstr>Pelican and Throughput Computing</vt:lpstr>
      <vt:lpstr>What is the             ?</vt:lpstr>
      <vt:lpstr>What is the             ?</vt:lpstr>
      <vt:lpstr>            enabling science</vt:lpstr>
      <vt:lpstr>Not just “the big guys”</vt:lpstr>
      <vt:lpstr>PowerPoint Presentation</vt:lpstr>
      <vt:lpstr>            – Core Concepts</vt:lpstr>
      <vt:lpstr>Researcher uses a Jupyter Notebook to create a visualization that requires two objects: </vt:lpstr>
      <vt:lpstr>What happened in the last year?</vt:lpstr>
      <vt:lpstr>Clients</vt:lpstr>
      <vt:lpstr>End-to-end checksumming</vt:lpstr>
      <vt:lpstr>End-to-end checksumming</vt:lpstr>
      <vt:lpstr>Innovating in Authorization</vt:lpstr>
      <vt:lpstr>Innovating in Authorization</vt:lpstr>
      <vt:lpstr>💪Powering Storage Backends</vt:lpstr>
      <vt:lpstr>Keeping a Close Eye on You</vt:lpstr>
      <vt:lpstr>Keeping a Close Eye on You</vt:lpstr>
      <vt:lpstr>NDC Pathfinders</vt:lpstr>
      <vt:lpstr>NCAR Research Data Archive</vt:lpstr>
      <vt:lpstr>NAIRR</vt:lpstr>
      <vt:lpstr>Retiring the old OSDF</vt:lpstr>
      <vt:lpstr>The View from Above</vt:lpstr>
      <vt:lpstr>🎂Pelican is now &gt;1 yr old🎂</vt:lpstr>
      <vt:lpstr>Who is the Community?</vt:lpstr>
      <vt:lpstr>We Love Feedback!</vt:lpstr>
      <vt:lpstr>Questions?</vt:lpstr>
      <vt:lpstr>Backup – Things Coming Up in 2025!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Bockelman, Brian</dc:creator>
  <cp:lastModifiedBy>Bockelman, Brian</cp:lastModifiedBy>
  <cp:revision>40</cp:revision>
  <dcterms:created xsi:type="dcterms:W3CDTF">2025-05-30T16:45:01Z</dcterms:created>
  <dcterms:modified xsi:type="dcterms:W3CDTF">2025-06-01T21:23:20Z</dcterms:modified>
</cp:coreProperties>
</file>