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6" r:id="rId1"/>
  </p:sldMasterIdLst>
  <p:notesMasterIdLst>
    <p:notesMasterId r:id="rId13"/>
  </p:notesMasterIdLst>
  <p:sldIdLst>
    <p:sldId id="256" r:id="rId2"/>
    <p:sldId id="257" r:id="rId3"/>
    <p:sldId id="263" r:id="rId4"/>
    <p:sldId id="268" r:id="rId5"/>
    <p:sldId id="264" r:id="rId6"/>
    <p:sldId id="266" r:id="rId7"/>
    <p:sldId id="258" r:id="rId8"/>
    <p:sldId id="259" r:id="rId9"/>
    <p:sldId id="260" r:id="rId10"/>
    <p:sldId id="269" r:id="rId11"/>
    <p:sldId id="270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5040C"/>
    <a:srgbClr val="E14A6A"/>
    <a:srgbClr val="6E5DF1"/>
    <a:srgbClr val="D2A3D1"/>
    <a:srgbClr val="EAD0E6"/>
    <a:srgbClr val="BB9BE1"/>
    <a:srgbClr val="E992A8"/>
    <a:srgbClr val="EC450F"/>
    <a:srgbClr val="43D502"/>
    <a:srgbClr val="F1C9D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7352"/>
    <p:restoredTop sz="94699"/>
  </p:normalViewPr>
  <p:slideViewPr>
    <p:cSldViewPr snapToGrid="0">
      <p:cViewPr>
        <p:scale>
          <a:sx n="111" d="100"/>
          <a:sy n="111" d="100"/>
        </p:scale>
        <p:origin x="536" y="2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D77D063-7A12-0C4A-ACAE-ECE8018B77F0}" type="datetimeFigureOut">
              <a:rPr lang="en-US" smtClean="0"/>
              <a:t>6/4/25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08A3933-7BB1-AE43-8408-0DB1445E751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88170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08A3933-7BB1-AE43-8408-0DB1445E751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374837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08A3933-7BB1-AE43-8408-0DB1445E7514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1530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: Shape 6">
            <a:extLst>
              <a:ext uri="{FF2B5EF4-FFF2-40B4-BE49-F238E27FC236}">
                <a16:creationId xmlns:a16="http://schemas.microsoft.com/office/drawing/2014/main" id="{EA67E988-5919-57BB-C7DE-D3EAD38A30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517870" y="6209925"/>
            <a:ext cx="11155680" cy="45719"/>
          </a:xfrm>
          <a:custGeom>
            <a:avLst/>
            <a:gdLst>
              <a:gd name="connsiteX0" fmla="*/ 0 w 8715708"/>
              <a:gd name="connsiteY0" fmla="*/ 0 h 45719"/>
              <a:gd name="connsiteX1" fmla="*/ 3694525 w 8715708"/>
              <a:gd name="connsiteY1" fmla="*/ 0 h 45719"/>
              <a:gd name="connsiteX2" fmla="*/ 5021183 w 8715708"/>
              <a:gd name="connsiteY2" fmla="*/ 0 h 45719"/>
              <a:gd name="connsiteX3" fmla="*/ 8715708 w 8715708"/>
              <a:gd name="connsiteY3" fmla="*/ 0 h 45719"/>
              <a:gd name="connsiteX4" fmla="*/ 8715708 w 8715708"/>
              <a:gd name="connsiteY4" fmla="*/ 45719 h 45719"/>
              <a:gd name="connsiteX5" fmla="*/ 5021183 w 8715708"/>
              <a:gd name="connsiteY5" fmla="*/ 45719 h 45719"/>
              <a:gd name="connsiteX6" fmla="*/ 3694525 w 8715708"/>
              <a:gd name="connsiteY6" fmla="*/ 45719 h 45719"/>
              <a:gd name="connsiteX7" fmla="*/ 0 w 8715708"/>
              <a:gd name="connsiteY7" fmla="*/ 45719 h 4571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8715708" h="45719">
                <a:moveTo>
                  <a:pt x="0" y="0"/>
                </a:moveTo>
                <a:lnTo>
                  <a:pt x="3694525" y="0"/>
                </a:lnTo>
                <a:lnTo>
                  <a:pt x="5021183" y="0"/>
                </a:lnTo>
                <a:lnTo>
                  <a:pt x="8715708" y="0"/>
                </a:lnTo>
                <a:lnTo>
                  <a:pt x="8715708" y="45719"/>
                </a:lnTo>
                <a:lnTo>
                  <a:pt x="5021183" y="45719"/>
                </a:lnTo>
                <a:lnTo>
                  <a:pt x="3694525" y="45719"/>
                </a:lnTo>
                <a:lnTo>
                  <a:pt x="0" y="45719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B2327B2-BA4B-2C04-0751-5CB63D4AA42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21208" y="978408"/>
            <a:ext cx="11155680" cy="3429000"/>
          </a:xfrm>
        </p:spPr>
        <p:txBody>
          <a:bodyPr anchor="t">
            <a:normAutofit/>
          </a:bodyPr>
          <a:lstStyle>
            <a:lvl1pPr algn="l">
              <a:defRPr sz="72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7201176-DC7A-4C3D-3D8F-352526DA7B5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21208" y="4480560"/>
            <a:ext cx="7104888" cy="1399032"/>
          </a:xfrm>
        </p:spPr>
        <p:txBody>
          <a:bodyPr anchor="b">
            <a:normAutofit/>
          </a:bodyPr>
          <a:lstStyle>
            <a:lvl1pPr marL="0" indent="0" algn="l">
              <a:buNone/>
              <a:defRPr sz="2200" i="1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67DC221-9A2E-7459-102F-C3CFB27CC3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5020671-6F7D-3A03-EEC1-661A87F96F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453D3A-E0F9-8386-2A6C-96671FBB15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895072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A26D03-149A-DAB3-4B2A-E9B74F2E251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3C1E73D-41A7-9934-0990-9208B952329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8BB2A3F-E719-673C-5D56-F663712D0E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4AE594A-52F5-D85E-343C-ADFEE3C72E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07D5C9C-B2E2-FC26-E459-9E880EF975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07912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29D51F-B2D5-2804-4F7C-C99850FBD0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5020056" cy="4288536"/>
          </a:xfrm>
        </p:spPr>
        <p:txBody>
          <a:bodyPr anchor="t">
            <a:normAutofit/>
          </a:bodyPr>
          <a:lstStyle>
            <a:lvl1pPr>
              <a:defRPr sz="54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5FE5516-03B6-C488-EB4A-68AE681EDFB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21208" y="5266944"/>
            <a:ext cx="5020056" cy="1088136"/>
          </a:xfrm>
        </p:spPr>
        <p:txBody>
          <a:bodyPr anchor="b">
            <a:normAutofit/>
          </a:bodyPr>
          <a:lstStyle>
            <a:lvl1pPr marL="0" indent="0">
              <a:buNone/>
              <a:defRPr sz="2200" i="1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ECB4D7-49A7-D050-70B9-11A1E2D445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A9A913F-AD00-C1EE-B01A-8590671C01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14FC386-B2AF-6FAD-D053-E22D48CD72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4E1E1B67-3BFF-F04B-52F4-7E724FB3B24D}"/>
              </a:ext>
            </a:extLst>
          </p:cNvPr>
          <p:cNvSpPr/>
          <p:nvPr/>
        </p:nvSpPr>
        <p:spPr>
          <a:xfrm>
            <a:off x="517870" y="508090"/>
            <a:ext cx="5021183" cy="14927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33797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CE3B21-CF4D-1B01-0F4E-D32C1B218B6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B39FF2-6858-B514-B695-58442557D0C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521208" y="2578608"/>
            <a:ext cx="5166360" cy="376732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FA30130-974D-B91D-5B93-EC52AABDB5B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19672" y="2578608"/>
            <a:ext cx="5166360" cy="376732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15BED99-6FD7-9C6B-1152-A6E42715BB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A253AAC-5967-2565-A715-82D3505ABF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4B51313-69FB-E016-3CC1-62CA476ED2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958535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B3DF9D-B849-CE37-97E4-AD37F88067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11164824" cy="1216152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9D4C626-4008-960A-E601-6AA9F4BB8D8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21208" y="2340864"/>
            <a:ext cx="5166360" cy="658368"/>
          </a:xfrm>
        </p:spPr>
        <p:txBody>
          <a:bodyPr anchor="b">
            <a:normAutofit/>
          </a:bodyPr>
          <a:lstStyle>
            <a:lvl1pPr marL="0" indent="0">
              <a:buNone/>
              <a:defRPr sz="2200" b="0" i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06E8D6C-AC07-ED6B-2EA8-9C40A5AEA74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21208" y="3035808"/>
            <a:ext cx="5166360" cy="331012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C52617E-C6D9-246B-E7B7-8159DF17C0A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519672" y="2340864"/>
            <a:ext cx="5166360" cy="658368"/>
          </a:xfrm>
        </p:spPr>
        <p:txBody>
          <a:bodyPr anchor="b">
            <a:normAutofit/>
          </a:bodyPr>
          <a:lstStyle>
            <a:lvl1pPr marL="0" indent="0">
              <a:buNone/>
              <a:defRPr sz="2200" b="0" i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DBC2094-7EBC-02C5-5AB5-233E63080A9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519672" y="3035808"/>
            <a:ext cx="5166360" cy="331012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3010BD2-59B4-FD2E-3C5E-C83AE60039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72B35C4-A654-7759-BDA0-94D9D1A216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55F4347-2EC0-CA6E-2637-8048456D7E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68570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34716D-52F2-C7FB-83B1-2DA1AD375E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6F4A371-AC27-6A28-32E6-74A28371BF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155941A-A24E-885D-E894-0326F4C400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9D5E5B4-971F-FF6A-1B07-A5C8537055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68785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99F431F-E6DC-4137-3092-A30A0A3628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6AC814B-67B4-C70F-FA51-6205D5E2CB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1EAA9C9-D895-DD20-1089-EA75EA4289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2013546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B50562-884C-9053-70C1-3B72A0B45EA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5020056" cy="2459736"/>
          </a:xfrm>
        </p:spPr>
        <p:txBody>
          <a:bodyPr anchor="t">
            <a:noAutofit/>
          </a:bodyPr>
          <a:lstStyle>
            <a:lvl1pPr>
              <a:defRPr sz="44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18F509-68F0-39D5-1A8B-CE246715AE4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19672" y="987424"/>
            <a:ext cx="5166360" cy="5358384"/>
          </a:xfrm>
        </p:spPr>
        <p:txBody>
          <a:bodyPr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158E37C-27CE-3A84-FC74-BDCCD8A9A3E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21208" y="3575304"/>
            <a:ext cx="5020056" cy="2770632"/>
          </a:xfrm>
        </p:spPr>
        <p:txBody>
          <a:bodyPr>
            <a:normAutofit/>
          </a:bodyPr>
          <a:lstStyle>
            <a:lvl1pPr marL="0" indent="0">
              <a:buNone/>
              <a:defRPr sz="2200" i="1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2A95F79-E23E-11D2-40BF-66ED340195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457F7FC-06F3-3D89-5D1A-4EC4B1D735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554ACD5-6E0B-5713-DC9A-41E9D62AB1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684358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5B2D45-7CDB-D38C-2AAE-273F797674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5020056" cy="2459736"/>
          </a:xfrm>
        </p:spPr>
        <p:txBody>
          <a:bodyPr anchor="t">
            <a:noAutofit/>
          </a:bodyPr>
          <a:lstStyle>
            <a:lvl1pPr>
              <a:defRPr sz="44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CBF0855-1744-56E4-B115-3A3C5EA7834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6519672" y="987424"/>
            <a:ext cx="5166360" cy="5358384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85E8A1D-28AE-4A19-BD96-401D4822A53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521208" y="3575304"/>
            <a:ext cx="5020056" cy="2770632"/>
          </a:xfrm>
        </p:spPr>
        <p:txBody>
          <a:bodyPr>
            <a:normAutofit/>
          </a:bodyPr>
          <a:lstStyle>
            <a:lvl1pPr marL="0" indent="0">
              <a:buNone/>
              <a:defRPr sz="2200" i="1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7327DDB-CE95-4C89-DFC5-7DDBFC24E8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522C835-F3B5-943C-FFC4-D5BA9666AF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8709891-6E3C-ADED-01DD-15FCED37AF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97524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6C36771-E72D-FAD8-771E-3E196DD2E1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B5BB827-257D-60D9-792F-E6959004297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CE5D2E7-C856-F78A-E88C-375474982A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FDAB289-9591-51C9-9E3C-B6F2ACC6A6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7FE037C-790D-7442-8E43-D2740B3952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088767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C2635151-A38B-3766-6A32-FF1DF7687D9F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659368" y="978408"/>
            <a:ext cx="2551176" cy="5367528"/>
          </a:xfrm>
        </p:spPr>
        <p:txBody>
          <a:bodyPr vert="eaVert"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3D132D1-640C-FB9A-AD6F-D845738349F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521208" y="978408"/>
            <a:ext cx="8010144" cy="5367528"/>
          </a:xfrm>
        </p:spPr>
        <p:txBody>
          <a:bodyPr vert="eaVert"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955F80A-4BA7-8ED8-9A62-B921942726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0C50CD-E178-4744-9B35-B2F624D6C5E9}" type="datetimeFigureOut">
              <a:rPr lang="en-US" smtClean="0"/>
              <a:t>6/4/25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5E38113-D55A-A1A0-D1FE-53C95860FB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8919DDB-F89D-4B2D-21A2-82AF1D1023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8CC95F-0247-41B6-91CF-DC97C76A7088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262572D8-D485-1DB1-34B1-C35C61C89940}"/>
              </a:ext>
            </a:extLst>
          </p:cNvPr>
          <p:cNvSpPr/>
          <p:nvPr/>
        </p:nvSpPr>
        <p:spPr>
          <a:xfrm rot="5400000">
            <a:off x="8936623" y="3585018"/>
            <a:ext cx="5325734" cy="14927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74745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31A28D7-6581-4956-AAE3-9104804DF5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11155680" cy="146304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3CFCCA4-57A4-08A1-FC45-D2BBA66FABF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21208" y="2578608"/>
            <a:ext cx="11155680" cy="376732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0FAA0F4-2442-8D45-3C3D-1B8F55C868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521208" y="6419088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/>
                </a:solidFill>
              </a:defRPr>
            </a:lvl1pPr>
          </a:lstStyle>
          <a:p>
            <a:fld id="{E80C50CD-E178-4744-9B35-B2F624D6C5E9}" type="datetimeFigureOut">
              <a:rPr lang="en-US" smtClean="0"/>
              <a:pPr/>
              <a:t>6/4/25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03785E-FB42-1D54-92AC-D0A61A8FABD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521208" y="100584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CC9CF34-1274-DB45-4809-90E5D244A9A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457432" y="6419088"/>
            <a:ext cx="6400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/>
                </a:solidFill>
              </a:defRPr>
            </a:lvl1pPr>
          </a:lstStyle>
          <a:p>
            <a:fld id="{148CC95F-0247-41B6-91CF-DC97C76A7088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Freeform: Shape 6">
            <a:extLst>
              <a:ext uri="{FF2B5EF4-FFF2-40B4-BE49-F238E27FC236}">
                <a16:creationId xmlns:a16="http://schemas.microsoft.com/office/drawing/2014/main" id="{774A975B-A886-5202-0489-6965514A0D1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/>
          <p:nvPr/>
        </p:nvSpPr>
        <p:spPr>
          <a:xfrm>
            <a:off x="517869" y="508090"/>
            <a:ext cx="11153214" cy="149279"/>
          </a:xfrm>
          <a:custGeom>
            <a:avLst/>
            <a:gdLst>
              <a:gd name="connsiteX0" fmla="*/ 0 w 8085002"/>
              <a:gd name="connsiteY0" fmla="*/ 0 h 149279"/>
              <a:gd name="connsiteX1" fmla="*/ 8085002 w 8085002"/>
              <a:gd name="connsiteY1" fmla="*/ 0 h 149279"/>
              <a:gd name="connsiteX2" fmla="*/ 8085002 w 8085002"/>
              <a:gd name="connsiteY2" fmla="*/ 149279 h 149279"/>
              <a:gd name="connsiteX3" fmla="*/ 0 w 8085002"/>
              <a:gd name="connsiteY3" fmla="*/ 149279 h 1492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8085002" h="149279">
                <a:moveTo>
                  <a:pt x="0" y="0"/>
                </a:moveTo>
                <a:lnTo>
                  <a:pt x="8085002" y="0"/>
                </a:lnTo>
                <a:lnTo>
                  <a:pt x="8085002" y="149279"/>
                </a:lnTo>
                <a:lnTo>
                  <a:pt x="0" y="149279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87132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  <p:sldLayoutId id="2147483676" r:id="rId2"/>
    <p:sldLayoutId id="2147483677" r:id="rId3"/>
    <p:sldLayoutId id="2147483678" r:id="rId4"/>
    <p:sldLayoutId id="2147483679" r:id="rId5"/>
    <p:sldLayoutId id="2147483685" r:id="rId6"/>
    <p:sldLayoutId id="2147483680" r:id="rId7"/>
    <p:sldLayoutId id="2147483681" r:id="rId8"/>
    <p:sldLayoutId id="2147483682" r:id="rId9"/>
    <p:sldLayoutId id="2147483684" r:id="rId10"/>
    <p:sldLayoutId id="2147483683" r:id="rId11"/>
  </p:sldLayoutIdLst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44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10000"/>
        </a:lnSpc>
        <a:spcBef>
          <a:spcPts val="10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32" name="Rectangle 31">
            <a:extLst>
              <a:ext uri="{FF2B5EF4-FFF2-40B4-BE49-F238E27FC236}">
                <a16:creationId xmlns:a16="http://schemas.microsoft.com/office/drawing/2014/main" id="{956C5C09-0043-4549-B800-2101B70D667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FC418E5-A499-3B35-A253-80014DD0683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17870" y="978407"/>
            <a:ext cx="5556148" cy="3977640"/>
          </a:xfrm>
        </p:spPr>
        <p:txBody>
          <a:bodyPr anchor="t">
            <a:normAutofit/>
          </a:bodyPr>
          <a:lstStyle/>
          <a:p>
            <a:pPr>
              <a:lnSpc>
                <a:spcPct val="90000"/>
              </a:lnSpc>
            </a:pPr>
            <a:r>
              <a:rPr lang="en-US" sz="4400" dirty="0"/>
              <a:t>PROCESSING MOUSE BRAIN DATA ON CHTC USING RESEARCH DRIVE INTEGRATION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D3A7828-224E-214D-4033-B4FA790C357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17870" y="5029267"/>
            <a:ext cx="5577839" cy="1316736"/>
          </a:xfrm>
        </p:spPr>
        <p:txBody>
          <a:bodyPr anchor="ctr">
            <a:normAutofit/>
          </a:bodyPr>
          <a:lstStyle/>
          <a:p>
            <a:pPr>
              <a:lnSpc>
                <a:spcPct val="100000"/>
              </a:lnSpc>
            </a:pPr>
            <a:r>
              <a:rPr lang="en-US" sz="2400"/>
              <a:t>Wisconsin Institute for Sleep and Consciousness (Tononi Lab)</a:t>
            </a:r>
          </a:p>
          <a:p>
            <a:pPr>
              <a:lnSpc>
                <a:spcPct val="100000"/>
              </a:lnSpc>
            </a:pPr>
            <a:r>
              <a:rPr lang="en-US" sz="2400"/>
              <a:t>Aydan Bailey</a:t>
            </a:r>
          </a:p>
          <a:p>
            <a:pPr>
              <a:lnSpc>
                <a:spcPct val="100000"/>
              </a:lnSpc>
            </a:pPr>
            <a:endParaRPr lang="en-US" sz="2400"/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B2C335F7-F61C-4EB4-80F2-4B1438FE66B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17869" y="508090"/>
            <a:ext cx="5577840" cy="14927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5" descr="A mouse on a pink background">
            <a:extLst>
              <a:ext uri="{FF2B5EF4-FFF2-40B4-BE49-F238E27FC236}">
                <a16:creationId xmlns:a16="http://schemas.microsoft.com/office/drawing/2014/main" id="{2EF8B78B-0712-C4C7-CBE2-DB264F7F420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3928" r="39256" b="1"/>
          <a:stretch>
            <a:fillRect/>
          </a:stretch>
        </p:blipFill>
        <p:spPr>
          <a:xfrm>
            <a:off x="6696635" y="508090"/>
            <a:ext cx="4969099" cy="58379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030969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9" name="Rectangle 18">
            <a:extLst>
              <a:ext uri="{FF2B5EF4-FFF2-40B4-BE49-F238E27FC236}">
                <a16:creationId xmlns:a16="http://schemas.microsoft.com/office/drawing/2014/main" id="{AD1BDCCC-E676-2A7E-BE11-2B8C23DB28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6FCE3AF-D08F-C0F3-11AC-D26B1F1E2E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11155680" cy="1115568"/>
          </a:xfrm>
        </p:spPr>
        <p:txBody>
          <a:bodyPr>
            <a:normAutofit/>
          </a:bodyPr>
          <a:lstStyle/>
          <a:p>
            <a:r>
              <a:rPr lang="en-US" dirty="0"/>
              <a:t>Introduction: Me &amp; the </a:t>
            </a:r>
            <a:r>
              <a:rPr lang="en-US" dirty="0" err="1"/>
              <a:t>Tononi</a:t>
            </a:r>
            <a:r>
              <a:rPr lang="en-US" dirty="0"/>
              <a:t> Lab</a:t>
            </a:r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781C97B1-8A09-6383-8C65-A3B73577816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17869" y="508090"/>
            <a:ext cx="11153214" cy="149279"/>
          </a:xfrm>
          <a:custGeom>
            <a:avLst/>
            <a:gdLst>
              <a:gd name="connsiteX0" fmla="*/ 0 w 8085002"/>
              <a:gd name="connsiteY0" fmla="*/ 0 h 149279"/>
              <a:gd name="connsiteX1" fmla="*/ 8085002 w 8085002"/>
              <a:gd name="connsiteY1" fmla="*/ 0 h 149279"/>
              <a:gd name="connsiteX2" fmla="*/ 8085002 w 8085002"/>
              <a:gd name="connsiteY2" fmla="*/ 149279 h 149279"/>
              <a:gd name="connsiteX3" fmla="*/ 0 w 8085002"/>
              <a:gd name="connsiteY3" fmla="*/ 149279 h 1492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8085002" h="149279">
                <a:moveTo>
                  <a:pt x="0" y="0"/>
                </a:moveTo>
                <a:lnTo>
                  <a:pt x="8085002" y="0"/>
                </a:lnTo>
                <a:lnTo>
                  <a:pt x="8085002" y="149279"/>
                </a:lnTo>
                <a:lnTo>
                  <a:pt x="0" y="149279"/>
                </a:lnTo>
                <a:close/>
              </a:path>
            </a:pathLst>
          </a:cu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9" name="Content Placeholder 2">
            <a:extLst>
              <a:ext uri="{FF2B5EF4-FFF2-40B4-BE49-F238E27FC236}">
                <a16:creationId xmlns:a16="http://schemas.microsoft.com/office/drawing/2014/main" id="{0BE7D740-2578-631A-BE6F-E90E5BE7C77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304288"/>
            <a:ext cx="6821424" cy="4050792"/>
          </a:xfrm>
        </p:spPr>
        <p:txBody>
          <a:bodyPr>
            <a:normAutofit/>
          </a:bodyPr>
          <a:lstStyle/>
          <a:p>
            <a:r>
              <a:rPr lang="en-US" dirty="0"/>
              <a:t>My background: 2</a:t>
            </a:r>
            <a:r>
              <a:rPr lang="en-US" baseline="30000" dirty="0"/>
              <a:t>nd</a:t>
            </a:r>
            <a:r>
              <a:rPr lang="en-US" dirty="0"/>
              <a:t> year CS </a:t>
            </a:r>
            <a:r>
              <a:rPr lang="en-US" dirty="0" err="1"/>
              <a:t>Ph.D</a:t>
            </a:r>
            <a:endParaRPr lang="en-US" dirty="0"/>
          </a:p>
          <a:p>
            <a:r>
              <a:rPr lang="en-US" dirty="0"/>
              <a:t>Working with Wisconsin Institute for Sleep and Consciousness (</a:t>
            </a:r>
            <a:r>
              <a:rPr lang="en-US" dirty="0" err="1"/>
              <a:t>Tononi</a:t>
            </a:r>
            <a:r>
              <a:rPr lang="en-US" dirty="0"/>
              <a:t> Lab)</a:t>
            </a:r>
          </a:p>
          <a:p>
            <a:r>
              <a:rPr lang="en-US" dirty="0"/>
              <a:t>Interested initially in CHTC for </a:t>
            </a:r>
            <a:r>
              <a:rPr lang="en-US" dirty="0" err="1"/>
              <a:t>PyPhi</a:t>
            </a:r>
            <a:r>
              <a:rPr lang="en-US" dirty="0"/>
              <a:t> – started with HPC</a:t>
            </a:r>
          </a:p>
          <a:p>
            <a:r>
              <a:rPr lang="en-US" dirty="0"/>
              <a:t>Realized it could be useful for other projects as well</a:t>
            </a:r>
          </a:p>
          <a:p>
            <a:pPr lvl="1"/>
            <a:r>
              <a:rPr lang="en-US" dirty="0"/>
              <a:t>Mouse brain data project</a:t>
            </a:r>
          </a:p>
        </p:txBody>
      </p:sp>
      <p:pic>
        <p:nvPicPr>
          <p:cNvPr id="7" name="Picture 6" descr="A person smiling at camera&#10;&#10;AI-generated content may be incorrect.">
            <a:extLst>
              <a:ext uri="{FF2B5EF4-FFF2-40B4-BE49-F238E27FC236}">
                <a16:creationId xmlns:a16="http://schemas.microsoft.com/office/drawing/2014/main" id="{8F9196BE-F885-63B0-69A5-6D1A68BBE65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b="11911"/>
          <a:stretch>
            <a:fillRect/>
          </a:stretch>
        </p:blipFill>
        <p:spPr>
          <a:xfrm>
            <a:off x="7730019" y="2299390"/>
            <a:ext cx="3941064" cy="40485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8822488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BD47412-5739-15FF-75DD-4790B587578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4F8274-7DF7-5025-4786-78A1A4AE79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Electrophysiological Recordings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20996C0-EB28-7ABA-B066-43841E5B103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441448"/>
            <a:ext cx="11155680" cy="3767328"/>
          </a:xfrm>
        </p:spPr>
        <p:txBody>
          <a:bodyPr>
            <a:normAutofit/>
          </a:bodyPr>
          <a:lstStyle/>
          <a:p>
            <a:r>
              <a:rPr lang="en-US" dirty="0"/>
              <a:t>6 </a:t>
            </a:r>
            <a:r>
              <a:rPr lang="en-US" dirty="0" err="1"/>
              <a:t>Neuropixels</a:t>
            </a:r>
            <a:r>
              <a:rPr lang="en-US" dirty="0"/>
              <a:t> probes each record hundreds of single cell spikes for 5-6 h</a:t>
            </a:r>
          </a:p>
          <a:p>
            <a:r>
              <a:rPr lang="en-US" dirty="0"/>
              <a:t>Very high resolution data (highest </a:t>
            </a:r>
            <a:r>
              <a:rPr lang="en-US" dirty="0">
                <a:solidFill>
                  <a:srgbClr val="1D1C1D"/>
                </a:solidFill>
                <a:latin typeface="Slack-Lato"/>
              </a:rPr>
              <a:t>resolution view of brain activity you can currently get in vivo), but lots to processing and analyzing is difficult </a:t>
            </a:r>
            <a:r>
              <a:rPr lang="en-US" dirty="0"/>
              <a:t>(80TB total)</a:t>
            </a:r>
          </a:p>
          <a:p>
            <a:r>
              <a:rPr lang="en-US" dirty="0"/>
              <a:t>30 secs pictured below. Each dot is a single neuron spiking in time</a:t>
            </a:r>
          </a:p>
          <a:p>
            <a:pPr lvl="1"/>
            <a:r>
              <a:rPr lang="en-US" dirty="0"/>
              <a:t>Top = cortex, middle = hippocampus, bottom = thalamus</a:t>
            </a:r>
          </a:p>
        </p:txBody>
      </p:sp>
      <p:pic>
        <p:nvPicPr>
          <p:cNvPr id="7" name="Picture 6" descr="A computer screen with green text&#10;&#10;AI-generated content may be incorrect.">
            <a:extLst>
              <a:ext uri="{FF2B5EF4-FFF2-40B4-BE49-F238E27FC236}">
                <a16:creationId xmlns:a16="http://schemas.microsoft.com/office/drawing/2014/main" id="{8B38F3E9-F3DF-4F87-B1C0-3C78CBDE3DB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6312" y="4462272"/>
            <a:ext cx="11174480" cy="21489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730404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3D013B5-BCA8-420A-B4DE-AA2139A8D35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95CB2B-C266-991D-D74D-EC6A4CDFF8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Electrophysiological Recordings: Goal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C3F2D3F-3A0C-1835-7127-53BE901C283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441448"/>
            <a:ext cx="11155680" cy="3767328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rgbClr val="1D1C1D"/>
                </a:solidFill>
                <a:latin typeface="Slack-Lato"/>
              </a:rPr>
              <a:t>Aim of project is between sleep and consciousness</a:t>
            </a:r>
          </a:p>
          <a:p>
            <a:r>
              <a:rPr lang="en-US" dirty="0">
                <a:solidFill>
                  <a:srgbClr val="1D1C1D"/>
                </a:solidFill>
                <a:latin typeface="Slack-Lato"/>
              </a:rPr>
              <a:t>Animals sleep during the recording, and different stimuli are delivered (air puff, light flash, or sound)</a:t>
            </a:r>
          </a:p>
          <a:p>
            <a:r>
              <a:rPr lang="en-US" dirty="0">
                <a:solidFill>
                  <a:srgbClr val="1D1C1D"/>
                </a:solidFill>
                <a:latin typeface="Slack-Lato"/>
              </a:rPr>
              <a:t>Recordings provide high-resolution mechanisms of what happens across different brain structures when they recover consciousness or when they remain "disconnected" in sleep</a:t>
            </a:r>
            <a:endParaRPr lang="en-US" dirty="0"/>
          </a:p>
        </p:txBody>
      </p:sp>
      <p:pic>
        <p:nvPicPr>
          <p:cNvPr id="7" name="Picture 6" descr="A computer screen with green text&#10;&#10;AI-generated content may be incorrect.">
            <a:extLst>
              <a:ext uri="{FF2B5EF4-FFF2-40B4-BE49-F238E27FC236}">
                <a16:creationId xmlns:a16="http://schemas.microsoft.com/office/drawing/2014/main" id="{43DC53D8-15E5-C792-ADDD-0204F86575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6312" y="4462272"/>
            <a:ext cx="11174480" cy="21489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883928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F6217EF-AB7D-03F8-37F5-C6BBD37A9D4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5EF25F-F6E8-ED71-D1BF-8F68DC018D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Jittered-Corrected Cross-Correlograms (CCGs)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045772B-0E1A-8FE4-6EBD-56105489879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737914"/>
            <a:ext cx="5969533" cy="3357275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Interested in how neural signal “flows” during a state (NREM, WAKE, REM)</a:t>
            </a:r>
          </a:p>
          <a:p>
            <a:r>
              <a:rPr lang="en-US" dirty="0"/>
              <a:t>Input: spike trains binned at 1ms</a:t>
            </a:r>
          </a:p>
          <a:p>
            <a:pPr lvl="1"/>
            <a:r>
              <a:rPr lang="en-US" dirty="0"/>
              <a:t>Array: 2800 neurons x time bins (2000 </a:t>
            </a:r>
            <a:r>
              <a:rPr lang="en-US" dirty="0" err="1"/>
              <a:t>ms</a:t>
            </a:r>
            <a:r>
              <a:rPr lang="en-US" dirty="0"/>
              <a:t>) x trials (sensory stimulus delivery timestamps)</a:t>
            </a:r>
          </a:p>
          <a:p>
            <a:r>
              <a:rPr lang="en-US" dirty="0"/>
              <a:t>Compute cross-correlogram for every neuron pair</a:t>
            </a:r>
          </a:p>
          <a:p>
            <a:pPr lvl="1"/>
            <a:r>
              <a:rPr lang="en-US" dirty="0"/>
              <a:t>2800 neurons per animal, so 2800 x 2800 pairs</a:t>
            </a:r>
          </a:p>
          <a:p>
            <a:r>
              <a:rPr lang="en-US" dirty="0"/>
              <a:t>Only care about fast-scale communication, so “jitter” CCG (randomly shift spikes in 20 </a:t>
            </a:r>
            <a:r>
              <a:rPr lang="en-US" dirty="0" err="1"/>
              <a:t>ms</a:t>
            </a:r>
            <a:r>
              <a:rPr lang="en-US" dirty="0"/>
              <a:t> windows)</a:t>
            </a:r>
          </a:p>
          <a:p>
            <a:r>
              <a:rPr lang="en-US" dirty="0"/>
              <a:t>Subtract from original for “jittered-corrected CCG”</a:t>
            </a:r>
          </a:p>
        </p:txBody>
      </p:sp>
      <p:pic>
        <p:nvPicPr>
          <p:cNvPr id="4" name="Picture 3" descr="A row of colorful lines&#10;&#10;AI-generated content may be incorrect.">
            <a:extLst>
              <a:ext uri="{FF2B5EF4-FFF2-40B4-BE49-F238E27FC236}">
                <a16:creationId xmlns:a16="http://schemas.microsoft.com/office/drawing/2014/main" id="{8974E569-D728-2112-EBCC-26F3E71892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90741" y="2737915"/>
            <a:ext cx="5180051" cy="3357276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F370FC9D-09F4-A563-0365-71A85E7382F9}"/>
              </a:ext>
            </a:extLst>
          </p:cNvPr>
          <p:cNvSpPr txBox="1"/>
          <p:nvPr/>
        </p:nvSpPr>
        <p:spPr>
          <a:xfrm>
            <a:off x="7402488" y="6095189"/>
            <a:ext cx="335655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/>
              <a:t>(red = “driving”, blue = “driven”)</a:t>
            </a:r>
          </a:p>
        </p:txBody>
      </p:sp>
    </p:spTree>
    <p:extLst>
      <p:ext uri="{BB962C8B-B14F-4D97-AF65-F5344CB8AC3E}">
        <p14:creationId xmlns:p14="http://schemas.microsoft.com/office/powerpoint/2010/main" val="346521507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CE1BFEF-FE03-E8AE-2721-26DA12FAAB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row of colorful lines&#10;&#10;AI-generated content may be incorrect.">
            <a:extLst>
              <a:ext uri="{FF2B5EF4-FFF2-40B4-BE49-F238E27FC236}">
                <a16:creationId xmlns:a16="http://schemas.microsoft.com/office/drawing/2014/main" id="{7E8A5EF8-033A-DBD2-A528-90D9F4A973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05284" y="0"/>
            <a:ext cx="1058143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24275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45C25E7-4CAE-5839-6BC5-73ED9671E52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3EE663-9773-49AC-0622-73FE850E90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Task Outline: 1 Job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743350-E117-C2ED-878F-B8693BE8D3D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167310"/>
            <a:ext cx="7534221" cy="4178626"/>
          </a:xfrm>
        </p:spPr>
        <p:txBody>
          <a:bodyPr/>
          <a:lstStyle/>
          <a:p>
            <a:r>
              <a:rPr lang="en-US" dirty="0"/>
              <a:t>Input file: 1 animal, 1 stage (2800 neurons across 6 probes)</a:t>
            </a:r>
          </a:p>
          <a:p>
            <a:pPr lvl="1"/>
            <a:r>
              <a:rPr lang="en-US" dirty="0"/>
              <a:t>Ex: ANPIX33_combined_rolls_REM.pkl (76KB – 2.71GB)</a:t>
            </a:r>
          </a:p>
          <a:p>
            <a:r>
              <a:rPr lang="en-US" dirty="0"/>
              <a:t>Output: 36 jittered-corrected CCGs, each for 1 probe vs 1 probe</a:t>
            </a:r>
          </a:p>
          <a:p>
            <a:pPr lvl="1"/>
            <a:r>
              <a:rPr lang="en-US" dirty="0"/>
              <a:t>Ex: ccg_imec2_vs_imec_1_REM.pkl (~500MB – 15GB)</a:t>
            </a:r>
          </a:p>
          <a:p>
            <a:pPr lvl="1"/>
            <a:r>
              <a:rPr lang="en-US" dirty="0"/>
              <a:t>Total: ~200 – 600GB per animal for all 4 stages</a:t>
            </a:r>
          </a:p>
          <a:p>
            <a:r>
              <a:rPr lang="en-US" dirty="0"/>
              <a:t>Total w/o CHTC: 6 source probes x 30 mice x 3 brain states x 4 different stimulation types * 12 hours – a few days = minimum 1080 days!</a:t>
            </a:r>
          </a:p>
          <a:p>
            <a:r>
              <a:rPr lang="en-US" dirty="0"/>
              <a:t>With CHTC: 5-6 hours per input file</a:t>
            </a:r>
          </a:p>
          <a:p>
            <a:pPr lvl="1"/>
            <a:r>
              <a:rPr lang="en-US" dirty="0"/>
              <a:t>Parallelization within files necessary, too – process neuron pairs in parallel</a:t>
            </a:r>
          </a:p>
          <a:p>
            <a:pPr lvl="1"/>
            <a:r>
              <a:rPr lang="en-US" dirty="0"/>
              <a:t>Can (theoretically) do all files at once!</a:t>
            </a:r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id="{19FFB49A-2410-9396-BA39-3D43EBE797FE}"/>
              </a:ext>
            </a:extLst>
          </p:cNvPr>
          <p:cNvSpPr/>
          <p:nvPr/>
        </p:nvSpPr>
        <p:spPr>
          <a:xfrm>
            <a:off x="8412842" y="2167310"/>
            <a:ext cx="130629" cy="137160"/>
          </a:xfrm>
          <a:prstGeom prst="ellipse">
            <a:avLst/>
          </a:prstGeom>
          <a:solidFill>
            <a:srgbClr val="43D502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0B297AD2-04E0-DADA-15E8-43E5941092A8}"/>
              </a:ext>
            </a:extLst>
          </p:cNvPr>
          <p:cNvSpPr/>
          <p:nvPr/>
        </p:nvSpPr>
        <p:spPr>
          <a:xfrm>
            <a:off x="11223170" y="218019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Oval 10">
            <a:extLst>
              <a:ext uri="{FF2B5EF4-FFF2-40B4-BE49-F238E27FC236}">
                <a16:creationId xmlns:a16="http://schemas.microsoft.com/office/drawing/2014/main" id="{86C931A7-44F8-57CB-642D-EE78B9CB257C}"/>
              </a:ext>
            </a:extLst>
          </p:cNvPr>
          <p:cNvSpPr/>
          <p:nvPr/>
        </p:nvSpPr>
        <p:spPr>
          <a:xfrm>
            <a:off x="11223170" y="2395831"/>
            <a:ext cx="130629" cy="137160"/>
          </a:xfrm>
          <a:prstGeom prst="ellipse">
            <a:avLst/>
          </a:prstGeom>
          <a:solidFill>
            <a:srgbClr val="6E5DF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26BF989F-1AAF-05DE-C3EE-053F93EB02EA}"/>
              </a:ext>
            </a:extLst>
          </p:cNvPr>
          <p:cNvSpPr/>
          <p:nvPr/>
        </p:nvSpPr>
        <p:spPr>
          <a:xfrm>
            <a:off x="11223170" y="261147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19AE0FF5-60BB-FB2E-3CD2-851F9351C1EB}"/>
              </a:ext>
            </a:extLst>
          </p:cNvPr>
          <p:cNvSpPr/>
          <p:nvPr/>
        </p:nvSpPr>
        <p:spPr>
          <a:xfrm>
            <a:off x="11223170" y="282711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4A552B0D-E777-C741-6C0F-A79BCE6FFD65}"/>
              </a:ext>
            </a:extLst>
          </p:cNvPr>
          <p:cNvSpPr/>
          <p:nvPr/>
        </p:nvSpPr>
        <p:spPr>
          <a:xfrm>
            <a:off x="11223170" y="3042751"/>
            <a:ext cx="130629" cy="137160"/>
          </a:xfrm>
          <a:prstGeom prst="ellipse">
            <a:avLst/>
          </a:prstGeom>
          <a:solidFill>
            <a:srgbClr val="E14A6A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790DBB1E-98D4-02BD-AC8F-F992B7FE6F76}"/>
              </a:ext>
            </a:extLst>
          </p:cNvPr>
          <p:cNvSpPr/>
          <p:nvPr/>
        </p:nvSpPr>
        <p:spPr>
          <a:xfrm>
            <a:off x="11223170" y="3258391"/>
            <a:ext cx="130629" cy="137160"/>
          </a:xfrm>
          <a:prstGeom prst="ellipse">
            <a:avLst/>
          </a:prstGeom>
          <a:solidFill>
            <a:srgbClr val="6E5DF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278D2287-F4E5-3637-0021-A56EC1B02F22}"/>
              </a:ext>
            </a:extLst>
          </p:cNvPr>
          <p:cNvSpPr/>
          <p:nvPr/>
        </p:nvSpPr>
        <p:spPr>
          <a:xfrm>
            <a:off x="11223170" y="347403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EB58D789-902D-D8F9-0F3A-D5BD2B7F44CE}"/>
              </a:ext>
            </a:extLst>
          </p:cNvPr>
          <p:cNvSpPr/>
          <p:nvPr/>
        </p:nvSpPr>
        <p:spPr>
          <a:xfrm>
            <a:off x="11223170" y="3689671"/>
            <a:ext cx="130629" cy="137160"/>
          </a:xfrm>
          <a:prstGeom prst="ellipse">
            <a:avLst/>
          </a:prstGeom>
          <a:solidFill>
            <a:srgbClr val="EAD0E6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0332E223-650B-0769-BB34-2C00E20E91E2}"/>
              </a:ext>
            </a:extLst>
          </p:cNvPr>
          <p:cNvSpPr/>
          <p:nvPr/>
        </p:nvSpPr>
        <p:spPr>
          <a:xfrm>
            <a:off x="11223170" y="390531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572A9010-9E1A-D418-8432-A89A9248F835}"/>
              </a:ext>
            </a:extLst>
          </p:cNvPr>
          <p:cNvSpPr/>
          <p:nvPr/>
        </p:nvSpPr>
        <p:spPr>
          <a:xfrm>
            <a:off x="11223170" y="4120951"/>
            <a:ext cx="130629" cy="137160"/>
          </a:xfrm>
          <a:prstGeom prst="ellipse">
            <a:avLst/>
          </a:prstGeom>
          <a:solidFill>
            <a:srgbClr val="E14A6A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528C2B5D-57BC-1EC8-3D38-77619952A708}"/>
              </a:ext>
            </a:extLst>
          </p:cNvPr>
          <p:cNvSpPr/>
          <p:nvPr/>
        </p:nvSpPr>
        <p:spPr>
          <a:xfrm>
            <a:off x="11223170" y="433659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F94456F1-8D22-F4CB-6296-1A6605CA83B9}"/>
              </a:ext>
            </a:extLst>
          </p:cNvPr>
          <p:cNvSpPr/>
          <p:nvPr/>
        </p:nvSpPr>
        <p:spPr>
          <a:xfrm>
            <a:off x="11223170" y="4552231"/>
            <a:ext cx="130629" cy="137160"/>
          </a:xfrm>
          <a:prstGeom prst="ellipse">
            <a:avLst/>
          </a:prstGeom>
          <a:solidFill>
            <a:srgbClr val="6E5DF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7F4299B8-9D1F-5934-ED5A-86C5FE04115B}"/>
              </a:ext>
            </a:extLst>
          </p:cNvPr>
          <p:cNvSpPr/>
          <p:nvPr/>
        </p:nvSpPr>
        <p:spPr>
          <a:xfrm>
            <a:off x="11223170" y="476787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EECE5FE9-E884-C700-B9C1-6DFF1B098D63}"/>
              </a:ext>
            </a:extLst>
          </p:cNvPr>
          <p:cNvSpPr/>
          <p:nvPr/>
        </p:nvSpPr>
        <p:spPr>
          <a:xfrm>
            <a:off x="11223170" y="4983511"/>
            <a:ext cx="130629" cy="137160"/>
          </a:xfrm>
          <a:prstGeom prst="ellipse">
            <a:avLst/>
          </a:prstGeom>
          <a:solidFill>
            <a:srgbClr val="E14A6A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EA33B1D0-F732-77C1-D055-A1A439E97E67}"/>
              </a:ext>
            </a:extLst>
          </p:cNvPr>
          <p:cNvSpPr/>
          <p:nvPr/>
        </p:nvSpPr>
        <p:spPr>
          <a:xfrm>
            <a:off x="11223170" y="5199151"/>
            <a:ext cx="130629" cy="137160"/>
          </a:xfrm>
          <a:prstGeom prst="ellipse">
            <a:avLst/>
          </a:prstGeom>
          <a:solidFill>
            <a:srgbClr val="EAD0E6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3620BC44-A118-AF5A-FCA4-EE564C996F4A}"/>
              </a:ext>
            </a:extLst>
          </p:cNvPr>
          <p:cNvSpPr/>
          <p:nvPr/>
        </p:nvSpPr>
        <p:spPr>
          <a:xfrm>
            <a:off x="11223170" y="541479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EEE0724F-BC28-2F4A-2D50-B38C828177E4}"/>
              </a:ext>
            </a:extLst>
          </p:cNvPr>
          <p:cNvSpPr/>
          <p:nvPr/>
        </p:nvSpPr>
        <p:spPr>
          <a:xfrm>
            <a:off x="11223170" y="5630431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C2316109-B375-1F43-963C-EA0168D7A73D}"/>
              </a:ext>
            </a:extLst>
          </p:cNvPr>
          <p:cNvSpPr/>
          <p:nvPr/>
        </p:nvSpPr>
        <p:spPr>
          <a:xfrm>
            <a:off x="11223170" y="5846071"/>
            <a:ext cx="130629" cy="137160"/>
          </a:xfrm>
          <a:prstGeom prst="ellipse">
            <a:avLst/>
          </a:prstGeom>
          <a:solidFill>
            <a:srgbClr val="BB9BE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8A67FC80-589D-441B-C5B8-FE69C44151E2}"/>
              </a:ext>
            </a:extLst>
          </p:cNvPr>
          <p:cNvSpPr/>
          <p:nvPr/>
        </p:nvSpPr>
        <p:spPr>
          <a:xfrm>
            <a:off x="11223170" y="6061711"/>
            <a:ext cx="130629" cy="137160"/>
          </a:xfrm>
          <a:prstGeom prst="ellipse">
            <a:avLst/>
          </a:prstGeom>
          <a:solidFill>
            <a:srgbClr val="E992A8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32B9090D-C4C0-B63F-F478-4A59963D812C}"/>
              </a:ext>
            </a:extLst>
          </p:cNvPr>
          <p:cNvSpPr/>
          <p:nvPr/>
        </p:nvSpPr>
        <p:spPr>
          <a:xfrm>
            <a:off x="11223170" y="6277356"/>
            <a:ext cx="130629" cy="137160"/>
          </a:xfrm>
          <a:prstGeom prst="ellipse">
            <a:avLst/>
          </a:prstGeom>
          <a:solidFill>
            <a:srgbClr val="F1C9D4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A2EB933E-B5B5-5756-7D85-5C83281C5888}"/>
              </a:ext>
            </a:extLst>
          </p:cNvPr>
          <p:cNvCxnSpPr>
            <a:cxnSpLocks/>
            <a:stCxn id="7" idx="6"/>
            <a:endCxn id="8" idx="2"/>
          </p:cNvCxnSpPr>
          <p:nvPr/>
        </p:nvCxnSpPr>
        <p:spPr>
          <a:xfrm>
            <a:off x="8543471" y="2235890"/>
            <a:ext cx="2679699" cy="1288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104BAECA-8E2A-5FDC-C52F-5E99BDA8D336}"/>
              </a:ext>
            </a:extLst>
          </p:cNvPr>
          <p:cNvCxnSpPr>
            <a:cxnSpLocks/>
            <a:stCxn id="7" idx="6"/>
            <a:endCxn id="11" idx="2"/>
          </p:cNvCxnSpPr>
          <p:nvPr/>
        </p:nvCxnSpPr>
        <p:spPr>
          <a:xfrm>
            <a:off x="8543471" y="2235890"/>
            <a:ext cx="2679699" cy="22852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DDFF6FE1-6C0D-9EC6-57AA-A5DAB235CFCA}"/>
              </a:ext>
            </a:extLst>
          </p:cNvPr>
          <p:cNvCxnSpPr>
            <a:cxnSpLocks/>
            <a:stCxn id="7" idx="6"/>
            <a:endCxn id="12" idx="2"/>
          </p:cNvCxnSpPr>
          <p:nvPr/>
        </p:nvCxnSpPr>
        <p:spPr>
          <a:xfrm>
            <a:off x="8543471" y="2235890"/>
            <a:ext cx="2679699" cy="44416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4" name="Straight Arrow Connector 33">
            <a:extLst>
              <a:ext uri="{FF2B5EF4-FFF2-40B4-BE49-F238E27FC236}">
                <a16:creationId xmlns:a16="http://schemas.microsoft.com/office/drawing/2014/main" id="{7EA243A1-A32C-1272-9B4E-ACD37FCA7A6E}"/>
              </a:ext>
            </a:extLst>
          </p:cNvPr>
          <p:cNvCxnSpPr>
            <a:cxnSpLocks/>
            <a:stCxn id="7" idx="6"/>
            <a:endCxn id="13" idx="2"/>
          </p:cNvCxnSpPr>
          <p:nvPr/>
        </p:nvCxnSpPr>
        <p:spPr>
          <a:xfrm>
            <a:off x="8543471" y="2235890"/>
            <a:ext cx="2679699" cy="65980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5" name="Straight Arrow Connector 34">
            <a:extLst>
              <a:ext uri="{FF2B5EF4-FFF2-40B4-BE49-F238E27FC236}">
                <a16:creationId xmlns:a16="http://schemas.microsoft.com/office/drawing/2014/main" id="{67322078-BB7C-C5A4-331F-00588713CC18}"/>
              </a:ext>
            </a:extLst>
          </p:cNvPr>
          <p:cNvCxnSpPr>
            <a:cxnSpLocks/>
            <a:stCxn id="7" idx="6"/>
            <a:endCxn id="14" idx="2"/>
          </p:cNvCxnSpPr>
          <p:nvPr/>
        </p:nvCxnSpPr>
        <p:spPr>
          <a:xfrm>
            <a:off x="8543471" y="2235890"/>
            <a:ext cx="2679699" cy="87544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6" name="Straight Arrow Connector 35">
            <a:extLst>
              <a:ext uri="{FF2B5EF4-FFF2-40B4-BE49-F238E27FC236}">
                <a16:creationId xmlns:a16="http://schemas.microsoft.com/office/drawing/2014/main" id="{2FB59EBC-C6A4-7A11-F121-29BABFE926BE}"/>
              </a:ext>
            </a:extLst>
          </p:cNvPr>
          <p:cNvCxnSpPr>
            <a:cxnSpLocks/>
            <a:stCxn id="7" idx="6"/>
            <a:endCxn id="15" idx="2"/>
          </p:cNvCxnSpPr>
          <p:nvPr/>
        </p:nvCxnSpPr>
        <p:spPr>
          <a:xfrm>
            <a:off x="8543471" y="2235890"/>
            <a:ext cx="2679699" cy="109108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7" name="Straight Arrow Connector 36">
            <a:extLst>
              <a:ext uri="{FF2B5EF4-FFF2-40B4-BE49-F238E27FC236}">
                <a16:creationId xmlns:a16="http://schemas.microsoft.com/office/drawing/2014/main" id="{2831DDAD-9C49-84FC-AE90-5A084A3255E4}"/>
              </a:ext>
            </a:extLst>
          </p:cNvPr>
          <p:cNvCxnSpPr>
            <a:cxnSpLocks/>
            <a:stCxn id="7" idx="6"/>
            <a:endCxn id="16" idx="2"/>
          </p:cNvCxnSpPr>
          <p:nvPr/>
        </p:nvCxnSpPr>
        <p:spPr>
          <a:xfrm>
            <a:off x="8543471" y="2235890"/>
            <a:ext cx="2679699" cy="130672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8" name="Straight Arrow Connector 37">
            <a:extLst>
              <a:ext uri="{FF2B5EF4-FFF2-40B4-BE49-F238E27FC236}">
                <a16:creationId xmlns:a16="http://schemas.microsoft.com/office/drawing/2014/main" id="{C56B1051-2D84-CFF8-3F34-27D289EA2F48}"/>
              </a:ext>
            </a:extLst>
          </p:cNvPr>
          <p:cNvCxnSpPr>
            <a:cxnSpLocks/>
            <a:stCxn id="7" idx="6"/>
            <a:endCxn id="17" idx="2"/>
          </p:cNvCxnSpPr>
          <p:nvPr/>
        </p:nvCxnSpPr>
        <p:spPr>
          <a:xfrm>
            <a:off x="8543471" y="2235890"/>
            <a:ext cx="2679699" cy="152236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461A9947-C9A0-9AD3-8C6D-9118DD64AF2A}"/>
              </a:ext>
            </a:extLst>
          </p:cNvPr>
          <p:cNvCxnSpPr>
            <a:cxnSpLocks/>
            <a:stCxn id="7" idx="6"/>
            <a:endCxn id="18" idx="2"/>
          </p:cNvCxnSpPr>
          <p:nvPr/>
        </p:nvCxnSpPr>
        <p:spPr>
          <a:xfrm>
            <a:off x="8543471" y="2235890"/>
            <a:ext cx="2679699" cy="173800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0" name="Straight Arrow Connector 39">
            <a:extLst>
              <a:ext uri="{FF2B5EF4-FFF2-40B4-BE49-F238E27FC236}">
                <a16:creationId xmlns:a16="http://schemas.microsoft.com/office/drawing/2014/main" id="{2E91892D-12F2-0752-01EA-358294C208FE}"/>
              </a:ext>
            </a:extLst>
          </p:cNvPr>
          <p:cNvCxnSpPr>
            <a:cxnSpLocks/>
            <a:stCxn id="7" idx="6"/>
            <a:endCxn id="19" idx="2"/>
          </p:cNvCxnSpPr>
          <p:nvPr/>
        </p:nvCxnSpPr>
        <p:spPr>
          <a:xfrm>
            <a:off x="8543471" y="2235890"/>
            <a:ext cx="2679699" cy="195364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1" name="Straight Arrow Connector 40">
            <a:extLst>
              <a:ext uri="{FF2B5EF4-FFF2-40B4-BE49-F238E27FC236}">
                <a16:creationId xmlns:a16="http://schemas.microsoft.com/office/drawing/2014/main" id="{250A2B20-00E1-6113-BC67-47293B4D027C}"/>
              </a:ext>
            </a:extLst>
          </p:cNvPr>
          <p:cNvCxnSpPr>
            <a:cxnSpLocks/>
            <a:stCxn id="7" idx="6"/>
            <a:endCxn id="20" idx="2"/>
          </p:cNvCxnSpPr>
          <p:nvPr/>
        </p:nvCxnSpPr>
        <p:spPr>
          <a:xfrm>
            <a:off x="8543471" y="2235890"/>
            <a:ext cx="2679699" cy="216928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2" name="Straight Arrow Connector 41">
            <a:extLst>
              <a:ext uri="{FF2B5EF4-FFF2-40B4-BE49-F238E27FC236}">
                <a16:creationId xmlns:a16="http://schemas.microsoft.com/office/drawing/2014/main" id="{EAE83627-1158-3274-5E77-E183FEBCA147}"/>
              </a:ext>
            </a:extLst>
          </p:cNvPr>
          <p:cNvCxnSpPr>
            <a:cxnSpLocks/>
            <a:stCxn id="7" idx="6"/>
            <a:endCxn id="21" idx="2"/>
          </p:cNvCxnSpPr>
          <p:nvPr/>
        </p:nvCxnSpPr>
        <p:spPr>
          <a:xfrm>
            <a:off x="8543471" y="2235890"/>
            <a:ext cx="2679699" cy="238492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2CF759C9-12A7-7230-D2D4-751BB7B2294C}"/>
              </a:ext>
            </a:extLst>
          </p:cNvPr>
          <p:cNvCxnSpPr>
            <a:cxnSpLocks/>
            <a:stCxn id="7" idx="6"/>
            <a:endCxn id="22" idx="2"/>
          </p:cNvCxnSpPr>
          <p:nvPr/>
        </p:nvCxnSpPr>
        <p:spPr>
          <a:xfrm>
            <a:off x="8543471" y="2235890"/>
            <a:ext cx="2679699" cy="260056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4" name="Straight Arrow Connector 43">
            <a:extLst>
              <a:ext uri="{FF2B5EF4-FFF2-40B4-BE49-F238E27FC236}">
                <a16:creationId xmlns:a16="http://schemas.microsoft.com/office/drawing/2014/main" id="{D4E9B76E-2788-BE8D-AB35-E528DC7042F5}"/>
              </a:ext>
            </a:extLst>
          </p:cNvPr>
          <p:cNvCxnSpPr>
            <a:cxnSpLocks/>
            <a:stCxn id="7" idx="6"/>
            <a:endCxn id="23" idx="2"/>
          </p:cNvCxnSpPr>
          <p:nvPr/>
        </p:nvCxnSpPr>
        <p:spPr>
          <a:xfrm>
            <a:off x="8543471" y="2235890"/>
            <a:ext cx="2679699" cy="281620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7166DCA8-FBDE-8057-B84E-B529CDBF2C28}"/>
              </a:ext>
            </a:extLst>
          </p:cNvPr>
          <p:cNvCxnSpPr>
            <a:cxnSpLocks/>
            <a:stCxn id="7" idx="6"/>
            <a:endCxn id="24" idx="2"/>
          </p:cNvCxnSpPr>
          <p:nvPr/>
        </p:nvCxnSpPr>
        <p:spPr>
          <a:xfrm>
            <a:off x="8543471" y="2235890"/>
            <a:ext cx="2679699" cy="303184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>
            <a:extLst>
              <a:ext uri="{FF2B5EF4-FFF2-40B4-BE49-F238E27FC236}">
                <a16:creationId xmlns:a16="http://schemas.microsoft.com/office/drawing/2014/main" id="{394C1F10-3675-5277-5F3F-48E23A9E1D77}"/>
              </a:ext>
            </a:extLst>
          </p:cNvPr>
          <p:cNvCxnSpPr>
            <a:cxnSpLocks/>
            <a:stCxn id="7" idx="6"/>
            <a:endCxn id="25" idx="2"/>
          </p:cNvCxnSpPr>
          <p:nvPr/>
        </p:nvCxnSpPr>
        <p:spPr>
          <a:xfrm>
            <a:off x="8543471" y="2235890"/>
            <a:ext cx="2679699" cy="324748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FDC15993-16F4-A987-3C19-014DC94AF43D}"/>
              </a:ext>
            </a:extLst>
          </p:cNvPr>
          <p:cNvCxnSpPr>
            <a:cxnSpLocks/>
            <a:stCxn id="7" idx="6"/>
            <a:endCxn id="26" idx="2"/>
          </p:cNvCxnSpPr>
          <p:nvPr/>
        </p:nvCxnSpPr>
        <p:spPr>
          <a:xfrm>
            <a:off x="8543471" y="2235890"/>
            <a:ext cx="2679699" cy="346312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>
            <a:extLst>
              <a:ext uri="{FF2B5EF4-FFF2-40B4-BE49-F238E27FC236}">
                <a16:creationId xmlns:a16="http://schemas.microsoft.com/office/drawing/2014/main" id="{451A98CE-048A-7C73-5E0D-9FF9A435C027}"/>
              </a:ext>
            </a:extLst>
          </p:cNvPr>
          <p:cNvCxnSpPr>
            <a:cxnSpLocks/>
            <a:stCxn id="7" idx="6"/>
            <a:endCxn id="27" idx="2"/>
          </p:cNvCxnSpPr>
          <p:nvPr/>
        </p:nvCxnSpPr>
        <p:spPr>
          <a:xfrm>
            <a:off x="8543471" y="2235890"/>
            <a:ext cx="2679699" cy="367876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49" name="Straight Arrow Connector 48">
            <a:extLst>
              <a:ext uri="{FF2B5EF4-FFF2-40B4-BE49-F238E27FC236}">
                <a16:creationId xmlns:a16="http://schemas.microsoft.com/office/drawing/2014/main" id="{96983D32-71CA-E37C-C67C-AD2DEA900387}"/>
              </a:ext>
            </a:extLst>
          </p:cNvPr>
          <p:cNvCxnSpPr>
            <a:cxnSpLocks/>
            <a:stCxn id="7" idx="6"/>
            <a:endCxn id="28" idx="2"/>
          </p:cNvCxnSpPr>
          <p:nvPr/>
        </p:nvCxnSpPr>
        <p:spPr>
          <a:xfrm>
            <a:off x="8543471" y="2235890"/>
            <a:ext cx="2679699" cy="3894401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>
            <a:extLst>
              <a:ext uri="{FF2B5EF4-FFF2-40B4-BE49-F238E27FC236}">
                <a16:creationId xmlns:a16="http://schemas.microsoft.com/office/drawing/2014/main" id="{B88F9B27-8FDD-FA0B-A44E-92867FBB89F8}"/>
              </a:ext>
            </a:extLst>
          </p:cNvPr>
          <p:cNvCxnSpPr>
            <a:cxnSpLocks/>
            <a:stCxn id="7" idx="6"/>
            <a:endCxn id="29" idx="2"/>
          </p:cNvCxnSpPr>
          <p:nvPr/>
        </p:nvCxnSpPr>
        <p:spPr>
          <a:xfrm>
            <a:off x="8543471" y="2235890"/>
            <a:ext cx="2679699" cy="4110046"/>
          </a:xfrm>
          <a:prstGeom prst="straightConnector1">
            <a:avLst/>
          </a:prstGeom>
          <a:ln w="19050" cap="flat">
            <a:solidFill>
              <a:schemeClr val="bg1">
                <a:lumMod val="50000"/>
              </a:schemeClr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1" name="TextBox 190">
            <a:extLst>
              <a:ext uri="{FF2B5EF4-FFF2-40B4-BE49-F238E27FC236}">
                <a16:creationId xmlns:a16="http://schemas.microsoft.com/office/drawing/2014/main" id="{CCFA44AA-8BEB-53AD-0F61-888AD57B9E2A}"/>
              </a:ext>
            </a:extLst>
          </p:cNvPr>
          <p:cNvSpPr txBox="1"/>
          <p:nvPr/>
        </p:nvSpPr>
        <p:spPr>
          <a:xfrm>
            <a:off x="8108042" y="1479347"/>
            <a:ext cx="74022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Input</a:t>
            </a:r>
          </a:p>
        </p:txBody>
      </p:sp>
      <p:sp>
        <p:nvSpPr>
          <p:cNvPr id="192" name="TextBox 191">
            <a:extLst>
              <a:ext uri="{FF2B5EF4-FFF2-40B4-BE49-F238E27FC236}">
                <a16:creationId xmlns:a16="http://schemas.microsoft.com/office/drawing/2014/main" id="{5DF86654-2D1E-D71C-1B7B-9B8A449D1BF3}"/>
              </a:ext>
            </a:extLst>
          </p:cNvPr>
          <p:cNvSpPr txBox="1"/>
          <p:nvPr/>
        </p:nvSpPr>
        <p:spPr>
          <a:xfrm>
            <a:off x="9420956" y="1940994"/>
            <a:ext cx="1270836" cy="30777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1400" dirty="0"/>
              <a:t>5 – 6 </a:t>
            </a:r>
            <a:r>
              <a:rPr lang="en-US" sz="1400" dirty="0" err="1"/>
              <a:t>hrs</a:t>
            </a:r>
            <a:endParaRPr lang="en-US" sz="1400" dirty="0"/>
          </a:p>
        </p:txBody>
      </p:sp>
      <p:sp>
        <p:nvSpPr>
          <p:cNvPr id="193" name="TextBox 192">
            <a:extLst>
              <a:ext uri="{FF2B5EF4-FFF2-40B4-BE49-F238E27FC236}">
                <a16:creationId xmlns:a16="http://schemas.microsoft.com/office/drawing/2014/main" id="{73673344-717A-2929-22BA-5E3A72A0EF03}"/>
              </a:ext>
            </a:extLst>
          </p:cNvPr>
          <p:cNvSpPr txBox="1"/>
          <p:nvPr/>
        </p:nvSpPr>
        <p:spPr>
          <a:xfrm>
            <a:off x="10745939" y="1341183"/>
            <a:ext cx="95446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Output (CCG)</a:t>
            </a:r>
          </a:p>
        </p:txBody>
      </p:sp>
    </p:spTree>
    <p:extLst>
      <p:ext uri="{BB962C8B-B14F-4D97-AF65-F5344CB8AC3E}">
        <p14:creationId xmlns:p14="http://schemas.microsoft.com/office/powerpoint/2010/main" val="41760299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6696B12-478C-34BE-3F95-264DE0A2B04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D0A469-AB3D-7E60-35B4-013A73B730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ResearchDrive Integration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D3F13E1-3289-C26F-F54F-42093F41C3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5318" y="2617146"/>
            <a:ext cx="4507833" cy="3701668"/>
          </a:xfrm>
        </p:spPr>
        <p:txBody>
          <a:bodyPr>
            <a:normAutofit/>
          </a:bodyPr>
          <a:lstStyle/>
          <a:p>
            <a:r>
              <a:rPr lang="en-US" dirty="0"/>
              <a:t>ResearchDrive: secure, shareable storage on UW-Madison Campus network</a:t>
            </a:r>
          </a:p>
          <a:p>
            <a:r>
              <a:rPr lang="en-US" dirty="0"/>
              <a:t>Much faster to transfer between ResearchDrive and CHTC servers</a:t>
            </a:r>
          </a:p>
          <a:p>
            <a:r>
              <a:rPr lang="en-US" dirty="0"/>
              <a:t>New feature: CHTC integration with ResearchDrive</a:t>
            </a:r>
          </a:p>
          <a:p>
            <a:pPr lvl="1"/>
            <a:r>
              <a:rPr lang="en-US" dirty="0"/>
              <a:t>Allows for direct transfer to / from ResearchDrive for job input / output files</a:t>
            </a:r>
          </a:p>
          <a:p>
            <a:pPr lvl="1"/>
            <a:r>
              <a:rPr lang="en-US" dirty="0"/>
              <a:t>Useful because we want to process so much data (~80 TB)</a:t>
            </a:r>
          </a:p>
        </p:txBody>
      </p:sp>
      <p:sp>
        <p:nvSpPr>
          <p:cNvPr id="4" name="Oval 3">
            <a:extLst>
              <a:ext uri="{FF2B5EF4-FFF2-40B4-BE49-F238E27FC236}">
                <a16:creationId xmlns:a16="http://schemas.microsoft.com/office/drawing/2014/main" id="{A7EA30CE-5A17-0D89-2872-72F9216BA63B}"/>
              </a:ext>
            </a:extLst>
          </p:cNvPr>
          <p:cNvSpPr/>
          <p:nvPr/>
        </p:nvSpPr>
        <p:spPr>
          <a:xfrm>
            <a:off x="8156861" y="1050474"/>
            <a:ext cx="2600254" cy="2600254"/>
          </a:xfrm>
          <a:prstGeom prst="ellipse">
            <a:avLst/>
          </a:prstGeom>
          <a:solidFill>
            <a:srgbClr val="E992A8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Tononi-2</a:t>
            </a: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C38F42AD-A574-0434-231B-50FE47AF3C7F}"/>
              </a:ext>
            </a:extLst>
          </p:cNvPr>
          <p:cNvSpPr/>
          <p:nvPr/>
        </p:nvSpPr>
        <p:spPr>
          <a:xfrm>
            <a:off x="9928088" y="4570014"/>
            <a:ext cx="1748800" cy="1748800"/>
          </a:xfrm>
          <a:prstGeom prst="ellipse">
            <a:avLst/>
          </a:prstGeom>
          <a:solidFill>
            <a:srgbClr val="6E5DF1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CHTC</a:t>
            </a:r>
          </a:p>
          <a:p>
            <a:pPr algn="ctr"/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Scratch Space</a:t>
            </a:r>
          </a:p>
          <a:p>
            <a:pPr algn="ctr"/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(300 GB)</a:t>
            </a: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53274455-5787-4B94-CF99-3705C81E8C2E}"/>
              </a:ext>
            </a:extLst>
          </p:cNvPr>
          <p:cNvSpPr/>
          <p:nvPr/>
        </p:nvSpPr>
        <p:spPr>
          <a:xfrm>
            <a:off x="5712031" y="4047667"/>
            <a:ext cx="2271147" cy="2271147"/>
          </a:xfrm>
          <a:prstGeom prst="ellipse">
            <a:avLst/>
          </a:prstGeom>
          <a:solidFill>
            <a:srgbClr val="C5040C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ResearchDrive</a:t>
            </a:r>
          </a:p>
        </p:txBody>
      </p:sp>
      <p:sp>
        <p:nvSpPr>
          <p:cNvPr id="7" name="Right Arrow 6">
            <a:extLst>
              <a:ext uri="{FF2B5EF4-FFF2-40B4-BE49-F238E27FC236}">
                <a16:creationId xmlns:a16="http://schemas.microsoft.com/office/drawing/2014/main" id="{C68D52A2-9832-AF6F-9B0B-6875C7BC5C89}"/>
              </a:ext>
            </a:extLst>
          </p:cNvPr>
          <p:cNvSpPr/>
          <p:nvPr/>
        </p:nvSpPr>
        <p:spPr>
          <a:xfrm>
            <a:off x="8156861" y="4868549"/>
            <a:ext cx="1597544" cy="547350"/>
          </a:xfrm>
          <a:prstGeom prst="rightArrow">
            <a:avLst/>
          </a:prstGeom>
          <a:solidFill>
            <a:schemeClr val="tx1">
              <a:lumMod val="50000"/>
              <a:lumOff val="5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42EEC00A-D224-9982-5EB8-9DBB5EEB3CD7}"/>
              </a:ext>
            </a:extLst>
          </p:cNvPr>
          <p:cNvGrpSpPr/>
          <p:nvPr/>
        </p:nvGrpSpPr>
        <p:grpSpPr>
          <a:xfrm rot="4003266">
            <a:off x="9775157" y="3936547"/>
            <a:ext cx="908209" cy="308194"/>
            <a:chOff x="9054935" y="3872836"/>
            <a:chExt cx="1086592" cy="337787"/>
          </a:xfrm>
          <a:solidFill>
            <a:schemeClr val="tx1">
              <a:lumMod val="50000"/>
              <a:lumOff val="50000"/>
            </a:schemeClr>
          </a:solidFill>
        </p:grpSpPr>
        <p:sp>
          <p:nvSpPr>
            <p:cNvPr id="9" name="Right Arrow 8">
              <a:extLst>
                <a:ext uri="{FF2B5EF4-FFF2-40B4-BE49-F238E27FC236}">
                  <a16:creationId xmlns:a16="http://schemas.microsoft.com/office/drawing/2014/main" id="{1D611D6A-2514-10F7-377E-3EA3E41EB37F}"/>
                </a:ext>
              </a:extLst>
            </p:cNvPr>
            <p:cNvSpPr/>
            <p:nvPr/>
          </p:nvSpPr>
          <p:spPr>
            <a:xfrm>
              <a:off x="9054935" y="3872836"/>
              <a:ext cx="1086592" cy="174831"/>
            </a:xfrm>
            <a:prstGeom prst="rightArrow">
              <a:avLst>
                <a:gd name="adj1" fmla="val 19340"/>
                <a:gd name="adj2" fmla="val 50000"/>
              </a:avLst>
            </a:prstGeom>
            <a:grp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0" name="Right Arrow 9">
              <a:extLst>
                <a:ext uri="{FF2B5EF4-FFF2-40B4-BE49-F238E27FC236}">
                  <a16:creationId xmlns:a16="http://schemas.microsoft.com/office/drawing/2014/main" id="{DD629792-E08E-F2EC-FF3C-331069B44C2A}"/>
                </a:ext>
              </a:extLst>
            </p:cNvPr>
            <p:cNvSpPr/>
            <p:nvPr/>
          </p:nvSpPr>
          <p:spPr>
            <a:xfrm rot="10800000">
              <a:off x="9054935" y="4035792"/>
              <a:ext cx="1086592" cy="174831"/>
            </a:xfrm>
            <a:prstGeom prst="rightArrow">
              <a:avLst>
                <a:gd name="adj1" fmla="val 19340"/>
                <a:gd name="adj2" fmla="val 50000"/>
              </a:avLst>
            </a:prstGeom>
            <a:grp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3" name="Group 12">
            <a:extLst>
              <a:ext uri="{FF2B5EF4-FFF2-40B4-BE49-F238E27FC236}">
                <a16:creationId xmlns:a16="http://schemas.microsoft.com/office/drawing/2014/main" id="{43A6E384-1CDF-E915-AC86-ECE1DE7F2BB3}"/>
              </a:ext>
            </a:extLst>
          </p:cNvPr>
          <p:cNvGrpSpPr/>
          <p:nvPr/>
        </p:nvGrpSpPr>
        <p:grpSpPr>
          <a:xfrm rot="18839829">
            <a:off x="7652221" y="3673364"/>
            <a:ext cx="908209" cy="308194"/>
            <a:chOff x="9054935" y="3872836"/>
            <a:chExt cx="1086592" cy="337787"/>
          </a:xfrm>
          <a:solidFill>
            <a:schemeClr val="tx1">
              <a:lumMod val="50000"/>
              <a:lumOff val="50000"/>
            </a:schemeClr>
          </a:solidFill>
        </p:grpSpPr>
        <p:sp>
          <p:nvSpPr>
            <p:cNvPr id="14" name="Right Arrow 13">
              <a:extLst>
                <a:ext uri="{FF2B5EF4-FFF2-40B4-BE49-F238E27FC236}">
                  <a16:creationId xmlns:a16="http://schemas.microsoft.com/office/drawing/2014/main" id="{5AB0BD52-F0EF-3961-5FF3-372C73C66AB0}"/>
                </a:ext>
              </a:extLst>
            </p:cNvPr>
            <p:cNvSpPr/>
            <p:nvPr/>
          </p:nvSpPr>
          <p:spPr>
            <a:xfrm>
              <a:off x="9054935" y="3872836"/>
              <a:ext cx="1086592" cy="174831"/>
            </a:xfrm>
            <a:prstGeom prst="rightArrow">
              <a:avLst>
                <a:gd name="adj1" fmla="val 19340"/>
                <a:gd name="adj2" fmla="val 50000"/>
              </a:avLst>
            </a:prstGeom>
            <a:grp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Right Arrow 14">
              <a:extLst>
                <a:ext uri="{FF2B5EF4-FFF2-40B4-BE49-F238E27FC236}">
                  <a16:creationId xmlns:a16="http://schemas.microsoft.com/office/drawing/2014/main" id="{0CE84400-3C0F-CF1B-2459-50CAE7A7285F}"/>
                </a:ext>
              </a:extLst>
            </p:cNvPr>
            <p:cNvSpPr/>
            <p:nvPr/>
          </p:nvSpPr>
          <p:spPr>
            <a:xfrm rot="10800000">
              <a:off x="9054935" y="4035792"/>
              <a:ext cx="1086592" cy="174831"/>
            </a:xfrm>
            <a:prstGeom prst="rightArrow">
              <a:avLst>
                <a:gd name="adj1" fmla="val 19340"/>
                <a:gd name="adj2" fmla="val 50000"/>
              </a:avLst>
            </a:prstGeom>
            <a:grpFill/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sp>
        <p:nvSpPr>
          <p:cNvPr id="16" name="Right Arrow 15">
            <a:extLst>
              <a:ext uri="{FF2B5EF4-FFF2-40B4-BE49-F238E27FC236}">
                <a16:creationId xmlns:a16="http://schemas.microsoft.com/office/drawing/2014/main" id="{869EB9D1-12A8-90A8-1A32-E8BF72A01FC6}"/>
              </a:ext>
            </a:extLst>
          </p:cNvPr>
          <p:cNvSpPr/>
          <p:nvPr/>
        </p:nvSpPr>
        <p:spPr>
          <a:xfrm rot="10800000">
            <a:off x="8156861" y="5341241"/>
            <a:ext cx="1597544" cy="547350"/>
          </a:xfrm>
          <a:prstGeom prst="rightArrow">
            <a:avLst/>
          </a:prstGeom>
          <a:solidFill>
            <a:schemeClr val="tx1">
              <a:lumMod val="50000"/>
              <a:lumOff val="5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302234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E898FA7B-68D6-EE8C-ECEE-492A006BE3A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34C0330F-1D4F-4552-B799-615DD237B6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7003AA5-687F-FCA7-F2EC-8680266598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4754880" cy="1463040"/>
          </a:xfrm>
        </p:spPr>
        <p:txBody>
          <a:bodyPr>
            <a:normAutofit/>
          </a:bodyPr>
          <a:lstStyle/>
          <a:p>
            <a:r>
              <a:rPr lang="en-US" dirty="0"/>
              <a:t>Getting Started with CHTC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92BE0106-0C20-465B-A1BE-0BAC2737B1A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17871" y="508090"/>
            <a:ext cx="4672966" cy="14927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0258179-AD9B-6ABA-842F-CA52D49C1A3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578608"/>
            <a:ext cx="4672584" cy="3767328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</a:pPr>
            <a:r>
              <a:rPr lang="en-US" sz="1500" dirty="0"/>
              <a:t>A little learning curve to get started, but simple once up and running</a:t>
            </a:r>
          </a:p>
          <a:p>
            <a:pPr>
              <a:lnSpc>
                <a:spcPct val="100000"/>
              </a:lnSpc>
            </a:pPr>
            <a:r>
              <a:rPr lang="en-US" sz="1500" dirty="0"/>
              <a:t>CHTC guides are helpful</a:t>
            </a:r>
          </a:p>
          <a:p>
            <a:pPr>
              <a:lnSpc>
                <a:spcPct val="100000"/>
              </a:lnSpc>
            </a:pPr>
            <a:r>
              <a:rPr lang="en-US" sz="1500" dirty="0"/>
              <a:t>Office hours / email are great - people were very helpful and responsive</a:t>
            </a:r>
          </a:p>
          <a:p>
            <a:pPr>
              <a:lnSpc>
                <a:spcPct val="100000"/>
              </a:lnSpc>
            </a:pPr>
            <a:r>
              <a:rPr lang="en-US" sz="1500" dirty="0"/>
              <a:t>Most difficult aspect was setting up Docker image for running custom software</a:t>
            </a:r>
            <a:endParaRPr lang="en-US" sz="1300" dirty="0"/>
          </a:p>
          <a:p>
            <a:pPr>
              <a:lnSpc>
                <a:spcPct val="100000"/>
              </a:lnSpc>
            </a:pPr>
            <a:endParaRPr lang="en-US" sz="1500" dirty="0"/>
          </a:p>
        </p:txBody>
      </p:sp>
      <p:pic>
        <p:nvPicPr>
          <p:cNvPr id="5" name="Picture 4" descr="A screenshot of a computer&#10;&#10;AI-generated content may be incorrect.">
            <a:extLst>
              <a:ext uri="{FF2B5EF4-FFF2-40B4-BE49-F238E27FC236}">
                <a16:creationId xmlns:a16="http://schemas.microsoft.com/office/drawing/2014/main" id="{770C8B55-790B-8981-13B4-C97B7E315E4F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88" r="41821"/>
          <a:stretch>
            <a:fillRect/>
          </a:stretch>
        </p:blipFill>
        <p:spPr>
          <a:xfrm>
            <a:off x="5708708" y="508090"/>
            <a:ext cx="5959036" cy="58469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732379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F9FF45D4-BF43-57E0-E508-93EA2810B2C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7" name="Rectangle 26">
            <a:extLst>
              <a:ext uri="{FF2B5EF4-FFF2-40B4-BE49-F238E27FC236}">
                <a16:creationId xmlns:a16="http://schemas.microsoft.com/office/drawing/2014/main" id="{34C0330F-1D4F-4552-B799-615DD237B6D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799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10ACC15-2AF6-D9EE-7619-5975B5AC7D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208" y="978408"/>
            <a:ext cx="4754880" cy="1463040"/>
          </a:xfrm>
        </p:spPr>
        <p:txBody>
          <a:bodyPr>
            <a:normAutofit/>
          </a:bodyPr>
          <a:lstStyle/>
          <a:p>
            <a:r>
              <a:rPr lang="en-US" dirty="0"/>
              <a:t>ResearchDrive Integration</a:t>
            </a: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92BE0106-0C20-465B-A1BE-0BAC2737B1A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17871" y="508090"/>
            <a:ext cx="4672966" cy="14927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Bierstadt"/>
              <a:ea typeface="+mn-ea"/>
              <a:cs typeface="+mn-cs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E33DC0C-5C9E-D6AC-702D-ABE11ADBD26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1208" y="2578608"/>
            <a:ext cx="4672584" cy="3767328"/>
          </a:xfrm>
        </p:spPr>
        <p:txBody>
          <a:bodyPr>
            <a:norm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dirty="0"/>
              <a:t>Reached out to CHTC about ResearchDrive integration during office hours + on email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Get written approval from PI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Wait for them to set it up (Took 1 day + a few extra days for our initial attempt using a </a:t>
            </a:r>
            <a:r>
              <a:rPr lang="en-US" i="1" u="sng" dirty="0" err="1"/>
              <a:t>Restricted</a:t>
            </a:r>
            <a:r>
              <a:rPr lang="en-US" dirty="0" err="1"/>
              <a:t>Drive</a:t>
            </a:r>
            <a:r>
              <a:rPr lang="en-US" dirty="0"/>
              <a:t>)</a:t>
            </a:r>
          </a:p>
          <a:p>
            <a:pPr marL="342900" indent="-342900">
              <a:buFont typeface="+mj-lt"/>
              <a:buAutoNum type="arabicPeriod"/>
            </a:pPr>
            <a:r>
              <a:rPr lang="en-US" dirty="0"/>
              <a:t>Add a few extra lines to .sub file to transfer out directory of output files</a:t>
            </a:r>
          </a:p>
        </p:txBody>
      </p:sp>
      <p:pic>
        <p:nvPicPr>
          <p:cNvPr id="21" name="Picture 20" descr="A screenshot of a computer program&#10;&#10;AI-generated content may be incorrect.">
            <a:extLst>
              <a:ext uri="{FF2B5EF4-FFF2-40B4-BE49-F238E27FC236}">
                <a16:creationId xmlns:a16="http://schemas.microsoft.com/office/drawing/2014/main" id="{B6C049A8-08E5-9040-21A7-4DD4BE45B32B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r="17607"/>
          <a:stretch>
            <a:fillRect/>
          </a:stretch>
        </p:blipFill>
        <p:spPr>
          <a:xfrm>
            <a:off x="5797296" y="508090"/>
            <a:ext cx="6784385" cy="5837846"/>
          </a:xfrm>
          <a:prstGeom prst="rect">
            <a:avLst/>
          </a:prstGeom>
        </p:spPr>
      </p:pic>
      <p:sp>
        <p:nvSpPr>
          <p:cNvPr id="19" name="Rectangle 18">
            <a:extLst>
              <a:ext uri="{FF2B5EF4-FFF2-40B4-BE49-F238E27FC236}">
                <a16:creationId xmlns:a16="http://schemas.microsoft.com/office/drawing/2014/main" id="{33C78CF8-1B89-915C-DD39-C3B2145B706E}"/>
              </a:ext>
            </a:extLst>
          </p:cNvPr>
          <p:cNvSpPr/>
          <p:nvPr/>
        </p:nvSpPr>
        <p:spPr>
          <a:xfrm>
            <a:off x="5797296" y="3923818"/>
            <a:ext cx="6391656" cy="405114"/>
          </a:xfrm>
          <a:prstGeom prst="rect">
            <a:avLst/>
          </a:prstGeom>
          <a:solidFill>
            <a:srgbClr val="E14A6A">
              <a:alpha val="50196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3613E9D6-01B3-F4F1-2F35-22C5126A8D18}"/>
              </a:ext>
            </a:extLst>
          </p:cNvPr>
          <p:cNvSpPr/>
          <p:nvPr/>
        </p:nvSpPr>
        <p:spPr>
          <a:xfrm>
            <a:off x="5800343" y="1883664"/>
            <a:ext cx="6781337" cy="292376"/>
          </a:xfrm>
          <a:prstGeom prst="rect">
            <a:avLst/>
          </a:prstGeom>
          <a:solidFill>
            <a:srgbClr val="E14A6A">
              <a:alpha val="50196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2F8F9293-BE2E-DBE9-6E27-14DA4CE40760}"/>
              </a:ext>
            </a:extLst>
          </p:cNvPr>
          <p:cNvSpPr/>
          <p:nvPr/>
        </p:nvSpPr>
        <p:spPr>
          <a:xfrm>
            <a:off x="5800343" y="2487747"/>
            <a:ext cx="6781337" cy="292376"/>
          </a:xfrm>
          <a:prstGeom prst="rect">
            <a:avLst/>
          </a:prstGeom>
          <a:solidFill>
            <a:srgbClr val="E14A6A">
              <a:alpha val="50196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517269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1FC8A4-734E-1DAA-5BC4-9E1EC540F4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Current Progress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DDA3609-741C-E619-E674-4A1DD3C73D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Started in March, current batch (in progress) would make 95 jobs (min. 6840 hours before CHTC)</a:t>
            </a:r>
          </a:p>
          <a:p>
            <a:pPr lvl="1"/>
            <a:r>
              <a:rPr lang="en-US" dirty="0"/>
              <a:t>More jobs being prepared</a:t>
            </a:r>
          </a:p>
          <a:p>
            <a:r>
              <a:rPr lang="en-US" dirty="0"/>
              <a:t>Will continue to use CHTC resources for other projects in the lab</a:t>
            </a:r>
          </a:p>
          <a:p>
            <a:r>
              <a:rPr lang="en-US" dirty="0"/>
              <a:t>Thank you to CHTC staff!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1795C948-E98E-10E5-8379-14ACD818F915}"/>
              </a:ext>
            </a:extLst>
          </p:cNvPr>
          <p:cNvSpPr/>
          <p:nvPr/>
        </p:nvSpPr>
        <p:spPr>
          <a:xfrm>
            <a:off x="518160" y="5663030"/>
            <a:ext cx="11158728" cy="682906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r>
              <a:rPr lang="en-US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360?	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562FF71F-CA8D-08D8-0A4C-D3B06459DF47}"/>
              </a:ext>
            </a:extLst>
          </p:cNvPr>
          <p:cNvSpPr/>
          <p:nvPr/>
        </p:nvSpPr>
        <p:spPr>
          <a:xfrm>
            <a:off x="524255" y="5663030"/>
            <a:ext cx="2948149" cy="682906"/>
          </a:xfrm>
          <a:prstGeom prst="rect">
            <a:avLst/>
          </a:prstGeom>
          <a:solidFill>
            <a:srgbClr val="C5040C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95</a:t>
            </a:r>
          </a:p>
        </p:txBody>
      </p:sp>
    </p:spTree>
    <p:extLst>
      <p:ext uri="{BB962C8B-B14F-4D97-AF65-F5344CB8AC3E}">
        <p14:creationId xmlns:p14="http://schemas.microsoft.com/office/powerpoint/2010/main" val="1587971865"/>
      </p:ext>
    </p:extLst>
  </p:cSld>
  <p:clrMapOvr>
    <a:masterClrMapping/>
  </p:clrMapOvr>
</p:sld>
</file>

<file path=ppt/theme/theme1.xml><?xml version="1.0" encoding="utf-8"?>
<a:theme xmlns:a="http://schemas.openxmlformats.org/drawingml/2006/main" name="GestaltVTI">
  <a:themeElements>
    <a:clrScheme name="Gestalt">
      <a:dk1>
        <a:srgbClr val="000000"/>
      </a:dk1>
      <a:lt1>
        <a:sysClr val="window" lastClr="FFFFFF"/>
      </a:lt1>
      <a:dk2>
        <a:srgbClr val="262626"/>
      </a:dk2>
      <a:lt2>
        <a:srgbClr val="F7F7F7"/>
      </a:lt2>
      <a:accent1>
        <a:srgbClr val="EBA000"/>
      </a:accent1>
      <a:accent2>
        <a:srgbClr val="00BAC8"/>
      </a:accent2>
      <a:accent3>
        <a:srgbClr val="E64823"/>
      </a:accent3>
      <a:accent4>
        <a:srgbClr val="4D5AFF"/>
      </a:accent4>
      <a:accent5>
        <a:srgbClr val="FE5D21"/>
      </a:accent5>
      <a:accent6>
        <a:srgbClr val="00C777"/>
      </a:accent6>
      <a:hlink>
        <a:srgbClr val="2998E3"/>
      </a:hlink>
      <a:folHlink>
        <a:srgbClr val="939393"/>
      </a:folHlink>
    </a:clrScheme>
    <a:fontScheme name="Gestalt">
      <a:majorFont>
        <a:latin typeface="Bierstadt"/>
        <a:ea typeface=""/>
        <a:cs typeface=""/>
      </a:majorFont>
      <a:minorFont>
        <a:latin typeface="Bierstad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GestaltVTI" id="{4F87C71D-53D1-4B71-BF97-FD0EA4B25665}" vid="{A110AFC4-8D8A-4C02-8885-7BA370B379B5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1726</TotalTime>
  <Words>681</Words>
  <Application>Microsoft Macintosh PowerPoint</Application>
  <PresentationFormat>Widescreen</PresentationFormat>
  <Paragraphs>70</Paragraphs>
  <Slides>11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Slack-Lato</vt:lpstr>
      <vt:lpstr>Aptos</vt:lpstr>
      <vt:lpstr>Arial</vt:lpstr>
      <vt:lpstr>Bierstadt</vt:lpstr>
      <vt:lpstr>GestaltVTI</vt:lpstr>
      <vt:lpstr>PROCESSING MOUSE BRAIN DATA ON CHTC USING RESEARCH DRIVE INTEGRATION</vt:lpstr>
      <vt:lpstr>Introduction: Me &amp; the Tononi Lab</vt:lpstr>
      <vt:lpstr>Electrophysiological Recordings</vt:lpstr>
      <vt:lpstr>Electrophysiological Recordings: Goal</vt:lpstr>
      <vt:lpstr>Jittered-Corrected Cross-Correlograms (CCGs)</vt:lpstr>
      <vt:lpstr>PowerPoint Presentation</vt:lpstr>
      <vt:lpstr>Task Outline: 1 Job</vt:lpstr>
      <vt:lpstr>ResearchDrive Integration</vt:lpstr>
      <vt:lpstr>Getting Started with CHTC</vt:lpstr>
      <vt:lpstr>ResearchDrive Integration</vt:lpstr>
      <vt:lpstr>Current Progress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AYDAN BAILEY</dc:creator>
  <cp:lastModifiedBy>AYDAN BAILEY</cp:lastModifiedBy>
  <cp:revision>2</cp:revision>
  <dcterms:created xsi:type="dcterms:W3CDTF">2025-06-05T04:04:54Z</dcterms:created>
  <dcterms:modified xsi:type="dcterms:W3CDTF">2025-06-06T08:51:33Z</dcterms:modified>
</cp:coreProperties>
</file>