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68" r:id="rId2"/>
    <p:sldId id="269" r:id="rId3"/>
    <p:sldId id="278" r:id="rId4"/>
    <p:sldId id="272" r:id="rId5"/>
    <p:sldId id="274" r:id="rId6"/>
    <p:sldId id="275" r:id="rId7"/>
    <p:sldId id="277" r:id="rId8"/>
    <p:sldId id="276" r:id="rId9"/>
    <p:sldId id="273" r:id="rId10"/>
  </p:sldIdLst>
  <p:sldSz cx="18288000" cy="10287000"/>
  <p:notesSz cx="6858000" cy="9144000"/>
  <p:embeddedFontLst>
    <p:embeddedFont>
      <p:font typeface="Alegreya Sans" panose="020B0604020202020204" charset="0"/>
      <p:regular r:id="rId12"/>
    </p:embeddedFont>
    <p:embeddedFont>
      <p:font typeface="Arial Condensed Bold" panose="020B0604020202020204"/>
      <p:regular r:id="rId13"/>
    </p:embeddedFont>
    <p:embeddedFont>
      <p:font typeface="Arial Narrow Bold Italics" panose="020B0604020202020204"/>
      <p:regular r:id="rId14"/>
    </p:embeddedFont>
    <p:embeddedFont>
      <p:font typeface="Piazzolla 18pt Semi-Bold Italics"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A4205C-E4DE-4851-8DC8-7BD97BE59E4C}">
          <p14:sldIdLst>
            <p14:sldId id="268"/>
            <p14:sldId id="269"/>
            <p14:sldId id="278"/>
            <p14:sldId id="272"/>
            <p14:sldId id="274"/>
            <p14:sldId id="275"/>
            <p14:sldId id="277"/>
            <p14:sldId id="276"/>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so, Michael" initials="CM" lastIdx="1" clrIdx="0">
    <p:extLst>
      <p:ext uri="{19B8F6BF-5375-455C-9EA6-DF929625EA0E}">
        <p15:presenceInfo xmlns:p15="http://schemas.microsoft.com/office/powerpoint/2012/main" userId="S::michael.couso@umt.edu::99ed189c-dfc3-4a9a-a1ea-2b79203afc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C0A96-01C5-4F7A-B9B8-10919EDD384A}" v="7" dt="2025-06-03T03:32:43.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6538" autoAdjust="0"/>
  </p:normalViewPr>
  <p:slideViewPr>
    <p:cSldViewPr>
      <p:cViewPr varScale="1">
        <p:scale>
          <a:sx n="36" d="100"/>
          <a:sy n="36" d="100"/>
        </p:scale>
        <p:origin x="2790"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so Morpheus" userId="6f3dc92c53a53dc1" providerId="LiveId" clId="{A02C0A96-01C5-4F7A-B9B8-10919EDD384A}"/>
    <pc:docChg chg="undo custSel addSld delSld modSld sldOrd delSection modSection">
      <pc:chgData name="Couso Morpheus" userId="6f3dc92c53a53dc1" providerId="LiveId" clId="{A02C0A96-01C5-4F7A-B9B8-10919EDD384A}" dt="2025-06-03T03:38:55.115" v="5550" actId="20577"/>
      <pc:docMkLst>
        <pc:docMk/>
      </pc:docMkLst>
      <pc:sldChg chg="del">
        <pc:chgData name="Couso Morpheus" userId="6f3dc92c53a53dc1" providerId="LiveId" clId="{A02C0A96-01C5-4F7A-B9B8-10919EDD384A}" dt="2025-06-03T03:35:35.333" v="5548" actId="47"/>
        <pc:sldMkLst>
          <pc:docMk/>
          <pc:sldMk cId="0" sldId="256"/>
        </pc:sldMkLst>
      </pc:sldChg>
      <pc:sldChg chg="del">
        <pc:chgData name="Couso Morpheus" userId="6f3dc92c53a53dc1" providerId="LiveId" clId="{A02C0A96-01C5-4F7A-B9B8-10919EDD384A}" dt="2025-06-03T03:35:35.333" v="5548" actId="47"/>
        <pc:sldMkLst>
          <pc:docMk/>
          <pc:sldMk cId="0" sldId="257"/>
        </pc:sldMkLst>
      </pc:sldChg>
      <pc:sldChg chg="del">
        <pc:chgData name="Couso Morpheus" userId="6f3dc92c53a53dc1" providerId="LiveId" clId="{A02C0A96-01C5-4F7A-B9B8-10919EDD384A}" dt="2025-06-03T03:35:35.333" v="5548" actId="47"/>
        <pc:sldMkLst>
          <pc:docMk/>
          <pc:sldMk cId="0" sldId="258"/>
        </pc:sldMkLst>
      </pc:sldChg>
      <pc:sldChg chg="del">
        <pc:chgData name="Couso Morpheus" userId="6f3dc92c53a53dc1" providerId="LiveId" clId="{A02C0A96-01C5-4F7A-B9B8-10919EDD384A}" dt="2025-06-03T03:35:35.333" v="5548" actId="47"/>
        <pc:sldMkLst>
          <pc:docMk/>
          <pc:sldMk cId="0" sldId="259"/>
        </pc:sldMkLst>
      </pc:sldChg>
      <pc:sldChg chg="del">
        <pc:chgData name="Couso Morpheus" userId="6f3dc92c53a53dc1" providerId="LiveId" clId="{A02C0A96-01C5-4F7A-B9B8-10919EDD384A}" dt="2025-06-03T03:35:35.333" v="5548" actId="47"/>
        <pc:sldMkLst>
          <pc:docMk/>
          <pc:sldMk cId="0" sldId="260"/>
        </pc:sldMkLst>
      </pc:sldChg>
      <pc:sldChg chg="del">
        <pc:chgData name="Couso Morpheus" userId="6f3dc92c53a53dc1" providerId="LiveId" clId="{A02C0A96-01C5-4F7A-B9B8-10919EDD384A}" dt="2025-06-03T03:35:35.333" v="5548" actId="47"/>
        <pc:sldMkLst>
          <pc:docMk/>
          <pc:sldMk cId="0" sldId="261"/>
        </pc:sldMkLst>
      </pc:sldChg>
      <pc:sldChg chg="del">
        <pc:chgData name="Couso Morpheus" userId="6f3dc92c53a53dc1" providerId="LiveId" clId="{A02C0A96-01C5-4F7A-B9B8-10919EDD384A}" dt="2025-06-03T03:35:35.333" v="5548" actId="47"/>
        <pc:sldMkLst>
          <pc:docMk/>
          <pc:sldMk cId="0" sldId="262"/>
        </pc:sldMkLst>
      </pc:sldChg>
      <pc:sldChg chg="del">
        <pc:chgData name="Couso Morpheus" userId="6f3dc92c53a53dc1" providerId="LiveId" clId="{A02C0A96-01C5-4F7A-B9B8-10919EDD384A}" dt="2025-06-03T03:35:35.333" v="5548" actId="47"/>
        <pc:sldMkLst>
          <pc:docMk/>
          <pc:sldMk cId="0" sldId="263"/>
        </pc:sldMkLst>
      </pc:sldChg>
      <pc:sldChg chg="del">
        <pc:chgData name="Couso Morpheus" userId="6f3dc92c53a53dc1" providerId="LiveId" clId="{A02C0A96-01C5-4F7A-B9B8-10919EDD384A}" dt="2025-06-03T03:35:35.333" v="5548" actId="47"/>
        <pc:sldMkLst>
          <pc:docMk/>
          <pc:sldMk cId="0" sldId="264"/>
        </pc:sldMkLst>
      </pc:sldChg>
      <pc:sldChg chg="del">
        <pc:chgData name="Couso Morpheus" userId="6f3dc92c53a53dc1" providerId="LiveId" clId="{A02C0A96-01C5-4F7A-B9B8-10919EDD384A}" dt="2025-06-03T03:35:35.333" v="5548" actId="47"/>
        <pc:sldMkLst>
          <pc:docMk/>
          <pc:sldMk cId="0" sldId="265"/>
        </pc:sldMkLst>
      </pc:sldChg>
      <pc:sldChg chg="del">
        <pc:chgData name="Couso Morpheus" userId="6f3dc92c53a53dc1" providerId="LiveId" clId="{A02C0A96-01C5-4F7A-B9B8-10919EDD384A}" dt="2025-06-03T03:35:35.333" v="5548" actId="47"/>
        <pc:sldMkLst>
          <pc:docMk/>
          <pc:sldMk cId="0" sldId="266"/>
        </pc:sldMkLst>
      </pc:sldChg>
      <pc:sldChg chg="del">
        <pc:chgData name="Couso Morpheus" userId="6f3dc92c53a53dc1" providerId="LiveId" clId="{A02C0A96-01C5-4F7A-B9B8-10919EDD384A}" dt="2025-06-03T03:35:35.333" v="5548" actId="47"/>
        <pc:sldMkLst>
          <pc:docMk/>
          <pc:sldMk cId="0" sldId="267"/>
        </pc:sldMkLst>
      </pc:sldChg>
      <pc:sldChg chg="modNotesTx">
        <pc:chgData name="Couso Morpheus" userId="6f3dc92c53a53dc1" providerId="LiveId" clId="{A02C0A96-01C5-4F7A-B9B8-10919EDD384A}" dt="2025-06-03T00:48:39.697" v="626" actId="20577"/>
        <pc:sldMkLst>
          <pc:docMk/>
          <pc:sldMk cId="872672739" sldId="268"/>
        </pc:sldMkLst>
      </pc:sldChg>
      <pc:sldChg chg="addSp delSp modSp mod modNotesTx">
        <pc:chgData name="Couso Morpheus" userId="6f3dc92c53a53dc1" providerId="LiveId" clId="{A02C0A96-01C5-4F7A-B9B8-10919EDD384A}" dt="2025-06-03T02:14:30.887" v="753" actId="33524"/>
        <pc:sldMkLst>
          <pc:docMk/>
          <pc:sldMk cId="2615860988" sldId="269"/>
        </pc:sldMkLst>
        <pc:spChg chg="mod">
          <ac:chgData name="Couso Morpheus" userId="6f3dc92c53a53dc1" providerId="LiveId" clId="{A02C0A96-01C5-4F7A-B9B8-10919EDD384A}" dt="2025-06-02T18:59:08.355" v="546" actId="1076"/>
          <ac:spMkLst>
            <pc:docMk/>
            <pc:sldMk cId="2615860988" sldId="269"/>
            <ac:spMk id="2" creationId="{00000000-0000-0000-0000-000000000000}"/>
          </ac:spMkLst>
        </pc:spChg>
        <pc:picChg chg="mod">
          <ac:chgData name="Couso Morpheus" userId="6f3dc92c53a53dc1" providerId="LiveId" clId="{A02C0A96-01C5-4F7A-B9B8-10919EDD384A}" dt="2025-06-02T18:58:27.119" v="542" actId="1076"/>
          <ac:picMkLst>
            <pc:docMk/>
            <pc:sldMk cId="2615860988" sldId="269"/>
            <ac:picMk id="7" creationId="{C1E7157C-E803-42E1-9EE8-C12F97D1BFFF}"/>
          </ac:picMkLst>
        </pc:picChg>
        <pc:picChg chg="add mod">
          <ac:chgData name="Couso Morpheus" userId="6f3dc92c53a53dc1" providerId="LiveId" clId="{A02C0A96-01C5-4F7A-B9B8-10919EDD384A}" dt="2025-06-02T18:58:57.667" v="545" actId="1076"/>
          <ac:picMkLst>
            <pc:docMk/>
            <pc:sldMk cId="2615860988" sldId="269"/>
            <ac:picMk id="8" creationId="{7D3F61AC-0BCA-178B-AC2E-012633211BFC}"/>
          </ac:picMkLst>
        </pc:picChg>
        <pc:picChg chg="mod">
          <ac:chgData name="Couso Morpheus" userId="6f3dc92c53a53dc1" providerId="LiveId" clId="{A02C0A96-01C5-4F7A-B9B8-10919EDD384A}" dt="2025-06-02T18:58:37.347" v="543" actId="1076"/>
          <ac:picMkLst>
            <pc:docMk/>
            <pc:sldMk cId="2615860988" sldId="269"/>
            <ac:picMk id="9" creationId="{276C8169-05F9-457A-828C-67BEA4DA3222}"/>
          </ac:picMkLst>
        </pc:picChg>
        <pc:picChg chg="add mod">
          <ac:chgData name="Couso Morpheus" userId="6f3dc92c53a53dc1" providerId="LiveId" clId="{A02C0A96-01C5-4F7A-B9B8-10919EDD384A}" dt="2025-06-02T18:58:03.714" v="538" actId="571"/>
          <ac:picMkLst>
            <pc:docMk/>
            <pc:sldMk cId="2615860988" sldId="269"/>
            <ac:picMk id="10" creationId="{ABEF9B8D-A55C-8284-2047-760537483F80}"/>
          </ac:picMkLst>
        </pc:picChg>
        <pc:picChg chg="del">
          <ac:chgData name="Couso Morpheus" userId="6f3dc92c53a53dc1" providerId="LiveId" clId="{A02C0A96-01C5-4F7A-B9B8-10919EDD384A}" dt="2025-06-02T18:54:57.714" v="399" actId="478"/>
          <ac:picMkLst>
            <pc:docMk/>
            <pc:sldMk cId="2615860988" sldId="269"/>
            <ac:picMk id="11" creationId="{DD4D55EA-ADA3-40A8-A07E-C132C841797B}"/>
          </ac:picMkLst>
        </pc:picChg>
        <pc:picChg chg="mod">
          <ac:chgData name="Couso Morpheus" userId="6f3dc92c53a53dc1" providerId="LiveId" clId="{A02C0A96-01C5-4F7A-B9B8-10919EDD384A}" dt="2025-06-02T18:58:46.372" v="544" actId="1076"/>
          <ac:picMkLst>
            <pc:docMk/>
            <pc:sldMk cId="2615860988" sldId="269"/>
            <ac:picMk id="13" creationId="{9AD905B5-EF74-4E38-8273-43E903F3C4EE}"/>
          </ac:picMkLst>
        </pc:picChg>
        <pc:picChg chg="mod">
          <ac:chgData name="Couso Morpheus" userId="6f3dc92c53a53dc1" providerId="LiveId" clId="{A02C0A96-01C5-4F7A-B9B8-10919EDD384A}" dt="2025-06-02T18:58:12.959" v="539" actId="1076"/>
          <ac:picMkLst>
            <pc:docMk/>
            <pc:sldMk cId="2615860988" sldId="269"/>
            <ac:picMk id="15" creationId="{294CAAFB-26A4-4ED2-AF07-3420844450DE}"/>
          </ac:picMkLst>
        </pc:picChg>
        <pc:picChg chg="mod">
          <ac:chgData name="Couso Morpheus" userId="6f3dc92c53a53dc1" providerId="LiveId" clId="{A02C0A96-01C5-4F7A-B9B8-10919EDD384A}" dt="2025-06-02T18:58:18.629" v="540" actId="1076"/>
          <ac:picMkLst>
            <pc:docMk/>
            <pc:sldMk cId="2615860988" sldId="269"/>
            <ac:picMk id="17" creationId="{74E55CA6-095C-4D5D-AFB1-F6F7693C095A}"/>
          </ac:picMkLst>
        </pc:picChg>
      </pc:sldChg>
      <pc:sldChg chg="del">
        <pc:chgData name="Couso Morpheus" userId="6f3dc92c53a53dc1" providerId="LiveId" clId="{A02C0A96-01C5-4F7A-B9B8-10919EDD384A}" dt="2025-06-02T18:48:43.159" v="172" actId="47"/>
        <pc:sldMkLst>
          <pc:docMk/>
          <pc:sldMk cId="188524780" sldId="270"/>
        </pc:sldMkLst>
      </pc:sldChg>
      <pc:sldChg chg="addSp modSp mod modNotesTx">
        <pc:chgData name="Couso Morpheus" userId="6f3dc92c53a53dc1" providerId="LiveId" clId="{A02C0A96-01C5-4F7A-B9B8-10919EDD384A}" dt="2025-06-03T03:01:48.813" v="3566" actId="33524"/>
        <pc:sldMkLst>
          <pc:docMk/>
          <pc:sldMk cId="3378386979" sldId="272"/>
        </pc:sldMkLst>
        <pc:spChg chg="mod">
          <ac:chgData name="Couso Morpheus" userId="6f3dc92c53a53dc1" providerId="LiveId" clId="{A02C0A96-01C5-4F7A-B9B8-10919EDD384A}" dt="2025-06-02T19:00:39.894" v="549" actId="1076"/>
          <ac:spMkLst>
            <pc:docMk/>
            <pc:sldMk cId="3378386979" sldId="272"/>
            <ac:spMk id="2" creationId="{00000000-0000-0000-0000-000000000000}"/>
          </ac:spMkLst>
        </pc:spChg>
        <pc:spChg chg="mod">
          <ac:chgData name="Couso Morpheus" userId="6f3dc92c53a53dc1" providerId="LiveId" clId="{A02C0A96-01C5-4F7A-B9B8-10919EDD384A}" dt="2025-06-03T02:40:00.393" v="1993" actId="20577"/>
          <ac:spMkLst>
            <pc:docMk/>
            <pc:sldMk cId="3378386979" sldId="272"/>
            <ac:spMk id="4" creationId="{00000000-0000-0000-0000-000000000000}"/>
          </ac:spMkLst>
        </pc:spChg>
        <pc:spChg chg="mod">
          <ac:chgData name="Couso Morpheus" userId="6f3dc92c53a53dc1" providerId="LiveId" clId="{A02C0A96-01C5-4F7A-B9B8-10919EDD384A}" dt="2025-06-03T02:40:55.135" v="2099" actId="20577"/>
          <ac:spMkLst>
            <pc:docMk/>
            <pc:sldMk cId="3378386979" sldId="272"/>
            <ac:spMk id="5" creationId="{00000000-0000-0000-0000-000000000000}"/>
          </ac:spMkLst>
        </pc:spChg>
        <pc:spChg chg="mod">
          <ac:chgData name="Couso Morpheus" userId="6f3dc92c53a53dc1" providerId="LiveId" clId="{A02C0A96-01C5-4F7A-B9B8-10919EDD384A}" dt="2025-06-03T02:40:24.642" v="2048" actId="20577"/>
          <ac:spMkLst>
            <pc:docMk/>
            <pc:sldMk cId="3378386979" sldId="272"/>
            <ac:spMk id="6" creationId="{00000000-0000-0000-0000-000000000000}"/>
          </ac:spMkLst>
        </pc:spChg>
        <pc:picChg chg="add mod">
          <ac:chgData name="Couso Morpheus" userId="6f3dc92c53a53dc1" providerId="LiveId" clId="{A02C0A96-01C5-4F7A-B9B8-10919EDD384A}" dt="2025-06-03T02:41:02.945" v="2100" actId="1076"/>
          <ac:picMkLst>
            <pc:docMk/>
            <pc:sldMk cId="3378386979" sldId="272"/>
            <ac:picMk id="8" creationId="{D3362186-A11C-D817-F622-CDF92955139F}"/>
          </ac:picMkLst>
        </pc:picChg>
      </pc:sldChg>
      <pc:sldChg chg="modNotesTx">
        <pc:chgData name="Couso Morpheus" userId="6f3dc92c53a53dc1" providerId="LiveId" clId="{A02C0A96-01C5-4F7A-B9B8-10919EDD384A}" dt="2025-06-03T03:34:46.728" v="5547" actId="20577"/>
        <pc:sldMkLst>
          <pc:docMk/>
          <pc:sldMk cId="3218688788" sldId="273"/>
        </pc:sldMkLst>
      </pc:sldChg>
      <pc:sldChg chg="modSp mod modNotesTx">
        <pc:chgData name="Couso Morpheus" userId="6f3dc92c53a53dc1" providerId="LiveId" clId="{A02C0A96-01C5-4F7A-B9B8-10919EDD384A}" dt="2025-06-03T03:38:55.115" v="5550" actId="20577"/>
        <pc:sldMkLst>
          <pc:docMk/>
          <pc:sldMk cId="1358659164" sldId="274"/>
        </pc:sldMkLst>
        <pc:spChg chg="mod">
          <ac:chgData name="Couso Morpheus" userId="6f3dc92c53a53dc1" providerId="LiveId" clId="{A02C0A96-01C5-4F7A-B9B8-10919EDD384A}" dt="2025-06-03T02:42:12.950" v="2214" actId="207"/>
          <ac:spMkLst>
            <pc:docMk/>
            <pc:sldMk cId="1358659164" sldId="274"/>
            <ac:spMk id="4" creationId="{00000000-0000-0000-0000-000000000000}"/>
          </ac:spMkLst>
        </pc:spChg>
        <pc:spChg chg="mod">
          <ac:chgData name="Couso Morpheus" userId="6f3dc92c53a53dc1" providerId="LiveId" clId="{A02C0A96-01C5-4F7A-B9B8-10919EDD384A}" dt="2025-06-02T19:05:25.874" v="599" actId="20577"/>
          <ac:spMkLst>
            <pc:docMk/>
            <pc:sldMk cId="1358659164" sldId="274"/>
            <ac:spMk id="5" creationId="{00000000-0000-0000-0000-000000000000}"/>
          </ac:spMkLst>
        </pc:spChg>
        <pc:spChg chg="mod">
          <ac:chgData name="Couso Morpheus" userId="6f3dc92c53a53dc1" providerId="LiveId" clId="{A02C0A96-01C5-4F7A-B9B8-10919EDD384A}" dt="2025-06-03T02:42:44.304" v="2225" actId="20577"/>
          <ac:spMkLst>
            <pc:docMk/>
            <pc:sldMk cId="1358659164" sldId="274"/>
            <ac:spMk id="6" creationId="{00000000-0000-0000-0000-000000000000}"/>
          </ac:spMkLst>
        </pc:spChg>
        <pc:spChg chg="mod">
          <ac:chgData name="Couso Morpheus" userId="6f3dc92c53a53dc1" providerId="LiveId" clId="{A02C0A96-01C5-4F7A-B9B8-10919EDD384A}" dt="2025-06-03T02:41:11.834" v="2101" actId="20577"/>
          <ac:spMkLst>
            <pc:docMk/>
            <pc:sldMk cId="1358659164" sldId="274"/>
            <ac:spMk id="7" creationId="{00000000-0000-0000-0000-000000000000}"/>
          </ac:spMkLst>
        </pc:spChg>
        <pc:grpChg chg="mod">
          <ac:chgData name="Couso Morpheus" userId="6f3dc92c53a53dc1" providerId="LiveId" clId="{A02C0A96-01C5-4F7A-B9B8-10919EDD384A}" dt="2025-06-03T02:42:18.598" v="2215" actId="14100"/>
          <ac:grpSpMkLst>
            <pc:docMk/>
            <pc:sldMk cId="1358659164" sldId="274"/>
            <ac:grpSpMk id="3" creationId="{00000000-0000-0000-0000-000000000000}"/>
          </ac:grpSpMkLst>
        </pc:grpChg>
      </pc:sldChg>
      <pc:sldChg chg="modSp mod modNotesTx">
        <pc:chgData name="Couso Morpheus" userId="6f3dc92c53a53dc1" providerId="LiveId" clId="{A02C0A96-01C5-4F7A-B9B8-10919EDD384A}" dt="2025-06-03T03:10:52.830" v="4258" actId="20577"/>
        <pc:sldMkLst>
          <pc:docMk/>
          <pc:sldMk cId="740905228" sldId="275"/>
        </pc:sldMkLst>
        <pc:spChg chg="mod">
          <ac:chgData name="Couso Morpheus" userId="6f3dc92c53a53dc1" providerId="LiveId" clId="{A02C0A96-01C5-4F7A-B9B8-10919EDD384A}" dt="2025-06-03T03:00:06.102" v="3434" actId="14100"/>
          <ac:spMkLst>
            <pc:docMk/>
            <pc:sldMk cId="740905228" sldId="275"/>
            <ac:spMk id="6" creationId="{00000000-0000-0000-0000-000000000000}"/>
          </ac:spMkLst>
        </pc:spChg>
        <pc:spChg chg="mod">
          <ac:chgData name="Couso Morpheus" userId="6f3dc92c53a53dc1" providerId="LiveId" clId="{A02C0A96-01C5-4F7A-B9B8-10919EDD384A}" dt="2025-06-03T02:55:49.569" v="3018" actId="20577"/>
          <ac:spMkLst>
            <pc:docMk/>
            <pc:sldMk cId="740905228" sldId="275"/>
            <ac:spMk id="7" creationId="{00000000-0000-0000-0000-000000000000}"/>
          </ac:spMkLst>
        </pc:spChg>
      </pc:sldChg>
      <pc:sldChg chg="modSp mod modNotesTx">
        <pc:chgData name="Couso Morpheus" userId="6f3dc92c53a53dc1" providerId="LiveId" clId="{A02C0A96-01C5-4F7A-B9B8-10919EDD384A}" dt="2025-06-03T03:34:06.198" v="5544" actId="20577"/>
        <pc:sldMkLst>
          <pc:docMk/>
          <pc:sldMk cId="2761484321" sldId="276"/>
        </pc:sldMkLst>
        <pc:spChg chg="mod">
          <ac:chgData name="Couso Morpheus" userId="6f3dc92c53a53dc1" providerId="LiveId" clId="{A02C0A96-01C5-4F7A-B9B8-10919EDD384A}" dt="2025-06-03T03:33:28.640" v="5537" actId="20577"/>
          <ac:spMkLst>
            <pc:docMk/>
            <pc:sldMk cId="2761484321" sldId="276"/>
            <ac:spMk id="5" creationId="{00000000-0000-0000-0000-000000000000}"/>
          </ac:spMkLst>
        </pc:spChg>
      </pc:sldChg>
      <pc:sldChg chg="modSp mod modNotes modNotesTx">
        <pc:chgData name="Couso Morpheus" userId="6f3dc92c53a53dc1" providerId="LiveId" clId="{A02C0A96-01C5-4F7A-B9B8-10919EDD384A}" dt="2025-06-03T03:25:27.496" v="5489" actId="20577"/>
        <pc:sldMkLst>
          <pc:docMk/>
          <pc:sldMk cId="2032366226" sldId="277"/>
        </pc:sldMkLst>
        <pc:spChg chg="mod">
          <ac:chgData name="Couso Morpheus" userId="6f3dc92c53a53dc1" providerId="LiveId" clId="{A02C0A96-01C5-4F7A-B9B8-10919EDD384A}" dt="2025-06-03T03:12:57.382" v="4544" actId="20577"/>
          <ac:spMkLst>
            <pc:docMk/>
            <pc:sldMk cId="2032366226" sldId="277"/>
            <ac:spMk id="5" creationId="{00000000-0000-0000-0000-000000000000}"/>
          </ac:spMkLst>
        </pc:spChg>
        <pc:spChg chg="mod">
          <ac:chgData name="Couso Morpheus" userId="6f3dc92c53a53dc1" providerId="LiveId" clId="{A02C0A96-01C5-4F7A-B9B8-10919EDD384A}" dt="2025-06-03T03:25:27.496" v="5489" actId="20577"/>
          <ac:spMkLst>
            <pc:docMk/>
            <pc:sldMk cId="2032366226" sldId="277"/>
            <ac:spMk id="6" creationId="{00000000-0000-0000-0000-000000000000}"/>
          </ac:spMkLst>
        </pc:spChg>
      </pc:sldChg>
      <pc:sldChg chg="modSp add mod ord modNotesTx">
        <pc:chgData name="Couso Morpheus" userId="6f3dc92c53a53dc1" providerId="LiveId" clId="{A02C0A96-01C5-4F7A-B9B8-10919EDD384A}" dt="2025-06-03T02:43:13.914" v="2238" actId="20577"/>
        <pc:sldMkLst>
          <pc:docMk/>
          <pc:sldMk cId="1625064232" sldId="278"/>
        </pc:sldMkLst>
        <pc:spChg chg="mod">
          <ac:chgData name="Couso Morpheus" userId="6f3dc92c53a53dc1" providerId="LiveId" clId="{A02C0A96-01C5-4F7A-B9B8-10919EDD384A}" dt="2025-06-02T18:48:19.104" v="171" actId="207"/>
          <ac:spMkLst>
            <pc:docMk/>
            <pc:sldMk cId="1625064232" sldId="278"/>
            <ac:spMk id="4" creationId="{62D9B01D-B89F-627E-97FC-C941BC82AE25}"/>
          </ac:spMkLst>
        </pc:spChg>
        <pc:spChg chg="mod">
          <ac:chgData name="Couso Morpheus" userId="6f3dc92c53a53dc1" providerId="LiveId" clId="{A02C0A96-01C5-4F7A-B9B8-10919EDD384A}" dt="2025-06-02T18:46:21.595" v="143"/>
          <ac:spMkLst>
            <pc:docMk/>
            <pc:sldMk cId="1625064232" sldId="278"/>
            <ac:spMk id="5" creationId="{A3324436-DA10-20F2-4D1F-2E4E75E8E1FB}"/>
          </ac:spMkLst>
        </pc:spChg>
        <pc:spChg chg="mod">
          <ac:chgData name="Couso Morpheus" userId="6f3dc92c53a53dc1" providerId="LiveId" clId="{A02C0A96-01C5-4F7A-B9B8-10919EDD384A}" dt="2025-06-03T02:43:13.914" v="2238" actId="20577"/>
          <ac:spMkLst>
            <pc:docMk/>
            <pc:sldMk cId="1625064232" sldId="278"/>
            <ac:spMk id="6" creationId="{B7B06221-BD8D-E20B-58F6-36E544DE3C9A}"/>
          </ac:spMkLst>
        </pc:spChg>
        <pc:spChg chg="mod">
          <ac:chgData name="Couso Morpheus" userId="6f3dc92c53a53dc1" providerId="LiveId" clId="{A02C0A96-01C5-4F7A-B9B8-10919EDD384A}" dt="2025-06-02T18:46:14.138" v="142"/>
          <ac:spMkLst>
            <pc:docMk/>
            <pc:sldMk cId="1625064232" sldId="278"/>
            <ac:spMk id="7" creationId="{B174DEE5-8DEF-6719-A48E-D36A67F93CF2}"/>
          </ac:spMkLst>
        </pc:spChg>
        <pc:grpChg chg="mod">
          <ac:chgData name="Couso Morpheus" userId="6f3dc92c53a53dc1" providerId="LiveId" clId="{A02C0A96-01C5-4F7A-B9B8-10919EDD384A}" dt="2025-06-02T18:47:12.100" v="160" actId="14100"/>
          <ac:grpSpMkLst>
            <pc:docMk/>
            <pc:sldMk cId="1625064232" sldId="278"/>
            <ac:grpSpMk id="3" creationId="{BF3D5283-6610-3693-14BF-44F42522B6DF}"/>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53608-E0CC-4A3D-A435-973282BF5805}"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DA1F1-B7D1-4D34-B9C9-23EAEEFE0B89}" type="slidenum">
              <a:rPr lang="en-US" smtClean="0"/>
              <a:t>‹#›</a:t>
            </a:fld>
            <a:endParaRPr lang="en-US"/>
          </a:p>
        </p:txBody>
      </p:sp>
    </p:spTree>
    <p:extLst>
      <p:ext uri="{BB962C8B-B14F-4D97-AF65-F5344CB8AC3E}">
        <p14:creationId xmlns:p14="http://schemas.microsoft.com/office/powerpoint/2010/main" val="422080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DA1F1-B7D1-4D34-B9C9-23EAEEFE0B89}" type="slidenum">
              <a:rPr lang="en-US" smtClean="0"/>
              <a:t>1</a:t>
            </a:fld>
            <a:endParaRPr lang="en-US"/>
          </a:p>
        </p:txBody>
      </p:sp>
    </p:spTree>
    <p:extLst>
      <p:ext uri="{BB962C8B-B14F-4D97-AF65-F5344CB8AC3E}">
        <p14:creationId xmlns:p14="http://schemas.microsoft.com/office/powerpoint/2010/main" val="77149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Hi, I’m Couso, the Research Computing Support Supervisor at the University of Montana. My role incudes, but is not limited to, managing the Hellgate Shared Computing Cluster, supporting research workflows, and helping faculty, staff, and students navigate the often-opaque world of high-performance computing. I promise despite my RBF I am quite friendly and approachable!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My degree is in Computational Physics I did research into stellarators(type of fusion reactors) during my undergrad, I enjoy storytelling, theatre and film, video games, camping, spending time with my wife and cats.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DADA1F1-B7D1-4D34-B9C9-23EAEEFE0B89}" type="slidenum">
              <a:rPr lang="en-US" smtClean="0"/>
              <a:t>2</a:t>
            </a:fld>
            <a:endParaRPr lang="en-US"/>
          </a:p>
        </p:txBody>
      </p:sp>
    </p:spTree>
    <p:extLst>
      <p:ext uri="{BB962C8B-B14F-4D97-AF65-F5344CB8AC3E}">
        <p14:creationId xmlns:p14="http://schemas.microsoft.com/office/powerpoint/2010/main" val="104448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71BD6-2BA9-DC71-703B-0ACEA00BA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CBE81-BC6F-300D-6853-B66A81292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DE8255-BF56-94C0-805B-2F0165619C04}"/>
              </a:ext>
            </a:extLst>
          </p:cNvPr>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{Picture of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hellgate</a:t>
            </a:r>
            <a:r>
              <a:rPr lang="en-US" sz="1200" dirty="0">
                <a:effectLst/>
                <a:latin typeface="Calibri" panose="020F0502020204030204" pitchFamily="34" charset="0"/>
                <a:ea typeface="Calibri" panose="020F0502020204030204" pitchFamily="34" charset="0"/>
                <a:cs typeface="Times New Roman" panose="02020603050405020304" pitchFamily="18" charset="0"/>
              </a:rPr>
              <a:t> canyon 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missoula</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origins of UM’s centralized research computing infrastructure start back in 2019 with the Griz Shared Computing Cluster, or GSCC, which was launched through a CC* grant effort spearheaded by CIO Zach Rossmiller and a few key faculty in Biological Sciences, Computer Science, and Geology. This initiative was part of a significant shift, not just in terms of technology but also in how IT support was conceptualized at the university.</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 found the original grant and feel that the abstract captured one of UM’s problems quite well with the second sentence: “Unfortunately, institutional cyberinfrastructures can be silos of dissimilar computing resources with limited functionality and inconsistent service delivery.”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truly underlines what we were dealing with: a highly fragmented IT landscape where departments each had their own approaches, hardware, and personnel. The GSCC aimed to be a shared solution, but just as importantly, it came at a time when UM’s entire IT budget model was being overhauled. Previously, individual departments were allocated their own IT budgets based on their size and not their needs. In 2020, that old budget was slashed in favor of a single unified IT budget managed under UMIT. This change, was huge disruptive at the time, as there was another major global event that suddenly required a majority of the staff to adapt to working remotely, I won’t go deeper into that but it ultimately paved the way for a more integrated and focused IT approach across the campus.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GSCC ‘operated’ for a couple of years under another Linux admin who also had responsibility for a wide range of other research servers. The system worked reasonably well for a fairly small group of expert users, but it wasn’t well-documented or particularly accessible. Onboarding was minimal, and as more researchers joined, it became harder and harder to keep up with everything. The original cluster had been built using Rocks, which made modifications and new configurations difficult without deep familiarity. Eventually, that Linux admin received a great job offer elsewhere and understandably left. A temporary admin helped keep things afloat with Zach, but they couldn’t take things over completely. With no one left who understood the system and very little institutional memory, the decision was made to rebuild the cluster entirely. CIQ was contracted to help with the redesign, and that’s when I was also brought in to help.</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the time, I had been a student worker at the front helpdesk, studying physics and conducting research on stellarator fusion reactors.(Coincidentally we were working with some of the UW physics faculty here).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My introduction to the realm of HPC was through my research group using national resources like NERSC. Due to my position at the helpdesk I had discovered the GSCC somewhat by accident and began asking questions. I was curious, mostly looking for a learning opportunity or an internship.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thanks to a combination of being technically savvy, having a research background, and being a trained actor, I was hired into the new role of Research Computing Support Specialist, with the idea that I could help bridge the communication gap between IT and the broader research community.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the first six months or so, I worked side-by-side with CIQ’s remote engineers, assisting with hardware installation, tracing cables, mapping out the cluster’s physical layout, and absorbing as much knowledge as I could. Eventually we were able to get it (back) online now under the banner of The Hellgate Shared Computing Cluster, which is named after Hellgate canyon, right next to our university.</a:t>
            </a:r>
          </a:p>
          <a:p>
            <a:pPr marL="0" marR="0">
              <a:lnSpc>
                <a:spcPct val="107000"/>
              </a:lnSpc>
              <a:spcBef>
                <a:spcPts val="0"/>
              </a:spcBef>
              <a:spcAft>
                <a:spcPts val="800"/>
              </a:spcAft>
            </a:pPr>
            <a:endParaRPr lang="en-US" dirty="0"/>
          </a:p>
        </p:txBody>
      </p:sp>
      <p:sp>
        <p:nvSpPr>
          <p:cNvPr id="4" name="Slide Number Placeholder 3">
            <a:extLst>
              <a:ext uri="{FF2B5EF4-FFF2-40B4-BE49-F238E27FC236}">
                <a16:creationId xmlns:a16="http://schemas.microsoft.com/office/drawing/2014/main" id="{CFAA2F45-8C2A-6A2E-ACAB-2D07F5FA68C5}"/>
              </a:ext>
            </a:extLst>
          </p:cNvPr>
          <p:cNvSpPr>
            <a:spLocks noGrp="1"/>
          </p:cNvSpPr>
          <p:nvPr>
            <p:ph type="sldNum" sz="quarter" idx="5"/>
          </p:nvPr>
        </p:nvSpPr>
        <p:spPr/>
        <p:txBody>
          <a:bodyPr/>
          <a:lstStyle/>
          <a:p>
            <a:fld id="{8DADA1F1-B7D1-4D34-B9C9-23EAEEFE0B89}" type="slidenum">
              <a:rPr lang="en-US" smtClean="0"/>
              <a:t>3</a:t>
            </a:fld>
            <a:endParaRPr lang="en-US"/>
          </a:p>
        </p:txBody>
      </p:sp>
    </p:spTree>
    <p:extLst>
      <p:ext uri="{BB962C8B-B14F-4D97-AF65-F5344CB8AC3E}">
        <p14:creationId xmlns:p14="http://schemas.microsoft.com/office/powerpoint/2010/main" val="129505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707070"/>
              </a:solidFill>
              <a:effectLst/>
              <a:latin typeface="Muli"/>
            </a:endParaRPr>
          </a:p>
          <a:p>
            <a:pPr algn="l">
              <a:buFont typeface="Arial" panose="020B0604020202020204" pitchFamily="34" charset="0"/>
              <a:buNone/>
            </a:pPr>
            <a:endParaRPr lang="en-US" b="0" i="0" dirty="0">
              <a:solidFill>
                <a:srgbClr val="707070"/>
              </a:solidFill>
              <a:effectLst/>
              <a:latin typeface="Muli"/>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next year was a whirlwind. I learned along side our researchers how to use this new cluster as they came on board. This was a crucial element for my initial trust building with them, I was always completely open and honest that I was learning but promised we could figure it out together.  During that first phase of stability, because foolishly I had originally only intended to stay for about a year or two I focused on developing onboarding processes for new hires, creating walkthroughs, and keeping enough notes to eventually train someone else. That training process became even more important when I learned—midway through the year—that the original grant required Hellgate to be connected to the Open Science Pool, and it still wasn’t. That’s about when I met Tim(August 2023). With his guidance, we were able to finally configure Hellgate’s OSP share and get everything functioning properly, finally meeting one of the grant's key deliverables. And although the original scope of the grant had passed at this point, a promise was made, and part of building trust is keeping those promises.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That moment was a turning point. It wasn’t just that we got the technical configuration working. For the first time, I felt plugged into a real community of experts who knew what they were doing and were willing to help. While I’ve always been comfortable networking in the social sense, this was the start of something much bigger: getting networked into a national conversation about open science and research computing. I started learning more about groups like OSG, ACCESS, and RMACC, attending conferences, and finally having a community of people to ask when Google and ChatGPT weren’t cutting it.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DADA1F1-B7D1-4D34-B9C9-23EAEEFE0B89}" type="slidenum">
              <a:rPr lang="en-US" smtClean="0"/>
              <a:t>4</a:t>
            </a:fld>
            <a:endParaRPr lang="en-US"/>
          </a:p>
        </p:txBody>
      </p:sp>
    </p:spTree>
    <p:extLst>
      <p:ext uri="{BB962C8B-B14F-4D97-AF65-F5344CB8AC3E}">
        <p14:creationId xmlns:p14="http://schemas.microsoft.com/office/powerpoint/2010/main" val="339961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And I needed that support. I’ve never really considered myself a systems administrator. I’ve been learning as I go, I still don’t know how I figure out some of this stuff and the imposter syndrome is </a:t>
            </a: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real</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But with help from this community and a lot of persistence, I began building something sustainable. I leaned heavily on colleagues, built relationships, and slowly shaped what started off as me just wishfully referring to myself as the “Research Computing Infrastructure.” </a:t>
            </a:r>
            <a:r>
              <a:rPr lang="en-US" sz="1800" i="0" kern="100" dirty="0">
                <a:effectLst/>
                <a:latin typeface="Calibri" panose="020F0502020204030204" pitchFamily="34" charset="0"/>
                <a:ea typeface="Aptos" panose="020B0004020202020204" pitchFamily="34" charset="0"/>
                <a:cs typeface="Times New Roman" panose="02020603050405020304" pitchFamily="18" charset="0"/>
              </a:rPr>
              <a:t>Into the actual beginnings of an RCI. The name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helped me build a foundation and plant the seeds in other's minds. Today, that vision has begun to take root. Hellgate has grown from the original grant’s proposal to now 45 CPU nodes, 33 GPU nodes, and a 15-node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BeeGFS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storage cluster.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I’ve now hired and trained a total of four students over the past couple years, two of whom currently provide direct user onboarding and support. We now also have a second full-time sysadmin, a department supervisor, and a full-time data scientist who brings additional expertise in research facilitation.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DADA1F1-B7D1-4D34-B9C9-23EAEEFE0B89}" type="slidenum">
              <a:rPr lang="en-US" smtClean="0"/>
              <a:t>5</a:t>
            </a:fld>
            <a:endParaRPr lang="en-US"/>
          </a:p>
        </p:txBody>
      </p:sp>
    </p:spTree>
    <p:extLst>
      <p:ext uri="{BB962C8B-B14F-4D97-AF65-F5344CB8AC3E}">
        <p14:creationId xmlns:p14="http://schemas.microsoft.com/office/powerpoint/2010/main" val="88509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dirty="0"/>
              <a:t>We now have the team and tools in place to better support research than I ever could have on my own.</a:t>
            </a:r>
          </a:p>
          <a:p>
            <a:pPr marL="0" marR="0">
              <a:lnSpc>
                <a:spcPct val="115000"/>
              </a:lnSpc>
              <a:spcAft>
                <a:spcPts val="800"/>
              </a:spcAft>
              <a:buNone/>
            </a:pPr>
            <a:r>
              <a:rPr lang="en-US" dirty="0"/>
              <a:t>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Just before I started in 2022 we also received 2 additional CC* grants, with one being for our new storage system named after the mount Jumbo across the canyon from the U, which I was able to deploy last summer. While it is mostly up and running, albeit with a few crashes/shutdowns here and there we still have work ahead of us: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Part of that grant we promised a contribution to the OSDF, and I’ve got three JBOD-style storage servers with over one petabyte of storage across them that we’re hoping to set up to be dedicated specifically to the OSDF. And we have some ideas but we would love to talk to anyone who’s interested in collaborating and helping us get them set up and properly configured.</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DADA1F1-B7D1-4D34-B9C9-23EAEEFE0B89}" type="slidenum">
              <a:rPr lang="en-US" smtClean="0"/>
              <a:t>6</a:t>
            </a:fld>
            <a:endParaRPr lang="en-US"/>
          </a:p>
        </p:txBody>
      </p:sp>
    </p:spTree>
    <p:extLst>
      <p:ext uri="{BB962C8B-B14F-4D97-AF65-F5344CB8AC3E}">
        <p14:creationId xmlns:p14="http://schemas.microsoft.com/office/powerpoint/2010/main" val="267400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22BC610-BF52-DE9A-46B3-C630DC3BF3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CC* grant, while not directly related to the OSP now will certainly open up more communities to participation in the OSP and is a project I feel very passionately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were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awarded a CC* CIRA planning grant to explore what it would take to upgrade the infrastructure of Montana’s Tribal Colleges and Universities. Originally, I was chosen to participate in the site visits and assessment work, but due how much I had on my plate, I was unable to commit to those visits. Instead I’ve taken on a more informal role, reaching out when I can to their staff, particularly IT members, inviting them to any events that we host, building up relationships, and offering help wherever I can. Many of these institutions are understandably cautious when it comes to partnerships with larger universities: especially when those partnerships can make them feel like they’re being used to check boxes for grant requirements rather than genuine collaboration. Learning about the “6 R’s of Indigenous Research” completely changed how I see and approach this work. I’ve tried to embody those principles in every interaction I’ve had since.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a:p>
            <a:pPr algn="l">
              <a:buFont typeface="Arial" panose="020B0604020202020204" pitchFamily="34" charset="0"/>
              <a:buChar char="•"/>
            </a:pPr>
            <a:r>
              <a:rPr lang="en-US" b="0" i="1" dirty="0">
                <a:solidFill>
                  <a:srgbClr val="707070"/>
                </a:solidFill>
                <a:effectLst/>
                <a:latin typeface="inherit"/>
              </a:rPr>
              <a:t>Respect </a:t>
            </a:r>
            <a:r>
              <a:rPr lang="en-US" b="0" i="0" dirty="0">
                <a:solidFill>
                  <a:srgbClr val="707070"/>
                </a:solidFill>
                <a:effectLst/>
                <a:latin typeface="Muli"/>
              </a:rPr>
              <a:t>for the “feelings, wishes, rights, and traditions of others,” for the community, and for the earth.</a:t>
            </a:r>
          </a:p>
          <a:p>
            <a:pPr algn="l">
              <a:buFont typeface="Arial" panose="020B0604020202020204" pitchFamily="34" charset="0"/>
              <a:buChar char="•"/>
            </a:pPr>
            <a:r>
              <a:rPr lang="en-US" b="0" i="1" dirty="0">
                <a:solidFill>
                  <a:srgbClr val="707070"/>
                </a:solidFill>
                <a:effectLst/>
                <a:latin typeface="inherit"/>
              </a:rPr>
              <a:t>Relationship </a:t>
            </a:r>
            <a:r>
              <a:rPr lang="en-US" b="0" i="0" dirty="0">
                <a:solidFill>
                  <a:srgbClr val="707070"/>
                </a:solidFill>
                <a:effectLst/>
                <a:latin typeface="Muli"/>
              </a:rPr>
              <a:t>with the community, land, nature, ancestors, and future generations.</a:t>
            </a:r>
          </a:p>
          <a:p>
            <a:pPr algn="l">
              <a:buFont typeface="Arial" panose="020B0604020202020204" pitchFamily="34" charset="0"/>
              <a:buChar char="•"/>
            </a:pPr>
            <a:r>
              <a:rPr lang="en-US" b="0" i="1" dirty="0">
                <a:solidFill>
                  <a:srgbClr val="707070"/>
                </a:solidFill>
                <a:effectLst/>
                <a:latin typeface="inherit"/>
              </a:rPr>
              <a:t>Relevance </a:t>
            </a:r>
            <a:r>
              <a:rPr lang="en-US" b="0" i="0" dirty="0">
                <a:solidFill>
                  <a:srgbClr val="707070"/>
                </a:solidFill>
                <a:effectLst/>
                <a:latin typeface="Muli"/>
              </a:rPr>
              <a:t>to Indigenous perspectives, experiences, priorities, ethics, and ways of knowing/doing/living, throughout the research process.</a:t>
            </a:r>
          </a:p>
          <a:p>
            <a:pPr algn="l">
              <a:buFont typeface="Arial" panose="020B0604020202020204" pitchFamily="34" charset="0"/>
              <a:buChar char="•"/>
            </a:pPr>
            <a:r>
              <a:rPr lang="en-US" b="0" i="1" dirty="0">
                <a:solidFill>
                  <a:srgbClr val="707070"/>
                </a:solidFill>
                <a:effectLst/>
                <a:latin typeface="inherit"/>
              </a:rPr>
              <a:t>Reciprocity</a:t>
            </a:r>
            <a:r>
              <a:rPr lang="en-US" b="0" i="0" dirty="0">
                <a:solidFill>
                  <a:srgbClr val="707070"/>
                </a:solidFill>
                <a:effectLst/>
                <a:latin typeface="Muli"/>
              </a:rPr>
              <a:t> in research protocols, practices, and relationships, understood as a “continuous and intentional exchange process.”</a:t>
            </a:r>
          </a:p>
          <a:p>
            <a:pPr algn="l">
              <a:buFont typeface="Arial" panose="020B0604020202020204" pitchFamily="34" charset="0"/>
              <a:buChar char="•"/>
            </a:pPr>
            <a:r>
              <a:rPr lang="en-US" b="0" i="1" dirty="0">
                <a:solidFill>
                  <a:srgbClr val="707070"/>
                </a:solidFill>
                <a:effectLst/>
                <a:latin typeface="inherit"/>
              </a:rPr>
              <a:t>Responsibility</a:t>
            </a:r>
            <a:r>
              <a:rPr lang="en-US" b="0" i="0" dirty="0">
                <a:solidFill>
                  <a:srgbClr val="707070"/>
                </a:solidFill>
                <a:effectLst/>
                <a:latin typeface="Muli"/>
              </a:rPr>
              <a:t> for the relationships, stories, and knowledge that researchers have been entrusted with.</a:t>
            </a:r>
          </a:p>
          <a:p>
            <a:pPr algn="l">
              <a:buFont typeface="Arial" panose="020B0604020202020204" pitchFamily="34" charset="0"/>
              <a:buChar char="•"/>
            </a:pPr>
            <a:r>
              <a:rPr lang="en-US" b="0" i="1" dirty="0">
                <a:solidFill>
                  <a:srgbClr val="707070"/>
                </a:solidFill>
                <a:effectLst/>
                <a:latin typeface="inherit"/>
              </a:rPr>
              <a:t>Representation </a:t>
            </a:r>
            <a:r>
              <a:rPr lang="en-US" b="0" i="0" dirty="0">
                <a:solidFill>
                  <a:srgbClr val="707070"/>
                </a:solidFill>
                <a:effectLst/>
                <a:latin typeface="Muli"/>
              </a:rPr>
              <a:t>of Indigenous communities “at the table” combined with an understanding of the history of colonization and a strengths-based approach.</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learned more than I ever intended about system administration—but more importantly, I’ve learned how to better build relationships, navigate uncertainty, and lean on the incredible community that makes OSP possible.</a:t>
            </a:r>
          </a:p>
        </p:txBody>
      </p:sp>
      <p:sp>
        <p:nvSpPr>
          <p:cNvPr id="4" name="Slide Number Placeholder 3"/>
          <p:cNvSpPr>
            <a:spLocks noGrp="1"/>
          </p:cNvSpPr>
          <p:nvPr>
            <p:ph type="sldNum" sz="quarter" idx="5"/>
          </p:nvPr>
        </p:nvSpPr>
        <p:spPr/>
        <p:txBody>
          <a:bodyPr/>
          <a:lstStyle/>
          <a:p>
            <a:fld id="{8DADA1F1-B7D1-4D34-B9C9-23EAEEFE0B89}" type="slidenum">
              <a:rPr lang="en-US" smtClean="0"/>
              <a:t>8</a:t>
            </a:fld>
            <a:endParaRPr lang="en-US"/>
          </a:p>
        </p:txBody>
      </p:sp>
    </p:spTree>
    <p:extLst>
      <p:ext uri="{BB962C8B-B14F-4D97-AF65-F5344CB8AC3E}">
        <p14:creationId xmlns:p14="http://schemas.microsoft.com/office/powerpoint/2010/main" val="1688970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DA1F1-B7D1-4D34-B9C9-23EAEEFE0B89}" type="slidenum">
              <a:rPr lang="en-US" smtClean="0"/>
              <a:t>9</a:t>
            </a:fld>
            <a:endParaRPr lang="en-US"/>
          </a:p>
        </p:txBody>
      </p:sp>
    </p:spTree>
    <p:extLst>
      <p:ext uri="{BB962C8B-B14F-4D97-AF65-F5344CB8AC3E}">
        <p14:creationId xmlns:p14="http://schemas.microsoft.com/office/powerpoint/2010/main" val="371217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picture containing text  Description automatically generate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9372600" y="2603860"/>
            <a:ext cx="7670370" cy="2341988"/>
          </a:xfrm>
          <a:prstGeom prst="rect">
            <a:avLst/>
          </a:prstGeom>
        </p:spPr>
        <p:txBody>
          <a:bodyPr wrap="none" lIns="0" tIns="0" rIns="0" bIns="0" rtlCol="0" anchor="ctr">
            <a:spAutoFit/>
          </a:bodyPr>
          <a:lstStyle/>
          <a:p>
            <a:pPr algn="ctr">
              <a:lnSpc>
                <a:spcPts val="22438"/>
              </a:lnSpc>
            </a:pPr>
            <a:r>
              <a:rPr lang="en-US" sz="6600" b="1" i="1" dirty="0">
                <a:solidFill>
                  <a:srgbClr val="FFFFFF"/>
                </a:solidFill>
                <a:latin typeface="Arial Narrow Bold Italics"/>
                <a:ea typeface="Arial Narrow Bold Italics"/>
                <a:cs typeface="Arial Narrow Bold Italics"/>
                <a:sym typeface="Arial Narrow Bold Italics"/>
              </a:rPr>
              <a:t>GETTING CONNECTED</a:t>
            </a:r>
          </a:p>
        </p:txBody>
      </p:sp>
      <p:sp>
        <p:nvSpPr>
          <p:cNvPr id="4" name="TextBox 4"/>
          <p:cNvSpPr txBox="1"/>
          <p:nvPr/>
        </p:nvSpPr>
        <p:spPr>
          <a:xfrm>
            <a:off x="8544169" y="6512146"/>
            <a:ext cx="8715131" cy="629018"/>
          </a:xfrm>
          <a:prstGeom prst="rect">
            <a:avLst/>
          </a:prstGeom>
        </p:spPr>
        <p:txBody>
          <a:bodyPr lIns="0" tIns="0" rIns="0" bIns="0" rtlCol="0" anchor="t">
            <a:spAutoFit/>
          </a:bodyPr>
          <a:lstStyle/>
          <a:p>
            <a:pPr algn="ctr">
              <a:lnSpc>
                <a:spcPts val="5459"/>
              </a:lnSpc>
            </a:pPr>
            <a:r>
              <a:rPr lang="en-US" sz="3899" dirty="0">
                <a:solidFill>
                  <a:srgbClr val="ED8B00"/>
                </a:solidFill>
                <a:latin typeface="Alegreya Sans"/>
                <a:ea typeface="Alegreya Sans"/>
                <a:cs typeface="Alegreya Sans"/>
                <a:sym typeface="Alegreya Sans"/>
              </a:rPr>
              <a:t>Couso</a:t>
            </a:r>
          </a:p>
        </p:txBody>
      </p:sp>
    </p:spTree>
    <p:extLst>
      <p:ext uri="{BB962C8B-B14F-4D97-AF65-F5344CB8AC3E}">
        <p14:creationId xmlns:p14="http://schemas.microsoft.com/office/powerpoint/2010/main" val="87267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hape, circle  Description automatically generate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 r="-3"/>
            </a:stretch>
          </a:blipFill>
        </p:spPr>
        <p:txBody>
          <a:bodyPr/>
          <a:lstStyle/>
          <a:p>
            <a:endParaRPr lang="en-US"/>
          </a:p>
        </p:txBody>
      </p:sp>
      <p:sp>
        <p:nvSpPr>
          <p:cNvPr id="3" name="Freeform 3"/>
          <p:cNvSpPr/>
          <p:nvPr/>
        </p:nvSpPr>
        <p:spPr>
          <a:xfrm>
            <a:off x="222187" y="8422257"/>
            <a:ext cx="4114800" cy="2314575"/>
          </a:xfrm>
          <a:custGeom>
            <a:avLst/>
            <a:gdLst/>
            <a:ahLst/>
            <a:cxnLst/>
            <a:rect l="l" t="t" r="r" b="b"/>
            <a:pathLst>
              <a:path w="4114800" h="2314575">
                <a:moveTo>
                  <a:pt x="0" y="0"/>
                </a:moveTo>
                <a:lnTo>
                  <a:pt x="4114800" y="0"/>
                </a:lnTo>
                <a:lnTo>
                  <a:pt x="4114800" y="2314575"/>
                </a:lnTo>
                <a:lnTo>
                  <a:pt x="0" y="2314575"/>
                </a:lnTo>
                <a:lnTo>
                  <a:pt x="0" y="0"/>
                </a:lnTo>
                <a:close/>
              </a:path>
            </a:pathLst>
          </a:custGeom>
          <a:blipFill>
            <a:blip r:embed="rId4">
              <a:extLst>
                <a:ext uri="{96DAC541-7B7A-43D3-8B79-37D633B846F1}">
                  <asvg:svgBlip xmlns:asvg="http://schemas.microsoft.com/office/drawing/2016/SVG/main" r:embed="rId5"/>
                </a:ext>
              </a:extLst>
            </a:blip>
            <a:stretch>
              <a:fillRect t="-43340" b="-34436"/>
            </a:stretch>
          </a:blipFill>
        </p:spPr>
        <p:txBody>
          <a:bodyPr/>
          <a:lstStyle/>
          <a:p>
            <a:endParaRPr lang="en-US"/>
          </a:p>
        </p:txBody>
      </p:sp>
      <p:sp>
        <p:nvSpPr>
          <p:cNvPr id="4" name="TextBox 4"/>
          <p:cNvSpPr txBox="1"/>
          <p:nvPr/>
        </p:nvSpPr>
        <p:spPr>
          <a:xfrm>
            <a:off x="348792" y="-555550"/>
            <a:ext cx="13560170" cy="2536144"/>
          </a:xfrm>
          <a:prstGeom prst="rect">
            <a:avLst/>
          </a:prstGeom>
        </p:spPr>
        <p:txBody>
          <a:bodyPr lIns="0" tIns="0" rIns="0" bIns="0" rtlCol="0" anchor="t">
            <a:spAutoFit/>
          </a:bodyPr>
          <a:lstStyle/>
          <a:p>
            <a:pPr algn="l">
              <a:lnSpc>
                <a:spcPts val="23033"/>
              </a:lnSpc>
            </a:pPr>
            <a:r>
              <a:rPr lang="en-US" sz="11400" b="1" i="1" dirty="0">
                <a:solidFill>
                  <a:srgbClr val="70002E"/>
                </a:solidFill>
                <a:latin typeface="Arial Narrow Bold Italics"/>
                <a:ea typeface="Arial Narrow Bold Italics"/>
                <a:cs typeface="Arial Narrow Bold Italics"/>
                <a:sym typeface="Arial Narrow Bold Italics"/>
              </a:rPr>
              <a:t>Who I am</a:t>
            </a:r>
          </a:p>
        </p:txBody>
      </p:sp>
      <p:sp>
        <p:nvSpPr>
          <p:cNvPr id="5" name="TextBox 5"/>
          <p:cNvSpPr txBox="1"/>
          <p:nvPr/>
        </p:nvSpPr>
        <p:spPr>
          <a:xfrm>
            <a:off x="348792" y="1863435"/>
            <a:ext cx="13060114" cy="629018"/>
          </a:xfrm>
          <a:prstGeom prst="rect">
            <a:avLst/>
          </a:prstGeom>
        </p:spPr>
        <p:txBody>
          <a:bodyPr lIns="0" tIns="0" rIns="0" bIns="0" rtlCol="0" anchor="t">
            <a:spAutoFit/>
          </a:bodyPr>
          <a:lstStyle/>
          <a:p>
            <a:pPr marL="571500" indent="-571500" algn="l">
              <a:lnSpc>
                <a:spcPts val="5459"/>
              </a:lnSpc>
              <a:buFont typeface="Arial" panose="020B0604020202020204" pitchFamily="34" charset="0"/>
              <a:buChar char="•"/>
            </a:pPr>
            <a:r>
              <a:rPr lang="en-US" sz="3899" dirty="0">
                <a:solidFill>
                  <a:srgbClr val="ED8B00"/>
                </a:solidFill>
                <a:latin typeface="Alegreya Sans"/>
                <a:ea typeface="Alegreya Sans"/>
                <a:cs typeface="Alegreya Sans"/>
                <a:sym typeface="Alegreya Sans"/>
              </a:rPr>
              <a:t>Research Computing Support Supervisor</a:t>
            </a:r>
          </a:p>
        </p:txBody>
      </p:sp>
      <p:pic>
        <p:nvPicPr>
          <p:cNvPr id="7" name="Graphic 6" descr="Forest scene with solid fill">
            <a:extLst>
              <a:ext uri="{FF2B5EF4-FFF2-40B4-BE49-F238E27FC236}">
                <a16:creationId xmlns:a16="http://schemas.microsoft.com/office/drawing/2014/main" id="{C1E7157C-E803-42E1-9EE8-C12F97D1BF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23368" y="2714596"/>
            <a:ext cx="1969263" cy="1969263"/>
          </a:xfrm>
          <a:prstGeom prst="rect">
            <a:avLst/>
          </a:prstGeom>
        </p:spPr>
      </p:pic>
      <p:pic>
        <p:nvPicPr>
          <p:cNvPr id="9" name="Graphic 8" descr="Game controller with solid fill">
            <a:extLst>
              <a:ext uri="{FF2B5EF4-FFF2-40B4-BE49-F238E27FC236}">
                <a16:creationId xmlns:a16="http://schemas.microsoft.com/office/drawing/2014/main" id="{276C8169-05F9-457A-828C-67BEA4DA32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17399" y="4800257"/>
            <a:ext cx="1981200" cy="1981200"/>
          </a:xfrm>
          <a:prstGeom prst="rect">
            <a:avLst/>
          </a:prstGeom>
        </p:spPr>
      </p:pic>
      <p:pic>
        <p:nvPicPr>
          <p:cNvPr id="13" name="Graphic 12" descr="Books with solid fill">
            <a:extLst>
              <a:ext uri="{FF2B5EF4-FFF2-40B4-BE49-F238E27FC236}">
                <a16:creationId xmlns:a16="http://schemas.microsoft.com/office/drawing/2014/main" id="{9AD905B5-EF74-4E38-8273-43E903F3C4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19337" y="2748734"/>
            <a:ext cx="1981200" cy="1981200"/>
          </a:xfrm>
          <a:prstGeom prst="rect">
            <a:avLst/>
          </a:prstGeom>
        </p:spPr>
      </p:pic>
      <p:pic>
        <p:nvPicPr>
          <p:cNvPr id="15" name="Graphic 14" descr="Cat with solid fill">
            <a:extLst>
              <a:ext uri="{FF2B5EF4-FFF2-40B4-BE49-F238E27FC236}">
                <a16:creationId xmlns:a16="http://schemas.microsoft.com/office/drawing/2014/main" id="{294CAAFB-26A4-4ED2-AF07-3420844450D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41855" y="4788320"/>
            <a:ext cx="1981200" cy="1981200"/>
          </a:xfrm>
          <a:prstGeom prst="rect">
            <a:avLst/>
          </a:prstGeom>
        </p:spPr>
      </p:pic>
      <p:pic>
        <p:nvPicPr>
          <p:cNvPr id="17" name="Graphic 16" descr="Clapper board with solid fill">
            <a:extLst>
              <a:ext uri="{FF2B5EF4-FFF2-40B4-BE49-F238E27FC236}">
                <a16:creationId xmlns:a16="http://schemas.microsoft.com/office/drawing/2014/main" id="{74E55CA6-095C-4D5D-AFB1-F6F7693C095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44222" y="2748734"/>
            <a:ext cx="1981200" cy="1981200"/>
          </a:xfrm>
          <a:prstGeom prst="rect">
            <a:avLst/>
          </a:prstGeom>
        </p:spPr>
      </p:pic>
      <p:pic>
        <p:nvPicPr>
          <p:cNvPr id="8" name="Graphic 7" descr="Atom with solid fill">
            <a:extLst>
              <a:ext uri="{FF2B5EF4-FFF2-40B4-BE49-F238E27FC236}">
                <a16:creationId xmlns:a16="http://schemas.microsoft.com/office/drawing/2014/main" id="{7D3F61AC-0BCA-178B-AC2E-012633211BF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123872" y="4683859"/>
            <a:ext cx="2139626" cy="2139626"/>
          </a:xfrm>
          <a:prstGeom prst="rect">
            <a:avLst/>
          </a:prstGeom>
        </p:spPr>
      </p:pic>
    </p:spTree>
    <p:extLst>
      <p:ext uri="{BB962C8B-B14F-4D97-AF65-F5344CB8AC3E}">
        <p14:creationId xmlns:p14="http://schemas.microsoft.com/office/powerpoint/2010/main" val="261586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4DE3A-C980-056D-ADA4-2C5CA4EA0A6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CE11677-EB07-B1AA-3559-5540107BBDAC}"/>
              </a:ext>
            </a:extLst>
          </p:cNvPr>
          <p:cNvSpPr/>
          <p:nvPr/>
        </p:nvSpPr>
        <p:spPr>
          <a:xfrm>
            <a:off x="7838456" y="9410700"/>
            <a:ext cx="2611086" cy="654080"/>
          </a:xfrm>
          <a:custGeom>
            <a:avLst/>
            <a:gdLst/>
            <a:ahLst/>
            <a:cxnLst/>
            <a:rect l="l" t="t" r="r" b="b"/>
            <a:pathLst>
              <a:path w="2611086" h="654080">
                <a:moveTo>
                  <a:pt x="0" y="0"/>
                </a:moveTo>
                <a:lnTo>
                  <a:pt x="2611086" y="0"/>
                </a:lnTo>
                <a:lnTo>
                  <a:pt x="2611086" y="654080"/>
                </a:lnTo>
                <a:lnTo>
                  <a:pt x="0" y="654080"/>
                </a:lnTo>
                <a:lnTo>
                  <a:pt x="0" y="0"/>
                </a:lnTo>
                <a:close/>
              </a:path>
            </a:pathLst>
          </a:custGeom>
          <a:blipFill>
            <a:blip r:embed="rId3"/>
            <a:stretch>
              <a:fillRect r="-152"/>
            </a:stretch>
          </a:blipFill>
        </p:spPr>
        <p:txBody>
          <a:bodyPr/>
          <a:lstStyle/>
          <a:p>
            <a:endParaRPr lang="en-US"/>
          </a:p>
        </p:txBody>
      </p:sp>
      <p:grpSp>
        <p:nvGrpSpPr>
          <p:cNvPr id="3" name="Group 3">
            <a:extLst>
              <a:ext uri="{FF2B5EF4-FFF2-40B4-BE49-F238E27FC236}">
                <a16:creationId xmlns:a16="http://schemas.microsoft.com/office/drawing/2014/main" id="{BF3D5283-6610-3693-14BF-44F42522B6DF}"/>
              </a:ext>
            </a:extLst>
          </p:cNvPr>
          <p:cNvGrpSpPr/>
          <p:nvPr/>
        </p:nvGrpSpPr>
        <p:grpSpPr>
          <a:xfrm>
            <a:off x="736657" y="5372100"/>
            <a:ext cx="16841900" cy="3733799"/>
            <a:chOff x="18528" y="-420996"/>
            <a:chExt cx="11347101" cy="2410460"/>
          </a:xfrm>
        </p:grpSpPr>
        <p:sp>
          <p:nvSpPr>
            <p:cNvPr id="4" name="Freeform 4">
              <a:extLst>
                <a:ext uri="{FF2B5EF4-FFF2-40B4-BE49-F238E27FC236}">
                  <a16:creationId xmlns:a16="http://schemas.microsoft.com/office/drawing/2014/main" id="{62D9B01D-B89F-627E-97FC-C941BC82AE25}"/>
                </a:ext>
              </a:extLst>
            </p:cNvPr>
            <p:cNvSpPr/>
            <p:nvPr/>
          </p:nvSpPr>
          <p:spPr>
            <a:xfrm>
              <a:off x="18528" y="-420996"/>
              <a:ext cx="11347101" cy="2410460"/>
            </a:xfrm>
            <a:custGeom>
              <a:avLst/>
              <a:gdLst/>
              <a:ahLst/>
              <a:cxnLst/>
              <a:rect l="l" t="t" r="r" b="b"/>
              <a:pathLst>
                <a:path w="11347101" h="2410460">
                  <a:moveTo>
                    <a:pt x="0" y="0"/>
                  </a:moveTo>
                  <a:lnTo>
                    <a:pt x="11347101" y="0"/>
                  </a:lnTo>
                  <a:lnTo>
                    <a:pt x="11347101" y="2410460"/>
                  </a:lnTo>
                  <a:lnTo>
                    <a:pt x="0" y="2410460"/>
                  </a:lnTo>
                  <a:close/>
                </a:path>
              </a:pathLst>
            </a:custGeom>
            <a:blipFill dpi="0" rotWithShape="1">
              <a:blip r:embed="rId4"/>
              <a:srcRect/>
              <a:stretch>
                <a:fillRect t="-103000" b="-19000"/>
              </a:stretch>
            </a:blipFill>
          </p:spPr>
          <p:txBody>
            <a:bodyPr/>
            <a:lstStyle/>
            <a:p>
              <a:endParaRPr lang="en-US" dirty="0"/>
            </a:p>
          </p:txBody>
        </p:sp>
      </p:grpSp>
      <p:sp>
        <p:nvSpPr>
          <p:cNvPr id="5" name="TextBox 5">
            <a:extLst>
              <a:ext uri="{FF2B5EF4-FFF2-40B4-BE49-F238E27FC236}">
                <a16:creationId xmlns:a16="http://schemas.microsoft.com/office/drawing/2014/main" id="{A3324436-DA10-20F2-4D1F-2E4E75E8E1FB}"/>
              </a:ext>
            </a:extLst>
          </p:cNvPr>
          <p:cNvSpPr txBox="1"/>
          <p:nvPr/>
        </p:nvSpPr>
        <p:spPr>
          <a:xfrm>
            <a:off x="486183" y="1412122"/>
            <a:ext cx="13060114" cy="629921"/>
          </a:xfrm>
          <a:prstGeom prst="rect">
            <a:avLst/>
          </a:prstGeom>
        </p:spPr>
        <p:txBody>
          <a:bodyPr lIns="0" tIns="0" rIns="0" bIns="0" rtlCol="0" anchor="t">
            <a:spAutoFit/>
          </a:bodyPr>
          <a:lstStyle/>
          <a:p>
            <a:pPr algn="l">
              <a:lnSpc>
                <a:spcPts val="5179"/>
              </a:lnSpc>
            </a:pPr>
            <a:r>
              <a:rPr lang="en-US" sz="3699" dirty="0">
                <a:solidFill>
                  <a:srgbClr val="70002E"/>
                </a:solidFill>
                <a:latin typeface="Piazzolla 18pt Semi-Bold Italics"/>
                <a:ea typeface="Piazzolla 18pt Semi-Bold Italics"/>
                <a:cs typeface="Piazzolla 18pt Semi-Bold Italics"/>
                <a:sym typeface="Piazzolla 18pt Semi-Bold Italics"/>
              </a:rPr>
              <a:t>Before I arrived</a:t>
            </a:r>
          </a:p>
        </p:txBody>
      </p:sp>
      <p:sp>
        <p:nvSpPr>
          <p:cNvPr id="6" name="TextBox 6">
            <a:extLst>
              <a:ext uri="{FF2B5EF4-FFF2-40B4-BE49-F238E27FC236}">
                <a16:creationId xmlns:a16="http://schemas.microsoft.com/office/drawing/2014/main" id="{B7B06221-BD8D-E20B-58F6-36E544DE3C9A}"/>
              </a:ext>
            </a:extLst>
          </p:cNvPr>
          <p:cNvSpPr txBox="1"/>
          <p:nvPr/>
        </p:nvSpPr>
        <p:spPr>
          <a:xfrm>
            <a:off x="709442" y="3471720"/>
            <a:ext cx="14911557" cy="3450304"/>
          </a:xfrm>
          <a:prstGeom prst="rect">
            <a:avLst/>
          </a:prstGeom>
        </p:spPr>
        <p:txBody>
          <a:bodyPr wrap="square" lIns="0" tIns="0" rIns="0" bIns="0" rtlCol="0" anchor="t">
            <a:spAutoFit/>
          </a:bodyPr>
          <a:lstStyle/>
          <a:p>
            <a:pPr marL="842002" lvl="1" indent="-421001" algn="l">
              <a:lnSpc>
                <a:spcPts val="5459"/>
              </a:lnSpc>
              <a:buFont typeface="Arial"/>
              <a:buChar char="•"/>
            </a:pPr>
            <a:r>
              <a:rPr lang="en-US" sz="3899" dirty="0">
                <a:solidFill>
                  <a:srgbClr val="70002E"/>
                </a:solidFill>
                <a:latin typeface="Alegreya Sans"/>
                <a:ea typeface="Alegreya Sans"/>
                <a:cs typeface="Alegreya Sans"/>
                <a:sym typeface="Alegreya Sans"/>
              </a:rPr>
              <a:t>2019: CC* Grant for Griz Shared Computing Cluster</a:t>
            </a:r>
          </a:p>
          <a:p>
            <a:pPr marL="842002" lvl="1" indent="-421001" algn="l">
              <a:lnSpc>
                <a:spcPts val="5459"/>
              </a:lnSpc>
              <a:buFont typeface="Arial"/>
              <a:buChar char="•"/>
            </a:pPr>
            <a:r>
              <a:rPr lang="en-US" sz="3899" dirty="0">
                <a:solidFill>
                  <a:srgbClr val="70002E"/>
                </a:solidFill>
                <a:latin typeface="Alegreya Sans"/>
                <a:ea typeface="Alegreya Sans"/>
                <a:cs typeface="Alegreya Sans"/>
                <a:sym typeface="Alegreya Sans"/>
              </a:rPr>
              <a:t>Zach + 5 Co-PIs</a:t>
            </a:r>
          </a:p>
          <a:p>
            <a:pPr marL="842002" lvl="1" indent="-421001" algn="l">
              <a:lnSpc>
                <a:spcPts val="5459"/>
              </a:lnSpc>
              <a:buFont typeface="Arial"/>
              <a:buChar char="•"/>
            </a:pPr>
            <a:r>
              <a:rPr lang="en-US" sz="3899" dirty="0">
                <a:solidFill>
                  <a:srgbClr val="70002E"/>
                </a:solidFill>
                <a:latin typeface="Alegreya Sans"/>
                <a:ea typeface="Alegreya Sans"/>
                <a:cs typeface="Alegreya Sans"/>
                <a:sym typeface="Alegreya Sans"/>
              </a:rPr>
              <a:t>Began With: 8 CPU Nodes, 3 GPU Nodes, and 2 Storage Nodes</a:t>
            </a:r>
          </a:p>
          <a:p>
            <a:pPr marL="842002" lvl="1" indent="-421001" algn="l">
              <a:lnSpc>
                <a:spcPts val="5459"/>
              </a:lnSpc>
              <a:buFont typeface="Arial"/>
              <a:buChar char="•"/>
            </a:pPr>
            <a:endParaRPr lang="en-US" sz="3899" dirty="0">
              <a:solidFill>
                <a:srgbClr val="70002E"/>
              </a:solidFill>
              <a:latin typeface="Alegreya Sans"/>
              <a:ea typeface="Alegreya Sans"/>
              <a:cs typeface="Alegreya Sans"/>
              <a:sym typeface="Alegreya Sans"/>
            </a:endParaRPr>
          </a:p>
          <a:p>
            <a:pPr marL="842002" lvl="1" indent="-421001" algn="l">
              <a:lnSpc>
                <a:spcPts val="5459"/>
              </a:lnSpc>
              <a:buFont typeface="Arial"/>
              <a:buChar char="•"/>
            </a:pPr>
            <a:endParaRPr lang="en-US" sz="3899" dirty="0">
              <a:solidFill>
                <a:srgbClr val="70002E"/>
              </a:solidFill>
              <a:latin typeface="Alegreya Sans"/>
              <a:ea typeface="Alegreya Sans"/>
              <a:cs typeface="Alegreya Sans"/>
              <a:sym typeface="Alegreya Sans"/>
            </a:endParaRPr>
          </a:p>
        </p:txBody>
      </p:sp>
      <p:sp>
        <p:nvSpPr>
          <p:cNvPr id="7" name="TextBox 7">
            <a:extLst>
              <a:ext uri="{FF2B5EF4-FFF2-40B4-BE49-F238E27FC236}">
                <a16:creationId xmlns:a16="http://schemas.microsoft.com/office/drawing/2014/main" id="{B174DEE5-8DEF-6719-A48E-D36A67F93CF2}"/>
              </a:ext>
            </a:extLst>
          </p:cNvPr>
          <p:cNvSpPr txBox="1"/>
          <p:nvPr/>
        </p:nvSpPr>
        <p:spPr>
          <a:xfrm>
            <a:off x="709443" y="2324126"/>
            <a:ext cx="13060114" cy="1052404"/>
          </a:xfrm>
          <a:prstGeom prst="rect">
            <a:avLst/>
          </a:prstGeom>
        </p:spPr>
        <p:txBody>
          <a:bodyPr lIns="0" tIns="0" rIns="0" bIns="0" rtlCol="0" anchor="t">
            <a:spAutoFit/>
          </a:bodyPr>
          <a:lstStyle/>
          <a:p>
            <a:pPr algn="l">
              <a:lnSpc>
                <a:spcPts val="8959"/>
              </a:lnSpc>
            </a:pPr>
            <a:r>
              <a:rPr lang="en-US" sz="6000" dirty="0">
                <a:solidFill>
                  <a:srgbClr val="ED8B00"/>
                </a:solidFill>
                <a:latin typeface="Arial Condensed Bold"/>
                <a:ea typeface="Arial Condensed Bold"/>
                <a:cs typeface="Arial Condensed Bold"/>
                <a:sym typeface="Arial Condensed Bold"/>
              </a:rPr>
              <a:t>Where It All Started - GSCC</a:t>
            </a:r>
          </a:p>
        </p:txBody>
      </p:sp>
    </p:spTree>
    <p:extLst>
      <p:ext uri="{BB962C8B-B14F-4D97-AF65-F5344CB8AC3E}">
        <p14:creationId xmlns:p14="http://schemas.microsoft.com/office/powerpoint/2010/main" val="162506423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picture containing text  Description automatically generated"/>
          <p:cNvSpPr/>
          <p:nvPr/>
        </p:nvSpPr>
        <p:spPr>
          <a:xfrm>
            <a:off x="0" y="118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dirty="0"/>
          </a:p>
        </p:txBody>
      </p:sp>
      <p:sp>
        <p:nvSpPr>
          <p:cNvPr id="3" name="Freeform 3"/>
          <p:cNvSpPr/>
          <p:nvPr/>
        </p:nvSpPr>
        <p:spPr>
          <a:xfrm>
            <a:off x="205786" y="9482558"/>
            <a:ext cx="2611086" cy="654080"/>
          </a:xfrm>
          <a:custGeom>
            <a:avLst/>
            <a:gdLst/>
            <a:ahLst/>
            <a:cxnLst/>
            <a:rect l="l" t="t" r="r" b="b"/>
            <a:pathLst>
              <a:path w="2611086" h="654080">
                <a:moveTo>
                  <a:pt x="0" y="0"/>
                </a:moveTo>
                <a:lnTo>
                  <a:pt x="2611086" y="0"/>
                </a:lnTo>
                <a:lnTo>
                  <a:pt x="2611086" y="654080"/>
                </a:lnTo>
                <a:lnTo>
                  <a:pt x="0" y="654080"/>
                </a:lnTo>
                <a:lnTo>
                  <a:pt x="0" y="0"/>
                </a:lnTo>
                <a:close/>
              </a:path>
            </a:pathLst>
          </a:custGeom>
          <a:blipFill>
            <a:blip r:embed="rId4"/>
            <a:stretch>
              <a:fillRect r="-152"/>
            </a:stretch>
          </a:blipFill>
        </p:spPr>
        <p:txBody>
          <a:bodyPr/>
          <a:lstStyle/>
          <a:p>
            <a:endParaRPr lang="en-US"/>
          </a:p>
        </p:txBody>
      </p:sp>
      <p:sp>
        <p:nvSpPr>
          <p:cNvPr id="4" name="TextBox 4"/>
          <p:cNvSpPr txBox="1"/>
          <p:nvPr/>
        </p:nvSpPr>
        <p:spPr>
          <a:xfrm>
            <a:off x="486183" y="1412122"/>
            <a:ext cx="13060114" cy="629921"/>
          </a:xfrm>
          <a:prstGeom prst="rect">
            <a:avLst/>
          </a:prstGeom>
        </p:spPr>
        <p:txBody>
          <a:bodyPr lIns="0" tIns="0" rIns="0" bIns="0" rtlCol="0" anchor="t">
            <a:spAutoFit/>
          </a:bodyPr>
          <a:lstStyle/>
          <a:p>
            <a:pPr algn="l">
              <a:lnSpc>
                <a:spcPts val="5179"/>
              </a:lnSpc>
            </a:pPr>
            <a:r>
              <a:rPr lang="en-US" sz="3699" dirty="0">
                <a:solidFill>
                  <a:srgbClr val="70002E"/>
                </a:solidFill>
                <a:latin typeface="Piazzolla 18pt Semi-Bold Italics"/>
                <a:ea typeface="Piazzolla 18pt Semi-Bold Italics"/>
                <a:cs typeface="Piazzolla 18pt Semi-Bold Italics"/>
                <a:sym typeface="Piazzolla 18pt Semi-Bold Italics"/>
              </a:rPr>
              <a:t>Connecting to the OSP</a:t>
            </a:r>
          </a:p>
        </p:txBody>
      </p:sp>
      <p:sp>
        <p:nvSpPr>
          <p:cNvPr id="5" name="TextBox 5"/>
          <p:cNvSpPr txBox="1"/>
          <p:nvPr/>
        </p:nvSpPr>
        <p:spPr>
          <a:xfrm>
            <a:off x="709443" y="3575419"/>
            <a:ext cx="13060114" cy="2039661"/>
          </a:xfrm>
          <a:prstGeom prst="rect">
            <a:avLst/>
          </a:prstGeom>
        </p:spPr>
        <p:txBody>
          <a:bodyPr lIns="0" tIns="0" rIns="0" bIns="0" rtlCol="0" anchor="t">
            <a:spAutoFit/>
          </a:bodyPr>
          <a:lstStyle/>
          <a:p>
            <a:pPr marL="1299202" lvl="2" indent="-421001">
              <a:lnSpc>
                <a:spcPts val="5459"/>
              </a:lnSpc>
              <a:buFont typeface="Arial"/>
              <a:buChar char="•"/>
            </a:pPr>
            <a:r>
              <a:rPr lang="en-US" sz="3899" dirty="0">
                <a:solidFill>
                  <a:srgbClr val="70002E"/>
                </a:solidFill>
                <a:latin typeface="Alegreya Sans"/>
                <a:ea typeface="Alegreya Sans"/>
                <a:cs typeface="Alegreya Sans"/>
                <a:sym typeface="Alegreya Sans"/>
              </a:rPr>
              <a:t>Met with Tim</a:t>
            </a:r>
          </a:p>
          <a:p>
            <a:pPr marL="1299202" lvl="2" indent="-421001">
              <a:lnSpc>
                <a:spcPts val="5459"/>
              </a:lnSpc>
              <a:buFont typeface="Arial"/>
              <a:buChar char="•"/>
            </a:pPr>
            <a:r>
              <a:rPr lang="en-US" sz="3899" dirty="0">
                <a:solidFill>
                  <a:srgbClr val="70002E"/>
                </a:solidFill>
                <a:latin typeface="Alegreya Sans"/>
                <a:ea typeface="Alegreya Sans"/>
                <a:cs typeface="Alegreya Sans"/>
                <a:sym typeface="Alegreya Sans"/>
              </a:rPr>
              <a:t>OSP resource share finally implemented</a:t>
            </a:r>
          </a:p>
          <a:p>
            <a:pPr marL="1299202" lvl="2" indent="-421001">
              <a:lnSpc>
                <a:spcPts val="5459"/>
              </a:lnSpc>
              <a:buFont typeface="Arial"/>
              <a:buChar char="•"/>
            </a:pPr>
            <a:r>
              <a:rPr lang="en-US" sz="3899" dirty="0">
                <a:solidFill>
                  <a:srgbClr val="70002E"/>
                </a:solidFill>
                <a:latin typeface="Alegreya Sans"/>
                <a:ea typeface="Alegreya Sans"/>
                <a:cs typeface="Alegreya Sans"/>
                <a:sym typeface="Alegreya Sans"/>
              </a:rPr>
              <a:t>Introduced to additional groups ACCESS and RMACC</a:t>
            </a:r>
          </a:p>
        </p:txBody>
      </p:sp>
      <p:sp>
        <p:nvSpPr>
          <p:cNvPr id="6" name="TextBox 6"/>
          <p:cNvSpPr txBox="1"/>
          <p:nvPr/>
        </p:nvSpPr>
        <p:spPr>
          <a:xfrm>
            <a:off x="709442" y="2324126"/>
            <a:ext cx="13769557" cy="1052404"/>
          </a:xfrm>
          <a:prstGeom prst="rect">
            <a:avLst/>
          </a:prstGeom>
        </p:spPr>
        <p:txBody>
          <a:bodyPr wrap="square" lIns="0" tIns="0" rIns="0" bIns="0" rtlCol="0" anchor="t">
            <a:spAutoFit/>
          </a:bodyPr>
          <a:lstStyle/>
          <a:p>
            <a:pPr algn="l">
              <a:lnSpc>
                <a:spcPts val="8959"/>
              </a:lnSpc>
            </a:pPr>
            <a:r>
              <a:rPr lang="en-US" sz="6399" dirty="0">
                <a:solidFill>
                  <a:srgbClr val="ED8B00"/>
                </a:solidFill>
                <a:latin typeface="Arial Condensed Bold"/>
                <a:ea typeface="Arial Condensed Bold"/>
                <a:cs typeface="Arial Condensed Bold"/>
                <a:sym typeface="Arial Condensed Bold"/>
              </a:rPr>
              <a:t>Opening the Door to a Broad Community</a:t>
            </a:r>
          </a:p>
        </p:txBody>
      </p:sp>
      <p:pic>
        <p:nvPicPr>
          <p:cNvPr id="8" name="Graphic 7">
            <a:extLst>
              <a:ext uri="{FF2B5EF4-FFF2-40B4-BE49-F238E27FC236}">
                <a16:creationId xmlns:a16="http://schemas.microsoft.com/office/drawing/2014/main" id="{D3362186-A11C-D817-F622-CDF9295513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192000" y="3201872"/>
            <a:ext cx="5156050" cy="2560428"/>
          </a:xfrm>
          <a:prstGeom prst="rect">
            <a:avLst/>
          </a:prstGeom>
        </p:spPr>
      </p:pic>
    </p:spTree>
    <p:extLst>
      <p:ext uri="{BB962C8B-B14F-4D97-AF65-F5344CB8AC3E}">
        <p14:creationId xmlns:p14="http://schemas.microsoft.com/office/powerpoint/2010/main" val="33783869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38456" y="9410700"/>
            <a:ext cx="2611086" cy="654080"/>
          </a:xfrm>
          <a:custGeom>
            <a:avLst/>
            <a:gdLst/>
            <a:ahLst/>
            <a:cxnLst/>
            <a:rect l="l" t="t" r="r" b="b"/>
            <a:pathLst>
              <a:path w="2611086" h="654080">
                <a:moveTo>
                  <a:pt x="0" y="0"/>
                </a:moveTo>
                <a:lnTo>
                  <a:pt x="2611086" y="0"/>
                </a:lnTo>
                <a:lnTo>
                  <a:pt x="2611086" y="654080"/>
                </a:lnTo>
                <a:lnTo>
                  <a:pt x="0" y="654080"/>
                </a:lnTo>
                <a:lnTo>
                  <a:pt x="0" y="0"/>
                </a:lnTo>
                <a:close/>
              </a:path>
            </a:pathLst>
          </a:custGeom>
          <a:blipFill>
            <a:blip r:embed="rId3"/>
            <a:stretch>
              <a:fillRect r="-152"/>
            </a:stretch>
          </a:blipFill>
        </p:spPr>
        <p:txBody>
          <a:bodyPr/>
          <a:lstStyle/>
          <a:p>
            <a:endParaRPr lang="en-US"/>
          </a:p>
        </p:txBody>
      </p:sp>
      <p:grpSp>
        <p:nvGrpSpPr>
          <p:cNvPr id="3" name="Group 3"/>
          <p:cNvGrpSpPr/>
          <p:nvPr/>
        </p:nvGrpSpPr>
        <p:grpSpPr>
          <a:xfrm rot="10800000">
            <a:off x="736656" y="5159827"/>
            <a:ext cx="17017943" cy="4250872"/>
            <a:chOff x="18528" y="-420996"/>
            <a:chExt cx="11347101" cy="2410460"/>
          </a:xfrm>
        </p:grpSpPr>
        <p:sp>
          <p:nvSpPr>
            <p:cNvPr id="4" name="Freeform 4"/>
            <p:cNvSpPr/>
            <p:nvPr/>
          </p:nvSpPr>
          <p:spPr>
            <a:xfrm>
              <a:off x="18528" y="-420996"/>
              <a:ext cx="11347101" cy="2410460"/>
            </a:xfrm>
            <a:custGeom>
              <a:avLst/>
              <a:gdLst/>
              <a:ahLst/>
              <a:cxnLst/>
              <a:rect l="l" t="t" r="r" b="b"/>
              <a:pathLst>
                <a:path w="11347101" h="2410460">
                  <a:moveTo>
                    <a:pt x="0" y="0"/>
                  </a:moveTo>
                  <a:lnTo>
                    <a:pt x="11347101" y="0"/>
                  </a:lnTo>
                  <a:lnTo>
                    <a:pt x="11347101" y="2410460"/>
                  </a:lnTo>
                  <a:lnTo>
                    <a:pt x="0" y="2410460"/>
                  </a:lnTo>
                  <a:close/>
                </a:path>
              </a:pathLst>
            </a:custGeom>
            <a:blipFill dpi="0" rotWithShape="1">
              <a:blip r:embed="rId4"/>
              <a:srcRect/>
              <a:stretch>
                <a:fillRect l="-15000" t="-40000" b="-20000"/>
              </a:stretch>
            </a:blipFill>
          </p:spPr>
          <p:txBody>
            <a:bodyPr/>
            <a:lstStyle/>
            <a:p>
              <a:endParaRPr lang="en-US" dirty="0"/>
            </a:p>
          </p:txBody>
        </p:sp>
      </p:grpSp>
      <p:sp>
        <p:nvSpPr>
          <p:cNvPr id="5" name="TextBox 5"/>
          <p:cNvSpPr txBox="1"/>
          <p:nvPr/>
        </p:nvSpPr>
        <p:spPr>
          <a:xfrm>
            <a:off x="486183" y="1412122"/>
            <a:ext cx="13060114" cy="629921"/>
          </a:xfrm>
          <a:prstGeom prst="rect">
            <a:avLst/>
          </a:prstGeom>
        </p:spPr>
        <p:txBody>
          <a:bodyPr lIns="0" tIns="0" rIns="0" bIns="0" rtlCol="0" anchor="t">
            <a:spAutoFit/>
          </a:bodyPr>
          <a:lstStyle/>
          <a:p>
            <a:pPr algn="l">
              <a:lnSpc>
                <a:spcPts val="5179"/>
              </a:lnSpc>
            </a:pPr>
            <a:r>
              <a:rPr lang="en-US" sz="3699" dirty="0">
                <a:solidFill>
                  <a:srgbClr val="70002E"/>
                </a:solidFill>
                <a:latin typeface="Piazzolla 18pt Semi-Bold Italics"/>
                <a:ea typeface="Piazzolla 18pt Semi-Bold Italics"/>
                <a:cs typeface="Piazzolla 18pt Semi-Bold Italics"/>
                <a:sym typeface="Piazzolla 18pt Semi-Bold Italics"/>
              </a:rPr>
              <a:t>Building a Department</a:t>
            </a:r>
          </a:p>
        </p:txBody>
      </p:sp>
      <p:sp>
        <p:nvSpPr>
          <p:cNvPr id="6" name="TextBox 6"/>
          <p:cNvSpPr txBox="1"/>
          <p:nvPr/>
        </p:nvSpPr>
        <p:spPr>
          <a:xfrm>
            <a:off x="709442" y="3471720"/>
            <a:ext cx="16511757" cy="2744982"/>
          </a:xfrm>
          <a:prstGeom prst="rect">
            <a:avLst/>
          </a:prstGeom>
        </p:spPr>
        <p:txBody>
          <a:bodyPr wrap="square" lIns="0" tIns="0" rIns="0" bIns="0" rtlCol="0" anchor="t">
            <a:spAutoFit/>
          </a:bodyPr>
          <a:lstStyle/>
          <a:p>
            <a:pPr marL="842002" lvl="1" indent="-421001" algn="l">
              <a:lnSpc>
                <a:spcPts val="5459"/>
              </a:lnSpc>
              <a:buFont typeface="Arial"/>
              <a:buChar char="•"/>
            </a:pPr>
            <a:r>
              <a:rPr lang="en-US" sz="3899" dirty="0">
                <a:solidFill>
                  <a:srgbClr val="70002E"/>
                </a:solidFill>
                <a:latin typeface="Alegreya Sans"/>
                <a:ea typeface="Alegreya Sans"/>
                <a:cs typeface="Alegreya Sans"/>
                <a:sym typeface="Alegreya Sans"/>
              </a:rPr>
              <a:t>Now: 45 CPU Nodes, 33 GPU Nodes, and a 15 Node Storage Cluster</a:t>
            </a:r>
          </a:p>
          <a:p>
            <a:pPr marL="842002" lvl="1" indent="-421001" algn="l">
              <a:lnSpc>
                <a:spcPts val="5459"/>
              </a:lnSpc>
              <a:buFont typeface="Arial"/>
              <a:buChar char="•"/>
            </a:pPr>
            <a:r>
              <a:rPr lang="en-US" sz="3899" dirty="0">
                <a:solidFill>
                  <a:srgbClr val="70002E"/>
                </a:solidFill>
                <a:latin typeface="Alegreya Sans"/>
                <a:ea typeface="Alegreya Sans"/>
                <a:cs typeface="Alegreya Sans"/>
                <a:sym typeface="Alegreya Sans"/>
              </a:rPr>
              <a:t>4 Students, 2 Admins, a Data Scientist, and a Supervisor</a:t>
            </a:r>
          </a:p>
          <a:p>
            <a:pPr marL="842002" lvl="1" indent="-421001" algn="l">
              <a:lnSpc>
                <a:spcPts val="5459"/>
              </a:lnSpc>
              <a:buFont typeface="Arial"/>
              <a:buChar char="•"/>
            </a:pPr>
            <a:endParaRPr lang="en-US" sz="3899" dirty="0">
              <a:solidFill>
                <a:srgbClr val="70002E"/>
              </a:solidFill>
              <a:latin typeface="Alegreya Sans"/>
              <a:ea typeface="Alegreya Sans"/>
              <a:cs typeface="Alegreya Sans"/>
              <a:sym typeface="Alegreya Sans"/>
            </a:endParaRPr>
          </a:p>
          <a:p>
            <a:pPr marL="842002" lvl="1" indent="-421001" algn="l">
              <a:lnSpc>
                <a:spcPts val="5459"/>
              </a:lnSpc>
              <a:buFont typeface="Arial"/>
              <a:buChar char="•"/>
            </a:pPr>
            <a:endParaRPr lang="en-US" sz="3899" dirty="0">
              <a:solidFill>
                <a:srgbClr val="70002E"/>
              </a:solidFill>
              <a:latin typeface="Alegreya Sans"/>
              <a:ea typeface="Alegreya Sans"/>
              <a:cs typeface="Alegreya Sans"/>
              <a:sym typeface="Alegreya Sans"/>
            </a:endParaRPr>
          </a:p>
        </p:txBody>
      </p:sp>
      <p:sp>
        <p:nvSpPr>
          <p:cNvPr id="7" name="TextBox 7"/>
          <p:cNvSpPr txBox="1"/>
          <p:nvPr/>
        </p:nvSpPr>
        <p:spPr>
          <a:xfrm>
            <a:off x="709443" y="2324126"/>
            <a:ext cx="13060114" cy="1052404"/>
          </a:xfrm>
          <a:prstGeom prst="rect">
            <a:avLst/>
          </a:prstGeom>
        </p:spPr>
        <p:txBody>
          <a:bodyPr lIns="0" tIns="0" rIns="0" bIns="0" rtlCol="0" anchor="t">
            <a:spAutoFit/>
          </a:bodyPr>
          <a:lstStyle/>
          <a:p>
            <a:pPr algn="l">
              <a:lnSpc>
                <a:spcPts val="8959"/>
              </a:lnSpc>
            </a:pPr>
            <a:r>
              <a:rPr lang="en-US" sz="6399" dirty="0">
                <a:solidFill>
                  <a:srgbClr val="ED8B00"/>
                </a:solidFill>
                <a:latin typeface="Arial Condensed Bold"/>
                <a:ea typeface="Arial Condensed Bold"/>
                <a:cs typeface="Arial Condensed Bold"/>
                <a:sym typeface="Arial Condensed Bold"/>
              </a:rPr>
              <a:t>Scaling Up</a:t>
            </a:r>
          </a:p>
        </p:txBody>
      </p:sp>
    </p:spTree>
    <p:extLst>
      <p:ext uri="{BB962C8B-B14F-4D97-AF65-F5344CB8AC3E}">
        <p14:creationId xmlns:p14="http://schemas.microsoft.com/office/powerpoint/2010/main" val="135865916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38456" y="9410700"/>
            <a:ext cx="2611086" cy="654080"/>
          </a:xfrm>
          <a:custGeom>
            <a:avLst/>
            <a:gdLst/>
            <a:ahLst/>
            <a:cxnLst/>
            <a:rect l="l" t="t" r="r" b="b"/>
            <a:pathLst>
              <a:path w="2611086" h="654080">
                <a:moveTo>
                  <a:pt x="0" y="0"/>
                </a:moveTo>
                <a:lnTo>
                  <a:pt x="2611086" y="0"/>
                </a:lnTo>
                <a:lnTo>
                  <a:pt x="2611086" y="654080"/>
                </a:lnTo>
                <a:lnTo>
                  <a:pt x="0" y="654080"/>
                </a:lnTo>
                <a:lnTo>
                  <a:pt x="0" y="0"/>
                </a:lnTo>
                <a:close/>
              </a:path>
            </a:pathLst>
          </a:custGeom>
          <a:blipFill>
            <a:blip r:embed="rId3"/>
            <a:stretch>
              <a:fillRect r="-152"/>
            </a:stretch>
          </a:blipFill>
        </p:spPr>
        <p:txBody>
          <a:bodyPr/>
          <a:lstStyle/>
          <a:p>
            <a:endParaRPr lang="en-US"/>
          </a:p>
        </p:txBody>
      </p:sp>
      <p:grpSp>
        <p:nvGrpSpPr>
          <p:cNvPr id="3" name="Group 3"/>
          <p:cNvGrpSpPr/>
          <p:nvPr/>
        </p:nvGrpSpPr>
        <p:grpSpPr>
          <a:xfrm rot="5400000">
            <a:off x="10718931" y="3269070"/>
            <a:ext cx="9086605" cy="3251082"/>
            <a:chOff x="0" y="0"/>
            <a:chExt cx="5278728" cy="4107607"/>
          </a:xfrm>
        </p:grpSpPr>
        <p:sp>
          <p:nvSpPr>
            <p:cNvPr id="4" name="Freeform 4"/>
            <p:cNvSpPr/>
            <p:nvPr/>
          </p:nvSpPr>
          <p:spPr>
            <a:xfrm>
              <a:off x="0" y="0"/>
              <a:ext cx="5278728" cy="4107607"/>
            </a:xfrm>
            <a:custGeom>
              <a:avLst/>
              <a:gdLst/>
              <a:ahLst/>
              <a:cxnLst/>
              <a:rect l="l" t="t" r="r" b="b"/>
              <a:pathLst>
                <a:path w="5278728" h="4010266">
                  <a:moveTo>
                    <a:pt x="0" y="0"/>
                  </a:moveTo>
                  <a:lnTo>
                    <a:pt x="5278728" y="0"/>
                  </a:lnTo>
                  <a:lnTo>
                    <a:pt x="5278728" y="4010266"/>
                  </a:lnTo>
                  <a:lnTo>
                    <a:pt x="0" y="4010266"/>
                  </a:lnTo>
                  <a:close/>
                </a:path>
              </a:pathLst>
            </a:custGeom>
            <a:blipFill dpi="0" rotWithShape="1">
              <a:blip r:embed="rId4"/>
              <a:srcRect/>
              <a:stretch>
                <a:fillRect t="-59000"/>
              </a:stretch>
            </a:blipFill>
          </p:spPr>
          <p:txBody>
            <a:bodyPr/>
            <a:lstStyle/>
            <a:p>
              <a:endParaRPr lang="en-US"/>
            </a:p>
          </p:txBody>
        </p:sp>
      </p:grpSp>
      <p:sp>
        <p:nvSpPr>
          <p:cNvPr id="5" name="TextBox 5"/>
          <p:cNvSpPr txBox="1"/>
          <p:nvPr/>
        </p:nvSpPr>
        <p:spPr>
          <a:xfrm>
            <a:off x="486183" y="1412122"/>
            <a:ext cx="13060114" cy="629921"/>
          </a:xfrm>
          <a:prstGeom prst="rect">
            <a:avLst/>
          </a:prstGeom>
        </p:spPr>
        <p:txBody>
          <a:bodyPr lIns="0" tIns="0" rIns="0" bIns="0" rtlCol="0" anchor="t">
            <a:spAutoFit/>
          </a:bodyPr>
          <a:lstStyle/>
          <a:p>
            <a:pPr algn="l">
              <a:lnSpc>
                <a:spcPts val="5179"/>
              </a:lnSpc>
            </a:pPr>
            <a:r>
              <a:rPr lang="en-US" sz="3699" dirty="0">
                <a:solidFill>
                  <a:srgbClr val="70002E"/>
                </a:solidFill>
                <a:latin typeface="Piazzolla 18pt Semi-Bold Italics"/>
                <a:ea typeface="Piazzolla 18pt Semi-Bold Italics"/>
                <a:cs typeface="Piazzolla 18pt Semi-Bold Italics"/>
                <a:sym typeface="Piazzolla 18pt Semi-Bold Italics"/>
              </a:rPr>
              <a:t>Where We’re At Now</a:t>
            </a:r>
          </a:p>
        </p:txBody>
      </p:sp>
      <p:sp>
        <p:nvSpPr>
          <p:cNvPr id="6" name="TextBox 6"/>
          <p:cNvSpPr txBox="1"/>
          <p:nvPr/>
        </p:nvSpPr>
        <p:spPr>
          <a:xfrm>
            <a:off x="709443" y="3275993"/>
            <a:ext cx="7520157" cy="2744982"/>
          </a:xfrm>
          <a:prstGeom prst="rect">
            <a:avLst/>
          </a:prstGeom>
        </p:spPr>
        <p:txBody>
          <a:bodyPr wrap="square" lIns="0" tIns="0" rIns="0" bIns="0" rtlCol="0" anchor="t">
            <a:spAutoFit/>
          </a:bodyPr>
          <a:lstStyle/>
          <a:p>
            <a:pPr marL="842002" lvl="1" indent="-421001" algn="l">
              <a:lnSpc>
                <a:spcPts val="5459"/>
              </a:lnSpc>
              <a:buFont typeface="Arial"/>
              <a:buChar char="•"/>
            </a:pPr>
            <a:r>
              <a:rPr lang="en-US" sz="3899" dirty="0">
                <a:solidFill>
                  <a:srgbClr val="70002E"/>
                </a:solidFill>
                <a:latin typeface="Alegreya Sans"/>
                <a:ea typeface="Alegreya Sans"/>
                <a:cs typeface="Alegreya Sans"/>
                <a:sym typeface="Alegreya Sans"/>
              </a:rPr>
              <a:t>2 New CC* Grants in 2022</a:t>
            </a:r>
          </a:p>
          <a:p>
            <a:pPr marL="842002" lvl="1" indent="-421001" algn="l">
              <a:lnSpc>
                <a:spcPts val="5459"/>
              </a:lnSpc>
              <a:buFont typeface="Arial"/>
              <a:buChar char="•"/>
            </a:pPr>
            <a:r>
              <a:rPr lang="en-US" sz="3899" dirty="0">
                <a:solidFill>
                  <a:srgbClr val="70002E"/>
                </a:solidFill>
                <a:latin typeface="Alegreya Sans"/>
                <a:ea typeface="Alegreya Sans"/>
                <a:cs typeface="Alegreya Sans"/>
                <a:sym typeface="Alegreya Sans"/>
              </a:rPr>
              <a:t> ‘Jumbo’ Storage Cluster Deployed</a:t>
            </a:r>
          </a:p>
          <a:p>
            <a:pPr marL="842002" lvl="1" indent="-421001" algn="l">
              <a:lnSpc>
                <a:spcPts val="5459"/>
              </a:lnSpc>
              <a:buFont typeface="Arial"/>
              <a:buChar char="•"/>
            </a:pPr>
            <a:r>
              <a:rPr lang="en-US" sz="3899" dirty="0">
                <a:solidFill>
                  <a:srgbClr val="70002E"/>
                </a:solidFill>
                <a:latin typeface="Alegreya Sans"/>
                <a:ea typeface="Alegreya Sans"/>
                <a:cs typeface="Alegreya Sans"/>
                <a:sym typeface="Alegreya Sans"/>
              </a:rPr>
              <a:t>Planned OSDF Contribution</a:t>
            </a:r>
          </a:p>
          <a:p>
            <a:pPr marL="421001" lvl="1" algn="l">
              <a:lnSpc>
                <a:spcPts val="5459"/>
              </a:lnSpc>
            </a:pPr>
            <a:endParaRPr lang="en-US" sz="3899" dirty="0">
              <a:solidFill>
                <a:srgbClr val="70002E"/>
              </a:solidFill>
              <a:latin typeface="Alegreya Sans"/>
              <a:ea typeface="Alegreya Sans"/>
              <a:cs typeface="Alegreya Sans"/>
              <a:sym typeface="Alegreya Sans"/>
            </a:endParaRPr>
          </a:p>
        </p:txBody>
      </p:sp>
      <p:sp>
        <p:nvSpPr>
          <p:cNvPr id="7" name="TextBox 7"/>
          <p:cNvSpPr txBox="1"/>
          <p:nvPr/>
        </p:nvSpPr>
        <p:spPr>
          <a:xfrm>
            <a:off x="709443" y="2324126"/>
            <a:ext cx="13060114" cy="1052404"/>
          </a:xfrm>
          <a:prstGeom prst="rect">
            <a:avLst/>
          </a:prstGeom>
        </p:spPr>
        <p:txBody>
          <a:bodyPr lIns="0" tIns="0" rIns="0" bIns="0" rtlCol="0" anchor="t">
            <a:spAutoFit/>
          </a:bodyPr>
          <a:lstStyle/>
          <a:p>
            <a:pPr algn="l">
              <a:lnSpc>
                <a:spcPts val="8959"/>
              </a:lnSpc>
            </a:pPr>
            <a:r>
              <a:rPr lang="en-US" sz="6399" dirty="0">
                <a:solidFill>
                  <a:srgbClr val="ED8B00"/>
                </a:solidFill>
                <a:latin typeface="Arial Condensed Bold"/>
                <a:ea typeface="Arial Condensed Bold"/>
                <a:cs typeface="Arial Condensed Bold"/>
                <a:sym typeface="Arial Condensed Bold"/>
              </a:rPr>
              <a:t>Growing Outward</a:t>
            </a:r>
          </a:p>
        </p:txBody>
      </p:sp>
    </p:spTree>
    <p:extLst>
      <p:ext uri="{BB962C8B-B14F-4D97-AF65-F5344CB8AC3E}">
        <p14:creationId xmlns:p14="http://schemas.microsoft.com/office/powerpoint/2010/main" val="7409052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38456" y="9410700"/>
            <a:ext cx="2611086" cy="654080"/>
          </a:xfrm>
          <a:custGeom>
            <a:avLst/>
            <a:gdLst/>
            <a:ahLst/>
            <a:cxnLst/>
            <a:rect l="l" t="t" r="r" b="b"/>
            <a:pathLst>
              <a:path w="2611086" h="654080">
                <a:moveTo>
                  <a:pt x="0" y="0"/>
                </a:moveTo>
                <a:lnTo>
                  <a:pt x="2611086" y="0"/>
                </a:lnTo>
                <a:lnTo>
                  <a:pt x="2611086" y="654080"/>
                </a:lnTo>
                <a:lnTo>
                  <a:pt x="0" y="654080"/>
                </a:lnTo>
                <a:lnTo>
                  <a:pt x="0" y="0"/>
                </a:lnTo>
                <a:close/>
              </a:path>
            </a:pathLst>
          </a:custGeom>
          <a:blipFill>
            <a:blip r:embed="rId3"/>
            <a:stretch>
              <a:fillRect r="-152"/>
            </a:stretch>
          </a:blipFill>
        </p:spPr>
        <p:txBody>
          <a:bodyPr/>
          <a:lstStyle/>
          <a:p>
            <a:endParaRPr lang="en-US"/>
          </a:p>
        </p:txBody>
      </p:sp>
      <p:grpSp>
        <p:nvGrpSpPr>
          <p:cNvPr id="3" name="Group 3"/>
          <p:cNvGrpSpPr/>
          <p:nvPr/>
        </p:nvGrpSpPr>
        <p:grpSpPr>
          <a:xfrm>
            <a:off x="6934200" y="3428393"/>
            <a:ext cx="10441865" cy="6033210"/>
            <a:chOff x="0" y="0"/>
            <a:chExt cx="5278728" cy="4107607"/>
          </a:xfrm>
        </p:grpSpPr>
        <p:sp>
          <p:nvSpPr>
            <p:cNvPr id="4" name="Freeform 4"/>
            <p:cNvSpPr/>
            <p:nvPr/>
          </p:nvSpPr>
          <p:spPr>
            <a:xfrm>
              <a:off x="0" y="0"/>
              <a:ext cx="5278728" cy="4107607"/>
            </a:xfrm>
            <a:custGeom>
              <a:avLst/>
              <a:gdLst/>
              <a:ahLst/>
              <a:cxnLst/>
              <a:rect l="l" t="t" r="r" b="b"/>
              <a:pathLst>
                <a:path w="5278728" h="4010266">
                  <a:moveTo>
                    <a:pt x="0" y="0"/>
                  </a:moveTo>
                  <a:lnTo>
                    <a:pt x="5278728" y="0"/>
                  </a:lnTo>
                  <a:lnTo>
                    <a:pt x="5278728" y="4010266"/>
                  </a:lnTo>
                  <a:lnTo>
                    <a:pt x="0" y="4010266"/>
                  </a:lnTo>
                  <a:close/>
                </a:path>
              </a:pathLst>
            </a:custGeom>
            <a:blipFill dpi="0" rotWithShape="1">
              <a:blip r:embed="rId4"/>
              <a:srcRect/>
              <a:stretch>
                <a:fillRect/>
              </a:stretch>
            </a:blipFill>
          </p:spPr>
          <p:txBody>
            <a:bodyPr/>
            <a:lstStyle/>
            <a:p>
              <a:endParaRPr lang="en-US"/>
            </a:p>
          </p:txBody>
        </p:sp>
      </p:grpSp>
      <p:sp>
        <p:nvSpPr>
          <p:cNvPr id="5" name="TextBox 5"/>
          <p:cNvSpPr txBox="1"/>
          <p:nvPr/>
        </p:nvSpPr>
        <p:spPr>
          <a:xfrm>
            <a:off x="486183" y="1412122"/>
            <a:ext cx="13060114" cy="629921"/>
          </a:xfrm>
          <a:prstGeom prst="rect">
            <a:avLst/>
          </a:prstGeom>
        </p:spPr>
        <p:txBody>
          <a:bodyPr lIns="0" tIns="0" rIns="0" bIns="0" rtlCol="0" anchor="t">
            <a:spAutoFit/>
          </a:bodyPr>
          <a:lstStyle/>
          <a:p>
            <a:pPr algn="l">
              <a:lnSpc>
                <a:spcPts val="5179"/>
              </a:lnSpc>
            </a:pPr>
            <a:r>
              <a:rPr lang="en-US" sz="3699" dirty="0">
                <a:solidFill>
                  <a:srgbClr val="70002E"/>
                </a:solidFill>
                <a:latin typeface="Piazzolla 18pt Semi-Bold Italics"/>
                <a:ea typeface="Piazzolla 18pt Semi-Bold Italics"/>
                <a:cs typeface="Piazzolla 18pt Semi-Bold Italics"/>
                <a:sym typeface="Piazzolla 18pt Semi-Bold Italics"/>
              </a:rPr>
              <a:t>Paying Forward</a:t>
            </a:r>
          </a:p>
        </p:txBody>
      </p:sp>
      <p:sp>
        <p:nvSpPr>
          <p:cNvPr id="6" name="TextBox 6"/>
          <p:cNvSpPr txBox="1"/>
          <p:nvPr/>
        </p:nvSpPr>
        <p:spPr>
          <a:xfrm>
            <a:off x="709443" y="3275993"/>
            <a:ext cx="6377157" cy="3450304"/>
          </a:xfrm>
          <a:prstGeom prst="rect">
            <a:avLst/>
          </a:prstGeom>
        </p:spPr>
        <p:txBody>
          <a:bodyPr wrap="square" lIns="0" tIns="0" rIns="0" bIns="0" rtlCol="0" anchor="t">
            <a:spAutoFit/>
          </a:bodyPr>
          <a:lstStyle/>
          <a:p>
            <a:pPr marL="842002" lvl="1" indent="-421001">
              <a:lnSpc>
                <a:spcPts val="5459"/>
              </a:lnSpc>
              <a:buFont typeface="Arial"/>
              <a:buChar char="•"/>
            </a:pPr>
            <a:r>
              <a:rPr lang="en-US" sz="3899" dirty="0">
                <a:solidFill>
                  <a:srgbClr val="70002E"/>
                </a:solidFill>
                <a:latin typeface="Alegreya Sans"/>
                <a:ea typeface="Alegreya Sans"/>
                <a:cs typeface="Alegreya Sans"/>
                <a:sym typeface="Alegreya Sans"/>
              </a:rPr>
              <a:t>CC* CIRA Planning</a:t>
            </a:r>
          </a:p>
          <a:p>
            <a:pPr marL="842002" lvl="1" indent="-421001" algn="l">
              <a:lnSpc>
                <a:spcPts val="5459"/>
              </a:lnSpc>
              <a:buFont typeface="Arial"/>
              <a:buChar char="•"/>
            </a:pPr>
            <a:r>
              <a:rPr lang="en-US" sz="3899" dirty="0">
                <a:solidFill>
                  <a:srgbClr val="70002E"/>
                </a:solidFill>
                <a:latin typeface="Alegreya Sans"/>
                <a:ea typeface="Alegreya Sans"/>
                <a:cs typeface="Alegreya Sans"/>
                <a:sym typeface="Alegreya Sans"/>
              </a:rPr>
              <a:t>Uplifting Montana’s Rich Tribal Colleges</a:t>
            </a:r>
          </a:p>
          <a:p>
            <a:pPr marL="842002" lvl="1" indent="-421001" algn="l">
              <a:lnSpc>
                <a:spcPts val="5459"/>
              </a:lnSpc>
              <a:buFont typeface="Arial"/>
              <a:buChar char="•"/>
            </a:pPr>
            <a:r>
              <a:rPr lang="en-US" sz="3899" dirty="0">
                <a:solidFill>
                  <a:srgbClr val="70002E"/>
                </a:solidFill>
                <a:latin typeface="Alegreya Sans"/>
                <a:ea typeface="Alegreya Sans"/>
                <a:cs typeface="Alegreya Sans"/>
                <a:sym typeface="Alegreya Sans"/>
              </a:rPr>
              <a:t>Learning the 6 R’s of Indigenous Research</a:t>
            </a:r>
          </a:p>
        </p:txBody>
      </p:sp>
      <p:sp>
        <p:nvSpPr>
          <p:cNvPr id="7" name="TextBox 7"/>
          <p:cNvSpPr txBox="1"/>
          <p:nvPr/>
        </p:nvSpPr>
        <p:spPr>
          <a:xfrm>
            <a:off x="709443" y="2324126"/>
            <a:ext cx="13060114" cy="1052404"/>
          </a:xfrm>
          <a:prstGeom prst="rect">
            <a:avLst/>
          </a:prstGeom>
        </p:spPr>
        <p:txBody>
          <a:bodyPr lIns="0" tIns="0" rIns="0" bIns="0" rtlCol="0" anchor="t">
            <a:spAutoFit/>
          </a:bodyPr>
          <a:lstStyle/>
          <a:p>
            <a:pPr algn="l">
              <a:lnSpc>
                <a:spcPts val="8959"/>
              </a:lnSpc>
            </a:pPr>
            <a:r>
              <a:rPr lang="en-US" sz="6399" dirty="0">
                <a:solidFill>
                  <a:srgbClr val="ED8B00"/>
                </a:solidFill>
                <a:latin typeface="Arial Condensed Bold"/>
                <a:ea typeface="Arial Condensed Bold"/>
                <a:cs typeface="Arial Condensed Bold"/>
                <a:sym typeface="Arial Condensed Bold"/>
              </a:rPr>
              <a:t>Expanding Access, Building Trust</a:t>
            </a:r>
          </a:p>
        </p:txBody>
      </p:sp>
    </p:spTree>
    <p:extLst>
      <p:ext uri="{BB962C8B-B14F-4D97-AF65-F5344CB8AC3E}">
        <p14:creationId xmlns:p14="http://schemas.microsoft.com/office/powerpoint/2010/main" val="20323662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hape  Description automatically generated with medium confidence"/>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a:off x="205786" y="9482558"/>
            <a:ext cx="2611086" cy="654080"/>
          </a:xfrm>
          <a:custGeom>
            <a:avLst/>
            <a:gdLst/>
            <a:ahLst/>
            <a:cxnLst/>
            <a:rect l="l" t="t" r="r" b="b"/>
            <a:pathLst>
              <a:path w="2611086" h="654080">
                <a:moveTo>
                  <a:pt x="0" y="0"/>
                </a:moveTo>
                <a:lnTo>
                  <a:pt x="2611086" y="0"/>
                </a:lnTo>
                <a:lnTo>
                  <a:pt x="2611086" y="654080"/>
                </a:lnTo>
                <a:lnTo>
                  <a:pt x="0" y="654080"/>
                </a:lnTo>
                <a:lnTo>
                  <a:pt x="0" y="0"/>
                </a:lnTo>
                <a:close/>
              </a:path>
            </a:pathLst>
          </a:custGeom>
          <a:blipFill>
            <a:blip r:embed="rId4"/>
            <a:stretch>
              <a:fillRect r="-152"/>
            </a:stretch>
          </a:blipFill>
        </p:spPr>
        <p:txBody>
          <a:bodyPr/>
          <a:lstStyle/>
          <a:p>
            <a:endParaRPr lang="en-US"/>
          </a:p>
        </p:txBody>
      </p:sp>
      <p:sp>
        <p:nvSpPr>
          <p:cNvPr id="4" name="TextBox 4"/>
          <p:cNvSpPr txBox="1"/>
          <p:nvPr/>
        </p:nvSpPr>
        <p:spPr>
          <a:xfrm>
            <a:off x="486183" y="1412122"/>
            <a:ext cx="13060114" cy="629921"/>
          </a:xfrm>
          <a:prstGeom prst="rect">
            <a:avLst/>
          </a:prstGeom>
        </p:spPr>
        <p:txBody>
          <a:bodyPr lIns="0" tIns="0" rIns="0" bIns="0" rtlCol="0" anchor="t">
            <a:spAutoFit/>
          </a:bodyPr>
          <a:lstStyle/>
          <a:p>
            <a:pPr algn="l">
              <a:lnSpc>
                <a:spcPts val="5179"/>
              </a:lnSpc>
            </a:pPr>
            <a:r>
              <a:rPr lang="en-US" sz="3699" dirty="0">
                <a:solidFill>
                  <a:srgbClr val="70002E"/>
                </a:solidFill>
                <a:latin typeface="Piazzolla 18pt Semi-Bold Italics"/>
                <a:ea typeface="Piazzolla 18pt Semi-Bold Italics"/>
                <a:cs typeface="Piazzolla 18pt Semi-Bold Italics"/>
                <a:sym typeface="Piazzolla 18pt Semi-Bold Italics"/>
              </a:rPr>
              <a:t>Lessons &amp; Looking Ahead</a:t>
            </a:r>
          </a:p>
        </p:txBody>
      </p:sp>
      <p:sp>
        <p:nvSpPr>
          <p:cNvPr id="5" name="TextBox 5"/>
          <p:cNvSpPr txBox="1"/>
          <p:nvPr/>
        </p:nvSpPr>
        <p:spPr>
          <a:xfrm>
            <a:off x="709443" y="3575419"/>
            <a:ext cx="13060114" cy="2039661"/>
          </a:xfrm>
          <a:prstGeom prst="rect">
            <a:avLst/>
          </a:prstGeom>
        </p:spPr>
        <p:txBody>
          <a:bodyPr lIns="0" tIns="0" rIns="0" bIns="0" rtlCol="0" anchor="t">
            <a:spAutoFit/>
          </a:bodyPr>
          <a:lstStyle/>
          <a:p>
            <a:pPr marL="842002" lvl="1" indent="-421001" algn="l">
              <a:lnSpc>
                <a:spcPts val="5459"/>
              </a:lnSpc>
              <a:buFont typeface="Arial"/>
              <a:buChar char="•"/>
            </a:pPr>
            <a:r>
              <a:rPr lang="en-US" sz="3899" dirty="0">
                <a:solidFill>
                  <a:srgbClr val="70002E"/>
                </a:solidFill>
                <a:latin typeface="Alegreya Sans"/>
                <a:ea typeface="Alegreya Sans"/>
                <a:cs typeface="Alegreya Sans"/>
                <a:sym typeface="Alegreya Sans"/>
              </a:rPr>
              <a:t>Don’t Fear Not Knowing</a:t>
            </a:r>
          </a:p>
          <a:p>
            <a:pPr marL="842002" lvl="1" indent="-421001" algn="l">
              <a:lnSpc>
                <a:spcPts val="5459"/>
              </a:lnSpc>
              <a:buFont typeface="Arial"/>
              <a:buChar char="•"/>
            </a:pPr>
            <a:r>
              <a:rPr lang="en-US" sz="3899" dirty="0">
                <a:solidFill>
                  <a:srgbClr val="70002E"/>
                </a:solidFill>
                <a:latin typeface="Alegreya Sans"/>
                <a:ea typeface="Alegreya Sans"/>
                <a:cs typeface="Alegreya Sans"/>
                <a:sym typeface="Alegreya Sans"/>
              </a:rPr>
              <a:t>Ask Questions Early, Often</a:t>
            </a:r>
          </a:p>
          <a:p>
            <a:pPr marL="842002" lvl="1" indent="-421001" algn="l">
              <a:lnSpc>
                <a:spcPts val="5459"/>
              </a:lnSpc>
              <a:buFont typeface="Arial"/>
              <a:buChar char="•"/>
            </a:pPr>
            <a:r>
              <a:rPr lang="en-US" sz="3899" dirty="0">
                <a:solidFill>
                  <a:srgbClr val="70002E"/>
                </a:solidFill>
                <a:latin typeface="Alegreya Sans"/>
                <a:ea typeface="Alegreya Sans"/>
                <a:cs typeface="Alegreya Sans"/>
                <a:sym typeface="Alegreya Sans"/>
              </a:rPr>
              <a:t>Trust in Mentorship and Peer Networks</a:t>
            </a:r>
          </a:p>
        </p:txBody>
      </p:sp>
      <p:sp>
        <p:nvSpPr>
          <p:cNvPr id="6" name="TextBox 6"/>
          <p:cNvSpPr txBox="1"/>
          <p:nvPr/>
        </p:nvSpPr>
        <p:spPr>
          <a:xfrm>
            <a:off x="709443" y="2324126"/>
            <a:ext cx="13060114" cy="1052404"/>
          </a:xfrm>
          <a:prstGeom prst="rect">
            <a:avLst/>
          </a:prstGeom>
        </p:spPr>
        <p:txBody>
          <a:bodyPr lIns="0" tIns="0" rIns="0" bIns="0" rtlCol="0" anchor="t">
            <a:spAutoFit/>
          </a:bodyPr>
          <a:lstStyle/>
          <a:p>
            <a:pPr algn="l">
              <a:lnSpc>
                <a:spcPts val="8959"/>
              </a:lnSpc>
            </a:pPr>
            <a:r>
              <a:rPr lang="en-US" sz="6399" dirty="0">
                <a:solidFill>
                  <a:srgbClr val="ED8B00"/>
                </a:solidFill>
                <a:latin typeface="Arial Condensed Bold"/>
                <a:ea typeface="Arial Condensed Bold"/>
                <a:cs typeface="Arial Condensed Bold"/>
                <a:sym typeface="Arial Condensed Bold"/>
              </a:rPr>
              <a:t>Lessons Learned</a:t>
            </a:r>
          </a:p>
        </p:txBody>
      </p:sp>
    </p:spTree>
    <p:extLst>
      <p:ext uri="{BB962C8B-B14F-4D97-AF65-F5344CB8AC3E}">
        <p14:creationId xmlns:p14="http://schemas.microsoft.com/office/powerpoint/2010/main" val="276148432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Background pattern  Description automatically generate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a:off x="13091197" y="7913361"/>
            <a:ext cx="5196803" cy="2923202"/>
          </a:xfrm>
          <a:custGeom>
            <a:avLst/>
            <a:gdLst/>
            <a:ahLst/>
            <a:cxnLst/>
            <a:rect l="l" t="t" r="r" b="b"/>
            <a:pathLst>
              <a:path w="5196803" h="2923202">
                <a:moveTo>
                  <a:pt x="0" y="0"/>
                </a:moveTo>
                <a:lnTo>
                  <a:pt x="5196803" y="0"/>
                </a:lnTo>
                <a:lnTo>
                  <a:pt x="5196803" y="2923202"/>
                </a:lnTo>
                <a:lnTo>
                  <a:pt x="0" y="2923202"/>
                </a:lnTo>
                <a:lnTo>
                  <a:pt x="0" y="0"/>
                </a:lnTo>
                <a:close/>
              </a:path>
            </a:pathLst>
          </a:custGeom>
          <a:blipFill>
            <a:blip r:embed="rId4">
              <a:extLst>
                <a:ext uri="{96DAC541-7B7A-43D3-8B79-37D633B846F1}">
                  <asvg:svgBlip xmlns:asvg="http://schemas.microsoft.com/office/drawing/2016/SVG/main" r:embed="rId5"/>
                </a:ext>
              </a:extLst>
            </a:blip>
            <a:stretch>
              <a:fillRect t="-43340" b="-34436"/>
            </a:stretch>
          </a:blipFill>
        </p:spPr>
        <p:txBody>
          <a:bodyPr/>
          <a:lstStyle/>
          <a:p>
            <a:endParaRPr lang="en-US"/>
          </a:p>
        </p:txBody>
      </p:sp>
      <p:sp>
        <p:nvSpPr>
          <p:cNvPr id="4" name="TextBox 4"/>
          <p:cNvSpPr txBox="1"/>
          <p:nvPr/>
        </p:nvSpPr>
        <p:spPr>
          <a:xfrm>
            <a:off x="480391" y="5561514"/>
            <a:ext cx="10348567" cy="2815301"/>
          </a:xfrm>
          <a:prstGeom prst="rect">
            <a:avLst/>
          </a:prstGeom>
        </p:spPr>
        <p:txBody>
          <a:bodyPr lIns="0" tIns="0" rIns="0" bIns="0" rtlCol="0" anchor="t">
            <a:spAutoFit/>
          </a:bodyPr>
          <a:lstStyle/>
          <a:p>
            <a:pPr algn="ctr">
              <a:lnSpc>
                <a:spcPts val="22987"/>
              </a:lnSpc>
            </a:pPr>
            <a:r>
              <a:rPr lang="en-US" sz="16419" b="1" i="1">
                <a:solidFill>
                  <a:srgbClr val="FFFFFF"/>
                </a:solidFill>
                <a:latin typeface="Piazzolla 18pt Semi-Bold Italics"/>
                <a:ea typeface="Piazzolla 18pt Semi-Bold Italics"/>
                <a:cs typeface="Piazzolla 18pt Semi-Bold Italics"/>
                <a:sym typeface="Piazzolla 18pt Semi-Bold Italics"/>
              </a:rPr>
              <a:t>Thank You</a:t>
            </a:r>
          </a:p>
        </p:txBody>
      </p:sp>
    </p:spTree>
    <p:extLst>
      <p:ext uri="{BB962C8B-B14F-4D97-AF65-F5344CB8AC3E}">
        <p14:creationId xmlns:p14="http://schemas.microsoft.com/office/powerpoint/2010/main" val="321868878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11261</TotalTime>
  <Words>2007</Words>
  <Application>Microsoft Office PowerPoint</Application>
  <PresentationFormat>Custom</PresentationFormat>
  <Paragraphs>80</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Alegreya Sans</vt:lpstr>
      <vt:lpstr>Arial Condensed Bold</vt:lpstr>
      <vt:lpstr>Arial Narrow Bold Italics</vt:lpstr>
      <vt:lpstr>inherit</vt:lpstr>
      <vt:lpstr>Calibri</vt:lpstr>
      <vt:lpstr>Aptos</vt:lpstr>
      <vt:lpstr>Piazzolla 18pt Semi-Bold Italics</vt:lpstr>
      <vt:lpstr>Muli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 Branded Powerpoint</dc:title>
  <dc:creator>Couso, Michael</dc:creator>
  <cp:lastModifiedBy>Couso Morpheus</cp:lastModifiedBy>
  <cp:revision>23</cp:revision>
  <dcterms:created xsi:type="dcterms:W3CDTF">2006-08-16T00:00:00Z</dcterms:created>
  <dcterms:modified xsi:type="dcterms:W3CDTF">2025-06-03T03:39:03Z</dcterms:modified>
  <dc:identifier>DAF9pSsZVMo</dc:identifier>
</cp:coreProperties>
</file>